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3784" r:id="rId1"/>
  </p:sldMasterIdLst>
  <p:notesMasterIdLst>
    <p:notesMasterId r:id="rId9"/>
  </p:notesMasterIdLst>
  <p:handoutMasterIdLst>
    <p:handoutMasterId r:id="rId10"/>
  </p:handoutMasterIdLst>
  <p:sldIdLst>
    <p:sldId id="312" r:id="rId2"/>
    <p:sldId id="316" r:id="rId3"/>
    <p:sldId id="317" r:id="rId4"/>
    <p:sldId id="320" r:id="rId5"/>
    <p:sldId id="319" r:id="rId6"/>
    <p:sldId id="321" r:id="rId7"/>
    <p:sldId id="322" r:id="rId8"/>
  </p:sldIdLst>
  <p:sldSz cx="9144000" cy="6858000" type="letter"/>
  <p:notesSz cx="6858000" cy="9144000"/>
  <p:defaultTextStyle>
    <a:defPPr>
      <a:defRPr lang="fi-FI"/>
    </a:defPPr>
    <a:lvl1pPr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1pPr>
    <a:lvl2pPr marL="455613" indent="1588"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2pPr>
    <a:lvl3pPr marL="912813" indent="1588"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3pPr>
    <a:lvl4pPr marL="1370013" indent="1588"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4pPr>
    <a:lvl5pPr marL="1827213" indent="1588"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9pPr>
  </p:defaultTextStyle>
  <p:extLst>
    <p:ext uri="{521415D9-36F7-43E2-AB2F-B90AF26B5E84}">
      <p14:sectionLst xmlns="" xmlns:p14="http://schemas.microsoft.com/office/powerpoint/2010/main">
        <p14:section name="默认节" id="{0A0EF876-8928-48A6-A122-FACA3FF7BE05}">
          <p14:sldIdLst>
            <p14:sldId id="312"/>
            <p14:sldId id="314"/>
          </p14:sldIdLst>
        </p14:section>
        <p14:section name="无标题节" id="{9FFD6A15-B5AB-4553-8930-6F93358D639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170C1"/>
    <a:srgbClr val="333333"/>
    <a:srgbClr val="CCCCCC"/>
    <a:srgbClr val="080808"/>
    <a:srgbClr val="F7F7F7"/>
    <a:srgbClr val="999999"/>
    <a:srgbClr val="6666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5" autoAdjust="0"/>
    <p:restoredTop sz="94424" autoAdjust="0"/>
  </p:normalViewPr>
  <p:slideViewPr>
    <p:cSldViewPr>
      <p:cViewPr varScale="1">
        <p:scale>
          <a:sx n="71" d="100"/>
          <a:sy n="71" d="100"/>
        </p:scale>
        <p:origin x="-16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44DFF5F-DB09-406E-9A07-051CACE717A0}" type="slidenum">
              <a:rPr lang="en-GB" altLang="zh-CN"/>
              <a:pPr/>
              <a:t>‹#›</a:t>
            </a:fld>
            <a:endParaRPr lang="en-GB" altLang="zh-CN"/>
          </a:p>
        </p:txBody>
      </p:sp>
    </p:spTree>
    <p:extLst>
      <p:ext uri="{BB962C8B-B14F-4D97-AF65-F5344CB8AC3E}">
        <p14:creationId xmlns="" xmlns:p14="http://schemas.microsoft.com/office/powerpoint/2010/main" val="620426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smtClean="0"/>
              <a:t>Muokkaa tekstin perustyylejä napsauttamalla</a:t>
            </a:r>
          </a:p>
          <a:p>
            <a:pPr lvl="1"/>
            <a:r>
              <a:rPr lang="fi-FI" noProof="0" smtClean="0"/>
              <a:t>toinen taso</a:t>
            </a:r>
          </a:p>
          <a:p>
            <a:pPr lvl="2"/>
            <a:r>
              <a:rPr lang="fi-FI" noProof="0" smtClean="0"/>
              <a:t>kolmas taso</a:t>
            </a:r>
          </a:p>
          <a:p>
            <a:pPr lvl="3"/>
            <a:r>
              <a:rPr lang="fi-FI" noProof="0" smtClean="0"/>
              <a:t>neljäs taso</a:t>
            </a:r>
          </a:p>
          <a:p>
            <a:pPr lvl="4"/>
            <a:r>
              <a:rPr lang="fi-FI" noProof="0" smtClean="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EF967F5-1DBF-4F25-BEDC-6C53EB677B1E}" type="slidenum">
              <a:rPr lang="fi-FI" altLang="zh-CN"/>
              <a:pPr/>
              <a:t>‹#›</a:t>
            </a:fld>
            <a:endParaRPr lang="fi-FI" altLang="zh-CN"/>
          </a:p>
        </p:txBody>
      </p:sp>
    </p:spTree>
    <p:extLst>
      <p:ext uri="{BB962C8B-B14F-4D97-AF65-F5344CB8AC3E}">
        <p14:creationId xmlns="" xmlns:p14="http://schemas.microsoft.com/office/powerpoint/2010/main" val="3824621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图片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49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6" descr="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323850" y="5937250"/>
            <a:ext cx="2447925"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866527"/>
          </a:xfrm>
        </p:spPr>
        <p:txBody>
          <a:bodyPr/>
          <a:lstStyle>
            <a:lvl1pPr algn="l">
              <a:defRPr sz="4000" b="1">
                <a:solidFill>
                  <a:schemeClr val="bg1"/>
                </a:solidFill>
              </a:defRPr>
            </a:lvl1pPr>
          </a:lstStyle>
          <a:p>
            <a:r>
              <a:rPr lang="zh-CN" altLang="en-US" smtClean="0"/>
              <a:t>单击此处编辑母版标题样式</a:t>
            </a:r>
            <a:endParaRPr lang="zh-CN" altLang="en-US" dirty="0"/>
          </a:p>
        </p:txBody>
      </p:sp>
      <p:sp>
        <p:nvSpPr>
          <p:cNvPr id="3" name="Subtitle 2"/>
          <p:cNvSpPr>
            <a:spLocks noGrp="1"/>
          </p:cNvSpPr>
          <p:nvPr>
            <p:ph type="subTitle" idx="1"/>
          </p:nvPr>
        </p:nvSpPr>
        <p:spPr>
          <a:xfrm>
            <a:off x="683568" y="2996952"/>
            <a:ext cx="6400800" cy="1152128"/>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74715952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a:p>
        </p:txBody>
      </p:sp>
      <p:pic>
        <p:nvPicPr>
          <p:cNvPr id="5" name="Picture 7" descr="图片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6288088"/>
            <a:ext cx="91440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0" descr="未标题-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010400" y="0"/>
            <a:ext cx="2133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Placeholder 1"/>
          <p:cNvSpPr>
            <a:spLocks noGrp="1"/>
          </p:cNvSpPr>
          <p:nvPr>
            <p:ph type="title"/>
          </p:nvPr>
        </p:nvSpPr>
        <p:spPr>
          <a:xfrm>
            <a:off x="0" y="0"/>
            <a:ext cx="7072330" cy="857232"/>
          </a:xfrm>
          <a:prstGeom prst="rect">
            <a:avLst/>
          </a:prstGeom>
          <a:solidFill>
            <a:srgbClr val="0070C0"/>
          </a:solidFill>
        </p:spPr>
        <p:txBody>
          <a:bodyPr rtlCol="0">
            <a:noAutofit/>
          </a:bodyPr>
          <a:lstStyle>
            <a:lvl1pPr algn="l">
              <a:defRPr sz="2800" b="1">
                <a:solidFill>
                  <a:schemeClr val="bg1"/>
                </a:solidFill>
              </a:defRPr>
            </a:lvl1pPr>
          </a:lstStyle>
          <a:p>
            <a:r>
              <a:rPr lang="zh-CN" altLang="en-US" smtClean="0"/>
              <a:t>单击此处编辑母版标题样式</a:t>
            </a:r>
            <a:endParaRPr lang="zh-CN" altLang="en-US" dirty="0"/>
          </a:p>
        </p:txBody>
      </p:sp>
      <p:sp>
        <p:nvSpPr>
          <p:cNvPr id="9" name="Content Placeholder 2"/>
          <p:cNvSpPr>
            <a:spLocks noGrp="1"/>
          </p:cNvSpPr>
          <p:nvPr>
            <p:ph idx="1"/>
          </p:nvPr>
        </p:nvSpPr>
        <p:spPr>
          <a:xfrm>
            <a:off x="142844" y="1000108"/>
            <a:ext cx="8786874"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 xmlns:p14="http://schemas.microsoft.com/office/powerpoint/2010/main" val="17873945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54F81C75-D8EE-41C9-BFA4-F18E8053FD19}" type="datetimeFigureOut">
              <a:rPr lang="zh-CN" altLang="en-US"/>
              <a:pPr>
                <a:defRPr/>
              </a:pPr>
              <a:t>2015/12/17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5A2FF0E-E682-483B-B3AB-03B298001C77}"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727032" y="6407944"/>
            <a:ext cx="1920240" cy="365760"/>
          </a:xfrm>
          <a:prstGeom prst="rect">
            <a:avLst/>
          </a:prstGeom>
        </p:spPr>
        <p:txBody>
          <a:bodyPr/>
          <a:lstStyle>
            <a:extLst/>
          </a:lstStyle>
          <a:p>
            <a:fld id="{530820CF-B880-4189-942D-D702A7CBA730}" type="datetimeFigureOut">
              <a:rPr lang="zh-CN" altLang="en-US" smtClean="0"/>
              <a:pPr/>
              <a:t>2015/12/17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extLst>
      <p:ext uri="{BB962C8B-B14F-4D97-AF65-F5344CB8AC3E}">
        <p14:creationId xmlns="" xmlns:p14="http://schemas.microsoft.com/office/powerpoint/2010/main" val="914001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1400">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panose="020B0604020202020204" pitchFamily="34" charset="0"/>
              <a:buNone/>
              <a:defRPr/>
            </a:lvl1pPr>
          </a:lstStyle>
          <a:p>
            <a:r>
              <a:rPr lang="en-GB" altLang="zh-CN"/>
              <a:t>www.globalintelligence.com – </a:t>
            </a:r>
            <a:r>
              <a:rPr lang="en-GB" altLang="zh-CN">
                <a:solidFill>
                  <a:schemeClr val="bg2"/>
                </a:solidFill>
              </a:rPr>
              <a:t>page </a:t>
            </a:r>
            <a:fld id="{D174B622-F790-4B1D-AF3B-FDA25F2E4074}" type="slidenum">
              <a:rPr lang="en-GB" altLang="zh-CN">
                <a:solidFill>
                  <a:schemeClr val="bg2"/>
                </a:solidFill>
              </a:rPr>
              <a:pPr/>
              <a:t>‹#›</a:t>
            </a:fld>
            <a:endParaRPr lang="en-GB" altLang="zh-CN"/>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7" r:id="rId3"/>
    <p:sldLayoutId id="2147483798" r:id="rId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spect="1" noChangeArrowheads="1"/>
          </p:cNvSpPr>
          <p:nvPr>
            <p:ph type="ctrTitle"/>
          </p:nvPr>
        </p:nvSpPr>
        <p:spPr>
          <a:xfrm>
            <a:off x="251520" y="2132856"/>
            <a:ext cx="10998667" cy="1226567"/>
          </a:xfrm>
        </p:spPr>
        <p:txBody>
          <a:bodyPr/>
          <a:lstStyle/>
          <a:p>
            <a:r>
              <a:rPr lang="en-US" altLang="zh-CN" dirty="0" smtClean="0">
                <a:solidFill>
                  <a:srgbClr val="FFFF00"/>
                </a:solidFill>
              </a:rPr>
              <a:t>ELK</a:t>
            </a:r>
            <a:r>
              <a:rPr lang="zh-CN" altLang="en-US" dirty="0" smtClean="0">
                <a:solidFill>
                  <a:srgbClr val="FFFF00"/>
                </a:solidFill>
              </a:rPr>
              <a:t>日志分析系统    </a:t>
            </a:r>
            <a:r>
              <a:rPr lang="en-US" altLang="zh-CN" dirty="0" smtClean="0">
                <a:solidFill>
                  <a:srgbClr val="FFFF00"/>
                </a:solidFill>
              </a:rPr>
              <a:t>20:30</a:t>
            </a:r>
            <a:r>
              <a:rPr lang="zh-CN" altLang="en-US" dirty="0" smtClean="0">
                <a:solidFill>
                  <a:srgbClr val="FFFF00"/>
                </a:solidFill>
              </a:rPr>
              <a:t>开始</a:t>
            </a:r>
            <a:r>
              <a:rPr lang="en-US" altLang="zh-CN" dirty="0" smtClean="0">
                <a:solidFill>
                  <a:srgbClr val="FF0000"/>
                </a:solidFill>
              </a:rPr>
              <a:t/>
            </a:r>
            <a:br>
              <a:rPr lang="en-US" altLang="zh-CN" dirty="0" smtClean="0">
                <a:solidFill>
                  <a:srgbClr val="FF0000"/>
                </a:solidFill>
              </a:rPr>
            </a:br>
            <a:endParaRPr lang="en-US" sz="4400" dirty="0" smtClean="0">
              <a:solidFill>
                <a:srgbClr val="FFC000"/>
              </a:solidFill>
            </a:endParaRPr>
          </a:p>
        </p:txBody>
      </p:sp>
      <p:sp>
        <p:nvSpPr>
          <p:cNvPr id="5123" name="Rectangle 3"/>
          <p:cNvSpPr>
            <a:spLocks noGrp="1" noChangeArrowheads="1"/>
          </p:cNvSpPr>
          <p:nvPr>
            <p:ph type="subTitle" idx="1"/>
          </p:nvPr>
        </p:nvSpPr>
        <p:spPr>
          <a:xfrm>
            <a:off x="684213" y="2997200"/>
            <a:ext cx="6400800" cy="2015976"/>
          </a:xfrm>
        </p:spPr>
        <p:txBody>
          <a:bodyPr/>
          <a:lstStyle/>
          <a:p>
            <a:endParaRPr lang="en-US" dirty="0" smtClean="0"/>
          </a:p>
          <a:p>
            <a:endParaRPr lang="en-US" dirty="0"/>
          </a:p>
          <a:p>
            <a:r>
              <a:rPr lang="zh-CN" altLang="en-US" dirty="0" smtClean="0"/>
              <a:t>讲师：君临天下</a:t>
            </a:r>
            <a:endParaRPr lang="en-US" dirty="0" smtClean="0"/>
          </a:p>
        </p:txBody>
      </p:sp>
      <p:sp>
        <p:nvSpPr>
          <p:cNvPr id="4" name="TextBox 3"/>
          <p:cNvSpPr txBox="1"/>
          <p:nvPr/>
        </p:nvSpPr>
        <p:spPr>
          <a:xfrm>
            <a:off x="3635896" y="2826127"/>
            <a:ext cx="4499993" cy="4031873"/>
          </a:xfrm>
          <a:prstGeom prst="rect">
            <a:avLst/>
          </a:prstGeom>
          <a:noFill/>
        </p:spPr>
        <p:txBody>
          <a:bodyPr wrap="square" rtlCol="0">
            <a:spAutoFit/>
          </a:bodyPr>
          <a:lstStyle/>
          <a:p>
            <a:r>
              <a:rPr lang="en-US" altLang="zh-CN" sz="1600" b="1" dirty="0" smtClean="0">
                <a:solidFill>
                  <a:srgbClr val="FF0000"/>
                </a:solidFill>
              </a:rPr>
              <a:t>12</a:t>
            </a:r>
            <a:r>
              <a:rPr lang="zh-CN" altLang="en-US" sz="1600" b="1" dirty="0" smtClean="0">
                <a:solidFill>
                  <a:srgbClr val="FF0000"/>
                </a:solidFill>
              </a:rPr>
              <a:t>月</a:t>
            </a:r>
            <a:r>
              <a:rPr lang="en-US" altLang="zh-CN" sz="1600" b="1" dirty="0" smtClean="0">
                <a:solidFill>
                  <a:srgbClr val="FF0000"/>
                </a:solidFill>
              </a:rPr>
              <a:t>26</a:t>
            </a:r>
            <a:r>
              <a:rPr lang="zh-CN" altLang="en-US" sz="1600" b="1" dirty="0" smtClean="0">
                <a:solidFill>
                  <a:srgbClr val="FF0000"/>
                </a:solidFill>
              </a:rPr>
              <a:t>日周末班</a:t>
            </a:r>
            <a:r>
              <a:rPr lang="en-US" altLang="zh-CN" sz="1600" b="1" dirty="0" smtClean="0">
                <a:solidFill>
                  <a:srgbClr val="FF0000"/>
                </a:solidFill>
              </a:rPr>
              <a:t>12</a:t>
            </a:r>
            <a:r>
              <a:rPr lang="zh-CN" altLang="en-US" sz="1600" b="1" dirty="0" smtClean="0">
                <a:solidFill>
                  <a:srgbClr val="FF0000"/>
                </a:solidFill>
              </a:rPr>
              <a:t>月</a:t>
            </a:r>
            <a:r>
              <a:rPr lang="en-US" altLang="zh-CN" sz="1600" b="1" dirty="0" smtClean="0">
                <a:solidFill>
                  <a:srgbClr val="FF0000"/>
                </a:solidFill>
              </a:rPr>
              <a:t>21</a:t>
            </a:r>
            <a:r>
              <a:rPr lang="zh-CN" altLang="en-US" sz="1600" b="1" dirty="0" smtClean="0">
                <a:solidFill>
                  <a:srgbClr val="FF0000"/>
                </a:solidFill>
              </a:rPr>
              <a:t>日全日制班欢迎您的到来！</a:t>
            </a:r>
          </a:p>
          <a:p>
            <a:r>
              <a:rPr lang="zh-CN" altLang="en-US" sz="1600" b="1" dirty="0" smtClean="0">
                <a:solidFill>
                  <a:srgbClr val="FF0000"/>
                </a:solidFill>
              </a:rPr>
              <a:t>需要代码、</a:t>
            </a:r>
            <a:r>
              <a:rPr lang="en-US" altLang="zh-CN" sz="1600" b="1" dirty="0" smtClean="0">
                <a:solidFill>
                  <a:srgbClr val="FF0000"/>
                </a:solidFill>
              </a:rPr>
              <a:t>PPT</a:t>
            </a:r>
            <a:r>
              <a:rPr lang="zh-CN" altLang="en-US" sz="1600" b="1" dirty="0" smtClean="0">
                <a:solidFill>
                  <a:srgbClr val="FF0000"/>
                </a:solidFill>
              </a:rPr>
              <a:t>、视频等资料请加以下几位老师</a:t>
            </a:r>
            <a:r>
              <a:rPr lang="en-US" altLang="zh-CN" sz="1600" b="1" dirty="0" smtClean="0">
                <a:solidFill>
                  <a:srgbClr val="FF0000"/>
                </a:solidFill>
              </a:rPr>
              <a:t>QQ</a:t>
            </a:r>
            <a:r>
              <a:rPr lang="zh-CN" altLang="en-US" sz="1600" b="1" dirty="0" smtClean="0">
                <a:solidFill>
                  <a:srgbClr val="FF0000"/>
                </a:solidFill>
              </a:rPr>
              <a:t>：</a:t>
            </a:r>
          </a:p>
          <a:p>
            <a:r>
              <a:rPr lang="zh-CN" altLang="en-US" sz="1600" b="1" dirty="0" smtClean="0">
                <a:solidFill>
                  <a:srgbClr val="FF0000"/>
                </a:solidFill>
              </a:rPr>
              <a:t>贾老师：</a:t>
            </a:r>
            <a:r>
              <a:rPr lang="en-US" altLang="zh-CN" sz="1600" b="1" dirty="0" smtClean="0">
                <a:solidFill>
                  <a:srgbClr val="FF0000"/>
                </a:solidFill>
              </a:rPr>
              <a:t>1786418286</a:t>
            </a:r>
          </a:p>
          <a:p>
            <a:r>
              <a:rPr lang="zh-CN" altLang="en-US" sz="1600" b="1" dirty="0" smtClean="0">
                <a:solidFill>
                  <a:srgbClr val="FF0000"/>
                </a:solidFill>
              </a:rPr>
              <a:t>何老师：</a:t>
            </a:r>
            <a:r>
              <a:rPr lang="en-US" altLang="zh-CN" sz="1600" b="1" dirty="0" smtClean="0">
                <a:solidFill>
                  <a:srgbClr val="FF0000"/>
                </a:solidFill>
              </a:rPr>
              <a:t>1926106490</a:t>
            </a:r>
          </a:p>
          <a:p>
            <a:r>
              <a:rPr lang="zh-CN" altLang="en-US" sz="1600" b="1" dirty="0" smtClean="0">
                <a:solidFill>
                  <a:srgbClr val="FF0000"/>
                </a:solidFill>
              </a:rPr>
              <a:t>詹老师：</a:t>
            </a:r>
            <a:r>
              <a:rPr lang="en-US" altLang="zh-CN" sz="1600" b="1" dirty="0" smtClean="0">
                <a:solidFill>
                  <a:srgbClr val="FF0000"/>
                </a:solidFill>
              </a:rPr>
              <a:t>2805048645</a:t>
            </a:r>
          </a:p>
          <a:p>
            <a:r>
              <a:rPr lang="zh-CN" altLang="en-US" sz="1600" b="1" dirty="0" smtClean="0">
                <a:solidFill>
                  <a:srgbClr val="FF0000"/>
                </a:solidFill>
              </a:rPr>
              <a:t>讨论技术可以加入以下</a:t>
            </a:r>
            <a:r>
              <a:rPr lang="en-US" altLang="zh-CN" sz="1600" b="1" dirty="0" smtClean="0">
                <a:solidFill>
                  <a:srgbClr val="FF0000"/>
                </a:solidFill>
              </a:rPr>
              <a:t>QQ</a:t>
            </a:r>
            <a:r>
              <a:rPr lang="zh-CN" altLang="en-US" sz="1600" b="1" dirty="0" smtClean="0">
                <a:solidFill>
                  <a:srgbClr val="FF0000"/>
                </a:solidFill>
              </a:rPr>
              <a:t>群： </a:t>
            </a:r>
            <a:r>
              <a:rPr lang="en-US" altLang="zh-CN" sz="1600" b="1" dirty="0" smtClean="0">
                <a:solidFill>
                  <a:srgbClr val="FF0000"/>
                </a:solidFill>
              </a:rPr>
              <a:t>172599077 , 156927834</a:t>
            </a:r>
          </a:p>
          <a:p>
            <a:r>
              <a:rPr lang="zh-CN" altLang="en-US" sz="1600" b="1" dirty="0" smtClean="0">
                <a:solidFill>
                  <a:srgbClr val="FF0000"/>
                </a:solidFill>
              </a:rPr>
              <a:t>春节前最后一期班级 </a:t>
            </a:r>
            <a:r>
              <a:rPr lang="en-US" altLang="zh-CN" sz="1600" b="1" dirty="0" smtClean="0">
                <a:solidFill>
                  <a:srgbClr val="FF0000"/>
                </a:solidFill>
              </a:rPr>
              <a:t>16</a:t>
            </a:r>
            <a:r>
              <a:rPr lang="zh-CN" altLang="en-US" sz="1600" b="1" dirty="0" smtClean="0">
                <a:solidFill>
                  <a:srgbClr val="FF0000"/>
                </a:solidFill>
              </a:rPr>
              <a:t>年</a:t>
            </a:r>
            <a:r>
              <a:rPr lang="en-US" altLang="zh-CN" sz="1600" b="1" dirty="0" smtClean="0">
                <a:solidFill>
                  <a:srgbClr val="FF0000"/>
                </a:solidFill>
              </a:rPr>
              <a:t>1</a:t>
            </a:r>
            <a:r>
              <a:rPr lang="zh-CN" altLang="en-US" sz="1600" b="1" dirty="0" smtClean="0">
                <a:solidFill>
                  <a:srgbClr val="FF0000"/>
                </a:solidFill>
              </a:rPr>
              <a:t>月</a:t>
            </a:r>
            <a:r>
              <a:rPr lang="en-US" altLang="zh-CN" sz="1600" b="1" dirty="0" smtClean="0">
                <a:solidFill>
                  <a:srgbClr val="FF0000"/>
                </a:solidFill>
              </a:rPr>
              <a:t>1</a:t>
            </a:r>
            <a:r>
              <a:rPr lang="zh-CN" altLang="en-US" sz="1600" b="1" dirty="0" smtClean="0">
                <a:solidFill>
                  <a:srgbClr val="FF0000"/>
                </a:solidFill>
              </a:rPr>
              <a:t>日学费上调，提前报名预订座位，不管何时过来学习费用以报名时费用为准。</a:t>
            </a:r>
            <a:endParaRPr lang="en-US" altLang="zh-CN" sz="1600" b="1" dirty="0" smtClean="0">
              <a:solidFill>
                <a:srgbClr val="FF0000"/>
              </a:solidFill>
            </a:endParaRPr>
          </a:p>
          <a:p>
            <a:r>
              <a:rPr lang="zh-CN" altLang="en-US" sz="1600" b="1" dirty="0" smtClean="0">
                <a:solidFill>
                  <a:srgbClr val="FF0000"/>
                </a:solidFill>
              </a:rPr>
              <a:t>年后开班时间</a:t>
            </a:r>
          </a:p>
          <a:p>
            <a:r>
              <a:rPr lang="en-US" altLang="zh-CN" sz="1600" b="1" dirty="0" smtClean="0">
                <a:solidFill>
                  <a:srgbClr val="FF0000"/>
                </a:solidFill>
              </a:rPr>
              <a:t>2016.2.26</a:t>
            </a:r>
            <a:r>
              <a:rPr lang="zh-CN" altLang="en-US" sz="1600" b="1" dirty="0" smtClean="0">
                <a:solidFill>
                  <a:srgbClr val="FF0000"/>
                </a:solidFill>
              </a:rPr>
              <a:t>日脱产班</a:t>
            </a:r>
          </a:p>
          <a:p>
            <a:r>
              <a:rPr lang="en-US" altLang="zh-CN" sz="1600" b="1" dirty="0" smtClean="0">
                <a:solidFill>
                  <a:srgbClr val="FF0000"/>
                </a:solidFill>
              </a:rPr>
              <a:t>2016.3.12</a:t>
            </a:r>
            <a:r>
              <a:rPr lang="zh-CN" altLang="en-US" sz="1600" b="1" dirty="0" smtClean="0">
                <a:solidFill>
                  <a:srgbClr val="FF0000"/>
                </a:solidFill>
              </a:rPr>
              <a:t>日周末班</a:t>
            </a:r>
          </a:p>
          <a:p>
            <a:r>
              <a:rPr lang="en-US" altLang="zh-CN" sz="1600" b="1" dirty="0" smtClean="0">
                <a:solidFill>
                  <a:srgbClr val="FF0000"/>
                </a:solidFill>
              </a:rPr>
              <a:t>2016.3.19</a:t>
            </a:r>
            <a:r>
              <a:rPr lang="zh-CN" altLang="en-US" sz="1600" b="1" dirty="0" smtClean="0">
                <a:solidFill>
                  <a:srgbClr val="FF0000"/>
                </a:solidFill>
              </a:rPr>
              <a:t>日线上周末班</a:t>
            </a:r>
            <a:endParaRPr lang="zh-CN" altLang="en-US" sz="1600" b="1" dirty="0">
              <a:solidFill>
                <a:srgbClr val="FF0000"/>
              </a:solidFill>
            </a:endParaRPr>
          </a:p>
        </p:txBody>
      </p:sp>
    </p:spTree>
    <p:extLst>
      <p:ext uri="{BB962C8B-B14F-4D97-AF65-F5344CB8AC3E}">
        <p14:creationId xmlns="" xmlns:p14="http://schemas.microsoft.com/office/powerpoint/2010/main" val="1030510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ELK</a:t>
            </a:r>
            <a:r>
              <a:rPr lang="zh-CN" altLang="en-US" sz="3600" dirty="0" smtClean="0"/>
              <a:t>日志分析系统</a:t>
            </a:r>
            <a:endParaRPr lang="en-US" altLang="zh-CN" sz="3600" dirty="0"/>
          </a:p>
        </p:txBody>
      </p:sp>
      <p:sp>
        <p:nvSpPr>
          <p:cNvPr id="3" name="内容占位符 2"/>
          <p:cNvSpPr>
            <a:spLocks noGrp="1"/>
          </p:cNvSpPr>
          <p:nvPr>
            <p:ph idx="1"/>
          </p:nvPr>
        </p:nvSpPr>
        <p:spPr/>
        <p:txBody>
          <a:bodyPr/>
          <a:lstStyle/>
          <a:p>
            <a:r>
              <a:rPr lang="zh-CN" altLang="en-US" sz="2000" dirty="0" smtClean="0"/>
              <a:t>解决问题：</a:t>
            </a:r>
            <a:endParaRPr lang="en-US" altLang="zh-CN" sz="2000" dirty="0" smtClean="0"/>
          </a:p>
          <a:p>
            <a:pPr lvl="1"/>
            <a:r>
              <a:rPr lang="zh-CN" altLang="en-US" sz="1600" dirty="0" smtClean="0"/>
              <a:t>处理大数据日志收集分析，随着搜索集群的快速膨胀，大量日志处理及情况反馈滞后带来一系列问题，亟需一个工具能快速分析定位集群中那种日志或那个机器出现了异常。运维的日志分析系统定制化较重，分析不够实时</a:t>
            </a:r>
            <a:endParaRPr lang="en-US" altLang="zh-CN" sz="1200" dirty="0" smtClean="0"/>
          </a:p>
          <a:p>
            <a:pPr lvl="1"/>
            <a:endParaRPr lang="en-US" altLang="zh-CN" sz="1600" dirty="0" smtClean="0"/>
          </a:p>
          <a:p>
            <a:pPr lvl="1"/>
            <a:endParaRPr lang="en-US" altLang="zh-CN" sz="1600" dirty="0" smtClean="0"/>
          </a:p>
        </p:txBody>
      </p:sp>
    </p:spTree>
    <p:extLst>
      <p:ext uri="{BB962C8B-B14F-4D97-AF65-F5344CB8AC3E}">
        <p14:creationId xmlns="" xmlns:p14="http://schemas.microsoft.com/office/powerpoint/2010/main" val="1984614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ELK</a:t>
            </a:r>
            <a:r>
              <a:rPr lang="zh-CN" altLang="en-US" sz="3600" dirty="0" smtClean="0"/>
              <a:t>日志分析系统</a:t>
            </a:r>
            <a:endParaRPr lang="en-US" altLang="zh-CN" sz="3600" dirty="0"/>
          </a:p>
        </p:txBody>
      </p:sp>
      <p:sp>
        <p:nvSpPr>
          <p:cNvPr id="3" name="内容占位符 2"/>
          <p:cNvSpPr>
            <a:spLocks noGrp="1"/>
          </p:cNvSpPr>
          <p:nvPr>
            <p:ph idx="1"/>
          </p:nvPr>
        </p:nvSpPr>
        <p:spPr/>
        <p:txBody>
          <a:bodyPr/>
          <a:lstStyle/>
          <a:p>
            <a:r>
              <a:rPr lang="en-US" altLang="zh-CN" sz="2000" dirty="0" smtClean="0"/>
              <a:t>ELK</a:t>
            </a:r>
            <a:r>
              <a:rPr lang="zh-CN" altLang="en-US" sz="2000" dirty="0" smtClean="0"/>
              <a:t>就是一套完整的日志分析系统</a:t>
            </a:r>
            <a:endParaRPr lang="en-US" altLang="zh-CN" sz="2000" dirty="0" smtClean="0"/>
          </a:p>
          <a:p>
            <a:r>
              <a:rPr lang="en-US" altLang="zh-CN" sz="2000" dirty="0" smtClean="0"/>
              <a:t>ELK=</a:t>
            </a:r>
            <a:r>
              <a:rPr lang="en-US" altLang="zh-CN" sz="2000" b="1" dirty="0" err="1" smtClean="0"/>
              <a:t>Logstash+Elasticsearch+Kibana</a:t>
            </a:r>
            <a:r>
              <a:rPr lang="en-US" altLang="zh-CN" sz="2000" b="1" dirty="0" smtClean="0"/>
              <a:t> </a:t>
            </a:r>
          </a:p>
          <a:p>
            <a:r>
              <a:rPr lang="zh-CN" altLang="en-US" sz="2000" dirty="0" smtClean="0"/>
              <a:t>统一官网</a:t>
            </a:r>
            <a:r>
              <a:rPr lang="en-US" altLang="zh-CN" sz="2000" dirty="0" smtClean="0"/>
              <a:t>https://www.elastic.co/products</a:t>
            </a:r>
            <a:endParaRPr lang="zh-CN" altLang="zh-CN" sz="2000" dirty="0" smtClean="0"/>
          </a:p>
        </p:txBody>
      </p:sp>
    </p:spTree>
    <p:extLst>
      <p:ext uri="{BB962C8B-B14F-4D97-AF65-F5344CB8AC3E}">
        <p14:creationId xmlns="" xmlns:p14="http://schemas.microsoft.com/office/powerpoint/2010/main" val="1984614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ELK</a:t>
            </a:r>
            <a:r>
              <a:rPr lang="zh-CN" altLang="en-US" sz="3600" dirty="0" smtClean="0"/>
              <a:t>日志分析系统</a:t>
            </a:r>
            <a:endParaRPr lang="en-US" altLang="zh-CN" sz="3600" dirty="0"/>
          </a:p>
        </p:txBody>
      </p:sp>
      <p:sp>
        <p:nvSpPr>
          <p:cNvPr id="3" name="内容占位符 2"/>
          <p:cNvSpPr>
            <a:spLocks noGrp="1"/>
          </p:cNvSpPr>
          <p:nvPr>
            <p:ph idx="1"/>
          </p:nvPr>
        </p:nvSpPr>
        <p:spPr/>
        <p:txBody>
          <a:bodyPr/>
          <a:lstStyle/>
          <a:p>
            <a:r>
              <a:rPr lang="zh-CN" altLang="en-US" sz="2000" dirty="0" smtClean="0"/>
              <a:t>架构简介</a:t>
            </a:r>
            <a:endParaRPr lang="en-US" altLang="zh-CN" sz="2000" dirty="0" smtClean="0"/>
          </a:p>
          <a:p>
            <a:r>
              <a:rPr lang="en-US" altLang="zh-CN" sz="2000" dirty="0" err="1" smtClean="0"/>
              <a:t>Nginx</a:t>
            </a:r>
            <a:r>
              <a:rPr lang="zh-CN" altLang="en-US" sz="2000" dirty="0" smtClean="0"/>
              <a:t>产生数据，</a:t>
            </a:r>
            <a:r>
              <a:rPr lang="en-US" altLang="zh-CN" sz="2000" dirty="0" err="1" smtClean="0"/>
              <a:t>logstash</a:t>
            </a:r>
            <a:r>
              <a:rPr lang="zh-CN" altLang="en-US" sz="2000" dirty="0" smtClean="0"/>
              <a:t>日志收集分发到</a:t>
            </a:r>
            <a:r>
              <a:rPr lang="en-US" altLang="zh-CN" sz="2000" dirty="0" err="1" smtClean="0"/>
              <a:t>elasticsearch</a:t>
            </a:r>
            <a:r>
              <a:rPr lang="zh-CN" altLang="en-US" sz="2000" dirty="0" smtClean="0"/>
              <a:t>集群，</a:t>
            </a:r>
            <a:r>
              <a:rPr lang="en-US" altLang="zh-CN" sz="2000" dirty="0" err="1" smtClean="0"/>
              <a:t>elasticsearch</a:t>
            </a:r>
            <a:r>
              <a:rPr lang="zh-CN" altLang="en-US" sz="2000" dirty="0" smtClean="0"/>
              <a:t>进行数据索引，</a:t>
            </a:r>
            <a:r>
              <a:rPr lang="en-US" altLang="zh-CN" sz="2000" dirty="0" err="1" smtClean="0"/>
              <a:t>kibana</a:t>
            </a:r>
            <a:r>
              <a:rPr lang="zh-CN" altLang="en-US" sz="2000" dirty="0" smtClean="0"/>
              <a:t>进行结构化查询展示，</a:t>
            </a:r>
            <a:r>
              <a:rPr lang="en-US" altLang="zh-CN" sz="2000" dirty="0" err="1" smtClean="0"/>
              <a:t>redis</a:t>
            </a:r>
            <a:r>
              <a:rPr lang="zh-CN" altLang="en-US" sz="2000" dirty="0" smtClean="0"/>
              <a:t>做缓存队列</a:t>
            </a:r>
            <a:endParaRPr lang="zh-CN" altLang="zh-CN" sz="2000" dirty="0" smtClean="0"/>
          </a:p>
        </p:txBody>
      </p:sp>
    </p:spTree>
    <p:extLst>
      <p:ext uri="{BB962C8B-B14F-4D97-AF65-F5344CB8AC3E}">
        <p14:creationId xmlns="" xmlns:p14="http://schemas.microsoft.com/office/powerpoint/2010/main" val="198461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ELK</a:t>
            </a:r>
            <a:r>
              <a:rPr lang="zh-CN" altLang="en-US" sz="3600" dirty="0" smtClean="0"/>
              <a:t>日志分析系统</a:t>
            </a:r>
            <a:endParaRPr lang="en-US" altLang="zh-CN" sz="3600" dirty="0"/>
          </a:p>
        </p:txBody>
      </p:sp>
      <p:pic>
        <p:nvPicPr>
          <p:cNvPr id="1028" name="Picture 4"/>
          <p:cNvPicPr>
            <a:picLocks noChangeAspect="1" noChangeArrowheads="1"/>
          </p:cNvPicPr>
          <p:nvPr/>
        </p:nvPicPr>
        <p:blipFill>
          <a:blip r:embed="rId2" cstate="print"/>
          <a:srcRect/>
          <a:stretch>
            <a:fillRect/>
          </a:stretch>
        </p:blipFill>
        <p:spPr bwMode="auto">
          <a:xfrm>
            <a:off x="119426" y="1556792"/>
            <a:ext cx="8980494" cy="3168352"/>
          </a:xfrm>
          <a:prstGeom prst="rect">
            <a:avLst/>
          </a:prstGeom>
          <a:noFill/>
          <a:ln w="9525">
            <a:noFill/>
            <a:miter lim="800000"/>
            <a:headEnd/>
            <a:tailEnd/>
          </a:ln>
        </p:spPr>
      </p:pic>
    </p:spTree>
    <p:extLst>
      <p:ext uri="{BB962C8B-B14F-4D97-AF65-F5344CB8AC3E}">
        <p14:creationId xmlns="" xmlns:p14="http://schemas.microsoft.com/office/powerpoint/2010/main" val="198461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ELK</a:t>
            </a:r>
            <a:r>
              <a:rPr lang="zh-CN" altLang="en-US" sz="3600" dirty="0" smtClean="0"/>
              <a:t>日志分析系统</a:t>
            </a:r>
            <a:endParaRPr lang="en-US" altLang="zh-CN" sz="3600" dirty="0"/>
          </a:p>
        </p:txBody>
      </p:sp>
      <p:pic>
        <p:nvPicPr>
          <p:cNvPr id="1026" name="Picture 2"/>
          <p:cNvPicPr>
            <a:picLocks noChangeAspect="1" noChangeArrowheads="1"/>
          </p:cNvPicPr>
          <p:nvPr/>
        </p:nvPicPr>
        <p:blipFill>
          <a:blip r:embed="rId2" cstate="print"/>
          <a:srcRect/>
          <a:stretch>
            <a:fillRect/>
          </a:stretch>
        </p:blipFill>
        <p:spPr bwMode="auto">
          <a:xfrm>
            <a:off x="971599" y="1196752"/>
            <a:ext cx="7492221" cy="4752528"/>
          </a:xfrm>
          <a:prstGeom prst="rect">
            <a:avLst/>
          </a:prstGeom>
          <a:noFill/>
          <a:ln w="9525">
            <a:noFill/>
            <a:miter lim="800000"/>
            <a:headEnd/>
            <a:tailEnd/>
          </a:ln>
        </p:spPr>
      </p:pic>
    </p:spTree>
    <p:extLst>
      <p:ext uri="{BB962C8B-B14F-4D97-AF65-F5344CB8AC3E}">
        <p14:creationId xmlns="" xmlns:p14="http://schemas.microsoft.com/office/powerpoint/2010/main" val="1984614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ELK</a:t>
            </a:r>
            <a:r>
              <a:rPr lang="zh-CN" altLang="en-US" sz="3600" dirty="0" smtClean="0"/>
              <a:t>日志分析系统</a:t>
            </a:r>
            <a:endParaRPr lang="en-US" altLang="zh-CN" sz="3600" dirty="0"/>
          </a:p>
        </p:txBody>
      </p:sp>
      <p:pic>
        <p:nvPicPr>
          <p:cNvPr id="2050" name="Picture 2"/>
          <p:cNvPicPr>
            <a:picLocks noChangeAspect="1" noChangeArrowheads="1"/>
          </p:cNvPicPr>
          <p:nvPr/>
        </p:nvPicPr>
        <p:blipFill>
          <a:blip r:embed="rId2" cstate="print"/>
          <a:srcRect/>
          <a:stretch>
            <a:fillRect/>
          </a:stretch>
        </p:blipFill>
        <p:spPr bwMode="auto">
          <a:xfrm>
            <a:off x="409575" y="1252538"/>
            <a:ext cx="8324850" cy="4352925"/>
          </a:xfrm>
          <a:prstGeom prst="rect">
            <a:avLst/>
          </a:prstGeom>
          <a:noFill/>
          <a:ln w="9525">
            <a:noFill/>
            <a:miter lim="800000"/>
            <a:headEnd/>
            <a:tailEnd/>
          </a:ln>
        </p:spPr>
      </p:pic>
    </p:spTree>
    <p:extLst>
      <p:ext uri="{BB962C8B-B14F-4D97-AF65-F5344CB8AC3E}">
        <p14:creationId xmlns="" xmlns:p14="http://schemas.microsoft.com/office/powerpoint/2010/main" val="1984614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ppt新模板</Template>
  <TotalTime>16908</TotalTime>
  <Words>376</Words>
  <Application>Microsoft Office PowerPoint</Application>
  <PresentationFormat>信纸(8.5x11 英寸)</PresentationFormat>
  <Paragraphs>28</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ppt新模板</vt:lpstr>
      <vt:lpstr>ELK日志分析系统    20:30开始 </vt:lpstr>
      <vt:lpstr>ELK日志分析系统</vt:lpstr>
      <vt:lpstr>ELK日志分析系统</vt:lpstr>
      <vt:lpstr>ELK日志分析系统</vt:lpstr>
      <vt:lpstr>ELK日志分析系统</vt:lpstr>
      <vt:lpstr>ELK日志分析系统</vt:lpstr>
      <vt:lpstr>ELK日志分析系统</vt:lpstr>
    </vt:vector>
  </TitlesOfParts>
  <Company>Global Intelligence Alliance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Administrator</cp:lastModifiedBy>
  <cp:revision>1636</cp:revision>
  <dcterms:created xsi:type="dcterms:W3CDTF">2007-09-26T12:04:45Z</dcterms:created>
  <dcterms:modified xsi:type="dcterms:W3CDTF">2015-12-17T11:23:05Z</dcterms:modified>
</cp:coreProperties>
</file>