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33"/>
  </p:notesMasterIdLst>
  <p:handoutMasterIdLst>
    <p:handoutMasterId r:id="rId34"/>
  </p:handoutMasterIdLst>
  <p:sldIdLst>
    <p:sldId id="312" r:id="rId2"/>
    <p:sldId id="346" r:id="rId3"/>
    <p:sldId id="316" r:id="rId4"/>
    <p:sldId id="317" r:id="rId5"/>
    <p:sldId id="319" r:id="rId6"/>
    <p:sldId id="318" r:id="rId7"/>
    <p:sldId id="325" r:id="rId8"/>
    <p:sldId id="320" r:id="rId9"/>
    <p:sldId id="321" r:id="rId10"/>
    <p:sldId id="326" r:id="rId11"/>
    <p:sldId id="327" r:id="rId12"/>
    <p:sldId id="328" r:id="rId13"/>
    <p:sldId id="329" r:id="rId14"/>
    <p:sldId id="330" r:id="rId15"/>
    <p:sldId id="322" r:id="rId16"/>
    <p:sldId id="324" r:id="rId17"/>
    <p:sldId id="332" r:id="rId18"/>
    <p:sldId id="333" r:id="rId19"/>
    <p:sldId id="334" r:id="rId20"/>
    <p:sldId id="335" r:id="rId21"/>
    <p:sldId id="336" r:id="rId22"/>
    <p:sldId id="323" r:id="rId23"/>
    <p:sldId id="337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38" r:id="rId32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0A0EF876-8928-48A6-A122-FACA3FF7BE05}">
          <p14:sldIdLst>
            <p14:sldId id="312"/>
            <p14:sldId id="314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5" autoAdjust="0"/>
    <p:restoredTop sz="94424" autoAdjust="0"/>
  </p:normalViewPr>
  <p:slideViewPr>
    <p:cSldViewPr>
      <p:cViewPr varScale="1">
        <p:scale>
          <a:sx n="67" d="100"/>
          <a:sy n="67" d="100"/>
        </p:scale>
        <p:origin x="-6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=""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=""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2015/12/10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9200/_cluster/sett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251520" y="2132856"/>
            <a:ext cx="10998667" cy="12265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ELK</a:t>
            </a:r>
            <a:r>
              <a:rPr lang="zh-CN" altLang="en-US" dirty="0" smtClean="0">
                <a:solidFill>
                  <a:srgbClr val="FFFF00"/>
                </a:solidFill>
              </a:rPr>
              <a:t>日志分析系</a:t>
            </a:r>
            <a:r>
              <a:rPr lang="zh-CN" altLang="en-US" dirty="0" smtClean="0">
                <a:solidFill>
                  <a:srgbClr val="FFFF00"/>
                </a:solidFill>
              </a:rPr>
              <a:t>统    </a:t>
            </a:r>
            <a:r>
              <a:rPr lang="en-US" altLang="zh-CN" dirty="0" smtClean="0">
                <a:solidFill>
                  <a:srgbClr val="FFFF00"/>
                </a:solidFill>
              </a:rPr>
              <a:t>20</a:t>
            </a:r>
            <a:r>
              <a:rPr lang="en-US" altLang="zh-CN" dirty="0" smtClean="0">
                <a:solidFill>
                  <a:srgbClr val="FFFF00"/>
                </a:solidFill>
              </a:rPr>
              <a:t>:30</a:t>
            </a:r>
            <a:r>
              <a:rPr lang="zh-CN" altLang="en-US" dirty="0" smtClean="0">
                <a:solidFill>
                  <a:srgbClr val="FFFF00"/>
                </a:solidFill>
              </a:rPr>
              <a:t>开始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讲师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君临天下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35896" y="2826127"/>
            <a:ext cx="44999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26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日周末班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日全日制班欢迎您的到来！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需要代码、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PPT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、视频等资料请加以下几位老师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QQ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：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贾老师：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1786418286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何老师：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1926106490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詹老师：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2805048645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讨论技术可以加入以下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QQ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群：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172599077 , 156927834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春节前最后一期班级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日学费上调，提前报名预订座位，不管何时过来学习费用以报名时费用为准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年后开班时间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2016.2.26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日脱产班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2016.3.12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日周末班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2016.3.19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日线上周末班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Logstash</a:t>
            </a:r>
            <a:r>
              <a:rPr lang="zh-CN" altLang="en-US" sz="2000" b="1" dirty="0" smtClean="0"/>
              <a:t>的配置文件</a:t>
            </a:r>
            <a:endParaRPr lang="en-US" altLang="zh-CN" sz="2000" b="1" dirty="0" smtClean="0"/>
          </a:p>
          <a:p>
            <a:pPr lvl="1"/>
            <a:endParaRPr lang="en-US" altLang="zh-CN" sz="1200" b="1" dirty="0" smtClean="0"/>
          </a:p>
          <a:p>
            <a:pPr lvl="1"/>
            <a:r>
              <a:rPr lang="zh-CN" altLang="en-US" sz="1600" dirty="0" smtClean="0"/>
              <a:t>以花括号来分块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输出配置</a:t>
            </a:r>
            <a:r>
              <a:rPr lang="en-US" altLang="zh-CN" sz="1600" dirty="0" smtClean="0"/>
              <a:t>Input</a:t>
            </a:r>
            <a:r>
              <a:rPr lang="zh-CN" altLang="en-US" sz="1600" dirty="0" smtClean="0"/>
              <a:t>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过滤器配置</a:t>
            </a:r>
            <a:r>
              <a:rPr lang="en-US" altLang="zh-CN" sz="1600" dirty="0" smtClean="0"/>
              <a:t>Filter</a:t>
            </a:r>
          </a:p>
          <a:p>
            <a:pPr lvl="1"/>
            <a:r>
              <a:rPr lang="zh-CN" altLang="en-US" sz="1600" dirty="0" smtClean="0"/>
              <a:t>输出配置</a:t>
            </a:r>
            <a:r>
              <a:rPr lang="en-US" altLang="zh-CN" sz="1600" dirty="0" smtClean="0"/>
              <a:t>output</a:t>
            </a:r>
          </a:p>
          <a:p>
            <a:pPr lvl="1"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Logstash</a:t>
            </a:r>
            <a:r>
              <a:rPr lang="zh-CN" altLang="en-US" sz="2000" b="1" dirty="0" smtClean="0"/>
              <a:t>的配置文件</a:t>
            </a:r>
            <a:endParaRPr lang="en-US" altLang="zh-CN" sz="2000" b="1" dirty="0" smtClean="0"/>
          </a:p>
          <a:p>
            <a:pPr lvl="1"/>
            <a:endParaRPr lang="en-US" altLang="zh-CN" sz="1200" b="1" dirty="0" smtClean="0"/>
          </a:p>
          <a:p>
            <a:pPr lvl="1">
              <a:buNone/>
            </a:pPr>
            <a:endParaRPr lang="zh-CN" altLang="zh-CN" sz="16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1342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Logstash</a:t>
            </a:r>
            <a:r>
              <a:rPr lang="zh-CN" altLang="en-US" sz="2000" b="1" dirty="0" smtClean="0"/>
              <a:t>的配置文件</a:t>
            </a:r>
            <a:endParaRPr lang="en-US" altLang="zh-CN" sz="2000" b="1" dirty="0" smtClean="0"/>
          </a:p>
          <a:p>
            <a:r>
              <a:rPr lang="en-US" altLang="zh-CN" sz="1600" dirty="0" smtClean="0"/>
              <a:t>input {  </a:t>
            </a:r>
          </a:p>
          <a:p>
            <a:r>
              <a:rPr lang="en-US" altLang="zh-CN" sz="1600" dirty="0" smtClean="0"/>
              <a:t>  file { #</a:t>
            </a:r>
            <a:r>
              <a:rPr lang="zh-CN" altLang="en-US" sz="1600" dirty="0" smtClean="0"/>
              <a:t>通过</a:t>
            </a:r>
            <a:r>
              <a:rPr lang="en-US" altLang="zh-CN" sz="1600" dirty="0" smtClean="0"/>
              <a:t>Input</a:t>
            </a:r>
            <a:r>
              <a:rPr lang="zh-CN" altLang="en-US" sz="1600" dirty="0" smtClean="0"/>
              <a:t>配置，从文件中读取数据。  </a:t>
            </a:r>
          </a:p>
          <a:p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path =&gt; "/</a:t>
            </a:r>
            <a:r>
              <a:rPr lang="en-US" altLang="zh-CN" sz="1600" dirty="0" err="1" smtClean="0"/>
              <a:t>tmp/access_log</a:t>
            </a:r>
            <a:r>
              <a:rPr lang="en-US" altLang="zh-CN" sz="1600" dirty="0" smtClean="0"/>
              <a:t>"  #</a:t>
            </a:r>
            <a:r>
              <a:rPr lang="zh-CN" altLang="en-US" sz="1600" dirty="0" smtClean="0"/>
              <a:t>日志文件位置  </a:t>
            </a:r>
          </a:p>
          <a:p>
            <a:r>
              <a:rPr lang="zh-CN" altLang="en-US" sz="1600" dirty="0" smtClean="0"/>
              <a:t>    </a:t>
            </a:r>
            <a:r>
              <a:rPr lang="en-US" altLang="zh-CN" sz="1600" dirty="0" err="1" smtClean="0"/>
              <a:t>start_position</a:t>
            </a:r>
            <a:r>
              <a:rPr lang="en-US" altLang="zh-CN" sz="1600" dirty="0" smtClean="0"/>
              <a:t> =&gt; "beginning"   </a:t>
            </a:r>
          </a:p>
          <a:p>
            <a:r>
              <a:rPr lang="en-US" altLang="zh-CN" sz="1600" dirty="0" smtClean="0"/>
              <a:t>    #</a:t>
            </a:r>
            <a:r>
              <a:rPr lang="zh-CN" altLang="en-US" sz="1600" dirty="0" smtClean="0"/>
              <a:t>是否从头部开始读取。  </a:t>
            </a:r>
          </a:p>
          <a:p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#</a:t>
            </a:r>
            <a:r>
              <a:rPr lang="en-US" altLang="zh-CN" sz="1600" dirty="0" err="1" smtClean="0"/>
              <a:t>Logstash</a:t>
            </a:r>
            <a:r>
              <a:rPr lang="zh-CN" altLang="en-US" sz="1600" dirty="0" smtClean="0"/>
              <a:t>启动后，会在系统中记录一个隐藏文件，记录处理过的行号，  </a:t>
            </a:r>
          </a:p>
          <a:p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#</a:t>
            </a:r>
            <a:r>
              <a:rPr lang="zh-CN" altLang="en-US" sz="1600" dirty="0" smtClean="0"/>
              <a:t>当进行挂掉，重新启动后，根据该行号记录续读。  </a:t>
            </a:r>
          </a:p>
          <a:p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#</a:t>
            </a:r>
            <a:r>
              <a:rPr lang="zh-CN" altLang="en-US" sz="1600" dirty="0" smtClean="0"/>
              <a:t>所以</a:t>
            </a:r>
            <a:r>
              <a:rPr lang="en-US" altLang="zh-CN" sz="1600" dirty="0" err="1" smtClean="0"/>
              <a:t>start_position</a:t>
            </a:r>
            <a:r>
              <a:rPr lang="zh-CN" altLang="en-US" sz="1600" dirty="0" smtClean="0"/>
              <a:t>只会生效一次。  </a:t>
            </a:r>
          </a:p>
          <a:p>
            <a:r>
              <a:rPr lang="zh-CN" altLang="en-US" sz="1600" dirty="0" smtClean="0"/>
              <a:t>  </a:t>
            </a:r>
            <a:r>
              <a:rPr lang="en-US" altLang="zh-CN" sz="1600" dirty="0" smtClean="0"/>
              <a:t>}  </a:t>
            </a:r>
            <a:endParaRPr lang="zh-CN" altLang="en-US" sz="1600" dirty="0" smtClean="0"/>
          </a:p>
          <a:p>
            <a:r>
              <a:rPr lang="en-US" altLang="zh-CN" sz="1600" dirty="0" smtClean="0"/>
              <a:t>} </a:t>
            </a:r>
            <a:r>
              <a:rPr lang="en-US" altLang="zh-CN" sz="1100" dirty="0" smtClean="0"/>
              <a:t> </a:t>
            </a:r>
            <a:endParaRPr lang="zh-CN" altLang="en-US" sz="1100" dirty="0" smtClean="0"/>
          </a:p>
          <a:p>
            <a:r>
              <a:rPr lang="en-US" altLang="zh-CN" sz="1100" dirty="0" smtClean="0"/>
              <a:t> </a:t>
            </a:r>
          </a:p>
          <a:p>
            <a:pPr lvl="1">
              <a:buNone/>
            </a:pPr>
            <a:endParaRPr lang="en-US" altLang="zh-CN" sz="1600" b="1" dirty="0" smtClean="0"/>
          </a:p>
          <a:p>
            <a:pPr lvl="1"/>
            <a:endParaRPr lang="en-US" altLang="zh-CN" sz="1200" b="1" dirty="0" smtClean="0"/>
          </a:p>
          <a:p>
            <a:pPr lvl="1"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Logstash</a:t>
            </a:r>
            <a:r>
              <a:rPr lang="zh-CN" altLang="en-US" sz="2000" b="1" dirty="0" smtClean="0"/>
              <a:t>的配置文件</a:t>
            </a:r>
            <a:endParaRPr lang="en-US" altLang="zh-CN" sz="1600" b="1" dirty="0" smtClean="0"/>
          </a:p>
          <a:p>
            <a:pPr lvl="1"/>
            <a:r>
              <a:rPr lang="en-US" altLang="zh-CN" sz="1600" dirty="0" smtClean="0"/>
              <a:t>filter {  </a:t>
            </a:r>
          </a:p>
          <a:p>
            <a:pPr lvl="1"/>
            <a:r>
              <a:rPr lang="en-US" altLang="zh-CN" sz="1600" dirty="0" smtClean="0"/>
              <a:t>  </a:t>
            </a:r>
            <a:r>
              <a:rPr lang="en-US" altLang="zh-CN" sz="1600" b="1" dirty="0" smtClean="0"/>
              <a:t>if</a:t>
            </a:r>
            <a:r>
              <a:rPr lang="en-US" altLang="zh-CN" sz="1600" dirty="0" smtClean="0"/>
              <a:t> [path] =~ "access" {#</a:t>
            </a:r>
            <a:r>
              <a:rPr lang="zh-CN" altLang="en-US" sz="1600" dirty="0" smtClean="0"/>
              <a:t>当路径包含</a:t>
            </a:r>
            <a:r>
              <a:rPr lang="en-US" altLang="zh-CN" sz="1600" dirty="0" smtClean="0"/>
              <a:t>access</a:t>
            </a:r>
            <a:r>
              <a:rPr lang="zh-CN" altLang="en-US" sz="1600" dirty="0" smtClean="0"/>
              <a:t>时，才会执行以下处理逻辑  </a:t>
            </a:r>
          </a:p>
          <a:p>
            <a:pPr lvl="1"/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mutate { replace =&gt; { "type" =&gt; "</a:t>
            </a:r>
            <a:r>
              <a:rPr lang="en-US" altLang="zh-CN" sz="1600" dirty="0" err="1" smtClean="0"/>
              <a:t>apache_access</a:t>
            </a:r>
            <a:r>
              <a:rPr lang="en-US" altLang="zh-CN" sz="1600" dirty="0" smtClean="0"/>
              <a:t>" } }  </a:t>
            </a:r>
          </a:p>
          <a:p>
            <a:pPr lvl="1"/>
            <a:r>
              <a:rPr lang="en-US" altLang="zh-CN" sz="1600" dirty="0" smtClean="0"/>
              <a:t>    </a:t>
            </a:r>
            <a:r>
              <a:rPr lang="en-US" altLang="zh-CN" sz="1600" dirty="0" err="1" smtClean="0"/>
              <a:t>grok</a:t>
            </a:r>
            <a:r>
              <a:rPr lang="en-US" altLang="zh-CN" sz="1600" dirty="0" smtClean="0"/>
              <a:t> {  </a:t>
            </a:r>
          </a:p>
          <a:p>
            <a:pPr lvl="1"/>
            <a:r>
              <a:rPr lang="en-US" altLang="zh-CN" sz="1600" dirty="0" smtClean="0"/>
              <a:t>      match =&gt; { "message" =&gt; "%{COMBINEDAPACHELOG}" }  </a:t>
            </a:r>
          </a:p>
          <a:p>
            <a:pPr lvl="1"/>
            <a:r>
              <a:rPr lang="en-US" altLang="zh-CN" sz="1600" dirty="0" smtClean="0"/>
              <a:t>    }  </a:t>
            </a:r>
          </a:p>
          <a:p>
            <a:pPr lvl="1"/>
            <a:r>
              <a:rPr lang="en-US" altLang="zh-CN" sz="1600" dirty="0" smtClean="0"/>
              <a:t>  }</a:t>
            </a:r>
            <a:r>
              <a:rPr lang="en-US" altLang="zh-CN" sz="1600" b="1" dirty="0" smtClean="0"/>
              <a:t>else</a:t>
            </a:r>
            <a:r>
              <a:rPr lang="en-US" altLang="zh-CN" sz="1600" dirty="0" smtClean="0"/>
              <a:t> </a:t>
            </a:r>
            <a:r>
              <a:rPr lang="en-US" altLang="zh-CN" sz="1600" b="1" dirty="0" smtClean="0"/>
              <a:t>if</a:t>
            </a:r>
            <a:r>
              <a:rPr lang="en-US" altLang="zh-CN" sz="1600" dirty="0" smtClean="0"/>
              <a:t> [path] =~ "error" { #IF-</a:t>
            </a:r>
            <a:r>
              <a:rPr lang="en-US" altLang="zh-CN" sz="1600" dirty="0" err="1" smtClean="0"/>
              <a:t>ElSE</a:t>
            </a:r>
            <a:r>
              <a:rPr lang="en-US" altLang="zh-CN" sz="1600" dirty="0" smtClean="0"/>
              <a:t> </a:t>
            </a:r>
            <a:r>
              <a:rPr lang="zh-CN" altLang="en-US" sz="1600" dirty="0" smtClean="0"/>
              <a:t>配置方式。  </a:t>
            </a:r>
          </a:p>
          <a:p>
            <a:pPr lvl="1"/>
            <a:r>
              <a:rPr lang="zh-CN" altLang="en-US" sz="1600" dirty="0" smtClean="0"/>
              <a:t>    </a:t>
            </a:r>
            <a:r>
              <a:rPr lang="en-US" altLang="zh-CN" sz="1600" dirty="0" smtClean="0"/>
              <a:t>mutate { replace =&gt; { type =&gt; "</a:t>
            </a:r>
            <a:r>
              <a:rPr lang="en-US" altLang="zh-CN" sz="1600" dirty="0" err="1" smtClean="0"/>
              <a:t>apache_error</a:t>
            </a:r>
            <a:r>
              <a:rPr lang="en-US" altLang="zh-CN" sz="1600" dirty="0" smtClean="0"/>
              <a:t>" } }  </a:t>
            </a:r>
          </a:p>
          <a:p>
            <a:pPr lvl="1"/>
            <a:r>
              <a:rPr lang="en-US" altLang="zh-CN" sz="1600" dirty="0" smtClean="0"/>
              <a:t>    #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Mutate </a:t>
            </a:r>
            <a:r>
              <a:rPr lang="zh-CN" altLang="en-US" sz="1600" dirty="0" smtClean="0"/>
              <a:t>替换</a:t>
            </a:r>
            <a:r>
              <a:rPr lang="en-US" altLang="zh-CN" sz="1600" dirty="0" smtClean="0"/>
              <a:t>type</a:t>
            </a:r>
            <a:r>
              <a:rPr lang="zh-CN" altLang="en-US" sz="1600" dirty="0" smtClean="0"/>
              <a:t>的值为“</a:t>
            </a:r>
            <a:r>
              <a:rPr lang="en-US" altLang="zh-CN" sz="1600" dirty="0" err="1" smtClean="0"/>
              <a:t>apache_error</a:t>
            </a:r>
            <a:r>
              <a:rPr lang="en-US" altLang="zh-CN" sz="1600" dirty="0" smtClean="0"/>
              <a:t>”  </a:t>
            </a:r>
          </a:p>
          <a:p>
            <a:pPr lvl="1"/>
            <a:r>
              <a:rPr lang="en-US" altLang="zh-CN" sz="1600" dirty="0" smtClean="0"/>
              <a:t>  } </a:t>
            </a:r>
            <a:r>
              <a:rPr lang="en-US" altLang="zh-CN" sz="1600" b="1" dirty="0" smtClean="0"/>
              <a:t>else</a:t>
            </a:r>
            <a:r>
              <a:rPr lang="en-US" altLang="zh-CN" sz="1600" dirty="0" smtClean="0"/>
              <a:t> {  </a:t>
            </a:r>
          </a:p>
          <a:p>
            <a:pPr lvl="1"/>
            <a:r>
              <a:rPr lang="en-US" altLang="zh-CN" sz="1600" dirty="0" smtClean="0"/>
              <a:t>    mutate { replace =&gt; { type =&gt; "</a:t>
            </a:r>
            <a:r>
              <a:rPr lang="en-US" altLang="zh-CN" sz="1600" dirty="0" err="1" smtClean="0"/>
              <a:t>random_logs</a:t>
            </a:r>
            <a:r>
              <a:rPr lang="en-US" altLang="zh-CN" sz="1600" dirty="0" smtClean="0"/>
              <a:t>" } }  </a:t>
            </a:r>
          </a:p>
          <a:p>
            <a:pPr lvl="1"/>
            <a:r>
              <a:rPr lang="en-US" altLang="zh-CN" sz="1600" dirty="0" smtClean="0"/>
              <a:t>  }  </a:t>
            </a:r>
          </a:p>
          <a:p>
            <a:pPr lvl="1"/>
            <a:r>
              <a:rPr lang="en-US" altLang="zh-CN" sz="1600" dirty="0" smtClean="0"/>
              <a:t>  date {  </a:t>
            </a:r>
          </a:p>
          <a:p>
            <a:pPr lvl="1"/>
            <a:r>
              <a:rPr lang="en-US" altLang="zh-CN" sz="1600" dirty="0" smtClean="0"/>
              <a:t>    match =&gt; [ "timestamp" , "</a:t>
            </a:r>
            <a:r>
              <a:rPr lang="en-US" altLang="zh-CN" sz="1600" dirty="0" err="1" smtClean="0"/>
              <a:t>dd/MMM/yyyy:HH:mm:ss</a:t>
            </a:r>
            <a:r>
              <a:rPr lang="en-US" altLang="zh-CN" sz="1600" dirty="0" smtClean="0"/>
              <a:t> Z" ]  </a:t>
            </a:r>
          </a:p>
          <a:p>
            <a:pPr lvl="1"/>
            <a:r>
              <a:rPr lang="en-US" altLang="zh-CN" sz="1600" dirty="0" smtClean="0"/>
              <a:t>  }  </a:t>
            </a:r>
          </a:p>
          <a:p>
            <a:pPr lvl="1"/>
            <a:r>
              <a:rPr lang="en-US" altLang="zh-CN" sz="1600" dirty="0" smtClean="0"/>
              <a:t>}  </a:t>
            </a:r>
            <a:r>
              <a:rPr lang="en-US" altLang="zh-CN" sz="1200" dirty="0" smtClean="0"/>
              <a:t>  </a:t>
            </a:r>
          </a:p>
          <a:p>
            <a:pPr lvl="1">
              <a:buNone/>
            </a:pPr>
            <a:endParaRPr lang="en-US" altLang="zh-CN" sz="1600" b="1" dirty="0" smtClean="0"/>
          </a:p>
          <a:p>
            <a:pPr lvl="1"/>
            <a:endParaRPr lang="en-US" altLang="zh-CN" sz="1200" b="1" dirty="0" smtClean="0"/>
          </a:p>
          <a:p>
            <a:pPr lvl="1"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Logstash</a:t>
            </a:r>
            <a:r>
              <a:rPr lang="zh-CN" altLang="en-US" sz="2000" b="1" dirty="0" smtClean="0"/>
              <a:t>的配置文件</a:t>
            </a:r>
            <a:endParaRPr lang="en-US" altLang="zh-CN" sz="1600" b="1" dirty="0" smtClean="0"/>
          </a:p>
          <a:p>
            <a:pPr lvl="1"/>
            <a:r>
              <a:rPr lang="en-US" altLang="zh-CN" dirty="0" smtClean="0"/>
              <a:t>output {  </a:t>
            </a:r>
          </a:p>
          <a:p>
            <a:pPr lvl="1"/>
            <a:r>
              <a:rPr lang="en-US" altLang="zh-CN" dirty="0" smtClean="0"/>
              <a:t>  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 {  </a:t>
            </a:r>
          </a:p>
          <a:p>
            <a:pPr lvl="1"/>
            <a:r>
              <a:rPr lang="en-US" altLang="zh-CN" dirty="0" smtClean="0"/>
              <a:t>    host =&gt; 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  </a:t>
            </a:r>
          </a:p>
          <a:p>
            <a:pPr lvl="1"/>
            <a:r>
              <a:rPr lang="en-US" altLang="zh-CN" dirty="0" smtClean="0"/>
              <a:t>  }  </a:t>
            </a:r>
          </a:p>
          <a:p>
            <a:pPr lvl="1"/>
            <a:r>
              <a:rPr lang="en-US" altLang="zh-CN" dirty="0" smtClean="0"/>
              <a:t>  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 { codec =&gt; 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 }  </a:t>
            </a:r>
          </a:p>
          <a:p>
            <a:pPr lvl="1"/>
            <a:r>
              <a:rPr lang="en-US" altLang="zh-CN" dirty="0" smtClean="0"/>
              <a:t>}  </a:t>
            </a:r>
          </a:p>
          <a:p>
            <a:pPr lvl="1">
              <a:buNone/>
            </a:pPr>
            <a:endParaRPr lang="en-US" altLang="zh-CN" sz="1600" b="1" dirty="0" smtClean="0"/>
          </a:p>
          <a:p>
            <a:pPr lvl="1"/>
            <a:endParaRPr lang="en-US" altLang="zh-CN" sz="1200" b="1" dirty="0" smtClean="0"/>
          </a:p>
          <a:p>
            <a:pPr lvl="1"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Grok</a:t>
            </a:r>
            <a:r>
              <a:rPr lang="zh-CN" altLang="en-US" sz="2000" dirty="0" smtClean="0"/>
              <a:t>正则捕获</a:t>
            </a:r>
            <a:endParaRPr lang="en-US" altLang="zh-CN" sz="1600" b="1" dirty="0" smtClean="0"/>
          </a:p>
          <a:p>
            <a:pPr lvl="1"/>
            <a:r>
              <a:rPr lang="zh-CN" altLang="en-US" sz="1600" dirty="0" smtClean="0"/>
              <a:t>基于正则表达式的匹配，完全支持正则表达式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增加了一百多个内置变量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调用</a:t>
            </a:r>
            <a:r>
              <a:rPr lang="en-US" altLang="zh-CN" sz="1600" dirty="0" smtClean="0"/>
              <a:t>%{USER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user}</a:t>
            </a:r>
          </a:p>
          <a:p>
            <a:pPr lvl="1"/>
            <a:r>
              <a:rPr lang="zh-CN" altLang="en-US" sz="1600" dirty="0" smtClean="0"/>
              <a:t>匹配上的内容放变量中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0" y="1916832"/>
            <a:ext cx="46672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Grok</a:t>
            </a:r>
            <a:endParaRPr lang="en-US" altLang="zh-CN" sz="2000" b="1" dirty="0" smtClean="0"/>
          </a:p>
          <a:p>
            <a:pPr lvl="1"/>
            <a:r>
              <a:rPr lang="zh-CN" altLang="en-US" sz="1600" dirty="0" smtClean="0"/>
              <a:t>匹配上的内容放变量中，那么原消息呢？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答案是也存在</a:t>
            </a:r>
            <a:endParaRPr lang="zh-CN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924944"/>
            <a:ext cx="618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可以用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remove_field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或者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overwrite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来重写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message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，比如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r>
              <a:rPr lang="en-US" altLang="zh-CN" sz="1800" b="1" dirty="0" smtClean="0">
                <a:solidFill>
                  <a:srgbClr val="FF0000"/>
                </a:solidFill>
              </a:rPr>
              <a:t>Overwrite  =&gt; [“message”]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Date</a:t>
            </a:r>
          </a:p>
          <a:p>
            <a:pPr lvl="1"/>
            <a:r>
              <a:rPr lang="zh-CN" altLang="en-US" sz="1600" dirty="0" smtClean="0"/>
              <a:t>将日志中的时间字符串转成默认的</a:t>
            </a:r>
            <a:r>
              <a:rPr lang="en-US" altLang="zh-CN" sz="1600" dirty="0" err="1" smtClean="0"/>
              <a:t>LogStash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Timestamp</a:t>
            </a:r>
            <a:r>
              <a:rPr lang="zh-CN" altLang="en-US" sz="1600" dirty="0" smtClean="0"/>
              <a:t>对象转存到</a:t>
            </a:r>
            <a:r>
              <a:rPr lang="en-US" altLang="zh-CN" sz="1600" dirty="0" smtClean="0"/>
              <a:t>@timestamp</a:t>
            </a:r>
          </a:p>
          <a:p>
            <a:pPr lvl="1"/>
            <a:r>
              <a:rPr lang="zh-CN" altLang="en-US" sz="1600" dirty="0" smtClean="0"/>
              <a:t>不使用的话默认是</a:t>
            </a:r>
            <a:r>
              <a:rPr lang="en-US" altLang="zh-CN" sz="1600" dirty="0" err="1" smtClean="0"/>
              <a:t>logstash</a:t>
            </a:r>
            <a:r>
              <a:rPr lang="zh-CN" altLang="en-US" sz="1600" dirty="0" smtClean="0"/>
              <a:t>读取该日志的时间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geoip</a:t>
            </a:r>
            <a:endParaRPr lang="en-US" altLang="zh-CN" sz="2000" b="1" dirty="0" smtClean="0"/>
          </a:p>
          <a:p>
            <a:pPr lvl="1"/>
            <a:r>
              <a:rPr lang="zh-CN" altLang="en-US" sz="1600" dirty="0" smtClean="0"/>
              <a:t>免费的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地址归类查询库，可以根据</a:t>
            </a:r>
            <a:r>
              <a:rPr lang="en-US" altLang="zh-CN" sz="1600" dirty="0" err="1" smtClean="0"/>
              <a:t>ip</a:t>
            </a:r>
            <a:r>
              <a:rPr lang="zh-CN" altLang="en-US" sz="1600" dirty="0" smtClean="0"/>
              <a:t>地址查询对应地域的信息，包括国别，省市，经纬度等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Logstash</a:t>
            </a:r>
            <a:r>
              <a:rPr lang="zh-CN" altLang="en-US" sz="2000" dirty="0" smtClean="0"/>
              <a:t>支持的操作符</a:t>
            </a:r>
            <a:endParaRPr lang="en-US" altLang="zh-CN" sz="20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5"/>
            <a:ext cx="7128792" cy="437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4" name="椭圆 3"/>
          <p:cNvSpPr/>
          <p:nvPr/>
        </p:nvSpPr>
        <p:spPr>
          <a:xfrm>
            <a:off x="467544" y="1268760"/>
            <a:ext cx="4824536" cy="309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系统维护</a:t>
            </a:r>
            <a:endParaRPr lang="zh-CN" altLang="en-US" sz="24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420888"/>
            <a:ext cx="1584176" cy="86409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00B050"/>
                </a:solidFill>
                <a:latin typeface="叶根友毛笔行书2.0版" pitchFamily="2" charset="-122"/>
                <a:ea typeface="叶根友毛笔行书2.0版" pitchFamily="2" charset="-122"/>
              </a:rPr>
              <a:t>软件开发</a:t>
            </a:r>
            <a:endParaRPr lang="zh-CN" altLang="en-US" sz="1800" dirty="0">
              <a:solidFill>
                <a:srgbClr val="00B05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11247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叶根友毛笔行书2.0版" pitchFamily="2" charset="-122"/>
                <a:ea typeface="叶根友毛笔行书2.0版" pitchFamily="2" charset="-122"/>
              </a:rPr>
              <a:t>软件工作</a:t>
            </a:r>
            <a:endParaRPr lang="zh-CN" altLang="en-US" sz="2400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cxnSp>
        <p:nvCxnSpPr>
          <p:cNvPr id="10" name="直接箭头连接符 9"/>
          <p:cNvCxnSpPr>
            <a:stCxn id="6" idx="1"/>
            <a:endCxn id="4" idx="7"/>
          </p:cNvCxnSpPr>
          <p:nvPr/>
        </p:nvCxnSpPr>
        <p:spPr>
          <a:xfrm flipH="1">
            <a:off x="4585543" y="1355577"/>
            <a:ext cx="850553" cy="366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60232" y="3861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叶根友毛笔行书2.0版" pitchFamily="2" charset="-122"/>
                <a:ea typeface="叶根友毛笔行书2.0版" pitchFamily="2" charset="-122"/>
              </a:rPr>
              <a:t>日志分析</a:t>
            </a:r>
            <a:endParaRPr lang="zh-CN" altLang="en-US" sz="2400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3635896" y="2996952"/>
            <a:ext cx="3024336" cy="1094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Logstash</a:t>
            </a:r>
            <a:r>
              <a:rPr lang="zh-CN" altLang="en-US" sz="2000" dirty="0" smtClean="0"/>
              <a:t>支持的操作符</a:t>
            </a:r>
            <a:endParaRPr lang="en-US" altLang="zh-CN" sz="20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5"/>
            <a:ext cx="7128792" cy="437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Logstash</a:t>
            </a:r>
            <a:r>
              <a:rPr lang="zh-CN" altLang="en-US" sz="2000" dirty="0" smtClean="0"/>
              <a:t>常用输入输出</a:t>
            </a:r>
            <a:endParaRPr lang="en-US" altLang="zh-CN" sz="2000" dirty="0" smtClean="0"/>
          </a:p>
          <a:p>
            <a:r>
              <a:rPr lang="zh-CN" altLang="en-US" sz="2000" dirty="0" smtClean="0"/>
              <a:t>输入：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日志文件，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kafka</a:t>
            </a:r>
            <a:r>
              <a:rPr lang="zh-CN" altLang="en-US" sz="1600" dirty="0" smtClean="0"/>
              <a:t>，指定端口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r>
              <a:rPr lang="zh-CN" altLang="en-US" sz="2000" dirty="0" smtClean="0"/>
              <a:t>输出：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Elasticsearch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kafka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endParaRPr lang="en-US" altLang="zh-CN" sz="2000" b="1" dirty="0" smtClean="0"/>
          </a:p>
          <a:p>
            <a:pPr lvl="1"/>
            <a:r>
              <a:rPr lang="zh-CN" altLang="en-US" sz="1600" dirty="0" smtClean="0"/>
              <a:t>用于将导入数据建立动态倒排索引，建立磁盘缓存，提供磁盘同步控制，达到准实时检索</a:t>
            </a:r>
            <a:endParaRPr lang="en-US" altLang="zh-CN" sz="1600" dirty="0" smtClean="0"/>
          </a:p>
          <a:p>
            <a:pPr lvl="1"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数据流向</a:t>
            </a:r>
            <a:endParaRPr lang="en-US" altLang="zh-CN" sz="20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4653136"/>
            <a:ext cx="661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思考：写入的数据是如何变成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elasticsearch</a:t>
            </a:r>
            <a:r>
              <a:rPr lang="zh-CN" altLang="en-US" b="1" dirty="0" smtClean="0">
                <a:solidFill>
                  <a:srgbClr val="FF0000"/>
                </a:solidFill>
              </a:rPr>
              <a:t>里面可以被检索和聚合的索引内容呢？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数据流向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动态更新</a:t>
            </a:r>
            <a:r>
              <a:rPr lang="en-US" altLang="zh-CN" sz="1600" b="1" dirty="0" err="1" smtClean="0"/>
              <a:t>lucene</a:t>
            </a:r>
            <a:r>
              <a:rPr lang="zh-CN" altLang="en-US" sz="1600" b="1" dirty="0" smtClean="0"/>
              <a:t>索引，规则：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新收到的数据写入到新的索引文件里面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/>
              <a:t>步骤：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每次生成的倒排索引叫一个段（</a:t>
            </a:r>
            <a:r>
              <a:rPr lang="en-US" altLang="zh-CN" sz="1600" b="1" dirty="0" smtClean="0"/>
              <a:t>segment</a:t>
            </a:r>
            <a:r>
              <a:rPr lang="zh-CN" altLang="en-US" sz="1600" b="1" dirty="0" smtClean="0"/>
              <a:t>）然后另外使用一个</a:t>
            </a:r>
            <a:r>
              <a:rPr lang="en-US" altLang="zh-CN" sz="1600" b="1" dirty="0" smtClean="0"/>
              <a:t>commit</a:t>
            </a:r>
            <a:r>
              <a:rPr lang="zh-CN" altLang="en-US" sz="1600" b="1" dirty="0" smtClean="0"/>
              <a:t>文件记录索引内所有的</a:t>
            </a:r>
            <a:r>
              <a:rPr lang="en-US" altLang="zh-CN" sz="1600" b="1" dirty="0" smtClean="0"/>
              <a:t>segment</a:t>
            </a:r>
            <a:r>
              <a:rPr lang="zh-CN" altLang="en-US" sz="1600" b="1" dirty="0" smtClean="0"/>
              <a:t>，生成</a:t>
            </a:r>
            <a:r>
              <a:rPr lang="en-US" altLang="zh-CN" sz="1600" b="1" dirty="0" smtClean="0"/>
              <a:t>segment</a:t>
            </a:r>
            <a:r>
              <a:rPr lang="zh-CN" altLang="en-US" sz="1600" b="1" dirty="0" smtClean="0"/>
              <a:t>的数据来源是内存</a:t>
            </a:r>
            <a:r>
              <a:rPr lang="en-US" altLang="zh-CN" sz="1600" b="1" dirty="0" smtClean="0"/>
              <a:t>buffer</a:t>
            </a:r>
          </a:p>
          <a:p>
            <a:pPr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0201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5229200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默认每隔一秒刷一次到文件系统缓存，文件系统缓存再到磁盘，可以调用</a:t>
            </a:r>
            <a:r>
              <a:rPr lang="en-US" altLang="zh-CN" dirty="0" smtClean="0"/>
              <a:t>/_refresh</a:t>
            </a:r>
            <a:r>
              <a:rPr lang="zh-CN" altLang="en-US" dirty="0" smtClean="0"/>
              <a:t>手动刷新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思考：既然每隔一秒只是写到文件系统缓存，辣么最后一步写到实际磁盘是什么来控制的？如果中甲出现主机错误、硬件故障等异常，数据会不会丢失呢？</a:t>
            </a:r>
            <a:endParaRPr lang="en-US" altLang="zh-CN" sz="20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Translog</a:t>
            </a:r>
            <a:r>
              <a:rPr lang="zh-CN" altLang="en-US" sz="2000" b="1" dirty="0" smtClean="0"/>
              <a:t>提供磁盘同步控制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数据写入内存</a:t>
            </a:r>
            <a:r>
              <a:rPr lang="en-US" altLang="zh-CN" sz="1600" b="1" dirty="0" smtClean="0"/>
              <a:t>buffer</a:t>
            </a:r>
            <a:r>
              <a:rPr lang="zh-CN" altLang="en-US" sz="1600" b="1" dirty="0" smtClean="0"/>
              <a:t>同时记录了一个</a:t>
            </a:r>
            <a:r>
              <a:rPr lang="en-US" altLang="zh-CN" sz="1600" b="1" dirty="0" err="1" smtClean="0"/>
              <a:t>translog</a:t>
            </a:r>
            <a:r>
              <a:rPr lang="zh-CN" altLang="en-US" sz="1600" b="1" dirty="0" smtClean="0"/>
              <a:t>日志</a:t>
            </a:r>
            <a:endParaRPr lang="en-US" altLang="zh-CN" sz="16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88963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Translog</a:t>
            </a:r>
            <a:r>
              <a:rPr lang="zh-CN" altLang="en-US" sz="2000" b="1" dirty="0" smtClean="0"/>
              <a:t>提供磁盘同步控制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等到</a:t>
            </a:r>
            <a:r>
              <a:rPr lang="en-US" altLang="zh-CN" sz="1600" b="1" dirty="0" smtClean="0"/>
              <a:t>commit</a:t>
            </a:r>
            <a:r>
              <a:rPr lang="zh-CN" altLang="en-US" sz="1600" b="1" dirty="0" smtClean="0"/>
              <a:t>文件更新的时候，</a:t>
            </a:r>
            <a:r>
              <a:rPr lang="en-US" altLang="zh-CN" sz="1600" b="1" dirty="0" err="1" smtClean="0"/>
              <a:t>translog</a:t>
            </a:r>
            <a:r>
              <a:rPr lang="zh-CN" altLang="en-US" sz="1600" b="1" dirty="0" smtClean="0"/>
              <a:t>才清空，这一步叫做</a:t>
            </a:r>
            <a:r>
              <a:rPr lang="en-US" altLang="zh-CN" sz="1600" b="1" dirty="0" smtClean="0"/>
              <a:t>flush</a:t>
            </a:r>
            <a:r>
              <a:rPr lang="zh-CN" altLang="en-US" sz="1600" b="1" dirty="0" smtClean="0"/>
              <a:t>，默认每半小时刷新一次，也可以手动调用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也可以通过配置</a:t>
            </a:r>
            <a:r>
              <a:rPr lang="en-US" altLang="zh-CN" sz="1600" b="1" dirty="0" err="1" smtClean="0"/>
              <a:t>index.translog.flush_threshold_ops</a:t>
            </a:r>
            <a:r>
              <a:rPr lang="zh-CN" altLang="en-US" sz="1600" b="1" dirty="0" smtClean="0"/>
              <a:t>参数，控制每多少条刷新一次</a:t>
            </a:r>
            <a:endParaRPr lang="en-US" altLang="zh-CN" sz="16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Segment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merge</a:t>
            </a:r>
          </a:p>
          <a:p>
            <a:pPr lvl="1"/>
            <a:r>
              <a:rPr lang="zh-CN" altLang="en-US" sz="1600" b="1" dirty="0" smtClean="0"/>
              <a:t>独立线程做</a:t>
            </a:r>
            <a:r>
              <a:rPr lang="en-US" altLang="zh-CN" sz="1600" b="1" dirty="0" smtClean="0"/>
              <a:t>merge</a:t>
            </a:r>
            <a:r>
              <a:rPr lang="zh-CN" altLang="en-US" sz="1600" b="1" dirty="0" smtClean="0"/>
              <a:t>工作</a:t>
            </a:r>
            <a:endParaRPr lang="en-US" altLang="zh-CN" sz="1600" b="1" dirty="0" smtClean="0"/>
          </a:p>
          <a:p>
            <a:pPr>
              <a:buNone/>
            </a:pPr>
            <a:endParaRPr lang="zh-CN" altLang="zh-CN" sz="16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89916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一般日志分析遇到的问题：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日志太多不好定位异常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通过日志分析一些数据（如</a:t>
            </a:r>
            <a:r>
              <a:rPr lang="en-US" altLang="zh-CN" sz="1600" dirty="0" err="1" smtClean="0"/>
              <a:t>pv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uv</a:t>
            </a:r>
            <a:r>
              <a:rPr lang="zh-CN" altLang="en-US" sz="1600" dirty="0" smtClean="0"/>
              <a:t>）的时候过程太麻烦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4221088"/>
            <a:ext cx="6388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zh-CN" altLang="en-US" sz="1600" b="1" dirty="0" smtClean="0">
                <a:solidFill>
                  <a:srgbClr val="FF0000"/>
                </a:solidFill>
              </a:rPr>
              <a:t>思考：有没有一种框架以最少的开发，得到最灵活的日志分析功能？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Segment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merge</a:t>
            </a:r>
          </a:p>
          <a:p>
            <a:pPr lvl="1"/>
            <a:r>
              <a:rPr lang="zh-CN" altLang="en-US" sz="1600" b="1" dirty="0" smtClean="0"/>
              <a:t>可以通过</a:t>
            </a:r>
            <a:r>
              <a:rPr lang="en-US" altLang="zh-CN" sz="1600" b="1" dirty="0" err="1" smtClean="0"/>
              <a:t>indices.store.throttle.max_bytes_per_sec</a:t>
            </a:r>
            <a:r>
              <a:rPr lang="zh-CN" altLang="en-US" sz="1600" b="1" dirty="0" smtClean="0"/>
              <a:t>设置调整速度限制，比如</a:t>
            </a:r>
            <a:r>
              <a:rPr lang="en-US" altLang="zh-CN" sz="1600" b="1" dirty="0" smtClean="0"/>
              <a:t>SSD</a:t>
            </a:r>
            <a:r>
              <a:rPr lang="zh-CN" altLang="en-US" sz="1600" b="1" dirty="0" smtClean="0"/>
              <a:t>可以调整到</a:t>
            </a:r>
            <a:r>
              <a:rPr lang="en-US" altLang="zh-CN" sz="1600" b="1" dirty="0" smtClean="0"/>
              <a:t>100mb</a:t>
            </a:r>
          </a:p>
          <a:p>
            <a:pPr lvl="1"/>
            <a:r>
              <a:rPr lang="zh-CN" altLang="en-US" sz="1600" b="1" dirty="0" smtClean="0"/>
              <a:t>线程数公式</a:t>
            </a:r>
            <a:r>
              <a:rPr lang="en-US" altLang="zh-CN" sz="1600" b="1" dirty="0" err="1" smtClean="0"/>
              <a:t>Math.min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3,Runtime.getRuntime().</a:t>
            </a:r>
            <a:r>
              <a:rPr lang="en-US" altLang="zh-CN" sz="1600" b="1" dirty="0" err="1" smtClean="0"/>
              <a:t>availableProcessors</a:t>
            </a:r>
            <a:r>
              <a:rPr lang="en-US" altLang="zh-CN" sz="1600" b="1" dirty="0" smtClean="0"/>
              <a:t>()/2</a:t>
            </a:r>
            <a:r>
              <a:rPr lang="zh-CN" altLang="en-US" sz="1600" b="1" dirty="0" smtClean="0"/>
              <a:t>）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也可以调整</a:t>
            </a:r>
            <a:r>
              <a:rPr lang="en-US" altLang="zh-CN" sz="1600" b="1" dirty="0" err="1" smtClean="0"/>
              <a:t>index.merge.scheduler.max_thread_count</a:t>
            </a:r>
            <a:r>
              <a:rPr lang="zh-CN" altLang="en-US" sz="1600" b="1" dirty="0" smtClean="0"/>
              <a:t>来配置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Elasticsearch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XPUT</a:t>
            </a:r>
          </a:p>
          <a:p>
            <a:pPr lvl="1"/>
            <a:r>
              <a:rPr lang="zh-CN" altLang="en-US" sz="1600" b="1" dirty="0" smtClean="0"/>
              <a:t>动态修改配置</a:t>
            </a:r>
            <a:endParaRPr lang="en-US" altLang="zh-CN" sz="1600" b="1" dirty="0" smtClean="0"/>
          </a:p>
          <a:p>
            <a:pPr lvl="1"/>
            <a:r>
              <a:rPr lang="en-US" altLang="zh-CN" sz="1600" b="1" dirty="0" smtClean="0"/>
              <a:t>Curl –XPUT </a:t>
            </a:r>
            <a:r>
              <a:rPr lang="en-US" altLang="zh-CN" sz="1600" b="1" dirty="0" smtClean="0">
                <a:hlinkClick r:id="rId2"/>
              </a:rPr>
              <a:t>http://127.0.0.1:9200/_cluster/settings</a:t>
            </a:r>
            <a:r>
              <a:rPr lang="en-US" altLang="zh-CN" sz="1600" b="1" dirty="0" smtClean="0"/>
              <a:t> -d </a:t>
            </a:r>
            <a:r>
              <a:rPr lang="en-US" altLang="zh-CN" sz="1600" b="1" dirty="0" smtClean="0">
                <a:latin typeface="Candara" pitchFamily="34" charset="0"/>
              </a:rPr>
              <a:t>‘</a:t>
            </a:r>
          </a:p>
          <a:p>
            <a:pPr lvl="1"/>
            <a:r>
              <a:rPr lang="en-US" altLang="zh-CN" sz="1600" b="1" dirty="0" smtClean="0"/>
              <a:t>{</a:t>
            </a:r>
          </a:p>
          <a:p>
            <a:pPr lvl="1"/>
            <a:r>
              <a:rPr lang="en-US" altLang="zh-CN" sz="1600" b="1" dirty="0" smtClean="0"/>
              <a:t>  “persistent”:{</a:t>
            </a:r>
          </a:p>
          <a:p>
            <a:pPr lvl="1"/>
            <a:r>
              <a:rPr lang="en-US" altLang="zh-CN" sz="1600" b="1" dirty="0" smtClean="0"/>
              <a:t> 	      “</a:t>
            </a:r>
            <a:r>
              <a:rPr lang="en-US" altLang="zh-CN" sz="1600" b="1" dirty="0" err="1" smtClean="0"/>
              <a:t>indices.store.throttle.max_bytes_per_sec</a:t>
            </a:r>
            <a:r>
              <a:rPr lang="en-US" altLang="zh-CN" sz="1600" b="1" dirty="0" smtClean="0"/>
              <a:t>”: “100mb”</a:t>
            </a:r>
          </a:p>
          <a:p>
            <a:pPr lvl="1"/>
            <a:r>
              <a:rPr lang="en-US" altLang="zh-CN" sz="1600" b="1" dirty="0" smtClean="0"/>
              <a:t> 	}</a:t>
            </a:r>
          </a:p>
          <a:p>
            <a:pPr lvl="1"/>
            <a:r>
              <a:rPr lang="en-US" altLang="zh-CN" sz="1600" b="1" dirty="0" smtClean="0"/>
              <a:t>}</a:t>
            </a:r>
            <a:r>
              <a:rPr lang="en-US" altLang="zh-CN" sz="1600" b="1" dirty="0" smtClean="0">
                <a:latin typeface="Candara" pitchFamily="34" charset="0"/>
              </a:rPr>
              <a:t>’</a:t>
            </a:r>
            <a:endParaRPr lang="zh-CN" altLang="zh-CN" sz="12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ELK</a:t>
            </a:r>
            <a:r>
              <a:rPr lang="zh-CN" altLang="en-US" sz="2000" dirty="0" smtClean="0"/>
              <a:t>就是一套完整的日志分析系统</a:t>
            </a:r>
            <a:endParaRPr lang="en-US" altLang="zh-CN" sz="2000" dirty="0" smtClean="0"/>
          </a:p>
          <a:p>
            <a:r>
              <a:rPr lang="en-US" altLang="zh-CN" sz="2000" dirty="0" smtClean="0"/>
              <a:t>ELK=</a:t>
            </a:r>
            <a:r>
              <a:rPr lang="en-US" altLang="zh-CN" sz="2000" b="1" dirty="0" err="1" smtClean="0"/>
              <a:t>Logstash+Elasticsearch+Kibana</a:t>
            </a:r>
            <a:r>
              <a:rPr lang="en-US" altLang="zh-CN" sz="2000" b="1" dirty="0" smtClean="0"/>
              <a:t> </a:t>
            </a:r>
          </a:p>
          <a:p>
            <a:r>
              <a:rPr lang="zh-CN" altLang="en-US" sz="2000" dirty="0" smtClean="0"/>
              <a:t>统一官网</a:t>
            </a:r>
            <a:r>
              <a:rPr lang="en-US" altLang="zh-CN" sz="2000" dirty="0" smtClean="0"/>
              <a:t>https://www.elastic.co/products</a:t>
            </a:r>
            <a:endParaRPr lang="zh-CN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26" y="1556792"/>
            <a:ext cx="898049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Logstash</a:t>
            </a:r>
            <a:endParaRPr lang="en-US" altLang="zh-CN" sz="2000" b="1" dirty="0" smtClean="0"/>
          </a:p>
          <a:p>
            <a:pPr lvl="1"/>
            <a:r>
              <a:rPr lang="zh-CN" altLang="en-US" sz="1600" dirty="0" smtClean="0"/>
              <a:t>用于处理传入的日志，负责收集、过滤和写出日志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r>
              <a:rPr lang="zh-CN" altLang="en-US" sz="2000" b="1" dirty="0" smtClean="0"/>
              <a:t>安装</a:t>
            </a:r>
            <a:r>
              <a:rPr lang="en-US" altLang="zh-CN" sz="2000" b="1" dirty="0" err="1" smtClean="0"/>
              <a:t>Logstash</a:t>
            </a:r>
            <a:endParaRPr lang="en-US" altLang="zh-CN" sz="2000" b="1" dirty="0" smtClean="0"/>
          </a:p>
          <a:p>
            <a:pPr lvl="1"/>
            <a:r>
              <a:rPr lang="zh-CN" altLang="en-US" sz="1600" dirty="0" smtClean="0"/>
              <a:t>下载解压即完成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Logstash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hallo word</a:t>
            </a:r>
          </a:p>
          <a:p>
            <a:pPr lvl="1"/>
            <a:endParaRPr lang="en-US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Logstash</a:t>
            </a:r>
            <a:r>
              <a:rPr lang="zh-CN" altLang="en-US" sz="2000" b="1" dirty="0" smtClean="0"/>
              <a:t>的输入</a:t>
            </a:r>
            <a:endParaRPr lang="en-US" altLang="zh-CN" sz="2000" b="1" dirty="0" smtClean="0"/>
          </a:p>
          <a:p>
            <a:pPr lvl="1"/>
            <a:r>
              <a:rPr lang="zh-CN" altLang="en-US" sz="1600" dirty="0" smtClean="0"/>
              <a:t>标准输入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文件输入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TCP</a:t>
            </a:r>
            <a:r>
              <a:rPr lang="zh-CN" altLang="en-US" sz="1600" dirty="0" smtClean="0"/>
              <a:t>输入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Syslog</a:t>
            </a:r>
            <a:r>
              <a:rPr lang="zh-CN" altLang="en-US" sz="1600" dirty="0" smtClean="0"/>
              <a:t>输入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Collectd</a:t>
            </a:r>
            <a:r>
              <a:rPr lang="zh-CN" altLang="en-US" sz="1600" dirty="0" smtClean="0"/>
              <a:t>输入</a:t>
            </a:r>
            <a:endParaRPr lang="en-US" altLang="zh-CN" sz="1600" dirty="0" smtClean="0"/>
          </a:p>
          <a:p>
            <a:pPr lvl="1"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Logstash</a:t>
            </a:r>
            <a:r>
              <a:rPr lang="zh-CN" altLang="en-US" sz="2000" b="1" dirty="0" smtClean="0"/>
              <a:t>的过滤器配置</a:t>
            </a:r>
            <a:endParaRPr lang="en-US" altLang="zh-CN" sz="2000" b="1" dirty="0" smtClean="0"/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Date</a:t>
            </a:r>
            <a:r>
              <a:rPr lang="zh-CN" altLang="en-US" sz="1600" dirty="0" smtClean="0"/>
              <a:t>时间处理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Grok</a:t>
            </a:r>
            <a:r>
              <a:rPr lang="zh-CN" altLang="en-US" sz="1600" dirty="0" smtClean="0"/>
              <a:t>正则捕获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GeoIP</a:t>
            </a:r>
            <a:r>
              <a:rPr lang="zh-CN" altLang="en-US" sz="1600" dirty="0" smtClean="0"/>
              <a:t>地址查询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Json</a:t>
            </a:r>
            <a:r>
              <a:rPr lang="zh-CN" altLang="en-US" sz="1600" dirty="0" smtClean="0"/>
              <a:t>编解码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……</a:t>
            </a:r>
          </a:p>
          <a:p>
            <a:pPr lvl="1"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ELK</a:t>
            </a:r>
            <a:r>
              <a:rPr lang="zh-CN" altLang="en-US" sz="3600" dirty="0" smtClean="0"/>
              <a:t>日志分析系统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Logstash</a:t>
            </a:r>
            <a:r>
              <a:rPr lang="zh-CN" altLang="en-US" sz="2000" b="1" dirty="0" smtClean="0"/>
              <a:t>的输出</a:t>
            </a:r>
            <a:endParaRPr lang="en-US" altLang="zh-CN" sz="2000" b="1" dirty="0" smtClean="0"/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elasticserch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发送到</a:t>
            </a:r>
            <a:r>
              <a:rPr lang="en-US" altLang="zh-CN" sz="1600" dirty="0" smtClean="0"/>
              <a:t>email</a:t>
            </a:r>
          </a:p>
          <a:p>
            <a:pPr lvl="1"/>
            <a:r>
              <a:rPr lang="zh-CN" altLang="en-US" sz="1600" dirty="0" smtClean="0"/>
              <a:t>保存为文件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输出到</a:t>
            </a:r>
            <a:r>
              <a:rPr lang="en-US" altLang="zh-CN" sz="1600" dirty="0" smtClean="0"/>
              <a:t>HDFS</a:t>
            </a:r>
          </a:p>
          <a:p>
            <a:pPr lvl="1"/>
            <a:r>
              <a:rPr lang="zh-CN" altLang="en-US" sz="1600" dirty="0" smtClean="0"/>
              <a:t>标准输出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TCP</a:t>
            </a:r>
            <a:r>
              <a:rPr lang="zh-CN" altLang="en-US" sz="1600" dirty="0" smtClean="0"/>
              <a:t>发送数据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……</a:t>
            </a:r>
          </a:p>
          <a:p>
            <a:pPr lvl="1">
              <a:buNone/>
            </a:pPr>
            <a:endParaRPr lang="zh-CN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16354</TotalTime>
  <Words>1332</Words>
  <Application>Microsoft Office PowerPoint</Application>
  <PresentationFormat>信纸(8.5x11 英寸)</PresentationFormat>
  <Paragraphs>189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ppt新模板</vt:lpstr>
      <vt:lpstr>ELK日志分析系统    20:30开始 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  <vt:lpstr>ELK日志分析系统</vt:lpstr>
    </vt:vector>
  </TitlesOfParts>
  <Company>Global Intelligence Alliance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Administrator</cp:lastModifiedBy>
  <cp:revision>1623</cp:revision>
  <dcterms:created xsi:type="dcterms:W3CDTF">2007-09-26T12:04:45Z</dcterms:created>
  <dcterms:modified xsi:type="dcterms:W3CDTF">2015-12-10T19:06:42Z</dcterms:modified>
</cp:coreProperties>
</file>