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5" r:id="rId2"/>
  </p:sldMasterIdLst>
  <p:notesMasterIdLst>
    <p:notesMasterId r:id="rId32"/>
  </p:notesMasterIdLst>
  <p:sldIdLst>
    <p:sldId id="290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8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492" autoAdjust="0"/>
  </p:normalViewPr>
  <p:slideViewPr>
    <p:cSldViewPr>
      <p:cViewPr varScale="1">
        <p:scale>
          <a:sx n="71" d="100"/>
          <a:sy n="71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909B-D4CB-4A16-AD29-54BCEF67BBDB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A3EB9-0DA2-4F9D-875A-373A57BA8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923C21-48FF-4D5A-9877-043EFA063156}" type="slidenum">
              <a:rPr lang="en-US" altLang="zh-CN" sz="1200"/>
              <a:pPr algn="r"/>
              <a:t>19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E153C1-B8B4-4827-B416-DEA16C97CB81}" type="slidenum">
              <a:rPr lang="en-US" altLang="zh-CN" sz="1200"/>
              <a:pPr algn="r"/>
              <a:t>20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413250" y="303213"/>
            <a:ext cx="8828088" cy="66198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4949" y="2505353"/>
            <a:ext cx="7772534" cy="122734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7963" y="3720678"/>
            <a:ext cx="6401068" cy="123818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646" y="274363"/>
            <a:ext cx="2057199" cy="58527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55" y="274363"/>
            <a:ext cx="6086774" cy="58527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635375" y="6524625"/>
            <a:ext cx="161925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 (#)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33" y="2130599"/>
            <a:ext cx="7772534" cy="14693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66" y="3886095"/>
            <a:ext cx="6401068" cy="1752279"/>
          </a:xfrm>
        </p:spPr>
        <p:txBody>
          <a:bodyPr/>
          <a:lstStyle>
            <a:lvl1pPr marL="0" indent="0" algn="ctr">
              <a:buNone/>
              <a:defRPr/>
            </a:lvl1pPr>
            <a:lvl2pPr marL="276832" indent="0" algn="ctr">
              <a:buNone/>
              <a:defRPr/>
            </a:lvl2pPr>
            <a:lvl3pPr marL="553662" indent="0" algn="ctr">
              <a:buNone/>
              <a:defRPr/>
            </a:lvl3pPr>
            <a:lvl4pPr marL="830494" indent="0" algn="ctr">
              <a:buNone/>
              <a:defRPr/>
            </a:lvl4pPr>
            <a:lvl5pPr marL="1107326" indent="0" algn="ctr">
              <a:buNone/>
              <a:defRPr/>
            </a:lvl5pPr>
            <a:lvl6pPr marL="1384157" indent="0" algn="ctr">
              <a:buNone/>
              <a:defRPr/>
            </a:lvl6pPr>
            <a:lvl7pPr marL="1660988" indent="0" algn="ctr">
              <a:buNone/>
              <a:defRPr/>
            </a:lvl7pPr>
            <a:lvl8pPr marL="1937818" indent="0" algn="ctr">
              <a:buNone/>
              <a:defRPr/>
            </a:lvl8pPr>
            <a:lvl9pPr marL="221465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6973" y="74704"/>
            <a:ext cx="6285663" cy="631969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43" y="876758"/>
            <a:ext cx="8505114" cy="5031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43" y="901125"/>
            <a:ext cx="8505114" cy="92364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43" y="2019225"/>
            <a:ext cx="8505114" cy="388903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42" y="4406956"/>
            <a:ext cx="7772533" cy="1362169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42" y="2906531"/>
            <a:ext cx="7772533" cy="1500422"/>
          </a:xfrm>
        </p:spPr>
        <p:txBody>
          <a:bodyPr anchor="b"/>
          <a:lstStyle>
            <a:lvl1pPr marL="0" indent="0">
              <a:buNone/>
              <a:defRPr sz="1200"/>
            </a:lvl1pPr>
            <a:lvl2pPr marL="276832" indent="0">
              <a:buNone/>
              <a:defRPr sz="1100"/>
            </a:lvl2pPr>
            <a:lvl3pPr marL="553662" indent="0">
              <a:buNone/>
              <a:defRPr sz="1000"/>
            </a:lvl3pPr>
            <a:lvl4pPr marL="830494" indent="0">
              <a:buNone/>
              <a:defRPr sz="800"/>
            </a:lvl4pPr>
            <a:lvl5pPr marL="1107326" indent="0">
              <a:buNone/>
              <a:defRPr sz="800"/>
            </a:lvl5pPr>
            <a:lvl6pPr marL="1384157" indent="0">
              <a:buNone/>
              <a:defRPr sz="800"/>
            </a:lvl6pPr>
            <a:lvl7pPr marL="1660988" indent="0">
              <a:buNone/>
              <a:defRPr sz="800"/>
            </a:lvl7pPr>
            <a:lvl8pPr marL="1937818" indent="0">
              <a:buNone/>
              <a:defRPr sz="800"/>
            </a:lvl8pPr>
            <a:lvl9pPr marL="221465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55" y="3138025"/>
            <a:ext cx="4072433" cy="298905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5305" y="3138025"/>
            <a:ext cx="4072432" cy="298905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74363"/>
            <a:ext cx="8229689" cy="11435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5" y="1534717"/>
            <a:ext cx="4040289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832" indent="0">
              <a:buNone/>
              <a:defRPr sz="1200" b="1"/>
            </a:lvl2pPr>
            <a:lvl3pPr marL="553662" indent="0">
              <a:buNone/>
              <a:defRPr sz="1100" b="1"/>
            </a:lvl3pPr>
            <a:lvl4pPr marL="830494" indent="0">
              <a:buNone/>
              <a:defRPr sz="1000" b="1"/>
            </a:lvl4pPr>
            <a:lvl5pPr marL="1107326" indent="0">
              <a:buNone/>
              <a:defRPr sz="1000" b="1"/>
            </a:lvl5pPr>
            <a:lvl6pPr marL="1384157" indent="0">
              <a:buNone/>
              <a:defRPr sz="1000" b="1"/>
            </a:lvl6pPr>
            <a:lvl7pPr marL="1660988" indent="0">
              <a:buNone/>
              <a:defRPr sz="1000" b="1"/>
            </a:lvl7pPr>
            <a:lvl8pPr marL="1937818" indent="0">
              <a:buNone/>
              <a:defRPr sz="1000" b="1"/>
            </a:lvl8pPr>
            <a:lvl9pPr marL="2214650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5" y="2174540"/>
            <a:ext cx="4040289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72" y="1534717"/>
            <a:ext cx="4042075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832" indent="0">
              <a:buNone/>
              <a:defRPr sz="1200" b="1"/>
            </a:lvl2pPr>
            <a:lvl3pPr marL="553662" indent="0">
              <a:buNone/>
              <a:defRPr sz="1100" b="1"/>
            </a:lvl3pPr>
            <a:lvl4pPr marL="830494" indent="0">
              <a:buNone/>
              <a:defRPr sz="1000" b="1"/>
            </a:lvl4pPr>
            <a:lvl5pPr marL="1107326" indent="0">
              <a:buNone/>
              <a:defRPr sz="1000" b="1"/>
            </a:lvl5pPr>
            <a:lvl6pPr marL="1384157" indent="0">
              <a:buNone/>
              <a:defRPr sz="1000" b="1"/>
            </a:lvl6pPr>
            <a:lvl7pPr marL="1660988" indent="0">
              <a:buNone/>
              <a:defRPr sz="1000" b="1"/>
            </a:lvl7pPr>
            <a:lvl8pPr marL="1937818" indent="0">
              <a:buNone/>
              <a:defRPr sz="1000" b="1"/>
            </a:lvl8pPr>
            <a:lvl9pPr marL="2214650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72" y="2174540"/>
            <a:ext cx="4042075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5" y="273292"/>
            <a:ext cx="3008118" cy="116175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99" y="273294"/>
            <a:ext cx="5111747" cy="585271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55" y="1435047"/>
            <a:ext cx="3008118" cy="4690961"/>
          </a:xfrm>
        </p:spPr>
        <p:txBody>
          <a:bodyPr/>
          <a:lstStyle>
            <a:lvl1pPr marL="0" indent="0">
              <a:buNone/>
              <a:defRPr sz="800"/>
            </a:lvl1pPr>
            <a:lvl2pPr marL="276832" indent="0">
              <a:buNone/>
              <a:defRPr sz="700"/>
            </a:lvl2pPr>
            <a:lvl3pPr marL="553662" indent="0">
              <a:buNone/>
              <a:defRPr sz="600"/>
            </a:lvl3pPr>
            <a:lvl4pPr marL="830494" indent="0">
              <a:buNone/>
              <a:defRPr sz="500"/>
            </a:lvl4pPr>
            <a:lvl5pPr marL="1107326" indent="0">
              <a:buNone/>
              <a:defRPr sz="500"/>
            </a:lvl5pPr>
            <a:lvl6pPr marL="1384157" indent="0">
              <a:buNone/>
              <a:defRPr sz="500"/>
            </a:lvl6pPr>
            <a:lvl7pPr marL="1660988" indent="0">
              <a:buNone/>
              <a:defRPr sz="500"/>
            </a:lvl7pPr>
            <a:lvl8pPr marL="1937818" indent="0">
              <a:buNone/>
              <a:defRPr sz="500"/>
            </a:lvl8pPr>
            <a:lvl9pPr marL="221465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15" y="4800281"/>
            <a:ext cx="5486757" cy="56694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15" y="613031"/>
            <a:ext cx="5486757" cy="4114371"/>
          </a:xfrm>
        </p:spPr>
        <p:txBody>
          <a:bodyPr/>
          <a:lstStyle>
            <a:lvl1pPr marL="0" indent="0">
              <a:buNone/>
              <a:defRPr sz="1900"/>
            </a:lvl1pPr>
            <a:lvl2pPr marL="276832" indent="0">
              <a:buNone/>
              <a:defRPr sz="1700"/>
            </a:lvl2pPr>
            <a:lvl3pPr marL="553662" indent="0">
              <a:buNone/>
              <a:defRPr sz="1500"/>
            </a:lvl3pPr>
            <a:lvl4pPr marL="830494" indent="0">
              <a:buNone/>
              <a:defRPr sz="1200"/>
            </a:lvl4pPr>
            <a:lvl5pPr marL="1107326" indent="0">
              <a:buNone/>
              <a:defRPr sz="1200"/>
            </a:lvl5pPr>
            <a:lvl6pPr marL="1384157" indent="0">
              <a:buNone/>
              <a:defRPr sz="1200"/>
            </a:lvl6pPr>
            <a:lvl7pPr marL="1660988" indent="0">
              <a:buNone/>
              <a:defRPr sz="1200"/>
            </a:lvl7pPr>
            <a:lvl8pPr marL="1937818" indent="0">
              <a:buNone/>
              <a:defRPr sz="1200"/>
            </a:lvl8pPr>
            <a:lvl9pPr marL="2214650" indent="0">
              <a:buNone/>
              <a:defRPr sz="12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15" y="5367225"/>
            <a:ext cx="5486757" cy="804869"/>
          </a:xfrm>
        </p:spPr>
        <p:txBody>
          <a:bodyPr/>
          <a:lstStyle>
            <a:lvl1pPr marL="0" indent="0">
              <a:buNone/>
              <a:defRPr sz="800"/>
            </a:lvl1pPr>
            <a:lvl2pPr marL="276832" indent="0">
              <a:buNone/>
              <a:defRPr sz="700"/>
            </a:lvl2pPr>
            <a:lvl3pPr marL="553662" indent="0">
              <a:buNone/>
              <a:defRPr sz="600"/>
            </a:lvl3pPr>
            <a:lvl4pPr marL="830494" indent="0">
              <a:buNone/>
              <a:defRPr sz="500"/>
            </a:lvl4pPr>
            <a:lvl5pPr marL="1107326" indent="0">
              <a:buNone/>
              <a:defRPr sz="500"/>
            </a:lvl5pPr>
            <a:lvl6pPr marL="1384157" indent="0">
              <a:buNone/>
              <a:defRPr sz="500"/>
            </a:lvl6pPr>
            <a:lvl7pPr marL="1660988" indent="0">
              <a:buNone/>
              <a:defRPr sz="500"/>
            </a:lvl7pPr>
            <a:lvl8pPr marL="1937818" indent="0">
              <a:buNone/>
              <a:defRPr sz="500"/>
            </a:lvl8pPr>
            <a:lvl9pPr marL="221465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6432" y="1485418"/>
            <a:ext cx="2081307" cy="4641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9833" y="1485418"/>
            <a:ext cx="6160883" cy="46416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42" y="4406954"/>
            <a:ext cx="7772533" cy="1362169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42" y="2906531"/>
            <a:ext cx="7772533" cy="1500422"/>
          </a:xfrm>
        </p:spPr>
        <p:txBody>
          <a:bodyPr anchor="b"/>
          <a:lstStyle>
            <a:lvl1pPr marL="0" indent="0">
              <a:buNone/>
              <a:defRPr sz="1200"/>
            </a:lvl1pPr>
            <a:lvl2pPr marL="276926" indent="0">
              <a:buNone/>
              <a:defRPr sz="1100"/>
            </a:lvl2pPr>
            <a:lvl3pPr marL="553852" indent="0">
              <a:buNone/>
              <a:defRPr sz="1000"/>
            </a:lvl3pPr>
            <a:lvl4pPr marL="830778" indent="0">
              <a:buNone/>
              <a:defRPr sz="800"/>
            </a:lvl4pPr>
            <a:lvl5pPr marL="1107704" indent="0">
              <a:buNone/>
              <a:defRPr sz="800"/>
            </a:lvl5pPr>
            <a:lvl6pPr marL="1384630" indent="0">
              <a:buNone/>
              <a:defRPr sz="800"/>
            </a:lvl6pPr>
            <a:lvl7pPr marL="1661556" indent="0">
              <a:buNone/>
              <a:defRPr sz="800"/>
            </a:lvl7pPr>
            <a:lvl8pPr marL="1938482" indent="0">
              <a:buNone/>
              <a:defRPr sz="800"/>
            </a:lvl8pPr>
            <a:lvl9pPr marL="221540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55" y="1600093"/>
            <a:ext cx="4071540" cy="452698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412" y="1600093"/>
            <a:ext cx="4072433" cy="452698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5" y="1534717"/>
            <a:ext cx="4040289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926" indent="0">
              <a:buNone/>
              <a:defRPr sz="1200" b="1"/>
            </a:lvl2pPr>
            <a:lvl3pPr marL="553852" indent="0">
              <a:buNone/>
              <a:defRPr sz="1100" b="1"/>
            </a:lvl3pPr>
            <a:lvl4pPr marL="830778" indent="0">
              <a:buNone/>
              <a:defRPr sz="1000" b="1"/>
            </a:lvl4pPr>
            <a:lvl5pPr marL="1107704" indent="0">
              <a:buNone/>
              <a:defRPr sz="1000" b="1"/>
            </a:lvl5pPr>
            <a:lvl6pPr marL="1384630" indent="0">
              <a:buNone/>
              <a:defRPr sz="1000" b="1"/>
            </a:lvl6pPr>
            <a:lvl7pPr marL="1661556" indent="0">
              <a:buNone/>
              <a:defRPr sz="1000" b="1"/>
            </a:lvl7pPr>
            <a:lvl8pPr marL="1938482" indent="0">
              <a:buNone/>
              <a:defRPr sz="1000" b="1"/>
            </a:lvl8pPr>
            <a:lvl9pPr marL="2215408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5" y="2174540"/>
            <a:ext cx="4040289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70" y="1534717"/>
            <a:ext cx="4042075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926" indent="0">
              <a:buNone/>
              <a:defRPr sz="1200" b="1"/>
            </a:lvl2pPr>
            <a:lvl3pPr marL="553852" indent="0">
              <a:buNone/>
              <a:defRPr sz="1100" b="1"/>
            </a:lvl3pPr>
            <a:lvl4pPr marL="830778" indent="0">
              <a:buNone/>
              <a:defRPr sz="1000" b="1"/>
            </a:lvl4pPr>
            <a:lvl5pPr marL="1107704" indent="0">
              <a:buNone/>
              <a:defRPr sz="1000" b="1"/>
            </a:lvl5pPr>
            <a:lvl6pPr marL="1384630" indent="0">
              <a:buNone/>
              <a:defRPr sz="1000" b="1"/>
            </a:lvl6pPr>
            <a:lvl7pPr marL="1661556" indent="0">
              <a:buNone/>
              <a:defRPr sz="1000" b="1"/>
            </a:lvl7pPr>
            <a:lvl8pPr marL="1938482" indent="0">
              <a:buNone/>
              <a:defRPr sz="1000" b="1"/>
            </a:lvl8pPr>
            <a:lvl9pPr marL="2215408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70" y="2174540"/>
            <a:ext cx="4042075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5" y="273292"/>
            <a:ext cx="3008118" cy="116175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98" y="273292"/>
            <a:ext cx="5111747" cy="585271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55" y="1435047"/>
            <a:ext cx="3008118" cy="4690961"/>
          </a:xfrm>
        </p:spPr>
        <p:txBody>
          <a:bodyPr/>
          <a:lstStyle>
            <a:lvl1pPr marL="0" indent="0">
              <a:buNone/>
              <a:defRPr sz="800"/>
            </a:lvl1pPr>
            <a:lvl2pPr marL="276926" indent="0">
              <a:buNone/>
              <a:defRPr sz="700"/>
            </a:lvl2pPr>
            <a:lvl3pPr marL="553852" indent="0">
              <a:buNone/>
              <a:defRPr sz="600"/>
            </a:lvl3pPr>
            <a:lvl4pPr marL="830778" indent="0">
              <a:buNone/>
              <a:defRPr sz="500"/>
            </a:lvl4pPr>
            <a:lvl5pPr marL="1107704" indent="0">
              <a:buNone/>
              <a:defRPr sz="500"/>
            </a:lvl5pPr>
            <a:lvl6pPr marL="1384630" indent="0">
              <a:buNone/>
              <a:defRPr sz="500"/>
            </a:lvl6pPr>
            <a:lvl7pPr marL="1661556" indent="0">
              <a:buNone/>
              <a:defRPr sz="500"/>
            </a:lvl7pPr>
            <a:lvl8pPr marL="1938482" indent="0">
              <a:buNone/>
              <a:defRPr sz="500"/>
            </a:lvl8pPr>
            <a:lvl9pPr marL="2215408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14" y="4800279"/>
            <a:ext cx="5486757" cy="56694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14" y="613030"/>
            <a:ext cx="5486757" cy="4114371"/>
          </a:xfrm>
        </p:spPr>
        <p:txBody>
          <a:bodyPr/>
          <a:lstStyle>
            <a:lvl1pPr marL="0" indent="0">
              <a:buNone/>
              <a:defRPr sz="1900"/>
            </a:lvl1pPr>
            <a:lvl2pPr marL="276926" indent="0">
              <a:buNone/>
              <a:defRPr sz="1700"/>
            </a:lvl2pPr>
            <a:lvl3pPr marL="553852" indent="0">
              <a:buNone/>
              <a:defRPr sz="1500"/>
            </a:lvl3pPr>
            <a:lvl4pPr marL="830778" indent="0">
              <a:buNone/>
              <a:defRPr sz="1200"/>
            </a:lvl4pPr>
            <a:lvl5pPr marL="1107704" indent="0">
              <a:buNone/>
              <a:defRPr sz="1200"/>
            </a:lvl5pPr>
            <a:lvl6pPr marL="1384630" indent="0">
              <a:buNone/>
              <a:defRPr sz="1200"/>
            </a:lvl6pPr>
            <a:lvl7pPr marL="1661556" indent="0">
              <a:buNone/>
              <a:defRPr sz="1200"/>
            </a:lvl7pPr>
            <a:lvl8pPr marL="1938482" indent="0">
              <a:buNone/>
              <a:defRPr sz="1200"/>
            </a:lvl8pPr>
            <a:lvl9pPr marL="2215408" indent="0">
              <a:buNone/>
              <a:defRPr sz="12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14" y="5367224"/>
            <a:ext cx="5486757" cy="804869"/>
          </a:xfrm>
        </p:spPr>
        <p:txBody>
          <a:bodyPr/>
          <a:lstStyle>
            <a:lvl1pPr marL="0" indent="0">
              <a:buNone/>
              <a:defRPr sz="800"/>
            </a:lvl1pPr>
            <a:lvl2pPr marL="276926" indent="0">
              <a:buNone/>
              <a:defRPr sz="700"/>
            </a:lvl2pPr>
            <a:lvl3pPr marL="553852" indent="0">
              <a:buNone/>
              <a:defRPr sz="600"/>
            </a:lvl3pPr>
            <a:lvl4pPr marL="830778" indent="0">
              <a:buNone/>
              <a:defRPr sz="500"/>
            </a:lvl4pPr>
            <a:lvl5pPr marL="1107704" indent="0">
              <a:buNone/>
              <a:defRPr sz="500"/>
            </a:lvl5pPr>
            <a:lvl6pPr marL="1384630" indent="0">
              <a:buNone/>
              <a:defRPr sz="500"/>
            </a:lvl6pPr>
            <a:lvl7pPr marL="1661556" indent="0">
              <a:buNone/>
              <a:defRPr sz="500"/>
            </a:lvl7pPr>
            <a:lvl8pPr marL="1938482" indent="0">
              <a:buNone/>
              <a:defRPr sz="500"/>
            </a:lvl8pPr>
            <a:lvl9pPr marL="2215408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56" y="274363"/>
            <a:ext cx="8229689" cy="1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56" y="1600093"/>
            <a:ext cx="8229689" cy="452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156" y="6246042"/>
            <a:ext cx="2133987" cy="4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3" y="6246042"/>
            <a:ext cx="2895615" cy="4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858" y="6246042"/>
            <a:ext cx="2133987" cy="4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276926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553852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830778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107704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465" indent="-338465" algn="l" defTabSz="902895" rtl="0" eaLnBrk="1" fontAlgn="base" hangingPunct="1">
        <a:spcBef>
          <a:spcPct val="2000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33662" indent="-282695" algn="l" defTabSz="902895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27897" indent="-225002" algn="l" defTabSz="902895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579825" indent="-225964" algn="l" defTabSz="902895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30791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07717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584643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61569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138495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6926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3852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0778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7704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4630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1556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38482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15408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9833" y="1485418"/>
            <a:ext cx="8229689" cy="1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1" tIns="45120" rIns="90241" bIns="451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56" y="3138025"/>
            <a:ext cx="8230582" cy="29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1" tIns="45120" rIns="90241" bIns="45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276879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553757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830636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107515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407" indent="-338407" algn="l" defTabSz="902741" rtl="0" eaLnBrk="1" fontAlgn="base" hangingPunct="1">
        <a:spcBef>
          <a:spcPct val="2000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33537" indent="-282647" algn="l" defTabSz="902741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27704" indent="-224964" algn="l" defTabSz="902741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579555" indent="-225925" algn="l" defTabSz="902741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30444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07322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584201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61080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137958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6879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3757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0636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7515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4393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1272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38150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15029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7772400" cy="81439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会话控制</a:t>
            </a:r>
            <a:endParaRPr lang="zh-CN" altLang="en-US" sz="4000" kern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35732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setcookie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参数解释</a:t>
            </a:r>
          </a:p>
        </p:txBody>
      </p:sp>
      <p:graphicFrame>
        <p:nvGraphicFramePr>
          <p:cNvPr id="453680" name="Group 48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56" cy="4929220"/>
        </p:xfrm>
        <a:graphic>
          <a:graphicData uri="http://schemas.openxmlformats.org/drawingml/2006/table">
            <a:tbl>
              <a:tblPr/>
              <a:tblGrid>
                <a:gridCol w="1303646"/>
                <a:gridCol w="1883044"/>
                <a:gridCol w="5319166"/>
              </a:tblGrid>
              <a:tr h="424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示例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4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name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名字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调用名为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cookiename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value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假设第一个参为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cookiename,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通过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$_COOKIE[‘name’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取得值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72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exprice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有效时间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设置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的过期时间和日期，用一个标准的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Unix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时间标记，可以用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time()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函数取得，以秒为单位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path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范围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服务器端的有效路径，设置为“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/”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表示这个域中所有数组都可以被访问读取。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domain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域名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设定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有效域名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72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secure</a:t>
                      </a:r>
                    </a:p>
                  </a:txBody>
                  <a:tcPr marL="92703" marR="92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只能通过安全的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https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传送</a:t>
                      </a: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时只能使用安全的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https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，默认为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，即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设置是否仅在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https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安全连接时才发送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cookie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到客户端，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2703" marR="92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3.3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读取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Cookie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宋体" charset="-122"/>
                <a:ea typeface="宋体" charset="-122"/>
              </a:rPr>
              <a:t>如果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设置成功，客户端就拥有了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文件，用来保存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Web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服务器为其设置的用户信息。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宋体" charset="-122"/>
                <a:ea typeface="宋体" charset="-122"/>
              </a:rPr>
              <a:t>在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PHP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中读取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信息很简单，使用超全局数组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$_COOKIE[‘cookie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名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’]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即可获取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中的内容。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688" y="3857628"/>
            <a:ext cx="7429500" cy="1754188"/>
          </a:xfrm>
          <a:prstGeom prst="rect">
            <a:avLst/>
          </a:prstGeom>
          <a:solidFill>
            <a:srgbClr val="FCFAFA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输出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中保存的所有用户信息 </a:t>
            </a:r>
            <a:endParaRPr lang="en-US" altLang="zh-CN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print_r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$_COOKIE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3.4 Cookie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的数组形态应用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 smtClean="0">
                <a:latin typeface="宋体" charset="-122"/>
                <a:ea typeface="宋体" charset="-122"/>
              </a:rPr>
              <a:t>数组也可以利用多维数组的形式，将多个内容值存储在相同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名称标识符下。</a:t>
            </a:r>
          </a:p>
          <a:p>
            <a:endParaRPr lang="zh-CN" altLang="en-US" sz="2600" dirty="0" smtClean="0">
              <a:latin typeface="宋体" charset="-122"/>
              <a:ea typeface="宋体" charset="-122"/>
            </a:endParaRP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500063" y="2500306"/>
            <a:ext cx="8358187" cy="1754188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"user[username]"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skygao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//$_COOKIE["user"]["username"]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"user[password]"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md5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"123456"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));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//$_COOKIE["user"]["password"]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"user[email]"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"skyga@lampbrother.net"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//$_COOKIE["user"]["email"]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500063" y="4429132"/>
            <a:ext cx="8358187" cy="1631950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遍历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$_COOKIE[“user”]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数组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$key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$value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数组中二维的键值对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400"/>
              </a:lnSpc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$key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":"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$value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"\n"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   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3.5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删除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Cookie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 smtClean="0">
                <a:latin typeface="宋体" charset="-122"/>
                <a:ea typeface="宋体" charset="-122"/>
              </a:rPr>
              <a:t>有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种方式删除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Cookie</a:t>
            </a:r>
          </a:p>
          <a:p>
            <a:pPr lvl="1">
              <a:lnSpc>
                <a:spcPct val="1500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1.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省略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setcookie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()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函数的所有参数列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2.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设置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为已过期</a:t>
            </a: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571500" y="3286124"/>
            <a:ext cx="8001000" cy="2308324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只指定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识别名称一个参数，即删除客户端中这个指定名称的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资料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"account"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第一种方法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设置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在当前时间过期，因此系统会自动删除识别名称为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()-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第二种方法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基于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Cookie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的用户登录模块</a:t>
            </a: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500063" y="1090628"/>
            <a:ext cx="8072437" cy="4552950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&lt;html&gt;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&lt;head&gt;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           &lt;title&gt;</a:t>
            </a:r>
            <a:r>
              <a:rPr lang="zh-CN" altLang="en-US" b="1" dirty="0">
                <a:solidFill>
                  <a:srgbClr val="000000"/>
                </a:solidFill>
                <a:cs typeface="Arial" charset="0"/>
              </a:rPr>
              <a:t>用户登录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&lt;/title&gt;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     &lt;/head&gt;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&lt;body&gt;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&lt;h2&gt;</a:t>
            </a:r>
            <a:r>
              <a:rPr lang="zh-CN" altLang="en-US" b="1" dirty="0">
                <a:solidFill>
                  <a:srgbClr val="000000"/>
                </a:solidFill>
                <a:cs typeface="Arial" charset="0"/>
              </a:rPr>
              <a:t>用户登录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&lt;/h2&gt;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&lt;form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action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</a:t>
            </a:r>
            <a:r>
              <a:rPr lang="en-US" altLang="zh-CN" b="1" dirty="0" err="1">
                <a:solidFill>
                  <a:srgbClr val="8000FF"/>
                </a:solidFill>
                <a:cs typeface="Arial" charset="0"/>
              </a:rPr>
              <a:t>login.php?action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=login"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method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"post"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zh-CN" altLang="en-US" b="1" dirty="0">
                <a:solidFill>
                  <a:srgbClr val="000000"/>
                </a:solidFill>
                <a:cs typeface="Arial" charset="0"/>
              </a:rPr>
              <a:t>用户名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"text"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"username"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/&gt;</a:t>
            </a: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cs typeface="Arial" charset="0"/>
              </a:rPr>
              <a:t>br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zh-CN" altLang="en-US" b="1" dirty="0">
                <a:solidFill>
                  <a:srgbClr val="000000"/>
                </a:solidFill>
                <a:cs typeface="Arial" charset="0"/>
              </a:rPr>
              <a:t>密</a:t>
            </a:r>
            <a:r>
              <a:rPr lang="en-US" altLang="zh-CN" i="1" dirty="0">
                <a:solidFill>
                  <a:srgbClr val="000000"/>
                </a:solidFill>
                <a:cs typeface="Arial" charset="0"/>
              </a:rPr>
              <a:t>&amp;</a:t>
            </a:r>
            <a:r>
              <a:rPr lang="en-US" altLang="zh-CN" i="1" dirty="0" err="1">
                <a:solidFill>
                  <a:srgbClr val="000000"/>
                </a:solidFill>
                <a:cs typeface="Arial" charset="0"/>
              </a:rPr>
              <a:t>nbsp</a:t>
            </a:r>
            <a:r>
              <a:rPr lang="en-US" altLang="zh-CN" i="1" dirty="0">
                <a:solidFill>
                  <a:srgbClr val="000000"/>
                </a:solidFill>
                <a:cs typeface="Arial" charset="0"/>
              </a:rPr>
              <a:t>;&amp;</a:t>
            </a:r>
            <a:r>
              <a:rPr lang="en-US" altLang="zh-CN" i="1" dirty="0" err="1">
                <a:solidFill>
                  <a:srgbClr val="000000"/>
                </a:solidFill>
                <a:cs typeface="Arial" charset="0"/>
              </a:rPr>
              <a:t>nbsp</a:t>
            </a:r>
            <a:r>
              <a:rPr lang="en-US" altLang="zh-CN" i="1" dirty="0">
                <a:solidFill>
                  <a:srgbClr val="000000"/>
                </a:solidFill>
                <a:cs typeface="Arial" charset="0"/>
              </a:rPr>
              <a:t>;&amp;</a:t>
            </a:r>
            <a:r>
              <a:rPr lang="en-US" altLang="zh-CN" i="1" dirty="0" err="1">
                <a:solidFill>
                  <a:srgbClr val="000000"/>
                </a:solidFill>
                <a:cs typeface="Arial" charset="0"/>
              </a:rPr>
              <a:t>nbsp</a:t>
            </a:r>
            <a:r>
              <a:rPr lang="en-US" altLang="zh-CN" i="1" dirty="0">
                <a:solidFill>
                  <a:srgbClr val="000000"/>
                </a:solidFill>
                <a:cs typeface="Arial" charset="0"/>
              </a:rPr>
              <a:t>;&amp;</a:t>
            </a:r>
            <a:r>
              <a:rPr lang="en-US" altLang="zh-CN" i="1" dirty="0" err="1">
                <a:solidFill>
                  <a:srgbClr val="000000"/>
                </a:solidFill>
                <a:cs typeface="Arial" charset="0"/>
              </a:rPr>
              <a:t>nbsp</a:t>
            </a:r>
            <a:r>
              <a:rPr lang="en-US" altLang="zh-CN" i="1" dirty="0">
                <a:solidFill>
                  <a:srgbClr val="000000"/>
                </a:solidFill>
                <a:cs typeface="Arial" charset="0"/>
              </a:rPr>
              <a:t>;</a:t>
            </a:r>
            <a:r>
              <a:rPr lang="zh-CN" altLang="en-US" b="1" dirty="0">
                <a:solidFill>
                  <a:srgbClr val="000000"/>
                </a:solidFill>
                <a:cs typeface="Arial" charset="0"/>
              </a:rPr>
              <a:t>码 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"password"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"password"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/&gt;&lt;</a:t>
            </a:r>
            <a:r>
              <a:rPr lang="en-US" altLang="zh-CN" dirty="0" err="1">
                <a:solidFill>
                  <a:srgbClr val="0000FF"/>
                </a:solidFill>
                <a:cs typeface="Arial" charset="0"/>
              </a:rPr>
              <a:t>br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"submit"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</a:t>
            </a:r>
            <a:r>
              <a:rPr lang="zh-CN" altLang="en-US" b="1" dirty="0">
                <a:solidFill>
                  <a:srgbClr val="8000FF"/>
                </a:solidFill>
                <a:cs typeface="Arial" charset="0"/>
              </a:rPr>
              <a:t>登录</a:t>
            </a:r>
            <a:r>
              <a:rPr lang="en-US" altLang="zh-CN" b="1" dirty="0">
                <a:solidFill>
                  <a:srgbClr val="8000FF"/>
                </a:solidFill>
                <a:cs typeface="Arial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/&gt;</a:t>
            </a:r>
            <a:r>
              <a:rPr lang="zh-CN" altLang="en-US" b="1" dirty="0">
                <a:solidFill>
                  <a:srgbClr val="000000"/>
                </a:solidFill>
                <a:cs typeface="Arial" charset="0"/>
              </a:rPr>
              <a:t> 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&lt;/form&gt;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cs typeface="Arial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&lt;/body&gt;</a:t>
            </a:r>
            <a:endParaRPr lang="en-US" altLang="zh-CN" b="1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0000FF"/>
                </a:solidFill>
                <a:cs typeface="Arial" charset="0"/>
              </a:rPr>
              <a:t>&lt;/html&gt;</a:t>
            </a:r>
            <a:endParaRPr lang="en-US" altLang="zh-CN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285750" y="785794"/>
            <a:ext cx="8572500" cy="5508625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声明一个删除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的函数，调用时清除在客户端设置的所有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 */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clearCookies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'username'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()-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3600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删除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中的标识符为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username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的变量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()-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3600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删除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中的标识符为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的变量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判断用户是否执行的是登录操作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$_GET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"action"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]==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"login"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调用时清除在客户端先前设置的所有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 */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clearCookies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检查用户是否为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admin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并且密码是否等于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123456 */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$_POST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"username"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]==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"admin"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&amp;&amp;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$_POST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"password"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]==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"123456"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中设置标识符为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值是表单中提交的，期限为一周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'username'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$_POST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"username"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()+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中设置标识符为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用来在其他页面检查用户是否登录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'1'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()+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设置成功则转向网站首页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header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Location:index.php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用户名或密码错误！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判断用户是否执行的是退出操作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$_GET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"action"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]==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"logout"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clearCookies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退出时清除在客户端设置的所有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 */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500063" y="835045"/>
            <a:ext cx="8072437" cy="5380037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如果用户没有通过身份验证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页面跳转至登录页面 *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(!(</a:t>
            </a:r>
            <a:r>
              <a:rPr lang="en-US" altLang="zh-CN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isset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isLogin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'1'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header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Location:login.php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exit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&lt;html&gt;</a:t>
            </a:r>
            <a:endParaRPr lang="en-US" altLang="zh-CN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&lt;head&gt;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&lt;title&gt;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网站主页面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&lt;/title&gt;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&lt;/head&gt;</a:t>
            </a:r>
            <a:endParaRPr lang="en-US" altLang="zh-CN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&lt;body&gt;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从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中获取用户名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username */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您好：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$_COOKIE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"username"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];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&lt;a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b="1" dirty="0" err="1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login.php?action</a:t>
            </a:r>
            <a:r>
              <a:rPr lang="en-US" altLang="zh-CN" b="1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=logout"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退出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&lt;/a&gt;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这里显示网页的主体内容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&lt;/p&gt;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&lt;/body&gt;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&lt;/html&gt;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4 Session</a:t>
            </a:r>
            <a:r>
              <a:rPr lang="zh-CN" altLang="en-US" sz="36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的应用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4.1 Session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4.3 Session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的声明与使用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注册一个会话变量和读取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注销变量与销毁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4.6 Session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的自动回收机制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4.7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Session ID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4.1 Session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0" dirty="0" smtClean="0">
                <a:latin typeface="宋体" charset="-122"/>
                <a:ea typeface="宋体" charset="-122"/>
              </a:rPr>
              <a:t>	Session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和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相似，都是用来储存使用者的相关资料。但最大的不同之处在于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是将数据存放在客户端的计算机之中，而</a:t>
            </a:r>
            <a:r>
              <a:rPr lang="en-US" altLang="zh-CN" sz="2600" b="0" dirty="0" smtClean="0">
                <a:latin typeface="宋体" charset="-122"/>
                <a:ea typeface="宋体" charset="-122"/>
              </a:rPr>
              <a:t>Session</a:t>
            </a:r>
            <a:r>
              <a:rPr lang="zh-CN" altLang="en-US" sz="2600" b="0" dirty="0" smtClean="0">
                <a:latin typeface="宋体" charset="-122"/>
                <a:ea typeface="宋体" charset="-122"/>
              </a:rPr>
              <a:t>则是将数据存放于服务器系统之下。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会话跟踪</a:t>
            </a:r>
          </a:p>
        </p:txBody>
      </p:sp>
      <p:sp>
        <p:nvSpPr>
          <p:cNvPr id="371715" name="Line 3"/>
          <p:cNvSpPr>
            <a:spLocks noChangeShapeType="1"/>
          </p:cNvSpPr>
          <p:nvPr/>
        </p:nvSpPr>
        <p:spPr bwMode="auto">
          <a:xfrm>
            <a:off x="3236884" y="1835169"/>
            <a:ext cx="2592387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3236884" y="2411432"/>
            <a:ext cx="2592387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1717" name="Line 5"/>
          <p:cNvSpPr>
            <a:spLocks noChangeShapeType="1"/>
          </p:cNvSpPr>
          <p:nvPr/>
        </p:nvSpPr>
        <p:spPr bwMode="auto">
          <a:xfrm>
            <a:off x="3236884" y="3419494"/>
            <a:ext cx="2592387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381346" y="1438294"/>
            <a:ext cx="1452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黑体" pitchFamily="2" charset="-122"/>
              </a:rPr>
              <a:t>用户</a:t>
            </a:r>
            <a:r>
              <a:rPr lang="en-US" altLang="zh-CN" sz="2000">
                <a:ea typeface="黑体" pitchFamily="2" charset="-122"/>
              </a:rPr>
              <a:t>A</a:t>
            </a:r>
            <a:r>
              <a:rPr lang="zh-CN" altLang="en-US" sz="2000">
                <a:ea typeface="黑体" pitchFamily="2" charset="-122"/>
              </a:rPr>
              <a:t>请求 </a:t>
            </a:r>
            <a:endParaRPr lang="en-US" altLang="zh-CN" sz="2000">
              <a:ea typeface="黑体" pitchFamily="2" charset="-122"/>
            </a:endParaRPr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3381346" y="2014557"/>
            <a:ext cx="1452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黑体" pitchFamily="2" charset="-122"/>
              </a:rPr>
              <a:t>用户</a:t>
            </a:r>
            <a:r>
              <a:rPr lang="en-US" altLang="zh-CN" sz="2000">
                <a:ea typeface="黑体" pitchFamily="2" charset="-122"/>
              </a:rPr>
              <a:t>B</a:t>
            </a:r>
            <a:r>
              <a:rPr lang="zh-CN" altLang="en-US" sz="2000">
                <a:ea typeface="黑体" pitchFamily="2" charset="-122"/>
              </a:rPr>
              <a:t>请求 </a:t>
            </a:r>
            <a:endParaRPr lang="en-US" altLang="zh-CN" sz="2000">
              <a:ea typeface="黑体" pitchFamily="2" charset="-122"/>
            </a:endParaRP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3381346" y="2698769"/>
            <a:ext cx="1509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000">
              <a:ea typeface="黑体" pitchFamily="2" charset="-122"/>
            </a:endParaRPr>
          </a:p>
          <a:p>
            <a:r>
              <a:rPr lang="zh-CN" altLang="en-US" sz="2000">
                <a:ea typeface="黑体" pitchFamily="2" charset="-122"/>
              </a:rPr>
              <a:t>用户</a:t>
            </a:r>
            <a:r>
              <a:rPr lang="en-US" altLang="zh-CN" sz="2000">
                <a:ea typeface="黑体" pitchFamily="2" charset="-122"/>
              </a:rPr>
              <a:t>N</a:t>
            </a:r>
            <a:r>
              <a:rPr lang="zh-CN" altLang="en-US" sz="2000">
                <a:ea typeface="黑体" pitchFamily="2" charset="-122"/>
              </a:rPr>
              <a:t>请求 </a:t>
            </a:r>
            <a:endParaRPr lang="en-US" altLang="zh-CN" sz="2000">
              <a:ea typeface="黑体" pitchFamily="2" charset="-122"/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3381346" y="2627332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…….</a:t>
            </a:r>
          </a:p>
        </p:txBody>
      </p:sp>
      <p:sp>
        <p:nvSpPr>
          <p:cNvPr id="371722" name="Line 10"/>
          <p:cNvSpPr>
            <a:spLocks noChangeShapeType="1"/>
          </p:cNvSpPr>
          <p:nvPr/>
        </p:nvSpPr>
        <p:spPr bwMode="auto">
          <a:xfrm>
            <a:off x="7270721" y="3059132"/>
            <a:ext cx="0" cy="187325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3" name="Line 11"/>
          <p:cNvSpPr>
            <a:spLocks noChangeShapeType="1"/>
          </p:cNvSpPr>
          <p:nvPr/>
        </p:nvSpPr>
        <p:spPr bwMode="auto">
          <a:xfrm flipH="1">
            <a:off x="1654146" y="4932382"/>
            <a:ext cx="5603875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4" name="Line 12"/>
          <p:cNvSpPr>
            <a:spLocks noChangeShapeType="1"/>
          </p:cNvSpPr>
          <p:nvPr/>
        </p:nvSpPr>
        <p:spPr bwMode="auto">
          <a:xfrm flipV="1">
            <a:off x="1654146" y="3419494"/>
            <a:ext cx="0" cy="1512888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5" name="AutoShape 13"/>
          <p:cNvSpPr>
            <a:spLocks noChangeArrowheads="1"/>
          </p:cNvSpPr>
          <p:nvPr/>
        </p:nvSpPr>
        <p:spPr bwMode="auto">
          <a:xfrm>
            <a:off x="3319434" y="4632344"/>
            <a:ext cx="3024187" cy="1511300"/>
          </a:xfrm>
          <a:prstGeom prst="cloudCallout">
            <a:avLst>
              <a:gd name="adj1" fmla="val 35144"/>
              <a:gd name="adj2" fmla="val -158194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ea typeface="黑体" pitchFamily="2" charset="-122"/>
              </a:rPr>
              <a:t>服务器将唯一的会话 </a:t>
            </a:r>
            <a:r>
              <a:rPr lang="en-US" altLang="zh-CN" b="1">
                <a:ea typeface="黑体" pitchFamily="2" charset="-122"/>
              </a:rPr>
              <a:t>ID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zh-CN" altLang="en-US">
                <a:ea typeface="黑体" pitchFamily="2" charset="-122"/>
              </a:rPr>
              <a:t>分配给客户端以跟踪用户</a:t>
            </a:r>
          </a:p>
        </p:txBody>
      </p:sp>
      <p:pic>
        <p:nvPicPr>
          <p:cNvPr id="371726" name="Picture 14" descr="BoyM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900132"/>
            <a:ext cx="2520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1727" name="Picture 15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5534" y="1043007"/>
            <a:ext cx="181927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/>
      <p:bldP spid="371719" grpId="0"/>
      <p:bldP spid="371720" grpId="0"/>
      <p:bldP spid="371721" grpId="0"/>
      <p:bldP spid="371722" grpId="0" animBg="1"/>
      <p:bldP spid="371723" grpId="0" animBg="1"/>
      <p:bldP spid="371724" grpId="0" animBg="1"/>
      <p:bldP spid="3717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数据库服务器的流程</a:t>
            </a:r>
            <a:endParaRPr lang="en-US" altLang="zh-CN" sz="2400" dirty="0" smtClean="0">
              <a:latin typeface="微软雅黑" pitchFamily="34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数据库服务器的函数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错误的函数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数据库的函数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数据库字符集的函数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语句的函数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处理结果的一些常用函数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90000"/>
              <a:buFont typeface="Wingdings" pitchFamily="2" charset="2"/>
              <a:buChar char="n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释放结果集，关闭数据库连接的函数</a:t>
            </a:r>
            <a:endParaRPr lang="en-US" altLang="zh-CN" sz="2400" dirty="0" smtClean="0">
              <a:latin typeface="微软雅黑" pitchFamily="34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384175" indent="-290513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中的使用区别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74700" lvl="1" indent="-258763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都可以暂时保存在多个页面中使用的变量，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但是它们有本质的差别。</a:t>
            </a:r>
          </a:p>
          <a:p>
            <a:pPr marL="1166813" lvl="2" indent="-193675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22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存放在客户端浏览器中</a:t>
            </a:r>
            <a:r>
              <a:rPr lang="zh-CN" altLang="en-US" sz="22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GB" sz="2200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66813" lvl="2" indent="-193675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zh-CN" sz="22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GB" sz="22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保存在服务器上。</a:t>
            </a:r>
          </a:p>
          <a:p>
            <a:pPr marL="774700" lvl="1" indent="-258763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它们之间的联系是</a:t>
            </a:r>
            <a:r>
              <a:rPr lang="en-GB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session ID 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一般保存在</a:t>
            </a:r>
            <a:r>
              <a:rPr lang="en-GB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中，或者放在</a:t>
            </a:r>
            <a:r>
              <a:rPr lang="en-GB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上。</a:t>
            </a:r>
          </a:p>
          <a:p>
            <a:pPr marL="384175" indent="-290513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sz="24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en-US" altLang="zh-CN" sz="24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4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的方法：</a:t>
            </a:r>
            <a:endParaRPr lang="en-US" altLang="zh-CN" sz="24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84225" lvl="1" indent="-290513" defTabSz="265113" eaLnBrk="1" hangingPunct="1">
              <a:lnSpc>
                <a:spcPts val="3200"/>
              </a:lnSpc>
              <a:tabLst>
                <a:tab pos="527050" algn="l"/>
                <a:tab pos="792163" algn="l"/>
                <a:tab pos="1057275" algn="l"/>
                <a:tab pos="1322388" algn="l"/>
                <a:tab pos="1587500" algn="l"/>
                <a:tab pos="1852613" algn="l"/>
                <a:tab pos="2117725" algn="l"/>
                <a:tab pos="2382838" algn="l"/>
                <a:tab pos="2647950" algn="l"/>
                <a:tab pos="2913063" algn="l"/>
                <a:tab pos="3178175" algn="l"/>
                <a:tab pos="3443288" algn="l"/>
                <a:tab pos="3708400" algn="l"/>
                <a:tab pos="3973513" algn="l"/>
                <a:tab pos="4238625" algn="l"/>
                <a:tab pos="4503738" algn="l"/>
                <a:tab pos="4768850" algn="l"/>
                <a:tab pos="5033963" algn="l"/>
                <a:tab pos="5299075" algn="l"/>
                <a:tab pos="5564188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中的“工具”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—“Internet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选项”，在弹出的对话框里点击“安全”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—“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自定义级别”项，将“允许每个对话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COOKIE”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设为禁用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en-GB" altLang="zh-CN" sz="22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配置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Session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php.ini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文件和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有关的几个常用配置选项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session.auto_start</a:t>
            </a:r>
            <a:r>
              <a:rPr lang="en-US" altLang="zh-CN" sz="2200" b="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= 0 ;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在请求启动时初始化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 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session.cache_expire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180 ;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设置缓存中的会话文档在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分钟后过时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session.cookie_lifetime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0 ;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按秒记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的保存时间， 相当于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的过期时间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时表示直到浏览器被重启 </a:t>
            </a:r>
          </a:p>
          <a:p>
            <a:pPr lvl="1">
              <a:lnSpc>
                <a:spcPts val="3200"/>
              </a:lnSpc>
            </a:pPr>
            <a:r>
              <a:rPr lang="en-US" altLang="zh-CN" sz="22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session.auto_start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，这样就无需每次使用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之前都要调用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session_start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。但启用该选项也有一些限制，</a:t>
            </a:r>
            <a:r>
              <a:rPr lang="zh-CN" altLang="en-US" sz="2200" b="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如果确实启用了 </a:t>
            </a:r>
            <a:r>
              <a:rPr lang="en-US" altLang="zh-CN" sz="2200" b="0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session.auto_start</a:t>
            </a:r>
            <a:r>
              <a:rPr lang="zh-CN" altLang="en-US" sz="2200" b="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，则不能将对象放入会话中，因为类定义必须在启动会话之前加载以在会话中重建对象。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session.cookie_path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/ ; 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的有效路径 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session.cookie_domain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; 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的有效域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session.name = PHPSESSID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  用在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里的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的名字 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session.save_handler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files ;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用于保存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取回数据的控制方式 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session.save_path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/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;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save_handler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设为文件时传给控制器的参数， 这是数据文件将保存的路径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session.use_cookies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= 1 ;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4.3 Session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的声明与使用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的设置不同于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，必须先启动，在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中必须调用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session_start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session_start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函数的语法格式如下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session_start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(void)</a:t>
            </a:r>
          </a:p>
          <a:p>
            <a:pPr lvl="1">
              <a:lnSpc>
                <a:spcPts val="32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session_start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函数之前不能有任何输出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以数组的形式使用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$_SESSION[‘session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’]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571500" y="4286256"/>
            <a:ext cx="8143875" cy="1289456"/>
          </a:xfrm>
          <a:prstGeom prst="rect">
            <a:avLst/>
          </a:prstGeom>
          <a:solidFill>
            <a:srgbClr val="FCFAFA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session_start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启动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Session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的初始化 </a:t>
            </a:r>
            <a:endParaRPr lang="en-US" altLang="zh-CN" dirty="0">
              <a:solidFill>
                <a:srgbClr val="008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$_SESSION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"username"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skygao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注册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Session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变量，赋值为一用户名称</a:t>
            </a:r>
            <a:endParaRPr lang="en-US" altLang="zh-CN" dirty="0">
              <a:solidFill>
                <a:srgbClr val="008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$_SESSION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uid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注册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Session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变量，赋值为一个用户的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ID </a:t>
            </a:r>
            <a:endParaRPr lang="en-US" altLang="zh-CN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注册一个会话变量和读取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Session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变量，除了要启动之外，还要经过注册的过程。注册和读取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变量，都要通过访问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$_SESSION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数组完成。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$_SESSION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关联数组中的键名具有和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中普通变量相同的命名规则。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变量会被保存在服务器端的某个文件中，该文件的位置是通过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php.ini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文件，在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session.save_path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属性指定的目录下。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注销变量与销毁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Session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1.bool </a:t>
            </a:r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session_destroy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(void)</a:t>
            </a:r>
          </a:p>
          <a:p>
            <a:pPr lvl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删除服务器端保留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信息的文件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2.unset($_SESSION[‘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键名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’])</a:t>
            </a:r>
          </a:p>
          <a:p>
            <a:pPr lvl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删除内存中由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数组保存的变量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清除所有变量可以使用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$_SESSION=array()</a:t>
            </a:r>
          </a:p>
          <a:p>
            <a:pPr>
              <a:lnSpc>
                <a:spcPct val="1500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的，那么我们还需要删除客户端保留的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4.6 Session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的自动回收机制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php.ini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中相关的配置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session.cookie_lifetime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=0; 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关闭浏览器相应的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文件即被删除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session.gc_maxlifetime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;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设置过期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session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时间，默认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1440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秒（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24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分钟）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session.gc_probability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/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session.gc_divisor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;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启动垃圾回收机制的概率（建议值为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1/1000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～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5000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4.7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传递 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Session ID</a:t>
            </a: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1.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通过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传递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Session ID</a:t>
            </a:r>
          </a:p>
          <a:p>
            <a:pPr lvl="1">
              <a:lnSpc>
                <a:spcPts val="3200"/>
              </a:lnSpc>
            </a:pPr>
            <a:r>
              <a:rPr lang="zh-CN" altLang="en-US" sz="2400" b="0" dirty="0" smtClean="0">
                <a:latin typeface="宋体" charset="-122"/>
                <a:ea typeface="宋体" charset="-122"/>
              </a:rPr>
              <a:t>相当于 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setCookie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(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session_name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(),session_id,0,’/’)</a:t>
            </a:r>
          </a:p>
          <a:p>
            <a:pPr>
              <a:lnSpc>
                <a:spcPts val="32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2.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通过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URL 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传递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Session ID</a:t>
            </a:r>
          </a:p>
          <a:p>
            <a:pPr lvl="1">
              <a:lnSpc>
                <a:spcPts val="32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A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、手动在页面中添加 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session_name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()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和</a:t>
            </a:r>
            <a:r>
              <a:rPr lang="en-US" altLang="zh-CN" sz="2400" b="0" dirty="0" err="1" smtClean="0">
                <a:latin typeface="宋体" charset="-122"/>
                <a:ea typeface="宋体" charset="-122"/>
              </a:rPr>
              <a:t>session_id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()</a:t>
            </a:r>
          </a:p>
          <a:p>
            <a:pPr lvl="1">
              <a:lnSpc>
                <a:spcPts val="3200"/>
              </a:lnSpc>
            </a:pPr>
            <a:r>
              <a:rPr lang="en-US" altLang="zh-CN" sz="2400" b="0" dirty="0" smtClean="0">
                <a:latin typeface="宋体" charset="-122"/>
                <a:ea typeface="宋体" charset="-122"/>
              </a:rPr>
              <a:t>B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、自动获取</a:t>
            </a:r>
            <a:r>
              <a:rPr lang="en-US" altLang="zh-CN" sz="2400" b="0" dirty="0" smtClean="0">
                <a:latin typeface="宋体" charset="-122"/>
                <a:ea typeface="宋体" charset="-122"/>
              </a:rPr>
              <a:t>Session ID</a:t>
            </a:r>
            <a:r>
              <a:rPr lang="zh-CN" altLang="en-US" sz="2400" b="0" dirty="0" smtClean="0">
                <a:latin typeface="宋体" charset="-122"/>
                <a:ea typeface="宋体" charset="-122"/>
              </a:rPr>
              <a:t>的方法</a:t>
            </a:r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pPr lvl="2">
              <a:lnSpc>
                <a:spcPts val="3200"/>
              </a:lnSpc>
            </a:pPr>
            <a:r>
              <a:rPr lang="en-US" altLang="zh-CN" dirty="0" smtClean="0">
                <a:latin typeface="宋体" charset="-122"/>
                <a:ea typeface="宋体" charset="-122"/>
              </a:rPr>
              <a:t>1.Linux</a:t>
            </a:r>
            <a:r>
              <a:rPr lang="zh-CN" altLang="en-US" dirty="0" smtClean="0">
                <a:latin typeface="宋体" charset="-122"/>
                <a:ea typeface="宋体" charset="-122"/>
              </a:rPr>
              <a:t>方式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2">
              <a:lnSpc>
                <a:spcPts val="3200"/>
              </a:lnSpc>
            </a:pPr>
            <a:r>
              <a:rPr lang="en-US" altLang="zh-CN" dirty="0" smtClean="0">
                <a:latin typeface="宋体" charset="-122"/>
                <a:ea typeface="宋体" charset="-122"/>
              </a:rPr>
              <a:t>2.Windows</a:t>
            </a:r>
            <a:r>
              <a:rPr lang="zh-CN" altLang="en-US" dirty="0" smtClean="0">
                <a:latin typeface="宋体" charset="-122"/>
                <a:ea typeface="宋体" charset="-122"/>
              </a:rPr>
              <a:t>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总  结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 smtClean="0">
                <a:latin typeface="宋体" charset="-122"/>
                <a:ea typeface="宋体" charset="-122"/>
              </a:rPr>
              <a:t>本章必须掌握的知识点：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 smtClean="0">
                <a:latin typeface="宋体" charset="-122"/>
                <a:ea typeface="宋体" charset="-122"/>
              </a:rPr>
              <a:t>会话控制的两种方式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 smtClean="0">
                <a:latin typeface="宋体" charset="-122"/>
                <a:ea typeface="宋体" charset="-122"/>
              </a:rPr>
              <a:t>利用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进行页面间值的传递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 smtClean="0">
                <a:latin typeface="宋体" charset="-122"/>
                <a:ea typeface="宋体" charset="-122"/>
              </a:rPr>
              <a:t>利用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Session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进行页面间值的传递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 smtClean="0">
                <a:latin typeface="宋体" charset="-122"/>
                <a:ea typeface="宋体" charset="-122"/>
              </a:rPr>
              <a:t>了解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Session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的回收机制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 smtClean="0">
                <a:latin typeface="宋体" charset="-122"/>
                <a:ea typeface="宋体" charset="-122"/>
              </a:rPr>
              <a:t>了解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Session ID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传递的方法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预习检查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会话控制是为了解决什么问题的？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会话控制使用到哪两种技术？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这两种技术的特点分别是什么？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本章任务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为什么使用会话技术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会话跟踪的方式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3. Cookie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4. Session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j-ea"/>
              </a:rPr>
              <a:t>1. </a:t>
            </a:r>
            <a:r>
              <a:rPr lang="zh-CN" altLang="en-US" dirty="0" smtClean="0">
                <a:latin typeface="+mj-ea"/>
              </a:rPr>
              <a:t>为什么使用会话技术？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协议”是无状态协议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协议不能告诉我们多请求是否是来自同一个人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会话控制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会话控制的思想就是允许服务器跟踪同一个客户端做出的连续请求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会话跟踪的方式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是无状态的协议，所以不能维护两个事物间的状态。但一个用户在请求一个页面以后再请求另一个页面时，需要让服务期知道这是一个用户。总共有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种数据传递方式。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超链接或者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header()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函数等重定向方式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将用户的信息状态，存放在客户端的计算机中。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将用户的信息状态，存放在服务器之中。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 Cookie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应用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3.1  Cookie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>
              <a:lnSpc>
                <a:spcPts val="4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>
              <a:lnSpc>
                <a:spcPts val="4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数组形态的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3.5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>
              <a:lnSpc>
                <a:spcPts val="4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3.6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的用户登录模块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3.1  Cookie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40000"/>
              </a:lnSpc>
              <a:spcBef>
                <a:spcPts val="300"/>
              </a:spcBef>
              <a:buClr>
                <a:schemeClr val="accent2"/>
              </a:buClr>
              <a:buNone/>
            </a:pP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是在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协议下，服务器或脚本可以维护客户端信息的一种方式。</a:t>
            </a:r>
            <a:endParaRPr lang="en-US" altLang="zh-CN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ts val="300"/>
              </a:spcBef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是一种由服务器发送给客户端的片段信息，存储在客户端浏览器的内存或者硬盘上。</a:t>
            </a:r>
            <a:r>
              <a:rPr lang="zh-CN" altLang="en-GB" sz="2200" b="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常用于保存用户名，密码，个性化设置，个人偏好记录等。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当用户访问服务器时，服务器可以设置和访问</a:t>
            </a:r>
            <a:r>
              <a:rPr lang="en-GB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的信息。</a:t>
            </a:r>
          </a:p>
          <a:p>
            <a:pPr eaLnBrk="1" hangingPunct="1">
              <a:lnSpc>
                <a:spcPct val="140000"/>
              </a:lnSpc>
              <a:spcBef>
                <a:spcPts val="300"/>
              </a:spcBef>
            </a:pPr>
            <a:r>
              <a:rPr lang="en-GB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保存在客户端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，通常是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临时文件夹中，可以手动删除。注意：如果浏览器上</a:t>
            </a:r>
            <a:r>
              <a:rPr lang="en-GB" altLang="zh-CN" sz="2200" b="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GB" sz="2200" b="0" dirty="0" smtClean="0">
                <a:latin typeface="微软雅黑" pitchFamily="34" charset="-122"/>
                <a:ea typeface="微软雅黑" pitchFamily="34" charset="-122"/>
              </a:rPr>
              <a:t>太多，超过了系统所允许范围，浏览器也会自动对它进行删除。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0" dirty="0" smtClean="0">
              <a:latin typeface="宋体" charset="-122"/>
              <a:ea typeface="宋体" charset="-122"/>
            </a:endParaRPr>
          </a:p>
          <a:p>
            <a:endParaRPr lang="zh-CN" altLang="en-US" sz="2400" b="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3.2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设置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Cookie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设置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Cookie</a:t>
            </a:r>
            <a:endParaRPr lang="zh-CN" altLang="en-GB" sz="2000" dirty="0" smtClean="0">
              <a:latin typeface="宋体" charset="-122"/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zh-CN" altLang="en-GB" sz="2000" b="0" dirty="0" smtClean="0">
                <a:latin typeface="宋体" charset="-122"/>
                <a:ea typeface="宋体" charset="-122"/>
              </a:rPr>
              <a:t>语法：</a:t>
            </a:r>
            <a:r>
              <a:rPr lang="en-GB" altLang="zh-CN" sz="2400" dirty="0" err="1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bool</a:t>
            </a:r>
            <a:r>
              <a:rPr lang="en-GB" altLang="zh-CN" sz="2400" dirty="0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 </a:t>
            </a:r>
            <a:r>
              <a:rPr lang="en-GB" altLang="zh-CN" sz="2400" dirty="0" err="1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setcookie</a:t>
            </a:r>
            <a:r>
              <a:rPr lang="en-GB" altLang="zh-CN" sz="2400" dirty="0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(</a:t>
            </a:r>
            <a:r>
              <a:rPr lang="en-GB" altLang="zh-CN" sz="2400" dirty="0" smtClean="0">
                <a:solidFill>
                  <a:srgbClr val="FF6600"/>
                </a:solidFill>
                <a:latin typeface="宋体" charset="-122"/>
                <a:ea typeface="宋体" charset="-122"/>
              </a:rPr>
              <a:t>string name,[string value,[</a:t>
            </a:r>
            <a:r>
              <a:rPr lang="en-GB" altLang="zh-CN" sz="2400" dirty="0" err="1" smtClean="0">
                <a:solidFill>
                  <a:srgbClr val="FF6600"/>
                </a:solidFill>
                <a:latin typeface="宋体" charset="-122"/>
                <a:ea typeface="宋体" charset="-122"/>
              </a:rPr>
              <a:t>int</a:t>
            </a:r>
            <a:r>
              <a:rPr lang="en-GB" altLang="zh-CN" sz="2400" dirty="0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 </a:t>
            </a:r>
            <a:r>
              <a:rPr lang="en-GB" altLang="zh-CN" sz="2400" dirty="0" smtClean="0">
                <a:solidFill>
                  <a:srgbClr val="FF6600"/>
                </a:solidFill>
                <a:latin typeface="宋体" charset="-122"/>
                <a:ea typeface="宋体" charset="-122"/>
              </a:rPr>
              <a:t>expire,[</a:t>
            </a:r>
            <a:r>
              <a:rPr lang="en-GB" altLang="zh-CN" sz="2400" dirty="0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string path,[string domain,[</a:t>
            </a:r>
            <a:r>
              <a:rPr lang="en-GB" altLang="zh-CN" sz="2400" dirty="0" err="1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int</a:t>
            </a:r>
            <a:r>
              <a:rPr lang="en-GB" altLang="zh-CN" sz="2400" dirty="0" smtClean="0">
                <a:solidFill>
                  <a:srgbClr val="0000CC"/>
                </a:solidFill>
                <a:latin typeface="宋体" charset="-122"/>
                <a:ea typeface="宋体" charset="-122"/>
              </a:rPr>
              <a:t> secure]]]]]);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GB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zh-CN" altLang="en-GB" sz="2000" b="0" dirty="0" smtClean="0">
                <a:latin typeface="宋体" charset="-122"/>
                <a:ea typeface="宋体" charset="-122"/>
              </a:rPr>
              <a:t>本</a:t>
            </a:r>
            <a:r>
              <a:rPr lang="en-GB" altLang="zh-CN" sz="2000" b="0" dirty="0" smtClean="0">
                <a:latin typeface="宋体" charset="-122"/>
                <a:ea typeface="宋体" charset="-122"/>
              </a:rPr>
              <a:t>cookie</a:t>
            </a:r>
            <a:r>
              <a:rPr lang="zh-CN" altLang="en-GB" sz="2000" b="0" dirty="0" smtClean="0">
                <a:latin typeface="宋体" charset="-122"/>
                <a:ea typeface="宋体" charset="-122"/>
              </a:rPr>
              <a:t>函数可以有</a:t>
            </a:r>
            <a:r>
              <a:rPr lang="en-GB" altLang="zh-CN" sz="2000" b="0" dirty="0" smtClean="0">
                <a:latin typeface="宋体" charset="-122"/>
                <a:ea typeface="宋体" charset="-122"/>
              </a:rPr>
              <a:t>6</a:t>
            </a:r>
            <a:r>
              <a:rPr lang="zh-CN" altLang="en-GB" sz="2000" b="0" dirty="0" smtClean="0">
                <a:latin typeface="宋体" charset="-122"/>
                <a:ea typeface="宋体" charset="-122"/>
              </a:rPr>
              <a:t>个属性，常用的有</a:t>
            </a:r>
            <a:r>
              <a:rPr lang="en-GB" altLang="zh-CN" sz="2000" b="0" dirty="0" smtClean="0">
                <a:latin typeface="宋体" charset="-122"/>
                <a:ea typeface="宋体" charset="-122"/>
              </a:rPr>
              <a:t>3</a:t>
            </a:r>
            <a:r>
              <a:rPr lang="zh-CN" altLang="en-GB" sz="2000" b="0" dirty="0" smtClean="0">
                <a:latin typeface="宋体" charset="-122"/>
                <a:ea typeface="宋体" charset="-122"/>
              </a:rPr>
              <a:t>个参数。</a:t>
            </a:r>
            <a:endParaRPr lang="zh-CN" altLang="en-GB" sz="2000" b="0" dirty="0" smtClean="0">
              <a:solidFill>
                <a:srgbClr val="0000CC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88" y="3714752"/>
            <a:ext cx="8358187" cy="923925"/>
          </a:xfrm>
          <a:prstGeom prst="rect">
            <a:avLst/>
          </a:prstGeom>
          <a:solidFill>
            <a:srgbClr val="FCFAFA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向客户端发送一个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Cookie,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将变量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username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值为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skygao,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保存客户端一周的时间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"username"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"skygao"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()+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357188" y="4929198"/>
            <a:ext cx="8358187" cy="923925"/>
          </a:xfrm>
          <a:prstGeom prst="rect">
            <a:avLst/>
          </a:prstGeom>
          <a:solidFill>
            <a:srgbClr val="FCFAFA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setCookie()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函数的全部参数设置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setcookie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"username"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"skygao"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time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()+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"/test"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".example.com"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兄弟连IT教育PPT母版-2015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3040</Words>
  <Application>Microsoft Office PowerPoint</Application>
  <PresentationFormat>全屏显示(4:3)</PresentationFormat>
  <Paragraphs>239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兄弟连IT教育PPT母版-2015</vt:lpstr>
      <vt:lpstr>默认设计模板_2</vt:lpstr>
      <vt:lpstr>PHP会话控制</vt:lpstr>
      <vt:lpstr>回顾</vt:lpstr>
      <vt:lpstr>预习检查</vt:lpstr>
      <vt:lpstr>本章任务</vt:lpstr>
      <vt:lpstr>1. 为什么使用会话技术？</vt:lpstr>
      <vt:lpstr>2.  会话跟踪的方式</vt:lpstr>
      <vt:lpstr>3 Cookie应用</vt:lpstr>
      <vt:lpstr>3.1  Cookie概述</vt:lpstr>
      <vt:lpstr>3.2 设置Cookie</vt:lpstr>
      <vt:lpstr>setcookie参数解释</vt:lpstr>
      <vt:lpstr>3.3 读取Cookie</vt:lpstr>
      <vt:lpstr>3.4 Cookie的数组形态应用</vt:lpstr>
      <vt:lpstr>3.5 删除Cookie</vt:lpstr>
      <vt:lpstr>3.6 基于Cookie的用户登录模块</vt:lpstr>
      <vt:lpstr>幻灯片 15</vt:lpstr>
      <vt:lpstr>幻灯片 16</vt:lpstr>
      <vt:lpstr>4 Session的应用</vt:lpstr>
      <vt:lpstr>4.1 Session概述</vt:lpstr>
      <vt:lpstr>会话跟踪</vt:lpstr>
      <vt:lpstr>幻灯片 20</vt:lpstr>
      <vt:lpstr>4.2 配置Session</vt:lpstr>
      <vt:lpstr>幻灯片 22</vt:lpstr>
      <vt:lpstr>4.3 Session的声明与使用</vt:lpstr>
      <vt:lpstr>4.4 注册一个会话变量和读取Session</vt:lpstr>
      <vt:lpstr>4.5 注销变量与销毁Session</vt:lpstr>
      <vt:lpstr>4.6 Session的自动回收机制</vt:lpstr>
      <vt:lpstr>4.7 传递 Session ID</vt:lpstr>
      <vt:lpstr>总  结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235</cp:revision>
  <dcterms:modified xsi:type="dcterms:W3CDTF">2015-01-05T03:34:52Z</dcterms:modified>
</cp:coreProperties>
</file>