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98" r:id="rId3"/>
    <p:sldId id="506" r:id="rId4"/>
    <p:sldId id="511" r:id="rId5"/>
    <p:sldId id="512" r:id="rId6"/>
    <p:sldId id="507" r:id="rId7"/>
    <p:sldId id="508" r:id="rId8"/>
    <p:sldId id="509" r:id="rId9"/>
    <p:sldId id="510" r:id="rId10"/>
    <p:sldId id="504" r:id="rId11"/>
    <p:sldId id="502" r:id="rId12"/>
    <p:sldId id="499" r:id="rId13"/>
    <p:sldId id="500" r:id="rId14"/>
    <p:sldId id="501" r:id="rId15"/>
    <p:sldId id="264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hirei" initials="k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758"/>
    <a:srgbClr val="D74751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1130" autoAdjust="0"/>
  </p:normalViewPr>
  <p:slideViewPr>
    <p:cSldViewPr snapToGrid="0">
      <p:cViewPr varScale="1">
        <p:scale>
          <a:sx n="112" d="100"/>
          <a:sy n="112" d="100"/>
        </p:scale>
        <p:origin x="798" y="102"/>
      </p:cViewPr>
      <p:guideLst>
        <p:guide orient="horz" pos="21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79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1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442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782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161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en-US" altLang="zh-CN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73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268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en-US" altLang="zh-CN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8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90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687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36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359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91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916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693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99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7844790" y="1783575"/>
            <a:ext cx="1988820" cy="363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photo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477172"/>
            <a:ext cx="12191999" cy="7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楼宇招商解决方案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标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0" y="5520055"/>
            <a:ext cx="3064510" cy="796925"/>
          </a:xfrm>
          <a:prstGeom prst="rect">
            <a:avLst/>
          </a:prstGeom>
        </p:spPr>
      </p:pic>
      <p:pic>
        <p:nvPicPr>
          <p:cNvPr id="3" name="图片 2" descr="标签-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595" y="5520055"/>
            <a:ext cx="3064510" cy="796925"/>
          </a:xfrm>
          <a:prstGeom prst="rect">
            <a:avLst/>
          </a:prstGeom>
        </p:spPr>
      </p:pic>
      <p:pic>
        <p:nvPicPr>
          <p:cNvPr id="7" name="图片 6" descr="标签-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9170" y="5520055"/>
            <a:ext cx="3017520" cy="784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0200" y="5699125"/>
            <a:ext cx="276098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dirty="0">
                <a:solidFill>
                  <a:srgbClr val="D7475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48630" y="5699125"/>
            <a:ext cx="238887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dirty="0">
                <a:solidFill>
                  <a:srgbClr val="D74751"/>
                </a:solidFill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endParaRPr lang="en-US" altLang="zh-CN" dirty="0">
              <a:solidFill>
                <a:srgbClr val="D747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15475" y="5742305"/>
            <a:ext cx="276288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dirty="0">
                <a:solidFill>
                  <a:srgbClr val="D74751"/>
                </a:solidFill>
                <a:latin typeface="微软雅黑" panose="020B0503020204020204" charset="-122"/>
                <a:ea typeface="微软雅黑" panose="020B0503020204020204" charset="-122"/>
              </a:rPr>
              <a:t>部门：</a:t>
            </a:r>
            <a:r>
              <a:rPr lang="zh-CN" altLang="en-US" dirty="0">
                <a:solidFill>
                  <a:srgbClr val="D74751"/>
                </a:solidFill>
                <a:latin typeface="微软雅黑" panose="020B0503020204020204" charset="-122"/>
                <a:ea typeface="微软雅黑" panose="020B0503020204020204" charset="-122"/>
              </a:rPr>
              <a:t>产品开发部</a:t>
            </a:r>
            <a:endParaRPr lang="zh-CN" dirty="0">
              <a:solidFill>
                <a:srgbClr val="D747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 一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产品定位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8410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361356" y="1047157"/>
            <a:ext cx="1149468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基于企业微信的</a:t>
            </a:r>
            <a:r>
              <a:rPr lang="zh-CN" altLang="en-US" sz="2000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私域流量运营平台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，帮助企业做好社群运营，提升微信社群的运营效率和用户转化。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21"/>
          <p:cNvSpPr>
            <a:spLocks/>
          </p:cNvSpPr>
          <p:nvPr/>
        </p:nvSpPr>
        <p:spPr bwMode="auto">
          <a:xfrm flipH="1">
            <a:off x="5028138" y="4326860"/>
            <a:ext cx="1407757" cy="1044719"/>
          </a:xfrm>
          <a:custGeom>
            <a:avLst/>
            <a:gdLst>
              <a:gd name="T0" fmla="*/ 192 w 813"/>
              <a:gd name="T1" fmla="*/ 556 h 619"/>
              <a:gd name="T2" fmla="*/ 637 w 813"/>
              <a:gd name="T3" fmla="*/ 535 h 619"/>
              <a:gd name="T4" fmla="*/ 637 w 813"/>
              <a:gd name="T5" fmla="*/ 535 h 619"/>
              <a:gd name="T6" fmla="*/ 783 w 813"/>
              <a:gd name="T7" fmla="*/ 348 h 619"/>
              <a:gd name="T8" fmla="*/ 575 w 813"/>
              <a:gd name="T9" fmla="*/ 31 h 619"/>
              <a:gd name="T10" fmla="*/ 258 w 813"/>
              <a:gd name="T11" fmla="*/ 238 h 619"/>
              <a:gd name="T12" fmla="*/ 342 w 813"/>
              <a:gd name="T13" fmla="*/ 494 h 619"/>
              <a:gd name="T14" fmla="*/ 220 w 813"/>
              <a:gd name="T15" fmla="*/ 472 h 619"/>
              <a:gd name="T16" fmla="*/ 241 w 813"/>
              <a:gd name="T17" fmla="*/ 408 h 619"/>
              <a:gd name="T18" fmla="*/ 0 w 813"/>
              <a:gd name="T19" fmla="*/ 379 h 619"/>
              <a:gd name="T20" fmla="*/ 171 w 813"/>
              <a:gd name="T21" fmla="*/ 619 h 619"/>
              <a:gd name="T22" fmla="*/ 192 w 813"/>
              <a:gd name="T23" fmla="*/ 556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3" h="619">
                <a:moveTo>
                  <a:pt x="192" y="556"/>
                </a:moveTo>
                <a:cubicBezTo>
                  <a:pt x="319" y="598"/>
                  <a:pt x="511" y="596"/>
                  <a:pt x="637" y="535"/>
                </a:cubicBezTo>
                <a:cubicBezTo>
                  <a:pt x="637" y="535"/>
                  <a:pt x="638" y="536"/>
                  <a:pt x="637" y="535"/>
                </a:cubicBezTo>
                <a:cubicBezTo>
                  <a:pt x="710" y="500"/>
                  <a:pt x="765" y="432"/>
                  <a:pt x="783" y="348"/>
                </a:cubicBezTo>
                <a:cubicBezTo>
                  <a:pt x="813" y="203"/>
                  <a:pt x="720" y="61"/>
                  <a:pt x="575" y="31"/>
                </a:cubicBezTo>
                <a:cubicBezTo>
                  <a:pt x="430" y="0"/>
                  <a:pt x="288" y="93"/>
                  <a:pt x="258" y="238"/>
                </a:cubicBezTo>
                <a:cubicBezTo>
                  <a:pt x="237" y="336"/>
                  <a:pt x="273" y="432"/>
                  <a:pt x="342" y="494"/>
                </a:cubicBezTo>
                <a:cubicBezTo>
                  <a:pt x="301" y="492"/>
                  <a:pt x="260" y="485"/>
                  <a:pt x="220" y="472"/>
                </a:cubicBezTo>
                <a:cubicBezTo>
                  <a:pt x="227" y="451"/>
                  <a:pt x="234" y="429"/>
                  <a:pt x="241" y="408"/>
                </a:cubicBezTo>
                <a:cubicBezTo>
                  <a:pt x="170" y="424"/>
                  <a:pt x="85" y="418"/>
                  <a:pt x="0" y="379"/>
                </a:cubicBezTo>
                <a:cubicBezTo>
                  <a:pt x="30" y="468"/>
                  <a:pt x="87" y="553"/>
                  <a:pt x="171" y="619"/>
                </a:cubicBezTo>
                <a:cubicBezTo>
                  <a:pt x="178" y="598"/>
                  <a:pt x="185" y="577"/>
                  <a:pt x="192" y="55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20"/>
          <p:cNvSpPr>
            <a:spLocks/>
          </p:cNvSpPr>
          <p:nvPr/>
        </p:nvSpPr>
        <p:spPr bwMode="auto">
          <a:xfrm flipH="1">
            <a:off x="6276733" y="4027221"/>
            <a:ext cx="1288385" cy="1194537"/>
          </a:xfrm>
          <a:custGeom>
            <a:avLst/>
            <a:gdLst>
              <a:gd name="T0" fmla="*/ 66 w 745"/>
              <a:gd name="T1" fmla="*/ 251 h 708"/>
              <a:gd name="T2" fmla="*/ 284 w 745"/>
              <a:gd name="T3" fmla="*/ 640 h 708"/>
              <a:gd name="T4" fmla="*/ 284 w 745"/>
              <a:gd name="T5" fmla="*/ 640 h 708"/>
              <a:gd name="T6" fmla="*/ 517 w 745"/>
              <a:gd name="T7" fmla="*/ 686 h 708"/>
              <a:gd name="T8" fmla="*/ 707 w 745"/>
              <a:gd name="T9" fmla="*/ 358 h 708"/>
              <a:gd name="T10" fmla="*/ 379 w 745"/>
              <a:gd name="T11" fmla="*/ 167 h 708"/>
              <a:gd name="T12" fmla="*/ 189 w 745"/>
              <a:gd name="T13" fmla="*/ 357 h 708"/>
              <a:gd name="T14" fmla="*/ 154 w 745"/>
              <a:gd name="T15" fmla="*/ 239 h 708"/>
              <a:gd name="T16" fmla="*/ 220 w 745"/>
              <a:gd name="T17" fmla="*/ 229 h 708"/>
              <a:gd name="T18" fmla="*/ 138 w 745"/>
              <a:gd name="T19" fmla="*/ 0 h 708"/>
              <a:gd name="T20" fmla="*/ 0 w 745"/>
              <a:gd name="T21" fmla="*/ 261 h 708"/>
              <a:gd name="T22" fmla="*/ 66 w 745"/>
              <a:gd name="T23" fmla="*/ 251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5" h="708">
                <a:moveTo>
                  <a:pt x="66" y="251"/>
                </a:moveTo>
                <a:cubicBezTo>
                  <a:pt x="85" y="383"/>
                  <a:pt x="172" y="554"/>
                  <a:pt x="284" y="640"/>
                </a:cubicBezTo>
                <a:cubicBezTo>
                  <a:pt x="284" y="639"/>
                  <a:pt x="283" y="640"/>
                  <a:pt x="284" y="640"/>
                </a:cubicBezTo>
                <a:cubicBezTo>
                  <a:pt x="347" y="689"/>
                  <a:pt x="433" y="708"/>
                  <a:pt x="517" y="686"/>
                </a:cubicBezTo>
                <a:cubicBezTo>
                  <a:pt x="660" y="648"/>
                  <a:pt x="745" y="501"/>
                  <a:pt x="707" y="358"/>
                </a:cubicBezTo>
                <a:cubicBezTo>
                  <a:pt x="669" y="215"/>
                  <a:pt x="522" y="129"/>
                  <a:pt x="379" y="167"/>
                </a:cubicBezTo>
                <a:cubicBezTo>
                  <a:pt x="283" y="193"/>
                  <a:pt x="213" y="268"/>
                  <a:pt x="189" y="357"/>
                </a:cubicBezTo>
                <a:cubicBezTo>
                  <a:pt x="171" y="320"/>
                  <a:pt x="160" y="280"/>
                  <a:pt x="154" y="239"/>
                </a:cubicBezTo>
                <a:cubicBezTo>
                  <a:pt x="176" y="235"/>
                  <a:pt x="198" y="232"/>
                  <a:pt x="220" y="229"/>
                </a:cubicBezTo>
                <a:cubicBezTo>
                  <a:pt x="174" y="172"/>
                  <a:pt x="141" y="94"/>
                  <a:pt x="138" y="0"/>
                </a:cubicBezTo>
                <a:cubicBezTo>
                  <a:pt x="72" y="66"/>
                  <a:pt x="22" y="156"/>
                  <a:pt x="0" y="261"/>
                </a:cubicBezTo>
                <a:cubicBezTo>
                  <a:pt x="22" y="258"/>
                  <a:pt x="44" y="254"/>
                  <a:pt x="66" y="25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22"/>
          <p:cNvSpPr>
            <a:spLocks/>
          </p:cNvSpPr>
          <p:nvPr/>
        </p:nvSpPr>
        <p:spPr bwMode="auto">
          <a:xfrm flipH="1">
            <a:off x="4690605" y="3140348"/>
            <a:ext cx="1033178" cy="1403215"/>
          </a:xfrm>
          <a:custGeom>
            <a:avLst/>
            <a:gdLst>
              <a:gd name="T0" fmla="*/ 477 w 597"/>
              <a:gd name="T1" fmla="*/ 690 h 831"/>
              <a:gd name="T2" fmla="*/ 570 w 597"/>
              <a:gd name="T3" fmla="*/ 255 h 831"/>
              <a:gd name="T4" fmla="*/ 570 w 597"/>
              <a:gd name="T5" fmla="*/ 255 h 831"/>
              <a:gd name="T6" fmla="*/ 426 w 597"/>
              <a:gd name="T7" fmla="*/ 66 h 831"/>
              <a:gd name="T8" fmla="*/ 66 w 597"/>
              <a:gd name="T9" fmla="*/ 186 h 831"/>
              <a:gd name="T10" fmla="*/ 186 w 597"/>
              <a:gd name="T11" fmla="*/ 546 h 831"/>
              <a:gd name="T12" fmla="*/ 454 w 597"/>
              <a:gd name="T13" fmla="*/ 529 h 831"/>
              <a:gd name="T14" fmla="*/ 402 w 597"/>
              <a:gd name="T15" fmla="*/ 642 h 831"/>
              <a:gd name="T16" fmla="*/ 346 w 597"/>
              <a:gd name="T17" fmla="*/ 605 h 831"/>
              <a:gd name="T18" fmla="*/ 256 w 597"/>
              <a:gd name="T19" fmla="*/ 831 h 831"/>
              <a:gd name="T20" fmla="*/ 532 w 597"/>
              <a:gd name="T21" fmla="*/ 727 h 831"/>
              <a:gd name="T22" fmla="*/ 477 w 597"/>
              <a:gd name="T23" fmla="*/ 690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7" h="831">
                <a:moveTo>
                  <a:pt x="477" y="690"/>
                </a:moveTo>
                <a:cubicBezTo>
                  <a:pt x="550" y="578"/>
                  <a:pt x="597" y="392"/>
                  <a:pt x="570" y="255"/>
                </a:cubicBezTo>
                <a:cubicBezTo>
                  <a:pt x="569" y="255"/>
                  <a:pt x="571" y="254"/>
                  <a:pt x="570" y="255"/>
                </a:cubicBezTo>
                <a:cubicBezTo>
                  <a:pt x="554" y="176"/>
                  <a:pt x="503" y="105"/>
                  <a:pt x="426" y="66"/>
                </a:cubicBezTo>
                <a:cubicBezTo>
                  <a:pt x="293" y="0"/>
                  <a:pt x="132" y="54"/>
                  <a:pt x="66" y="186"/>
                </a:cubicBezTo>
                <a:cubicBezTo>
                  <a:pt x="0" y="319"/>
                  <a:pt x="54" y="480"/>
                  <a:pt x="186" y="546"/>
                </a:cubicBezTo>
                <a:cubicBezTo>
                  <a:pt x="275" y="590"/>
                  <a:pt x="377" y="581"/>
                  <a:pt x="454" y="529"/>
                </a:cubicBezTo>
                <a:cubicBezTo>
                  <a:pt x="442" y="569"/>
                  <a:pt x="425" y="607"/>
                  <a:pt x="402" y="642"/>
                </a:cubicBezTo>
                <a:cubicBezTo>
                  <a:pt x="383" y="630"/>
                  <a:pt x="365" y="617"/>
                  <a:pt x="346" y="605"/>
                </a:cubicBezTo>
                <a:cubicBezTo>
                  <a:pt x="343" y="678"/>
                  <a:pt x="316" y="759"/>
                  <a:pt x="256" y="831"/>
                </a:cubicBezTo>
                <a:cubicBezTo>
                  <a:pt x="350" y="825"/>
                  <a:pt x="446" y="791"/>
                  <a:pt x="532" y="727"/>
                </a:cubicBezTo>
                <a:cubicBezTo>
                  <a:pt x="514" y="715"/>
                  <a:pt x="495" y="702"/>
                  <a:pt x="477" y="69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23"/>
          <p:cNvSpPr>
            <a:spLocks/>
          </p:cNvSpPr>
          <p:nvPr/>
        </p:nvSpPr>
        <p:spPr bwMode="auto">
          <a:xfrm flipH="1">
            <a:off x="5184554" y="2491579"/>
            <a:ext cx="1403641" cy="965797"/>
          </a:xfrm>
          <a:custGeom>
            <a:avLst/>
            <a:gdLst>
              <a:gd name="T0" fmla="*/ 714 w 811"/>
              <a:gd name="T1" fmla="*/ 209 h 573"/>
              <a:gd name="T2" fmla="*/ 318 w 811"/>
              <a:gd name="T3" fmla="*/ 6 h 573"/>
              <a:gd name="T4" fmla="*/ 318 w 811"/>
              <a:gd name="T5" fmla="*/ 6 h 573"/>
              <a:gd name="T6" fmla="*/ 98 w 811"/>
              <a:gd name="T7" fmla="*/ 97 h 573"/>
              <a:gd name="T8" fmla="*/ 121 w 811"/>
              <a:gd name="T9" fmla="*/ 475 h 573"/>
              <a:gd name="T10" fmla="*/ 500 w 811"/>
              <a:gd name="T11" fmla="*/ 452 h 573"/>
              <a:gd name="T12" fmla="*/ 553 w 811"/>
              <a:gd name="T13" fmla="*/ 189 h 573"/>
              <a:gd name="T14" fmla="*/ 648 w 811"/>
              <a:gd name="T15" fmla="*/ 268 h 573"/>
              <a:gd name="T16" fmla="*/ 598 w 811"/>
              <a:gd name="T17" fmla="*/ 313 h 573"/>
              <a:gd name="T18" fmla="*/ 793 w 811"/>
              <a:gd name="T19" fmla="*/ 458 h 573"/>
              <a:gd name="T20" fmla="*/ 764 w 811"/>
              <a:gd name="T21" fmla="*/ 164 h 573"/>
              <a:gd name="T22" fmla="*/ 714 w 811"/>
              <a:gd name="T23" fmla="*/ 209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1" h="573">
                <a:moveTo>
                  <a:pt x="714" y="209"/>
                </a:moveTo>
                <a:cubicBezTo>
                  <a:pt x="625" y="109"/>
                  <a:pt x="458" y="16"/>
                  <a:pt x="318" y="6"/>
                </a:cubicBezTo>
                <a:cubicBezTo>
                  <a:pt x="317" y="7"/>
                  <a:pt x="318" y="5"/>
                  <a:pt x="318" y="6"/>
                </a:cubicBezTo>
                <a:cubicBezTo>
                  <a:pt x="237" y="0"/>
                  <a:pt x="156" y="32"/>
                  <a:pt x="98" y="97"/>
                </a:cubicBezTo>
                <a:cubicBezTo>
                  <a:pt x="0" y="207"/>
                  <a:pt x="10" y="377"/>
                  <a:pt x="121" y="475"/>
                </a:cubicBezTo>
                <a:cubicBezTo>
                  <a:pt x="232" y="573"/>
                  <a:pt x="401" y="563"/>
                  <a:pt x="500" y="452"/>
                </a:cubicBezTo>
                <a:cubicBezTo>
                  <a:pt x="566" y="378"/>
                  <a:pt x="583" y="277"/>
                  <a:pt x="553" y="189"/>
                </a:cubicBezTo>
                <a:cubicBezTo>
                  <a:pt x="588" y="211"/>
                  <a:pt x="620" y="237"/>
                  <a:pt x="648" y="268"/>
                </a:cubicBezTo>
                <a:cubicBezTo>
                  <a:pt x="631" y="283"/>
                  <a:pt x="615" y="298"/>
                  <a:pt x="598" y="313"/>
                </a:cubicBezTo>
                <a:cubicBezTo>
                  <a:pt x="668" y="335"/>
                  <a:pt x="738" y="382"/>
                  <a:pt x="793" y="458"/>
                </a:cubicBezTo>
                <a:cubicBezTo>
                  <a:pt x="811" y="367"/>
                  <a:pt x="803" y="264"/>
                  <a:pt x="764" y="164"/>
                </a:cubicBezTo>
                <a:cubicBezTo>
                  <a:pt x="747" y="179"/>
                  <a:pt x="731" y="194"/>
                  <a:pt x="714" y="20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Freeform 19"/>
          <p:cNvSpPr>
            <a:spLocks/>
          </p:cNvSpPr>
          <p:nvPr/>
        </p:nvSpPr>
        <p:spPr bwMode="auto">
          <a:xfrm flipH="1">
            <a:off x="6486661" y="2908931"/>
            <a:ext cx="1083944" cy="1318941"/>
          </a:xfrm>
          <a:custGeom>
            <a:avLst/>
            <a:gdLst>
              <a:gd name="T0" fmla="*/ 365 w 626"/>
              <a:gd name="T1" fmla="*/ 64 h 781"/>
              <a:gd name="T2" fmla="*/ 34 w 626"/>
              <a:gd name="T3" fmla="*/ 362 h 781"/>
              <a:gd name="T4" fmla="*/ 34 w 626"/>
              <a:gd name="T5" fmla="*/ 362 h 781"/>
              <a:gd name="T6" fmla="*/ 40 w 626"/>
              <a:gd name="T7" fmla="*/ 599 h 781"/>
              <a:gd name="T8" fmla="*/ 401 w 626"/>
              <a:gd name="T9" fmla="*/ 713 h 781"/>
              <a:gd name="T10" fmla="*/ 515 w 626"/>
              <a:gd name="T11" fmla="*/ 351 h 781"/>
              <a:gd name="T12" fmla="*/ 288 w 626"/>
              <a:gd name="T13" fmla="*/ 207 h 781"/>
              <a:gd name="T14" fmla="*/ 397 w 626"/>
              <a:gd name="T15" fmla="*/ 147 h 781"/>
              <a:gd name="T16" fmla="*/ 421 w 626"/>
              <a:gd name="T17" fmla="*/ 209 h 781"/>
              <a:gd name="T18" fmla="*/ 626 w 626"/>
              <a:gd name="T19" fmla="*/ 79 h 781"/>
              <a:gd name="T20" fmla="*/ 341 w 626"/>
              <a:gd name="T21" fmla="*/ 2 h 781"/>
              <a:gd name="T22" fmla="*/ 365 w 626"/>
              <a:gd name="T23" fmla="*/ 64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6" h="781">
                <a:moveTo>
                  <a:pt x="365" y="64"/>
                </a:moveTo>
                <a:cubicBezTo>
                  <a:pt x="240" y="112"/>
                  <a:pt x="93" y="235"/>
                  <a:pt x="34" y="362"/>
                </a:cubicBezTo>
                <a:cubicBezTo>
                  <a:pt x="34" y="362"/>
                  <a:pt x="33" y="362"/>
                  <a:pt x="34" y="362"/>
                </a:cubicBezTo>
                <a:cubicBezTo>
                  <a:pt x="0" y="435"/>
                  <a:pt x="0" y="522"/>
                  <a:pt x="40" y="599"/>
                </a:cubicBezTo>
                <a:cubicBezTo>
                  <a:pt x="108" y="730"/>
                  <a:pt x="270" y="781"/>
                  <a:pt x="401" y="713"/>
                </a:cubicBezTo>
                <a:cubicBezTo>
                  <a:pt x="533" y="645"/>
                  <a:pt x="584" y="483"/>
                  <a:pt x="515" y="351"/>
                </a:cubicBezTo>
                <a:cubicBezTo>
                  <a:pt x="469" y="263"/>
                  <a:pt x="381" y="211"/>
                  <a:pt x="288" y="207"/>
                </a:cubicBezTo>
                <a:cubicBezTo>
                  <a:pt x="321" y="182"/>
                  <a:pt x="358" y="162"/>
                  <a:pt x="397" y="147"/>
                </a:cubicBezTo>
                <a:cubicBezTo>
                  <a:pt x="405" y="168"/>
                  <a:pt x="413" y="189"/>
                  <a:pt x="421" y="209"/>
                </a:cubicBezTo>
                <a:cubicBezTo>
                  <a:pt x="466" y="152"/>
                  <a:pt x="535" y="103"/>
                  <a:pt x="626" y="79"/>
                </a:cubicBezTo>
                <a:cubicBezTo>
                  <a:pt x="547" y="30"/>
                  <a:pt x="448" y="0"/>
                  <a:pt x="341" y="2"/>
                </a:cubicBezTo>
                <a:cubicBezTo>
                  <a:pt x="349" y="22"/>
                  <a:pt x="357" y="43"/>
                  <a:pt x="365" y="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99759" y="3523305"/>
            <a:ext cx="9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拉新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057376" y="4686076"/>
            <a:ext cx="9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促活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343740" y="4576138"/>
            <a:ext cx="9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留存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622235" y="3523305"/>
            <a:ext cx="9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589537" y="2761367"/>
            <a:ext cx="9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</a:t>
            </a:r>
          </a:p>
        </p:txBody>
      </p:sp>
      <p:sp>
        <p:nvSpPr>
          <p:cNvPr id="95" name="矩形 94"/>
          <p:cNvSpPr/>
          <p:nvPr/>
        </p:nvSpPr>
        <p:spPr>
          <a:xfrm>
            <a:off x="4150378" y="2162002"/>
            <a:ext cx="3960000" cy="45170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04261" y="2162003"/>
            <a:ext cx="2607305" cy="45170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75995" y="276136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</a:t>
            </a:r>
          </a:p>
        </p:txBody>
      </p:sp>
      <p:sp>
        <p:nvSpPr>
          <p:cNvPr id="98" name="矩形 97"/>
          <p:cNvSpPr/>
          <p:nvPr/>
        </p:nvSpPr>
        <p:spPr>
          <a:xfrm>
            <a:off x="1756203" y="276136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99" name="矩形 98"/>
          <p:cNvSpPr/>
          <p:nvPr/>
        </p:nvSpPr>
        <p:spPr>
          <a:xfrm>
            <a:off x="575995" y="365116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短视频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</a:p>
        </p:txBody>
      </p:sp>
      <p:sp>
        <p:nvSpPr>
          <p:cNvPr id="100" name="矩形 99"/>
          <p:cNvSpPr/>
          <p:nvPr/>
        </p:nvSpPr>
        <p:spPr>
          <a:xfrm>
            <a:off x="1756203" y="365116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自媒体</a:t>
            </a:r>
          </a:p>
        </p:txBody>
      </p:sp>
      <p:sp>
        <p:nvSpPr>
          <p:cNvPr id="101" name="矩形 100"/>
          <p:cNvSpPr/>
          <p:nvPr/>
        </p:nvSpPr>
        <p:spPr>
          <a:xfrm>
            <a:off x="575995" y="452438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KOL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756203" y="452438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内容平台</a:t>
            </a:r>
          </a:p>
        </p:txBody>
      </p:sp>
      <p:sp>
        <p:nvSpPr>
          <p:cNvPr id="103" name="矩形 102"/>
          <p:cNvSpPr/>
          <p:nvPr/>
        </p:nvSpPr>
        <p:spPr>
          <a:xfrm>
            <a:off x="575995" y="539760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门店客流</a:t>
            </a:r>
          </a:p>
        </p:txBody>
      </p:sp>
      <p:sp>
        <p:nvSpPr>
          <p:cNvPr id="104" name="矩形 103"/>
          <p:cNvSpPr/>
          <p:nvPr/>
        </p:nvSpPr>
        <p:spPr>
          <a:xfrm>
            <a:off x="1756203" y="539760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其他私域流量</a:t>
            </a:r>
          </a:p>
        </p:txBody>
      </p:sp>
      <p:sp>
        <p:nvSpPr>
          <p:cNvPr id="105" name="矩形 104"/>
          <p:cNvSpPr/>
          <p:nvPr/>
        </p:nvSpPr>
        <p:spPr>
          <a:xfrm>
            <a:off x="9249644" y="2162003"/>
            <a:ext cx="2606400" cy="45315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422424" y="314127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</a:p>
        </p:txBody>
      </p:sp>
      <p:sp>
        <p:nvSpPr>
          <p:cNvPr id="107" name="矩形 106"/>
          <p:cNvSpPr/>
          <p:nvPr/>
        </p:nvSpPr>
        <p:spPr>
          <a:xfrm>
            <a:off x="10602632" y="314127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</a:p>
        </p:txBody>
      </p:sp>
      <p:sp>
        <p:nvSpPr>
          <p:cNvPr id="108" name="矩形 107"/>
          <p:cNvSpPr/>
          <p:nvPr/>
        </p:nvSpPr>
        <p:spPr>
          <a:xfrm>
            <a:off x="9422424" y="403036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社群团购</a:t>
            </a:r>
          </a:p>
        </p:txBody>
      </p:sp>
      <p:sp>
        <p:nvSpPr>
          <p:cNvPr id="109" name="矩形 108"/>
          <p:cNvSpPr/>
          <p:nvPr/>
        </p:nvSpPr>
        <p:spPr>
          <a:xfrm>
            <a:off x="10602632" y="403036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直播带货</a:t>
            </a:r>
          </a:p>
        </p:txBody>
      </p:sp>
      <p:sp>
        <p:nvSpPr>
          <p:cNvPr id="110" name="矩形 109"/>
          <p:cNvSpPr/>
          <p:nvPr/>
        </p:nvSpPr>
        <p:spPr>
          <a:xfrm>
            <a:off x="9422424" y="4905820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线下门店</a:t>
            </a:r>
          </a:p>
        </p:txBody>
      </p:sp>
      <p:sp>
        <p:nvSpPr>
          <p:cNvPr id="111" name="矩形 110"/>
          <p:cNvSpPr/>
          <p:nvPr/>
        </p:nvSpPr>
        <p:spPr>
          <a:xfrm>
            <a:off x="10602632" y="4905820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其他交易渠道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987913" y="1977337"/>
            <a:ext cx="144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流量平台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5230378" y="1977337"/>
            <a:ext cx="180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私域流量运营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9832844" y="1977337"/>
            <a:ext cx="144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交易渠道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358919" y="3431817"/>
            <a:ext cx="432000" cy="1963623"/>
            <a:chOff x="3395644" y="3431817"/>
            <a:chExt cx="432000" cy="1963623"/>
          </a:xfrm>
        </p:grpSpPr>
        <p:sp>
          <p:nvSpPr>
            <p:cNvPr id="120" name="右箭头 119"/>
            <p:cNvSpPr/>
            <p:nvPr/>
          </p:nvSpPr>
          <p:spPr>
            <a:xfrm>
              <a:off x="3395644" y="3431817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右箭头 121"/>
            <p:cNvSpPr/>
            <p:nvPr/>
          </p:nvSpPr>
          <p:spPr>
            <a:xfrm rot="10800000">
              <a:off x="3395644" y="4956739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67709" y="3408555"/>
            <a:ext cx="432000" cy="1963623"/>
            <a:chOff x="8457199" y="3189523"/>
            <a:chExt cx="432000" cy="1963623"/>
          </a:xfrm>
        </p:grpSpPr>
        <p:sp>
          <p:nvSpPr>
            <p:cNvPr id="121" name="右箭头 120"/>
            <p:cNvSpPr/>
            <p:nvPr/>
          </p:nvSpPr>
          <p:spPr>
            <a:xfrm>
              <a:off x="8457199" y="3189523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右箭头 122"/>
            <p:cNvSpPr/>
            <p:nvPr/>
          </p:nvSpPr>
          <p:spPr>
            <a:xfrm rot="10800000">
              <a:off x="8457199" y="4714445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71254" y="5538468"/>
            <a:ext cx="2718702" cy="1071054"/>
            <a:chOff x="4693807" y="5538468"/>
            <a:chExt cx="2718702" cy="1071054"/>
          </a:xfrm>
        </p:grpSpPr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6604" y="5581977"/>
              <a:ext cx="720000" cy="720000"/>
            </a:xfrm>
            <a:prstGeom prst="rect">
              <a:avLst/>
            </a:prstGeom>
          </p:spPr>
        </p:pic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8004" y="5538468"/>
              <a:ext cx="792000" cy="792000"/>
            </a:xfrm>
            <a:prstGeom prst="rect">
              <a:avLst/>
            </a:prstGeom>
          </p:spPr>
        </p:pic>
        <p:sp>
          <p:nvSpPr>
            <p:cNvPr id="126" name="文本框 125"/>
            <p:cNvSpPr txBox="1"/>
            <p:nvPr/>
          </p:nvSpPr>
          <p:spPr>
            <a:xfrm>
              <a:off x="4693807" y="6301745"/>
              <a:ext cx="948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用户端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6463674" y="6291599"/>
              <a:ext cx="948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企业端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5780565" y="5751119"/>
              <a:ext cx="59335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/>
            <p:nvPr/>
          </p:nvCxnSpPr>
          <p:spPr>
            <a:xfrm>
              <a:off x="5780565" y="6066877"/>
              <a:ext cx="59335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4186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8255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 二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产品价值点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8410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圆角矩形 24"/>
          <p:cNvSpPr/>
          <p:nvPr/>
        </p:nvSpPr>
        <p:spPr>
          <a:xfrm>
            <a:off x="826787" y="1222554"/>
            <a:ext cx="11010718" cy="1226576"/>
          </a:xfrm>
          <a:prstGeom prst="roundRect">
            <a:avLst>
              <a:gd name="adj" fmla="val 5640"/>
            </a:avLst>
          </a:prstGeom>
          <a:noFill/>
          <a:ln w="28575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D74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打造裂变营销体系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，融入微信社群运营，加速用户转化、实现低成本获客，实现私域流量闭环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36117" y="3710905"/>
            <a:ext cx="10105900" cy="1446350"/>
            <a:chOff x="936117" y="3512125"/>
            <a:chExt cx="10105900" cy="1446350"/>
          </a:xfrm>
        </p:grpSpPr>
        <p:grpSp>
          <p:nvGrpSpPr>
            <p:cNvPr id="5" name="组合 4"/>
            <p:cNvGrpSpPr/>
            <p:nvPr/>
          </p:nvGrpSpPr>
          <p:grpSpPr>
            <a:xfrm>
              <a:off x="936117" y="3518475"/>
              <a:ext cx="10105900" cy="1440000"/>
              <a:chOff x="798957" y="3644219"/>
              <a:chExt cx="10105900" cy="144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798957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引流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965432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裂变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营销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131907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沉淀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298382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成为企业会员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464857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交易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转化</a:t>
                </a:r>
              </a:p>
            </p:txBody>
          </p:sp>
          <p:sp>
            <p:nvSpPr>
              <p:cNvPr id="4" name="右箭头 3"/>
              <p:cNvSpPr/>
              <p:nvPr/>
            </p:nvSpPr>
            <p:spPr>
              <a:xfrm>
                <a:off x="2386194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4552669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右箭头 21"/>
              <p:cNvSpPr/>
              <p:nvPr/>
            </p:nvSpPr>
            <p:spPr>
              <a:xfrm>
                <a:off x="6719144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右箭头 22"/>
              <p:cNvSpPr/>
              <p:nvPr/>
            </p:nvSpPr>
            <p:spPr>
              <a:xfrm>
                <a:off x="8885619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" name="肘形连接符 2"/>
            <p:cNvCxnSpPr>
              <a:stCxn id="19" idx="0"/>
              <a:endCxn id="12" idx="0"/>
            </p:cNvCxnSpPr>
            <p:nvPr/>
          </p:nvCxnSpPr>
          <p:spPr>
            <a:xfrm rot="16200000" flipV="1">
              <a:off x="5989067" y="-814475"/>
              <a:ext cx="12700" cy="8665900"/>
            </a:xfrm>
            <a:prstGeom prst="bentConnector3">
              <a:avLst>
                <a:gd name="adj1" fmla="val 336522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8581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8255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 三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解决企业痛点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8410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圆角矩形 39"/>
          <p:cNvSpPr/>
          <p:nvPr/>
        </p:nvSpPr>
        <p:spPr>
          <a:xfrm>
            <a:off x="987014" y="1756251"/>
            <a:ext cx="3240000" cy="3600000"/>
          </a:xfrm>
          <a:prstGeom prst="roundRect">
            <a:avLst>
              <a:gd name="adj" fmla="val 564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74306" y="2010245"/>
            <a:ext cx="325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运营效率低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4456723" y="1756251"/>
            <a:ext cx="3240000" cy="3600000"/>
          </a:xfrm>
          <a:prstGeom prst="roundRect">
            <a:avLst>
              <a:gd name="adj" fmla="val 564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44015" y="2010245"/>
            <a:ext cx="325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用户画像不完整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7939140" y="1756251"/>
            <a:ext cx="3240000" cy="3600000"/>
          </a:xfrm>
          <a:prstGeom prst="roundRect">
            <a:avLst>
              <a:gd name="adj" fmla="val 564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926432" y="2010245"/>
            <a:ext cx="325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社群不活跃、转化低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87014" y="2703312"/>
            <a:ext cx="3227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企业有多个微信用户群，一人无法同时管理多个群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不支持群发消息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不支持自动回复用户消息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微信群二维码有效期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天，需经常更换引流二维码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44015" y="2703312"/>
            <a:ext cx="3227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微信群用户与企业注册用户未打通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微信群用户在各交易渠道的交易数据未打通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938776" y="2703312"/>
            <a:ext cx="322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缺乏精准营销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缺乏有效的用户互动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缺乏优质的内容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1288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8255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 四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产品主要功能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8410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74904" y="1355420"/>
            <a:ext cx="3600000" cy="3960000"/>
          </a:xfrm>
          <a:prstGeom prst="roundRect">
            <a:avLst>
              <a:gd name="adj" fmla="val 4814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299556" y="1355420"/>
            <a:ext cx="3600000" cy="3960000"/>
          </a:xfrm>
          <a:prstGeom prst="roundRect">
            <a:avLst>
              <a:gd name="adj" fmla="val 4814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224208" y="1355420"/>
            <a:ext cx="3600000" cy="3960000"/>
          </a:xfrm>
          <a:prstGeom prst="roundRect">
            <a:avLst>
              <a:gd name="adj" fmla="val 4814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94904" y="1170755"/>
            <a:ext cx="216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引流获客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019556" y="1170755"/>
            <a:ext cx="216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用户精细化运营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944208" y="1170755"/>
            <a:ext cx="216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用户营销转化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74904" y="1724752"/>
            <a:ext cx="3600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多场景获客：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活动海报、员工名片等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引流活码：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整合多个群二维码并智能切换，引流不中断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导入会员系统手机号，自动添加为企微客户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把微信群用户自动转移到企业微信群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裂变红包拉新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299556" y="1724752"/>
            <a:ext cx="360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全方位用户画像：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打通企业会员系统，打通各大电商平台，获取用户所有资料和交易数据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会员智能打标签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多形式群发消息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自动回复消息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精准朋友圈，仅目标用户可见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快捷素材库，一键发送给用户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用户信息可视化：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聊天过程可实时查看用户资料、历史订单等数据，精准服务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24208" y="1724752"/>
            <a:ext cx="360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基础营销工具：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优惠券、满减、折扣等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自动化营销：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自动推送生日福利、节日祝福、消费激励等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精准营销：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根据用户画像和用户标签，精准推送营销活动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裂变营销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加速用户转化、低成本获客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5400000" flipV="1">
            <a:off x="1958905" y="5527050"/>
            <a:ext cx="432000" cy="43870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 flipV="1">
            <a:off x="5892701" y="5527050"/>
            <a:ext cx="432000" cy="43870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 flipV="1">
            <a:off x="9808209" y="5522447"/>
            <a:ext cx="432000" cy="43870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8550" y="6172778"/>
            <a:ext cx="32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提升拉新效率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372619" y="6172778"/>
            <a:ext cx="32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提升运营效率、活跃度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397854" y="6172778"/>
            <a:ext cx="32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提升活跃度、转化</a:t>
            </a:r>
          </a:p>
        </p:txBody>
      </p:sp>
    </p:spTree>
    <p:extLst>
      <p:ext uri="{BB962C8B-B14F-4D97-AF65-F5344CB8AC3E}">
        <p14:creationId xmlns:p14="http://schemas.microsoft.com/office/powerpoint/2010/main" val="26401555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8255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  五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盈利模式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8410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文本框 49"/>
          <p:cNvSpPr txBox="1"/>
          <p:nvPr/>
        </p:nvSpPr>
        <p:spPr>
          <a:xfrm>
            <a:off x="4091936" y="957329"/>
            <a:ext cx="3600000" cy="11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软件收入</a:t>
            </a:r>
            <a:endParaRPr lang="en-US" altLang="zh-CN" b="1" dirty="0">
              <a:solidFill>
                <a:srgbClr val="D74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基础功能免费，高级功能付费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、私有部署、部分定制开发</a:t>
            </a:r>
          </a:p>
        </p:txBody>
      </p:sp>
      <p:sp>
        <p:nvSpPr>
          <p:cNvPr id="41" name="椭圆 40"/>
          <p:cNvSpPr/>
          <p:nvPr/>
        </p:nvSpPr>
        <p:spPr>
          <a:xfrm>
            <a:off x="4451936" y="2448730"/>
            <a:ext cx="2880000" cy="2880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  <a:prstDash val="sysDash"/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71936" y="3565565"/>
            <a:ext cx="144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私域流量池</a:t>
            </a:r>
          </a:p>
        </p:txBody>
      </p:sp>
      <p:sp>
        <p:nvSpPr>
          <p:cNvPr id="43" name="椭圆 42"/>
          <p:cNvSpPr/>
          <p:nvPr/>
        </p:nvSpPr>
        <p:spPr>
          <a:xfrm>
            <a:off x="5171936" y="3168731"/>
            <a:ext cx="1440000" cy="14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48" name="椭圆 47"/>
          <p:cNvSpPr/>
          <p:nvPr/>
        </p:nvSpPr>
        <p:spPr>
          <a:xfrm>
            <a:off x="6926540" y="4211896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316540" y="4211896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621936" y="2198513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78193" y="4010998"/>
            <a:ext cx="3155416" cy="11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咨询服务收入</a:t>
            </a:r>
            <a:endParaRPr lang="en-US" altLang="zh-CN" b="1" dirty="0">
              <a:solidFill>
                <a:srgbClr val="D74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私域流量运营咨询（如社群运营）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可打包软件整套出售，也可单独出售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646540" y="4010998"/>
            <a:ext cx="3155416" cy="143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第三方服务分成</a:t>
            </a:r>
            <a:endParaRPr lang="en-US" altLang="zh-CN" b="1" dirty="0">
              <a:solidFill>
                <a:srgbClr val="D74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平台接入第三方资源，为企业提供代运营、运营培训、营销推广、供应链等增值服务，平台获得分成</a:t>
            </a:r>
          </a:p>
        </p:txBody>
      </p:sp>
    </p:spTree>
    <p:extLst>
      <p:ext uri="{BB962C8B-B14F-4D97-AF65-F5344CB8AC3E}">
        <p14:creationId xmlns:p14="http://schemas.microsoft.com/office/powerpoint/2010/main" val="18605950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530" y="2901950"/>
            <a:ext cx="3876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6000" b="1">
                <a:solidFill>
                  <a:srgbClr val="D7475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文本框 75"/>
          <p:cNvSpPr txBox="1"/>
          <p:nvPr/>
        </p:nvSpPr>
        <p:spPr>
          <a:xfrm>
            <a:off x="1042553" y="2742994"/>
            <a:ext cx="2274523" cy="132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7999" dirty="0">
                <a:solidFill>
                  <a:srgbClr val="D7475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+mn-lt"/>
              </a:rPr>
              <a:t>目录</a:t>
            </a:r>
            <a:endParaRPr lang="zh-CN" altLang="en-US" sz="7999" dirty="0">
              <a:solidFill>
                <a:srgbClr val="D7475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31634" y="3781192"/>
            <a:ext cx="2496360" cy="6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cap="all" dirty="0">
                <a:solidFill>
                  <a:srgbClr val="000000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3200" cap="all" dirty="0">
              <a:solidFill>
                <a:srgbClr val="000000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4043701" y="1632728"/>
            <a:ext cx="6165829" cy="615936"/>
          </a:xfrm>
          <a:prstGeom prst="roundRect">
            <a:avLst/>
          </a:prstGeom>
          <a:noFill/>
          <a:ln w="19050">
            <a:solidFill>
              <a:srgbClr val="D7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911424" y="1725518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D7475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产品定位</a:t>
            </a:r>
            <a:endParaRPr lang="zh-CN" altLang="en-US" sz="2800" dirty="0">
              <a:solidFill>
                <a:srgbClr val="D7475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259698" y="1694269"/>
            <a:ext cx="492857" cy="492857"/>
          </a:xfrm>
          <a:prstGeom prst="ellipse">
            <a:avLst/>
          </a:prstGeom>
          <a:solidFill>
            <a:srgbClr val="D7475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043701" y="2404158"/>
            <a:ext cx="6165829" cy="615936"/>
          </a:xfrm>
          <a:prstGeom prst="roundRect">
            <a:avLst/>
          </a:prstGeom>
          <a:noFill/>
          <a:ln w="19050">
            <a:solidFill>
              <a:srgbClr val="D7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911424" y="2496947"/>
            <a:ext cx="172354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D7475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产品价值点</a:t>
            </a:r>
            <a:endParaRPr lang="zh-CN" altLang="en-US" sz="2800" dirty="0">
              <a:solidFill>
                <a:srgbClr val="D7475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259698" y="2465699"/>
            <a:ext cx="492857" cy="492857"/>
          </a:xfrm>
          <a:prstGeom prst="ellipse">
            <a:avLst/>
          </a:prstGeom>
          <a:solidFill>
            <a:srgbClr val="D7475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043701" y="3175588"/>
            <a:ext cx="6165829" cy="615936"/>
          </a:xfrm>
          <a:prstGeom prst="roundRect">
            <a:avLst/>
          </a:prstGeom>
          <a:noFill/>
          <a:ln w="19050">
            <a:solidFill>
              <a:srgbClr val="D7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BD2D39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11424" y="3268377"/>
            <a:ext cx="203132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D7475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解决企业痛点</a:t>
            </a:r>
            <a:endParaRPr lang="zh-CN" altLang="en-US" sz="2800" dirty="0">
              <a:solidFill>
                <a:srgbClr val="D7475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4259698" y="3237128"/>
            <a:ext cx="492857" cy="492857"/>
          </a:xfrm>
          <a:prstGeom prst="ellipse">
            <a:avLst/>
          </a:prstGeom>
          <a:solidFill>
            <a:srgbClr val="D7475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043701" y="3956542"/>
            <a:ext cx="6165829" cy="615936"/>
          </a:xfrm>
          <a:prstGeom prst="roundRect">
            <a:avLst/>
          </a:prstGeom>
          <a:noFill/>
          <a:ln w="19050">
            <a:solidFill>
              <a:srgbClr val="D7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911424" y="4049331"/>
            <a:ext cx="203132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D7475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产品主要功能</a:t>
            </a:r>
            <a:endParaRPr lang="zh-CN" altLang="en-US" sz="2800" dirty="0">
              <a:solidFill>
                <a:srgbClr val="D7475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259698" y="4018082"/>
            <a:ext cx="492857" cy="492857"/>
          </a:xfrm>
          <a:prstGeom prst="ellipse">
            <a:avLst/>
          </a:prstGeom>
          <a:solidFill>
            <a:srgbClr val="D7475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043701" y="4756543"/>
            <a:ext cx="6165829" cy="615936"/>
          </a:xfrm>
          <a:prstGeom prst="roundRect">
            <a:avLst/>
          </a:prstGeom>
          <a:noFill/>
          <a:ln w="19050">
            <a:solidFill>
              <a:srgbClr val="D7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11424" y="4849332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D7475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盈利模式</a:t>
            </a:r>
            <a:endParaRPr lang="zh-CN" altLang="en-US" sz="2800" dirty="0">
              <a:solidFill>
                <a:srgbClr val="D7475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259698" y="4818083"/>
            <a:ext cx="492857" cy="492857"/>
          </a:xfrm>
          <a:prstGeom prst="ellipse">
            <a:avLst/>
          </a:prstGeom>
          <a:solidFill>
            <a:srgbClr val="D7475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74599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现状分析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9BB222-58A4-45BC-9DF7-AB57449B1F18}"/>
              </a:ext>
            </a:extLst>
          </p:cNvPr>
          <p:cNvCxnSpPr>
            <a:cxnSpLocks/>
          </p:cNvCxnSpPr>
          <p:nvPr/>
        </p:nvCxnSpPr>
        <p:spPr>
          <a:xfrm>
            <a:off x="12700" y="723900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157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产品解决方案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163B4F-70EA-4A07-8C57-53FCDFEDF8AF}"/>
              </a:ext>
            </a:extLst>
          </p:cNvPr>
          <p:cNvSpPr txBox="1"/>
          <p:nvPr/>
        </p:nvSpPr>
        <p:spPr>
          <a:xfrm>
            <a:off x="952500" y="2362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分享裂变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430740-80B0-483D-8DCD-677790DB591F}"/>
              </a:ext>
            </a:extLst>
          </p:cNvPr>
          <p:cNvSpPr txBox="1"/>
          <p:nvPr/>
        </p:nvSpPr>
        <p:spPr>
          <a:xfrm>
            <a:off x="927859" y="175727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CRM</a:t>
            </a:r>
            <a:r>
              <a:rPr lang="zh-CN" altLang="en-US" dirty="0"/>
              <a:t>管理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215FB5-D337-428C-983C-79F0D8D14907}"/>
              </a:ext>
            </a:extLst>
          </p:cNvPr>
          <p:cNvSpPr txBox="1"/>
          <p:nvPr/>
        </p:nvSpPr>
        <p:spPr>
          <a:xfrm>
            <a:off x="927859" y="30946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数据分析决策体系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94D6E9-3999-45C3-A71F-AD2B9AFBF18F}"/>
              </a:ext>
            </a:extLst>
          </p:cNvPr>
          <p:cNvSpPr txBox="1"/>
          <p:nvPr/>
        </p:nvSpPr>
        <p:spPr>
          <a:xfrm>
            <a:off x="910357" y="38160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SCRM</a:t>
            </a:r>
            <a:r>
              <a:rPr lang="zh-CN" altLang="en-US" dirty="0"/>
              <a:t>服务</a:t>
            </a:r>
            <a:endParaRPr lang="en-US" altLang="zh-CN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3A3391-5D3D-4670-A421-4BB57A93305D}"/>
              </a:ext>
            </a:extLst>
          </p:cNvPr>
          <p:cNvCxnSpPr>
            <a:cxnSpLocks/>
          </p:cNvCxnSpPr>
          <p:nvPr/>
        </p:nvCxnSpPr>
        <p:spPr>
          <a:xfrm>
            <a:off x="12700" y="723900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376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CRM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163B4F-70EA-4A07-8C57-53FCDFEDF8AF}"/>
              </a:ext>
            </a:extLst>
          </p:cNvPr>
          <p:cNvSpPr txBox="1"/>
          <p:nvPr/>
        </p:nvSpPr>
        <p:spPr>
          <a:xfrm>
            <a:off x="623059" y="3191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430740-80B0-483D-8DCD-677790DB591F}"/>
              </a:ext>
            </a:extLst>
          </p:cNvPr>
          <p:cNvSpPr txBox="1"/>
          <p:nvPr/>
        </p:nvSpPr>
        <p:spPr>
          <a:xfrm>
            <a:off x="623059" y="1695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租控管理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2F3EE6-1C55-4788-A7F1-E5C6057B11E1}"/>
              </a:ext>
            </a:extLst>
          </p:cNvPr>
          <p:cNvSpPr txBox="1"/>
          <p:nvPr/>
        </p:nvSpPr>
        <p:spPr>
          <a:xfrm>
            <a:off x="623059" y="2095018"/>
            <a:ext cx="523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effectLst/>
                <a:latin typeface="-apple-system"/>
              </a:rPr>
              <a:t>租控图实时展示所有房源出租情况，招商经理既可全面租控动态，又可细化管理颗粒度，大大提高房源盘点效率</a:t>
            </a:r>
            <a:endParaRPr 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0578CA-FBF3-4D2F-834B-E46D1628E66A}"/>
              </a:ext>
            </a:extLst>
          </p:cNvPr>
          <p:cNvSpPr txBox="1"/>
          <p:nvPr/>
        </p:nvSpPr>
        <p:spPr>
          <a:xfrm>
            <a:off x="576873" y="3590724"/>
            <a:ext cx="52810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effectLst/>
                <a:latin typeface="-apple-system"/>
              </a:rPr>
              <a:t>分类管理新增客户、跟进中客户、流失客户、成交客户，快速掌握出租目标完成进度；实时记录客户关键信息，实时形成精准用户画像，用数据指导招商策略优化</a:t>
            </a:r>
            <a:endParaRPr lang="en-US" sz="1400" dirty="0"/>
          </a:p>
        </p:txBody>
      </p:sp>
      <p:pic>
        <p:nvPicPr>
          <p:cNvPr id="17" name="图片 16" descr="手机屏幕截图&#10;&#10;描述已自动生成">
            <a:extLst>
              <a:ext uri="{FF2B5EF4-FFF2-40B4-BE49-F238E27FC236}">
                <a16:creationId xmlns:a16="http://schemas.microsoft.com/office/drawing/2014/main" id="{F2B22463-DA67-495C-8FBF-C88A2468F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78" y="1632453"/>
            <a:ext cx="2640723" cy="4574875"/>
          </a:xfrm>
          <a:prstGeom prst="rect">
            <a:avLst/>
          </a:prstGeom>
        </p:spPr>
      </p:pic>
      <p:pic>
        <p:nvPicPr>
          <p:cNvPr id="19" name="图片 18" descr="手机屏幕截图&#10;&#10;描述已自动生成">
            <a:extLst>
              <a:ext uri="{FF2B5EF4-FFF2-40B4-BE49-F238E27FC236}">
                <a16:creationId xmlns:a16="http://schemas.microsoft.com/office/drawing/2014/main" id="{7516C649-90F8-410C-AA04-EA679CCB1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43" y="1632453"/>
            <a:ext cx="2593615" cy="4655207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34ABCBD-8CF9-4601-83B4-6C8245E9B14B}"/>
              </a:ext>
            </a:extLst>
          </p:cNvPr>
          <p:cNvCxnSpPr>
            <a:cxnSpLocks/>
          </p:cNvCxnSpPr>
          <p:nvPr/>
        </p:nvCxnSpPr>
        <p:spPr>
          <a:xfrm>
            <a:off x="12700" y="723900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619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租控管理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29C15B-3EF6-4229-B697-0602253F642D}"/>
              </a:ext>
            </a:extLst>
          </p:cNvPr>
          <p:cNvSpPr txBox="1"/>
          <p:nvPr/>
        </p:nvSpPr>
        <p:spPr>
          <a:xfrm>
            <a:off x="1092200" y="2628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项目信息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D1A40F-5501-442D-9D09-4594B94F5C73}"/>
              </a:ext>
            </a:extLst>
          </p:cNvPr>
          <p:cNvSpPr txBox="1"/>
          <p:nvPr/>
        </p:nvSpPr>
        <p:spPr>
          <a:xfrm>
            <a:off x="1092200" y="33239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楼栋信息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03707C-5572-4B46-813F-15639B891C02}"/>
              </a:ext>
            </a:extLst>
          </p:cNvPr>
          <p:cNvSpPr txBox="1"/>
          <p:nvPr/>
        </p:nvSpPr>
        <p:spPr>
          <a:xfrm>
            <a:off x="1092200" y="3939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楼层信息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31F3FB-FFA1-4FE6-8942-58F9256CB296}"/>
              </a:ext>
            </a:extLst>
          </p:cNvPr>
          <p:cNvSpPr txBox="1"/>
          <p:nvPr/>
        </p:nvSpPr>
        <p:spPr>
          <a:xfrm>
            <a:off x="1092200" y="45936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租赁单元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24DF5B-D956-4527-A91C-7BC4C3CBFD05}"/>
              </a:ext>
            </a:extLst>
          </p:cNvPr>
          <p:cNvSpPr txBox="1"/>
          <p:nvPr/>
        </p:nvSpPr>
        <p:spPr>
          <a:xfrm>
            <a:off x="1092200" y="5249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多经点位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0D14D-CA7C-45E8-8BEB-201D91DC63ED}"/>
              </a:ext>
            </a:extLst>
          </p:cNvPr>
          <p:cNvSpPr txBox="1"/>
          <p:nvPr/>
        </p:nvSpPr>
        <p:spPr>
          <a:xfrm>
            <a:off x="3187700" y="44292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楼书信息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E604E-E893-44CB-9B00-F8EB9BFC9D35}"/>
              </a:ext>
            </a:extLst>
          </p:cNvPr>
          <p:cNvSpPr txBox="1"/>
          <p:nvPr/>
        </p:nvSpPr>
        <p:spPr>
          <a:xfrm>
            <a:off x="3077087" y="3754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招商计划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6F019C-87F3-43CF-BD06-E54C67027E97}"/>
              </a:ext>
            </a:extLst>
          </p:cNvPr>
          <p:cNvSpPr txBox="1"/>
          <p:nvPr/>
        </p:nvSpPr>
        <p:spPr>
          <a:xfrm>
            <a:off x="4006850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租控图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793991-271A-4088-AB24-1BCF87EC6997}"/>
              </a:ext>
            </a:extLst>
          </p:cNvPr>
          <p:cNvSpPr txBox="1"/>
          <p:nvPr/>
        </p:nvSpPr>
        <p:spPr>
          <a:xfrm>
            <a:off x="942975" y="1052487"/>
            <a:ext cx="612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租控图实时展示所有房源出租情况，招商经理既可全面租控动态，又可细化管理颗粒度，大大提高房源盘点效率</a:t>
            </a:r>
            <a:endParaRPr 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A35866E-3281-4B4E-B0C3-967BFBD6281E}"/>
              </a:ext>
            </a:extLst>
          </p:cNvPr>
          <p:cNvCxnSpPr>
            <a:cxnSpLocks/>
          </p:cNvCxnSpPr>
          <p:nvPr/>
        </p:nvCxnSpPr>
        <p:spPr>
          <a:xfrm>
            <a:off x="12700" y="723900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423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客户管理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427848-7322-4305-9315-39B80BBED158}"/>
              </a:ext>
            </a:extLst>
          </p:cNvPr>
          <p:cNvSpPr txBox="1"/>
          <p:nvPr/>
        </p:nvSpPr>
        <p:spPr>
          <a:xfrm>
            <a:off x="688975" y="1938635"/>
            <a:ext cx="6127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分类管理新增客户、跟进中客户、流失客户、成交客户，快速掌握出租目标完成进度；实时记录客户关键信息，实时形成精准用户画像，用数据指导招商策略优化</a:t>
            </a:r>
            <a:endParaRPr 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091700-CF0B-4A71-8B01-830EC596422D}"/>
              </a:ext>
            </a:extLst>
          </p:cNvPr>
          <p:cNvCxnSpPr>
            <a:cxnSpLocks/>
          </p:cNvCxnSpPr>
          <p:nvPr/>
        </p:nvCxnSpPr>
        <p:spPr>
          <a:xfrm>
            <a:off x="12700" y="723900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598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分享裂变</a:t>
            </a:r>
          </a:p>
        </p:txBody>
      </p:sp>
    </p:spTree>
    <p:extLst>
      <p:ext uri="{BB962C8B-B14F-4D97-AF65-F5344CB8AC3E}">
        <p14:creationId xmlns:p14="http://schemas.microsoft.com/office/powerpoint/2010/main" val="19611858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数据分析决策体系</a:t>
            </a:r>
          </a:p>
        </p:txBody>
      </p:sp>
    </p:spTree>
    <p:extLst>
      <p:ext uri="{BB962C8B-B14F-4D97-AF65-F5344CB8AC3E}">
        <p14:creationId xmlns:p14="http://schemas.microsoft.com/office/powerpoint/2010/main" val="412683522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771</Words>
  <Application>Microsoft Office PowerPoint</Application>
  <PresentationFormat>宽屏</PresentationFormat>
  <Paragraphs>153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-apple-system</vt:lpstr>
      <vt:lpstr>方正正纤黑简体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Gibson, Erich</dc:creator>
  <cp:lastModifiedBy>Gibson, Erich</cp:lastModifiedBy>
  <cp:revision>15</cp:revision>
  <dcterms:created xsi:type="dcterms:W3CDTF">2020-09-03T09:49:28Z</dcterms:created>
  <dcterms:modified xsi:type="dcterms:W3CDTF">2020-09-04T00:48:21Z</dcterms:modified>
</cp:coreProperties>
</file>