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</p:sldMasterIdLst>
  <p:notesMasterIdLst>
    <p:notesMasterId r:id="rId87"/>
  </p:notesMasterIdLst>
  <p:sldIdLst>
    <p:sldId id="344" r:id="rId2"/>
    <p:sldId id="259" r:id="rId3"/>
    <p:sldId id="273" r:id="rId4"/>
    <p:sldId id="274" r:id="rId5"/>
    <p:sldId id="272" r:id="rId6"/>
    <p:sldId id="339" r:id="rId7"/>
    <p:sldId id="276" r:id="rId8"/>
    <p:sldId id="277" r:id="rId9"/>
    <p:sldId id="275" r:id="rId10"/>
    <p:sldId id="271" r:id="rId11"/>
    <p:sldId id="279" r:id="rId12"/>
    <p:sldId id="280" r:id="rId13"/>
    <p:sldId id="281" r:id="rId14"/>
    <p:sldId id="340" r:id="rId15"/>
    <p:sldId id="341" r:id="rId16"/>
    <p:sldId id="342" r:id="rId17"/>
    <p:sldId id="278" r:id="rId18"/>
    <p:sldId id="289" r:id="rId19"/>
    <p:sldId id="257" r:id="rId20"/>
    <p:sldId id="258" r:id="rId21"/>
    <p:sldId id="262" r:id="rId22"/>
    <p:sldId id="260" r:id="rId23"/>
    <p:sldId id="261" r:id="rId24"/>
    <p:sldId id="263" r:id="rId25"/>
    <p:sldId id="290" r:id="rId26"/>
    <p:sldId id="264" r:id="rId27"/>
    <p:sldId id="265" r:id="rId28"/>
    <p:sldId id="266" r:id="rId29"/>
    <p:sldId id="267" r:id="rId30"/>
    <p:sldId id="268" r:id="rId31"/>
    <p:sldId id="269" r:id="rId32"/>
    <p:sldId id="282" r:id="rId33"/>
    <p:sldId id="283" r:id="rId34"/>
    <p:sldId id="284" r:id="rId35"/>
    <p:sldId id="285" r:id="rId36"/>
    <p:sldId id="317" r:id="rId37"/>
    <p:sldId id="313" r:id="rId38"/>
    <p:sldId id="286" r:id="rId39"/>
    <p:sldId id="287" r:id="rId40"/>
    <p:sldId id="288" r:id="rId41"/>
    <p:sldId id="291" r:id="rId42"/>
    <p:sldId id="292" r:id="rId43"/>
    <p:sldId id="293" r:id="rId44"/>
    <p:sldId id="294" r:id="rId45"/>
    <p:sldId id="295" r:id="rId46"/>
    <p:sldId id="296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297" r:id="rId58"/>
    <p:sldId id="298" r:id="rId59"/>
    <p:sldId id="299" r:id="rId60"/>
    <p:sldId id="300" r:id="rId61"/>
    <p:sldId id="301" r:id="rId62"/>
    <p:sldId id="312" r:id="rId63"/>
    <p:sldId id="314" r:id="rId64"/>
    <p:sldId id="315" r:id="rId65"/>
    <p:sldId id="316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33" r:id="rId74"/>
    <p:sldId id="325" r:id="rId75"/>
    <p:sldId id="326" r:id="rId76"/>
    <p:sldId id="327" r:id="rId77"/>
    <p:sldId id="328" r:id="rId78"/>
    <p:sldId id="343" r:id="rId79"/>
    <p:sldId id="329" r:id="rId80"/>
    <p:sldId id="331" r:id="rId81"/>
    <p:sldId id="330" r:id="rId82"/>
    <p:sldId id="332" r:id="rId83"/>
    <p:sldId id="337" r:id="rId84"/>
    <p:sldId id="335" r:id="rId85"/>
    <p:sldId id="338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0" autoAdjust="0"/>
  </p:normalViewPr>
  <p:slideViewPr>
    <p:cSldViewPr snapToGrid="0">
      <p:cViewPr varScale="1">
        <p:scale>
          <a:sx n="137" d="100"/>
          <a:sy n="137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What</a:t>
            </a:r>
            <a:r>
              <a:rPr lang="en-US" baseline="0"/>
              <a:t> is your experience in using Matlab?</a:t>
            </a:r>
            <a:endParaRPr lang="en-US"/>
          </a:p>
        </c:rich>
      </c:tx>
      <c:layout>
        <c:manualLayout>
          <c:xMode val="edge"/>
          <c:yMode val="edge"/>
          <c:x val="0.530943952809087"/>
          <c:y val="0.026975716332713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Sheet1!$A$3:$A$8</c:f>
              <c:strCache>
                <c:ptCount val="6"/>
                <c:pt idx="0">
                  <c:v>I have never used it </c:v>
                </c:pt>
                <c:pt idx="1">
                  <c:v>Very little: I have run scripts created by other people, but never altered them myself</c:v>
                </c:pt>
                <c:pt idx="2">
                  <c:v>A little: I can get around in it, but don't have much experience creating my own scripts</c:v>
                </c:pt>
                <c:pt idx="3">
                  <c:v>Some: I know the basics, and have modified existing scripts</c:v>
                </c:pt>
                <c:pt idx="4">
                  <c:v>Good: I'm familiar with the syntax and I can write a basic script to do what I want</c:v>
                </c:pt>
                <c:pt idx="5">
                  <c:v>Great: I am a Matlab guru</c:v>
                </c:pt>
              </c:strCache>
            </c:strRef>
          </c:cat>
          <c:val>
            <c:numRef>
              <c:f>Sheet1!$B$3:$B$8</c:f>
              <c:numCache>
                <c:formatCode>0.00%</c:formatCode>
                <c:ptCount val="6"/>
                <c:pt idx="0">
                  <c:v>0.11765</c:v>
                </c:pt>
                <c:pt idx="1">
                  <c:v>0.29412</c:v>
                </c:pt>
                <c:pt idx="2">
                  <c:v>0.23529</c:v>
                </c:pt>
                <c:pt idx="3">
                  <c:v>0.23529</c:v>
                </c:pt>
                <c:pt idx="4">
                  <c:v>0.05882</c:v>
                </c:pt>
                <c:pt idx="5">
                  <c:v>0.05882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What is your experience</a:t>
            </a:r>
            <a:r>
              <a:rPr lang="en-US" baseline="0" dirty="0"/>
              <a:t> </a:t>
            </a: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using </a:t>
            </a:r>
            <a:r>
              <a:rPr lang="en-US" baseline="0" dirty="0" err="1"/>
              <a:t>PsychToolbox</a:t>
            </a:r>
            <a:r>
              <a:rPr lang="en-US" baseline="0" dirty="0"/>
              <a:t>?</a:t>
            </a:r>
            <a:endParaRPr lang="en-US" dirty="0"/>
          </a:p>
        </c:rich>
      </c:tx>
      <c:layout>
        <c:manualLayout>
          <c:xMode val="edge"/>
          <c:yMode val="edge"/>
          <c:x val="0.0457348542839345"/>
          <c:y val="0.0484295907408563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5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Sheet2!$A$4:$A$9</c:f>
              <c:strCache>
                <c:ptCount val="6"/>
                <c:pt idx="0">
                  <c:v>None whatsoever</c:v>
                </c:pt>
                <c:pt idx="1">
                  <c:v>Very little: I've seen the commands but I don't know what most of them do</c:v>
                </c:pt>
                <c:pt idx="2">
                  <c:v>A little: I have played around with the commands, and I have some familiarity</c:v>
                </c:pt>
                <c:pt idx="3">
                  <c:v>Some: I have some experience with PTB but would like to get better at it</c:v>
                </c:pt>
                <c:pt idx="4">
                  <c:v>Good: I'm proficient with the PTB, but there's always more to learn</c:v>
                </c:pt>
                <c:pt idx="5">
                  <c:v>Great: I am the PTB Master.  I can do it with my eyes closed. </c:v>
                </c:pt>
              </c:strCache>
            </c:strRef>
          </c:cat>
          <c:val>
            <c:numRef>
              <c:f>Sheet2!$B$4:$B$9</c:f>
              <c:numCache>
                <c:formatCode>0.00%</c:formatCode>
                <c:ptCount val="6"/>
                <c:pt idx="0">
                  <c:v>0.47059</c:v>
                </c:pt>
                <c:pt idx="1">
                  <c:v>0.23529</c:v>
                </c:pt>
                <c:pt idx="2">
                  <c:v>0.05882</c:v>
                </c:pt>
                <c:pt idx="3">
                  <c:v>0.23529</c:v>
                </c:pt>
                <c:pt idx="4" formatCode="0%">
                  <c:v>0.0</c:v>
                </c:pt>
                <c:pt idx="5" formatCode="0%">
                  <c:v>0.0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What is your experience</a:t>
            </a:r>
            <a:r>
              <a:rPr lang="en-US" baseline="0" dirty="0"/>
              <a:t> </a:t>
            </a: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using </a:t>
            </a:r>
            <a:r>
              <a:rPr lang="en-US" baseline="0" dirty="0" err="1"/>
              <a:t>PsychToolbox</a:t>
            </a:r>
            <a:r>
              <a:rPr lang="en-US" baseline="0" dirty="0"/>
              <a:t>?</a:t>
            </a:r>
            <a:endParaRPr lang="en-US" dirty="0"/>
          </a:p>
        </c:rich>
      </c:tx>
      <c:layout>
        <c:manualLayout>
          <c:xMode val="edge"/>
          <c:yMode val="edge"/>
          <c:x val="0.0457348542839345"/>
          <c:y val="0.0484295907408563"/>
        </c:manualLayout>
      </c:layout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What OS do you use? 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Sheet3!$A$1:$A$2</c:f>
              <c:strCache>
                <c:ptCount val="2"/>
                <c:pt idx="0">
                  <c:v>Mac OS</c:v>
                </c:pt>
                <c:pt idx="1">
                  <c:v>  Windows</c:v>
                </c:pt>
              </c:strCache>
            </c:strRef>
          </c:cat>
          <c:val>
            <c:numRef>
              <c:f>Sheet3!$B$1:$B$2</c:f>
              <c:numCache>
                <c:formatCode>0.00%</c:formatCode>
                <c:ptCount val="2"/>
                <c:pt idx="0">
                  <c:v>0.41176</c:v>
                </c:pt>
                <c:pt idx="1">
                  <c:v>0.58824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What is your experience</a:t>
            </a:r>
            <a:r>
              <a:rPr lang="en-US" baseline="0" dirty="0"/>
              <a:t> </a:t>
            </a: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using </a:t>
            </a:r>
            <a:r>
              <a:rPr lang="en-US" baseline="0" dirty="0" err="1"/>
              <a:t>PsychToolbox</a:t>
            </a:r>
            <a:r>
              <a:rPr lang="en-US" baseline="0" dirty="0"/>
              <a:t>?</a:t>
            </a:r>
            <a:endParaRPr lang="en-US" dirty="0"/>
          </a:p>
        </c:rich>
      </c:tx>
      <c:layout>
        <c:manualLayout>
          <c:xMode val="edge"/>
          <c:yMode val="edge"/>
          <c:x val="0.0457348542839345"/>
          <c:y val="0.0484295907408563"/>
        </c:manualLayout>
      </c:layout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Sheet4!$A$1:$A$5</c:f>
              <c:strCache>
                <c:ptCount val="5"/>
                <c:pt idx="0">
                  <c:v> Behavioral experiments</c:v>
                </c:pt>
                <c:pt idx="1">
                  <c:v>  fMRI</c:v>
                </c:pt>
                <c:pt idx="2">
                  <c:v>  EEG</c:v>
                </c:pt>
                <c:pt idx="3">
                  <c:v>  Psychophysiology</c:v>
                </c:pt>
                <c:pt idx="4">
                  <c:v>  Other</c:v>
                </c:pt>
              </c:strCache>
            </c:strRef>
          </c:cat>
          <c:val>
            <c:numRef>
              <c:f>Sheet4!$B$1:$B$5</c:f>
              <c:numCache>
                <c:formatCode>0.00%</c:formatCode>
                <c:ptCount val="5"/>
                <c:pt idx="0">
                  <c:v>0.88235</c:v>
                </c:pt>
                <c:pt idx="1">
                  <c:v>0.70588</c:v>
                </c:pt>
                <c:pt idx="2">
                  <c:v>0.05882</c:v>
                </c:pt>
                <c:pt idx="3">
                  <c:v>0.41176</c:v>
                </c:pt>
                <c:pt idx="4">
                  <c:v>0.05882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21392232"/>
        <c:axId val="-2121389224"/>
      </c:barChart>
      <c:catAx>
        <c:axId val="-2121392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1389224"/>
        <c:crosses val="autoZero"/>
        <c:auto val="1"/>
        <c:lblAlgn val="ctr"/>
        <c:lblOffset val="100"/>
        <c:noMultiLvlLbl val="0"/>
      </c:catAx>
      <c:valAx>
        <c:axId val="-212138922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21392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C5208-FDD1-2A40-81A2-97C0613B3D25}" type="datetimeFigureOut">
              <a:rPr lang="en-US" smtClean="0"/>
              <a:t>7/15/13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B8204-25B5-DC42-BD96-01055B39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B8204-25B5-DC42-BD96-01055B395DC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1" r:id="rId1"/>
    <p:sldLayoutId id="2147484722" r:id="rId2"/>
    <p:sldLayoutId id="2147484723" r:id="rId3"/>
    <p:sldLayoutId id="2147484724" r:id="rId4"/>
    <p:sldLayoutId id="2147484725" r:id="rId5"/>
    <p:sldLayoutId id="2147484726" r:id="rId6"/>
    <p:sldLayoutId id="2147484727" r:id="rId7"/>
    <p:sldLayoutId id="2147484728" r:id="rId8"/>
    <p:sldLayoutId id="2147484729" r:id="rId9"/>
    <p:sldLayoutId id="2147484730" r:id="rId10"/>
    <p:sldLayoutId id="2147484731" r:id="rId11"/>
    <p:sldLayoutId id="2147484732" r:id="rId12"/>
    <p:sldLayoutId id="2147484733" r:id="rId13"/>
    <p:sldLayoutId id="2147484734" r:id="rId14"/>
    <p:sldLayoutId id="2147484735" r:id="rId15"/>
    <p:sldLayoutId id="214748473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toolbox.org" TargetMode="External"/><Relationship Id="rId4" Type="http://schemas.openxmlformats.org/officeDocument/2006/relationships/hyperlink" Target="http://www.gstream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ware.usc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7.png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6.pn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microsoft.com/office/2007/relationships/hdphoto" Target="../media/hdphoto6.wdp"/><Relationship Id="rId6" Type="http://schemas.openxmlformats.org/officeDocument/2006/relationships/image" Target="../media/image17.png"/><Relationship Id="rId7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 to </a:t>
            </a:r>
            <a:r>
              <a:rPr lang="en-US" sz="3200" dirty="0" err="1" smtClean="0"/>
              <a:t>PsychToolbox</a:t>
            </a:r>
            <a:r>
              <a:rPr lang="en-US" sz="3200" dirty="0" smtClean="0"/>
              <a:t> in MATLAB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Psych 599, Summer 2013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42" y="2623735"/>
            <a:ext cx="3656927" cy="3285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005" y="3558817"/>
            <a:ext cx="2050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Week </a:t>
            </a:r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21341" y="2259992"/>
            <a:ext cx="409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Jonas Kaplan, Ph.D.</a:t>
            </a:r>
          </a:p>
          <a:p>
            <a:r>
              <a:rPr lang="en-US" dirty="0" smtClean="0"/>
              <a:t>University of Southern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“Tim Gunn principle”</a:t>
            </a:r>
            <a:endParaRPr lang="en-US" dirty="0"/>
          </a:p>
          <a:p>
            <a:pPr lvl="1"/>
            <a:r>
              <a:rPr lang="en-US" dirty="0" smtClean="0"/>
              <a:t>There are many different ways to make things work.  </a:t>
            </a:r>
          </a:p>
          <a:p>
            <a:pPr lvl="1"/>
            <a:r>
              <a:rPr lang="en-US" dirty="0" smtClean="0"/>
              <a:t>The prettiest way is not always the most desirable.  </a:t>
            </a:r>
          </a:p>
          <a:p>
            <a:pPr lvl="1"/>
            <a:r>
              <a:rPr lang="en-US" dirty="0" smtClean="0"/>
              <a:t>Top priority is that your script does what you want it to do. </a:t>
            </a:r>
          </a:p>
          <a:p>
            <a:r>
              <a:rPr lang="en-US" dirty="0" smtClean="0"/>
              <a:t>The “Tom Wooden principle”</a:t>
            </a:r>
          </a:p>
          <a:p>
            <a:pPr lvl="1"/>
            <a:r>
              <a:rPr lang="en-US" dirty="0" smtClean="0"/>
              <a:t>Good coding practices are important</a:t>
            </a:r>
          </a:p>
          <a:p>
            <a:pPr lvl="1"/>
            <a:r>
              <a:rPr lang="en-US" dirty="0" smtClean="0"/>
              <a:t>Assume you will remember nothing next time you look at your code</a:t>
            </a:r>
          </a:p>
          <a:p>
            <a:pPr lvl="1"/>
            <a:r>
              <a:rPr lang="en-US" dirty="0" smtClean="0"/>
              <a:t>Assume someone else will be using your code</a:t>
            </a:r>
          </a:p>
          <a:p>
            <a:pPr lvl="1"/>
            <a:r>
              <a:rPr lang="en-US" dirty="0" smtClean="0"/>
              <a:t>Assume your script will at some point move to another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four hour period will be divided into lecture and exercise</a:t>
            </a:r>
          </a:p>
          <a:p>
            <a:r>
              <a:rPr lang="en-US" dirty="0" smtClean="0"/>
              <a:t>Each week you will complete a programming assignment</a:t>
            </a:r>
          </a:p>
          <a:p>
            <a:r>
              <a:rPr lang="en-US" dirty="0" smtClean="0"/>
              <a:t>Final exam is to build a complete experiment</a:t>
            </a:r>
          </a:p>
        </p:txBody>
      </p:sp>
    </p:spTree>
    <p:extLst>
      <p:ext uri="{BB962C8B-B14F-4D97-AF65-F5344CB8AC3E}">
        <p14:creationId xmlns:p14="http://schemas.microsoft.com/office/powerpoint/2010/main" val="11135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767" y="803614"/>
            <a:ext cx="20934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Calendar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46472" y="1597306"/>
            <a:ext cx="2589539" cy="2013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1:</a:t>
            </a:r>
          </a:p>
          <a:p>
            <a:pPr algn="ctr"/>
            <a:r>
              <a:rPr lang="en-US" dirty="0" smtClean="0"/>
              <a:t>Introduction to</a:t>
            </a:r>
          </a:p>
          <a:p>
            <a:pPr algn="ctr"/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4521" y="1597306"/>
            <a:ext cx="2589539" cy="2013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2:</a:t>
            </a:r>
          </a:p>
          <a:p>
            <a:pPr algn="ctr"/>
            <a:r>
              <a:rPr lang="en-US" dirty="0" smtClean="0"/>
              <a:t>MATLAB </a:t>
            </a:r>
          </a:p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52179" y="1597306"/>
            <a:ext cx="2589539" cy="2013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3:</a:t>
            </a:r>
          </a:p>
          <a:p>
            <a:pPr algn="ctr"/>
            <a:r>
              <a:rPr lang="en-US" dirty="0" smtClean="0"/>
              <a:t>Controlling</a:t>
            </a:r>
          </a:p>
          <a:p>
            <a:pPr algn="ctr"/>
            <a:r>
              <a:rPr lang="en-US" dirty="0" smtClean="0"/>
              <a:t>the screen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6472" y="3968462"/>
            <a:ext cx="2589539" cy="20139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4:</a:t>
            </a:r>
          </a:p>
          <a:p>
            <a:pPr algn="ctr"/>
            <a:r>
              <a:rPr lang="en-US" dirty="0" smtClean="0"/>
              <a:t>Sound and</a:t>
            </a:r>
          </a:p>
          <a:p>
            <a:pPr algn="ctr"/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24521" y="3968462"/>
            <a:ext cx="2589539" cy="2013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5:</a:t>
            </a:r>
          </a:p>
          <a:p>
            <a:pPr algn="ctr"/>
            <a:r>
              <a:rPr lang="en-US" dirty="0" smtClean="0"/>
              <a:t>Responses and</a:t>
            </a:r>
          </a:p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52179" y="3968462"/>
            <a:ext cx="2589539" cy="20139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6:</a:t>
            </a:r>
          </a:p>
          <a:p>
            <a:pPr algn="ctr"/>
            <a:r>
              <a:rPr lang="en-US" dirty="0" smtClean="0"/>
              <a:t>Reading your data;</a:t>
            </a:r>
          </a:p>
          <a:p>
            <a:pPr algn="ctr"/>
            <a:r>
              <a:rPr lang="en-US" dirty="0" smtClean="0"/>
              <a:t>Putting it all</a:t>
            </a:r>
          </a:p>
          <a:p>
            <a:pPr algn="ctr"/>
            <a:r>
              <a:rPr lang="en-US" dirty="0" smtClean="0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poll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907785"/>
              </p:ext>
            </p:extLst>
          </p:nvPr>
        </p:nvGraphicFramePr>
        <p:xfrm>
          <a:off x="243146" y="1910019"/>
          <a:ext cx="8770502" cy="4707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84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poll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195145"/>
              </p:ext>
            </p:extLst>
          </p:nvPr>
        </p:nvGraphicFramePr>
        <p:xfrm>
          <a:off x="375327" y="1728385"/>
          <a:ext cx="8473122" cy="4982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44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poll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586367"/>
              </p:ext>
            </p:extLst>
          </p:nvPr>
        </p:nvGraphicFramePr>
        <p:xfrm>
          <a:off x="375327" y="1728385"/>
          <a:ext cx="8473122" cy="4982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408147"/>
              </p:ext>
            </p:extLst>
          </p:nvPr>
        </p:nvGraphicFramePr>
        <p:xfrm>
          <a:off x="1243184" y="2005777"/>
          <a:ext cx="6572774" cy="4323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29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poll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452821"/>
              </p:ext>
            </p:extLst>
          </p:nvPr>
        </p:nvGraphicFramePr>
        <p:xfrm>
          <a:off x="375327" y="1728385"/>
          <a:ext cx="8473122" cy="4982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171210"/>
              </p:ext>
            </p:extLst>
          </p:nvPr>
        </p:nvGraphicFramePr>
        <p:xfrm>
          <a:off x="912786" y="1985129"/>
          <a:ext cx="6748298" cy="458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420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333" y="1413933"/>
            <a:ext cx="581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Getting the software and looking around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60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MATLAB: </a:t>
            </a:r>
            <a:r>
              <a:rPr lang="en-US" dirty="0" smtClean="0">
                <a:hlinkClick r:id="rId2"/>
              </a:rPr>
              <a:t>http://software.usc.edu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Psychtoolbox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http://psychtoolbox.org</a:t>
            </a:r>
            <a:endParaRPr lang="en-US" dirty="0" smtClean="0"/>
          </a:p>
          <a:p>
            <a:r>
              <a:rPr lang="en-US" dirty="0" smtClean="0"/>
              <a:t>May also need:</a:t>
            </a:r>
          </a:p>
          <a:p>
            <a:pPr lvl="1"/>
            <a:r>
              <a:rPr lang="en-US" dirty="0" err="1" smtClean="0"/>
              <a:t>Gstreamer</a:t>
            </a:r>
            <a:r>
              <a:rPr lang="en-US" dirty="0" smtClean="0"/>
              <a:t> SDK to play video: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http://www.gstreamer.com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(make sure to check all the boxes when you install)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4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 Jonas Kaplan, Ph.D.</a:t>
            </a:r>
          </a:p>
          <a:p>
            <a:r>
              <a:rPr lang="en-US" dirty="0" smtClean="0"/>
              <a:t>Office: DNI 251</a:t>
            </a:r>
          </a:p>
          <a:p>
            <a:pPr lvl="1"/>
            <a:r>
              <a:rPr lang="en-US" dirty="0" smtClean="0"/>
              <a:t>OH: Weds 2-4</a:t>
            </a:r>
          </a:p>
          <a:p>
            <a:r>
              <a:rPr lang="en-US" dirty="0" smtClean="0"/>
              <a:t>Course </a:t>
            </a:r>
            <a:r>
              <a:rPr lang="en-US" dirty="0"/>
              <a:t>website: https://</a:t>
            </a:r>
            <a:r>
              <a:rPr lang="en-US" dirty="0" err="1" smtClean="0"/>
              <a:t>blackboard.usc.edu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8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your way around the UI</a:t>
            </a:r>
          </a:p>
          <a:p>
            <a:r>
              <a:rPr lang="en-US" dirty="0" smtClean="0"/>
              <a:t>Getting back to default layout</a:t>
            </a:r>
          </a:p>
          <a:p>
            <a:r>
              <a:rPr lang="en-US" dirty="0" smtClean="0"/>
              <a:t>Customizing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Command Window and</a:t>
            </a:r>
            <a:br>
              <a:rPr lang="en-US" sz="3200" dirty="0" smtClean="0"/>
            </a:br>
            <a:r>
              <a:rPr lang="en-US" sz="3200" dirty="0" smtClean="0"/>
              <a:t>Command History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Typing in commands</a:t>
            </a:r>
          </a:p>
          <a:p>
            <a:r>
              <a:rPr lang="en-US" dirty="0" smtClean="0"/>
              <a:t>moving through history</a:t>
            </a:r>
          </a:p>
          <a:p>
            <a:r>
              <a:rPr lang="en-US" dirty="0" smtClean="0"/>
              <a:t>re-executing commands</a:t>
            </a:r>
          </a:p>
          <a:p>
            <a:r>
              <a:rPr lang="en-US" dirty="0" smtClean="0"/>
              <a:t>tab completion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around through the folder hierarchy</a:t>
            </a:r>
          </a:p>
          <a:p>
            <a:r>
              <a:rPr lang="en-US" dirty="0" smtClean="0"/>
              <a:t>Command line tools for navigation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cd</a:t>
            </a:r>
            <a:r>
              <a:rPr lang="en-US" dirty="0" smtClean="0"/>
              <a:t>	change directory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3366FF"/>
                </a:solidFill>
              </a:rPr>
              <a:t>ls</a:t>
            </a:r>
            <a:r>
              <a:rPr lang="en-US" dirty="0" smtClean="0"/>
              <a:t>	list directory contents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.</a:t>
            </a:r>
            <a:r>
              <a:rPr lang="en-US" dirty="0" smtClean="0"/>
              <a:t>	current directory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..</a:t>
            </a:r>
            <a:r>
              <a:rPr lang="en-US" dirty="0" smtClean="0"/>
              <a:t>	parent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workspace and variable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 variables: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x = 3</a:t>
            </a:r>
          </a:p>
          <a:p>
            <a:r>
              <a:rPr lang="en-US" dirty="0" smtClean="0"/>
              <a:t>Clearing variables:</a:t>
            </a:r>
            <a:br>
              <a:rPr lang="en-US" dirty="0" smtClean="0"/>
            </a:br>
            <a:r>
              <a:rPr lang="en-US" dirty="0" smtClean="0"/>
              <a:t>	clear x</a:t>
            </a:r>
            <a:br>
              <a:rPr lang="en-US" dirty="0" smtClean="0"/>
            </a:br>
            <a:r>
              <a:rPr lang="en-US" dirty="0" smtClean="0"/>
              <a:t>	clear all</a:t>
            </a:r>
          </a:p>
        </p:txBody>
      </p:sp>
    </p:spTree>
    <p:extLst>
      <p:ext uri="{BB962C8B-B14F-4D97-AF65-F5344CB8AC3E}">
        <p14:creationId xmlns:p14="http://schemas.microsoft.com/office/powerpoint/2010/main" val="32414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Customizations</a:t>
            </a:r>
          </a:p>
          <a:p>
            <a:r>
              <a:rPr lang="en-US" dirty="0" smtClean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332" y="1413933"/>
            <a:ext cx="6637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Basics of the MATLAB language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36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 language</a:t>
            </a:r>
          </a:p>
          <a:p>
            <a:r>
              <a:rPr lang="en-US" dirty="0" smtClean="0"/>
              <a:t>Static variable typing: every variable must have a pre-determined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help</a:t>
            </a:r>
            <a:r>
              <a:rPr lang="en-US" dirty="0" smtClean="0"/>
              <a:t> function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doc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pop-up help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331" y="4170282"/>
            <a:ext cx="648224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help sin</a:t>
            </a:r>
          </a:p>
          <a:p>
            <a:r>
              <a:rPr lang="en-US" dirty="0" smtClean="0">
                <a:latin typeface="Courier"/>
                <a:cs typeface="Courier"/>
              </a:rPr>
              <a:t>sin    Sine of argument in radians.</a:t>
            </a:r>
          </a:p>
          <a:p>
            <a:r>
              <a:rPr lang="en-US" dirty="0" smtClean="0">
                <a:latin typeface="Courier"/>
                <a:cs typeface="Courier"/>
              </a:rPr>
              <a:t>    sin(X) is the sine of the elements of X.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dirty="0" smtClean="0">
                <a:latin typeface="Courier"/>
                <a:cs typeface="Courier"/>
              </a:rPr>
              <a:t>    See also </a:t>
            </a:r>
            <a:r>
              <a:rPr lang="en-US" dirty="0" err="1" smtClean="0">
                <a:latin typeface="Courier"/>
                <a:cs typeface="Courier"/>
              </a:rPr>
              <a:t>asin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sind</a:t>
            </a: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Reference page in Help browser</a:t>
            </a:r>
          </a:p>
          <a:p>
            <a:r>
              <a:rPr lang="en-US" dirty="0" smtClean="0">
                <a:latin typeface="Courier"/>
                <a:cs typeface="Courier"/>
              </a:rPr>
              <a:t>       doc sin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3434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you type into the workspace can also be run from a script</a:t>
            </a:r>
          </a:p>
          <a:p>
            <a:r>
              <a:rPr lang="en-US" dirty="0" smtClean="0"/>
              <a:t>“.m” files are just saved lists of </a:t>
            </a:r>
            <a:r>
              <a:rPr lang="en-US" dirty="0" err="1" smtClean="0"/>
              <a:t>matlab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992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r>
              <a:rPr lang="en-US" dirty="0"/>
              <a:t>Syntax </a:t>
            </a:r>
            <a:r>
              <a:rPr lang="en-US" dirty="0" smtClean="0"/>
              <a:t>highlighting</a:t>
            </a:r>
          </a:p>
          <a:p>
            <a:r>
              <a:rPr lang="en-US" dirty="0" smtClean="0"/>
              <a:t>Code folding</a:t>
            </a:r>
          </a:p>
        </p:txBody>
      </p:sp>
    </p:spTree>
    <p:extLst>
      <p:ext uri="{BB962C8B-B14F-4D97-AF65-F5344CB8AC3E}">
        <p14:creationId xmlns:p14="http://schemas.microsoft.com/office/powerpoint/2010/main" val="15063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Psychtoolbox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Psychophysics Toolbox is a set of </a:t>
            </a:r>
            <a:r>
              <a:rPr lang="en-US" dirty="0" err="1" smtClean="0"/>
              <a:t>Matlab</a:t>
            </a:r>
            <a:r>
              <a:rPr lang="en-US" dirty="0" smtClean="0"/>
              <a:t> functions for behavioral research </a:t>
            </a:r>
          </a:p>
          <a:p>
            <a:r>
              <a:rPr lang="en-US" dirty="0" smtClean="0"/>
              <a:t>It runs on Mac, Windows, and Linux</a:t>
            </a:r>
          </a:p>
          <a:p>
            <a:r>
              <a:rPr lang="en-US" dirty="0" smtClean="0"/>
              <a:t>Allows precise control of your screen, audio, collection of responses</a:t>
            </a:r>
          </a:p>
          <a:p>
            <a:r>
              <a:rPr lang="en-US" dirty="0" smtClean="0"/>
              <a:t>Controls low-level system events using a high-level language 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Freely available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psychtoolbox.org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</a:p>
          <a:p>
            <a:r>
              <a:rPr lang="en-US" dirty="0" smtClean="0"/>
              <a:t>Variable names and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7429"/>
            <a:ext cx="8229600" cy="4069020"/>
          </a:xfrm>
        </p:spPr>
        <p:txBody>
          <a:bodyPr/>
          <a:lstStyle/>
          <a:p>
            <a:r>
              <a:rPr lang="en-US" dirty="0" smtClean="0"/>
              <a:t>double: floating point number like</a:t>
            </a:r>
            <a:br>
              <a:rPr lang="en-US" dirty="0" smtClean="0"/>
            </a:br>
            <a:r>
              <a:rPr lang="en-US" dirty="0" smtClean="0"/>
              <a:t>	3.24</a:t>
            </a:r>
          </a:p>
          <a:p>
            <a:r>
              <a:rPr lang="en-US" dirty="0" smtClean="0"/>
              <a:t>integer: no decimal places</a:t>
            </a:r>
            <a:br>
              <a:rPr lang="en-US" dirty="0" smtClean="0"/>
            </a:br>
            <a:r>
              <a:rPr lang="en-US" dirty="0" smtClean="0"/>
              <a:t>	345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867" y="1821635"/>
            <a:ext cx="240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29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are like lists</a:t>
            </a:r>
            <a:br>
              <a:rPr lang="en-US" dirty="0" smtClean="0"/>
            </a:br>
            <a:r>
              <a:rPr lang="en-US" dirty="0" smtClean="0"/>
              <a:t>	a = [1,2,3,4,5]</a:t>
            </a:r>
          </a:p>
          <a:p>
            <a:r>
              <a:rPr lang="en-US" dirty="0" smtClean="0"/>
              <a:t>Matrices are like lists of lists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 smtClean="0"/>
              <a:t>	a = [ 1,3,5,7;</a:t>
            </a:r>
            <a:br>
              <a:rPr lang="en-US" dirty="0" smtClean="0"/>
            </a:br>
            <a:r>
              <a:rPr lang="en-US" dirty="0" smtClean="0"/>
              <a:t> 	        2,4,6,8 ]       </a:t>
            </a:r>
          </a:p>
          <a:p>
            <a:r>
              <a:rPr lang="en-US" dirty="0" smtClean="0"/>
              <a:t>Matrices can have many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676" y="2381882"/>
            <a:ext cx="6482241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chemeClr val="accent5"/>
                </a:solidFill>
                <a:latin typeface="Courier"/>
                <a:cs typeface="Courier"/>
              </a:rPr>
              <a:t>a = [1 2 3 4 5]</a:t>
            </a:r>
          </a:p>
          <a:p>
            <a:r>
              <a:rPr lang="en-US" dirty="0">
                <a:latin typeface="Courier"/>
                <a:cs typeface="Courier"/>
              </a:rPr>
              <a:t>a =</a:t>
            </a:r>
          </a:p>
          <a:p>
            <a:r>
              <a:rPr lang="en-US" dirty="0">
                <a:latin typeface="Courier"/>
                <a:cs typeface="Courier"/>
              </a:rPr>
              <a:t>     1     2     3     4    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rgbClr val="528A02"/>
                </a:solidFill>
                <a:latin typeface="Courier"/>
                <a:cs typeface="Courier"/>
              </a:rPr>
              <a:t>a = [1,2,3,4,5]</a:t>
            </a:r>
          </a:p>
          <a:p>
            <a:r>
              <a:rPr lang="en-US" dirty="0">
                <a:latin typeface="Courier"/>
                <a:cs typeface="Courier"/>
              </a:rPr>
              <a:t>a =</a:t>
            </a:r>
          </a:p>
          <a:p>
            <a:r>
              <a:rPr lang="en-US" dirty="0">
                <a:latin typeface="Courier"/>
                <a:cs typeface="Courier"/>
              </a:rPr>
              <a:t>     1     2     3     4    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rgbClr val="528A02"/>
                </a:solidFill>
                <a:latin typeface="Courier"/>
                <a:cs typeface="Courier"/>
              </a:rPr>
              <a:t>a = [1:5]</a:t>
            </a:r>
          </a:p>
          <a:p>
            <a:r>
              <a:rPr lang="en-US" dirty="0">
                <a:latin typeface="Courier"/>
                <a:cs typeface="Courier"/>
              </a:rPr>
              <a:t>a =</a:t>
            </a:r>
          </a:p>
          <a:p>
            <a:r>
              <a:rPr lang="en-US" dirty="0">
                <a:latin typeface="Courier"/>
                <a:cs typeface="Courier"/>
              </a:rPr>
              <a:t>     1     2     3     4     5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55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matrices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676" y="2381882"/>
            <a:ext cx="648224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chemeClr val="accent5"/>
                </a:solidFill>
                <a:latin typeface="Courier"/>
                <a:cs typeface="Courier"/>
              </a:rPr>
              <a:t>a = [1 2 3; 4 5 6]</a:t>
            </a:r>
          </a:p>
          <a:p>
            <a:r>
              <a:rPr lang="en-US" dirty="0">
                <a:latin typeface="Courier"/>
                <a:cs typeface="Courier"/>
              </a:rPr>
              <a:t>a =</a:t>
            </a:r>
          </a:p>
          <a:p>
            <a:r>
              <a:rPr lang="en-US" dirty="0">
                <a:latin typeface="Courier"/>
                <a:cs typeface="Courier"/>
              </a:rPr>
              <a:t>     1     2     3</a:t>
            </a:r>
          </a:p>
          <a:p>
            <a:r>
              <a:rPr lang="en-US" dirty="0">
                <a:latin typeface="Courier"/>
                <a:cs typeface="Courier"/>
              </a:rPr>
              <a:t>     4     5     6</a:t>
            </a:r>
          </a:p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da-DK" dirty="0">
                <a:solidFill>
                  <a:srgbClr val="528A02"/>
                </a:solidFill>
                <a:latin typeface="Courier"/>
                <a:cs typeface="Courier"/>
              </a:rPr>
              <a:t>a = [1 2 3; 4 5 6; 7 8 9]</a:t>
            </a:r>
            <a:endParaRPr lang="en-US" dirty="0" smtClean="0">
              <a:solidFill>
                <a:srgbClr val="528A02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 = 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>
                <a:latin typeface="Courier"/>
                <a:cs typeface="Courier"/>
              </a:rPr>
              <a:t>1     2     3</a:t>
            </a:r>
          </a:p>
          <a:p>
            <a:r>
              <a:rPr lang="en-US" dirty="0">
                <a:latin typeface="Courier"/>
                <a:cs typeface="Courier"/>
              </a:rPr>
              <a:t>     4     5     6</a:t>
            </a:r>
          </a:p>
          <a:p>
            <a:r>
              <a:rPr lang="en-US" dirty="0">
                <a:latin typeface="Courier"/>
                <a:cs typeface="Courier"/>
              </a:rPr>
              <a:t>     7     8     9</a:t>
            </a:r>
          </a:p>
        </p:txBody>
      </p:sp>
    </p:spTree>
    <p:extLst>
      <p:ext uri="{BB962C8B-B14F-4D97-AF65-F5344CB8AC3E}">
        <p14:creationId xmlns:p14="http://schemas.microsoft.com/office/powerpoint/2010/main" val="33231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matrices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676" y="2049054"/>
            <a:ext cx="6482241" cy="4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&gt;&gt;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528A02"/>
                </a:solidFill>
                <a:latin typeface="Courier"/>
                <a:cs typeface="Courier"/>
              </a:rPr>
              <a:t>ones(3)</a:t>
            </a:r>
          </a:p>
          <a:p>
            <a:r>
              <a:rPr lang="en-US" dirty="0" err="1" smtClean="0">
                <a:latin typeface="Courier"/>
                <a:cs typeface="Courier"/>
              </a:rPr>
              <a:t>ans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</a:t>
            </a:r>
          </a:p>
          <a:p>
            <a:r>
              <a:rPr lang="en-US" dirty="0">
                <a:latin typeface="Courier"/>
                <a:cs typeface="Courier"/>
              </a:rPr>
              <a:t>     1     1     1</a:t>
            </a:r>
          </a:p>
          <a:p>
            <a:r>
              <a:rPr lang="en-US" dirty="0">
                <a:latin typeface="Courier"/>
                <a:cs typeface="Courier"/>
              </a:rPr>
              <a:t>     1     1     1</a:t>
            </a:r>
          </a:p>
          <a:p>
            <a:r>
              <a:rPr lang="en-US" dirty="0">
                <a:latin typeface="Courier"/>
                <a:cs typeface="Courier"/>
              </a:rPr>
              <a:t>     1     1     1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chemeClr val="accent5"/>
                </a:solidFill>
                <a:latin typeface="Courier"/>
                <a:cs typeface="Courier"/>
              </a:rPr>
              <a:t>ones(2,3)</a:t>
            </a:r>
          </a:p>
          <a:p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</a:t>
            </a:r>
          </a:p>
          <a:p>
            <a:r>
              <a:rPr lang="en-US" dirty="0">
                <a:latin typeface="Courier"/>
                <a:cs typeface="Courier"/>
              </a:rPr>
              <a:t>     1     1     1</a:t>
            </a:r>
          </a:p>
          <a:p>
            <a:r>
              <a:rPr lang="en-US" dirty="0">
                <a:latin typeface="Courier"/>
                <a:cs typeface="Courier"/>
              </a:rPr>
              <a:t>     1     1     </a:t>
            </a:r>
            <a:r>
              <a:rPr lang="en-US" dirty="0" smtClean="0">
                <a:latin typeface="Courier"/>
                <a:cs typeface="Courier"/>
              </a:rPr>
              <a:t>1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rgbClr val="528A02"/>
                </a:solidFill>
                <a:latin typeface="Courier"/>
                <a:cs typeface="Courier"/>
              </a:rPr>
              <a:t>zeros(3,4)</a:t>
            </a:r>
          </a:p>
          <a:p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</a:t>
            </a:r>
          </a:p>
          <a:p>
            <a:r>
              <a:rPr lang="en-US" dirty="0">
                <a:latin typeface="Courier"/>
                <a:cs typeface="Courier"/>
              </a:rPr>
              <a:t>     0     0     0     0</a:t>
            </a:r>
          </a:p>
          <a:p>
            <a:r>
              <a:rPr lang="en-US" dirty="0">
                <a:latin typeface="Courier"/>
                <a:cs typeface="Courier"/>
              </a:rPr>
              <a:t>     0     0     0     0</a:t>
            </a:r>
          </a:p>
          <a:p>
            <a:r>
              <a:rPr lang="en-US" dirty="0">
                <a:latin typeface="Courier"/>
                <a:cs typeface="Courier"/>
              </a:rPr>
              <a:t>     0     0     0     0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1915" y="3759923"/>
            <a:ext cx="634973" cy="28735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86888" y="3935892"/>
            <a:ext cx="11092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3496179" y="3371773"/>
            <a:ext cx="2279785" cy="1128238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rows,columns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20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5" grpId="1" animBg="1"/>
      <p:bldP spid="7" grpId="0" animBg="1"/>
      <p:bldP spid="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matrices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676" y="2049054"/>
            <a:ext cx="6482241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>
                <a:solidFill>
                  <a:schemeClr val="accent5"/>
                </a:solidFill>
                <a:latin typeface="Courier"/>
                <a:cs typeface="Courier"/>
              </a:rPr>
              <a:t>rand(3)</a:t>
            </a:r>
          </a:p>
          <a:p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</a:t>
            </a:r>
          </a:p>
          <a:p>
            <a:r>
              <a:rPr lang="en-US" dirty="0">
                <a:latin typeface="Courier"/>
                <a:cs typeface="Courier"/>
              </a:rPr>
              <a:t>    0.8147    0.9134    0.2785</a:t>
            </a:r>
          </a:p>
          <a:p>
            <a:r>
              <a:rPr lang="en-US" dirty="0">
                <a:latin typeface="Courier"/>
                <a:cs typeface="Courier"/>
              </a:rPr>
              <a:t>    0.9058    0.6324    0.5469</a:t>
            </a:r>
          </a:p>
          <a:p>
            <a:r>
              <a:rPr lang="en-US" dirty="0">
                <a:latin typeface="Courier"/>
                <a:cs typeface="Courier"/>
              </a:rPr>
              <a:t>    0.1270    0.0975    </a:t>
            </a:r>
            <a:r>
              <a:rPr lang="en-US" dirty="0" smtClean="0">
                <a:latin typeface="Courier"/>
                <a:cs typeface="Courier"/>
              </a:rPr>
              <a:t>0.9575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>
                <a:solidFill>
                  <a:srgbClr val="528A02"/>
                </a:solidFill>
                <a:latin typeface="Courier"/>
                <a:cs typeface="Courier"/>
              </a:rPr>
              <a:t>nan(4)</a:t>
            </a:r>
          </a:p>
          <a:p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NaN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3884" y="4341386"/>
            <a:ext cx="462841" cy="17596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096726" y="4448499"/>
            <a:ext cx="1281422" cy="6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5378148" y="3741948"/>
            <a:ext cx="2754102" cy="1751355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NaN</a:t>
            </a:r>
            <a:r>
              <a:rPr lang="en-US" sz="1600" dirty="0" smtClean="0"/>
              <a:t> = “Not a Number”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98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size() </a:t>
            </a:r>
            <a:r>
              <a:rPr lang="en-US" dirty="0" smtClean="0"/>
              <a:t>will tell you the dimensions of a matrix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length()</a:t>
            </a:r>
            <a:r>
              <a:rPr lang="en-US" dirty="0" smtClean="0"/>
              <a:t> will tell you the length of a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81" y="1958522"/>
            <a:ext cx="6626837" cy="4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chemeClr val="accent5"/>
                </a:solidFill>
                <a:latin typeface="Courier"/>
                <a:cs typeface="Courier"/>
              </a:rPr>
              <a:t>a = [0:4]</a:t>
            </a:r>
          </a:p>
          <a:p>
            <a:r>
              <a:rPr lang="en-US" dirty="0">
                <a:latin typeface="Courier"/>
                <a:cs typeface="Courier"/>
              </a:rPr>
              <a:t>a =</a:t>
            </a:r>
          </a:p>
          <a:p>
            <a:r>
              <a:rPr lang="en-US" dirty="0">
                <a:latin typeface="Courier"/>
                <a:cs typeface="Courier"/>
              </a:rPr>
              <a:t>     0     1     2     3     </a:t>
            </a:r>
            <a:r>
              <a:rPr lang="en-US" dirty="0" smtClean="0">
                <a:latin typeface="Courier"/>
                <a:cs typeface="Courier"/>
              </a:rPr>
              <a:t>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rgbClr val="528A02"/>
                </a:solidFill>
                <a:latin typeface="Courier"/>
                <a:cs typeface="Courier"/>
              </a:rPr>
              <a:t>a(2)</a:t>
            </a:r>
          </a:p>
          <a:p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</a:t>
            </a:r>
          </a:p>
          <a:p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1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rgbClr val="528A02"/>
                </a:solidFill>
                <a:latin typeface="Courier"/>
                <a:cs typeface="Courier"/>
              </a:rPr>
              <a:t>b </a:t>
            </a:r>
            <a:r>
              <a:rPr lang="en-US" dirty="0">
                <a:solidFill>
                  <a:srgbClr val="528A02"/>
                </a:solidFill>
                <a:latin typeface="Courier"/>
                <a:cs typeface="Courier"/>
              </a:rPr>
              <a:t>= [1,2,3;4,5,6;7,8,9]</a:t>
            </a:r>
          </a:p>
          <a:p>
            <a:r>
              <a:rPr lang="en-US" dirty="0" smtClean="0">
                <a:latin typeface="Courier"/>
                <a:cs typeface="Courier"/>
              </a:rPr>
              <a:t>b </a:t>
            </a:r>
            <a:r>
              <a:rPr lang="en-US" dirty="0">
                <a:latin typeface="Courier"/>
                <a:cs typeface="Courier"/>
              </a:rPr>
              <a:t>=</a:t>
            </a:r>
          </a:p>
          <a:p>
            <a:r>
              <a:rPr lang="en-US" dirty="0">
                <a:latin typeface="Courier"/>
                <a:cs typeface="Courier"/>
              </a:rPr>
              <a:t>     1     2     3</a:t>
            </a:r>
          </a:p>
          <a:p>
            <a:r>
              <a:rPr lang="en-US" dirty="0">
                <a:latin typeface="Courier"/>
                <a:cs typeface="Courier"/>
              </a:rPr>
              <a:t>     4     5     6</a:t>
            </a:r>
          </a:p>
          <a:p>
            <a:r>
              <a:rPr lang="en-US" dirty="0">
                <a:latin typeface="Courier"/>
                <a:cs typeface="Courier"/>
              </a:rPr>
              <a:t>     7     8     </a:t>
            </a:r>
            <a:r>
              <a:rPr lang="en-US" dirty="0" smtClean="0">
                <a:latin typeface="Courier"/>
                <a:cs typeface="Courier"/>
              </a:rPr>
              <a:t>9</a:t>
            </a:r>
          </a:p>
          <a:p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rgbClr val="528A02"/>
                </a:solidFill>
                <a:latin typeface="Courier"/>
                <a:cs typeface="Courier"/>
              </a:rPr>
              <a:t>b(</a:t>
            </a:r>
            <a:r>
              <a:rPr lang="en-US" dirty="0">
                <a:solidFill>
                  <a:srgbClr val="528A02"/>
                </a:solidFill>
                <a:latin typeface="Courier"/>
                <a:cs typeface="Courier"/>
              </a:rPr>
              <a:t>2,3)</a:t>
            </a:r>
          </a:p>
          <a:p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</a:t>
            </a:r>
          </a:p>
          <a:p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6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401733" y="2870200"/>
            <a:ext cx="3050117" cy="2099734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try:</a:t>
            </a:r>
          </a:p>
          <a:p>
            <a:pPr algn="ctr"/>
            <a:r>
              <a:rPr lang="en-US" dirty="0" smtClean="0"/>
              <a:t>x = [1:0.1:10]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81" y="1958522"/>
            <a:ext cx="6626837" cy="2862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smtClean="0">
                <a:solidFill>
                  <a:schemeClr val="accent5"/>
                </a:solidFill>
                <a:latin typeface="Courier"/>
                <a:cs typeface="Courier"/>
              </a:rPr>
              <a:t>b(1:3,1)</a:t>
            </a:r>
          </a:p>
          <a:p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</a:t>
            </a:r>
          </a:p>
          <a:p>
            <a:r>
              <a:rPr lang="en-US" dirty="0">
                <a:latin typeface="Courier"/>
                <a:cs typeface="Courier"/>
              </a:rPr>
              <a:t>     1</a:t>
            </a:r>
          </a:p>
          <a:p>
            <a:r>
              <a:rPr lang="en-US" dirty="0">
                <a:latin typeface="Courier"/>
                <a:cs typeface="Courier"/>
              </a:rPr>
              <a:t>     4</a:t>
            </a:r>
          </a:p>
          <a:p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7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>
                <a:solidFill>
                  <a:schemeClr val="accent5"/>
                </a:solidFill>
                <a:latin typeface="Courier"/>
                <a:cs typeface="Courier"/>
              </a:rPr>
              <a:t>b(1,:)</a:t>
            </a:r>
          </a:p>
          <a:p>
            <a:r>
              <a:rPr lang="en-US" dirty="0" err="1">
                <a:latin typeface="Courier"/>
                <a:cs typeface="Courier"/>
              </a:rPr>
              <a:t>ans</a:t>
            </a:r>
            <a:r>
              <a:rPr lang="en-US" dirty="0">
                <a:latin typeface="Courier"/>
                <a:cs typeface="Courier"/>
              </a:rPr>
              <a:t> =</a:t>
            </a:r>
          </a:p>
          <a:p>
            <a:r>
              <a:rPr lang="en-US" dirty="0">
                <a:latin typeface="Courier"/>
                <a:cs typeface="Courier"/>
              </a:rPr>
              <a:t>     1     2     3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274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“MATLAB® is a high-level language and interactive environment for numerical computation, visualization, and programming. Using MATLAB, you can analyze data, develop algorithms, and create models and applications. The language, tools, and built-in math functions enable you to explore multiple approaches and reach a solution faster than with spreadsheets or traditional programming languages, such as C/C++ or Java™.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MATLAB for a range of applications, including signal processing and communications, image and video processing, control systems, test and measurement, computational finance, and computational biology. More than a million engineers and scientists in industry and academia use MATLAB, the language of technical computing.</a:t>
            </a:r>
          </a:p>
        </p:txBody>
      </p:sp>
    </p:spTree>
    <p:extLst>
      <p:ext uri="{BB962C8B-B14F-4D97-AF65-F5344CB8AC3E}">
        <p14:creationId xmlns:p14="http://schemas.microsoft.com/office/powerpoint/2010/main" val="1670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436" y="1947334"/>
            <a:ext cx="7076747" cy="3992563"/>
          </a:xfrm>
        </p:spPr>
        <p:txBody>
          <a:bodyPr/>
          <a:lstStyle/>
          <a:p>
            <a:r>
              <a:rPr lang="en-US" dirty="0" smtClean="0"/>
              <a:t>Adding a constant to each element in a vector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Adding two vectors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1414" y="2474989"/>
            <a:ext cx="5484185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latin typeface="Courier"/>
                <a:cs typeface="Courier"/>
              </a:rPr>
              <a:t>&gt;&gt; </a:t>
            </a:r>
            <a:r>
              <a:rPr lang="da-DK" dirty="0">
                <a:solidFill>
                  <a:srgbClr val="528A02"/>
                </a:solidFill>
                <a:latin typeface="Courier"/>
                <a:cs typeface="Courier"/>
              </a:rPr>
              <a:t>a = [1 2 3]</a:t>
            </a:r>
          </a:p>
          <a:p>
            <a:r>
              <a:rPr lang="da-DK" dirty="0">
                <a:latin typeface="Courier"/>
                <a:cs typeface="Courier"/>
              </a:rPr>
              <a:t>a =</a:t>
            </a:r>
          </a:p>
          <a:p>
            <a:r>
              <a:rPr lang="da-DK" dirty="0">
                <a:latin typeface="Courier"/>
                <a:cs typeface="Courier"/>
              </a:rPr>
              <a:t>     1     2     3</a:t>
            </a:r>
          </a:p>
          <a:p>
            <a:r>
              <a:rPr lang="da-DK" dirty="0">
                <a:latin typeface="Courier"/>
                <a:cs typeface="Courier"/>
              </a:rPr>
              <a:t>&gt;&gt; </a:t>
            </a:r>
            <a:r>
              <a:rPr lang="da-DK" dirty="0">
                <a:solidFill>
                  <a:srgbClr val="528A02"/>
                </a:solidFill>
                <a:latin typeface="Courier"/>
                <a:cs typeface="Courier"/>
              </a:rPr>
              <a:t>a + 1</a:t>
            </a:r>
          </a:p>
          <a:p>
            <a:r>
              <a:rPr lang="da-DK" dirty="0" err="1">
                <a:latin typeface="Courier"/>
                <a:cs typeface="Courier"/>
              </a:rPr>
              <a:t>ans</a:t>
            </a:r>
            <a:r>
              <a:rPr lang="da-DK" dirty="0">
                <a:latin typeface="Courier"/>
                <a:cs typeface="Courier"/>
              </a:rPr>
              <a:t> =</a:t>
            </a:r>
          </a:p>
          <a:p>
            <a:r>
              <a:rPr lang="da-DK" dirty="0">
                <a:latin typeface="Courier"/>
                <a:cs typeface="Courier"/>
              </a:rPr>
              <a:t>     2     3     4</a:t>
            </a:r>
            <a:endParaRPr lang="en-US" dirty="0" smtClean="0">
              <a:solidFill>
                <a:schemeClr val="accent5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414" y="4964189"/>
            <a:ext cx="5484185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latin typeface="Courier"/>
                <a:cs typeface="Courier"/>
              </a:rPr>
              <a:t>&gt;&gt; </a:t>
            </a:r>
            <a:r>
              <a:rPr lang="da-DK" dirty="0">
                <a:solidFill>
                  <a:srgbClr val="528A02"/>
                </a:solidFill>
                <a:latin typeface="Courier"/>
                <a:cs typeface="Courier"/>
              </a:rPr>
              <a:t>b = [5 1 5]</a:t>
            </a:r>
          </a:p>
          <a:p>
            <a:r>
              <a:rPr lang="da-DK" dirty="0">
                <a:latin typeface="Courier"/>
                <a:cs typeface="Courier"/>
              </a:rPr>
              <a:t>b =</a:t>
            </a:r>
          </a:p>
          <a:p>
            <a:r>
              <a:rPr lang="da-DK" dirty="0">
                <a:latin typeface="Courier"/>
                <a:cs typeface="Courier"/>
              </a:rPr>
              <a:t>     5     1     5</a:t>
            </a:r>
          </a:p>
          <a:p>
            <a:r>
              <a:rPr lang="da-DK" dirty="0">
                <a:latin typeface="Courier"/>
                <a:cs typeface="Courier"/>
              </a:rPr>
              <a:t>&gt;&gt; </a:t>
            </a:r>
            <a:r>
              <a:rPr lang="da-DK" dirty="0">
                <a:solidFill>
                  <a:srgbClr val="528A02"/>
                </a:solidFill>
                <a:latin typeface="Courier"/>
                <a:cs typeface="Courier"/>
              </a:rPr>
              <a:t>a + b</a:t>
            </a:r>
          </a:p>
          <a:p>
            <a:r>
              <a:rPr lang="da-DK" dirty="0" err="1">
                <a:latin typeface="Courier"/>
                <a:cs typeface="Courier"/>
              </a:rPr>
              <a:t>ans</a:t>
            </a:r>
            <a:r>
              <a:rPr lang="da-DK" dirty="0">
                <a:latin typeface="Courier"/>
                <a:cs typeface="Courier"/>
              </a:rPr>
              <a:t> =</a:t>
            </a:r>
          </a:p>
          <a:p>
            <a:r>
              <a:rPr lang="da-DK" dirty="0">
                <a:latin typeface="Courier"/>
                <a:cs typeface="Courier"/>
              </a:rPr>
              <a:t>     6     3     8</a:t>
            </a:r>
            <a:endParaRPr lang="en-US" dirty="0" smtClean="0">
              <a:solidFill>
                <a:schemeClr val="accent5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587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36" y="1803400"/>
            <a:ext cx="7076747" cy="3992563"/>
          </a:xfrm>
        </p:spPr>
        <p:txBody>
          <a:bodyPr/>
          <a:lstStyle/>
          <a:p>
            <a:r>
              <a:rPr lang="en-US" dirty="0" smtClean="0"/>
              <a:t>The * sign refers to </a:t>
            </a:r>
            <a:r>
              <a:rPr lang="en-US" i="1" dirty="0" smtClean="0"/>
              <a:t>matrix multiplication: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5281" y="2305656"/>
            <a:ext cx="6686452" cy="4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a = [1 2 3]</a:t>
            </a:r>
          </a:p>
          <a:p>
            <a:r>
              <a:rPr lang="en-US" sz="1600" dirty="0">
                <a:latin typeface="Courier"/>
                <a:cs typeface="Courier"/>
              </a:rPr>
              <a:t>a =</a:t>
            </a:r>
          </a:p>
          <a:p>
            <a:r>
              <a:rPr lang="en-US" sz="1600" dirty="0">
                <a:latin typeface="Courier"/>
                <a:cs typeface="Courier"/>
              </a:rPr>
              <a:t>     1     2     3</a:t>
            </a: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b = [2 2 4]</a:t>
            </a:r>
          </a:p>
          <a:p>
            <a:r>
              <a:rPr lang="en-US" sz="1600" dirty="0">
                <a:latin typeface="Courier"/>
                <a:cs typeface="Courier"/>
              </a:rPr>
              <a:t>b =</a:t>
            </a:r>
          </a:p>
          <a:p>
            <a:r>
              <a:rPr lang="en-US" sz="1600" dirty="0">
                <a:latin typeface="Courier"/>
                <a:cs typeface="Courier"/>
              </a:rPr>
              <a:t>     2     2     4</a:t>
            </a: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a * b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Error using  *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Inner matrix dimensions must agree.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chemeClr val="accent5"/>
                </a:solidFill>
                <a:latin typeface="Courier"/>
                <a:cs typeface="Courier"/>
              </a:rPr>
              <a:t>b = b'</a:t>
            </a:r>
          </a:p>
          <a:p>
            <a:r>
              <a:rPr lang="en-US" sz="1600" dirty="0">
                <a:latin typeface="Courier"/>
                <a:cs typeface="Courier"/>
              </a:rPr>
              <a:t>b =</a:t>
            </a:r>
          </a:p>
          <a:p>
            <a:r>
              <a:rPr lang="en-US" sz="1600" dirty="0">
                <a:latin typeface="Courier"/>
                <a:cs typeface="Courier"/>
              </a:rPr>
              <a:t>     2</a:t>
            </a:r>
          </a:p>
          <a:p>
            <a:r>
              <a:rPr lang="en-US" sz="1600" dirty="0">
                <a:latin typeface="Courier"/>
                <a:cs typeface="Courier"/>
              </a:rPr>
              <a:t>     2</a:t>
            </a:r>
          </a:p>
          <a:p>
            <a:r>
              <a:rPr lang="en-US" sz="1600" dirty="0">
                <a:latin typeface="Courier"/>
                <a:cs typeface="Courier"/>
              </a:rPr>
              <a:t>     4</a:t>
            </a: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a * b</a:t>
            </a:r>
          </a:p>
          <a:p>
            <a:r>
              <a:rPr lang="en-US" sz="1600" dirty="0" err="1">
                <a:latin typeface="Courier"/>
                <a:cs typeface="Courier"/>
              </a:rPr>
              <a:t>ans</a:t>
            </a:r>
            <a:r>
              <a:rPr lang="en-US" sz="1600" dirty="0">
                <a:latin typeface="Courier"/>
                <a:cs typeface="Courier"/>
              </a:rPr>
              <a:t> =</a:t>
            </a:r>
          </a:p>
          <a:p>
            <a:r>
              <a:rPr lang="en-US" sz="1600" dirty="0">
                <a:latin typeface="Courier"/>
                <a:cs typeface="Courier"/>
              </a:rPr>
              <a:t>    18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3829" y="4820014"/>
            <a:ext cx="344262" cy="17596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566670" y="4927127"/>
            <a:ext cx="1281422" cy="6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3848092" y="4220576"/>
            <a:ext cx="2754102" cy="1751355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transposing a matrix:</a:t>
            </a:r>
          </a:p>
          <a:p>
            <a:pPr algn="ctr"/>
            <a:r>
              <a:rPr lang="en-US" sz="1600" dirty="0" smtClean="0"/>
              <a:t>use ‘ to transpose, i.e. flip rows and columns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8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36" y="1803400"/>
            <a:ext cx="7076747" cy="3992563"/>
          </a:xfrm>
        </p:spPr>
        <p:txBody>
          <a:bodyPr/>
          <a:lstStyle/>
          <a:p>
            <a:r>
              <a:rPr lang="en-US" dirty="0" smtClean="0"/>
              <a:t>The .* sign refers to </a:t>
            </a:r>
            <a:r>
              <a:rPr lang="en-US" i="1" dirty="0" smtClean="0"/>
              <a:t>element-wise multiplication: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5281" y="2305656"/>
            <a:ext cx="6686452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600" dirty="0">
                <a:latin typeface="Courier"/>
                <a:cs typeface="Courier"/>
              </a:rPr>
              <a:t>&gt;&gt; </a:t>
            </a:r>
            <a:r>
              <a:rPr lang="da-DK" sz="1600" dirty="0">
                <a:solidFill>
                  <a:srgbClr val="528A02"/>
                </a:solidFill>
                <a:latin typeface="Courier"/>
                <a:cs typeface="Courier"/>
              </a:rPr>
              <a:t>a = [1 2 3]</a:t>
            </a:r>
          </a:p>
          <a:p>
            <a:r>
              <a:rPr lang="da-DK" sz="1600" dirty="0">
                <a:latin typeface="Courier"/>
                <a:cs typeface="Courier"/>
              </a:rPr>
              <a:t>a =</a:t>
            </a:r>
          </a:p>
          <a:p>
            <a:r>
              <a:rPr lang="da-DK" sz="1600" dirty="0">
                <a:latin typeface="Courier"/>
                <a:cs typeface="Courier"/>
              </a:rPr>
              <a:t>     1     2     3</a:t>
            </a:r>
          </a:p>
          <a:p>
            <a:r>
              <a:rPr lang="da-DK" sz="1600" dirty="0">
                <a:latin typeface="Courier"/>
                <a:cs typeface="Courier"/>
              </a:rPr>
              <a:t>&gt;&gt; </a:t>
            </a:r>
            <a:r>
              <a:rPr lang="da-DK" sz="1600" dirty="0">
                <a:solidFill>
                  <a:srgbClr val="528A02"/>
                </a:solidFill>
                <a:latin typeface="Courier"/>
                <a:cs typeface="Courier"/>
              </a:rPr>
              <a:t>b = [2 2 4]</a:t>
            </a:r>
          </a:p>
          <a:p>
            <a:r>
              <a:rPr lang="da-DK" sz="1600" dirty="0">
                <a:latin typeface="Courier"/>
                <a:cs typeface="Courier"/>
              </a:rPr>
              <a:t>b =</a:t>
            </a:r>
          </a:p>
          <a:p>
            <a:r>
              <a:rPr lang="da-DK" sz="1600" dirty="0">
                <a:latin typeface="Courier"/>
                <a:cs typeface="Courier"/>
              </a:rPr>
              <a:t>     2     2     4</a:t>
            </a:r>
          </a:p>
          <a:p>
            <a:r>
              <a:rPr lang="da-DK" sz="1600" dirty="0">
                <a:latin typeface="Courier"/>
                <a:cs typeface="Courier"/>
              </a:rPr>
              <a:t>&gt;&gt; </a:t>
            </a:r>
            <a:r>
              <a:rPr lang="da-DK" sz="1600" dirty="0">
                <a:solidFill>
                  <a:srgbClr val="528A02"/>
                </a:solidFill>
                <a:latin typeface="Courier"/>
                <a:cs typeface="Courier"/>
              </a:rPr>
              <a:t>a .* b</a:t>
            </a:r>
          </a:p>
          <a:p>
            <a:r>
              <a:rPr lang="da-DK" sz="1600" dirty="0" err="1">
                <a:latin typeface="Courier"/>
                <a:cs typeface="Courier"/>
              </a:rPr>
              <a:t>ans</a:t>
            </a:r>
            <a:r>
              <a:rPr lang="da-DK" sz="1600" dirty="0">
                <a:latin typeface="Courier"/>
                <a:cs typeface="Courier"/>
              </a:rPr>
              <a:t> =</a:t>
            </a:r>
          </a:p>
          <a:p>
            <a:r>
              <a:rPr lang="da-DK" sz="1600" dirty="0">
                <a:latin typeface="Courier"/>
                <a:cs typeface="Courier"/>
              </a:rPr>
              <a:t>     2     4    </a:t>
            </a:r>
            <a:r>
              <a:rPr lang="da-DK" sz="1600" dirty="0" smtClean="0">
                <a:latin typeface="Courier"/>
                <a:cs typeface="Courier"/>
              </a:rPr>
              <a:t>12</a:t>
            </a:r>
          </a:p>
          <a:p>
            <a:endParaRPr lang="da-DK" sz="1600" dirty="0">
              <a:latin typeface="Courier"/>
              <a:cs typeface="Courier"/>
            </a:endParaRPr>
          </a:p>
          <a:p>
            <a:r>
              <a:rPr lang="da-DK" sz="1600" dirty="0">
                <a:latin typeface="Courier"/>
                <a:cs typeface="Courier"/>
              </a:rPr>
              <a:t>&gt;&gt; </a:t>
            </a:r>
            <a:r>
              <a:rPr lang="da-DK" sz="1600" dirty="0">
                <a:solidFill>
                  <a:srgbClr val="528A02"/>
                </a:solidFill>
                <a:latin typeface="Courier"/>
                <a:cs typeface="Courier"/>
              </a:rPr>
              <a:t>a * 4</a:t>
            </a:r>
          </a:p>
          <a:p>
            <a:r>
              <a:rPr lang="da-DK" sz="1600" dirty="0" err="1">
                <a:latin typeface="Courier"/>
                <a:cs typeface="Courier"/>
              </a:rPr>
              <a:t>ans</a:t>
            </a:r>
            <a:r>
              <a:rPr lang="da-DK" sz="1600" dirty="0">
                <a:latin typeface="Courier"/>
                <a:cs typeface="Courier"/>
              </a:rPr>
              <a:t> =</a:t>
            </a:r>
          </a:p>
          <a:p>
            <a:r>
              <a:rPr lang="da-DK" sz="1600" dirty="0">
                <a:latin typeface="Courier"/>
                <a:cs typeface="Courier"/>
              </a:rPr>
              <a:t>     4     8    12</a:t>
            </a:r>
          </a:p>
          <a:p>
            <a:r>
              <a:rPr lang="da-DK" sz="1600" dirty="0">
                <a:latin typeface="Courier"/>
                <a:cs typeface="Courier"/>
              </a:rPr>
              <a:t>&gt;&gt; </a:t>
            </a:r>
            <a:r>
              <a:rPr lang="da-DK" sz="1600" dirty="0">
                <a:solidFill>
                  <a:srgbClr val="528A02"/>
                </a:solidFill>
                <a:latin typeface="Courier"/>
                <a:cs typeface="Courier"/>
              </a:rPr>
              <a:t>a .* 4</a:t>
            </a:r>
          </a:p>
          <a:p>
            <a:r>
              <a:rPr lang="da-DK" sz="1600" dirty="0" err="1">
                <a:latin typeface="Courier"/>
                <a:cs typeface="Courier"/>
              </a:rPr>
              <a:t>ans</a:t>
            </a:r>
            <a:r>
              <a:rPr lang="da-DK" sz="1600" dirty="0">
                <a:latin typeface="Courier"/>
                <a:cs typeface="Courier"/>
              </a:rPr>
              <a:t> =</a:t>
            </a:r>
          </a:p>
          <a:p>
            <a:r>
              <a:rPr lang="da-DK" sz="1600" dirty="0">
                <a:latin typeface="Courier"/>
                <a:cs typeface="Courier"/>
              </a:rPr>
              <a:t>     4     8    12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3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103" y="2032000"/>
            <a:ext cx="7076747" cy="3992563"/>
          </a:xfrm>
        </p:spPr>
        <p:txBody>
          <a:bodyPr/>
          <a:lstStyle/>
          <a:p>
            <a:r>
              <a:rPr lang="en-US" dirty="0" smtClean="0"/>
              <a:t>Element-wise operators:</a:t>
            </a:r>
            <a:br>
              <a:rPr lang="en-US" dirty="0" smtClean="0"/>
            </a:br>
            <a:r>
              <a:rPr lang="en-US" dirty="0" smtClean="0"/>
              <a:t>	.*	multiplication</a:t>
            </a:r>
            <a:br>
              <a:rPr lang="en-US" dirty="0" smtClean="0"/>
            </a:br>
            <a:r>
              <a:rPr lang="en-US" dirty="0" smtClean="0"/>
              <a:t>	./ 	division</a:t>
            </a:r>
            <a:br>
              <a:rPr lang="en-US" dirty="0" smtClean="0"/>
            </a:br>
            <a:r>
              <a:rPr lang="en-US" dirty="0" smtClean="0"/>
              <a:t>	.^	exponentiation</a:t>
            </a:r>
          </a:p>
          <a:p>
            <a:r>
              <a:rPr lang="en-US" dirty="0" smtClean="0"/>
              <a:t>Many other functions work element-wise, e.g.: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7880" y="4380290"/>
            <a:ext cx="6686452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&gt;&gt; 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a = [1 4 9]</a:t>
            </a:r>
          </a:p>
          <a:p>
            <a:r>
              <a:rPr lang="fr-FR" sz="1600" dirty="0">
                <a:latin typeface="Courier"/>
                <a:cs typeface="Courier"/>
              </a:rPr>
              <a:t>a =</a:t>
            </a:r>
          </a:p>
          <a:p>
            <a:r>
              <a:rPr lang="fr-FR" sz="1600" dirty="0">
                <a:latin typeface="Courier"/>
                <a:cs typeface="Courier"/>
              </a:rPr>
              <a:t>     1     4     9</a:t>
            </a:r>
          </a:p>
          <a:p>
            <a:r>
              <a:rPr lang="fr-FR" sz="1600" dirty="0">
                <a:latin typeface="Courier"/>
                <a:cs typeface="Courier"/>
              </a:rPr>
              <a:t>&gt;&gt;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sqrt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(a)</a:t>
            </a:r>
          </a:p>
          <a:p>
            <a:r>
              <a:rPr lang="fr-FR" sz="1600" dirty="0">
                <a:latin typeface="Courier"/>
                <a:cs typeface="Courier"/>
              </a:rPr>
              <a:t>ans =</a:t>
            </a:r>
          </a:p>
          <a:p>
            <a:r>
              <a:rPr lang="fr-FR" sz="1600" dirty="0">
                <a:latin typeface="Courier"/>
                <a:cs typeface="Courier"/>
              </a:rPr>
              <a:t>     1     2     3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223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236" y="2057400"/>
            <a:ext cx="7076747" cy="3992563"/>
          </a:xfrm>
        </p:spPr>
        <p:txBody>
          <a:bodyPr/>
          <a:lstStyle/>
          <a:p>
            <a:r>
              <a:rPr lang="en-US" dirty="0" smtClean="0"/>
              <a:t>Strings in </a:t>
            </a:r>
            <a:r>
              <a:rPr lang="en-US" dirty="0" err="1" smtClean="0"/>
              <a:t>Matlab</a:t>
            </a:r>
            <a:r>
              <a:rPr lang="en-US" dirty="0" smtClean="0"/>
              <a:t> are vectors of characters</a:t>
            </a:r>
          </a:p>
          <a:p>
            <a:r>
              <a:rPr lang="en-US" dirty="0" smtClean="0"/>
              <a:t>Always use single quotes to define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347" y="3499125"/>
            <a:ext cx="668645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name = 'Jonas'</a:t>
            </a:r>
          </a:p>
          <a:p>
            <a:r>
              <a:rPr lang="en-US" sz="1600" dirty="0">
                <a:latin typeface="Courier"/>
                <a:cs typeface="Courier"/>
              </a:rPr>
              <a:t>name =</a:t>
            </a:r>
          </a:p>
          <a:p>
            <a:r>
              <a:rPr lang="en-US" sz="1600" dirty="0">
                <a:latin typeface="Courier"/>
                <a:cs typeface="Courier"/>
              </a:rPr>
              <a:t>Jonas</a:t>
            </a: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name(1)</a:t>
            </a:r>
          </a:p>
          <a:p>
            <a:r>
              <a:rPr lang="en-US" sz="1600" dirty="0" err="1">
                <a:latin typeface="Courier"/>
                <a:cs typeface="Courier"/>
              </a:rPr>
              <a:t>ans</a:t>
            </a:r>
            <a:r>
              <a:rPr lang="en-US" sz="1600" dirty="0">
                <a:latin typeface="Courier"/>
                <a:cs typeface="Courier"/>
              </a:rPr>
              <a:t> =</a:t>
            </a:r>
          </a:p>
          <a:p>
            <a:r>
              <a:rPr lang="en-US" sz="1600" dirty="0">
                <a:latin typeface="Courier"/>
                <a:cs typeface="Courier"/>
              </a:rPr>
              <a:t>J</a:t>
            </a: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name(1:3)</a:t>
            </a:r>
          </a:p>
          <a:p>
            <a:r>
              <a:rPr lang="en-US" sz="1600" dirty="0" err="1">
                <a:latin typeface="Courier"/>
                <a:cs typeface="Courier"/>
              </a:rPr>
              <a:t>ans</a:t>
            </a:r>
            <a:r>
              <a:rPr lang="en-US" sz="1600" dirty="0">
                <a:latin typeface="Courier"/>
                <a:cs typeface="Courier"/>
              </a:rPr>
              <a:t> =</a:t>
            </a:r>
          </a:p>
          <a:p>
            <a:r>
              <a:rPr lang="en-US" sz="1600" dirty="0">
                <a:latin typeface="Courier"/>
                <a:cs typeface="Courier"/>
              </a:rPr>
              <a:t>Jon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74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14" y="2008992"/>
            <a:ext cx="6686452" cy="4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x = '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abc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'</a:t>
            </a:r>
          </a:p>
          <a:p>
            <a:r>
              <a:rPr lang="tr-TR" sz="1600" dirty="0">
                <a:latin typeface="Courier"/>
                <a:cs typeface="Courier"/>
              </a:rPr>
              <a:t>x =</a:t>
            </a:r>
          </a:p>
          <a:p>
            <a:r>
              <a:rPr lang="tr-TR" sz="1600" dirty="0" err="1">
                <a:latin typeface="Courier"/>
                <a:cs typeface="Courier"/>
              </a:rPr>
              <a:t>abc</a:t>
            </a:r>
            <a:endParaRPr lang="tr-TR" sz="1600" dirty="0">
              <a:latin typeface="Courier"/>
              <a:cs typeface="Courier"/>
            </a:endParaRP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y = 'def'</a:t>
            </a:r>
          </a:p>
          <a:p>
            <a:r>
              <a:rPr lang="tr-TR" sz="1600" dirty="0">
                <a:latin typeface="Courier"/>
                <a:cs typeface="Courier"/>
              </a:rPr>
              <a:t>y =</a:t>
            </a:r>
          </a:p>
          <a:p>
            <a:r>
              <a:rPr lang="tr-TR" sz="1600" dirty="0">
                <a:latin typeface="Courier"/>
                <a:cs typeface="Courier"/>
              </a:rPr>
              <a:t>def</a:t>
            </a: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x + y</a:t>
            </a:r>
          </a:p>
          <a:p>
            <a:r>
              <a:rPr lang="tr-TR" sz="1600" dirty="0" err="1">
                <a:latin typeface="Courier"/>
                <a:cs typeface="Courier"/>
              </a:rPr>
              <a:t>ans</a:t>
            </a:r>
            <a:r>
              <a:rPr lang="tr-TR" sz="1600" dirty="0">
                <a:latin typeface="Courier"/>
                <a:cs typeface="Courier"/>
              </a:rPr>
              <a:t> =</a:t>
            </a:r>
          </a:p>
          <a:p>
            <a:r>
              <a:rPr lang="tr-TR" sz="1600" dirty="0">
                <a:latin typeface="Courier"/>
                <a:cs typeface="Courier"/>
              </a:rPr>
              <a:t>   197   199   </a:t>
            </a:r>
            <a:r>
              <a:rPr lang="tr-TR" sz="1600" dirty="0" smtClean="0">
                <a:latin typeface="Courier"/>
                <a:cs typeface="Courier"/>
              </a:rPr>
              <a:t>201</a:t>
            </a: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double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('a')</a:t>
            </a:r>
          </a:p>
          <a:p>
            <a:r>
              <a:rPr lang="tr-TR" sz="1600" dirty="0" err="1">
                <a:latin typeface="Courier"/>
                <a:cs typeface="Courier"/>
              </a:rPr>
              <a:t>ans</a:t>
            </a:r>
            <a:r>
              <a:rPr lang="tr-TR" sz="1600" dirty="0">
                <a:latin typeface="Courier"/>
                <a:cs typeface="Courier"/>
              </a:rPr>
              <a:t> =</a:t>
            </a:r>
          </a:p>
          <a:p>
            <a:r>
              <a:rPr lang="tr-TR" sz="1600" dirty="0">
                <a:latin typeface="Courier"/>
                <a:cs typeface="Courier"/>
              </a:rPr>
              <a:t>    97</a:t>
            </a: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double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('d')</a:t>
            </a:r>
          </a:p>
          <a:p>
            <a:r>
              <a:rPr lang="tr-TR" sz="1600" dirty="0" err="1">
                <a:latin typeface="Courier"/>
                <a:cs typeface="Courier"/>
              </a:rPr>
              <a:t>ans</a:t>
            </a:r>
            <a:r>
              <a:rPr lang="tr-TR" sz="1600" dirty="0">
                <a:latin typeface="Courier"/>
                <a:cs typeface="Courier"/>
              </a:rPr>
              <a:t> =</a:t>
            </a:r>
          </a:p>
          <a:p>
            <a:r>
              <a:rPr lang="tr-TR" sz="1600" dirty="0">
                <a:latin typeface="Courier"/>
                <a:cs typeface="Courier"/>
              </a:rPr>
              <a:t>   100</a:t>
            </a:r>
            <a:endParaRPr lang="tr-TR" sz="1600" dirty="0" smtClean="0">
              <a:latin typeface="Courier"/>
              <a:cs typeface="Courier"/>
            </a:endParaRP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char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(97)</a:t>
            </a:r>
          </a:p>
          <a:p>
            <a:r>
              <a:rPr lang="tr-TR" sz="1600" dirty="0" err="1">
                <a:latin typeface="Courier"/>
                <a:cs typeface="Courier"/>
              </a:rPr>
              <a:t>ans</a:t>
            </a:r>
            <a:r>
              <a:rPr lang="tr-TR" sz="1600" dirty="0">
                <a:latin typeface="Courier"/>
                <a:cs typeface="Courier"/>
              </a:rPr>
              <a:t> =</a:t>
            </a:r>
          </a:p>
          <a:p>
            <a:r>
              <a:rPr lang="tr-TR" sz="1600" dirty="0">
                <a:latin typeface="Courier"/>
                <a:cs typeface="Courier"/>
              </a:rPr>
              <a:t>a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386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14" y="2008992"/>
            <a:ext cx="668645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 err="1">
                <a:solidFill>
                  <a:srgbClr val="528A02"/>
                </a:solidFill>
                <a:latin typeface="Courier"/>
                <a:cs typeface="Courier"/>
              </a:rPr>
              <a:t>strcat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528A02"/>
                </a:solidFill>
                <a:latin typeface="Courier"/>
                <a:cs typeface="Courier"/>
              </a:rPr>
              <a:t>x,y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latin typeface="Courier"/>
                <a:cs typeface="Courier"/>
              </a:rPr>
              <a:t>ans</a:t>
            </a:r>
            <a:r>
              <a:rPr lang="en-US" sz="1600" dirty="0">
                <a:latin typeface="Courier"/>
                <a:cs typeface="Courier"/>
              </a:rPr>
              <a:t> =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abcdef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 err="1">
                <a:solidFill>
                  <a:schemeClr val="accent5"/>
                </a:solidFill>
                <a:latin typeface="Courier"/>
                <a:cs typeface="Courier"/>
              </a:rPr>
              <a:t>newstring</a:t>
            </a:r>
            <a:r>
              <a:rPr lang="en-US" sz="1600" dirty="0">
                <a:solidFill>
                  <a:schemeClr val="accent5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chemeClr val="accent5"/>
                </a:solidFill>
                <a:latin typeface="Courier"/>
                <a:cs typeface="Courier"/>
              </a:rPr>
              <a:t>strcat</a:t>
            </a:r>
            <a:r>
              <a:rPr lang="en-US" sz="1600" dirty="0">
                <a:solidFill>
                  <a:schemeClr val="accent5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accent5"/>
                </a:solidFill>
                <a:latin typeface="Courier"/>
                <a:cs typeface="Courier"/>
              </a:rPr>
              <a:t>x,y</a:t>
            </a:r>
            <a:r>
              <a:rPr lang="en-US" sz="1600" dirty="0">
                <a:solidFill>
                  <a:schemeClr val="accent5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latin typeface="Courier"/>
                <a:cs typeface="Courier"/>
              </a:rPr>
              <a:t>newstring</a:t>
            </a:r>
            <a:r>
              <a:rPr lang="en-US" sz="1600" dirty="0">
                <a:latin typeface="Courier"/>
                <a:cs typeface="Courier"/>
              </a:rPr>
              <a:t> =</a:t>
            </a:r>
          </a:p>
          <a:p>
            <a:r>
              <a:rPr lang="en-US" sz="1600" dirty="0" err="1">
                <a:latin typeface="Courier"/>
                <a:cs typeface="Courier"/>
              </a:rPr>
              <a:t>abcdef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 err="1">
                <a:solidFill>
                  <a:srgbClr val="528A02"/>
                </a:solidFill>
                <a:latin typeface="Courier"/>
                <a:cs typeface="Courier"/>
              </a:rPr>
              <a:t>newstring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528A02"/>
                </a:solidFill>
                <a:latin typeface="Courier"/>
                <a:cs typeface="Courier"/>
              </a:rPr>
              <a:t>strcat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528A02"/>
                </a:solidFill>
                <a:latin typeface="Courier"/>
                <a:cs typeface="Courier"/>
              </a:rPr>
              <a:t>x,y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528A02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17488" y="2754294"/>
            <a:ext cx="1300548" cy="344286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318036" y="2149879"/>
            <a:ext cx="5005630" cy="604415"/>
            <a:chOff x="2318036" y="2149879"/>
            <a:chExt cx="5005630" cy="604415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2318036" y="2394705"/>
              <a:ext cx="1438253" cy="359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35684" y="2149879"/>
              <a:ext cx="3587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results stored in new variable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24049" y="3702995"/>
            <a:ext cx="4460114" cy="668237"/>
            <a:chOff x="4024049" y="3702995"/>
            <a:chExt cx="4460114" cy="668237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4024049" y="3702995"/>
              <a:ext cx="872132" cy="2065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96181" y="3724901"/>
              <a:ext cx="358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semicolon suppresses output of results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3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typically do with strings?</a:t>
            </a:r>
          </a:p>
          <a:p>
            <a:pPr lvl="1"/>
            <a:r>
              <a:rPr lang="en-US" dirty="0" smtClean="0"/>
              <a:t>Printing out messages to the workspace</a:t>
            </a:r>
          </a:p>
          <a:p>
            <a:pPr lvl="1"/>
            <a:r>
              <a:rPr lang="en-US" dirty="0" smtClean="0"/>
              <a:t>Printing out data or messages to files</a:t>
            </a:r>
          </a:p>
          <a:p>
            <a:pPr lvl="1"/>
            <a:r>
              <a:rPr lang="en-US" dirty="0" smtClean="0"/>
              <a:t>Using them as stimuli in an experiment</a:t>
            </a:r>
          </a:p>
          <a:p>
            <a:pPr lvl="1"/>
            <a:r>
              <a:rPr lang="en-US" dirty="0" smtClean="0"/>
              <a:t>Using them as filenames, codes, or identifiers</a:t>
            </a:r>
          </a:p>
        </p:txBody>
      </p:sp>
    </p:spTree>
    <p:extLst>
      <p:ext uri="{BB962C8B-B14F-4D97-AF65-F5344CB8AC3E}">
        <p14:creationId xmlns:p14="http://schemas.microsoft.com/office/powerpoint/2010/main" val="26646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05" y="2064742"/>
            <a:ext cx="7076747" cy="3992563"/>
          </a:xfrm>
        </p:spPr>
        <p:txBody>
          <a:bodyPr/>
          <a:lstStyle/>
          <a:p>
            <a:r>
              <a:rPr lang="en-US" dirty="0" smtClean="0"/>
              <a:t>Several ways to print a string out to the workspace:</a:t>
            </a:r>
          </a:p>
          <a:p>
            <a:pPr lvl="1"/>
            <a:r>
              <a:rPr lang="en-US" dirty="0" smtClean="0"/>
              <a:t>type the name of the variable w/o a trailing semicolon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disp</a:t>
            </a:r>
            <a:r>
              <a:rPr lang="en-US" dirty="0" smtClean="0">
                <a:solidFill>
                  <a:srgbClr val="3366FF"/>
                </a:solidFill>
              </a:rPr>
              <a:t>()</a:t>
            </a:r>
            <a:r>
              <a:rPr lang="en-US" dirty="0" smtClean="0"/>
              <a:t> is almost the same as above, except it does not print out the variable name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fprintf</a:t>
            </a:r>
            <a:r>
              <a:rPr lang="en-US" dirty="0" smtClean="0">
                <a:solidFill>
                  <a:srgbClr val="3366FF"/>
                </a:solidFill>
              </a:rPr>
              <a:t>()</a:t>
            </a:r>
            <a:r>
              <a:rPr lang="en-US" dirty="0" smtClean="0"/>
              <a:t> is for formatting text and printing out to a file or other device, such as the workspace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sprintf</a:t>
            </a:r>
            <a:r>
              <a:rPr lang="en-US" dirty="0" smtClean="0">
                <a:solidFill>
                  <a:srgbClr val="3366FF"/>
                </a:solidFill>
              </a:rPr>
              <a:t>()</a:t>
            </a:r>
            <a:r>
              <a:rPr lang="en-US" dirty="0" smtClean="0"/>
              <a:t> is for formatting text in order to create new string variables</a:t>
            </a:r>
          </a:p>
        </p:txBody>
      </p:sp>
    </p:spTree>
    <p:extLst>
      <p:ext uri="{BB962C8B-B14F-4D97-AF65-F5344CB8AC3E}">
        <p14:creationId xmlns:p14="http://schemas.microsoft.com/office/powerpoint/2010/main" val="11791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14" y="2008992"/>
            <a:ext cx="6686452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>
                <a:latin typeface="Courier"/>
                <a:cs typeface="Courier"/>
              </a:rPr>
              <a:t>&gt;</a:t>
            </a:r>
            <a:r>
              <a:rPr lang="tr-TR" sz="1600" dirty="0">
                <a:latin typeface="Courier"/>
                <a:cs typeface="Courier"/>
              </a:rPr>
              <a:t>&gt; 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name = '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Fred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';</a:t>
            </a: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name</a:t>
            </a:r>
          </a:p>
          <a:p>
            <a:r>
              <a:rPr lang="tr-TR" sz="1600" dirty="0">
                <a:latin typeface="Courier"/>
                <a:cs typeface="Courier"/>
              </a:rPr>
              <a:t>name =</a:t>
            </a:r>
          </a:p>
          <a:p>
            <a:r>
              <a:rPr lang="tr-TR" sz="1600" dirty="0" err="1">
                <a:latin typeface="Courier"/>
                <a:cs typeface="Courier"/>
              </a:rPr>
              <a:t>Fred</a:t>
            </a:r>
            <a:endParaRPr lang="tr-TR" sz="1600" dirty="0">
              <a:latin typeface="Courier"/>
              <a:cs typeface="Courier"/>
            </a:endParaRP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disp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(name)</a:t>
            </a:r>
          </a:p>
          <a:p>
            <a:r>
              <a:rPr lang="tr-TR" sz="1600" dirty="0" err="1">
                <a:latin typeface="Courier"/>
                <a:cs typeface="Courier"/>
              </a:rPr>
              <a:t>Fred</a:t>
            </a:r>
            <a:endParaRPr lang="tr-TR" sz="1600" dirty="0">
              <a:latin typeface="Courier"/>
              <a:cs typeface="Courier"/>
            </a:endParaRP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(name)</a:t>
            </a:r>
          </a:p>
          <a:p>
            <a:r>
              <a:rPr lang="tr-TR" sz="1600" dirty="0" err="1">
                <a:latin typeface="Courier"/>
                <a:cs typeface="Courier"/>
              </a:rPr>
              <a:t>Fred</a:t>
            </a:r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sprintf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(name)</a:t>
            </a:r>
          </a:p>
          <a:p>
            <a:r>
              <a:rPr lang="tr-TR" sz="1600" dirty="0" err="1">
                <a:latin typeface="Courier"/>
                <a:cs typeface="Courier"/>
              </a:rPr>
              <a:t>ans</a:t>
            </a:r>
            <a:r>
              <a:rPr lang="tr-TR" sz="1600" dirty="0">
                <a:latin typeface="Courier"/>
                <a:cs typeface="Courier"/>
              </a:rPr>
              <a:t> =</a:t>
            </a:r>
          </a:p>
          <a:p>
            <a:r>
              <a:rPr lang="tr-TR" sz="1600" dirty="0" err="1">
                <a:latin typeface="Courier"/>
                <a:cs typeface="Courier"/>
              </a:rPr>
              <a:t>Fred</a:t>
            </a:r>
            <a:endParaRPr lang="en-US" sz="1600" dirty="0" smtClean="0">
              <a:latin typeface="Courier"/>
              <a:cs typeface="Courie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62298" y="3993727"/>
            <a:ext cx="5049185" cy="1037046"/>
            <a:chOff x="1262298" y="3993727"/>
            <a:chExt cx="5049185" cy="1037046"/>
          </a:xfrm>
        </p:grpSpPr>
        <p:cxnSp>
          <p:nvCxnSpPr>
            <p:cNvPr id="9" name="Elbow Connector 8"/>
            <p:cNvCxnSpPr/>
            <p:nvPr/>
          </p:nvCxnSpPr>
          <p:spPr>
            <a:xfrm rot="16200000" flipV="1">
              <a:off x="1243147" y="4012878"/>
              <a:ext cx="757430" cy="719127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28418" y="4661441"/>
              <a:ext cx="4483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notice the lack of newline character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40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Becoming a programmer: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your freedom</a:t>
            </a:r>
          </a:p>
          <a:p>
            <a:r>
              <a:rPr lang="en-US" dirty="0" smtClean="0"/>
              <a:t>Increase your scientific value</a:t>
            </a:r>
          </a:p>
          <a:p>
            <a:r>
              <a:rPr lang="en-US" dirty="0" smtClean="0"/>
              <a:t>Enjoyment</a:t>
            </a:r>
          </a:p>
          <a:p>
            <a:r>
              <a:rPr lang="en-US" dirty="0" smtClean="0"/>
              <a:t>Exercise your logical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4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316" y="2133600"/>
            <a:ext cx="7076747" cy="3992563"/>
          </a:xfrm>
        </p:spPr>
        <p:txBody>
          <a:bodyPr/>
          <a:lstStyle/>
          <a:p>
            <a:r>
              <a:rPr lang="en-US" dirty="0" err="1" smtClean="0">
                <a:solidFill>
                  <a:srgbClr val="3366FF"/>
                </a:solidFill>
              </a:rPr>
              <a:t>fprintf</a:t>
            </a:r>
            <a:r>
              <a:rPr lang="en-US" dirty="0" smtClean="0">
                <a:solidFill>
                  <a:srgbClr val="3366FF"/>
                </a:solidFill>
              </a:rPr>
              <a:t>()</a:t>
            </a:r>
            <a:r>
              <a:rPr lang="en-US" dirty="0" smtClean="0"/>
              <a:t> is a very powerful command for formatting strings, combining them, and printing them 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182" y="3363187"/>
            <a:ext cx="7502686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ourier"/>
                <a:cs typeface="Courier"/>
              </a:rPr>
              <a:t>&gt;&gt; </a:t>
            </a:r>
            <a:r>
              <a:rPr lang="tr-TR" sz="1200" dirty="0" err="1">
                <a:solidFill>
                  <a:schemeClr val="accent5"/>
                </a:solidFill>
                <a:latin typeface="Courier"/>
                <a:cs typeface="Courier"/>
              </a:rPr>
              <a:t>help</a:t>
            </a:r>
            <a:r>
              <a:rPr lang="tr-TR" sz="1200" dirty="0">
                <a:solidFill>
                  <a:schemeClr val="accent5"/>
                </a:solidFill>
                <a:latin typeface="Courier"/>
                <a:cs typeface="Courier"/>
              </a:rPr>
              <a:t> </a:t>
            </a:r>
            <a:r>
              <a:rPr lang="tr-TR" sz="1200" dirty="0" err="1">
                <a:solidFill>
                  <a:schemeClr val="accent5"/>
                </a:solidFill>
                <a:latin typeface="Courier"/>
                <a:cs typeface="Courier"/>
              </a:rPr>
              <a:t>fprintf</a:t>
            </a:r>
            <a:endParaRPr lang="tr-TR" sz="1200" dirty="0">
              <a:solidFill>
                <a:schemeClr val="accent5"/>
              </a:solidFill>
              <a:latin typeface="Courier"/>
              <a:cs typeface="Courier"/>
            </a:endParaRPr>
          </a:p>
          <a:p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b="1" dirty="0" err="1">
                <a:latin typeface="Courier"/>
                <a:cs typeface="Courier"/>
              </a:rPr>
              <a:t>fprintf</a:t>
            </a:r>
            <a:r>
              <a:rPr lang="tr-TR" sz="1200" dirty="0">
                <a:latin typeface="Courier"/>
                <a:cs typeface="Courier"/>
              </a:rPr>
              <a:t> Write </a:t>
            </a:r>
            <a:r>
              <a:rPr lang="tr-TR" sz="1200" dirty="0" err="1">
                <a:latin typeface="Courier"/>
                <a:cs typeface="Courier"/>
              </a:rPr>
              <a:t>formatted</a:t>
            </a:r>
            <a:r>
              <a:rPr lang="tr-TR" sz="1200" dirty="0">
                <a:latin typeface="Courier"/>
                <a:cs typeface="Courier"/>
              </a:rPr>
              <a:t> data </a:t>
            </a:r>
            <a:r>
              <a:rPr lang="tr-TR" sz="1200" dirty="0" err="1">
                <a:latin typeface="Courier"/>
                <a:cs typeface="Courier"/>
              </a:rPr>
              <a:t>to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text</a:t>
            </a:r>
            <a:r>
              <a:rPr lang="tr-TR" sz="1200" dirty="0">
                <a:latin typeface="Courier"/>
                <a:cs typeface="Courier"/>
              </a:rPr>
              <a:t> file.</a:t>
            </a:r>
          </a:p>
          <a:p>
            <a:r>
              <a:rPr lang="tr-TR" sz="1200" dirty="0">
                <a:latin typeface="Courier"/>
                <a:cs typeface="Courier"/>
              </a:rPr>
              <a:t>    </a:t>
            </a:r>
            <a:r>
              <a:rPr lang="tr-TR" sz="1200" b="1" dirty="0" err="1">
                <a:latin typeface="Courier"/>
                <a:cs typeface="Courier"/>
              </a:rPr>
              <a:t>fprintf</a:t>
            </a:r>
            <a:r>
              <a:rPr lang="tr-TR" sz="1200" dirty="0">
                <a:latin typeface="Courier"/>
                <a:cs typeface="Courier"/>
              </a:rPr>
              <a:t>(FID, FORMAT, A, ...) </a:t>
            </a:r>
            <a:r>
              <a:rPr lang="tr-TR" sz="1200" dirty="0" err="1">
                <a:latin typeface="Courier"/>
                <a:cs typeface="Courier"/>
              </a:rPr>
              <a:t>applies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the</a:t>
            </a:r>
            <a:r>
              <a:rPr lang="tr-TR" sz="1200" dirty="0">
                <a:latin typeface="Courier"/>
                <a:cs typeface="Courier"/>
              </a:rPr>
              <a:t> FORMAT </a:t>
            </a:r>
            <a:r>
              <a:rPr lang="tr-TR" sz="1200" dirty="0" err="1">
                <a:latin typeface="Courier"/>
                <a:cs typeface="Courier"/>
              </a:rPr>
              <a:t>to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all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elements</a:t>
            </a:r>
            <a:r>
              <a:rPr lang="tr-TR" sz="1200" dirty="0">
                <a:latin typeface="Courier"/>
                <a:cs typeface="Courier"/>
              </a:rPr>
              <a:t> of </a:t>
            </a:r>
          </a:p>
          <a:p>
            <a:r>
              <a:rPr lang="tr-TR" sz="1200" dirty="0">
                <a:latin typeface="Courier"/>
                <a:cs typeface="Courier"/>
              </a:rPr>
              <a:t>    </a:t>
            </a:r>
            <a:r>
              <a:rPr lang="tr-TR" sz="1200" dirty="0" err="1">
                <a:latin typeface="Courier"/>
                <a:cs typeface="Courier"/>
              </a:rPr>
              <a:t>array</a:t>
            </a:r>
            <a:r>
              <a:rPr lang="tr-TR" sz="1200" dirty="0">
                <a:latin typeface="Courier"/>
                <a:cs typeface="Courier"/>
              </a:rPr>
              <a:t> A </a:t>
            </a:r>
            <a:r>
              <a:rPr lang="tr-TR" sz="1200" dirty="0" err="1">
                <a:latin typeface="Courier"/>
                <a:cs typeface="Courier"/>
              </a:rPr>
              <a:t>and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any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additional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array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arguments</a:t>
            </a:r>
            <a:r>
              <a:rPr lang="tr-TR" sz="1200" dirty="0">
                <a:latin typeface="Courier"/>
                <a:cs typeface="Courier"/>
              </a:rPr>
              <a:t> in </a:t>
            </a:r>
            <a:r>
              <a:rPr lang="tr-TR" sz="1200" dirty="0" err="1">
                <a:latin typeface="Courier"/>
                <a:cs typeface="Courier"/>
              </a:rPr>
              <a:t>column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order</a:t>
            </a:r>
            <a:r>
              <a:rPr lang="tr-TR" sz="1200" dirty="0">
                <a:latin typeface="Courier"/>
                <a:cs typeface="Courier"/>
              </a:rPr>
              <a:t>, </a:t>
            </a:r>
            <a:r>
              <a:rPr lang="tr-TR" sz="1200" dirty="0" err="1">
                <a:latin typeface="Courier"/>
                <a:cs typeface="Courier"/>
              </a:rPr>
              <a:t>and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writes</a:t>
            </a:r>
            <a:endParaRPr lang="tr-TR" sz="1200" dirty="0">
              <a:latin typeface="Courier"/>
              <a:cs typeface="Courier"/>
            </a:endParaRPr>
          </a:p>
          <a:p>
            <a:r>
              <a:rPr lang="tr-TR" sz="1200" dirty="0">
                <a:latin typeface="Courier"/>
                <a:cs typeface="Courier"/>
              </a:rPr>
              <a:t>    </a:t>
            </a:r>
            <a:r>
              <a:rPr lang="tr-TR" sz="1200" dirty="0" err="1">
                <a:latin typeface="Courier"/>
                <a:cs typeface="Courier"/>
              </a:rPr>
              <a:t>the</a:t>
            </a:r>
            <a:r>
              <a:rPr lang="tr-TR" sz="1200" dirty="0">
                <a:latin typeface="Courier"/>
                <a:cs typeface="Courier"/>
              </a:rPr>
              <a:t> data </a:t>
            </a:r>
            <a:r>
              <a:rPr lang="tr-TR" sz="1200" dirty="0" err="1">
                <a:latin typeface="Courier"/>
                <a:cs typeface="Courier"/>
              </a:rPr>
              <a:t>to</a:t>
            </a:r>
            <a:r>
              <a:rPr lang="tr-TR" sz="1200" dirty="0">
                <a:latin typeface="Courier"/>
                <a:cs typeface="Courier"/>
              </a:rPr>
              <a:t> a </a:t>
            </a:r>
            <a:r>
              <a:rPr lang="tr-TR" sz="1200" dirty="0" err="1">
                <a:latin typeface="Courier"/>
                <a:cs typeface="Courier"/>
              </a:rPr>
              <a:t>text</a:t>
            </a:r>
            <a:r>
              <a:rPr lang="tr-TR" sz="1200" dirty="0">
                <a:latin typeface="Courier"/>
                <a:cs typeface="Courier"/>
              </a:rPr>
              <a:t> file.  FID is an </a:t>
            </a:r>
            <a:r>
              <a:rPr lang="tr-TR" sz="1200" dirty="0" err="1">
                <a:latin typeface="Courier"/>
                <a:cs typeface="Courier"/>
              </a:rPr>
              <a:t>integer</a:t>
            </a:r>
            <a:r>
              <a:rPr lang="tr-TR" sz="1200" dirty="0">
                <a:latin typeface="Courier"/>
                <a:cs typeface="Courier"/>
              </a:rPr>
              <a:t> file </a:t>
            </a:r>
            <a:r>
              <a:rPr lang="tr-TR" sz="1200" dirty="0" err="1">
                <a:latin typeface="Courier"/>
                <a:cs typeface="Courier"/>
              </a:rPr>
              <a:t>identifier</a:t>
            </a:r>
            <a:r>
              <a:rPr lang="tr-TR" sz="1200" dirty="0">
                <a:latin typeface="Courier"/>
                <a:cs typeface="Courier"/>
              </a:rPr>
              <a:t>.  </a:t>
            </a:r>
            <a:r>
              <a:rPr lang="tr-TR" sz="1200" dirty="0" err="1">
                <a:latin typeface="Courier"/>
                <a:cs typeface="Courier"/>
              </a:rPr>
              <a:t>Obtain</a:t>
            </a:r>
            <a:r>
              <a:rPr lang="tr-TR" sz="1200" dirty="0">
                <a:latin typeface="Courier"/>
                <a:cs typeface="Courier"/>
              </a:rPr>
              <a:t> </a:t>
            </a:r>
          </a:p>
          <a:p>
            <a:r>
              <a:rPr lang="tr-TR" sz="1200" dirty="0">
                <a:latin typeface="Courier"/>
                <a:cs typeface="Courier"/>
              </a:rPr>
              <a:t>    FID </a:t>
            </a:r>
            <a:r>
              <a:rPr lang="tr-TR" sz="1200" dirty="0" err="1">
                <a:latin typeface="Courier"/>
                <a:cs typeface="Courier"/>
              </a:rPr>
              <a:t>from</a:t>
            </a:r>
            <a:r>
              <a:rPr lang="tr-TR" sz="1200" dirty="0">
                <a:latin typeface="Courier"/>
                <a:cs typeface="Courier"/>
              </a:rPr>
              <a:t> FOPEN, </a:t>
            </a:r>
            <a:r>
              <a:rPr lang="tr-TR" sz="1200" dirty="0" err="1">
                <a:latin typeface="Courier"/>
                <a:cs typeface="Courier"/>
              </a:rPr>
              <a:t>or</a:t>
            </a:r>
            <a:r>
              <a:rPr lang="tr-TR" sz="1200" dirty="0">
                <a:latin typeface="Courier"/>
                <a:cs typeface="Courier"/>
              </a:rPr>
              <a:t> set it </a:t>
            </a:r>
            <a:r>
              <a:rPr lang="tr-TR" sz="1200" dirty="0" err="1">
                <a:latin typeface="Courier"/>
                <a:cs typeface="Courier"/>
              </a:rPr>
              <a:t>to</a:t>
            </a:r>
            <a:r>
              <a:rPr lang="tr-TR" sz="1200" dirty="0">
                <a:latin typeface="Courier"/>
                <a:cs typeface="Courier"/>
              </a:rPr>
              <a:t> 1 (</a:t>
            </a:r>
            <a:r>
              <a:rPr lang="tr-TR" sz="1200" dirty="0" err="1">
                <a:latin typeface="Courier"/>
                <a:cs typeface="Courier"/>
              </a:rPr>
              <a:t>for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standard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output</a:t>
            </a:r>
            <a:r>
              <a:rPr lang="tr-TR" sz="1200" dirty="0">
                <a:latin typeface="Courier"/>
                <a:cs typeface="Courier"/>
              </a:rPr>
              <a:t>, </a:t>
            </a:r>
            <a:r>
              <a:rPr lang="tr-TR" sz="1200" dirty="0" err="1">
                <a:latin typeface="Courier"/>
                <a:cs typeface="Courier"/>
              </a:rPr>
              <a:t>the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screen</a:t>
            </a:r>
            <a:r>
              <a:rPr lang="tr-TR" sz="1200" dirty="0">
                <a:latin typeface="Courier"/>
                <a:cs typeface="Courier"/>
              </a:rPr>
              <a:t>) </a:t>
            </a:r>
            <a:r>
              <a:rPr lang="tr-TR" sz="1200" dirty="0" err="1">
                <a:latin typeface="Courier"/>
                <a:cs typeface="Courier"/>
              </a:rPr>
              <a:t>or</a:t>
            </a:r>
            <a:r>
              <a:rPr lang="tr-TR" sz="1200" dirty="0">
                <a:latin typeface="Courier"/>
                <a:cs typeface="Courier"/>
              </a:rPr>
              <a:t> 2</a:t>
            </a:r>
          </a:p>
          <a:p>
            <a:r>
              <a:rPr lang="tr-TR" sz="1200" dirty="0">
                <a:latin typeface="Courier"/>
                <a:cs typeface="Courier"/>
              </a:rPr>
              <a:t>    (</a:t>
            </a:r>
            <a:r>
              <a:rPr lang="tr-TR" sz="1200" dirty="0" err="1">
                <a:latin typeface="Courier"/>
                <a:cs typeface="Courier"/>
              </a:rPr>
              <a:t>standard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error</a:t>
            </a:r>
            <a:r>
              <a:rPr lang="tr-TR" sz="1200" dirty="0">
                <a:latin typeface="Courier"/>
                <a:cs typeface="Courier"/>
              </a:rPr>
              <a:t>). </a:t>
            </a:r>
            <a:r>
              <a:rPr lang="tr-TR" sz="1200" b="1" dirty="0" err="1">
                <a:latin typeface="Courier"/>
                <a:cs typeface="Courier"/>
              </a:rPr>
              <a:t>fprintf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uses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the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encoding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scheme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specified</a:t>
            </a:r>
            <a:r>
              <a:rPr lang="tr-TR" sz="1200" dirty="0">
                <a:latin typeface="Courier"/>
                <a:cs typeface="Courier"/>
              </a:rPr>
              <a:t> in </a:t>
            </a:r>
            <a:r>
              <a:rPr lang="tr-TR" sz="1200" dirty="0" err="1">
                <a:latin typeface="Courier"/>
                <a:cs typeface="Courier"/>
              </a:rPr>
              <a:t>the</a:t>
            </a:r>
            <a:endParaRPr lang="tr-TR" sz="1200" dirty="0">
              <a:latin typeface="Courier"/>
              <a:cs typeface="Courier"/>
            </a:endParaRPr>
          </a:p>
          <a:p>
            <a:r>
              <a:rPr lang="tr-TR" sz="1200" dirty="0">
                <a:latin typeface="Courier"/>
                <a:cs typeface="Courier"/>
              </a:rPr>
              <a:t>    </a:t>
            </a:r>
            <a:r>
              <a:rPr lang="tr-TR" sz="1200" dirty="0" err="1">
                <a:latin typeface="Courier"/>
                <a:cs typeface="Courier"/>
              </a:rPr>
              <a:t>call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to</a:t>
            </a:r>
            <a:r>
              <a:rPr lang="tr-TR" sz="1200" dirty="0">
                <a:latin typeface="Courier"/>
                <a:cs typeface="Courier"/>
              </a:rPr>
              <a:t> FOPEN.</a:t>
            </a:r>
          </a:p>
          <a:p>
            <a:r>
              <a:rPr lang="tr-TR" sz="1200" dirty="0">
                <a:latin typeface="Courier"/>
                <a:cs typeface="Courier"/>
              </a:rPr>
              <a:t> </a:t>
            </a:r>
          </a:p>
          <a:p>
            <a:r>
              <a:rPr lang="tr-TR" sz="1200" dirty="0">
                <a:latin typeface="Courier"/>
                <a:cs typeface="Courier"/>
              </a:rPr>
              <a:t>    </a:t>
            </a:r>
            <a:r>
              <a:rPr lang="tr-TR" sz="1200" b="1" dirty="0" err="1">
                <a:latin typeface="Courier"/>
                <a:cs typeface="Courier"/>
              </a:rPr>
              <a:t>fprintf</a:t>
            </a:r>
            <a:r>
              <a:rPr lang="tr-TR" sz="1200" dirty="0">
                <a:latin typeface="Courier"/>
                <a:cs typeface="Courier"/>
              </a:rPr>
              <a:t>(FORMAT, A, ...) </a:t>
            </a:r>
            <a:r>
              <a:rPr lang="tr-TR" sz="1200" dirty="0" err="1">
                <a:latin typeface="Courier"/>
                <a:cs typeface="Courier"/>
              </a:rPr>
              <a:t>formats</a:t>
            </a:r>
            <a:r>
              <a:rPr lang="tr-TR" sz="1200" dirty="0">
                <a:latin typeface="Courier"/>
                <a:cs typeface="Courier"/>
              </a:rPr>
              <a:t> data </a:t>
            </a:r>
            <a:r>
              <a:rPr lang="tr-TR" sz="1200" dirty="0" err="1">
                <a:latin typeface="Courier"/>
                <a:cs typeface="Courier"/>
              </a:rPr>
              <a:t>and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displays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the</a:t>
            </a:r>
            <a:r>
              <a:rPr lang="tr-TR" sz="1200" dirty="0">
                <a:latin typeface="Courier"/>
                <a:cs typeface="Courier"/>
              </a:rPr>
              <a:t> </a:t>
            </a:r>
            <a:r>
              <a:rPr lang="tr-TR" sz="1200" dirty="0" err="1">
                <a:latin typeface="Courier"/>
                <a:cs typeface="Courier"/>
              </a:rPr>
              <a:t>results</a:t>
            </a:r>
            <a:r>
              <a:rPr lang="tr-TR" sz="1200" dirty="0">
                <a:latin typeface="Courier"/>
                <a:cs typeface="Courier"/>
              </a:rPr>
              <a:t> on </a:t>
            </a:r>
            <a:r>
              <a:rPr lang="tr-TR" sz="1200" dirty="0" err="1">
                <a:latin typeface="Courier"/>
                <a:cs typeface="Courier"/>
              </a:rPr>
              <a:t>the</a:t>
            </a:r>
            <a:endParaRPr lang="tr-TR" sz="1200" dirty="0">
              <a:latin typeface="Courier"/>
              <a:cs typeface="Courier"/>
            </a:endParaRPr>
          </a:p>
          <a:p>
            <a:r>
              <a:rPr lang="tr-TR" sz="1200" dirty="0">
                <a:latin typeface="Courier"/>
                <a:cs typeface="Courier"/>
              </a:rPr>
              <a:t>    </a:t>
            </a:r>
            <a:r>
              <a:rPr lang="tr-TR" sz="1200" dirty="0" err="1">
                <a:latin typeface="Courier"/>
                <a:cs typeface="Courier"/>
              </a:rPr>
              <a:t>screen</a:t>
            </a:r>
            <a:r>
              <a:rPr lang="tr-TR" sz="1200" dirty="0">
                <a:latin typeface="Courier"/>
                <a:cs typeface="Courier"/>
              </a:rPr>
              <a:t>.</a:t>
            </a:r>
            <a:endParaRPr lang="en-US" sz="12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49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712" y="1909531"/>
            <a:ext cx="755623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employee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 = '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Fred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';</a:t>
            </a: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age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 = 32;</a:t>
            </a: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score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 = 88.432;</a:t>
            </a:r>
          </a:p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('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Employee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: %s is %d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years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old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and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scored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 %f',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employee,age,score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);</a:t>
            </a:r>
          </a:p>
          <a:p>
            <a:r>
              <a:rPr lang="tr-TR" sz="1600" dirty="0" err="1">
                <a:latin typeface="Courier"/>
                <a:cs typeface="Courier"/>
              </a:rPr>
              <a:t>Employee</a:t>
            </a:r>
            <a:r>
              <a:rPr lang="tr-TR" sz="1600" dirty="0">
                <a:latin typeface="Courier"/>
                <a:cs typeface="Courier"/>
              </a:rPr>
              <a:t>: </a:t>
            </a:r>
            <a:r>
              <a:rPr lang="tr-TR" sz="1600" dirty="0" err="1">
                <a:latin typeface="Courier"/>
                <a:cs typeface="Courier"/>
              </a:rPr>
              <a:t>Fred</a:t>
            </a:r>
            <a:r>
              <a:rPr lang="tr-TR" sz="1600" dirty="0">
                <a:latin typeface="Courier"/>
                <a:cs typeface="Courier"/>
              </a:rPr>
              <a:t> is 32 </a:t>
            </a:r>
            <a:r>
              <a:rPr lang="tr-TR" sz="1600" dirty="0" err="1">
                <a:latin typeface="Courier"/>
                <a:cs typeface="Courier"/>
              </a:rPr>
              <a:t>years</a:t>
            </a:r>
            <a:r>
              <a:rPr lang="tr-TR" sz="1600" dirty="0">
                <a:latin typeface="Courier"/>
                <a:cs typeface="Courier"/>
              </a:rPr>
              <a:t> </a:t>
            </a:r>
            <a:r>
              <a:rPr lang="tr-TR" sz="1600" dirty="0" err="1">
                <a:latin typeface="Courier"/>
                <a:cs typeface="Courier"/>
              </a:rPr>
              <a:t>old</a:t>
            </a:r>
            <a:r>
              <a:rPr lang="tr-TR" sz="1600" dirty="0">
                <a:latin typeface="Courier"/>
                <a:cs typeface="Courier"/>
              </a:rPr>
              <a:t> </a:t>
            </a:r>
            <a:r>
              <a:rPr lang="tr-TR" sz="1600" dirty="0" err="1">
                <a:latin typeface="Courier"/>
                <a:cs typeface="Courier"/>
              </a:rPr>
              <a:t>and</a:t>
            </a:r>
            <a:r>
              <a:rPr lang="tr-TR" sz="1600" dirty="0">
                <a:latin typeface="Courier"/>
                <a:cs typeface="Courier"/>
              </a:rPr>
              <a:t> </a:t>
            </a:r>
            <a:r>
              <a:rPr lang="tr-TR" sz="1600" dirty="0" err="1">
                <a:latin typeface="Courier"/>
                <a:cs typeface="Courier"/>
              </a:rPr>
              <a:t>scored</a:t>
            </a:r>
            <a:r>
              <a:rPr lang="tr-TR" sz="1600" dirty="0">
                <a:latin typeface="Courier"/>
                <a:cs typeface="Courier"/>
              </a:rPr>
              <a:t> 88.432000&gt;&gt; 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89622" y="2647183"/>
            <a:ext cx="328962" cy="32133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4974" y="2899660"/>
            <a:ext cx="328962" cy="32133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1700" y="2647183"/>
            <a:ext cx="328962" cy="32133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3936" y="3641787"/>
            <a:ext cx="6288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These symbols that start with % are substitution points (‘conversion characters’). </a:t>
            </a:r>
            <a:r>
              <a:rPr lang="en-US" dirty="0" err="1" smtClean="0">
                <a:solidFill>
                  <a:schemeClr val="accent2"/>
                </a:solidFill>
              </a:rPr>
              <a:t>Matlab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will insert the subsequent variables into the text, in order.  The number of variables listed must match the number of conversion characters. 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%s	string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%d 	integer/digit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%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	integer/digit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%f	floating point number  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%c	single character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5" grpId="0" animBg="1"/>
      <p:bldP spid="10" grpId="0" animBg="1"/>
      <p:bldP spid="11" grpId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985" y="1924832"/>
            <a:ext cx="7556238" cy="584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>
                <a:latin typeface="Courier"/>
                <a:cs typeface="Courier"/>
              </a:rPr>
              <a:t>&gt;</a:t>
            </a:r>
            <a:r>
              <a:rPr lang="tr-TR" sz="1600" dirty="0">
                <a:latin typeface="Courier"/>
                <a:cs typeface="Courier"/>
              </a:rPr>
              <a:t>&gt; 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('%s\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t%d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\n',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employee,age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)</a:t>
            </a:r>
          </a:p>
          <a:p>
            <a:r>
              <a:rPr lang="tr-TR" sz="1600" dirty="0" err="1">
                <a:solidFill>
                  <a:schemeClr val="tx2"/>
                </a:solidFill>
                <a:latin typeface="Courier"/>
                <a:cs typeface="Courier"/>
              </a:rPr>
              <a:t>Fred</a:t>
            </a:r>
            <a:r>
              <a:rPr lang="tr-TR" sz="1600" dirty="0">
                <a:solidFill>
                  <a:schemeClr val="tx2"/>
                </a:solidFill>
                <a:latin typeface="Courier"/>
                <a:cs typeface="Courier"/>
              </a:rPr>
              <a:t>	32</a:t>
            </a:r>
            <a:endParaRPr lang="en-US" sz="1600" dirty="0" smtClean="0">
              <a:solidFill>
                <a:schemeClr val="tx2"/>
              </a:solidFill>
              <a:latin typeface="Courier"/>
              <a:cs typeface="Courier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12572" y="1951643"/>
            <a:ext cx="328962" cy="32133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5141" y="1949155"/>
            <a:ext cx="328962" cy="32133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69947" y="3083279"/>
            <a:ext cx="596722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There are many special characters to control formatting that begin with the backslash: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\t	tab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\n	newline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\v 	vertical tab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 animBg="1"/>
      <p:bldP spid="9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numbers in strings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985" y="1924832"/>
            <a:ext cx="7556238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&gt;&gt;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('Score: </a:t>
            </a:r>
            <a:r>
              <a:rPr lang="fr-FR" sz="1600" dirty="0">
                <a:solidFill>
                  <a:schemeClr val="accent5"/>
                </a:solidFill>
                <a:latin typeface="Courier"/>
                <a:cs typeface="Courier"/>
              </a:rPr>
              <a:t>%f\n',score);</a:t>
            </a:r>
          </a:p>
          <a:p>
            <a:r>
              <a:rPr lang="fr-FR" sz="1600" dirty="0">
                <a:latin typeface="Courier"/>
                <a:cs typeface="Courier"/>
              </a:rPr>
              <a:t>Score: 88.432000</a:t>
            </a:r>
          </a:p>
          <a:p>
            <a:r>
              <a:rPr lang="fr-FR" sz="1600" dirty="0">
                <a:latin typeface="Courier"/>
                <a:cs typeface="Courier"/>
              </a:rPr>
              <a:t>&gt;&gt;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('Score: %.2f\n',score);</a:t>
            </a:r>
          </a:p>
          <a:p>
            <a:r>
              <a:rPr lang="fr-FR" sz="1600" dirty="0">
                <a:latin typeface="Courier"/>
                <a:cs typeface="Courier"/>
              </a:rPr>
              <a:t>Score: 88.43</a:t>
            </a:r>
          </a:p>
          <a:p>
            <a:r>
              <a:rPr lang="fr-FR" sz="1600" dirty="0">
                <a:latin typeface="Courier"/>
                <a:cs typeface="Courier"/>
              </a:rPr>
              <a:t>&gt;&gt;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('Score: %.0f\n',score);</a:t>
            </a:r>
          </a:p>
          <a:p>
            <a:r>
              <a:rPr lang="fr-FR" sz="1600" dirty="0">
                <a:latin typeface="Courier"/>
                <a:cs typeface="Courier"/>
              </a:rPr>
              <a:t>Score: 88</a:t>
            </a:r>
          </a:p>
          <a:p>
            <a:r>
              <a:rPr lang="fr-FR" sz="1600" dirty="0" smtClean="0">
                <a:latin typeface="Courier"/>
                <a:cs typeface="Courier"/>
              </a:rPr>
              <a:t>&gt;</a:t>
            </a:r>
            <a:r>
              <a:rPr lang="fr-FR" sz="1600" dirty="0">
                <a:latin typeface="Courier"/>
                <a:cs typeface="Courier"/>
              </a:rPr>
              <a:t>&gt;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('Score: %.5f\n',score);</a:t>
            </a:r>
          </a:p>
          <a:p>
            <a:r>
              <a:rPr lang="fr-FR" sz="1600" dirty="0">
                <a:latin typeface="Courier"/>
                <a:cs typeface="Courier"/>
              </a:rPr>
              <a:t>Score: 88.43200</a:t>
            </a:r>
            <a:endParaRPr lang="en-US" sz="1600" dirty="0" smtClean="0">
              <a:solidFill>
                <a:schemeClr val="tx2"/>
              </a:solidFill>
              <a:latin typeface="Courier"/>
              <a:cs typeface="Courier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5087" y="2423506"/>
            <a:ext cx="328962" cy="32133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2021" y="4078745"/>
            <a:ext cx="657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Specifies the number of decimal places in a floating point number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985" y="4487855"/>
            <a:ext cx="755623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  <a:latin typeface="Courier"/>
                <a:cs typeface="Courier"/>
              </a:rPr>
              <a:t>&gt;&gt;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('Age: %d\n',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age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600" dirty="0">
                <a:solidFill>
                  <a:schemeClr val="tx2"/>
                </a:solidFill>
                <a:latin typeface="Courier"/>
                <a:cs typeface="Courier"/>
              </a:rPr>
              <a:t>Age: 32</a:t>
            </a:r>
          </a:p>
          <a:p>
            <a:r>
              <a:rPr lang="fr-FR" sz="1600" dirty="0" smtClean="0">
                <a:solidFill>
                  <a:schemeClr val="tx2"/>
                </a:solidFill>
                <a:latin typeface="Courier"/>
                <a:cs typeface="Courier"/>
              </a:rPr>
              <a:t>&gt;</a:t>
            </a:r>
            <a:r>
              <a:rPr lang="fr-FR" sz="1600" dirty="0">
                <a:solidFill>
                  <a:schemeClr val="tx2"/>
                </a:solidFill>
                <a:latin typeface="Courier"/>
                <a:cs typeface="Courier"/>
              </a:rPr>
              <a:t>&gt;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('Age: %.4d\n',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age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600" dirty="0">
                <a:solidFill>
                  <a:schemeClr val="tx2"/>
                </a:solidFill>
                <a:latin typeface="Courier"/>
                <a:cs typeface="Courier"/>
              </a:rPr>
              <a:t>Age: 0032</a:t>
            </a:r>
            <a:endParaRPr lang="en-US" sz="1600" dirty="0" smtClean="0">
              <a:solidFill>
                <a:schemeClr val="tx2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021" y="5639512"/>
            <a:ext cx="657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Or the number of total digits in an integer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4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  <p:bldP spid="3" grpId="0"/>
      <p:bldP spid="7" grpId="0" build="p" animBg="1"/>
      <p:bldP spid="10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985" y="1924832"/>
            <a:ext cx="755623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&gt;&gt; </a:t>
            </a:r>
            <a:r>
              <a:rPr lang="fr-FR" sz="1600" dirty="0" err="1">
                <a:solidFill>
                  <a:schemeClr val="accent5"/>
                </a:solidFill>
                <a:latin typeface="Courier"/>
                <a:cs typeface="Courier"/>
              </a:rPr>
              <a:t>fprintf</a:t>
            </a:r>
            <a:r>
              <a:rPr lang="fr-FR" sz="1600" dirty="0">
                <a:solidFill>
                  <a:schemeClr val="accent5"/>
                </a:solidFill>
                <a:latin typeface="Courier"/>
                <a:cs typeface="Courier"/>
              </a:rPr>
              <a:t> ('Score </a:t>
            </a:r>
            <a:r>
              <a:rPr lang="fr-FR" sz="1600" dirty="0" err="1">
                <a:solidFill>
                  <a:schemeClr val="accent5"/>
                </a:solidFill>
                <a:latin typeface="Courier"/>
                <a:cs typeface="Courier"/>
              </a:rPr>
              <a:t>was</a:t>
            </a:r>
            <a:r>
              <a:rPr lang="fr-FR" sz="1600" dirty="0">
                <a:solidFill>
                  <a:schemeClr val="accent5"/>
                </a:solidFill>
                <a:latin typeface="Courier"/>
                <a:cs typeface="Courier"/>
              </a:rPr>
              <a:t> %.2f%%\n',score)</a:t>
            </a:r>
          </a:p>
          <a:p>
            <a:r>
              <a:rPr lang="fr-FR" sz="1600" dirty="0">
                <a:latin typeface="Courier"/>
                <a:cs typeface="Courier"/>
              </a:rPr>
              <a:t>Score </a:t>
            </a:r>
            <a:r>
              <a:rPr lang="fr-FR" sz="1600" dirty="0" err="1">
                <a:latin typeface="Courier"/>
                <a:cs typeface="Courier"/>
              </a:rPr>
              <a:t>was</a:t>
            </a:r>
            <a:r>
              <a:rPr lang="fr-FR" sz="1600" dirty="0">
                <a:latin typeface="Courier"/>
                <a:cs typeface="Courier"/>
              </a:rPr>
              <a:t> 88.43</a:t>
            </a:r>
            <a:r>
              <a:rPr lang="fr-FR" sz="1600" dirty="0" smtClean="0">
                <a:latin typeface="Courier"/>
                <a:cs typeface="Courier"/>
              </a:rPr>
              <a:t>%</a:t>
            </a:r>
          </a:p>
          <a:p>
            <a:r>
              <a:rPr lang="fr-FR" sz="1600" dirty="0">
                <a:solidFill>
                  <a:schemeClr val="tx2"/>
                </a:solidFill>
                <a:latin typeface="Courier"/>
                <a:cs typeface="Courier"/>
              </a:rPr>
              <a:t>&gt;&gt;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fprintf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('Name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is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 ''%s''\n',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name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600" dirty="0">
                <a:solidFill>
                  <a:schemeClr val="tx2"/>
                </a:solidFill>
                <a:latin typeface="Courier"/>
                <a:cs typeface="Courier"/>
              </a:rPr>
              <a:t>Name </a:t>
            </a:r>
            <a:r>
              <a:rPr lang="fr-FR" sz="1600" dirty="0" err="1">
                <a:solidFill>
                  <a:schemeClr val="tx2"/>
                </a:solidFill>
                <a:latin typeface="Courier"/>
                <a:cs typeface="Courier"/>
              </a:rPr>
              <a:t>is</a:t>
            </a:r>
            <a:r>
              <a:rPr lang="fr-FR" sz="1600" dirty="0">
                <a:solidFill>
                  <a:schemeClr val="tx2"/>
                </a:solidFill>
                <a:latin typeface="Courier"/>
                <a:cs typeface="Courier"/>
              </a:rPr>
              <a:t> 'Fred'</a:t>
            </a:r>
            <a:endParaRPr lang="en-US" sz="1600" dirty="0" smtClean="0">
              <a:solidFill>
                <a:schemeClr val="tx2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5082" y="3048815"/>
            <a:ext cx="657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If you want to print the actual character instead of invoking its special meaning: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‘’	to print a single-quote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%%	to print a percent sign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string 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985" y="1924832"/>
            <a:ext cx="7556238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/>
                <a:cs typeface="Courier"/>
              </a:rPr>
              <a:t>&gt;&gt; </a:t>
            </a:r>
            <a:r>
              <a:rPr lang="fr-FR" sz="1200" dirty="0">
                <a:solidFill>
                  <a:srgbClr val="528A02"/>
                </a:solidFill>
                <a:latin typeface="Courier"/>
                <a:cs typeface="Courier"/>
              </a:rPr>
              <a:t>help </a:t>
            </a:r>
            <a:r>
              <a:rPr lang="fr-FR" sz="1200" dirty="0" err="1">
                <a:solidFill>
                  <a:srgbClr val="528A02"/>
                </a:solidFill>
                <a:latin typeface="Courier"/>
                <a:cs typeface="Courier"/>
              </a:rPr>
              <a:t>sprintf</a:t>
            </a:r>
            <a:endParaRPr lang="fr-FR" sz="1200" dirty="0">
              <a:solidFill>
                <a:srgbClr val="528A02"/>
              </a:solidFill>
              <a:latin typeface="Courier"/>
              <a:cs typeface="Courier"/>
            </a:endParaRPr>
          </a:p>
          <a:p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b="1" dirty="0" err="1">
                <a:latin typeface="Courier"/>
                <a:cs typeface="Courier"/>
              </a:rPr>
              <a:t>sprintf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Write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formatted</a:t>
            </a:r>
            <a:r>
              <a:rPr lang="fr-FR" sz="1200" dirty="0">
                <a:latin typeface="Courier"/>
                <a:cs typeface="Courier"/>
              </a:rPr>
              <a:t> data to string.</a:t>
            </a:r>
          </a:p>
          <a:p>
            <a:r>
              <a:rPr lang="fr-FR" sz="1200" dirty="0">
                <a:latin typeface="Courier"/>
                <a:cs typeface="Courier"/>
              </a:rPr>
              <a:t>    STR = </a:t>
            </a:r>
            <a:r>
              <a:rPr lang="fr-FR" sz="1200" b="1" dirty="0" err="1">
                <a:latin typeface="Courier"/>
                <a:cs typeface="Courier"/>
              </a:rPr>
              <a:t>sprintf</a:t>
            </a:r>
            <a:r>
              <a:rPr lang="fr-FR" sz="1200" dirty="0">
                <a:latin typeface="Courier"/>
                <a:cs typeface="Courier"/>
              </a:rPr>
              <a:t>(FORMAT, A, ...) </a:t>
            </a:r>
            <a:r>
              <a:rPr lang="fr-FR" sz="1200" dirty="0" err="1">
                <a:latin typeface="Courier"/>
                <a:cs typeface="Courier"/>
              </a:rPr>
              <a:t>applies</a:t>
            </a:r>
            <a:r>
              <a:rPr lang="fr-FR" sz="1200" dirty="0">
                <a:latin typeface="Courier"/>
                <a:cs typeface="Courier"/>
              </a:rPr>
              <a:t> the FORMAT to all </a:t>
            </a:r>
            <a:r>
              <a:rPr lang="fr-FR" sz="1200" dirty="0" err="1">
                <a:latin typeface="Courier"/>
                <a:cs typeface="Courier"/>
              </a:rPr>
              <a:t>elements</a:t>
            </a:r>
            <a:r>
              <a:rPr lang="fr-FR" sz="1200" dirty="0">
                <a:latin typeface="Courier"/>
                <a:cs typeface="Courier"/>
              </a:rPr>
              <a:t> of</a:t>
            </a:r>
          </a:p>
          <a:p>
            <a:r>
              <a:rPr lang="fr-FR" sz="1200" dirty="0">
                <a:latin typeface="Courier"/>
                <a:cs typeface="Courier"/>
              </a:rPr>
              <a:t>    </a:t>
            </a:r>
            <a:r>
              <a:rPr lang="fr-FR" sz="1200" dirty="0" err="1">
                <a:latin typeface="Courier"/>
                <a:cs typeface="Courier"/>
              </a:rPr>
              <a:t>array</a:t>
            </a:r>
            <a:r>
              <a:rPr lang="fr-FR" sz="1200" dirty="0">
                <a:latin typeface="Courier"/>
                <a:cs typeface="Courier"/>
              </a:rPr>
              <a:t> A and </a:t>
            </a:r>
            <a:r>
              <a:rPr lang="fr-FR" sz="1200" dirty="0" err="1">
                <a:latin typeface="Courier"/>
                <a:cs typeface="Courier"/>
              </a:rPr>
              <a:t>any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additional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array</a:t>
            </a:r>
            <a:r>
              <a:rPr lang="fr-FR" sz="1200" dirty="0">
                <a:latin typeface="Courier"/>
                <a:cs typeface="Courier"/>
              </a:rPr>
              <a:t> arguments in </a:t>
            </a:r>
            <a:r>
              <a:rPr lang="fr-FR" sz="1200" dirty="0" err="1">
                <a:latin typeface="Courier"/>
                <a:cs typeface="Courier"/>
              </a:rPr>
              <a:t>column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order</a:t>
            </a:r>
            <a:r>
              <a:rPr lang="fr-FR" sz="1200" dirty="0">
                <a:latin typeface="Courier"/>
                <a:cs typeface="Courier"/>
              </a:rPr>
              <a:t>, and </a:t>
            </a:r>
            <a:r>
              <a:rPr lang="fr-FR" sz="1200" dirty="0" err="1">
                <a:latin typeface="Courier"/>
                <a:cs typeface="Courier"/>
              </a:rPr>
              <a:t>returns</a:t>
            </a:r>
            <a:endParaRPr lang="fr-FR" sz="1200" dirty="0">
              <a:latin typeface="Courier"/>
              <a:cs typeface="Courier"/>
            </a:endParaRPr>
          </a:p>
          <a:p>
            <a:r>
              <a:rPr lang="fr-FR" sz="1200" dirty="0">
                <a:latin typeface="Courier"/>
                <a:cs typeface="Courier"/>
              </a:rPr>
              <a:t>    the </a:t>
            </a:r>
            <a:r>
              <a:rPr lang="fr-FR" sz="1200" dirty="0" err="1">
                <a:latin typeface="Courier"/>
                <a:cs typeface="Courier"/>
              </a:rPr>
              <a:t>results</a:t>
            </a:r>
            <a:r>
              <a:rPr lang="fr-FR" sz="1200" dirty="0">
                <a:latin typeface="Courier"/>
                <a:cs typeface="Courier"/>
              </a:rPr>
              <a:t> to string STR.</a:t>
            </a:r>
          </a:p>
          <a:p>
            <a:r>
              <a:rPr lang="fr-FR" sz="1200" dirty="0">
                <a:latin typeface="Courier"/>
                <a:cs typeface="Courier"/>
              </a:rPr>
              <a:t> </a:t>
            </a:r>
          </a:p>
          <a:p>
            <a:r>
              <a:rPr lang="fr-FR" sz="1200" dirty="0">
                <a:latin typeface="Courier"/>
                <a:cs typeface="Courier"/>
              </a:rPr>
              <a:t>    [STR, ERRMSG] = </a:t>
            </a:r>
            <a:r>
              <a:rPr lang="fr-FR" sz="1200" b="1" dirty="0" err="1">
                <a:latin typeface="Courier"/>
                <a:cs typeface="Courier"/>
              </a:rPr>
              <a:t>sprintf</a:t>
            </a:r>
            <a:r>
              <a:rPr lang="fr-FR" sz="1200" dirty="0">
                <a:latin typeface="Courier"/>
                <a:cs typeface="Courier"/>
              </a:rPr>
              <a:t>(FORMAT, A, ...) </a:t>
            </a:r>
            <a:r>
              <a:rPr lang="fr-FR" sz="1200" dirty="0" err="1">
                <a:latin typeface="Courier"/>
                <a:cs typeface="Courier"/>
              </a:rPr>
              <a:t>returns</a:t>
            </a:r>
            <a:r>
              <a:rPr lang="fr-FR" sz="1200" dirty="0">
                <a:latin typeface="Courier"/>
                <a:cs typeface="Courier"/>
              </a:rPr>
              <a:t> an </a:t>
            </a:r>
            <a:r>
              <a:rPr lang="fr-FR" sz="1200" dirty="0" err="1">
                <a:latin typeface="Courier"/>
                <a:cs typeface="Courier"/>
              </a:rPr>
              <a:t>error</a:t>
            </a:r>
            <a:r>
              <a:rPr lang="fr-FR" sz="1200" dirty="0">
                <a:latin typeface="Courier"/>
                <a:cs typeface="Courier"/>
              </a:rPr>
              <a:t> message </a:t>
            </a:r>
            <a:r>
              <a:rPr lang="fr-FR" sz="1200" dirty="0" err="1">
                <a:latin typeface="Courier"/>
                <a:cs typeface="Courier"/>
              </a:rPr>
              <a:t>when</a:t>
            </a:r>
            <a:endParaRPr lang="fr-FR" sz="1200" dirty="0">
              <a:latin typeface="Courier"/>
              <a:cs typeface="Courier"/>
            </a:endParaRPr>
          </a:p>
          <a:p>
            <a:r>
              <a:rPr lang="fr-FR" sz="1200" dirty="0">
                <a:latin typeface="Courier"/>
                <a:cs typeface="Courier"/>
              </a:rPr>
              <a:t>    the </a:t>
            </a:r>
            <a:r>
              <a:rPr lang="fr-FR" sz="1200" dirty="0" err="1">
                <a:latin typeface="Courier"/>
                <a:cs typeface="Courier"/>
              </a:rPr>
              <a:t>operation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is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unsuccessful</a:t>
            </a:r>
            <a:r>
              <a:rPr lang="fr-FR" sz="1200" dirty="0">
                <a:latin typeface="Courier"/>
                <a:cs typeface="Courier"/>
              </a:rPr>
              <a:t>.  </a:t>
            </a:r>
            <a:r>
              <a:rPr lang="fr-FR" sz="1200" dirty="0" err="1">
                <a:latin typeface="Courier"/>
                <a:cs typeface="Courier"/>
              </a:rPr>
              <a:t>Otherwise</a:t>
            </a:r>
            <a:r>
              <a:rPr lang="fr-FR" sz="1200" dirty="0">
                <a:latin typeface="Courier"/>
                <a:cs typeface="Courier"/>
              </a:rPr>
              <a:t>, ERRMSG </a:t>
            </a:r>
            <a:r>
              <a:rPr lang="fr-FR" sz="1200" dirty="0" err="1">
                <a:latin typeface="Courier"/>
                <a:cs typeface="Courier"/>
              </a:rPr>
              <a:t>is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empty</a:t>
            </a:r>
            <a:r>
              <a:rPr lang="fr-FR" sz="1200" dirty="0">
                <a:latin typeface="Courier"/>
                <a:cs typeface="Courier"/>
              </a:rPr>
              <a:t>.</a:t>
            </a:r>
          </a:p>
          <a:p>
            <a:r>
              <a:rPr lang="fr-FR" sz="1200" dirty="0">
                <a:latin typeface="Courier"/>
                <a:cs typeface="Courier"/>
              </a:rPr>
              <a:t> </a:t>
            </a:r>
          </a:p>
          <a:p>
            <a:r>
              <a:rPr lang="fr-FR" sz="1200" dirty="0">
                <a:latin typeface="Courier"/>
                <a:cs typeface="Courier"/>
              </a:rPr>
              <a:t>    </a:t>
            </a:r>
            <a:r>
              <a:rPr lang="fr-FR" sz="1200" b="1" dirty="0" err="1">
                <a:latin typeface="Courier"/>
                <a:cs typeface="Courier"/>
              </a:rPr>
              <a:t>sprintf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is</a:t>
            </a:r>
            <a:r>
              <a:rPr lang="fr-FR" sz="1200" dirty="0">
                <a:latin typeface="Courier"/>
                <a:cs typeface="Courier"/>
              </a:rPr>
              <a:t> the </a:t>
            </a:r>
            <a:r>
              <a:rPr lang="fr-FR" sz="1200" dirty="0" err="1">
                <a:latin typeface="Courier"/>
                <a:cs typeface="Courier"/>
              </a:rPr>
              <a:t>same</a:t>
            </a:r>
            <a:r>
              <a:rPr lang="fr-FR" sz="1200" dirty="0">
                <a:latin typeface="Courier"/>
                <a:cs typeface="Courier"/>
              </a:rPr>
              <a:t> as FPRINTF </a:t>
            </a:r>
            <a:r>
              <a:rPr lang="fr-FR" sz="1200" dirty="0" err="1">
                <a:latin typeface="Courier"/>
                <a:cs typeface="Courier"/>
              </a:rPr>
              <a:t>except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that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it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returns</a:t>
            </a:r>
            <a:r>
              <a:rPr lang="fr-FR" sz="1200" dirty="0">
                <a:latin typeface="Courier"/>
                <a:cs typeface="Courier"/>
              </a:rPr>
              <a:t> the data in a </a:t>
            </a:r>
          </a:p>
          <a:p>
            <a:r>
              <a:rPr lang="fr-FR" sz="1200" dirty="0">
                <a:latin typeface="Courier"/>
                <a:cs typeface="Courier"/>
              </a:rPr>
              <a:t>    MATLAB string </a:t>
            </a:r>
            <a:r>
              <a:rPr lang="fr-FR" sz="1200" dirty="0" err="1">
                <a:latin typeface="Courier"/>
                <a:cs typeface="Courier"/>
              </a:rPr>
              <a:t>rather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than</a:t>
            </a:r>
            <a:r>
              <a:rPr lang="fr-FR" sz="1200" dirty="0">
                <a:latin typeface="Courier"/>
                <a:cs typeface="Courier"/>
              </a:rPr>
              <a:t> </a:t>
            </a:r>
            <a:r>
              <a:rPr lang="fr-FR" sz="1200" dirty="0" err="1">
                <a:latin typeface="Courier"/>
                <a:cs typeface="Courier"/>
              </a:rPr>
              <a:t>writing</a:t>
            </a:r>
            <a:r>
              <a:rPr lang="fr-FR" sz="1200" dirty="0">
                <a:latin typeface="Courier"/>
                <a:cs typeface="Courier"/>
              </a:rPr>
              <a:t> to a file.</a:t>
            </a:r>
            <a:endParaRPr lang="en-US" sz="1200" dirty="0" smtClean="0">
              <a:solidFill>
                <a:schemeClr val="tx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622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string 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985" y="1924832"/>
            <a:ext cx="755623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"/>
                <a:cs typeface="Courier"/>
              </a:rPr>
              <a:t>&gt;</a:t>
            </a:r>
            <a:r>
              <a:rPr lang="fr-FR" sz="1200" dirty="0">
                <a:latin typeface="Courier"/>
                <a:cs typeface="Courier"/>
              </a:rPr>
              <a:t>&gt; </a:t>
            </a:r>
            <a:r>
              <a:rPr lang="fr-FR" sz="1200" dirty="0" err="1">
                <a:solidFill>
                  <a:srgbClr val="528A02"/>
                </a:solidFill>
                <a:latin typeface="Courier"/>
                <a:cs typeface="Courier"/>
              </a:rPr>
              <a:t>subject</a:t>
            </a:r>
            <a:r>
              <a:rPr lang="fr-FR" sz="1200" dirty="0">
                <a:solidFill>
                  <a:srgbClr val="528A02"/>
                </a:solidFill>
                <a:latin typeface="Courier"/>
                <a:cs typeface="Courier"/>
              </a:rPr>
              <a:t> = 'SXF32';</a:t>
            </a:r>
          </a:p>
          <a:p>
            <a:r>
              <a:rPr lang="fr-FR" sz="1200" dirty="0">
                <a:latin typeface="Courier"/>
                <a:cs typeface="Courier"/>
              </a:rPr>
              <a:t>&gt;&gt; </a:t>
            </a:r>
            <a:r>
              <a:rPr lang="fr-FR" sz="1200" dirty="0" err="1">
                <a:solidFill>
                  <a:srgbClr val="528A02"/>
                </a:solidFill>
                <a:latin typeface="Courier"/>
                <a:cs typeface="Courier"/>
              </a:rPr>
              <a:t>logfileName</a:t>
            </a:r>
            <a:r>
              <a:rPr lang="fr-FR" sz="1200" dirty="0">
                <a:solidFill>
                  <a:srgbClr val="528A02"/>
                </a:solidFill>
                <a:latin typeface="Courier"/>
                <a:cs typeface="Courier"/>
              </a:rPr>
              <a:t> = </a:t>
            </a:r>
            <a:r>
              <a:rPr lang="fr-FR" sz="1200" dirty="0" err="1">
                <a:solidFill>
                  <a:srgbClr val="528A02"/>
                </a:solidFill>
                <a:latin typeface="Courier"/>
                <a:cs typeface="Courier"/>
              </a:rPr>
              <a:t>sprintf</a:t>
            </a:r>
            <a:r>
              <a:rPr lang="fr-FR" sz="1200" dirty="0">
                <a:solidFill>
                  <a:srgbClr val="528A02"/>
                </a:solidFill>
                <a:latin typeface="Courier"/>
                <a:cs typeface="Courier"/>
              </a:rPr>
              <a:t>('data_%s.</a:t>
            </a:r>
            <a:r>
              <a:rPr lang="fr-FR" sz="1200" dirty="0" err="1">
                <a:solidFill>
                  <a:srgbClr val="528A02"/>
                </a:solidFill>
                <a:latin typeface="Courier"/>
                <a:cs typeface="Courier"/>
              </a:rPr>
              <a:t>txt</a:t>
            </a:r>
            <a:r>
              <a:rPr lang="fr-FR" sz="1200" dirty="0">
                <a:solidFill>
                  <a:srgbClr val="528A02"/>
                </a:solidFill>
                <a:latin typeface="Courier"/>
                <a:cs typeface="Courier"/>
              </a:rPr>
              <a:t>',</a:t>
            </a:r>
            <a:r>
              <a:rPr lang="fr-FR" sz="1200" dirty="0" err="1">
                <a:solidFill>
                  <a:srgbClr val="528A02"/>
                </a:solidFill>
                <a:latin typeface="Courier"/>
                <a:cs typeface="Courier"/>
              </a:rPr>
              <a:t>subject</a:t>
            </a:r>
            <a:r>
              <a:rPr lang="fr-FR" sz="1200" dirty="0">
                <a:solidFill>
                  <a:srgbClr val="528A02"/>
                </a:solidFill>
                <a:latin typeface="Courier"/>
                <a:cs typeface="Courier"/>
              </a:rPr>
              <a:t>);</a:t>
            </a:r>
          </a:p>
          <a:p>
            <a:r>
              <a:rPr lang="fr-FR" sz="1200" dirty="0">
                <a:latin typeface="Courier"/>
                <a:cs typeface="Courier"/>
              </a:rPr>
              <a:t>&gt;&gt; </a:t>
            </a:r>
            <a:r>
              <a:rPr lang="fr-FR" sz="1200" dirty="0" err="1">
                <a:solidFill>
                  <a:srgbClr val="528A02"/>
                </a:solidFill>
                <a:latin typeface="Courier"/>
                <a:cs typeface="Courier"/>
              </a:rPr>
              <a:t>logfileName</a:t>
            </a:r>
            <a:endParaRPr lang="fr-FR" sz="1200" dirty="0">
              <a:solidFill>
                <a:srgbClr val="528A02"/>
              </a:solidFill>
              <a:latin typeface="Courier"/>
              <a:cs typeface="Courier"/>
            </a:endParaRPr>
          </a:p>
          <a:p>
            <a:r>
              <a:rPr lang="fr-FR" sz="1200" dirty="0" err="1">
                <a:latin typeface="Courier"/>
                <a:cs typeface="Courier"/>
              </a:rPr>
              <a:t>logfileName</a:t>
            </a:r>
            <a:r>
              <a:rPr lang="fr-FR" sz="1200" dirty="0">
                <a:latin typeface="Courier"/>
                <a:cs typeface="Courier"/>
              </a:rPr>
              <a:t> =</a:t>
            </a:r>
          </a:p>
          <a:p>
            <a:r>
              <a:rPr lang="fr-FR" sz="1200" dirty="0">
                <a:latin typeface="Courier"/>
                <a:cs typeface="Courier"/>
              </a:rPr>
              <a:t>data_SXF32.txt</a:t>
            </a:r>
          </a:p>
        </p:txBody>
      </p:sp>
      <p:sp>
        <p:nvSpPr>
          <p:cNvPr id="3" name="Rectangle 2"/>
          <p:cNvSpPr/>
          <p:nvPr/>
        </p:nvSpPr>
        <p:spPr>
          <a:xfrm>
            <a:off x="849181" y="2172832"/>
            <a:ext cx="1055739" cy="17596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973773" y="2417659"/>
            <a:ext cx="1185794" cy="132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2490727" y="3417239"/>
            <a:ext cx="4182532" cy="2856429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Make your variable names as informative as possible.  </a:t>
            </a:r>
            <a:r>
              <a:rPr lang="en-US" sz="1600" dirty="0" smtClean="0"/>
              <a:t>Someone reading your code should know what a variable contains by looking at its name.  That person might be Future </a:t>
            </a:r>
            <a:r>
              <a:rPr lang="en-US" sz="1600" dirty="0"/>
              <a:t>Y</a:t>
            </a:r>
            <a:r>
              <a:rPr lang="en-US" sz="1600" dirty="0" smtClean="0"/>
              <a:t>ou or a colleague.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29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3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of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14" y="2675110"/>
            <a:ext cx="668645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names = ['</a:t>
            </a:r>
            <a:r>
              <a:rPr lang="en-US" sz="1600" dirty="0" err="1">
                <a:solidFill>
                  <a:srgbClr val="528A02"/>
                </a:solidFill>
                <a:latin typeface="Courier"/>
                <a:cs typeface="Courier"/>
              </a:rPr>
              <a:t>Jonas','Fred','John</a:t>
            </a:r>
            <a:r>
              <a:rPr lang="en-US" sz="1600" dirty="0">
                <a:solidFill>
                  <a:srgbClr val="528A02"/>
                </a:solidFill>
                <a:latin typeface="Courier"/>
                <a:cs typeface="Courier"/>
              </a:rPr>
              <a:t>']</a:t>
            </a:r>
          </a:p>
          <a:p>
            <a:r>
              <a:rPr lang="en-US" sz="1600" dirty="0">
                <a:latin typeface="Courier"/>
                <a:cs typeface="Courier"/>
              </a:rPr>
              <a:t>names =</a:t>
            </a:r>
          </a:p>
          <a:p>
            <a:r>
              <a:rPr lang="en-US" sz="1600" dirty="0" err="1">
                <a:latin typeface="Courier"/>
                <a:cs typeface="Courier"/>
              </a:rPr>
              <a:t>JonasFredJohn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14" y="2104999"/>
            <a:ext cx="323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Lists of strings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14" y="4191000"/>
            <a:ext cx="29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Introducing </a:t>
            </a:r>
            <a:r>
              <a:rPr lang="en-US" i="1" dirty="0" smtClean="0"/>
              <a:t>cell arrays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37214" y="4690176"/>
            <a:ext cx="6686452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&gt;&gt; 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names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 = {'</a:t>
            </a:r>
            <a:r>
              <a:rPr lang="fr-FR" sz="1600" dirty="0" err="1">
                <a:solidFill>
                  <a:srgbClr val="528A02"/>
                </a:solidFill>
                <a:latin typeface="Courier"/>
                <a:cs typeface="Courier"/>
              </a:rPr>
              <a:t>Jonas','Fred','John</a:t>
            </a:r>
            <a:r>
              <a:rPr lang="fr-FR" sz="1600" dirty="0">
                <a:solidFill>
                  <a:srgbClr val="528A02"/>
                </a:solidFill>
                <a:latin typeface="Courier"/>
                <a:cs typeface="Courier"/>
              </a:rPr>
              <a:t>'}</a:t>
            </a:r>
          </a:p>
          <a:p>
            <a:r>
              <a:rPr lang="fr-FR" sz="1600" dirty="0" err="1">
                <a:latin typeface="Courier"/>
                <a:cs typeface="Courier"/>
              </a:rPr>
              <a:t>names</a:t>
            </a:r>
            <a:r>
              <a:rPr lang="fr-FR" sz="1600" dirty="0">
                <a:latin typeface="Courier"/>
                <a:cs typeface="Courier"/>
              </a:rPr>
              <a:t> = </a:t>
            </a:r>
          </a:p>
          <a:p>
            <a:r>
              <a:rPr lang="fr-FR" sz="1600" dirty="0">
                <a:latin typeface="Courier"/>
                <a:cs typeface="Courier"/>
              </a:rPr>
              <a:t>    'Jonas'    'Fred'    'John'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85266" y="2675110"/>
            <a:ext cx="4182532" cy="2176290"/>
            <a:chOff x="4885266" y="2675110"/>
            <a:chExt cx="4182532" cy="217629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910667" y="4292600"/>
              <a:ext cx="524933" cy="558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Cloud 8"/>
            <p:cNvSpPr/>
            <p:nvPr/>
          </p:nvSpPr>
          <p:spPr>
            <a:xfrm>
              <a:off x="4885266" y="2675110"/>
              <a:ext cx="4182532" cy="1819976"/>
            </a:xfrm>
            <a:prstGeom prst="cloud">
              <a:avLst/>
            </a:prstGeom>
            <a:gradFill flip="none" rotWithShape="1">
              <a:gsLst>
                <a:gs pos="0">
                  <a:schemeClr val="accent2">
                    <a:tint val="95000"/>
                    <a:shade val="70000"/>
                    <a:satMod val="150000"/>
                  </a:schemeClr>
                </a:gs>
                <a:gs pos="100000">
                  <a:schemeClr val="accent2">
                    <a:tint val="100000"/>
                    <a:shade val="100000"/>
                    <a:satMod val="1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Take note!</a:t>
              </a:r>
            </a:p>
            <a:p>
              <a:pPr algn="ctr"/>
              <a:r>
                <a:rPr lang="en-US" sz="1600" dirty="0" smtClean="0"/>
                <a:t>Curly braces -&gt; Cell array</a:t>
              </a:r>
            </a:p>
            <a:p>
              <a:pPr algn="ctr"/>
              <a:r>
                <a:rPr lang="en-US" sz="1600" dirty="0" smtClean="0"/>
                <a:t>Straight braces -&gt; regular array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8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89004" y="726909"/>
            <a:ext cx="7599977" cy="5089691"/>
            <a:chOff x="889004" y="726909"/>
            <a:chExt cx="7599977" cy="5089691"/>
          </a:xfrm>
        </p:grpSpPr>
        <p:sp>
          <p:nvSpPr>
            <p:cNvPr id="2" name="Oval 1"/>
            <p:cNvSpPr/>
            <p:nvPr/>
          </p:nvSpPr>
          <p:spPr>
            <a:xfrm>
              <a:off x="2861733" y="1837267"/>
              <a:ext cx="2988734" cy="39793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395133" y="3115733"/>
              <a:ext cx="753534" cy="330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445000" y="3115733"/>
              <a:ext cx="753534" cy="330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707466" y="3115733"/>
              <a:ext cx="287867" cy="330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23733" y="3115733"/>
              <a:ext cx="287867" cy="330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42269" y="32512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22646" y="32596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ardrop 8"/>
            <p:cNvSpPr/>
            <p:nvPr/>
          </p:nvSpPr>
          <p:spPr>
            <a:xfrm>
              <a:off x="4055539" y="3699933"/>
              <a:ext cx="533400" cy="626533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24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45937" y="4560077"/>
              <a:ext cx="1752598" cy="4426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674570" y="4545411"/>
              <a:ext cx="1363096" cy="234682"/>
              <a:chOff x="6129872" y="5076303"/>
              <a:chExt cx="1363096" cy="234682"/>
            </a:xfrm>
          </p:grpSpPr>
          <p:sp>
            <p:nvSpPr>
              <p:cNvPr id="12" name="Round Single Corner Rectangle 11"/>
              <p:cNvSpPr/>
              <p:nvPr/>
            </p:nvSpPr>
            <p:spPr>
              <a:xfrm>
                <a:off x="6129872" y="5082386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 Single Corner Rectangle 12"/>
              <p:cNvSpPr/>
              <p:nvPr/>
            </p:nvSpPr>
            <p:spPr>
              <a:xfrm>
                <a:off x="6324600" y="5090853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 Single Corner Rectangle 13"/>
              <p:cNvSpPr/>
              <p:nvPr/>
            </p:nvSpPr>
            <p:spPr>
              <a:xfrm>
                <a:off x="6519328" y="5099320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ingle Corner Rectangle 14"/>
              <p:cNvSpPr/>
              <p:nvPr/>
            </p:nvSpPr>
            <p:spPr>
              <a:xfrm>
                <a:off x="6714056" y="5099320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 Single Corner Rectangle 15"/>
              <p:cNvSpPr/>
              <p:nvPr/>
            </p:nvSpPr>
            <p:spPr>
              <a:xfrm>
                <a:off x="6908784" y="5090853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Single Corner Rectangle 16"/>
              <p:cNvSpPr/>
              <p:nvPr/>
            </p:nvSpPr>
            <p:spPr>
              <a:xfrm>
                <a:off x="7103512" y="5082386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Single Corner Rectangle 17"/>
              <p:cNvSpPr/>
              <p:nvPr/>
            </p:nvSpPr>
            <p:spPr>
              <a:xfrm>
                <a:off x="7298240" y="5076303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657605" y="4857483"/>
              <a:ext cx="1363096" cy="234682"/>
              <a:chOff x="6129872" y="5076303"/>
              <a:chExt cx="1363096" cy="234682"/>
            </a:xfrm>
          </p:grpSpPr>
          <p:sp>
            <p:nvSpPr>
              <p:cNvPr id="21" name="Round Single Corner Rectangle 20"/>
              <p:cNvSpPr/>
              <p:nvPr/>
            </p:nvSpPr>
            <p:spPr>
              <a:xfrm>
                <a:off x="6129872" y="5082386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 Single Corner Rectangle 21"/>
              <p:cNvSpPr/>
              <p:nvPr/>
            </p:nvSpPr>
            <p:spPr>
              <a:xfrm>
                <a:off x="6324600" y="5090853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ingle Corner Rectangle 22"/>
              <p:cNvSpPr/>
              <p:nvPr/>
            </p:nvSpPr>
            <p:spPr>
              <a:xfrm>
                <a:off x="6519328" y="5099320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Single Corner Rectangle 23"/>
              <p:cNvSpPr/>
              <p:nvPr/>
            </p:nvSpPr>
            <p:spPr>
              <a:xfrm>
                <a:off x="6714056" y="5099320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 Single Corner Rectangle 24"/>
              <p:cNvSpPr/>
              <p:nvPr/>
            </p:nvSpPr>
            <p:spPr>
              <a:xfrm>
                <a:off x="6908784" y="5090853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ingle Corner Rectangle 25"/>
              <p:cNvSpPr/>
              <p:nvPr/>
            </p:nvSpPr>
            <p:spPr>
              <a:xfrm>
                <a:off x="7103512" y="5082386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Single Corner Rectangle 26"/>
              <p:cNvSpPr/>
              <p:nvPr/>
            </p:nvSpPr>
            <p:spPr>
              <a:xfrm>
                <a:off x="7298240" y="5076303"/>
                <a:ext cx="194728" cy="211665"/>
              </a:xfrm>
              <a:prstGeom prst="round1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623733" y="4639736"/>
              <a:ext cx="1498600" cy="5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06831" y="4944536"/>
              <a:ext cx="1498600" cy="5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445936" y="4461933"/>
              <a:ext cx="1803400" cy="694267"/>
            </a:xfrm>
            <a:prstGeom prst="ellipse">
              <a:avLst/>
            </a:prstGeom>
            <a:noFill/>
            <a:ln w="1778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130800" y="1184552"/>
              <a:ext cx="2252133" cy="1313115"/>
            </a:xfrm>
            <a:custGeom>
              <a:avLst/>
              <a:gdLst>
                <a:gd name="connsiteX0" fmla="*/ 50800 w 2252133"/>
                <a:gd name="connsiteY0" fmla="*/ 1313115 h 1313115"/>
                <a:gd name="connsiteX1" fmla="*/ 16933 w 2252133"/>
                <a:gd name="connsiteY1" fmla="*/ 1262315 h 1313115"/>
                <a:gd name="connsiteX2" fmla="*/ 0 w 2252133"/>
                <a:gd name="connsiteY2" fmla="*/ 1203048 h 1313115"/>
                <a:gd name="connsiteX3" fmla="*/ 8467 w 2252133"/>
                <a:gd name="connsiteY3" fmla="*/ 991381 h 1313115"/>
                <a:gd name="connsiteX4" fmla="*/ 16933 w 2252133"/>
                <a:gd name="connsiteY4" fmla="*/ 949048 h 1313115"/>
                <a:gd name="connsiteX5" fmla="*/ 59267 w 2252133"/>
                <a:gd name="connsiteY5" fmla="*/ 872848 h 1313115"/>
                <a:gd name="connsiteX6" fmla="*/ 84667 w 2252133"/>
                <a:gd name="connsiteY6" fmla="*/ 847448 h 1313115"/>
                <a:gd name="connsiteX7" fmla="*/ 135467 w 2252133"/>
                <a:gd name="connsiteY7" fmla="*/ 779715 h 1313115"/>
                <a:gd name="connsiteX8" fmla="*/ 177800 w 2252133"/>
                <a:gd name="connsiteY8" fmla="*/ 771248 h 1313115"/>
                <a:gd name="connsiteX9" fmla="*/ 203200 w 2252133"/>
                <a:gd name="connsiteY9" fmla="*/ 745848 h 1313115"/>
                <a:gd name="connsiteX10" fmla="*/ 245533 w 2252133"/>
                <a:gd name="connsiteY10" fmla="*/ 737381 h 1313115"/>
                <a:gd name="connsiteX11" fmla="*/ 279400 w 2252133"/>
                <a:gd name="connsiteY11" fmla="*/ 728915 h 1313115"/>
                <a:gd name="connsiteX12" fmla="*/ 499533 w 2252133"/>
                <a:gd name="connsiteY12" fmla="*/ 737381 h 1313115"/>
                <a:gd name="connsiteX13" fmla="*/ 558800 w 2252133"/>
                <a:gd name="connsiteY13" fmla="*/ 762781 h 1313115"/>
                <a:gd name="connsiteX14" fmla="*/ 694267 w 2252133"/>
                <a:gd name="connsiteY14" fmla="*/ 847448 h 1313115"/>
                <a:gd name="connsiteX15" fmla="*/ 762000 w 2252133"/>
                <a:gd name="connsiteY15" fmla="*/ 898248 h 1313115"/>
                <a:gd name="connsiteX16" fmla="*/ 778933 w 2252133"/>
                <a:gd name="connsiteY16" fmla="*/ 940581 h 1313115"/>
                <a:gd name="connsiteX17" fmla="*/ 795867 w 2252133"/>
                <a:gd name="connsiteY17" fmla="*/ 965981 h 1313115"/>
                <a:gd name="connsiteX18" fmla="*/ 753533 w 2252133"/>
                <a:gd name="connsiteY18" fmla="*/ 1067581 h 1313115"/>
                <a:gd name="connsiteX19" fmla="*/ 635000 w 2252133"/>
                <a:gd name="connsiteY19" fmla="*/ 1042181 h 1313115"/>
                <a:gd name="connsiteX20" fmla="*/ 550333 w 2252133"/>
                <a:gd name="connsiteY20" fmla="*/ 965981 h 1313115"/>
                <a:gd name="connsiteX21" fmla="*/ 499533 w 2252133"/>
                <a:gd name="connsiteY21" fmla="*/ 898248 h 1313115"/>
                <a:gd name="connsiteX22" fmla="*/ 448733 w 2252133"/>
                <a:gd name="connsiteY22" fmla="*/ 847448 h 1313115"/>
                <a:gd name="connsiteX23" fmla="*/ 465667 w 2252133"/>
                <a:gd name="connsiteY23" fmla="*/ 652715 h 1313115"/>
                <a:gd name="connsiteX24" fmla="*/ 491067 w 2252133"/>
                <a:gd name="connsiteY24" fmla="*/ 610381 h 1313115"/>
                <a:gd name="connsiteX25" fmla="*/ 618067 w 2252133"/>
                <a:gd name="connsiteY25" fmla="*/ 500315 h 1313115"/>
                <a:gd name="connsiteX26" fmla="*/ 685800 w 2252133"/>
                <a:gd name="connsiteY26" fmla="*/ 457981 h 1313115"/>
                <a:gd name="connsiteX27" fmla="*/ 787400 w 2252133"/>
                <a:gd name="connsiteY27" fmla="*/ 415648 h 1313115"/>
                <a:gd name="connsiteX28" fmla="*/ 1032933 w 2252133"/>
                <a:gd name="connsiteY28" fmla="*/ 347915 h 1313115"/>
                <a:gd name="connsiteX29" fmla="*/ 1168400 w 2252133"/>
                <a:gd name="connsiteY29" fmla="*/ 356381 h 1313115"/>
                <a:gd name="connsiteX30" fmla="*/ 1219200 w 2252133"/>
                <a:gd name="connsiteY30" fmla="*/ 364848 h 1313115"/>
                <a:gd name="connsiteX31" fmla="*/ 1236133 w 2252133"/>
                <a:gd name="connsiteY31" fmla="*/ 390248 h 1313115"/>
                <a:gd name="connsiteX32" fmla="*/ 1278467 w 2252133"/>
                <a:gd name="connsiteY32" fmla="*/ 508781 h 1313115"/>
                <a:gd name="connsiteX33" fmla="*/ 1261533 w 2252133"/>
                <a:gd name="connsiteY33" fmla="*/ 678115 h 1313115"/>
                <a:gd name="connsiteX34" fmla="*/ 1236133 w 2252133"/>
                <a:gd name="connsiteY34" fmla="*/ 695048 h 1313115"/>
                <a:gd name="connsiteX35" fmla="*/ 1151467 w 2252133"/>
                <a:gd name="connsiteY35" fmla="*/ 678115 h 1313115"/>
                <a:gd name="connsiteX36" fmla="*/ 1117600 w 2252133"/>
                <a:gd name="connsiteY36" fmla="*/ 610381 h 1313115"/>
                <a:gd name="connsiteX37" fmla="*/ 1109133 w 2252133"/>
                <a:gd name="connsiteY37" fmla="*/ 559581 h 1313115"/>
                <a:gd name="connsiteX38" fmla="*/ 1083733 w 2252133"/>
                <a:gd name="connsiteY38" fmla="*/ 508781 h 1313115"/>
                <a:gd name="connsiteX39" fmla="*/ 1075267 w 2252133"/>
                <a:gd name="connsiteY39" fmla="*/ 457981 h 1313115"/>
                <a:gd name="connsiteX40" fmla="*/ 1075267 w 2252133"/>
                <a:gd name="connsiteY40" fmla="*/ 339448 h 1313115"/>
                <a:gd name="connsiteX41" fmla="*/ 1117600 w 2252133"/>
                <a:gd name="connsiteY41" fmla="*/ 297115 h 1313115"/>
                <a:gd name="connsiteX42" fmla="*/ 1278467 w 2252133"/>
                <a:gd name="connsiteY42" fmla="*/ 187048 h 1313115"/>
                <a:gd name="connsiteX43" fmla="*/ 1329267 w 2252133"/>
                <a:gd name="connsiteY43" fmla="*/ 170115 h 1313115"/>
                <a:gd name="connsiteX44" fmla="*/ 1447800 w 2252133"/>
                <a:gd name="connsiteY44" fmla="*/ 161648 h 1313115"/>
                <a:gd name="connsiteX45" fmla="*/ 1744133 w 2252133"/>
                <a:gd name="connsiteY45" fmla="*/ 212448 h 1313115"/>
                <a:gd name="connsiteX46" fmla="*/ 1964267 w 2252133"/>
                <a:gd name="connsiteY46" fmla="*/ 271715 h 1313115"/>
                <a:gd name="connsiteX47" fmla="*/ 1989667 w 2252133"/>
                <a:gd name="connsiteY47" fmla="*/ 288648 h 1313115"/>
                <a:gd name="connsiteX48" fmla="*/ 2015067 w 2252133"/>
                <a:gd name="connsiteY48" fmla="*/ 356381 h 1313115"/>
                <a:gd name="connsiteX49" fmla="*/ 1998133 w 2252133"/>
                <a:gd name="connsiteY49" fmla="*/ 432581 h 1313115"/>
                <a:gd name="connsiteX50" fmla="*/ 1930400 w 2252133"/>
                <a:gd name="connsiteY50" fmla="*/ 508781 h 1313115"/>
                <a:gd name="connsiteX51" fmla="*/ 1862667 w 2252133"/>
                <a:gd name="connsiteY51" fmla="*/ 542648 h 1313115"/>
                <a:gd name="connsiteX52" fmla="*/ 1752600 w 2252133"/>
                <a:gd name="connsiteY52" fmla="*/ 534181 h 1313115"/>
                <a:gd name="connsiteX53" fmla="*/ 1718733 w 2252133"/>
                <a:gd name="connsiteY53" fmla="*/ 508781 h 1313115"/>
                <a:gd name="connsiteX54" fmla="*/ 1625600 w 2252133"/>
                <a:gd name="connsiteY54" fmla="*/ 441048 h 1313115"/>
                <a:gd name="connsiteX55" fmla="*/ 1617133 w 2252133"/>
                <a:gd name="connsiteY55" fmla="*/ 415648 h 1313115"/>
                <a:gd name="connsiteX56" fmla="*/ 1600200 w 2252133"/>
                <a:gd name="connsiteY56" fmla="*/ 390248 h 1313115"/>
                <a:gd name="connsiteX57" fmla="*/ 1642533 w 2252133"/>
                <a:gd name="connsiteY57" fmla="*/ 288648 h 1313115"/>
                <a:gd name="connsiteX58" fmla="*/ 1693333 w 2252133"/>
                <a:gd name="connsiteY58" fmla="*/ 254781 h 1313115"/>
                <a:gd name="connsiteX59" fmla="*/ 1769533 w 2252133"/>
                <a:gd name="connsiteY59" fmla="*/ 187048 h 1313115"/>
                <a:gd name="connsiteX60" fmla="*/ 1862667 w 2252133"/>
                <a:gd name="connsiteY60" fmla="*/ 127781 h 1313115"/>
                <a:gd name="connsiteX61" fmla="*/ 2116667 w 2252133"/>
                <a:gd name="connsiteY61" fmla="*/ 26181 h 1313115"/>
                <a:gd name="connsiteX62" fmla="*/ 2175933 w 2252133"/>
                <a:gd name="connsiteY62" fmla="*/ 17715 h 1313115"/>
                <a:gd name="connsiteX63" fmla="*/ 2252133 w 2252133"/>
                <a:gd name="connsiteY63" fmla="*/ 781 h 131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252133" h="1313115">
                  <a:moveTo>
                    <a:pt x="50800" y="1313115"/>
                  </a:moveTo>
                  <a:cubicBezTo>
                    <a:pt x="39511" y="1296182"/>
                    <a:pt x="26816" y="1280105"/>
                    <a:pt x="16933" y="1262315"/>
                  </a:cubicBezTo>
                  <a:cubicBezTo>
                    <a:pt x="11414" y="1252381"/>
                    <a:pt x="1992" y="1211014"/>
                    <a:pt x="0" y="1203048"/>
                  </a:cubicBezTo>
                  <a:cubicBezTo>
                    <a:pt x="2822" y="1132492"/>
                    <a:pt x="3770" y="1061837"/>
                    <a:pt x="8467" y="991381"/>
                  </a:cubicBezTo>
                  <a:cubicBezTo>
                    <a:pt x="9424" y="977022"/>
                    <a:pt x="12382" y="962700"/>
                    <a:pt x="16933" y="949048"/>
                  </a:cubicBezTo>
                  <a:cubicBezTo>
                    <a:pt x="21757" y="934575"/>
                    <a:pt x="52757" y="881527"/>
                    <a:pt x="59267" y="872848"/>
                  </a:cubicBezTo>
                  <a:cubicBezTo>
                    <a:pt x="66451" y="863269"/>
                    <a:pt x="77483" y="857027"/>
                    <a:pt x="84667" y="847448"/>
                  </a:cubicBezTo>
                  <a:cubicBezTo>
                    <a:pt x="98311" y="829256"/>
                    <a:pt x="111467" y="791715"/>
                    <a:pt x="135467" y="779715"/>
                  </a:cubicBezTo>
                  <a:cubicBezTo>
                    <a:pt x="148338" y="773279"/>
                    <a:pt x="163689" y="774070"/>
                    <a:pt x="177800" y="771248"/>
                  </a:cubicBezTo>
                  <a:cubicBezTo>
                    <a:pt x="186267" y="762781"/>
                    <a:pt x="192490" y="751203"/>
                    <a:pt x="203200" y="745848"/>
                  </a:cubicBezTo>
                  <a:cubicBezTo>
                    <a:pt x="216071" y="739412"/>
                    <a:pt x="231485" y="740503"/>
                    <a:pt x="245533" y="737381"/>
                  </a:cubicBezTo>
                  <a:cubicBezTo>
                    <a:pt x="256892" y="734857"/>
                    <a:pt x="268111" y="731737"/>
                    <a:pt x="279400" y="728915"/>
                  </a:cubicBezTo>
                  <a:cubicBezTo>
                    <a:pt x="352778" y="731737"/>
                    <a:pt x="426635" y="728545"/>
                    <a:pt x="499533" y="737381"/>
                  </a:cubicBezTo>
                  <a:cubicBezTo>
                    <a:pt x="520870" y="739967"/>
                    <a:pt x="539323" y="753692"/>
                    <a:pt x="558800" y="762781"/>
                  </a:cubicBezTo>
                  <a:cubicBezTo>
                    <a:pt x="658145" y="809142"/>
                    <a:pt x="599218" y="781645"/>
                    <a:pt x="694267" y="847448"/>
                  </a:cubicBezTo>
                  <a:cubicBezTo>
                    <a:pt x="762646" y="894787"/>
                    <a:pt x="713483" y="849731"/>
                    <a:pt x="762000" y="898248"/>
                  </a:cubicBezTo>
                  <a:cubicBezTo>
                    <a:pt x="767644" y="912359"/>
                    <a:pt x="772136" y="926988"/>
                    <a:pt x="778933" y="940581"/>
                  </a:cubicBezTo>
                  <a:cubicBezTo>
                    <a:pt x="783484" y="949682"/>
                    <a:pt x="795867" y="955805"/>
                    <a:pt x="795867" y="965981"/>
                  </a:cubicBezTo>
                  <a:cubicBezTo>
                    <a:pt x="795867" y="1020263"/>
                    <a:pt x="780554" y="1031553"/>
                    <a:pt x="753533" y="1067581"/>
                  </a:cubicBezTo>
                  <a:cubicBezTo>
                    <a:pt x="714022" y="1059114"/>
                    <a:pt x="673334" y="1054959"/>
                    <a:pt x="635000" y="1042181"/>
                  </a:cubicBezTo>
                  <a:cubicBezTo>
                    <a:pt x="616006" y="1035850"/>
                    <a:pt x="553358" y="970015"/>
                    <a:pt x="550333" y="965981"/>
                  </a:cubicBezTo>
                  <a:cubicBezTo>
                    <a:pt x="533400" y="943403"/>
                    <a:pt x="519489" y="918204"/>
                    <a:pt x="499533" y="898248"/>
                  </a:cubicBezTo>
                  <a:lnTo>
                    <a:pt x="448733" y="847448"/>
                  </a:lnTo>
                  <a:cubicBezTo>
                    <a:pt x="454378" y="782537"/>
                    <a:pt x="454213" y="716856"/>
                    <a:pt x="465667" y="652715"/>
                  </a:cubicBezTo>
                  <a:cubicBezTo>
                    <a:pt x="468560" y="636515"/>
                    <a:pt x="481502" y="623772"/>
                    <a:pt x="491067" y="610381"/>
                  </a:cubicBezTo>
                  <a:cubicBezTo>
                    <a:pt x="564811" y="507138"/>
                    <a:pt x="522351" y="554155"/>
                    <a:pt x="618067" y="500315"/>
                  </a:cubicBezTo>
                  <a:cubicBezTo>
                    <a:pt x="641273" y="487262"/>
                    <a:pt x="661986" y="469888"/>
                    <a:pt x="685800" y="457981"/>
                  </a:cubicBezTo>
                  <a:cubicBezTo>
                    <a:pt x="718615" y="441573"/>
                    <a:pt x="752920" y="428186"/>
                    <a:pt x="787400" y="415648"/>
                  </a:cubicBezTo>
                  <a:cubicBezTo>
                    <a:pt x="961469" y="352350"/>
                    <a:pt x="912430" y="362977"/>
                    <a:pt x="1032933" y="347915"/>
                  </a:cubicBezTo>
                  <a:cubicBezTo>
                    <a:pt x="1078089" y="350737"/>
                    <a:pt x="1123342" y="352285"/>
                    <a:pt x="1168400" y="356381"/>
                  </a:cubicBezTo>
                  <a:cubicBezTo>
                    <a:pt x="1185496" y="357935"/>
                    <a:pt x="1203845" y="357171"/>
                    <a:pt x="1219200" y="364848"/>
                  </a:cubicBezTo>
                  <a:cubicBezTo>
                    <a:pt x="1228301" y="369399"/>
                    <a:pt x="1230489" y="381781"/>
                    <a:pt x="1236133" y="390248"/>
                  </a:cubicBezTo>
                  <a:cubicBezTo>
                    <a:pt x="1257659" y="476348"/>
                    <a:pt x="1242659" y="437165"/>
                    <a:pt x="1278467" y="508781"/>
                  </a:cubicBezTo>
                  <a:cubicBezTo>
                    <a:pt x="1272822" y="565226"/>
                    <a:pt x="1274105" y="622799"/>
                    <a:pt x="1261533" y="678115"/>
                  </a:cubicBezTo>
                  <a:cubicBezTo>
                    <a:pt x="1259278" y="688038"/>
                    <a:pt x="1246309" y="695048"/>
                    <a:pt x="1236133" y="695048"/>
                  </a:cubicBezTo>
                  <a:cubicBezTo>
                    <a:pt x="1207352" y="695048"/>
                    <a:pt x="1179689" y="683759"/>
                    <a:pt x="1151467" y="678115"/>
                  </a:cubicBezTo>
                  <a:cubicBezTo>
                    <a:pt x="1133569" y="651269"/>
                    <a:pt x="1127160" y="645436"/>
                    <a:pt x="1117600" y="610381"/>
                  </a:cubicBezTo>
                  <a:cubicBezTo>
                    <a:pt x="1113083" y="593819"/>
                    <a:pt x="1114562" y="575867"/>
                    <a:pt x="1109133" y="559581"/>
                  </a:cubicBezTo>
                  <a:cubicBezTo>
                    <a:pt x="1103146" y="541621"/>
                    <a:pt x="1092200" y="525714"/>
                    <a:pt x="1083733" y="508781"/>
                  </a:cubicBezTo>
                  <a:cubicBezTo>
                    <a:pt x="1080911" y="491848"/>
                    <a:pt x="1078338" y="474871"/>
                    <a:pt x="1075267" y="457981"/>
                  </a:cubicBezTo>
                  <a:cubicBezTo>
                    <a:pt x="1067468" y="415083"/>
                    <a:pt x="1055124" y="386448"/>
                    <a:pt x="1075267" y="339448"/>
                  </a:cubicBezTo>
                  <a:cubicBezTo>
                    <a:pt x="1083128" y="321106"/>
                    <a:pt x="1102448" y="310102"/>
                    <a:pt x="1117600" y="297115"/>
                  </a:cubicBezTo>
                  <a:cubicBezTo>
                    <a:pt x="1148423" y="270695"/>
                    <a:pt x="1239192" y="200139"/>
                    <a:pt x="1278467" y="187048"/>
                  </a:cubicBezTo>
                  <a:cubicBezTo>
                    <a:pt x="1295400" y="181404"/>
                    <a:pt x="1311615" y="172763"/>
                    <a:pt x="1329267" y="170115"/>
                  </a:cubicBezTo>
                  <a:cubicBezTo>
                    <a:pt x="1368440" y="164239"/>
                    <a:pt x="1408289" y="164470"/>
                    <a:pt x="1447800" y="161648"/>
                  </a:cubicBezTo>
                  <a:cubicBezTo>
                    <a:pt x="1557045" y="177254"/>
                    <a:pt x="1640331" y="184971"/>
                    <a:pt x="1744133" y="212448"/>
                  </a:cubicBezTo>
                  <a:cubicBezTo>
                    <a:pt x="1996793" y="279328"/>
                    <a:pt x="1835855" y="250312"/>
                    <a:pt x="1964267" y="271715"/>
                  </a:cubicBezTo>
                  <a:cubicBezTo>
                    <a:pt x="1972734" y="277359"/>
                    <a:pt x="1982472" y="281453"/>
                    <a:pt x="1989667" y="288648"/>
                  </a:cubicBezTo>
                  <a:cubicBezTo>
                    <a:pt x="2011468" y="310449"/>
                    <a:pt x="2009009" y="326094"/>
                    <a:pt x="2015067" y="356381"/>
                  </a:cubicBezTo>
                  <a:cubicBezTo>
                    <a:pt x="2009422" y="381781"/>
                    <a:pt x="2005785" y="407712"/>
                    <a:pt x="1998133" y="432581"/>
                  </a:cubicBezTo>
                  <a:cubicBezTo>
                    <a:pt x="1986073" y="471777"/>
                    <a:pt x="1965171" y="483493"/>
                    <a:pt x="1930400" y="508781"/>
                  </a:cubicBezTo>
                  <a:cubicBezTo>
                    <a:pt x="1896563" y="533389"/>
                    <a:pt x="1894920" y="531896"/>
                    <a:pt x="1862667" y="542648"/>
                  </a:cubicBezTo>
                  <a:cubicBezTo>
                    <a:pt x="1825978" y="539826"/>
                    <a:pt x="1788419" y="542609"/>
                    <a:pt x="1752600" y="534181"/>
                  </a:cubicBezTo>
                  <a:cubicBezTo>
                    <a:pt x="1738864" y="530949"/>
                    <a:pt x="1729752" y="517596"/>
                    <a:pt x="1718733" y="508781"/>
                  </a:cubicBezTo>
                  <a:cubicBezTo>
                    <a:pt x="1644717" y="449568"/>
                    <a:pt x="1694729" y="482525"/>
                    <a:pt x="1625600" y="441048"/>
                  </a:cubicBezTo>
                  <a:cubicBezTo>
                    <a:pt x="1622778" y="432581"/>
                    <a:pt x="1621124" y="423630"/>
                    <a:pt x="1617133" y="415648"/>
                  </a:cubicBezTo>
                  <a:cubicBezTo>
                    <a:pt x="1612582" y="406547"/>
                    <a:pt x="1600200" y="400424"/>
                    <a:pt x="1600200" y="390248"/>
                  </a:cubicBezTo>
                  <a:cubicBezTo>
                    <a:pt x="1600200" y="374930"/>
                    <a:pt x="1633461" y="298728"/>
                    <a:pt x="1642533" y="288648"/>
                  </a:cubicBezTo>
                  <a:cubicBezTo>
                    <a:pt x="1656147" y="273521"/>
                    <a:pt x="1677441" y="267494"/>
                    <a:pt x="1693333" y="254781"/>
                  </a:cubicBezTo>
                  <a:cubicBezTo>
                    <a:pt x="1719870" y="233551"/>
                    <a:pt x="1742346" y="207438"/>
                    <a:pt x="1769533" y="187048"/>
                  </a:cubicBezTo>
                  <a:cubicBezTo>
                    <a:pt x="1798971" y="164970"/>
                    <a:pt x="1829968" y="144658"/>
                    <a:pt x="1862667" y="127781"/>
                  </a:cubicBezTo>
                  <a:cubicBezTo>
                    <a:pt x="1942994" y="86322"/>
                    <a:pt x="2027875" y="47073"/>
                    <a:pt x="2116667" y="26181"/>
                  </a:cubicBezTo>
                  <a:cubicBezTo>
                    <a:pt x="2136092" y="21610"/>
                    <a:pt x="2156178" y="20537"/>
                    <a:pt x="2175933" y="17715"/>
                  </a:cubicBezTo>
                  <a:cubicBezTo>
                    <a:pt x="2222421" y="-5530"/>
                    <a:pt x="2197178" y="781"/>
                    <a:pt x="2252133" y="781"/>
                  </a:cubicBezTo>
                </a:path>
              </a:pathLst>
            </a:cu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173969" y="726909"/>
              <a:ext cx="1727394" cy="1655338"/>
            </a:xfrm>
            <a:custGeom>
              <a:avLst/>
              <a:gdLst>
                <a:gd name="connsiteX0" fmla="*/ 313461 w 1727394"/>
                <a:gd name="connsiteY0" fmla="*/ 1642976 h 1655338"/>
                <a:gd name="connsiteX1" fmla="*/ 59461 w 1727394"/>
                <a:gd name="connsiteY1" fmla="*/ 1642976 h 1655338"/>
                <a:gd name="connsiteX2" fmla="*/ 34061 w 1727394"/>
                <a:gd name="connsiteY2" fmla="*/ 1626043 h 1655338"/>
                <a:gd name="connsiteX3" fmla="*/ 8661 w 1727394"/>
                <a:gd name="connsiteY3" fmla="*/ 1592176 h 1655338"/>
                <a:gd name="connsiteX4" fmla="*/ 194 w 1727394"/>
                <a:gd name="connsiteY4" fmla="*/ 1524443 h 1655338"/>
                <a:gd name="connsiteX5" fmla="*/ 25594 w 1727394"/>
                <a:gd name="connsiteY5" fmla="*/ 1355109 h 1655338"/>
                <a:gd name="connsiteX6" fmla="*/ 76394 w 1727394"/>
                <a:gd name="connsiteY6" fmla="*/ 1236576 h 1655338"/>
                <a:gd name="connsiteX7" fmla="*/ 101794 w 1727394"/>
                <a:gd name="connsiteY7" fmla="*/ 1228109 h 1655338"/>
                <a:gd name="connsiteX8" fmla="*/ 127194 w 1727394"/>
                <a:gd name="connsiteY8" fmla="*/ 1202709 h 1655338"/>
                <a:gd name="connsiteX9" fmla="*/ 262661 w 1727394"/>
                <a:gd name="connsiteY9" fmla="*/ 1202709 h 1655338"/>
                <a:gd name="connsiteX10" fmla="*/ 288061 w 1727394"/>
                <a:gd name="connsiteY10" fmla="*/ 1219643 h 1655338"/>
                <a:gd name="connsiteX11" fmla="*/ 330394 w 1727394"/>
                <a:gd name="connsiteY11" fmla="*/ 1245043 h 1655338"/>
                <a:gd name="connsiteX12" fmla="*/ 364261 w 1727394"/>
                <a:gd name="connsiteY12" fmla="*/ 1278909 h 1655338"/>
                <a:gd name="connsiteX13" fmla="*/ 338861 w 1727394"/>
                <a:gd name="connsiteY13" fmla="*/ 1397443 h 1655338"/>
                <a:gd name="connsiteX14" fmla="*/ 262661 w 1727394"/>
                <a:gd name="connsiteY14" fmla="*/ 1448243 h 1655338"/>
                <a:gd name="connsiteX15" fmla="*/ 161061 w 1727394"/>
                <a:gd name="connsiteY15" fmla="*/ 1422843 h 1655338"/>
                <a:gd name="connsiteX16" fmla="*/ 144127 w 1727394"/>
                <a:gd name="connsiteY16" fmla="*/ 1380509 h 1655338"/>
                <a:gd name="connsiteX17" fmla="*/ 118727 w 1727394"/>
                <a:gd name="connsiteY17" fmla="*/ 1346643 h 1655338"/>
                <a:gd name="connsiteX18" fmla="*/ 101794 w 1727394"/>
                <a:gd name="connsiteY18" fmla="*/ 1295843 h 1655338"/>
                <a:gd name="connsiteX19" fmla="*/ 76394 w 1727394"/>
                <a:gd name="connsiteY19" fmla="*/ 1253509 h 1655338"/>
                <a:gd name="connsiteX20" fmla="*/ 101794 w 1727394"/>
                <a:gd name="connsiteY20" fmla="*/ 1084176 h 1655338"/>
                <a:gd name="connsiteX21" fmla="*/ 110261 w 1727394"/>
                <a:gd name="connsiteY21" fmla="*/ 1050309 h 1655338"/>
                <a:gd name="connsiteX22" fmla="*/ 194927 w 1727394"/>
                <a:gd name="connsiteY22" fmla="*/ 957176 h 1655338"/>
                <a:gd name="connsiteX23" fmla="*/ 220327 w 1727394"/>
                <a:gd name="connsiteY23" fmla="*/ 940243 h 1655338"/>
                <a:gd name="connsiteX24" fmla="*/ 245727 w 1727394"/>
                <a:gd name="connsiteY24" fmla="*/ 931776 h 1655338"/>
                <a:gd name="connsiteX25" fmla="*/ 398127 w 1727394"/>
                <a:gd name="connsiteY25" fmla="*/ 957176 h 1655338"/>
                <a:gd name="connsiteX26" fmla="*/ 431994 w 1727394"/>
                <a:gd name="connsiteY26" fmla="*/ 991043 h 1655338"/>
                <a:gd name="connsiteX27" fmla="*/ 491261 w 1727394"/>
                <a:gd name="connsiteY27" fmla="*/ 1067243 h 1655338"/>
                <a:gd name="connsiteX28" fmla="*/ 482794 w 1727394"/>
                <a:gd name="connsiteY28" fmla="*/ 1185776 h 1655338"/>
                <a:gd name="connsiteX29" fmla="*/ 457394 w 1727394"/>
                <a:gd name="connsiteY29" fmla="*/ 1202709 h 1655338"/>
                <a:gd name="connsiteX30" fmla="*/ 296527 w 1727394"/>
                <a:gd name="connsiteY30" fmla="*/ 1194243 h 1655338"/>
                <a:gd name="connsiteX31" fmla="*/ 304994 w 1727394"/>
                <a:gd name="connsiteY31" fmla="*/ 914843 h 1655338"/>
                <a:gd name="connsiteX32" fmla="*/ 321927 w 1727394"/>
                <a:gd name="connsiteY32" fmla="*/ 864043 h 1655338"/>
                <a:gd name="connsiteX33" fmla="*/ 347327 w 1727394"/>
                <a:gd name="connsiteY33" fmla="*/ 821709 h 1655338"/>
                <a:gd name="connsiteX34" fmla="*/ 398127 w 1727394"/>
                <a:gd name="connsiteY34" fmla="*/ 770909 h 1655338"/>
                <a:gd name="connsiteX35" fmla="*/ 474327 w 1727394"/>
                <a:gd name="connsiteY35" fmla="*/ 753976 h 1655338"/>
                <a:gd name="connsiteX36" fmla="*/ 542061 w 1727394"/>
                <a:gd name="connsiteY36" fmla="*/ 737043 h 1655338"/>
                <a:gd name="connsiteX37" fmla="*/ 685994 w 1727394"/>
                <a:gd name="connsiteY37" fmla="*/ 762443 h 1655338"/>
                <a:gd name="connsiteX38" fmla="*/ 787594 w 1727394"/>
                <a:gd name="connsiteY38" fmla="*/ 821709 h 1655338"/>
                <a:gd name="connsiteX39" fmla="*/ 812994 w 1727394"/>
                <a:gd name="connsiteY39" fmla="*/ 864043 h 1655338"/>
                <a:gd name="connsiteX40" fmla="*/ 838394 w 1727394"/>
                <a:gd name="connsiteY40" fmla="*/ 897909 h 1655338"/>
                <a:gd name="connsiteX41" fmla="*/ 762194 w 1727394"/>
                <a:gd name="connsiteY41" fmla="*/ 1033376 h 1655338"/>
                <a:gd name="connsiteX42" fmla="*/ 736794 w 1727394"/>
                <a:gd name="connsiteY42" fmla="*/ 1041843 h 1655338"/>
                <a:gd name="connsiteX43" fmla="*/ 635194 w 1727394"/>
                <a:gd name="connsiteY43" fmla="*/ 982576 h 1655338"/>
                <a:gd name="connsiteX44" fmla="*/ 592861 w 1727394"/>
                <a:gd name="connsiteY44" fmla="*/ 880976 h 1655338"/>
                <a:gd name="connsiteX45" fmla="*/ 592861 w 1727394"/>
                <a:gd name="connsiteY45" fmla="*/ 626976 h 1655338"/>
                <a:gd name="connsiteX46" fmla="*/ 609794 w 1727394"/>
                <a:gd name="connsiteY46" fmla="*/ 601576 h 1655338"/>
                <a:gd name="connsiteX47" fmla="*/ 711394 w 1727394"/>
                <a:gd name="connsiteY47" fmla="*/ 499976 h 1655338"/>
                <a:gd name="connsiteX48" fmla="*/ 796061 w 1727394"/>
                <a:gd name="connsiteY48" fmla="*/ 449176 h 1655338"/>
                <a:gd name="connsiteX49" fmla="*/ 880727 w 1727394"/>
                <a:gd name="connsiteY49" fmla="*/ 440709 h 1655338"/>
                <a:gd name="connsiteX50" fmla="*/ 1100861 w 1727394"/>
                <a:gd name="connsiteY50" fmla="*/ 457643 h 1655338"/>
                <a:gd name="connsiteX51" fmla="*/ 1151661 w 1727394"/>
                <a:gd name="connsiteY51" fmla="*/ 499976 h 1655338"/>
                <a:gd name="connsiteX52" fmla="*/ 1202461 w 1727394"/>
                <a:gd name="connsiteY52" fmla="*/ 601576 h 1655338"/>
                <a:gd name="connsiteX53" fmla="*/ 1210927 w 1727394"/>
                <a:gd name="connsiteY53" fmla="*/ 669309 h 1655338"/>
                <a:gd name="connsiteX54" fmla="*/ 982327 w 1727394"/>
                <a:gd name="connsiteY54" fmla="*/ 737043 h 1655338"/>
                <a:gd name="connsiteX55" fmla="*/ 796061 w 1727394"/>
                <a:gd name="connsiteY55" fmla="*/ 618509 h 1655338"/>
                <a:gd name="connsiteX56" fmla="*/ 745261 w 1727394"/>
                <a:gd name="connsiteY56" fmla="*/ 576176 h 1655338"/>
                <a:gd name="connsiteX57" fmla="*/ 677527 w 1727394"/>
                <a:gd name="connsiteY57" fmla="*/ 483043 h 1655338"/>
                <a:gd name="connsiteX58" fmla="*/ 677527 w 1727394"/>
                <a:gd name="connsiteY58" fmla="*/ 279843 h 1655338"/>
                <a:gd name="connsiteX59" fmla="*/ 702927 w 1727394"/>
                <a:gd name="connsiteY59" fmla="*/ 271376 h 1655338"/>
                <a:gd name="connsiteX60" fmla="*/ 736794 w 1727394"/>
                <a:gd name="connsiteY60" fmla="*/ 254443 h 1655338"/>
                <a:gd name="connsiteX61" fmla="*/ 1092394 w 1727394"/>
                <a:gd name="connsiteY61" fmla="*/ 262909 h 1655338"/>
                <a:gd name="connsiteX62" fmla="*/ 1227861 w 1727394"/>
                <a:gd name="connsiteY62" fmla="*/ 305243 h 1655338"/>
                <a:gd name="connsiteX63" fmla="*/ 1371794 w 1727394"/>
                <a:gd name="connsiteY63" fmla="*/ 381443 h 1655338"/>
                <a:gd name="connsiteX64" fmla="*/ 1422594 w 1727394"/>
                <a:gd name="connsiteY64" fmla="*/ 432243 h 1655338"/>
                <a:gd name="connsiteX65" fmla="*/ 1498794 w 1727394"/>
                <a:gd name="connsiteY65" fmla="*/ 542309 h 1655338"/>
                <a:gd name="connsiteX66" fmla="*/ 1490327 w 1727394"/>
                <a:gd name="connsiteY66" fmla="*/ 635443 h 1655338"/>
                <a:gd name="connsiteX67" fmla="*/ 1227861 w 1727394"/>
                <a:gd name="connsiteY67" fmla="*/ 584643 h 1655338"/>
                <a:gd name="connsiteX68" fmla="*/ 1126261 w 1727394"/>
                <a:gd name="connsiteY68" fmla="*/ 499976 h 1655338"/>
                <a:gd name="connsiteX69" fmla="*/ 1092394 w 1727394"/>
                <a:gd name="connsiteY69" fmla="*/ 398376 h 1655338"/>
                <a:gd name="connsiteX70" fmla="*/ 1126261 w 1727394"/>
                <a:gd name="connsiteY70" fmla="*/ 254443 h 1655338"/>
                <a:gd name="connsiteX71" fmla="*/ 1177061 w 1727394"/>
                <a:gd name="connsiteY71" fmla="*/ 195176 h 1655338"/>
                <a:gd name="connsiteX72" fmla="*/ 1253261 w 1727394"/>
                <a:gd name="connsiteY72" fmla="*/ 127443 h 1655338"/>
                <a:gd name="connsiteX73" fmla="*/ 1329461 w 1727394"/>
                <a:gd name="connsiteY73" fmla="*/ 85109 h 1655338"/>
                <a:gd name="connsiteX74" fmla="*/ 1541127 w 1727394"/>
                <a:gd name="connsiteY74" fmla="*/ 8909 h 1655338"/>
                <a:gd name="connsiteX75" fmla="*/ 1727394 w 1727394"/>
                <a:gd name="connsiteY75" fmla="*/ 443 h 165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727394" h="1655338">
                  <a:moveTo>
                    <a:pt x="313461" y="1642976"/>
                  </a:moveTo>
                  <a:cubicBezTo>
                    <a:pt x="208234" y="1658009"/>
                    <a:pt x="214360" y="1660849"/>
                    <a:pt x="59461" y="1642976"/>
                  </a:cubicBezTo>
                  <a:cubicBezTo>
                    <a:pt x="49352" y="1641810"/>
                    <a:pt x="42528" y="1631687"/>
                    <a:pt x="34061" y="1626043"/>
                  </a:cubicBezTo>
                  <a:cubicBezTo>
                    <a:pt x="25594" y="1614754"/>
                    <a:pt x="13123" y="1605563"/>
                    <a:pt x="8661" y="1592176"/>
                  </a:cubicBezTo>
                  <a:cubicBezTo>
                    <a:pt x="1466" y="1570590"/>
                    <a:pt x="-715" y="1547178"/>
                    <a:pt x="194" y="1524443"/>
                  </a:cubicBezTo>
                  <a:cubicBezTo>
                    <a:pt x="4688" y="1412090"/>
                    <a:pt x="4341" y="1418867"/>
                    <a:pt x="25594" y="1355109"/>
                  </a:cubicBezTo>
                  <a:cubicBezTo>
                    <a:pt x="34116" y="1286937"/>
                    <a:pt x="22090" y="1284092"/>
                    <a:pt x="76394" y="1236576"/>
                  </a:cubicBezTo>
                  <a:cubicBezTo>
                    <a:pt x="83110" y="1230699"/>
                    <a:pt x="93327" y="1230931"/>
                    <a:pt x="101794" y="1228109"/>
                  </a:cubicBezTo>
                  <a:cubicBezTo>
                    <a:pt x="110261" y="1219642"/>
                    <a:pt x="117996" y="1210374"/>
                    <a:pt x="127194" y="1202709"/>
                  </a:cubicBezTo>
                  <a:cubicBezTo>
                    <a:pt x="173977" y="1163723"/>
                    <a:pt x="177205" y="1189562"/>
                    <a:pt x="262661" y="1202709"/>
                  </a:cubicBezTo>
                  <a:cubicBezTo>
                    <a:pt x="271128" y="1208354"/>
                    <a:pt x="279432" y="1214250"/>
                    <a:pt x="288061" y="1219643"/>
                  </a:cubicBezTo>
                  <a:cubicBezTo>
                    <a:pt x="302016" y="1228365"/>
                    <a:pt x="317404" y="1234940"/>
                    <a:pt x="330394" y="1245043"/>
                  </a:cubicBezTo>
                  <a:cubicBezTo>
                    <a:pt x="342996" y="1254844"/>
                    <a:pt x="352972" y="1267620"/>
                    <a:pt x="364261" y="1278909"/>
                  </a:cubicBezTo>
                  <a:cubicBezTo>
                    <a:pt x="355794" y="1318420"/>
                    <a:pt x="354246" y="1360078"/>
                    <a:pt x="338861" y="1397443"/>
                  </a:cubicBezTo>
                  <a:cubicBezTo>
                    <a:pt x="335003" y="1406812"/>
                    <a:pt x="266746" y="1445792"/>
                    <a:pt x="262661" y="1448243"/>
                  </a:cubicBezTo>
                  <a:cubicBezTo>
                    <a:pt x="228794" y="1439776"/>
                    <a:pt x="191370" y="1440163"/>
                    <a:pt x="161061" y="1422843"/>
                  </a:cubicBezTo>
                  <a:cubicBezTo>
                    <a:pt x="147865" y="1415302"/>
                    <a:pt x="151508" y="1393795"/>
                    <a:pt x="144127" y="1380509"/>
                  </a:cubicBezTo>
                  <a:cubicBezTo>
                    <a:pt x="137274" y="1368174"/>
                    <a:pt x="127194" y="1357932"/>
                    <a:pt x="118727" y="1346643"/>
                  </a:cubicBezTo>
                  <a:cubicBezTo>
                    <a:pt x="113083" y="1329710"/>
                    <a:pt x="109180" y="1312092"/>
                    <a:pt x="101794" y="1295843"/>
                  </a:cubicBezTo>
                  <a:cubicBezTo>
                    <a:pt x="94984" y="1280862"/>
                    <a:pt x="76394" y="1269965"/>
                    <a:pt x="76394" y="1253509"/>
                  </a:cubicBezTo>
                  <a:cubicBezTo>
                    <a:pt x="76394" y="1196433"/>
                    <a:pt x="92411" y="1140475"/>
                    <a:pt x="101794" y="1084176"/>
                  </a:cubicBezTo>
                  <a:cubicBezTo>
                    <a:pt x="103707" y="1072698"/>
                    <a:pt x="104398" y="1060360"/>
                    <a:pt x="110261" y="1050309"/>
                  </a:cubicBezTo>
                  <a:cubicBezTo>
                    <a:pt x="142917" y="994328"/>
                    <a:pt x="151789" y="987989"/>
                    <a:pt x="194927" y="957176"/>
                  </a:cubicBezTo>
                  <a:cubicBezTo>
                    <a:pt x="203207" y="951262"/>
                    <a:pt x="211226" y="944794"/>
                    <a:pt x="220327" y="940243"/>
                  </a:cubicBezTo>
                  <a:cubicBezTo>
                    <a:pt x="228309" y="936252"/>
                    <a:pt x="237260" y="934598"/>
                    <a:pt x="245727" y="931776"/>
                  </a:cubicBezTo>
                  <a:cubicBezTo>
                    <a:pt x="296527" y="940243"/>
                    <a:pt x="349051" y="941561"/>
                    <a:pt x="398127" y="957176"/>
                  </a:cubicBezTo>
                  <a:cubicBezTo>
                    <a:pt x="413341" y="962017"/>
                    <a:pt x="421681" y="978856"/>
                    <a:pt x="431994" y="991043"/>
                  </a:cubicBezTo>
                  <a:cubicBezTo>
                    <a:pt x="452779" y="1015607"/>
                    <a:pt x="491261" y="1067243"/>
                    <a:pt x="491261" y="1067243"/>
                  </a:cubicBezTo>
                  <a:cubicBezTo>
                    <a:pt x="488439" y="1106754"/>
                    <a:pt x="492401" y="1147347"/>
                    <a:pt x="482794" y="1185776"/>
                  </a:cubicBezTo>
                  <a:cubicBezTo>
                    <a:pt x="480326" y="1195648"/>
                    <a:pt x="467559" y="1202247"/>
                    <a:pt x="457394" y="1202709"/>
                  </a:cubicBezTo>
                  <a:lnTo>
                    <a:pt x="296527" y="1194243"/>
                  </a:lnTo>
                  <a:cubicBezTo>
                    <a:pt x="218273" y="1115984"/>
                    <a:pt x="269687" y="1176116"/>
                    <a:pt x="304994" y="914843"/>
                  </a:cubicBezTo>
                  <a:cubicBezTo>
                    <a:pt x="307384" y="897155"/>
                    <a:pt x="314541" y="880292"/>
                    <a:pt x="321927" y="864043"/>
                  </a:cubicBezTo>
                  <a:cubicBezTo>
                    <a:pt x="328737" y="849062"/>
                    <a:pt x="336906" y="834446"/>
                    <a:pt x="347327" y="821709"/>
                  </a:cubicBezTo>
                  <a:cubicBezTo>
                    <a:pt x="362491" y="803175"/>
                    <a:pt x="374895" y="776717"/>
                    <a:pt x="398127" y="770909"/>
                  </a:cubicBezTo>
                  <a:cubicBezTo>
                    <a:pt x="515542" y="741558"/>
                    <a:pt x="334527" y="786238"/>
                    <a:pt x="474327" y="753976"/>
                  </a:cubicBezTo>
                  <a:cubicBezTo>
                    <a:pt x="497004" y="748743"/>
                    <a:pt x="519483" y="742687"/>
                    <a:pt x="542061" y="737043"/>
                  </a:cubicBezTo>
                  <a:cubicBezTo>
                    <a:pt x="590039" y="745510"/>
                    <a:pt x="639936" y="746561"/>
                    <a:pt x="685994" y="762443"/>
                  </a:cubicBezTo>
                  <a:cubicBezTo>
                    <a:pt x="723060" y="775224"/>
                    <a:pt x="787594" y="821709"/>
                    <a:pt x="787594" y="821709"/>
                  </a:cubicBezTo>
                  <a:cubicBezTo>
                    <a:pt x="796061" y="835820"/>
                    <a:pt x="803866" y="850350"/>
                    <a:pt x="812994" y="864043"/>
                  </a:cubicBezTo>
                  <a:cubicBezTo>
                    <a:pt x="820821" y="875784"/>
                    <a:pt x="839871" y="883876"/>
                    <a:pt x="838394" y="897909"/>
                  </a:cubicBezTo>
                  <a:cubicBezTo>
                    <a:pt x="823693" y="1037570"/>
                    <a:pt x="831187" y="1013663"/>
                    <a:pt x="762194" y="1033376"/>
                  </a:cubicBezTo>
                  <a:cubicBezTo>
                    <a:pt x="753613" y="1035828"/>
                    <a:pt x="745261" y="1039021"/>
                    <a:pt x="736794" y="1041843"/>
                  </a:cubicBezTo>
                  <a:cubicBezTo>
                    <a:pt x="647589" y="1031931"/>
                    <a:pt x="667718" y="1055756"/>
                    <a:pt x="635194" y="982576"/>
                  </a:cubicBezTo>
                  <a:cubicBezTo>
                    <a:pt x="620293" y="949049"/>
                    <a:pt x="592861" y="880976"/>
                    <a:pt x="592861" y="880976"/>
                  </a:cubicBezTo>
                  <a:cubicBezTo>
                    <a:pt x="577828" y="775749"/>
                    <a:pt x="574988" y="781875"/>
                    <a:pt x="592861" y="626976"/>
                  </a:cubicBezTo>
                  <a:cubicBezTo>
                    <a:pt x="594027" y="616867"/>
                    <a:pt x="603689" y="609716"/>
                    <a:pt x="609794" y="601576"/>
                  </a:cubicBezTo>
                  <a:cubicBezTo>
                    <a:pt x="716972" y="458672"/>
                    <a:pt x="622133" y="569401"/>
                    <a:pt x="711394" y="499976"/>
                  </a:cubicBezTo>
                  <a:cubicBezTo>
                    <a:pt x="760812" y="461540"/>
                    <a:pt x="726840" y="462155"/>
                    <a:pt x="796061" y="449176"/>
                  </a:cubicBezTo>
                  <a:cubicBezTo>
                    <a:pt x="823938" y="443949"/>
                    <a:pt x="852505" y="443531"/>
                    <a:pt x="880727" y="440709"/>
                  </a:cubicBezTo>
                  <a:cubicBezTo>
                    <a:pt x="954105" y="446354"/>
                    <a:pt x="1028966" y="441916"/>
                    <a:pt x="1100861" y="457643"/>
                  </a:cubicBezTo>
                  <a:cubicBezTo>
                    <a:pt x="1122394" y="462353"/>
                    <a:pt x="1136915" y="483592"/>
                    <a:pt x="1151661" y="499976"/>
                  </a:cubicBezTo>
                  <a:cubicBezTo>
                    <a:pt x="1171548" y="522072"/>
                    <a:pt x="1192223" y="577687"/>
                    <a:pt x="1202461" y="601576"/>
                  </a:cubicBezTo>
                  <a:cubicBezTo>
                    <a:pt x="1205283" y="624154"/>
                    <a:pt x="1210927" y="646556"/>
                    <a:pt x="1210927" y="669309"/>
                  </a:cubicBezTo>
                  <a:cubicBezTo>
                    <a:pt x="1210927" y="837753"/>
                    <a:pt x="1197523" y="761873"/>
                    <a:pt x="982327" y="737043"/>
                  </a:cubicBezTo>
                  <a:cubicBezTo>
                    <a:pt x="920238" y="697532"/>
                    <a:pt x="852598" y="665623"/>
                    <a:pt x="796061" y="618509"/>
                  </a:cubicBezTo>
                  <a:cubicBezTo>
                    <a:pt x="779128" y="604398"/>
                    <a:pt x="759776" y="592764"/>
                    <a:pt x="745261" y="576176"/>
                  </a:cubicBezTo>
                  <a:cubicBezTo>
                    <a:pt x="719983" y="547287"/>
                    <a:pt x="677527" y="483043"/>
                    <a:pt x="677527" y="483043"/>
                  </a:cubicBezTo>
                  <a:cubicBezTo>
                    <a:pt x="666615" y="406651"/>
                    <a:pt x="657413" y="370358"/>
                    <a:pt x="677527" y="279843"/>
                  </a:cubicBezTo>
                  <a:cubicBezTo>
                    <a:pt x="679463" y="271131"/>
                    <a:pt x="694724" y="274892"/>
                    <a:pt x="702927" y="271376"/>
                  </a:cubicBezTo>
                  <a:cubicBezTo>
                    <a:pt x="714528" y="266404"/>
                    <a:pt x="725505" y="260087"/>
                    <a:pt x="736794" y="254443"/>
                  </a:cubicBezTo>
                  <a:lnTo>
                    <a:pt x="1092394" y="262909"/>
                  </a:lnTo>
                  <a:cubicBezTo>
                    <a:pt x="1139452" y="267777"/>
                    <a:pt x="1183348" y="289218"/>
                    <a:pt x="1227861" y="305243"/>
                  </a:cubicBezTo>
                  <a:cubicBezTo>
                    <a:pt x="1272470" y="321302"/>
                    <a:pt x="1334056" y="351792"/>
                    <a:pt x="1371794" y="381443"/>
                  </a:cubicBezTo>
                  <a:cubicBezTo>
                    <a:pt x="1390624" y="396238"/>
                    <a:pt x="1407009" y="414061"/>
                    <a:pt x="1422594" y="432243"/>
                  </a:cubicBezTo>
                  <a:cubicBezTo>
                    <a:pt x="1463043" y="479434"/>
                    <a:pt x="1470667" y="495430"/>
                    <a:pt x="1498794" y="542309"/>
                  </a:cubicBezTo>
                  <a:cubicBezTo>
                    <a:pt x="1495972" y="573354"/>
                    <a:pt x="1520017" y="625942"/>
                    <a:pt x="1490327" y="635443"/>
                  </a:cubicBezTo>
                  <a:cubicBezTo>
                    <a:pt x="1463935" y="643888"/>
                    <a:pt x="1287481" y="625436"/>
                    <a:pt x="1227861" y="584643"/>
                  </a:cubicBezTo>
                  <a:cubicBezTo>
                    <a:pt x="1191478" y="559749"/>
                    <a:pt x="1126261" y="499976"/>
                    <a:pt x="1126261" y="499976"/>
                  </a:cubicBezTo>
                  <a:cubicBezTo>
                    <a:pt x="1108642" y="464738"/>
                    <a:pt x="1089957" y="439816"/>
                    <a:pt x="1092394" y="398376"/>
                  </a:cubicBezTo>
                  <a:cubicBezTo>
                    <a:pt x="1093212" y="384466"/>
                    <a:pt x="1110271" y="280427"/>
                    <a:pt x="1126261" y="254443"/>
                  </a:cubicBezTo>
                  <a:cubicBezTo>
                    <a:pt x="1139898" y="232283"/>
                    <a:pt x="1158662" y="213575"/>
                    <a:pt x="1177061" y="195176"/>
                  </a:cubicBezTo>
                  <a:cubicBezTo>
                    <a:pt x="1201091" y="171146"/>
                    <a:pt x="1225711" y="147340"/>
                    <a:pt x="1253261" y="127443"/>
                  </a:cubicBezTo>
                  <a:cubicBezTo>
                    <a:pt x="1276817" y="110431"/>
                    <a:pt x="1303227" y="97601"/>
                    <a:pt x="1329461" y="85109"/>
                  </a:cubicBezTo>
                  <a:cubicBezTo>
                    <a:pt x="1386571" y="57914"/>
                    <a:pt x="1479616" y="22281"/>
                    <a:pt x="1541127" y="8909"/>
                  </a:cubicBezTo>
                  <a:cubicBezTo>
                    <a:pt x="1595571" y="-2927"/>
                    <a:pt x="1673756" y="443"/>
                    <a:pt x="1727394" y="443"/>
                  </a:cubicBezTo>
                </a:path>
              </a:pathLst>
            </a:cu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353737" y="837408"/>
              <a:ext cx="1591734" cy="1660259"/>
            </a:xfrm>
            <a:custGeom>
              <a:avLst/>
              <a:gdLst>
                <a:gd name="connsiteX0" fmla="*/ 1591734 w 1591734"/>
                <a:gd name="connsiteY0" fmla="*/ 1660259 h 1660259"/>
                <a:gd name="connsiteX1" fmla="*/ 1405467 w 1591734"/>
                <a:gd name="connsiteY1" fmla="*/ 1651793 h 1660259"/>
                <a:gd name="connsiteX2" fmla="*/ 1337734 w 1591734"/>
                <a:gd name="connsiteY2" fmla="*/ 1634859 h 1660259"/>
                <a:gd name="connsiteX3" fmla="*/ 1193800 w 1591734"/>
                <a:gd name="connsiteY3" fmla="*/ 1567126 h 1660259"/>
                <a:gd name="connsiteX4" fmla="*/ 1143000 w 1591734"/>
                <a:gd name="connsiteY4" fmla="*/ 1516326 h 1660259"/>
                <a:gd name="connsiteX5" fmla="*/ 1109134 w 1591734"/>
                <a:gd name="connsiteY5" fmla="*/ 1490926 h 1660259"/>
                <a:gd name="connsiteX6" fmla="*/ 1066800 w 1591734"/>
                <a:gd name="connsiteY6" fmla="*/ 1448593 h 1660259"/>
                <a:gd name="connsiteX7" fmla="*/ 1041400 w 1591734"/>
                <a:gd name="connsiteY7" fmla="*/ 1363926 h 1660259"/>
                <a:gd name="connsiteX8" fmla="*/ 1024467 w 1591734"/>
                <a:gd name="connsiteY8" fmla="*/ 1321593 h 1660259"/>
                <a:gd name="connsiteX9" fmla="*/ 1075267 w 1591734"/>
                <a:gd name="connsiteY9" fmla="*/ 1152259 h 1660259"/>
                <a:gd name="connsiteX10" fmla="*/ 1143000 w 1591734"/>
                <a:gd name="connsiteY10" fmla="*/ 1008326 h 1660259"/>
                <a:gd name="connsiteX11" fmla="*/ 1193800 w 1591734"/>
                <a:gd name="connsiteY11" fmla="*/ 957526 h 1660259"/>
                <a:gd name="connsiteX12" fmla="*/ 1227667 w 1591734"/>
                <a:gd name="connsiteY12" fmla="*/ 932126 h 1660259"/>
                <a:gd name="connsiteX13" fmla="*/ 1286934 w 1591734"/>
                <a:gd name="connsiteY13" fmla="*/ 915193 h 1660259"/>
                <a:gd name="connsiteX14" fmla="*/ 1346200 w 1591734"/>
                <a:gd name="connsiteY14" fmla="*/ 940593 h 1660259"/>
                <a:gd name="connsiteX15" fmla="*/ 1439334 w 1591734"/>
                <a:gd name="connsiteY15" fmla="*/ 1025259 h 1660259"/>
                <a:gd name="connsiteX16" fmla="*/ 1490134 w 1591734"/>
                <a:gd name="connsiteY16" fmla="*/ 1152259 h 1660259"/>
                <a:gd name="connsiteX17" fmla="*/ 1473200 w 1591734"/>
                <a:gd name="connsiteY17" fmla="*/ 1338526 h 1660259"/>
                <a:gd name="connsiteX18" fmla="*/ 1371600 w 1591734"/>
                <a:gd name="connsiteY18" fmla="*/ 1423193 h 1660259"/>
                <a:gd name="connsiteX19" fmla="*/ 1295400 w 1591734"/>
                <a:gd name="connsiteY19" fmla="*/ 1448593 h 1660259"/>
                <a:gd name="connsiteX20" fmla="*/ 1066800 w 1591734"/>
                <a:gd name="connsiteY20" fmla="*/ 1490926 h 1660259"/>
                <a:gd name="connsiteX21" fmla="*/ 829734 w 1591734"/>
                <a:gd name="connsiteY21" fmla="*/ 1482459 h 1660259"/>
                <a:gd name="connsiteX22" fmla="*/ 753534 w 1591734"/>
                <a:gd name="connsiteY22" fmla="*/ 1431659 h 1660259"/>
                <a:gd name="connsiteX23" fmla="*/ 711200 w 1591734"/>
                <a:gd name="connsiteY23" fmla="*/ 1397793 h 1660259"/>
                <a:gd name="connsiteX24" fmla="*/ 685800 w 1591734"/>
                <a:gd name="connsiteY24" fmla="*/ 1346993 h 1660259"/>
                <a:gd name="connsiteX25" fmla="*/ 668867 w 1591734"/>
                <a:gd name="connsiteY25" fmla="*/ 1186126 h 1660259"/>
                <a:gd name="connsiteX26" fmla="*/ 685800 w 1591734"/>
                <a:gd name="connsiteY26" fmla="*/ 830526 h 1660259"/>
                <a:gd name="connsiteX27" fmla="*/ 694267 w 1591734"/>
                <a:gd name="connsiteY27" fmla="*/ 796659 h 1660259"/>
                <a:gd name="connsiteX28" fmla="*/ 719667 w 1591734"/>
                <a:gd name="connsiteY28" fmla="*/ 762793 h 1660259"/>
                <a:gd name="connsiteX29" fmla="*/ 753534 w 1591734"/>
                <a:gd name="connsiteY29" fmla="*/ 711993 h 1660259"/>
                <a:gd name="connsiteX30" fmla="*/ 795867 w 1591734"/>
                <a:gd name="connsiteY30" fmla="*/ 678126 h 1660259"/>
                <a:gd name="connsiteX31" fmla="*/ 872067 w 1591734"/>
                <a:gd name="connsiteY31" fmla="*/ 618859 h 1660259"/>
                <a:gd name="connsiteX32" fmla="*/ 922867 w 1591734"/>
                <a:gd name="connsiteY32" fmla="*/ 610393 h 1660259"/>
                <a:gd name="connsiteX33" fmla="*/ 990600 w 1591734"/>
                <a:gd name="connsiteY33" fmla="*/ 593459 h 1660259"/>
                <a:gd name="connsiteX34" fmla="*/ 1066800 w 1591734"/>
                <a:gd name="connsiteY34" fmla="*/ 610393 h 1660259"/>
                <a:gd name="connsiteX35" fmla="*/ 1058334 w 1591734"/>
                <a:gd name="connsiteY35" fmla="*/ 720459 h 1660259"/>
                <a:gd name="connsiteX36" fmla="*/ 1041400 w 1591734"/>
                <a:gd name="connsiteY36" fmla="*/ 754326 h 1660259"/>
                <a:gd name="connsiteX37" fmla="*/ 999067 w 1591734"/>
                <a:gd name="connsiteY37" fmla="*/ 805126 h 1660259"/>
                <a:gd name="connsiteX38" fmla="*/ 829734 w 1591734"/>
                <a:gd name="connsiteY38" fmla="*/ 872859 h 1660259"/>
                <a:gd name="connsiteX39" fmla="*/ 668867 w 1591734"/>
                <a:gd name="connsiteY39" fmla="*/ 915193 h 1660259"/>
                <a:gd name="connsiteX40" fmla="*/ 541867 w 1591734"/>
                <a:gd name="connsiteY40" fmla="*/ 898259 h 1660259"/>
                <a:gd name="connsiteX41" fmla="*/ 516467 w 1591734"/>
                <a:gd name="connsiteY41" fmla="*/ 855926 h 1660259"/>
                <a:gd name="connsiteX42" fmla="*/ 482600 w 1591734"/>
                <a:gd name="connsiteY42" fmla="*/ 822059 h 1660259"/>
                <a:gd name="connsiteX43" fmla="*/ 414867 w 1591734"/>
                <a:gd name="connsiteY43" fmla="*/ 695059 h 1660259"/>
                <a:gd name="connsiteX44" fmla="*/ 313267 w 1591734"/>
                <a:gd name="connsiteY44" fmla="*/ 534193 h 1660259"/>
                <a:gd name="connsiteX45" fmla="*/ 270934 w 1591734"/>
                <a:gd name="connsiteY45" fmla="*/ 432593 h 1660259"/>
                <a:gd name="connsiteX46" fmla="*/ 279400 w 1591734"/>
                <a:gd name="connsiteY46" fmla="*/ 356393 h 1660259"/>
                <a:gd name="connsiteX47" fmla="*/ 296334 w 1591734"/>
                <a:gd name="connsiteY47" fmla="*/ 330993 h 1660259"/>
                <a:gd name="connsiteX48" fmla="*/ 355600 w 1591734"/>
                <a:gd name="connsiteY48" fmla="*/ 288659 h 1660259"/>
                <a:gd name="connsiteX49" fmla="*/ 423334 w 1591734"/>
                <a:gd name="connsiteY49" fmla="*/ 263259 h 1660259"/>
                <a:gd name="connsiteX50" fmla="*/ 516467 w 1591734"/>
                <a:gd name="connsiteY50" fmla="*/ 237859 h 1660259"/>
                <a:gd name="connsiteX51" fmla="*/ 694267 w 1591734"/>
                <a:gd name="connsiteY51" fmla="*/ 297126 h 1660259"/>
                <a:gd name="connsiteX52" fmla="*/ 711200 w 1591734"/>
                <a:gd name="connsiteY52" fmla="*/ 339459 h 1660259"/>
                <a:gd name="connsiteX53" fmla="*/ 702734 w 1591734"/>
                <a:gd name="connsiteY53" fmla="*/ 398726 h 1660259"/>
                <a:gd name="connsiteX54" fmla="*/ 694267 w 1591734"/>
                <a:gd name="connsiteY54" fmla="*/ 424126 h 1660259"/>
                <a:gd name="connsiteX55" fmla="*/ 533400 w 1591734"/>
                <a:gd name="connsiteY55" fmla="*/ 508793 h 1660259"/>
                <a:gd name="connsiteX56" fmla="*/ 474134 w 1591734"/>
                <a:gd name="connsiteY56" fmla="*/ 517259 h 1660259"/>
                <a:gd name="connsiteX57" fmla="*/ 389467 w 1591734"/>
                <a:gd name="connsiteY57" fmla="*/ 534193 h 1660259"/>
                <a:gd name="connsiteX58" fmla="*/ 203200 w 1591734"/>
                <a:gd name="connsiteY58" fmla="*/ 525726 h 1660259"/>
                <a:gd name="connsiteX59" fmla="*/ 177800 w 1591734"/>
                <a:gd name="connsiteY59" fmla="*/ 500326 h 1660259"/>
                <a:gd name="connsiteX60" fmla="*/ 84667 w 1591734"/>
                <a:gd name="connsiteY60" fmla="*/ 441059 h 1660259"/>
                <a:gd name="connsiteX61" fmla="*/ 76200 w 1591734"/>
                <a:gd name="connsiteY61" fmla="*/ 415659 h 1660259"/>
                <a:gd name="connsiteX62" fmla="*/ 25400 w 1591734"/>
                <a:gd name="connsiteY62" fmla="*/ 339459 h 1660259"/>
                <a:gd name="connsiteX63" fmla="*/ 0 w 1591734"/>
                <a:gd name="connsiteY63" fmla="*/ 271726 h 1660259"/>
                <a:gd name="connsiteX64" fmla="*/ 25400 w 1591734"/>
                <a:gd name="connsiteY64" fmla="*/ 136259 h 1660259"/>
                <a:gd name="connsiteX65" fmla="*/ 67734 w 1591734"/>
                <a:gd name="connsiteY65" fmla="*/ 43126 h 1660259"/>
                <a:gd name="connsiteX66" fmla="*/ 118534 w 1591734"/>
                <a:gd name="connsiteY66" fmla="*/ 793 h 1660259"/>
                <a:gd name="connsiteX67" fmla="*/ 135467 w 1591734"/>
                <a:gd name="connsiteY67" fmla="*/ 793 h 166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91734" h="1660259">
                  <a:moveTo>
                    <a:pt x="1591734" y="1660259"/>
                  </a:moveTo>
                  <a:cubicBezTo>
                    <a:pt x="1529645" y="1657437"/>
                    <a:pt x="1467312" y="1657977"/>
                    <a:pt x="1405467" y="1651793"/>
                  </a:cubicBezTo>
                  <a:cubicBezTo>
                    <a:pt x="1382310" y="1649477"/>
                    <a:pt x="1359947" y="1641801"/>
                    <a:pt x="1337734" y="1634859"/>
                  </a:cubicBezTo>
                  <a:cubicBezTo>
                    <a:pt x="1290996" y="1620253"/>
                    <a:pt x="1232994" y="1595868"/>
                    <a:pt x="1193800" y="1567126"/>
                  </a:cubicBezTo>
                  <a:cubicBezTo>
                    <a:pt x="1174489" y="1552964"/>
                    <a:pt x="1160800" y="1532346"/>
                    <a:pt x="1143000" y="1516326"/>
                  </a:cubicBezTo>
                  <a:cubicBezTo>
                    <a:pt x="1132511" y="1506886"/>
                    <a:pt x="1119681" y="1500301"/>
                    <a:pt x="1109134" y="1490926"/>
                  </a:cubicBezTo>
                  <a:cubicBezTo>
                    <a:pt x="1094219" y="1477668"/>
                    <a:pt x="1066800" y="1448593"/>
                    <a:pt x="1066800" y="1448593"/>
                  </a:cubicBezTo>
                  <a:cubicBezTo>
                    <a:pt x="1020342" y="1332443"/>
                    <a:pt x="1075744" y="1478404"/>
                    <a:pt x="1041400" y="1363926"/>
                  </a:cubicBezTo>
                  <a:cubicBezTo>
                    <a:pt x="1037033" y="1349369"/>
                    <a:pt x="1030111" y="1335704"/>
                    <a:pt x="1024467" y="1321593"/>
                  </a:cubicBezTo>
                  <a:cubicBezTo>
                    <a:pt x="1048492" y="1189454"/>
                    <a:pt x="1026718" y="1267562"/>
                    <a:pt x="1075267" y="1152259"/>
                  </a:cubicBezTo>
                  <a:cubicBezTo>
                    <a:pt x="1095131" y="1105083"/>
                    <a:pt x="1110862" y="1050106"/>
                    <a:pt x="1143000" y="1008326"/>
                  </a:cubicBezTo>
                  <a:cubicBezTo>
                    <a:pt x="1157601" y="989345"/>
                    <a:pt x="1174642" y="971894"/>
                    <a:pt x="1193800" y="957526"/>
                  </a:cubicBezTo>
                  <a:cubicBezTo>
                    <a:pt x="1205089" y="949059"/>
                    <a:pt x="1214821" y="937965"/>
                    <a:pt x="1227667" y="932126"/>
                  </a:cubicBezTo>
                  <a:cubicBezTo>
                    <a:pt x="1246372" y="923624"/>
                    <a:pt x="1267178" y="920837"/>
                    <a:pt x="1286934" y="915193"/>
                  </a:cubicBezTo>
                  <a:cubicBezTo>
                    <a:pt x="1306689" y="923660"/>
                    <a:pt x="1327895" y="929328"/>
                    <a:pt x="1346200" y="940593"/>
                  </a:cubicBezTo>
                  <a:cubicBezTo>
                    <a:pt x="1374856" y="958227"/>
                    <a:pt x="1415342" y="1001268"/>
                    <a:pt x="1439334" y="1025259"/>
                  </a:cubicBezTo>
                  <a:cubicBezTo>
                    <a:pt x="1453063" y="1052717"/>
                    <a:pt x="1490134" y="1116461"/>
                    <a:pt x="1490134" y="1152259"/>
                  </a:cubicBezTo>
                  <a:cubicBezTo>
                    <a:pt x="1490134" y="1214604"/>
                    <a:pt x="1490328" y="1278580"/>
                    <a:pt x="1473200" y="1338526"/>
                  </a:cubicBezTo>
                  <a:cubicBezTo>
                    <a:pt x="1467225" y="1359438"/>
                    <a:pt x="1392001" y="1413672"/>
                    <a:pt x="1371600" y="1423193"/>
                  </a:cubicBezTo>
                  <a:cubicBezTo>
                    <a:pt x="1347338" y="1434515"/>
                    <a:pt x="1321317" y="1441874"/>
                    <a:pt x="1295400" y="1448593"/>
                  </a:cubicBezTo>
                  <a:cubicBezTo>
                    <a:pt x="1162393" y="1483076"/>
                    <a:pt x="1172945" y="1479132"/>
                    <a:pt x="1066800" y="1490926"/>
                  </a:cubicBezTo>
                  <a:cubicBezTo>
                    <a:pt x="987778" y="1488104"/>
                    <a:pt x="908265" y="1491698"/>
                    <a:pt x="829734" y="1482459"/>
                  </a:cubicBezTo>
                  <a:cubicBezTo>
                    <a:pt x="789155" y="1477685"/>
                    <a:pt x="779083" y="1454014"/>
                    <a:pt x="753534" y="1431659"/>
                  </a:cubicBezTo>
                  <a:cubicBezTo>
                    <a:pt x="739934" y="1419759"/>
                    <a:pt x="725311" y="1409082"/>
                    <a:pt x="711200" y="1397793"/>
                  </a:cubicBezTo>
                  <a:cubicBezTo>
                    <a:pt x="702733" y="1380860"/>
                    <a:pt x="691001" y="1365197"/>
                    <a:pt x="685800" y="1346993"/>
                  </a:cubicBezTo>
                  <a:cubicBezTo>
                    <a:pt x="680869" y="1329733"/>
                    <a:pt x="669255" y="1190394"/>
                    <a:pt x="668867" y="1186126"/>
                  </a:cubicBezTo>
                  <a:cubicBezTo>
                    <a:pt x="671439" y="1108964"/>
                    <a:pt x="673118" y="931981"/>
                    <a:pt x="685800" y="830526"/>
                  </a:cubicBezTo>
                  <a:cubicBezTo>
                    <a:pt x="687243" y="818979"/>
                    <a:pt x="689063" y="807067"/>
                    <a:pt x="694267" y="796659"/>
                  </a:cubicBezTo>
                  <a:cubicBezTo>
                    <a:pt x="700578" y="784038"/>
                    <a:pt x="711575" y="774353"/>
                    <a:pt x="719667" y="762793"/>
                  </a:cubicBezTo>
                  <a:cubicBezTo>
                    <a:pt x="731338" y="746121"/>
                    <a:pt x="739920" y="727120"/>
                    <a:pt x="753534" y="711993"/>
                  </a:cubicBezTo>
                  <a:cubicBezTo>
                    <a:pt x="765623" y="698561"/>
                    <a:pt x="782361" y="690132"/>
                    <a:pt x="795867" y="678126"/>
                  </a:cubicBezTo>
                  <a:cubicBezTo>
                    <a:pt x="826537" y="650864"/>
                    <a:pt x="831334" y="633671"/>
                    <a:pt x="872067" y="618859"/>
                  </a:cubicBezTo>
                  <a:cubicBezTo>
                    <a:pt x="888200" y="612992"/>
                    <a:pt x="906081" y="613990"/>
                    <a:pt x="922867" y="610393"/>
                  </a:cubicBezTo>
                  <a:cubicBezTo>
                    <a:pt x="945623" y="605517"/>
                    <a:pt x="968022" y="599104"/>
                    <a:pt x="990600" y="593459"/>
                  </a:cubicBezTo>
                  <a:cubicBezTo>
                    <a:pt x="1016000" y="599104"/>
                    <a:pt x="1054555" y="587435"/>
                    <a:pt x="1066800" y="610393"/>
                  </a:cubicBezTo>
                  <a:cubicBezTo>
                    <a:pt x="1084116" y="642861"/>
                    <a:pt x="1064729" y="684222"/>
                    <a:pt x="1058334" y="720459"/>
                  </a:cubicBezTo>
                  <a:cubicBezTo>
                    <a:pt x="1056141" y="732889"/>
                    <a:pt x="1047662" y="743367"/>
                    <a:pt x="1041400" y="754326"/>
                  </a:cubicBezTo>
                  <a:cubicBezTo>
                    <a:pt x="1030643" y="773150"/>
                    <a:pt x="1016579" y="791992"/>
                    <a:pt x="999067" y="805126"/>
                  </a:cubicBezTo>
                  <a:cubicBezTo>
                    <a:pt x="950883" y="841264"/>
                    <a:pt x="884454" y="858459"/>
                    <a:pt x="829734" y="872859"/>
                  </a:cubicBezTo>
                  <a:lnTo>
                    <a:pt x="668867" y="915193"/>
                  </a:lnTo>
                  <a:cubicBezTo>
                    <a:pt x="626534" y="909548"/>
                    <a:pt x="581671" y="913738"/>
                    <a:pt x="541867" y="898259"/>
                  </a:cubicBezTo>
                  <a:cubicBezTo>
                    <a:pt x="526530" y="892295"/>
                    <a:pt x="526570" y="868916"/>
                    <a:pt x="516467" y="855926"/>
                  </a:cubicBezTo>
                  <a:cubicBezTo>
                    <a:pt x="506665" y="843324"/>
                    <a:pt x="493889" y="833348"/>
                    <a:pt x="482600" y="822059"/>
                  </a:cubicBezTo>
                  <a:cubicBezTo>
                    <a:pt x="457856" y="772570"/>
                    <a:pt x="443863" y="741453"/>
                    <a:pt x="414867" y="695059"/>
                  </a:cubicBezTo>
                  <a:cubicBezTo>
                    <a:pt x="379954" y="639198"/>
                    <a:pt x="342962" y="593583"/>
                    <a:pt x="313267" y="534193"/>
                  </a:cubicBezTo>
                  <a:cubicBezTo>
                    <a:pt x="296859" y="501377"/>
                    <a:pt x="270934" y="432593"/>
                    <a:pt x="270934" y="432593"/>
                  </a:cubicBezTo>
                  <a:cubicBezTo>
                    <a:pt x="273756" y="407193"/>
                    <a:pt x="273202" y="381186"/>
                    <a:pt x="279400" y="356393"/>
                  </a:cubicBezTo>
                  <a:cubicBezTo>
                    <a:pt x="281868" y="346521"/>
                    <a:pt x="289820" y="338810"/>
                    <a:pt x="296334" y="330993"/>
                  </a:cubicBezTo>
                  <a:cubicBezTo>
                    <a:pt x="317395" y="305720"/>
                    <a:pt x="325005" y="301407"/>
                    <a:pt x="355600" y="288659"/>
                  </a:cubicBezTo>
                  <a:cubicBezTo>
                    <a:pt x="377858" y="279385"/>
                    <a:pt x="400458" y="270884"/>
                    <a:pt x="423334" y="263259"/>
                  </a:cubicBezTo>
                  <a:cubicBezTo>
                    <a:pt x="453524" y="253196"/>
                    <a:pt x="485472" y="245608"/>
                    <a:pt x="516467" y="237859"/>
                  </a:cubicBezTo>
                  <a:cubicBezTo>
                    <a:pt x="624079" y="255794"/>
                    <a:pt x="654052" y="224739"/>
                    <a:pt x="694267" y="297126"/>
                  </a:cubicBezTo>
                  <a:cubicBezTo>
                    <a:pt x="701648" y="310411"/>
                    <a:pt x="705556" y="325348"/>
                    <a:pt x="711200" y="339459"/>
                  </a:cubicBezTo>
                  <a:cubicBezTo>
                    <a:pt x="708378" y="359215"/>
                    <a:pt x="706648" y="379157"/>
                    <a:pt x="702734" y="398726"/>
                  </a:cubicBezTo>
                  <a:cubicBezTo>
                    <a:pt x="700984" y="407477"/>
                    <a:pt x="701123" y="418413"/>
                    <a:pt x="694267" y="424126"/>
                  </a:cubicBezTo>
                  <a:cubicBezTo>
                    <a:pt x="650045" y="460977"/>
                    <a:pt x="590206" y="493645"/>
                    <a:pt x="533400" y="508793"/>
                  </a:cubicBezTo>
                  <a:cubicBezTo>
                    <a:pt x="514118" y="513935"/>
                    <a:pt x="493786" y="513791"/>
                    <a:pt x="474134" y="517259"/>
                  </a:cubicBezTo>
                  <a:cubicBezTo>
                    <a:pt x="445791" y="522261"/>
                    <a:pt x="417689" y="528548"/>
                    <a:pt x="389467" y="534193"/>
                  </a:cubicBezTo>
                  <a:cubicBezTo>
                    <a:pt x="327378" y="531371"/>
                    <a:pt x="264572" y="535546"/>
                    <a:pt x="203200" y="525726"/>
                  </a:cubicBezTo>
                  <a:cubicBezTo>
                    <a:pt x="191377" y="523834"/>
                    <a:pt x="187763" y="506968"/>
                    <a:pt x="177800" y="500326"/>
                  </a:cubicBezTo>
                  <a:cubicBezTo>
                    <a:pt x="27142" y="399887"/>
                    <a:pt x="221672" y="550665"/>
                    <a:pt x="84667" y="441059"/>
                  </a:cubicBezTo>
                  <a:cubicBezTo>
                    <a:pt x="81845" y="432592"/>
                    <a:pt x="80628" y="423408"/>
                    <a:pt x="76200" y="415659"/>
                  </a:cubicBezTo>
                  <a:cubicBezTo>
                    <a:pt x="19482" y="316405"/>
                    <a:pt x="83068" y="454796"/>
                    <a:pt x="25400" y="339459"/>
                  </a:cubicBezTo>
                  <a:cubicBezTo>
                    <a:pt x="15278" y="319214"/>
                    <a:pt x="7327" y="293707"/>
                    <a:pt x="0" y="271726"/>
                  </a:cubicBezTo>
                  <a:cubicBezTo>
                    <a:pt x="8467" y="226570"/>
                    <a:pt x="14759" y="180952"/>
                    <a:pt x="25400" y="136259"/>
                  </a:cubicBezTo>
                  <a:cubicBezTo>
                    <a:pt x="30235" y="115952"/>
                    <a:pt x="59368" y="58185"/>
                    <a:pt x="67734" y="43126"/>
                  </a:cubicBezTo>
                  <a:cubicBezTo>
                    <a:pt x="82836" y="15941"/>
                    <a:pt x="86520" y="11464"/>
                    <a:pt x="118534" y="793"/>
                  </a:cubicBezTo>
                  <a:cubicBezTo>
                    <a:pt x="123889" y="-992"/>
                    <a:pt x="129823" y="793"/>
                    <a:pt x="135467" y="793"/>
                  </a:cubicBezTo>
                </a:path>
              </a:pathLst>
            </a:cu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89004" y="1947333"/>
              <a:ext cx="2260600" cy="1117600"/>
            </a:xfrm>
            <a:custGeom>
              <a:avLst/>
              <a:gdLst>
                <a:gd name="connsiteX0" fmla="*/ 2260600 w 2260600"/>
                <a:gd name="connsiteY0" fmla="*/ 1083734 h 1117600"/>
                <a:gd name="connsiteX1" fmla="*/ 2175933 w 2260600"/>
                <a:gd name="connsiteY1" fmla="*/ 1100667 h 1117600"/>
                <a:gd name="connsiteX2" fmla="*/ 2150533 w 2260600"/>
                <a:gd name="connsiteY2" fmla="*/ 1117600 h 1117600"/>
                <a:gd name="connsiteX3" fmla="*/ 2032000 w 2260600"/>
                <a:gd name="connsiteY3" fmla="*/ 1100667 h 1117600"/>
                <a:gd name="connsiteX4" fmla="*/ 1955800 w 2260600"/>
                <a:gd name="connsiteY4" fmla="*/ 1058334 h 1117600"/>
                <a:gd name="connsiteX5" fmla="*/ 1913467 w 2260600"/>
                <a:gd name="connsiteY5" fmla="*/ 1016000 h 1117600"/>
                <a:gd name="connsiteX6" fmla="*/ 1837267 w 2260600"/>
                <a:gd name="connsiteY6" fmla="*/ 922867 h 1117600"/>
                <a:gd name="connsiteX7" fmla="*/ 1837267 w 2260600"/>
                <a:gd name="connsiteY7" fmla="*/ 592667 h 1117600"/>
                <a:gd name="connsiteX8" fmla="*/ 1854200 w 2260600"/>
                <a:gd name="connsiteY8" fmla="*/ 567267 h 1117600"/>
                <a:gd name="connsiteX9" fmla="*/ 1888067 w 2260600"/>
                <a:gd name="connsiteY9" fmla="*/ 550334 h 1117600"/>
                <a:gd name="connsiteX10" fmla="*/ 1913467 w 2260600"/>
                <a:gd name="connsiteY10" fmla="*/ 524934 h 1117600"/>
                <a:gd name="connsiteX11" fmla="*/ 1998133 w 2260600"/>
                <a:gd name="connsiteY11" fmla="*/ 550334 h 1117600"/>
                <a:gd name="connsiteX12" fmla="*/ 1981200 w 2260600"/>
                <a:gd name="connsiteY12" fmla="*/ 677334 h 1117600"/>
                <a:gd name="connsiteX13" fmla="*/ 1888067 w 2260600"/>
                <a:gd name="connsiteY13" fmla="*/ 795867 h 1117600"/>
                <a:gd name="connsiteX14" fmla="*/ 1845733 w 2260600"/>
                <a:gd name="connsiteY14" fmla="*/ 821267 h 1117600"/>
                <a:gd name="connsiteX15" fmla="*/ 1786467 w 2260600"/>
                <a:gd name="connsiteY15" fmla="*/ 863600 h 1117600"/>
                <a:gd name="connsiteX16" fmla="*/ 1718733 w 2260600"/>
                <a:gd name="connsiteY16" fmla="*/ 880534 h 1117600"/>
                <a:gd name="connsiteX17" fmla="*/ 1659467 w 2260600"/>
                <a:gd name="connsiteY17" fmla="*/ 897467 h 1117600"/>
                <a:gd name="connsiteX18" fmla="*/ 1498600 w 2260600"/>
                <a:gd name="connsiteY18" fmla="*/ 872067 h 1117600"/>
                <a:gd name="connsiteX19" fmla="*/ 1413933 w 2260600"/>
                <a:gd name="connsiteY19" fmla="*/ 745067 h 1117600"/>
                <a:gd name="connsiteX20" fmla="*/ 1388533 w 2260600"/>
                <a:gd name="connsiteY20" fmla="*/ 448734 h 1117600"/>
                <a:gd name="connsiteX21" fmla="*/ 1413933 w 2260600"/>
                <a:gd name="connsiteY21" fmla="*/ 211667 h 1117600"/>
                <a:gd name="connsiteX22" fmla="*/ 1439333 w 2260600"/>
                <a:gd name="connsiteY22" fmla="*/ 186267 h 1117600"/>
                <a:gd name="connsiteX23" fmla="*/ 1481667 w 2260600"/>
                <a:gd name="connsiteY23" fmla="*/ 177800 h 1117600"/>
                <a:gd name="connsiteX24" fmla="*/ 1583267 w 2260600"/>
                <a:gd name="connsiteY24" fmla="*/ 194734 h 1117600"/>
                <a:gd name="connsiteX25" fmla="*/ 1625600 w 2260600"/>
                <a:gd name="connsiteY25" fmla="*/ 220134 h 1117600"/>
                <a:gd name="connsiteX26" fmla="*/ 1659467 w 2260600"/>
                <a:gd name="connsiteY26" fmla="*/ 296334 h 1117600"/>
                <a:gd name="connsiteX27" fmla="*/ 1634067 w 2260600"/>
                <a:gd name="connsiteY27" fmla="*/ 482600 h 1117600"/>
                <a:gd name="connsiteX28" fmla="*/ 1540933 w 2260600"/>
                <a:gd name="connsiteY28" fmla="*/ 567267 h 1117600"/>
                <a:gd name="connsiteX29" fmla="*/ 1490133 w 2260600"/>
                <a:gd name="connsiteY29" fmla="*/ 601134 h 1117600"/>
                <a:gd name="connsiteX30" fmla="*/ 1388533 w 2260600"/>
                <a:gd name="connsiteY30" fmla="*/ 643467 h 1117600"/>
                <a:gd name="connsiteX31" fmla="*/ 1202267 w 2260600"/>
                <a:gd name="connsiteY31" fmla="*/ 618067 h 1117600"/>
                <a:gd name="connsiteX32" fmla="*/ 1134533 w 2260600"/>
                <a:gd name="connsiteY32" fmla="*/ 567267 h 1117600"/>
                <a:gd name="connsiteX33" fmla="*/ 1109133 w 2260600"/>
                <a:gd name="connsiteY33" fmla="*/ 524934 h 1117600"/>
                <a:gd name="connsiteX34" fmla="*/ 1092200 w 2260600"/>
                <a:gd name="connsiteY34" fmla="*/ 482600 h 1117600"/>
                <a:gd name="connsiteX35" fmla="*/ 1075267 w 2260600"/>
                <a:gd name="connsiteY35" fmla="*/ 448734 h 1117600"/>
                <a:gd name="connsiteX36" fmla="*/ 1083733 w 2260600"/>
                <a:gd name="connsiteY36" fmla="*/ 237067 h 1117600"/>
                <a:gd name="connsiteX37" fmla="*/ 1126067 w 2260600"/>
                <a:gd name="connsiteY37" fmla="*/ 211667 h 1117600"/>
                <a:gd name="connsiteX38" fmla="*/ 1109133 w 2260600"/>
                <a:gd name="connsiteY38" fmla="*/ 364067 h 1117600"/>
                <a:gd name="connsiteX39" fmla="*/ 1100667 w 2260600"/>
                <a:gd name="connsiteY39" fmla="*/ 406400 h 1117600"/>
                <a:gd name="connsiteX40" fmla="*/ 1058333 w 2260600"/>
                <a:gd name="connsiteY40" fmla="*/ 448734 h 1117600"/>
                <a:gd name="connsiteX41" fmla="*/ 1016000 w 2260600"/>
                <a:gd name="connsiteY41" fmla="*/ 482600 h 1117600"/>
                <a:gd name="connsiteX42" fmla="*/ 914400 w 2260600"/>
                <a:gd name="connsiteY42" fmla="*/ 524934 h 1117600"/>
                <a:gd name="connsiteX43" fmla="*/ 880533 w 2260600"/>
                <a:gd name="connsiteY43" fmla="*/ 533400 h 1117600"/>
                <a:gd name="connsiteX44" fmla="*/ 736600 w 2260600"/>
                <a:gd name="connsiteY44" fmla="*/ 516467 h 1117600"/>
                <a:gd name="connsiteX45" fmla="*/ 668867 w 2260600"/>
                <a:gd name="connsiteY45" fmla="*/ 431800 h 1117600"/>
                <a:gd name="connsiteX46" fmla="*/ 626533 w 2260600"/>
                <a:gd name="connsiteY46" fmla="*/ 355600 h 1117600"/>
                <a:gd name="connsiteX47" fmla="*/ 592667 w 2260600"/>
                <a:gd name="connsiteY47" fmla="*/ 237067 h 1117600"/>
                <a:gd name="connsiteX48" fmla="*/ 601133 w 2260600"/>
                <a:gd name="connsiteY48" fmla="*/ 135467 h 1117600"/>
                <a:gd name="connsiteX49" fmla="*/ 635000 w 2260600"/>
                <a:gd name="connsiteY49" fmla="*/ 93134 h 1117600"/>
                <a:gd name="connsiteX50" fmla="*/ 728133 w 2260600"/>
                <a:gd name="connsiteY50" fmla="*/ 33867 h 1117600"/>
                <a:gd name="connsiteX51" fmla="*/ 821267 w 2260600"/>
                <a:gd name="connsiteY51" fmla="*/ 59267 h 1117600"/>
                <a:gd name="connsiteX52" fmla="*/ 838200 w 2260600"/>
                <a:gd name="connsiteY52" fmla="*/ 84667 h 1117600"/>
                <a:gd name="connsiteX53" fmla="*/ 846667 w 2260600"/>
                <a:gd name="connsiteY53" fmla="*/ 135467 h 1117600"/>
                <a:gd name="connsiteX54" fmla="*/ 863600 w 2260600"/>
                <a:gd name="connsiteY54" fmla="*/ 194734 h 1117600"/>
                <a:gd name="connsiteX55" fmla="*/ 838200 w 2260600"/>
                <a:gd name="connsiteY55" fmla="*/ 397934 h 1117600"/>
                <a:gd name="connsiteX56" fmla="*/ 812800 w 2260600"/>
                <a:gd name="connsiteY56" fmla="*/ 431800 h 1117600"/>
                <a:gd name="connsiteX57" fmla="*/ 736600 w 2260600"/>
                <a:gd name="connsiteY57" fmla="*/ 491067 h 1117600"/>
                <a:gd name="connsiteX58" fmla="*/ 702733 w 2260600"/>
                <a:gd name="connsiteY58" fmla="*/ 508000 h 1117600"/>
                <a:gd name="connsiteX59" fmla="*/ 643467 w 2260600"/>
                <a:gd name="connsiteY59" fmla="*/ 516467 h 1117600"/>
                <a:gd name="connsiteX60" fmla="*/ 423333 w 2260600"/>
                <a:gd name="connsiteY60" fmla="*/ 482600 h 1117600"/>
                <a:gd name="connsiteX61" fmla="*/ 347133 w 2260600"/>
                <a:gd name="connsiteY61" fmla="*/ 431800 h 1117600"/>
                <a:gd name="connsiteX62" fmla="*/ 304800 w 2260600"/>
                <a:gd name="connsiteY62" fmla="*/ 355600 h 1117600"/>
                <a:gd name="connsiteX63" fmla="*/ 287867 w 2260600"/>
                <a:gd name="connsiteY63" fmla="*/ 279400 h 1117600"/>
                <a:gd name="connsiteX64" fmla="*/ 270933 w 2260600"/>
                <a:gd name="connsiteY64" fmla="*/ 228600 h 1117600"/>
                <a:gd name="connsiteX65" fmla="*/ 321733 w 2260600"/>
                <a:gd name="connsiteY65" fmla="*/ 8467 h 1117600"/>
                <a:gd name="connsiteX66" fmla="*/ 347133 w 2260600"/>
                <a:gd name="connsiteY66" fmla="*/ 0 h 1117600"/>
                <a:gd name="connsiteX67" fmla="*/ 389467 w 2260600"/>
                <a:gd name="connsiteY67" fmla="*/ 67734 h 1117600"/>
                <a:gd name="connsiteX68" fmla="*/ 372533 w 2260600"/>
                <a:gd name="connsiteY68" fmla="*/ 237067 h 1117600"/>
                <a:gd name="connsiteX69" fmla="*/ 355600 w 2260600"/>
                <a:gd name="connsiteY69" fmla="*/ 279400 h 1117600"/>
                <a:gd name="connsiteX70" fmla="*/ 287867 w 2260600"/>
                <a:gd name="connsiteY70" fmla="*/ 347134 h 1117600"/>
                <a:gd name="connsiteX71" fmla="*/ 254000 w 2260600"/>
                <a:gd name="connsiteY71" fmla="*/ 355600 h 1117600"/>
                <a:gd name="connsiteX72" fmla="*/ 194733 w 2260600"/>
                <a:gd name="connsiteY72" fmla="*/ 381000 h 1117600"/>
                <a:gd name="connsiteX73" fmla="*/ 118533 w 2260600"/>
                <a:gd name="connsiteY73" fmla="*/ 389467 h 1117600"/>
                <a:gd name="connsiteX74" fmla="*/ 0 w 2260600"/>
                <a:gd name="connsiteY74" fmla="*/ 4064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260600" h="1117600">
                  <a:moveTo>
                    <a:pt x="2260600" y="1083734"/>
                  </a:moveTo>
                  <a:cubicBezTo>
                    <a:pt x="2238753" y="1086855"/>
                    <a:pt x="2199579" y="1088844"/>
                    <a:pt x="2175933" y="1100667"/>
                  </a:cubicBezTo>
                  <a:cubicBezTo>
                    <a:pt x="2166832" y="1105218"/>
                    <a:pt x="2159000" y="1111956"/>
                    <a:pt x="2150533" y="1117600"/>
                  </a:cubicBezTo>
                  <a:cubicBezTo>
                    <a:pt x="2111022" y="1111956"/>
                    <a:pt x="2071056" y="1108889"/>
                    <a:pt x="2032000" y="1100667"/>
                  </a:cubicBezTo>
                  <a:cubicBezTo>
                    <a:pt x="2002198" y="1094393"/>
                    <a:pt x="1978025" y="1078090"/>
                    <a:pt x="1955800" y="1058334"/>
                  </a:cubicBezTo>
                  <a:cubicBezTo>
                    <a:pt x="1940885" y="1045076"/>
                    <a:pt x="1926608" y="1031019"/>
                    <a:pt x="1913467" y="1016000"/>
                  </a:cubicBezTo>
                  <a:cubicBezTo>
                    <a:pt x="1887054" y="985813"/>
                    <a:pt x="1837267" y="922867"/>
                    <a:pt x="1837267" y="922867"/>
                  </a:cubicBezTo>
                  <a:cubicBezTo>
                    <a:pt x="1797921" y="785161"/>
                    <a:pt x="1808271" y="846377"/>
                    <a:pt x="1837267" y="592667"/>
                  </a:cubicBezTo>
                  <a:cubicBezTo>
                    <a:pt x="1838422" y="582557"/>
                    <a:pt x="1846383" y="573781"/>
                    <a:pt x="1854200" y="567267"/>
                  </a:cubicBezTo>
                  <a:cubicBezTo>
                    <a:pt x="1863896" y="559187"/>
                    <a:pt x="1876778" y="555978"/>
                    <a:pt x="1888067" y="550334"/>
                  </a:cubicBezTo>
                  <a:cubicBezTo>
                    <a:pt x="1896534" y="541867"/>
                    <a:pt x="1901686" y="527076"/>
                    <a:pt x="1913467" y="524934"/>
                  </a:cubicBezTo>
                  <a:cubicBezTo>
                    <a:pt x="1969481" y="514749"/>
                    <a:pt x="1972002" y="524201"/>
                    <a:pt x="1998133" y="550334"/>
                  </a:cubicBezTo>
                  <a:cubicBezTo>
                    <a:pt x="2016465" y="605328"/>
                    <a:pt x="2013359" y="580858"/>
                    <a:pt x="1981200" y="677334"/>
                  </a:cubicBezTo>
                  <a:cubicBezTo>
                    <a:pt x="1963379" y="730797"/>
                    <a:pt x="1932322" y="758421"/>
                    <a:pt x="1888067" y="795867"/>
                  </a:cubicBezTo>
                  <a:cubicBezTo>
                    <a:pt x="1875504" y="806497"/>
                    <a:pt x="1859426" y="812139"/>
                    <a:pt x="1845733" y="821267"/>
                  </a:cubicBezTo>
                  <a:cubicBezTo>
                    <a:pt x="1825533" y="834734"/>
                    <a:pt x="1808467" y="853333"/>
                    <a:pt x="1786467" y="863600"/>
                  </a:cubicBezTo>
                  <a:cubicBezTo>
                    <a:pt x="1765378" y="873442"/>
                    <a:pt x="1741220" y="874537"/>
                    <a:pt x="1718733" y="880534"/>
                  </a:cubicBezTo>
                  <a:cubicBezTo>
                    <a:pt x="1698881" y="885828"/>
                    <a:pt x="1679222" y="891823"/>
                    <a:pt x="1659467" y="897467"/>
                  </a:cubicBezTo>
                  <a:cubicBezTo>
                    <a:pt x="1605845" y="889000"/>
                    <a:pt x="1547890" y="894816"/>
                    <a:pt x="1498600" y="872067"/>
                  </a:cubicBezTo>
                  <a:cubicBezTo>
                    <a:pt x="1465686" y="856876"/>
                    <a:pt x="1431380" y="779961"/>
                    <a:pt x="1413933" y="745067"/>
                  </a:cubicBezTo>
                  <a:cubicBezTo>
                    <a:pt x="1383432" y="623062"/>
                    <a:pt x="1381722" y="636033"/>
                    <a:pt x="1388533" y="448734"/>
                  </a:cubicBezTo>
                  <a:cubicBezTo>
                    <a:pt x="1391421" y="369312"/>
                    <a:pt x="1398831" y="289694"/>
                    <a:pt x="1413933" y="211667"/>
                  </a:cubicBezTo>
                  <a:cubicBezTo>
                    <a:pt x="1416208" y="199911"/>
                    <a:pt x="1428623" y="191622"/>
                    <a:pt x="1439333" y="186267"/>
                  </a:cubicBezTo>
                  <a:cubicBezTo>
                    <a:pt x="1452205" y="179831"/>
                    <a:pt x="1467556" y="180622"/>
                    <a:pt x="1481667" y="177800"/>
                  </a:cubicBezTo>
                  <a:cubicBezTo>
                    <a:pt x="1515534" y="183445"/>
                    <a:pt x="1550328" y="185046"/>
                    <a:pt x="1583267" y="194734"/>
                  </a:cubicBezTo>
                  <a:cubicBezTo>
                    <a:pt x="1599054" y="199377"/>
                    <a:pt x="1613964" y="208498"/>
                    <a:pt x="1625600" y="220134"/>
                  </a:cubicBezTo>
                  <a:cubicBezTo>
                    <a:pt x="1633509" y="228043"/>
                    <a:pt x="1656897" y="289909"/>
                    <a:pt x="1659467" y="296334"/>
                  </a:cubicBezTo>
                  <a:cubicBezTo>
                    <a:pt x="1651000" y="358423"/>
                    <a:pt x="1651869" y="422519"/>
                    <a:pt x="1634067" y="482600"/>
                  </a:cubicBezTo>
                  <a:cubicBezTo>
                    <a:pt x="1630451" y="494803"/>
                    <a:pt x="1547084" y="562654"/>
                    <a:pt x="1540933" y="567267"/>
                  </a:cubicBezTo>
                  <a:cubicBezTo>
                    <a:pt x="1524652" y="579478"/>
                    <a:pt x="1508336" y="592033"/>
                    <a:pt x="1490133" y="601134"/>
                  </a:cubicBezTo>
                  <a:cubicBezTo>
                    <a:pt x="1457317" y="617542"/>
                    <a:pt x="1388533" y="643467"/>
                    <a:pt x="1388533" y="643467"/>
                  </a:cubicBezTo>
                  <a:cubicBezTo>
                    <a:pt x="1326444" y="635000"/>
                    <a:pt x="1262288" y="636073"/>
                    <a:pt x="1202267" y="618067"/>
                  </a:cubicBezTo>
                  <a:cubicBezTo>
                    <a:pt x="1175235" y="609957"/>
                    <a:pt x="1134533" y="567267"/>
                    <a:pt x="1134533" y="567267"/>
                  </a:cubicBezTo>
                  <a:cubicBezTo>
                    <a:pt x="1126066" y="553156"/>
                    <a:pt x="1116492" y="539653"/>
                    <a:pt x="1109133" y="524934"/>
                  </a:cubicBezTo>
                  <a:cubicBezTo>
                    <a:pt x="1102336" y="511340"/>
                    <a:pt x="1098373" y="496488"/>
                    <a:pt x="1092200" y="482600"/>
                  </a:cubicBezTo>
                  <a:cubicBezTo>
                    <a:pt x="1087074" y="471067"/>
                    <a:pt x="1080911" y="460023"/>
                    <a:pt x="1075267" y="448734"/>
                  </a:cubicBezTo>
                  <a:cubicBezTo>
                    <a:pt x="1078089" y="378178"/>
                    <a:pt x="1076467" y="307304"/>
                    <a:pt x="1083733" y="237067"/>
                  </a:cubicBezTo>
                  <a:cubicBezTo>
                    <a:pt x="1088615" y="189870"/>
                    <a:pt x="1100037" y="202990"/>
                    <a:pt x="1126067" y="211667"/>
                  </a:cubicBezTo>
                  <a:cubicBezTo>
                    <a:pt x="1120422" y="262467"/>
                    <a:pt x="1115744" y="313384"/>
                    <a:pt x="1109133" y="364067"/>
                  </a:cubicBezTo>
                  <a:cubicBezTo>
                    <a:pt x="1107272" y="378337"/>
                    <a:pt x="1105720" y="392926"/>
                    <a:pt x="1100667" y="406400"/>
                  </a:cubicBezTo>
                  <a:cubicBezTo>
                    <a:pt x="1090360" y="433884"/>
                    <a:pt x="1079928" y="432538"/>
                    <a:pt x="1058333" y="448734"/>
                  </a:cubicBezTo>
                  <a:cubicBezTo>
                    <a:pt x="1043876" y="459577"/>
                    <a:pt x="1031246" y="472898"/>
                    <a:pt x="1016000" y="482600"/>
                  </a:cubicBezTo>
                  <a:cubicBezTo>
                    <a:pt x="983532" y="503261"/>
                    <a:pt x="950825" y="514007"/>
                    <a:pt x="914400" y="524934"/>
                  </a:cubicBezTo>
                  <a:cubicBezTo>
                    <a:pt x="903254" y="528278"/>
                    <a:pt x="891822" y="530578"/>
                    <a:pt x="880533" y="533400"/>
                  </a:cubicBezTo>
                  <a:cubicBezTo>
                    <a:pt x="832555" y="527756"/>
                    <a:pt x="783206" y="529178"/>
                    <a:pt x="736600" y="516467"/>
                  </a:cubicBezTo>
                  <a:cubicBezTo>
                    <a:pt x="695786" y="505336"/>
                    <a:pt x="685269" y="462554"/>
                    <a:pt x="668867" y="431800"/>
                  </a:cubicBezTo>
                  <a:cubicBezTo>
                    <a:pt x="655193" y="406162"/>
                    <a:pt x="637809" y="382380"/>
                    <a:pt x="626533" y="355600"/>
                  </a:cubicBezTo>
                  <a:cubicBezTo>
                    <a:pt x="614737" y="327584"/>
                    <a:pt x="601586" y="272745"/>
                    <a:pt x="592667" y="237067"/>
                  </a:cubicBezTo>
                  <a:cubicBezTo>
                    <a:pt x="595489" y="203200"/>
                    <a:pt x="591544" y="168070"/>
                    <a:pt x="601133" y="135467"/>
                  </a:cubicBezTo>
                  <a:cubicBezTo>
                    <a:pt x="606232" y="118130"/>
                    <a:pt x="622844" y="106505"/>
                    <a:pt x="635000" y="93134"/>
                  </a:cubicBezTo>
                  <a:cubicBezTo>
                    <a:pt x="689201" y="33513"/>
                    <a:pt x="666389" y="46216"/>
                    <a:pt x="728133" y="33867"/>
                  </a:cubicBezTo>
                  <a:cubicBezTo>
                    <a:pt x="759178" y="42334"/>
                    <a:pt x="792050" y="45782"/>
                    <a:pt x="821267" y="59267"/>
                  </a:cubicBezTo>
                  <a:cubicBezTo>
                    <a:pt x="830506" y="63531"/>
                    <a:pt x="834982" y="75014"/>
                    <a:pt x="838200" y="84667"/>
                  </a:cubicBezTo>
                  <a:cubicBezTo>
                    <a:pt x="843629" y="100953"/>
                    <a:pt x="842807" y="118740"/>
                    <a:pt x="846667" y="135467"/>
                  </a:cubicBezTo>
                  <a:cubicBezTo>
                    <a:pt x="851287" y="155487"/>
                    <a:pt x="857956" y="174978"/>
                    <a:pt x="863600" y="194734"/>
                  </a:cubicBezTo>
                  <a:cubicBezTo>
                    <a:pt x="855133" y="262467"/>
                    <a:pt x="852503" y="331189"/>
                    <a:pt x="838200" y="397934"/>
                  </a:cubicBezTo>
                  <a:cubicBezTo>
                    <a:pt x="835243" y="411732"/>
                    <a:pt x="822092" y="421180"/>
                    <a:pt x="812800" y="431800"/>
                  </a:cubicBezTo>
                  <a:cubicBezTo>
                    <a:pt x="782478" y="466453"/>
                    <a:pt x="776974" y="468637"/>
                    <a:pt x="736600" y="491067"/>
                  </a:cubicBezTo>
                  <a:cubicBezTo>
                    <a:pt x="725567" y="497196"/>
                    <a:pt x="714910" y="504679"/>
                    <a:pt x="702733" y="508000"/>
                  </a:cubicBezTo>
                  <a:cubicBezTo>
                    <a:pt x="683480" y="513251"/>
                    <a:pt x="663222" y="513645"/>
                    <a:pt x="643467" y="516467"/>
                  </a:cubicBezTo>
                  <a:cubicBezTo>
                    <a:pt x="543855" y="506506"/>
                    <a:pt x="500421" y="514720"/>
                    <a:pt x="423333" y="482600"/>
                  </a:cubicBezTo>
                  <a:cubicBezTo>
                    <a:pt x="384025" y="466222"/>
                    <a:pt x="371878" y="461495"/>
                    <a:pt x="347133" y="431800"/>
                  </a:cubicBezTo>
                  <a:cubicBezTo>
                    <a:pt x="329987" y="411225"/>
                    <a:pt x="315608" y="377216"/>
                    <a:pt x="304800" y="355600"/>
                  </a:cubicBezTo>
                  <a:cubicBezTo>
                    <a:pt x="299156" y="330200"/>
                    <a:pt x="294571" y="304541"/>
                    <a:pt x="287867" y="279400"/>
                  </a:cubicBezTo>
                  <a:cubicBezTo>
                    <a:pt x="283268" y="262153"/>
                    <a:pt x="270318" y="246439"/>
                    <a:pt x="270933" y="228600"/>
                  </a:cubicBezTo>
                  <a:cubicBezTo>
                    <a:pt x="272980" y="169233"/>
                    <a:pt x="254600" y="53223"/>
                    <a:pt x="321733" y="8467"/>
                  </a:cubicBezTo>
                  <a:cubicBezTo>
                    <a:pt x="329159" y="3516"/>
                    <a:pt x="338666" y="2822"/>
                    <a:pt x="347133" y="0"/>
                  </a:cubicBezTo>
                  <a:cubicBezTo>
                    <a:pt x="375896" y="19176"/>
                    <a:pt x="389467" y="20716"/>
                    <a:pt x="389467" y="67734"/>
                  </a:cubicBezTo>
                  <a:cubicBezTo>
                    <a:pt x="389467" y="124460"/>
                    <a:pt x="381495" y="181054"/>
                    <a:pt x="372533" y="237067"/>
                  </a:cubicBezTo>
                  <a:cubicBezTo>
                    <a:pt x="370132" y="252074"/>
                    <a:pt x="362981" y="266115"/>
                    <a:pt x="355600" y="279400"/>
                  </a:cubicBezTo>
                  <a:cubicBezTo>
                    <a:pt x="341132" y="305442"/>
                    <a:pt x="313334" y="332986"/>
                    <a:pt x="287867" y="347134"/>
                  </a:cubicBezTo>
                  <a:cubicBezTo>
                    <a:pt x="277695" y="352785"/>
                    <a:pt x="264936" y="351623"/>
                    <a:pt x="254000" y="355600"/>
                  </a:cubicBezTo>
                  <a:cubicBezTo>
                    <a:pt x="233800" y="362945"/>
                    <a:pt x="215585" y="375787"/>
                    <a:pt x="194733" y="381000"/>
                  </a:cubicBezTo>
                  <a:cubicBezTo>
                    <a:pt x="169940" y="387198"/>
                    <a:pt x="143933" y="386645"/>
                    <a:pt x="118533" y="389467"/>
                  </a:cubicBezTo>
                  <a:cubicBezTo>
                    <a:pt x="40271" y="411827"/>
                    <a:pt x="79813" y="406400"/>
                    <a:pt x="0" y="406400"/>
                  </a:cubicBezTo>
                </a:path>
              </a:pathLst>
            </a:cu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410200" y="1683747"/>
              <a:ext cx="3078781" cy="1397000"/>
            </a:xfrm>
            <a:custGeom>
              <a:avLst/>
              <a:gdLst>
                <a:gd name="connsiteX0" fmla="*/ 42333 w 3078781"/>
                <a:gd name="connsiteY0" fmla="*/ 1397000 h 1397000"/>
                <a:gd name="connsiteX1" fmla="*/ 33866 w 3078781"/>
                <a:gd name="connsiteY1" fmla="*/ 1303866 h 1397000"/>
                <a:gd name="connsiteX2" fmla="*/ 25400 w 3078781"/>
                <a:gd name="connsiteY2" fmla="*/ 1261533 h 1397000"/>
                <a:gd name="connsiteX3" fmla="*/ 0 w 3078781"/>
                <a:gd name="connsiteY3" fmla="*/ 1134533 h 1397000"/>
                <a:gd name="connsiteX4" fmla="*/ 25400 w 3078781"/>
                <a:gd name="connsiteY4" fmla="*/ 931333 h 1397000"/>
                <a:gd name="connsiteX5" fmla="*/ 118533 w 3078781"/>
                <a:gd name="connsiteY5" fmla="*/ 821266 h 1397000"/>
                <a:gd name="connsiteX6" fmla="*/ 177800 w 3078781"/>
                <a:gd name="connsiteY6" fmla="*/ 787400 h 1397000"/>
                <a:gd name="connsiteX7" fmla="*/ 321733 w 3078781"/>
                <a:gd name="connsiteY7" fmla="*/ 745066 h 1397000"/>
                <a:gd name="connsiteX8" fmla="*/ 541866 w 3078781"/>
                <a:gd name="connsiteY8" fmla="*/ 770466 h 1397000"/>
                <a:gd name="connsiteX9" fmla="*/ 728133 w 3078781"/>
                <a:gd name="connsiteY9" fmla="*/ 872066 h 1397000"/>
                <a:gd name="connsiteX10" fmla="*/ 778933 w 3078781"/>
                <a:gd name="connsiteY10" fmla="*/ 914400 h 1397000"/>
                <a:gd name="connsiteX11" fmla="*/ 812800 w 3078781"/>
                <a:gd name="connsiteY11" fmla="*/ 965200 h 1397000"/>
                <a:gd name="connsiteX12" fmla="*/ 804333 w 3078781"/>
                <a:gd name="connsiteY12" fmla="*/ 1210733 h 1397000"/>
                <a:gd name="connsiteX13" fmla="*/ 753533 w 3078781"/>
                <a:gd name="connsiteY13" fmla="*/ 1261533 h 1397000"/>
                <a:gd name="connsiteX14" fmla="*/ 651933 w 3078781"/>
                <a:gd name="connsiteY14" fmla="*/ 1278466 h 1397000"/>
                <a:gd name="connsiteX15" fmla="*/ 465666 w 3078781"/>
                <a:gd name="connsiteY15" fmla="*/ 1236133 h 1397000"/>
                <a:gd name="connsiteX16" fmla="*/ 431800 w 3078781"/>
                <a:gd name="connsiteY16" fmla="*/ 1176866 h 1397000"/>
                <a:gd name="connsiteX17" fmla="*/ 406400 w 3078781"/>
                <a:gd name="connsiteY17" fmla="*/ 1100666 h 1397000"/>
                <a:gd name="connsiteX18" fmla="*/ 414866 w 3078781"/>
                <a:gd name="connsiteY18" fmla="*/ 965200 h 1397000"/>
                <a:gd name="connsiteX19" fmla="*/ 457200 w 3078781"/>
                <a:gd name="connsiteY19" fmla="*/ 914400 h 1397000"/>
                <a:gd name="connsiteX20" fmla="*/ 575733 w 3078781"/>
                <a:gd name="connsiteY20" fmla="*/ 838200 h 1397000"/>
                <a:gd name="connsiteX21" fmla="*/ 651933 w 3078781"/>
                <a:gd name="connsiteY21" fmla="*/ 795866 h 1397000"/>
                <a:gd name="connsiteX22" fmla="*/ 922866 w 3078781"/>
                <a:gd name="connsiteY22" fmla="*/ 753533 h 1397000"/>
                <a:gd name="connsiteX23" fmla="*/ 1058333 w 3078781"/>
                <a:gd name="connsiteY23" fmla="*/ 745066 h 1397000"/>
                <a:gd name="connsiteX24" fmla="*/ 1261533 w 3078781"/>
                <a:gd name="connsiteY24" fmla="*/ 778933 h 1397000"/>
                <a:gd name="connsiteX25" fmla="*/ 1278466 w 3078781"/>
                <a:gd name="connsiteY25" fmla="*/ 804333 h 1397000"/>
                <a:gd name="connsiteX26" fmla="*/ 1278466 w 3078781"/>
                <a:gd name="connsiteY26" fmla="*/ 1032933 h 1397000"/>
                <a:gd name="connsiteX27" fmla="*/ 1253066 w 3078781"/>
                <a:gd name="connsiteY27" fmla="*/ 1007533 h 1397000"/>
                <a:gd name="connsiteX28" fmla="*/ 1210733 w 3078781"/>
                <a:gd name="connsiteY28" fmla="*/ 905933 h 1397000"/>
                <a:gd name="connsiteX29" fmla="*/ 1253066 w 3078781"/>
                <a:gd name="connsiteY29" fmla="*/ 762000 h 1397000"/>
                <a:gd name="connsiteX30" fmla="*/ 1346200 w 3078781"/>
                <a:gd name="connsiteY30" fmla="*/ 685800 h 1397000"/>
                <a:gd name="connsiteX31" fmla="*/ 1473200 w 3078781"/>
                <a:gd name="connsiteY31" fmla="*/ 635000 h 1397000"/>
                <a:gd name="connsiteX32" fmla="*/ 1600200 w 3078781"/>
                <a:gd name="connsiteY32" fmla="*/ 626533 h 1397000"/>
                <a:gd name="connsiteX33" fmla="*/ 1735666 w 3078781"/>
                <a:gd name="connsiteY33" fmla="*/ 643466 h 1397000"/>
                <a:gd name="connsiteX34" fmla="*/ 1769533 w 3078781"/>
                <a:gd name="connsiteY34" fmla="*/ 694266 h 1397000"/>
                <a:gd name="connsiteX35" fmla="*/ 1820333 w 3078781"/>
                <a:gd name="connsiteY35" fmla="*/ 753533 h 1397000"/>
                <a:gd name="connsiteX36" fmla="*/ 1854200 w 3078781"/>
                <a:gd name="connsiteY36" fmla="*/ 838200 h 1397000"/>
                <a:gd name="connsiteX37" fmla="*/ 1879600 w 3078781"/>
                <a:gd name="connsiteY37" fmla="*/ 889000 h 1397000"/>
                <a:gd name="connsiteX38" fmla="*/ 1871133 w 3078781"/>
                <a:gd name="connsiteY38" fmla="*/ 965200 h 1397000"/>
                <a:gd name="connsiteX39" fmla="*/ 1761066 w 3078781"/>
                <a:gd name="connsiteY39" fmla="*/ 931333 h 1397000"/>
                <a:gd name="connsiteX40" fmla="*/ 1744133 w 3078781"/>
                <a:gd name="connsiteY40" fmla="*/ 889000 h 1397000"/>
                <a:gd name="connsiteX41" fmla="*/ 1862666 w 3078781"/>
                <a:gd name="connsiteY41" fmla="*/ 524933 h 1397000"/>
                <a:gd name="connsiteX42" fmla="*/ 1905000 w 3078781"/>
                <a:gd name="connsiteY42" fmla="*/ 448733 h 1397000"/>
                <a:gd name="connsiteX43" fmla="*/ 1964266 w 3078781"/>
                <a:gd name="connsiteY43" fmla="*/ 389466 h 1397000"/>
                <a:gd name="connsiteX44" fmla="*/ 2099733 w 3078781"/>
                <a:gd name="connsiteY44" fmla="*/ 330200 h 1397000"/>
                <a:gd name="connsiteX45" fmla="*/ 2269066 w 3078781"/>
                <a:gd name="connsiteY45" fmla="*/ 372533 h 1397000"/>
                <a:gd name="connsiteX46" fmla="*/ 2455333 w 3078781"/>
                <a:gd name="connsiteY46" fmla="*/ 516466 h 1397000"/>
                <a:gd name="connsiteX47" fmla="*/ 2480733 w 3078781"/>
                <a:gd name="connsiteY47" fmla="*/ 558800 h 1397000"/>
                <a:gd name="connsiteX48" fmla="*/ 2489200 w 3078781"/>
                <a:gd name="connsiteY48" fmla="*/ 592666 h 1397000"/>
                <a:gd name="connsiteX49" fmla="*/ 2455333 w 3078781"/>
                <a:gd name="connsiteY49" fmla="*/ 728133 h 1397000"/>
                <a:gd name="connsiteX50" fmla="*/ 2421466 w 3078781"/>
                <a:gd name="connsiteY50" fmla="*/ 762000 h 1397000"/>
                <a:gd name="connsiteX51" fmla="*/ 2311400 w 3078781"/>
                <a:gd name="connsiteY51" fmla="*/ 795866 h 1397000"/>
                <a:gd name="connsiteX52" fmla="*/ 2269066 w 3078781"/>
                <a:gd name="connsiteY52" fmla="*/ 787400 h 1397000"/>
                <a:gd name="connsiteX53" fmla="*/ 2235200 w 3078781"/>
                <a:gd name="connsiteY53" fmla="*/ 694266 h 1397000"/>
                <a:gd name="connsiteX54" fmla="*/ 2218266 w 3078781"/>
                <a:gd name="connsiteY54" fmla="*/ 618066 h 1397000"/>
                <a:gd name="connsiteX55" fmla="*/ 2235200 w 3078781"/>
                <a:gd name="connsiteY55" fmla="*/ 491066 h 1397000"/>
                <a:gd name="connsiteX56" fmla="*/ 2489200 w 3078781"/>
                <a:gd name="connsiteY56" fmla="*/ 270933 h 1397000"/>
                <a:gd name="connsiteX57" fmla="*/ 2616200 w 3078781"/>
                <a:gd name="connsiteY57" fmla="*/ 220133 h 1397000"/>
                <a:gd name="connsiteX58" fmla="*/ 2743200 w 3078781"/>
                <a:gd name="connsiteY58" fmla="*/ 194733 h 1397000"/>
                <a:gd name="connsiteX59" fmla="*/ 3031066 w 3078781"/>
                <a:gd name="connsiteY59" fmla="*/ 237066 h 1397000"/>
                <a:gd name="connsiteX60" fmla="*/ 3073400 w 3078781"/>
                <a:gd name="connsiteY60" fmla="*/ 321733 h 1397000"/>
                <a:gd name="connsiteX61" fmla="*/ 3048000 w 3078781"/>
                <a:gd name="connsiteY61" fmla="*/ 482600 h 1397000"/>
                <a:gd name="connsiteX62" fmla="*/ 3022600 w 3078781"/>
                <a:gd name="connsiteY62" fmla="*/ 491066 h 1397000"/>
                <a:gd name="connsiteX63" fmla="*/ 2921000 w 3078781"/>
                <a:gd name="connsiteY63" fmla="*/ 474133 h 1397000"/>
                <a:gd name="connsiteX64" fmla="*/ 2895600 w 3078781"/>
                <a:gd name="connsiteY64" fmla="*/ 465666 h 1397000"/>
                <a:gd name="connsiteX65" fmla="*/ 2878666 w 3078781"/>
                <a:gd name="connsiteY65" fmla="*/ 423333 h 1397000"/>
                <a:gd name="connsiteX66" fmla="*/ 2853266 w 3078781"/>
                <a:gd name="connsiteY66" fmla="*/ 389466 h 1397000"/>
                <a:gd name="connsiteX67" fmla="*/ 2827866 w 3078781"/>
                <a:gd name="connsiteY67" fmla="*/ 338666 h 1397000"/>
                <a:gd name="connsiteX68" fmla="*/ 2836333 w 3078781"/>
                <a:gd name="connsiteY68" fmla="*/ 194733 h 1397000"/>
                <a:gd name="connsiteX69" fmla="*/ 2971800 w 3078781"/>
                <a:gd name="connsiteY69" fmla="*/ 8466 h 1397000"/>
                <a:gd name="connsiteX70" fmla="*/ 2980266 w 3078781"/>
                <a:gd name="connsiteY70" fmla="*/ 0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78781" h="1397000">
                  <a:moveTo>
                    <a:pt x="42333" y="1397000"/>
                  </a:moveTo>
                  <a:cubicBezTo>
                    <a:pt x="39511" y="1365955"/>
                    <a:pt x="37732" y="1334798"/>
                    <a:pt x="33866" y="1303866"/>
                  </a:cubicBezTo>
                  <a:cubicBezTo>
                    <a:pt x="32081" y="1289587"/>
                    <a:pt x="27974" y="1275691"/>
                    <a:pt x="25400" y="1261533"/>
                  </a:cubicBezTo>
                  <a:cubicBezTo>
                    <a:pt x="6287" y="1156410"/>
                    <a:pt x="30309" y="1270927"/>
                    <a:pt x="0" y="1134533"/>
                  </a:cubicBezTo>
                  <a:cubicBezTo>
                    <a:pt x="8467" y="1066800"/>
                    <a:pt x="8343" y="997428"/>
                    <a:pt x="25400" y="931333"/>
                  </a:cubicBezTo>
                  <a:cubicBezTo>
                    <a:pt x="31705" y="906901"/>
                    <a:pt x="99833" y="835650"/>
                    <a:pt x="118533" y="821266"/>
                  </a:cubicBezTo>
                  <a:cubicBezTo>
                    <a:pt x="136568" y="807393"/>
                    <a:pt x="156495" y="795389"/>
                    <a:pt x="177800" y="787400"/>
                  </a:cubicBezTo>
                  <a:cubicBezTo>
                    <a:pt x="224626" y="769840"/>
                    <a:pt x="321733" y="745066"/>
                    <a:pt x="321733" y="745066"/>
                  </a:cubicBezTo>
                  <a:cubicBezTo>
                    <a:pt x="395111" y="753533"/>
                    <a:pt x="469289" y="756735"/>
                    <a:pt x="541866" y="770466"/>
                  </a:cubicBezTo>
                  <a:cubicBezTo>
                    <a:pt x="625201" y="786232"/>
                    <a:pt x="661592" y="821181"/>
                    <a:pt x="728133" y="872066"/>
                  </a:cubicBezTo>
                  <a:cubicBezTo>
                    <a:pt x="745643" y="885456"/>
                    <a:pt x="764106" y="898090"/>
                    <a:pt x="778933" y="914400"/>
                  </a:cubicBezTo>
                  <a:cubicBezTo>
                    <a:pt x="792623" y="929459"/>
                    <a:pt x="801511" y="948267"/>
                    <a:pt x="812800" y="965200"/>
                  </a:cubicBezTo>
                  <a:cubicBezTo>
                    <a:pt x="845037" y="1061912"/>
                    <a:pt x="851833" y="1057677"/>
                    <a:pt x="804333" y="1210733"/>
                  </a:cubicBezTo>
                  <a:cubicBezTo>
                    <a:pt x="797235" y="1233604"/>
                    <a:pt x="777155" y="1257596"/>
                    <a:pt x="753533" y="1261533"/>
                  </a:cubicBezTo>
                  <a:lnTo>
                    <a:pt x="651933" y="1278466"/>
                  </a:lnTo>
                  <a:cubicBezTo>
                    <a:pt x="623364" y="1274895"/>
                    <a:pt x="504881" y="1275349"/>
                    <a:pt x="465666" y="1236133"/>
                  </a:cubicBezTo>
                  <a:cubicBezTo>
                    <a:pt x="449577" y="1220044"/>
                    <a:pt x="440920" y="1197712"/>
                    <a:pt x="431800" y="1176866"/>
                  </a:cubicBezTo>
                  <a:cubicBezTo>
                    <a:pt x="421069" y="1152337"/>
                    <a:pt x="414867" y="1126066"/>
                    <a:pt x="406400" y="1100666"/>
                  </a:cubicBezTo>
                  <a:cubicBezTo>
                    <a:pt x="398458" y="1045072"/>
                    <a:pt x="388122" y="1022508"/>
                    <a:pt x="414866" y="965200"/>
                  </a:cubicBezTo>
                  <a:cubicBezTo>
                    <a:pt x="424187" y="945226"/>
                    <a:pt x="441614" y="929986"/>
                    <a:pt x="457200" y="914400"/>
                  </a:cubicBezTo>
                  <a:cubicBezTo>
                    <a:pt x="507308" y="864292"/>
                    <a:pt x="511284" y="872320"/>
                    <a:pt x="575733" y="838200"/>
                  </a:cubicBezTo>
                  <a:cubicBezTo>
                    <a:pt x="601413" y="824605"/>
                    <a:pt x="624367" y="805055"/>
                    <a:pt x="651933" y="795866"/>
                  </a:cubicBezTo>
                  <a:cubicBezTo>
                    <a:pt x="711987" y="775848"/>
                    <a:pt x="863975" y="758887"/>
                    <a:pt x="922866" y="753533"/>
                  </a:cubicBezTo>
                  <a:cubicBezTo>
                    <a:pt x="967924" y="749437"/>
                    <a:pt x="1013177" y="747888"/>
                    <a:pt x="1058333" y="745066"/>
                  </a:cubicBezTo>
                  <a:cubicBezTo>
                    <a:pt x="1190164" y="751344"/>
                    <a:pt x="1205868" y="712134"/>
                    <a:pt x="1261533" y="778933"/>
                  </a:cubicBezTo>
                  <a:cubicBezTo>
                    <a:pt x="1268047" y="786750"/>
                    <a:pt x="1272822" y="795866"/>
                    <a:pt x="1278466" y="804333"/>
                  </a:cubicBezTo>
                  <a:cubicBezTo>
                    <a:pt x="1282613" y="858248"/>
                    <a:pt x="1297475" y="980658"/>
                    <a:pt x="1278466" y="1032933"/>
                  </a:cubicBezTo>
                  <a:cubicBezTo>
                    <a:pt x="1274374" y="1044186"/>
                    <a:pt x="1261533" y="1016000"/>
                    <a:pt x="1253066" y="1007533"/>
                  </a:cubicBezTo>
                  <a:cubicBezTo>
                    <a:pt x="1238955" y="973666"/>
                    <a:pt x="1200381" y="941131"/>
                    <a:pt x="1210733" y="905933"/>
                  </a:cubicBezTo>
                  <a:cubicBezTo>
                    <a:pt x="1224844" y="857955"/>
                    <a:pt x="1231489" y="807116"/>
                    <a:pt x="1253066" y="762000"/>
                  </a:cubicBezTo>
                  <a:cubicBezTo>
                    <a:pt x="1268201" y="730354"/>
                    <a:pt x="1315836" y="702362"/>
                    <a:pt x="1346200" y="685800"/>
                  </a:cubicBezTo>
                  <a:cubicBezTo>
                    <a:pt x="1382682" y="665901"/>
                    <a:pt x="1433154" y="641674"/>
                    <a:pt x="1473200" y="635000"/>
                  </a:cubicBezTo>
                  <a:cubicBezTo>
                    <a:pt x="1515050" y="628025"/>
                    <a:pt x="1557867" y="629355"/>
                    <a:pt x="1600200" y="626533"/>
                  </a:cubicBezTo>
                  <a:cubicBezTo>
                    <a:pt x="1645355" y="632177"/>
                    <a:pt x="1693414" y="626565"/>
                    <a:pt x="1735666" y="643466"/>
                  </a:cubicBezTo>
                  <a:cubicBezTo>
                    <a:pt x="1754562" y="651024"/>
                    <a:pt x="1757125" y="678135"/>
                    <a:pt x="1769533" y="694266"/>
                  </a:cubicBezTo>
                  <a:cubicBezTo>
                    <a:pt x="1785397" y="714890"/>
                    <a:pt x="1803400" y="733777"/>
                    <a:pt x="1820333" y="753533"/>
                  </a:cubicBezTo>
                  <a:cubicBezTo>
                    <a:pt x="1831622" y="781755"/>
                    <a:pt x="1842017" y="810352"/>
                    <a:pt x="1854200" y="838200"/>
                  </a:cubicBezTo>
                  <a:cubicBezTo>
                    <a:pt x="1861788" y="855545"/>
                    <a:pt x="1877098" y="870234"/>
                    <a:pt x="1879600" y="889000"/>
                  </a:cubicBezTo>
                  <a:cubicBezTo>
                    <a:pt x="1882978" y="914332"/>
                    <a:pt x="1873955" y="939800"/>
                    <a:pt x="1871133" y="965200"/>
                  </a:cubicBezTo>
                  <a:cubicBezTo>
                    <a:pt x="1817622" y="959849"/>
                    <a:pt x="1788339" y="974970"/>
                    <a:pt x="1761066" y="931333"/>
                  </a:cubicBezTo>
                  <a:cubicBezTo>
                    <a:pt x="1753011" y="918445"/>
                    <a:pt x="1749777" y="903111"/>
                    <a:pt x="1744133" y="889000"/>
                  </a:cubicBezTo>
                  <a:cubicBezTo>
                    <a:pt x="1773385" y="723236"/>
                    <a:pt x="1766894" y="697320"/>
                    <a:pt x="1862666" y="524933"/>
                  </a:cubicBezTo>
                  <a:cubicBezTo>
                    <a:pt x="1876777" y="499533"/>
                    <a:pt x="1887566" y="471978"/>
                    <a:pt x="1905000" y="448733"/>
                  </a:cubicBezTo>
                  <a:cubicBezTo>
                    <a:pt x="1921763" y="426382"/>
                    <a:pt x="1940401" y="403993"/>
                    <a:pt x="1964266" y="389466"/>
                  </a:cubicBezTo>
                  <a:cubicBezTo>
                    <a:pt x="2006368" y="363839"/>
                    <a:pt x="2099733" y="330200"/>
                    <a:pt x="2099733" y="330200"/>
                  </a:cubicBezTo>
                  <a:cubicBezTo>
                    <a:pt x="2156177" y="344311"/>
                    <a:pt x="2217527" y="345536"/>
                    <a:pt x="2269066" y="372533"/>
                  </a:cubicBezTo>
                  <a:cubicBezTo>
                    <a:pt x="2338574" y="408942"/>
                    <a:pt x="2455333" y="516466"/>
                    <a:pt x="2455333" y="516466"/>
                  </a:cubicBezTo>
                  <a:cubicBezTo>
                    <a:pt x="2463800" y="530577"/>
                    <a:pt x="2474049" y="543762"/>
                    <a:pt x="2480733" y="558800"/>
                  </a:cubicBezTo>
                  <a:cubicBezTo>
                    <a:pt x="2485459" y="569433"/>
                    <a:pt x="2489200" y="581030"/>
                    <a:pt x="2489200" y="592666"/>
                  </a:cubicBezTo>
                  <a:cubicBezTo>
                    <a:pt x="2489200" y="648780"/>
                    <a:pt x="2486508" y="683597"/>
                    <a:pt x="2455333" y="728133"/>
                  </a:cubicBezTo>
                  <a:cubicBezTo>
                    <a:pt x="2446178" y="741212"/>
                    <a:pt x="2435256" y="753956"/>
                    <a:pt x="2421466" y="762000"/>
                  </a:cubicBezTo>
                  <a:cubicBezTo>
                    <a:pt x="2384391" y="783627"/>
                    <a:pt x="2351040" y="787939"/>
                    <a:pt x="2311400" y="795866"/>
                  </a:cubicBezTo>
                  <a:cubicBezTo>
                    <a:pt x="2297289" y="793044"/>
                    <a:pt x="2281269" y="795027"/>
                    <a:pt x="2269066" y="787400"/>
                  </a:cubicBezTo>
                  <a:cubicBezTo>
                    <a:pt x="2234696" y="765919"/>
                    <a:pt x="2241414" y="727408"/>
                    <a:pt x="2235200" y="694266"/>
                  </a:cubicBezTo>
                  <a:cubicBezTo>
                    <a:pt x="2230405" y="668692"/>
                    <a:pt x="2223911" y="643466"/>
                    <a:pt x="2218266" y="618066"/>
                  </a:cubicBezTo>
                  <a:cubicBezTo>
                    <a:pt x="2223911" y="575733"/>
                    <a:pt x="2213681" y="527956"/>
                    <a:pt x="2235200" y="491066"/>
                  </a:cubicBezTo>
                  <a:cubicBezTo>
                    <a:pt x="2322804" y="340887"/>
                    <a:pt x="2364326" y="323764"/>
                    <a:pt x="2489200" y="270933"/>
                  </a:cubicBezTo>
                  <a:cubicBezTo>
                    <a:pt x="2531191" y="253168"/>
                    <a:pt x="2572528" y="233234"/>
                    <a:pt x="2616200" y="220133"/>
                  </a:cubicBezTo>
                  <a:cubicBezTo>
                    <a:pt x="2657551" y="207728"/>
                    <a:pt x="2700867" y="203200"/>
                    <a:pt x="2743200" y="194733"/>
                  </a:cubicBezTo>
                  <a:cubicBezTo>
                    <a:pt x="2839155" y="208844"/>
                    <a:pt x="2940543" y="202250"/>
                    <a:pt x="3031066" y="237066"/>
                  </a:cubicBezTo>
                  <a:cubicBezTo>
                    <a:pt x="3060516" y="248393"/>
                    <a:pt x="3073400" y="321733"/>
                    <a:pt x="3073400" y="321733"/>
                  </a:cubicBezTo>
                  <a:cubicBezTo>
                    <a:pt x="3071942" y="346511"/>
                    <a:pt x="3097674" y="452795"/>
                    <a:pt x="3048000" y="482600"/>
                  </a:cubicBezTo>
                  <a:cubicBezTo>
                    <a:pt x="3040347" y="487192"/>
                    <a:pt x="3031067" y="488244"/>
                    <a:pt x="3022600" y="491066"/>
                  </a:cubicBezTo>
                  <a:cubicBezTo>
                    <a:pt x="2988733" y="485422"/>
                    <a:pt x="2954667" y="480866"/>
                    <a:pt x="2921000" y="474133"/>
                  </a:cubicBezTo>
                  <a:cubicBezTo>
                    <a:pt x="2912249" y="472383"/>
                    <a:pt x="2901313" y="472522"/>
                    <a:pt x="2895600" y="465666"/>
                  </a:cubicBezTo>
                  <a:cubicBezTo>
                    <a:pt x="2885870" y="453991"/>
                    <a:pt x="2886047" y="436618"/>
                    <a:pt x="2878666" y="423333"/>
                  </a:cubicBezTo>
                  <a:cubicBezTo>
                    <a:pt x="2871813" y="410998"/>
                    <a:pt x="2860526" y="401566"/>
                    <a:pt x="2853266" y="389466"/>
                  </a:cubicBezTo>
                  <a:cubicBezTo>
                    <a:pt x="2843526" y="373232"/>
                    <a:pt x="2836333" y="355599"/>
                    <a:pt x="2827866" y="338666"/>
                  </a:cubicBezTo>
                  <a:cubicBezTo>
                    <a:pt x="2830688" y="290688"/>
                    <a:pt x="2825056" y="241452"/>
                    <a:pt x="2836333" y="194733"/>
                  </a:cubicBezTo>
                  <a:cubicBezTo>
                    <a:pt x="2858176" y="104240"/>
                    <a:pt x="2909697" y="70569"/>
                    <a:pt x="2971800" y="8466"/>
                  </a:cubicBezTo>
                  <a:lnTo>
                    <a:pt x="2980266" y="0"/>
                  </a:lnTo>
                </a:path>
              </a:pathLst>
            </a:cu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5667" y="726909"/>
            <a:ext cx="8305800" cy="5915803"/>
            <a:chOff x="465667" y="726909"/>
            <a:chExt cx="8305800" cy="5915803"/>
          </a:xfrm>
        </p:grpSpPr>
        <p:sp>
          <p:nvSpPr>
            <p:cNvPr id="38" name="Rectangle 37"/>
            <p:cNvSpPr/>
            <p:nvPr/>
          </p:nvSpPr>
          <p:spPr>
            <a:xfrm>
              <a:off x="465667" y="726909"/>
              <a:ext cx="8305800" cy="5885558"/>
            </a:xfrm>
            <a:prstGeom prst="rect">
              <a:avLst/>
            </a:prstGeom>
            <a:noFill/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507067" y="726909"/>
              <a:ext cx="0" cy="5885558"/>
            </a:xfrm>
            <a:prstGeom prst="line">
              <a:avLst/>
            </a:prstGeom>
            <a:ln w="76200" cmpd="sng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658534" y="757154"/>
              <a:ext cx="0" cy="5885558"/>
            </a:xfrm>
            <a:prstGeom prst="line">
              <a:avLst/>
            </a:prstGeom>
            <a:ln w="76200" cmpd="sng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28534" y="726909"/>
              <a:ext cx="0" cy="5885558"/>
            </a:xfrm>
            <a:prstGeom prst="line">
              <a:avLst/>
            </a:prstGeom>
            <a:ln w="76200" cmpd="sng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139267" y="757154"/>
              <a:ext cx="0" cy="5885558"/>
            </a:xfrm>
            <a:prstGeom prst="line">
              <a:avLst/>
            </a:prstGeom>
            <a:ln w="76200" cmpd="sng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307667" y="757154"/>
              <a:ext cx="0" cy="5885558"/>
            </a:xfrm>
            <a:prstGeom prst="line">
              <a:avLst/>
            </a:prstGeom>
            <a:ln w="76200" cmpd="sng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08333" y="726909"/>
              <a:ext cx="0" cy="5885558"/>
            </a:xfrm>
            <a:prstGeom prst="line">
              <a:avLst/>
            </a:prstGeom>
            <a:ln w="76200" cmpd="sng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5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arrays can mix and match data types.</a:t>
            </a:r>
          </a:p>
          <a:p>
            <a:r>
              <a:rPr lang="en-US" dirty="0" smtClean="0"/>
              <a:t>Each cell is its own self-contained variable</a:t>
            </a:r>
          </a:p>
          <a:p>
            <a:r>
              <a:rPr lang="en-US" dirty="0" smtClean="0"/>
              <a:t>Cell arrays can be arranged in multiple dimensions just like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3683" y="2535742"/>
            <a:ext cx="5218113" cy="1717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PROGRAMMING == PROBLEM SOLVING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36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cell 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14" y="2008992"/>
            <a:ext cx="6686452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Courier"/>
                <a:cs typeface="Courier"/>
              </a:rPr>
              <a:t>&gt;&gt; </a:t>
            </a:r>
            <a:r>
              <a:rPr lang="tr-TR" sz="1600" dirty="0" err="1">
                <a:solidFill>
                  <a:srgbClr val="528A02"/>
                </a:solidFill>
                <a:latin typeface="Courier"/>
                <a:cs typeface="Courier"/>
              </a:rPr>
              <a:t>mycell</a:t>
            </a:r>
            <a:r>
              <a:rPr lang="tr-TR" sz="1600" dirty="0">
                <a:solidFill>
                  <a:srgbClr val="528A02"/>
                </a:solidFill>
                <a:latin typeface="Courier"/>
                <a:cs typeface="Courier"/>
              </a:rPr>
              <a:t> = {'hello',4,'goodbye',543.43}</a:t>
            </a:r>
          </a:p>
          <a:p>
            <a:r>
              <a:rPr lang="tr-TR" sz="1600" dirty="0" err="1">
                <a:latin typeface="Courier"/>
                <a:cs typeface="Courier"/>
              </a:rPr>
              <a:t>mycell</a:t>
            </a:r>
            <a:r>
              <a:rPr lang="tr-TR" sz="1600" dirty="0">
                <a:latin typeface="Courier"/>
                <a:cs typeface="Courier"/>
              </a:rPr>
              <a:t> = </a:t>
            </a:r>
          </a:p>
          <a:p>
            <a:r>
              <a:rPr lang="tr-TR" sz="1600" dirty="0">
                <a:latin typeface="Courier"/>
                <a:cs typeface="Courier"/>
              </a:rPr>
              <a:t>    '</a:t>
            </a:r>
            <a:r>
              <a:rPr lang="tr-TR" sz="1600" dirty="0" err="1">
                <a:latin typeface="Courier"/>
                <a:cs typeface="Courier"/>
              </a:rPr>
              <a:t>hello</a:t>
            </a:r>
            <a:r>
              <a:rPr lang="tr-TR" sz="1600" dirty="0">
                <a:latin typeface="Courier"/>
                <a:cs typeface="Courier"/>
              </a:rPr>
              <a:t>'    [4]    '</a:t>
            </a:r>
            <a:r>
              <a:rPr lang="tr-TR" sz="1600" dirty="0" err="1">
                <a:latin typeface="Courier"/>
                <a:cs typeface="Courier"/>
              </a:rPr>
              <a:t>goodbye</a:t>
            </a:r>
            <a:r>
              <a:rPr lang="tr-TR" sz="1600" dirty="0">
                <a:latin typeface="Courier"/>
                <a:cs typeface="Courier"/>
              </a:rPr>
              <a:t>'    [543.4300</a:t>
            </a:r>
            <a:r>
              <a:rPr lang="tr-TR" sz="1600" dirty="0" smtClean="0">
                <a:latin typeface="Courier"/>
                <a:cs typeface="Courier"/>
              </a:rPr>
              <a:t>]</a:t>
            </a:r>
          </a:p>
          <a:p>
            <a:r>
              <a:rPr lang="sv-SE" sz="1600" dirty="0">
                <a:latin typeface="Courier"/>
                <a:cs typeface="Courier"/>
              </a:rPr>
              <a:t>&gt;&gt; </a:t>
            </a:r>
            <a:r>
              <a:rPr lang="sv-SE" sz="1600" dirty="0" err="1">
                <a:solidFill>
                  <a:srgbClr val="528A02"/>
                </a:solidFill>
                <a:latin typeface="Courier"/>
                <a:cs typeface="Courier"/>
              </a:rPr>
              <a:t>mycell</a:t>
            </a:r>
            <a:r>
              <a:rPr lang="sv-SE" sz="1600" dirty="0">
                <a:solidFill>
                  <a:srgbClr val="528A02"/>
                </a:solidFill>
                <a:latin typeface="Courier"/>
                <a:cs typeface="Courier"/>
              </a:rPr>
              <a:t> = {[1:5],[6:10]}</a:t>
            </a:r>
          </a:p>
          <a:p>
            <a:r>
              <a:rPr lang="sv-SE" sz="1600" dirty="0" err="1">
                <a:latin typeface="Courier"/>
                <a:cs typeface="Courier"/>
              </a:rPr>
              <a:t>mycell</a:t>
            </a:r>
            <a:r>
              <a:rPr lang="sv-SE" sz="1600" dirty="0">
                <a:latin typeface="Courier"/>
                <a:cs typeface="Courier"/>
              </a:rPr>
              <a:t> = </a:t>
            </a:r>
          </a:p>
          <a:p>
            <a:r>
              <a:rPr lang="sv-SE" sz="1600" dirty="0">
                <a:latin typeface="Courier"/>
                <a:cs typeface="Courier"/>
              </a:rPr>
              <a:t>    [1x5 double]    [1x5 double]</a:t>
            </a:r>
          </a:p>
          <a:p>
            <a:r>
              <a:rPr lang="sv-SE" sz="1600" dirty="0">
                <a:latin typeface="Courier"/>
                <a:cs typeface="Courier"/>
              </a:rPr>
              <a:t>&gt;&gt; </a:t>
            </a:r>
            <a:r>
              <a:rPr lang="sv-SE" sz="1600" dirty="0" err="1">
                <a:solidFill>
                  <a:srgbClr val="528A02"/>
                </a:solidFill>
                <a:latin typeface="Courier"/>
                <a:cs typeface="Courier"/>
              </a:rPr>
              <a:t>mycell</a:t>
            </a:r>
            <a:r>
              <a:rPr lang="sv-SE" sz="1600" dirty="0">
                <a:solidFill>
                  <a:srgbClr val="528A02"/>
                </a:solidFill>
                <a:latin typeface="Courier"/>
                <a:cs typeface="Courier"/>
              </a:rPr>
              <a:t>(1)</a:t>
            </a:r>
          </a:p>
          <a:p>
            <a:r>
              <a:rPr lang="sv-SE" sz="1600" dirty="0">
                <a:latin typeface="Courier"/>
                <a:cs typeface="Courier"/>
              </a:rPr>
              <a:t>ans = </a:t>
            </a:r>
          </a:p>
          <a:p>
            <a:r>
              <a:rPr lang="sv-SE" sz="1600" dirty="0">
                <a:latin typeface="Courier"/>
                <a:cs typeface="Courier"/>
              </a:rPr>
              <a:t>    [1x5 double]</a:t>
            </a:r>
          </a:p>
          <a:p>
            <a:r>
              <a:rPr lang="sv-SE" sz="1600" dirty="0">
                <a:latin typeface="Courier"/>
                <a:cs typeface="Courier"/>
              </a:rPr>
              <a:t>&gt;&gt; </a:t>
            </a:r>
            <a:r>
              <a:rPr lang="sv-SE" sz="1600" dirty="0" err="1">
                <a:solidFill>
                  <a:srgbClr val="528A02"/>
                </a:solidFill>
                <a:latin typeface="Courier"/>
                <a:cs typeface="Courier"/>
              </a:rPr>
              <a:t>mycell</a:t>
            </a:r>
            <a:r>
              <a:rPr lang="sv-SE" sz="1600" dirty="0">
                <a:solidFill>
                  <a:srgbClr val="528A02"/>
                </a:solidFill>
                <a:latin typeface="Courier"/>
                <a:cs typeface="Courier"/>
              </a:rPr>
              <a:t>{1}</a:t>
            </a:r>
          </a:p>
          <a:p>
            <a:r>
              <a:rPr lang="sv-SE" sz="1600" dirty="0">
                <a:latin typeface="Courier"/>
                <a:cs typeface="Courier"/>
              </a:rPr>
              <a:t>ans =</a:t>
            </a:r>
          </a:p>
          <a:p>
            <a:r>
              <a:rPr lang="sv-SE" sz="1600" dirty="0">
                <a:latin typeface="Courier"/>
                <a:cs typeface="Courier"/>
              </a:rPr>
              <a:t>     1     2     3     4     5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10385" y="3595881"/>
            <a:ext cx="5936623" cy="1277176"/>
            <a:chOff x="2310385" y="3595881"/>
            <a:chExt cx="5936623" cy="1277176"/>
          </a:xfrm>
        </p:grpSpPr>
        <p:grpSp>
          <p:nvGrpSpPr>
            <p:cNvPr id="10" name="Group 9"/>
            <p:cNvGrpSpPr/>
            <p:nvPr/>
          </p:nvGrpSpPr>
          <p:grpSpPr>
            <a:xfrm>
              <a:off x="2310385" y="3595881"/>
              <a:ext cx="5936623" cy="369332"/>
              <a:chOff x="2310385" y="3595881"/>
              <a:chExt cx="5936623" cy="369332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310385" y="3687693"/>
                <a:ext cx="3213119" cy="1147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531158" y="3595881"/>
                <a:ext cx="2715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access the cells themselves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12807" y="3894778"/>
              <a:ext cx="1474357" cy="97827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203281" y="4383919"/>
            <a:ext cx="4712574" cy="2474081"/>
            <a:chOff x="2203281" y="4383919"/>
            <a:chExt cx="4712574" cy="2474081"/>
          </a:xfrm>
        </p:grpSpPr>
        <p:cxnSp>
          <p:nvCxnSpPr>
            <p:cNvPr id="7" name="Straight Arrow Connector 6"/>
            <p:cNvCxnSpPr>
              <a:stCxn id="9" idx="1"/>
            </p:cNvCxnSpPr>
            <p:nvPr/>
          </p:nvCxnSpPr>
          <p:spPr>
            <a:xfrm flipH="1" flipV="1">
              <a:off x="2203281" y="4383919"/>
              <a:ext cx="1996724" cy="10690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00005" y="5129765"/>
              <a:ext cx="271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access the </a:t>
              </a:r>
              <a:r>
                <a:rPr lang="en-US" i="1" dirty="0" smtClean="0">
                  <a:solidFill>
                    <a:schemeClr val="accent2"/>
                  </a:solidFill>
                </a:rPr>
                <a:t>contents</a:t>
              </a:r>
              <a:r>
                <a:rPr lang="en-US" dirty="0" smtClean="0">
                  <a:solidFill>
                    <a:schemeClr val="accent2"/>
                  </a:solidFill>
                </a:rPr>
                <a:t> of the cells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704" b="94753" l="1892" r="9810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08729" y="5452931"/>
              <a:ext cx="1604554" cy="1405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10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0900" y="1896425"/>
            <a:ext cx="7076747" cy="3992563"/>
          </a:xfrm>
        </p:spPr>
        <p:txBody>
          <a:bodyPr/>
          <a:lstStyle/>
          <a:p>
            <a:r>
              <a:rPr lang="en-US" dirty="0" smtClean="0"/>
              <a:t>Structures can be used to organize and group information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70" y="2965554"/>
            <a:ext cx="2239885" cy="1807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2178" y="2960159"/>
            <a:ext cx="576607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"/>
                <a:cs typeface="Courier"/>
              </a:rPr>
              <a:t>&gt;&gt; </a:t>
            </a:r>
            <a:r>
              <a:rPr lang="nl-NL" sz="1600" dirty="0" err="1">
                <a:solidFill>
                  <a:srgbClr val="528A02"/>
                </a:solidFill>
                <a:latin typeface="Courier"/>
                <a:cs typeface="Courier"/>
              </a:rPr>
              <a:t>patient.name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 = 'John Doe';</a:t>
            </a:r>
          </a:p>
          <a:p>
            <a:r>
              <a:rPr lang="nl-NL" sz="1600" dirty="0">
                <a:latin typeface="Courier"/>
                <a:cs typeface="Courier"/>
              </a:rPr>
              <a:t>&gt;&gt; </a:t>
            </a:r>
            <a:r>
              <a:rPr lang="nl-NL" sz="1600" dirty="0" err="1">
                <a:solidFill>
                  <a:srgbClr val="528A02"/>
                </a:solidFill>
                <a:latin typeface="Courier"/>
                <a:cs typeface="Courier"/>
              </a:rPr>
              <a:t>patient.billing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 = 127.00;</a:t>
            </a:r>
          </a:p>
          <a:p>
            <a:r>
              <a:rPr lang="nl-NL" sz="1600" dirty="0">
                <a:latin typeface="Courier"/>
                <a:cs typeface="Courier"/>
              </a:rPr>
              <a:t>&gt;&gt; </a:t>
            </a:r>
            <a:r>
              <a:rPr lang="nl-NL" sz="1600" dirty="0" err="1">
                <a:solidFill>
                  <a:srgbClr val="528A02"/>
                </a:solidFill>
                <a:latin typeface="Courier"/>
                <a:cs typeface="Courier"/>
              </a:rPr>
              <a:t>patient.test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 = [79, 75, 73; 180, 178, 177.5; 220, 210, 205];</a:t>
            </a:r>
          </a:p>
          <a:p>
            <a:r>
              <a:rPr lang="nl-NL" sz="1600" dirty="0">
                <a:latin typeface="Courier"/>
                <a:cs typeface="Courier"/>
              </a:rPr>
              <a:t>&gt;&gt; </a:t>
            </a:r>
            <a:r>
              <a:rPr lang="nl-NL" sz="1600" dirty="0" err="1">
                <a:solidFill>
                  <a:srgbClr val="528A02"/>
                </a:solidFill>
                <a:latin typeface="Courier"/>
                <a:cs typeface="Courier"/>
              </a:rPr>
              <a:t>patient</a:t>
            </a:r>
            <a:endParaRPr lang="nl-NL" sz="1600" dirty="0">
              <a:solidFill>
                <a:srgbClr val="528A02"/>
              </a:solidFill>
              <a:latin typeface="Courier"/>
              <a:cs typeface="Courier"/>
            </a:endParaRPr>
          </a:p>
          <a:p>
            <a:r>
              <a:rPr lang="nl-NL" sz="1600" dirty="0" err="1">
                <a:latin typeface="Courier"/>
                <a:cs typeface="Courier"/>
              </a:rPr>
              <a:t>patient</a:t>
            </a:r>
            <a:r>
              <a:rPr lang="nl-NL" sz="1600" dirty="0">
                <a:latin typeface="Courier"/>
                <a:cs typeface="Courier"/>
              </a:rPr>
              <a:t> = </a:t>
            </a:r>
          </a:p>
          <a:p>
            <a:r>
              <a:rPr lang="nl-NL" sz="1600" dirty="0">
                <a:latin typeface="Courier"/>
                <a:cs typeface="Courier"/>
              </a:rPr>
              <a:t>       name: 'John Doe'</a:t>
            </a:r>
          </a:p>
          <a:p>
            <a:r>
              <a:rPr lang="nl-NL" sz="1600" dirty="0">
                <a:latin typeface="Courier"/>
                <a:cs typeface="Courier"/>
              </a:rPr>
              <a:t>    </a:t>
            </a:r>
            <a:r>
              <a:rPr lang="nl-NL" sz="1600" dirty="0" err="1">
                <a:latin typeface="Courier"/>
                <a:cs typeface="Courier"/>
              </a:rPr>
              <a:t>billing</a:t>
            </a:r>
            <a:r>
              <a:rPr lang="nl-NL" sz="1600" dirty="0">
                <a:latin typeface="Courier"/>
                <a:cs typeface="Courier"/>
              </a:rPr>
              <a:t>: 127</a:t>
            </a:r>
          </a:p>
          <a:p>
            <a:r>
              <a:rPr lang="nl-NL" sz="1600" dirty="0">
                <a:latin typeface="Courier"/>
                <a:cs typeface="Courier"/>
              </a:rPr>
              <a:t>       test: [3x3 double]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33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structures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031" y="1919648"/>
            <a:ext cx="6837889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"/>
                <a:cs typeface="Courier"/>
              </a:rPr>
              <a:t>&gt;&gt; </a:t>
            </a:r>
            <a:r>
              <a:rPr lang="nl-NL" sz="1600" dirty="0" err="1" smtClean="0">
                <a:solidFill>
                  <a:srgbClr val="528A02"/>
                </a:solidFill>
                <a:latin typeface="Courier"/>
                <a:cs typeface="Courier"/>
              </a:rPr>
              <a:t>patient</a:t>
            </a:r>
            <a:r>
              <a:rPr lang="nl-NL" sz="1600" dirty="0" smtClean="0">
                <a:solidFill>
                  <a:srgbClr val="528A02"/>
                </a:solidFill>
                <a:latin typeface="Courier"/>
                <a:cs typeface="Courier"/>
              </a:rPr>
              <a:t>(2).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name = </a:t>
            </a:r>
            <a:r>
              <a:rPr lang="nl-NL" sz="1600" dirty="0" smtClean="0">
                <a:solidFill>
                  <a:srgbClr val="528A02"/>
                </a:solidFill>
                <a:latin typeface="Courier"/>
                <a:cs typeface="Courier"/>
              </a:rPr>
              <a:t>’Jane 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Doe';</a:t>
            </a:r>
          </a:p>
          <a:p>
            <a:r>
              <a:rPr lang="nl-NL" sz="1600" dirty="0">
                <a:latin typeface="Courier"/>
                <a:cs typeface="Courier"/>
              </a:rPr>
              <a:t>&gt;&gt; </a:t>
            </a:r>
            <a:r>
              <a:rPr lang="nl-NL" sz="1600" dirty="0" err="1" smtClean="0">
                <a:solidFill>
                  <a:srgbClr val="528A02"/>
                </a:solidFill>
                <a:latin typeface="Courier"/>
                <a:cs typeface="Courier"/>
              </a:rPr>
              <a:t>patient</a:t>
            </a:r>
            <a:r>
              <a:rPr lang="nl-NL" sz="1600" dirty="0" smtClean="0">
                <a:solidFill>
                  <a:srgbClr val="528A02"/>
                </a:solidFill>
                <a:latin typeface="Courier"/>
                <a:cs typeface="Courier"/>
              </a:rPr>
              <a:t>(2).</a:t>
            </a:r>
            <a:r>
              <a:rPr lang="nl-NL" sz="1600" dirty="0" err="1">
                <a:solidFill>
                  <a:srgbClr val="528A02"/>
                </a:solidFill>
                <a:latin typeface="Courier"/>
                <a:cs typeface="Courier"/>
              </a:rPr>
              <a:t>billing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 = </a:t>
            </a:r>
            <a:r>
              <a:rPr lang="nl-NL" sz="1600" dirty="0" smtClean="0">
                <a:solidFill>
                  <a:srgbClr val="528A02"/>
                </a:solidFill>
                <a:latin typeface="Courier"/>
                <a:cs typeface="Courier"/>
              </a:rPr>
              <a:t>156.00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;</a:t>
            </a:r>
          </a:p>
          <a:p>
            <a:r>
              <a:rPr lang="nl-NL" sz="1600" dirty="0">
                <a:latin typeface="Courier"/>
                <a:cs typeface="Courier"/>
              </a:rPr>
              <a:t>&gt;&gt; </a:t>
            </a:r>
            <a:r>
              <a:rPr lang="nl-NL" sz="1600" dirty="0" err="1" smtClean="0">
                <a:solidFill>
                  <a:srgbClr val="528A02"/>
                </a:solidFill>
                <a:latin typeface="Courier"/>
                <a:cs typeface="Courier"/>
              </a:rPr>
              <a:t>patient</a:t>
            </a:r>
            <a:r>
              <a:rPr lang="nl-NL" sz="1600" dirty="0" smtClean="0">
                <a:solidFill>
                  <a:srgbClr val="528A02"/>
                </a:solidFill>
                <a:latin typeface="Courier"/>
                <a:cs typeface="Courier"/>
              </a:rPr>
              <a:t>(2).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test = [</a:t>
            </a:r>
            <a:r>
              <a:rPr lang="nl-NL" sz="1600" dirty="0" smtClean="0">
                <a:solidFill>
                  <a:srgbClr val="528A02"/>
                </a:solidFill>
                <a:latin typeface="Courier"/>
                <a:cs typeface="Courier"/>
              </a:rPr>
              <a:t>71 73, 55; 101, 22, 22; 242, 211, 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205];</a:t>
            </a:r>
          </a:p>
          <a:p>
            <a:r>
              <a:rPr lang="nl-NL" sz="1600" dirty="0" smtClean="0">
                <a:latin typeface="Courier"/>
                <a:cs typeface="Courier"/>
              </a:rPr>
              <a:t>&gt;</a:t>
            </a:r>
            <a:r>
              <a:rPr lang="nl-NL" sz="1600" dirty="0">
                <a:latin typeface="Courier"/>
                <a:cs typeface="Courier"/>
              </a:rPr>
              <a:t>&gt; </a:t>
            </a:r>
            <a:r>
              <a:rPr lang="nl-NL" sz="1600" dirty="0" err="1">
                <a:solidFill>
                  <a:srgbClr val="528A02"/>
                </a:solidFill>
                <a:latin typeface="Courier"/>
                <a:cs typeface="Courier"/>
              </a:rPr>
              <a:t>patient</a:t>
            </a:r>
            <a:endParaRPr lang="nl-NL" sz="1600" dirty="0">
              <a:solidFill>
                <a:srgbClr val="528A02"/>
              </a:solidFill>
              <a:latin typeface="Courier"/>
              <a:cs typeface="Courier"/>
            </a:endParaRPr>
          </a:p>
          <a:p>
            <a:r>
              <a:rPr lang="nl-NL" sz="1600" dirty="0" err="1">
                <a:latin typeface="Courier"/>
                <a:cs typeface="Courier"/>
              </a:rPr>
              <a:t>patient</a:t>
            </a:r>
            <a:r>
              <a:rPr lang="nl-NL" sz="1600" dirty="0">
                <a:latin typeface="Courier"/>
                <a:cs typeface="Courier"/>
              </a:rPr>
              <a:t> = </a:t>
            </a:r>
          </a:p>
          <a:p>
            <a:r>
              <a:rPr lang="nl-NL" sz="1600" dirty="0">
                <a:latin typeface="Courier"/>
                <a:cs typeface="Courier"/>
              </a:rPr>
              <a:t>1x2 </a:t>
            </a:r>
            <a:r>
              <a:rPr lang="nl-NL" sz="1600" dirty="0" err="1">
                <a:latin typeface="Courier"/>
                <a:cs typeface="Courier"/>
              </a:rPr>
              <a:t>struct</a:t>
            </a:r>
            <a:r>
              <a:rPr lang="nl-NL" sz="1600" dirty="0">
                <a:latin typeface="Courier"/>
                <a:cs typeface="Courier"/>
              </a:rPr>
              <a:t> array </a:t>
            </a:r>
            <a:r>
              <a:rPr lang="nl-NL" sz="1600" dirty="0" err="1">
                <a:latin typeface="Courier"/>
                <a:cs typeface="Courier"/>
              </a:rPr>
              <a:t>with</a:t>
            </a:r>
            <a:r>
              <a:rPr lang="nl-NL" sz="1600" dirty="0">
                <a:latin typeface="Courier"/>
                <a:cs typeface="Courier"/>
              </a:rPr>
              <a:t> </a:t>
            </a:r>
            <a:r>
              <a:rPr lang="nl-NL" sz="1600" dirty="0" err="1">
                <a:latin typeface="Courier"/>
                <a:cs typeface="Courier"/>
              </a:rPr>
              <a:t>fields</a:t>
            </a:r>
            <a:r>
              <a:rPr lang="nl-NL" sz="1600" dirty="0">
                <a:latin typeface="Courier"/>
                <a:cs typeface="Courier"/>
              </a:rPr>
              <a:t>:</a:t>
            </a:r>
          </a:p>
          <a:p>
            <a:r>
              <a:rPr lang="nl-NL" sz="1600" dirty="0">
                <a:latin typeface="Courier"/>
                <a:cs typeface="Courier"/>
              </a:rPr>
              <a:t>    name</a:t>
            </a:r>
          </a:p>
          <a:p>
            <a:r>
              <a:rPr lang="nl-NL" sz="1600" dirty="0">
                <a:latin typeface="Courier"/>
                <a:cs typeface="Courier"/>
              </a:rPr>
              <a:t>    </a:t>
            </a:r>
            <a:r>
              <a:rPr lang="nl-NL" sz="1600" dirty="0" err="1">
                <a:latin typeface="Courier"/>
                <a:cs typeface="Courier"/>
              </a:rPr>
              <a:t>billing</a:t>
            </a:r>
            <a:endParaRPr lang="nl-NL" sz="1600" dirty="0">
              <a:latin typeface="Courier"/>
              <a:cs typeface="Courier"/>
            </a:endParaRPr>
          </a:p>
          <a:p>
            <a:r>
              <a:rPr lang="nl-NL" sz="1600" dirty="0">
                <a:latin typeface="Courier"/>
                <a:cs typeface="Courier"/>
              </a:rPr>
              <a:t>    test</a:t>
            </a:r>
          </a:p>
          <a:p>
            <a:r>
              <a:rPr lang="nl-NL" sz="1600" dirty="0">
                <a:latin typeface="Courier"/>
                <a:cs typeface="Courier"/>
              </a:rPr>
              <a:t>&gt;&gt; </a:t>
            </a:r>
            <a:r>
              <a:rPr lang="nl-NL" sz="1600" dirty="0" err="1">
                <a:solidFill>
                  <a:srgbClr val="528A02"/>
                </a:solidFill>
                <a:latin typeface="Courier"/>
                <a:cs typeface="Courier"/>
              </a:rPr>
              <a:t>patient</a:t>
            </a:r>
            <a:r>
              <a:rPr lang="nl-NL" sz="1600" dirty="0">
                <a:solidFill>
                  <a:srgbClr val="528A02"/>
                </a:solidFill>
                <a:latin typeface="Courier"/>
                <a:cs typeface="Courier"/>
              </a:rPr>
              <a:t>(1)</a:t>
            </a:r>
          </a:p>
          <a:p>
            <a:r>
              <a:rPr lang="nl-NL" sz="1600" dirty="0" err="1">
                <a:latin typeface="Courier"/>
                <a:cs typeface="Courier"/>
              </a:rPr>
              <a:t>ans</a:t>
            </a:r>
            <a:r>
              <a:rPr lang="nl-NL" sz="1600" dirty="0">
                <a:latin typeface="Courier"/>
                <a:cs typeface="Courier"/>
              </a:rPr>
              <a:t> = </a:t>
            </a:r>
          </a:p>
          <a:p>
            <a:r>
              <a:rPr lang="nl-NL" sz="1600" dirty="0">
                <a:latin typeface="Courier"/>
                <a:cs typeface="Courier"/>
              </a:rPr>
              <a:t>       name: 'John Doe'</a:t>
            </a:r>
          </a:p>
          <a:p>
            <a:r>
              <a:rPr lang="nl-NL" sz="1600" dirty="0">
                <a:latin typeface="Courier"/>
                <a:cs typeface="Courier"/>
              </a:rPr>
              <a:t>    </a:t>
            </a:r>
            <a:r>
              <a:rPr lang="nl-NL" sz="1600" dirty="0" err="1">
                <a:latin typeface="Courier"/>
                <a:cs typeface="Courier"/>
              </a:rPr>
              <a:t>billing</a:t>
            </a:r>
            <a:r>
              <a:rPr lang="nl-NL" sz="1600" dirty="0">
                <a:latin typeface="Courier"/>
                <a:cs typeface="Courier"/>
              </a:rPr>
              <a:t>: 127</a:t>
            </a:r>
          </a:p>
          <a:p>
            <a:r>
              <a:rPr lang="nl-NL" sz="1600" dirty="0">
                <a:latin typeface="Courier"/>
                <a:cs typeface="Courier"/>
              </a:rPr>
              <a:t>       test: [3x3 double]</a:t>
            </a:r>
            <a:endParaRPr lang="nl-NL" sz="1600" dirty="0" smtClean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957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save()</a:t>
            </a:r>
            <a:r>
              <a:rPr lang="en-US" dirty="0" smtClean="0"/>
              <a:t> to save the workspace to disk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load() </a:t>
            </a:r>
            <a:r>
              <a:rPr lang="en-US" dirty="0" smtClean="0"/>
              <a:t>to load a .mat file that contains variables from disk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clear() </a:t>
            </a:r>
            <a:r>
              <a:rPr lang="en-US" dirty="0" smtClean="0"/>
              <a:t>to remove a variable from memory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who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whos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to list variables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031" y="1919648"/>
            <a:ext cx="6837889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>
                <a:solidFill>
                  <a:schemeClr val="accent5"/>
                </a:solidFill>
                <a:latin typeface="Courier"/>
                <a:cs typeface="Courier"/>
              </a:rPr>
              <a:t>who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Your variables are: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age       employee  </a:t>
            </a:r>
            <a:r>
              <a:rPr lang="en-US" sz="1600" dirty="0" err="1">
                <a:latin typeface="Courier"/>
                <a:cs typeface="Courier"/>
              </a:rPr>
              <a:t>mycell</a:t>
            </a:r>
            <a:r>
              <a:rPr lang="en-US" sz="1600" dirty="0">
                <a:latin typeface="Courier"/>
                <a:cs typeface="Courier"/>
              </a:rPr>
              <a:t>    patient   score    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&gt;&gt; </a:t>
            </a:r>
            <a:r>
              <a:rPr lang="en-US" sz="1600" dirty="0" err="1">
                <a:solidFill>
                  <a:srgbClr val="528A02"/>
                </a:solidFill>
                <a:latin typeface="Courier"/>
                <a:cs typeface="Courier"/>
              </a:rPr>
              <a:t>whos</a:t>
            </a:r>
            <a:endParaRPr lang="en-US" sz="1600" dirty="0">
              <a:solidFill>
                <a:srgbClr val="528A02"/>
              </a:solidFill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Name          Size            Bytes  Class     Attributes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age           1x1                 8  double              </a:t>
            </a:r>
          </a:p>
          <a:p>
            <a:r>
              <a:rPr lang="en-US" sz="1600" dirty="0">
                <a:latin typeface="Courier"/>
                <a:cs typeface="Courier"/>
              </a:rPr>
              <a:t>  employee      1x4                 8  char                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mycell</a:t>
            </a:r>
            <a:r>
              <a:rPr lang="en-US" sz="1600" dirty="0">
                <a:latin typeface="Courier"/>
                <a:cs typeface="Courier"/>
              </a:rPr>
              <a:t>        1x2               304  cell                </a:t>
            </a:r>
          </a:p>
          <a:p>
            <a:r>
              <a:rPr lang="en-US" sz="1600" dirty="0">
                <a:latin typeface="Courier"/>
                <a:cs typeface="Courier"/>
              </a:rPr>
              <a:t>  patient       1x2              1056 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             </a:t>
            </a:r>
          </a:p>
          <a:p>
            <a:r>
              <a:rPr lang="en-US" sz="1600" dirty="0">
                <a:latin typeface="Courier"/>
                <a:cs typeface="Courier"/>
              </a:rPr>
              <a:t>  score         1x1                 8  double 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0385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031" y="1919648"/>
            <a:ext cx="6837889" cy="44012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save('matlabclass1')</a:t>
            </a: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clear</a:t>
            </a: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 smtClean="0">
                <a:solidFill>
                  <a:srgbClr val="528A02"/>
                </a:solidFill>
                <a:latin typeface="Courier"/>
                <a:cs typeface="Courier"/>
              </a:rPr>
              <a:t>who</a:t>
            </a:r>
          </a:p>
          <a:p>
            <a:r>
              <a:rPr lang="en-US" sz="1400" dirty="0" smtClean="0">
                <a:latin typeface="Courier"/>
                <a:cs typeface="Courier"/>
              </a:rPr>
              <a:t>&gt;&gt;</a:t>
            </a: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load('matlabclass1')</a:t>
            </a: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who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Your variables are: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age       employee  </a:t>
            </a:r>
            <a:r>
              <a:rPr lang="en-US" sz="1400" dirty="0" err="1">
                <a:latin typeface="Courier"/>
                <a:cs typeface="Courier"/>
              </a:rPr>
              <a:t>mycell</a:t>
            </a:r>
            <a:r>
              <a:rPr lang="en-US" sz="1400" dirty="0">
                <a:latin typeface="Courier"/>
                <a:cs typeface="Courier"/>
              </a:rPr>
              <a:t>    patient   score </a:t>
            </a:r>
            <a:endParaRPr lang="en-US" sz="1400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save('</a:t>
            </a:r>
            <a:r>
              <a:rPr lang="en-US" sz="1400" dirty="0" err="1">
                <a:solidFill>
                  <a:srgbClr val="528A02"/>
                </a:solidFill>
                <a:latin typeface="Courier"/>
                <a:cs typeface="Courier"/>
              </a:rPr>
              <a:t>onevar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','patient')</a:t>
            </a: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clear</a:t>
            </a: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who</a:t>
            </a: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load('</a:t>
            </a:r>
            <a:r>
              <a:rPr lang="en-US" sz="1400" dirty="0" err="1">
                <a:solidFill>
                  <a:srgbClr val="528A02"/>
                </a:solidFill>
                <a:latin typeface="Courier"/>
                <a:cs typeface="Courier"/>
              </a:rPr>
              <a:t>onevar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who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Your variables are: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patient 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27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332" y="1413933"/>
            <a:ext cx="663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Writing scripts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727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7-01 at 2.3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2" y="2919000"/>
            <a:ext cx="7106799" cy="16628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script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05612" y="3379897"/>
            <a:ext cx="328962" cy="32133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534574" y="2426098"/>
            <a:ext cx="1143704" cy="95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9432" y="2198143"/>
            <a:ext cx="337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create new blank document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6092"/>
            <a:ext cx="6944746" cy="1774208"/>
          </a:xfrm>
        </p:spPr>
        <p:txBody>
          <a:bodyPr/>
          <a:lstStyle/>
          <a:p>
            <a:r>
              <a:rPr lang="en-US" dirty="0" smtClean="0"/>
              <a:t>Docking and undocking tabs</a:t>
            </a:r>
            <a:endParaRPr lang="en-US" dirty="0"/>
          </a:p>
        </p:txBody>
      </p:sp>
      <p:pic>
        <p:nvPicPr>
          <p:cNvPr id="4" name="Picture 3" descr="Screen Shot 2013-07-01 at 2.3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8" y="2366024"/>
            <a:ext cx="5022747" cy="4130707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>
            <a:off x="2938780" y="5226694"/>
            <a:ext cx="1123411" cy="928104"/>
          </a:xfrm>
          <a:prstGeom prst="bentArrow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41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Screen Shot 2013-07-01 at 2.3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86" y="1816092"/>
            <a:ext cx="3943600" cy="44609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216863" y="2180934"/>
            <a:ext cx="328962" cy="32133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6200000" flipH="1">
            <a:off x="3129285" y="2344728"/>
            <a:ext cx="1123411" cy="928104"/>
          </a:xfrm>
          <a:prstGeom prst="bentArrow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41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2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031" y="1919648"/>
            <a:ext cx="6837889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Courier"/>
                <a:cs typeface="Courier"/>
              </a:rPr>
              <a:t>% My first script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x = 5;</a:t>
            </a:r>
          </a:p>
          <a:p>
            <a:r>
              <a:rPr lang="en-US" sz="1400" dirty="0" smtClean="0">
                <a:latin typeface="Courier"/>
                <a:cs typeface="Courier"/>
              </a:rPr>
              <a:t>y = 6;</a:t>
            </a:r>
          </a:p>
          <a:p>
            <a:r>
              <a:rPr lang="en-US" sz="1400" dirty="0" smtClean="0">
                <a:latin typeface="Courier"/>
                <a:cs typeface="Courier"/>
              </a:rPr>
              <a:t>z = x + 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031" y="4239909"/>
            <a:ext cx="683788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 err="1">
                <a:solidFill>
                  <a:srgbClr val="528A02"/>
                </a:solidFill>
                <a:latin typeface="Courier"/>
                <a:cs typeface="Courier"/>
              </a:rPr>
              <a:t>myFirst</a:t>
            </a:r>
            <a:endParaRPr lang="en-US" sz="1400" dirty="0">
              <a:solidFill>
                <a:srgbClr val="528A02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z =</a:t>
            </a:r>
          </a:p>
          <a:p>
            <a:r>
              <a:rPr lang="en-US" sz="1400" dirty="0">
                <a:latin typeface="Courier"/>
                <a:cs typeface="Courier"/>
              </a:rPr>
              <a:t>    11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675" y="3438589"/>
            <a:ext cx="37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script as “</a:t>
            </a:r>
            <a:r>
              <a:rPr lang="en-US" dirty="0" err="1" smtClean="0"/>
              <a:t>myFirst.m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is not a linear process</a:t>
            </a:r>
          </a:p>
          <a:p>
            <a:r>
              <a:rPr lang="en-US" dirty="0" smtClean="0"/>
              <a:t>Lots of trial and error</a:t>
            </a:r>
          </a:p>
          <a:p>
            <a:r>
              <a:rPr lang="en-US" dirty="0" smtClean="0"/>
              <a:t>Problem solving, detective work, deductive reasoning</a:t>
            </a:r>
          </a:p>
          <a:p>
            <a:r>
              <a:rPr lang="en-US" dirty="0" smtClean="0"/>
              <a:t>Debugging may take longer than initial writing.  Enjoy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332" y="1413933"/>
            <a:ext cx="663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Functions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81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self-contained piece of code that accomplishes a specific function</a:t>
            </a:r>
          </a:p>
          <a:p>
            <a:r>
              <a:rPr lang="en-US" dirty="0" smtClean="0"/>
              <a:t>It may take in certain variables (parameters) and return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3-07-01 at 4.0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5" y="3288034"/>
            <a:ext cx="4545239" cy="75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13114" y="3256017"/>
            <a:ext cx="215006" cy="218581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95000"/>
                  <a:shade val="70000"/>
                  <a:satMod val="150000"/>
                  <a:alpha val="16000"/>
                </a:schemeClr>
              </a:gs>
              <a:gs pos="100000">
                <a:schemeClr val="accent2">
                  <a:tint val="100000"/>
                  <a:shade val="100000"/>
                  <a:satMod val="150000"/>
                  <a:alpha val="16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53351" y="2883086"/>
            <a:ext cx="0" cy="324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5807" y="2513754"/>
            <a:ext cx="136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code folding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75842" y="3271095"/>
            <a:ext cx="344262" cy="1759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5000"/>
                  <a:shade val="70000"/>
                  <a:satMod val="150000"/>
                  <a:alpha val="15000"/>
                </a:schemeClr>
              </a:gs>
              <a:gs pos="100000">
                <a:schemeClr val="accent1">
                  <a:tint val="100000"/>
                  <a:shade val="100000"/>
                  <a:satMod val="1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6478" y="3271095"/>
            <a:ext cx="593382" cy="17596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2300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92954" y="3271095"/>
            <a:ext cx="593382" cy="1759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5000"/>
                  <a:shade val="70000"/>
                  <a:satMod val="150000"/>
                  <a:alpha val="19000"/>
                </a:schemeClr>
              </a:gs>
              <a:gs pos="100000">
                <a:schemeClr val="accent5">
                  <a:tint val="100000"/>
                  <a:shade val="100000"/>
                  <a:satMod val="1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41463" y="3109257"/>
            <a:ext cx="266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result of the function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 of the function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parameters passed to the function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7248" y="1983509"/>
            <a:ext cx="705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functions must be </a:t>
            </a:r>
            <a:r>
              <a:rPr lang="en-US" i="1" dirty="0" smtClean="0"/>
              <a:t>declared</a:t>
            </a:r>
            <a:r>
              <a:rPr lang="en-US" dirty="0" smtClean="0"/>
              <a:t>, that is, introduced in the proper way. </a:t>
            </a:r>
            <a:endParaRPr lang="en-US" dirty="0"/>
          </a:p>
        </p:txBody>
      </p:sp>
      <p:sp>
        <p:nvSpPr>
          <p:cNvPr id="3" name="Up Arrow 2"/>
          <p:cNvSpPr/>
          <p:nvPr/>
        </p:nvSpPr>
        <p:spPr>
          <a:xfrm>
            <a:off x="3271298" y="3550477"/>
            <a:ext cx="586910" cy="1356686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flipV="1">
            <a:off x="2107100" y="3598586"/>
            <a:ext cx="586910" cy="135668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77135" y="4955272"/>
            <a:ext cx="73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28A02"/>
                </a:solidFill>
              </a:rPr>
              <a:t>IN</a:t>
            </a:r>
            <a:endParaRPr lang="en-US" dirty="0">
              <a:solidFill>
                <a:srgbClr val="528A0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87858" y="4955272"/>
            <a:ext cx="73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OUT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8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3" grpId="0" animBg="1"/>
      <p:bldP spid="19" grpId="0" animBg="1"/>
      <p:bldP spid="4" grpId="0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8841" y="2521902"/>
            <a:ext cx="6837889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function</a:t>
            </a:r>
            <a:r>
              <a:rPr lang="en-US" sz="1400" dirty="0" smtClean="0">
                <a:solidFill>
                  <a:schemeClr val="accent5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printAName</a:t>
            </a:r>
            <a:r>
              <a:rPr lang="en-US" sz="1400" dirty="0" smtClean="0">
                <a:latin typeface="Courier"/>
                <a:cs typeface="Courier"/>
              </a:rPr>
              <a:t>(name)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urier"/>
                <a:cs typeface="Courier"/>
              </a:rPr>
              <a:t>	%Not very exciting.  Just prints a name.</a:t>
            </a:r>
          </a:p>
          <a:p>
            <a:endParaRPr lang="en-US" sz="1400" dirty="0" smtClean="0">
              <a:solidFill>
                <a:schemeClr val="accent5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fprintf</a:t>
            </a:r>
            <a:r>
              <a:rPr lang="en-US" sz="1400" dirty="0" smtClean="0">
                <a:latin typeface="Courier"/>
                <a:cs typeface="Courier"/>
              </a:rPr>
              <a:t>(‘The name is: %s\</a:t>
            </a:r>
            <a:r>
              <a:rPr lang="en-US" sz="1400" dirty="0" err="1" smtClean="0">
                <a:latin typeface="Courier"/>
                <a:cs typeface="Courier"/>
              </a:rPr>
              <a:t>n’,name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782" y="2068610"/>
            <a:ext cx="377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Functions may return no variables: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3796" y="4065211"/>
            <a:ext cx="377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several: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5027" y="4531596"/>
            <a:ext cx="6837889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function</a:t>
            </a:r>
            <a:r>
              <a:rPr lang="en-US" sz="1400" dirty="0" smtClean="0">
                <a:solidFill>
                  <a:schemeClr val="accent5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avg,biggest,smallest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] = </a:t>
            </a:r>
            <a:r>
              <a:rPr lang="en-US" sz="1400" dirty="0" err="1" smtClean="0">
                <a:latin typeface="Courier"/>
                <a:cs typeface="Courier"/>
              </a:rPr>
              <a:t>getSomeStats</a:t>
            </a:r>
            <a:r>
              <a:rPr lang="en-US" sz="1400" dirty="0" smtClean="0">
                <a:latin typeface="Courier"/>
                <a:cs typeface="Courier"/>
              </a:rPr>
              <a:t>(x)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urier"/>
                <a:cs typeface="Courier"/>
              </a:rPr>
              <a:t>	%Return some statistics on vector x</a:t>
            </a:r>
          </a:p>
          <a:p>
            <a:endParaRPr lang="en-US" sz="1400" dirty="0" smtClean="0">
              <a:solidFill>
                <a:schemeClr val="accent5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avg</a:t>
            </a:r>
            <a:r>
              <a:rPr lang="en-US" sz="1400" dirty="0" smtClean="0">
                <a:latin typeface="Courier"/>
                <a:cs typeface="Courier"/>
              </a:rPr>
              <a:t> = mean(x);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biggest= max(x);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smallest = min(x);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3589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only exist within a certain “scope”</a:t>
            </a:r>
          </a:p>
          <a:p>
            <a:r>
              <a:rPr lang="en-US" dirty="0" smtClean="0"/>
              <a:t>Variables defined in a function only exist within that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1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pic>
        <p:nvPicPr>
          <p:cNvPr id="4" name="Picture 3" descr="Screen Shot 2013-07-01 at 3.0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7" y="2018776"/>
            <a:ext cx="3584185" cy="920484"/>
          </a:xfrm>
          <a:prstGeom prst="rect">
            <a:avLst/>
          </a:prstGeom>
        </p:spPr>
      </p:pic>
      <p:pic>
        <p:nvPicPr>
          <p:cNvPr id="5" name="Picture 4" descr="Screen Shot 2013-07-01 at 3.07.3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" b="1"/>
          <a:stretch/>
        </p:blipFill>
        <p:spPr>
          <a:xfrm>
            <a:off x="4314227" y="2042425"/>
            <a:ext cx="3725030" cy="896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570" y="3781673"/>
            <a:ext cx="6837889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 err="1" smtClean="0">
                <a:solidFill>
                  <a:srgbClr val="528A02"/>
                </a:solidFill>
                <a:latin typeface="Courier"/>
                <a:cs typeface="Courier"/>
              </a:rPr>
              <a:t>addemup</a:t>
            </a:r>
            <a:r>
              <a:rPr lang="en-US" sz="1400" dirty="0">
                <a:solidFill>
                  <a:srgbClr val="528A02"/>
                </a:solidFill>
                <a:latin typeface="Courier"/>
                <a:cs typeface="Courier"/>
              </a:rPr>
              <a:t>(1,1)</a:t>
            </a:r>
          </a:p>
          <a:p>
            <a:r>
              <a:rPr lang="en-US" sz="1400" dirty="0" err="1">
                <a:latin typeface="Courier"/>
                <a:cs typeface="Courier"/>
              </a:rPr>
              <a:t>ans</a:t>
            </a:r>
            <a:r>
              <a:rPr lang="en-US" sz="1400" dirty="0">
                <a:latin typeface="Courier"/>
                <a:cs typeface="Courier"/>
              </a:rPr>
              <a:t> =</a:t>
            </a:r>
          </a:p>
          <a:p>
            <a:r>
              <a:rPr lang="en-US" sz="1400" dirty="0">
                <a:latin typeface="Courier"/>
                <a:cs typeface="Courier"/>
              </a:rPr>
              <a:t>     6</a:t>
            </a:r>
          </a:p>
          <a:p>
            <a:r>
              <a:rPr lang="en-US" sz="1400" dirty="0">
                <a:latin typeface="Courier"/>
                <a:cs typeface="Courier"/>
              </a:rPr>
              <a:t>&gt;&gt; </a:t>
            </a:r>
            <a:r>
              <a:rPr lang="en-US" sz="1400" dirty="0">
                <a:solidFill>
                  <a:schemeClr val="accent5"/>
                </a:solidFill>
                <a:latin typeface="Courier"/>
                <a:cs typeface="Courier"/>
              </a:rPr>
              <a:t>addemup2(1,1)</a:t>
            </a:r>
          </a:p>
          <a:p>
            <a:r>
              <a:rPr lang="en-US" sz="1400" dirty="0" err="1">
                <a:latin typeface="Courier"/>
                <a:cs typeface="Courier"/>
              </a:rPr>
              <a:t>ans</a:t>
            </a:r>
            <a:r>
              <a:rPr lang="en-US" sz="1400" dirty="0">
                <a:latin typeface="Courier"/>
                <a:cs typeface="Courier"/>
              </a:rPr>
              <a:t> =</a:t>
            </a:r>
          </a:p>
          <a:p>
            <a:r>
              <a:rPr lang="en-US" sz="1400" dirty="0">
                <a:latin typeface="Courier"/>
                <a:cs typeface="Courier"/>
              </a:rPr>
              <a:t>    10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96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code needs to be readable by humans as well as by machines</a:t>
            </a:r>
          </a:p>
          <a:p>
            <a:r>
              <a:rPr lang="en-US" dirty="0" smtClean="0"/>
              <a:t>Never trust yourself to remember anything. You will always forget.  Just because something appears obvious now does not mean it will in the future, or to someone else. </a:t>
            </a:r>
          </a:p>
          <a:p>
            <a:r>
              <a:rPr lang="en-US" dirty="0" smtClean="0"/>
              <a:t>Use comments to explain what you are doing in English.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collaborative laboratory setting your code is not just for you:</a:t>
            </a:r>
          </a:p>
          <a:p>
            <a:pPr lvl="1"/>
            <a:r>
              <a:rPr lang="en-US" dirty="0" smtClean="0"/>
              <a:t>you need to write to allow other people to update and change your code for their purposes</a:t>
            </a:r>
          </a:p>
          <a:p>
            <a:pPr lvl="1"/>
            <a:r>
              <a:rPr lang="en-US" dirty="0" smtClean="0"/>
              <a:t>you need to write your code to be as flexible as possible.  this means we will expect the code to be transported to other machines, and other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start with % and appear in green in the editor</a:t>
            </a:r>
          </a:p>
          <a:p>
            <a:r>
              <a:rPr lang="en-US" dirty="0" smtClean="0"/>
              <a:t>Can appear on their own line, or on a line with code provided they are after the semicolon</a:t>
            </a:r>
          </a:p>
          <a:p>
            <a:r>
              <a:rPr lang="en-US" dirty="0" smtClean="0"/>
              <a:t>May use comments to temporarily disable lines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532" y="3938782"/>
            <a:ext cx="7751203" cy="1446550"/>
          </a:xfrm>
          <a:prstGeom prst="rect">
            <a:avLst/>
          </a:prstGeom>
          <a:solidFill>
            <a:srgbClr val="FFF1CC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28A02"/>
                </a:solidFill>
                <a:latin typeface="Courier"/>
                <a:cs typeface="Courier"/>
              </a:rPr>
              <a:t>%set up standard presentation parameters</a:t>
            </a:r>
          </a:p>
          <a:p>
            <a:r>
              <a:rPr lang="en-US" sz="1100" dirty="0" err="1">
                <a:latin typeface="Courier"/>
                <a:cs typeface="Courier"/>
              </a:rPr>
              <a:t>instructionScreenTime</a:t>
            </a:r>
            <a:r>
              <a:rPr lang="en-US" sz="1100" dirty="0">
                <a:latin typeface="Courier"/>
                <a:cs typeface="Courier"/>
              </a:rPr>
              <a:t> = 10;     </a:t>
            </a:r>
            <a:r>
              <a:rPr lang="en-US" sz="1100" dirty="0">
                <a:solidFill>
                  <a:srgbClr val="528A02"/>
                </a:solidFill>
                <a:latin typeface="Courier"/>
                <a:cs typeface="Courier"/>
              </a:rPr>
              <a:t>%how long the instructions will stay on, in seconds</a:t>
            </a:r>
          </a:p>
          <a:p>
            <a:r>
              <a:rPr lang="en-US" sz="1100" dirty="0" err="1">
                <a:latin typeface="Courier"/>
                <a:cs typeface="Courier"/>
              </a:rPr>
              <a:t>stimulusScreenTime</a:t>
            </a:r>
            <a:r>
              <a:rPr lang="en-US" sz="1100" dirty="0">
                <a:latin typeface="Courier"/>
                <a:cs typeface="Courier"/>
              </a:rPr>
              <a:t> = 4;         </a:t>
            </a:r>
            <a:r>
              <a:rPr lang="en-US" sz="1100" dirty="0">
                <a:solidFill>
                  <a:srgbClr val="528A02"/>
                </a:solidFill>
                <a:latin typeface="Courier"/>
                <a:cs typeface="Courier"/>
              </a:rPr>
              <a:t>%how long the stimulus will stay on, in seconds</a:t>
            </a:r>
          </a:p>
          <a:p>
            <a:r>
              <a:rPr lang="en-US" sz="1100" dirty="0" err="1">
                <a:latin typeface="Courier"/>
                <a:cs typeface="Courier"/>
              </a:rPr>
              <a:t>acceptableResponses</a:t>
            </a:r>
            <a:r>
              <a:rPr lang="en-US" sz="1100" dirty="0">
                <a:latin typeface="Courier"/>
                <a:cs typeface="Courier"/>
              </a:rPr>
              <a:t> = [1,2];    </a:t>
            </a:r>
            <a:r>
              <a:rPr lang="en-US" sz="1100" dirty="0">
                <a:solidFill>
                  <a:srgbClr val="528A02"/>
                </a:solidFill>
                <a:latin typeface="Courier"/>
                <a:cs typeface="Courier"/>
              </a:rPr>
              <a:t>%which responses buttons the subject may press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528A02"/>
                </a:solidFill>
                <a:latin typeface="Courier"/>
                <a:cs typeface="Courier"/>
              </a:rPr>
              <a:t>%convert times from seconds into frames</a:t>
            </a:r>
          </a:p>
          <a:p>
            <a:r>
              <a:rPr lang="en-US" sz="1100" dirty="0" err="1">
                <a:latin typeface="Courier"/>
                <a:cs typeface="Courier"/>
              </a:rPr>
              <a:t>instructionScreenTime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 err="1">
                <a:latin typeface="Courier"/>
                <a:cs typeface="Courier"/>
              </a:rPr>
              <a:t>instructionScreenTime</a:t>
            </a:r>
            <a:r>
              <a:rPr lang="en-US" sz="1100" dirty="0">
                <a:latin typeface="Courier"/>
                <a:cs typeface="Courier"/>
              </a:rPr>
              <a:t>/</a:t>
            </a:r>
            <a:r>
              <a:rPr lang="en-US" sz="1100" dirty="0" err="1">
                <a:latin typeface="Courier"/>
                <a:cs typeface="Courier"/>
              </a:rPr>
              <a:t>frameRate</a:t>
            </a:r>
            <a:r>
              <a:rPr lang="en-US" sz="1100" dirty="0">
                <a:latin typeface="Courier"/>
                <a:cs typeface="Courier"/>
              </a:rPr>
              <a:t>; </a:t>
            </a:r>
          </a:p>
          <a:p>
            <a:r>
              <a:rPr lang="en-US" sz="1100" dirty="0" err="1">
                <a:latin typeface="Courier"/>
                <a:cs typeface="Courier"/>
              </a:rPr>
              <a:t>stimulusScreenTime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 err="1">
                <a:latin typeface="Courier"/>
                <a:cs typeface="Courier"/>
              </a:rPr>
              <a:t>stimulusScreenTime</a:t>
            </a:r>
            <a:r>
              <a:rPr lang="en-US" sz="1100" dirty="0">
                <a:latin typeface="Courier"/>
                <a:cs typeface="Courier"/>
              </a:rPr>
              <a:t>/</a:t>
            </a:r>
            <a:r>
              <a:rPr lang="en-US" sz="1100" dirty="0" err="1">
                <a:latin typeface="Courier"/>
                <a:cs typeface="Courier"/>
              </a:rPr>
              <a:t>frameRate</a:t>
            </a:r>
            <a:r>
              <a:rPr lang="en-US" sz="1100" dirty="0">
                <a:latin typeface="Courier"/>
                <a:cs typeface="Courier"/>
              </a:rPr>
              <a:t>;</a:t>
            </a:r>
            <a:endParaRPr lang="en-US" sz="1100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532" y="2354594"/>
            <a:ext cx="7751203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"/>
                <a:cs typeface="Courier"/>
              </a:rPr>
              <a:t>ist</a:t>
            </a:r>
            <a:r>
              <a:rPr lang="en-US" sz="1100" dirty="0" smtClean="0">
                <a:latin typeface="Courier"/>
                <a:cs typeface="Courier"/>
              </a:rPr>
              <a:t>= </a:t>
            </a:r>
            <a:r>
              <a:rPr lang="en-US" sz="1100" dirty="0">
                <a:latin typeface="Courier"/>
                <a:cs typeface="Courier"/>
              </a:rPr>
              <a:t>10; 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err="1" smtClean="0">
                <a:latin typeface="Courier"/>
                <a:cs typeface="Courier"/>
              </a:rPr>
              <a:t>sst</a:t>
            </a:r>
            <a:r>
              <a:rPr lang="en-US" sz="1100" dirty="0" smtClean="0">
                <a:latin typeface="Courier"/>
                <a:cs typeface="Courier"/>
              </a:rPr>
              <a:t>= </a:t>
            </a:r>
            <a:r>
              <a:rPr lang="en-US" sz="1100" dirty="0">
                <a:latin typeface="Courier"/>
                <a:cs typeface="Courier"/>
              </a:rPr>
              <a:t>4;         </a:t>
            </a:r>
            <a:endParaRPr lang="en-US" sz="1100" dirty="0">
              <a:solidFill>
                <a:srgbClr val="528A02"/>
              </a:solidFill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r</a:t>
            </a:r>
            <a:r>
              <a:rPr lang="en-US" sz="1100" dirty="0" smtClean="0">
                <a:latin typeface="Courier"/>
                <a:cs typeface="Courier"/>
              </a:rPr>
              <a:t>= </a:t>
            </a:r>
            <a:r>
              <a:rPr lang="en-US" sz="1100" dirty="0">
                <a:latin typeface="Courier"/>
                <a:cs typeface="Courier"/>
              </a:rPr>
              <a:t>[1,2];    </a:t>
            </a:r>
            <a:endParaRPr lang="en-US" sz="1100" dirty="0" smtClean="0">
              <a:latin typeface="Courier"/>
              <a:cs typeface="Courier"/>
            </a:endParaRP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err="1" smtClean="0">
                <a:latin typeface="Courier"/>
                <a:cs typeface="Courier"/>
              </a:rPr>
              <a:t>ist</a:t>
            </a:r>
            <a:r>
              <a:rPr lang="en-US" sz="1100" dirty="0" smtClean="0">
                <a:latin typeface="Courier"/>
                <a:cs typeface="Courier"/>
              </a:rPr>
              <a:t> = </a:t>
            </a:r>
            <a:r>
              <a:rPr lang="en-US" sz="1100" dirty="0" err="1" smtClean="0">
                <a:latin typeface="Courier"/>
                <a:cs typeface="Courier"/>
              </a:rPr>
              <a:t>ist</a:t>
            </a:r>
            <a:r>
              <a:rPr lang="en-US" sz="1100" dirty="0" smtClean="0">
                <a:latin typeface="Courier"/>
                <a:cs typeface="Courier"/>
              </a:rPr>
              <a:t>/</a:t>
            </a:r>
            <a:r>
              <a:rPr lang="en-US" sz="1100" dirty="0" err="1" smtClean="0">
                <a:latin typeface="Courier"/>
                <a:cs typeface="Courier"/>
              </a:rPr>
              <a:t>fr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err="1" smtClean="0">
                <a:latin typeface="Courier"/>
                <a:cs typeface="Courier"/>
              </a:rPr>
              <a:t>sst</a:t>
            </a:r>
            <a:r>
              <a:rPr lang="en-US" sz="1100" dirty="0" smtClean="0">
                <a:latin typeface="Courier"/>
                <a:cs typeface="Courier"/>
              </a:rPr>
              <a:t> = </a:t>
            </a:r>
            <a:r>
              <a:rPr lang="en-US" sz="1100" dirty="0" err="1" smtClean="0">
                <a:latin typeface="Courier"/>
                <a:cs typeface="Courier"/>
              </a:rPr>
              <a:t>sst</a:t>
            </a:r>
            <a:r>
              <a:rPr lang="en-US" sz="1100" dirty="0" smtClean="0">
                <a:latin typeface="Courier"/>
                <a:cs typeface="Courier"/>
              </a:rPr>
              <a:t>/</a:t>
            </a:r>
            <a:r>
              <a:rPr lang="en-US" sz="1100" dirty="0" err="1" smtClean="0">
                <a:latin typeface="Courier"/>
                <a:cs typeface="Courier"/>
              </a:rPr>
              <a:t>fr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02" b="82449" l="4294" r="48160">
                        <a14:backgroundMark x1="34969" y1="58367" x2="34969" y2="58367"/>
                        <a14:backgroundMark x1="34969" y1="58367" x2="34969" y2="58367"/>
                      </a14:backgroundRemoval>
                    </a14:imgEffect>
                  </a14:imgLayer>
                </a14:imgProps>
              </a:ext>
            </a:extLst>
          </a:blip>
          <a:srcRect l="1482" t="13847" r="50000" b="9572"/>
          <a:stretch/>
        </p:blipFill>
        <p:spPr>
          <a:xfrm>
            <a:off x="7325674" y="3938782"/>
            <a:ext cx="1295143" cy="153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82" b="92245" l="50613" r="94479">
                        <a14:backgroundMark x1="82822" y1="63673" x2="82822" y2="63673"/>
                        <a14:backgroundMark x1="82822" y1="63673" x2="82822" y2="63673"/>
                      </a14:backgroundRemoval>
                    </a14:imgEffect>
                  </a14:imgLayer>
                </a14:imgProps>
              </a:ext>
            </a:extLst>
          </a:blip>
          <a:srcRect l="51364" t="22261" b="6416"/>
          <a:stretch/>
        </p:blipFill>
        <p:spPr>
          <a:xfrm>
            <a:off x="7414880" y="2282586"/>
            <a:ext cx="1153564" cy="12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how to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learn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Proficiency is not in being able to do everything you need to do, but knowing how to figure out what you need to do when you 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3159" y="2705077"/>
            <a:ext cx="8129818" cy="1271313"/>
            <a:chOff x="373159" y="2705077"/>
            <a:chExt cx="8129818" cy="1271313"/>
          </a:xfrm>
        </p:grpSpPr>
        <p:sp>
          <p:nvSpPr>
            <p:cNvPr id="4" name="TextBox 3"/>
            <p:cNvSpPr txBox="1"/>
            <p:nvPr/>
          </p:nvSpPr>
          <p:spPr>
            <a:xfrm>
              <a:off x="373159" y="2953832"/>
              <a:ext cx="7751203" cy="600164"/>
            </a:xfrm>
            <a:prstGeom prst="rect">
              <a:avLst/>
            </a:prstGeom>
            <a:solidFill>
              <a:srgbClr val="FFF1CC"/>
            </a:solidFill>
          </p:spPr>
          <p:txBody>
            <a:bodyPr wrap="square" rtlCol="0">
              <a:spAutoFit/>
            </a:bodyPr>
            <a:lstStyle/>
            <a:p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528A02"/>
                  </a:solidFill>
                  <a:latin typeface="Courier"/>
                  <a:cs typeface="Courier"/>
                </a:rPr>
                <a:t>%add two to the instruction screen time</a:t>
              </a:r>
            </a:p>
            <a:p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instructionScreenTime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instructionScreenTime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+ 2;	</a:t>
              </a:r>
              <a:r>
                <a:rPr lang="en-US" sz="1100" dirty="0" smtClean="0">
                  <a:solidFill>
                    <a:schemeClr val="accent5"/>
                  </a:solidFill>
                  <a:latin typeface="Courier"/>
                  <a:cs typeface="Courier"/>
                </a:rPr>
                <a:t>%here we are adding two</a:t>
              </a:r>
              <a:endParaRPr lang="en-US" sz="1100" dirty="0">
                <a:solidFill>
                  <a:schemeClr val="accent5"/>
                </a:solidFill>
                <a:latin typeface="Courier"/>
                <a:cs typeface="Courier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4082" b="92245" l="50613" r="94479">
                          <a14:backgroundMark x1="82822" y1="63673" x2="82822" y2="63673"/>
                          <a14:backgroundMark x1="82822" y1="63673" x2="82822" y2="63673"/>
                        </a14:backgroundRemoval>
                      </a14:imgEffect>
                    </a14:imgLayer>
                  </a14:imgProps>
                </a:ext>
              </a:extLst>
            </a:blip>
            <a:srcRect l="51364" t="22261" b="6416"/>
            <a:stretch/>
          </p:blipFill>
          <p:spPr>
            <a:xfrm>
              <a:off x="7349413" y="2705077"/>
              <a:ext cx="1153564" cy="127131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73159" y="3885449"/>
            <a:ext cx="8129818" cy="1442650"/>
            <a:chOff x="373159" y="3885449"/>
            <a:chExt cx="8129818" cy="1442650"/>
          </a:xfrm>
        </p:grpSpPr>
        <p:sp>
          <p:nvSpPr>
            <p:cNvPr id="8" name="TextBox 7"/>
            <p:cNvSpPr txBox="1"/>
            <p:nvPr/>
          </p:nvSpPr>
          <p:spPr>
            <a:xfrm>
              <a:off x="373159" y="4204164"/>
              <a:ext cx="7751203" cy="769441"/>
            </a:xfrm>
            <a:prstGeom prst="rect">
              <a:avLst/>
            </a:prstGeom>
            <a:solidFill>
              <a:srgbClr val="FFF1CC"/>
            </a:solidFill>
          </p:spPr>
          <p:txBody>
            <a:bodyPr wrap="square" rtlCol="0">
              <a:spAutoFit/>
            </a:bodyPr>
            <a:lstStyle/>
            <a:p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528A02"/>
                  </a:solidFill>
                  <a:latin typeface="Courier"/>
                  <a:cs typeface="Courier"/>
                </a:rPr>
                <a:t>%add time to the instruction screen time to account for</a:t>
              </a:r>
            </a:p>
            <a:p>
              <a:r>
                <a:rPr lang="en-US" sz="1100" dirty="0" smtClean="0">
                  <a:solidFill>
                    <a:srgbClr val="528A02"/>
                  </a:solidFill>
                  <a:latin typeface="Courier"/>
                  <a:cs typeface="Courier"/>
                </a:rPr>
                <a:t>%the additional time needed by this subject population </a:t>
              </a:r>
            </a:p>
            <a:p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instructionScreenTime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instructionScreenTime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+ 2;	</a:t>
              </a:r>
              <a:endParaRPr lang="en-US" sz="1100" dirty="0">
                <a:solidFill>
                  <a:schemeClr val="accent5"/>
                </a:solidFill>
                <a:latin typeface="Courier"/>
                <a:cs typeface="Courier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102" b="82449" l="4294" r="48160">
                          <a14:backgroundMark x1="34969" y1="58367" x2="34969" y2="58367"/>
                          <a14:backgroundMark x1="34969" y1="58367" x2="34969" y2="58367"/>
                        </a14:backgroundRemoval>
                      </a14:imgEffect>
                    </a14:imgLayer>
                  </a14:imgProps>
                </a:ext>
              </a:extLst>
            </a:blip>
            <a:srcRect l="1482" t="13847" r="50000" b="9572"/>
            <a:stretch/>
          </p:blipFill>
          <p:spPr>
            <a:xfrm>
              <a:off x="7286822" y="3885449"/>
              <a:ext cx="1216155" cy="144265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97544" y="2009694"/>
            <a:ext cx="424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your comments </a:t>
            </a:r>
            <a:r>
              <a:rPr lang="en-US" i="1" dirty="0" smtClean="0"/>
              <a:t>informative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7018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does not enforce spacing and indentation, but you should for code readability</a:t>
            </a:r>
          </a:p>
          <a:p>
            <a:r>
              <a:rPr lang="en-US" dirty="0" smtClean="0"/>
              <a:t>Keep blocks of code clearly demarcated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2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07 at 10.3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6" y="4219768"/>
            <a:ext cx="5843388" cy="2432273"/>
          </a:xfrm>
          <a:prstGeom prst="rect">
            <a:avLst/>
          </a:prstGeom>
        </p:spPr>
      </p:pic>
      <p:pic>
        <p:nvPicPr>
          <p:cNvPr id="3" name="Picture 2" descr="Screen Shot 2013-07-07 at 10.29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2" y="1981598"/>
            <a:ext cx="5176588" cy="2354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102" b="82449" l="4294" r="48160">
                        <a14:backgroundMark x1="34969" y1="58367" x2="34969" y2="58367"/>
                        <a14:backgroundMark x1="34969" y1="58367" x2="34969" y2="58367"/>
                      </a14:backgroundRemoval>
                    </a14:imgEffect>
                  </a14:imgLayer>
                </a14:imgProps>
              </a:ext>
            </a:extLst>
          </a:blip>
          <a:srcRect l="1482" t="13847" r="50000" b="9572"/>
          <a:stretch/>
        </p:blipFill>
        <p:spPr>
          <a:xfrm>
            <a:off x="4925373" y="2640267"/>
            <a:ext cx="1216155" cy="144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082" b="92245" l="50613" r="94479">
                        <a14:backgroundMark x1="82822" y1="63673" x2="82822" y2="63673"/>
                        <a14:backgroundMark x1="82822" y1="63673" x2="82822" y2="63673"/>
                      </a14:backgroundRemoval>
                    </a14:imgEffect>
                  </a14:imgLayer>
                </a14:imgProps>
              </a:ext>
            </a:extLst>
          </a:blip>
          <a:srcRect l="51364" t="22261" b="6416"/>
          <a:stretch/>
        </p:blipFill>
        <p:spPr>
          <a:xfrm>
            <a:off x="4954891" y="4848305"/>
            <a:ext cx="1153564" cy="12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2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7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Assignment will be emailed to me before the next class</a:t>
            </a:r>
          </a:p>
          <a:p>
            <a:r>
              <a:rPr lang="en-US" dirty="0" smtClean="0"/>
              <a:t>Should be .m file; name it with your initials, an underscore, and the week, e.g.:</a:t>
            </a:r>
            <a:br>
              <a:rPr lang="en-US" dirty="0" smtClean="0"/>
            </a:br>
            <a:r>
              <a:rPr lang="en-US" dirty="0" smtClean="0"/>
              <a:t>	jtk_week1.m</a:t>
            </a:r>
          </a:p>
          <a:p>
            <a:r>
              <a:rPr lang="en-US" dirty="0" smtClean="0"/>
              <a:t>Please work alone on assignments</a:t>
            </a:r>
          </a:p>
          <a:p>
            <a:r>
              <a:rPr lang="en-US" dirty="0" smtClean="0"/>
              <a:t>Should run as-is</a:t>
            </a:r>
          </a:p>
          <a:p>
            <a:r>
              <a:rPr lang="en-US" dirty="0" smtClean="0"/>
              <a:t>Should be readable</a:t>
            </a:r>
          </a:p>
        </p:txBody>
      </p:sp>
    </p:spTree>
    <p:extLst>
      <p:ext uri="{BB962C8B-B14F-4D97-AF65-F5344CB8AC3E}">
        <p14:creationId xmlns:p14="http://schemas.microsoft.com/office/powerpoint/2010/main" val="26783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#1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04" y="2080684"/>
            <a:ext cx="7076747" cy="399256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Write a function named “</a:t>
            </a:r>
            <a:r>
              <a:rPr lang="en-US" sz="1600" dirty="0" smtClean="0">
                <a:solidFill>
                  <a:srgbClr val="3366FF"/>
                </a:solidFill>
              </a:rPr>
              <a:t>yourInitials_week1()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The function should take two inputs:</a:t>
            </a:r>
            <a:br>
              <a:rPr lang="en-US" sz="1600" dirty="0" smtClean="0"/>
            </a:br>
            <a:r>
              <a:rPr lang="en-US" sz="1600" dirty="0" smtClean="0"/>
              <a:t>	1) a string containing the subject’s code</a:t>
            </a:r>
            <a:br>
              <a:rPr lang="en-US" sz="1600" dirty="0" smtClean="0"/>
            </a:br>
            <a:r>
              <a:rPr lang="en-US" sz="1600" dirty="0" smtClean="0"/>
              <a:t>	2) a vector of 5 scores</a:t>
            </a:r>
          </a:p>
          <a:p>
            <a:r>
              <a:rPr lang="en-US" sz="1600" dirty="0" smtClean="0"/>
              <a:t>The function should return two values:</a:t>
            </a:r>
            <a:br>
              <a:rPr lang="en-US" sz="1600" dirty="0" smtClean="0"/>
            </a:br>
            <a:r>
              <a:rPr lang="en-US" sz="1600" dirty="0" smtClean="0"/>
              <a:t>	1) the mean of the 5 scores, after removing the lowest one</a:t>
            </a:r>
            <a:br>
              <a:rPr lang="en-US" sz="1600" dirty="0" smtClean="0"/>
            </a:br>
            <a:r>
              <a:rPr lang="en-US" sz="1600" dirty="0" smtClean="0"/>
              <a:t>	2) the standard error of the mean of the 5 scores after removing the lowest one</a:t>
            </a:r>
          </a:p>
          <a:p>
            <a:r>
              <a:rPr lang="en-US" sz="1600" dirty="0" smtClean="0"/>
              <a:t>The function should also do the following when run: </a:t>
            </a:r>
            <a:br>
              <a:rPr lang="en-US" sz="1600" dirty="0" smtClean="0"/>
            </a:br>
            <a:r>
              <a:rPr lang="en-US" sz="1600" dirty="0" smtClean="0"/>
              <a:t>	1) print the following line to the screen:	</a:t>
            </a:r>
            <a:br>
              <a:rPr lang="en-US" sz="1600" dirty="0" smtClean="0"/>
            </a:br>
            <a:r>
              <a:rPr lang="en-US" sz="1600" dirty="0" smtClean="0"/>
              <a:t>		“Working on subject XXXX…” where XXXX is the subject code</a:t>
            </a:r>
            <a:br>
              <a:rPr lang="en-US" sz="1600" dirty="0" smtClean="0"/>
            </a:br>
            <a:r>
              <a:rPr lang="en-US" sz="1600" dirty="0" smtClean="0"/>
              <a:t>	2) plot a bar graph with the 5 scores</a:t>
            </a:r>
            <a:br>
              <a:rPr lang="en-US" sz="1600" dirty="0" smtClean="0"/>
            </a:br>
            <a:r>
              <a:rPr lang="en-US" sz="1600" dirty="0" smtClean="0"/>
              <a:t>	</a:t>
            </a:r>
          </a:p>
          <a:p>
            <a:pPr marL="0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342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47565" y="2127598"/>
            <a:ext cx="3109991" cy="3965138"/>
            <a:chOff x="547565" y="2127598"/>
            <a:chExt cx="3109991" cy="3965138"/>
          </a:xfrm>
        </p:grpSpPr>
        <p:pic>
          <p:nvPicPr>
            <p:cNvPr id="6" name="Picture 5" descr="timgunn.psd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996" y="3166656"/>
              <a:ext cx="2194560" cy="2926080"/>
            </a:xfrm>
            <a:prstGeom prst="rect">
              <a:avLst/>
            </a:prstGeom>
          </p:spPr>
        </p:pic>
        <p:sp>
          <p:nvSpPr>
            <p:cNvPr id="8" name="Oval Callout 7"/>
            <p:cNvSpPr/>
            <p:nvPr/>
          </p:nvSpPr>
          <p:spPr>
            <a:xfrm>
              <a:off x="547565" y="2127598"/>
              <a:ext cx="1624684" cy="1245222"/>
            </a:xfrm>
            <a:prstGeom prst="wedgeEllipseCallout">
              <a:avLst>
                <a:gd name="adj1" fmla="val 39574"/>
                <a:gd name="adj2" fmla="val 7839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Make  it work!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 descr="jon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36" y="2060323"/>
            <a:ext cx="3657600" cy="476538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66605" y="1302949"/>
            <a:ext cx="3822761" cy="4515990"/>
            <a:chOff x="5166605" y="1302949"/>
            <a:chExt cx="3822761" cy="4515990"/>
          </a:xfrm>
        </p:grpSpPr>
        <p:pic>
          <p:nvPicPr>
            <p:cNvPr id="7" name="Picture 6" descr="wood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605" y="3273861"/>
              <a:ext cx="2118777" cy="2545078"/>
            </a:xfrm>
            <a:prstGeom prst="rect">
              <a:avLst/>
            </a:prstGeom>
          </p:spPr>
        </p:pic>
        <p:sp>
          <p:nvSpPr>
            <p:cNvPr id="9" name="Oval Callout 8"/>
            <p:cNvSpPr/>
            <p:nvPr/>
          </p:nvSpPr>
          <p:spPr>
            <a:xfrm>
              <a:off x="5875208" y="1302949"/>
              <a:ext cx="3114158" cy="1509110"/>
            </a:xfrm>
            <a:prstGeom prst="wedgeEllipseCallout">
              <a:avLst>
                <a:gd name="adj1" fmla="val -20676"/>
                <a:gd name="adj2" fmla="val 9311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If you don't have time to do it right, when will you have time to do it over?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" name="Picture 9" descr="jonas_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36" y="2060323"/>
            <a:ext cx="3657600" cy="4765385"/>
          </a:xfrm>
          <a:prstGeom prst="rect">
            <a:avLst/>
          </a:prstGeom>
        </p:spPr>
      </p:pic>
      <p:pic>
        <p:nvPicPr>
          <p:cNvPr id="11" name="Picture 10" descr="jonas_r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36" y="2060323"/>
            <a:ext cx="3657600" cy="4765385"/>
          </a:xfrm>
          <a:prstGeom prst="rect">
            <a:avLst/>
          </a:prstGeom>
        </p:spPr>
      </p:pic>
      <p:pic>
        <p:nvPicPr>
          <p:cNvPr id="14" name="Picture 13" descr="jon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36" y="2060323"/>
            <a:ext cx="3657600" cy="47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Spectrum">
    <a:dk1>
      <a:sysClr val="windowText" lastClr="000000"/>
    </a:dk1>
    <a:lt1>
      <a:sysClr val="window" lastClr="FFFFFF"/>
    </a:lt1>
    <a:dk2>
      <a:srgbClr val="252731"/>
    </a:dk2>
    <a:lt2>
      <a:srgbClr val="EAE7E4"/>
    </a:lt2>
    <a:accent1>
      <a:srgbClr val="990000"/>
    </a:accent1>
    <a:accent2>
      <a:srgbClr val="FF6600"/>
    </a:accent2>
    <a:accent3>
      <a:srgbClr val="FFBA00"/>
    </a:accent3>
    <a:accent4>
      <a:srgbClr val="99CC00"/>
    </a:accent4>
    <a:accent5>
      <a:srgbClr val="528A02"/>
    </a:accent5>
    <a:accent6>
      <a:srgbClr val="333333"/>
    </a:accent6>
    <a:hlink>
      <a:srgbClr val="660000"/>
    </a:hlink>
    <a:folHlink>
      <a:srgbClr val="CC3300"/>
    </a:folHlink>
  </a:clrScheme>
  <a:fontScheme name="Spectrum">
    <a:majorFont>
      <a:latin typeface="Corbel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Spectrum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70000"/>
              <a:satMod val="150000"/>
            </a:schemeClr>
          </a:gs>
          <a:gs pos="100000">
            <a:schemeClr val="phClr">
              <a:tint val="95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95000"/>
              <a:shade val="70000"/>
              <a:satMod val="150000"/>
            </a:schemeClr>
          </a:gs>
          <a:gs pos="100000">
            <a:schemeClr val="phClr">
              <a:tint val="100000"/>
              <a:shade val="100000"/>
              <a:satMod val="150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a:effectStyle>
      <a:effectStyle>
        <a:effectLst>
          <a:outerShdw blurRad="50800" dir="5400000" sx="105000" sy="105000" algn="ctr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4800000"/>
          </a:lightRig>
        </a:scene3d>
        <a:sp3d prstMaterial="matte">
          <a:bevelT w="63500" h="50800" prst="angle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Spectrum">
    <a:dk1>
      <a:sysClr val="windowText" lastClr="000000"/>
    </a:dk1>
    <a:lt1>
      <a:sysClr val="window" lastClr="FFFFFF"/>
    </a:lt1>
    <a:dk2>
      <a:srgbClr val="252731"/>
    </a:dk2>
    <a:lt2>
      <a:srgbClr val="EAE7E4"/>
    </a:lt2>
    <a:accent1>
      <a:srgbClr val="990000"/>
    </a:accent1>
    <a:accent2>
      <a:srgbClr val="FF6600"/>
    </a:accent2>
    <a:accent3>
      <a:srgbClr val="FFBA00"/>
    </a:accent3>
    <a:accent4>
      <a:srgbClr val="99CC00"/>
    </a:accent4>
    <a:accent5>
      <a:srgbClr val="528A02"/>
    </a:accent5>
    <a:accent6>
      <a:srgbClr val="333333"/>
    </a:accent6>
    <a:hlink>
      <a:srgbClr val="660000"/>
    </a:hlink>
    <a:folHlink>
      <a:srgbClr val="CC3300"/>
    </a:folHlink>
  </a:clrScheme>
  <a:fontScheme name="Spectrum">
    <a:majorFont>
      <a:latin typeface="Corbel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Spectrum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70000"/>
              <a:satMod val="150000"/>
            </a:schemeClr>
          </a:gs>
          <a:gs pos="100000">
            <a:schemeClr val="phClr">
              <a:tint val="95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95000"/>
              <a:shade val="70000"/>
              <a:satMod val="150000"/>
            </a:schemeClr>
          </a:gs>
          <a:gs pos="100000">
            <a:schemeClr val="phClr">
              <a:tint val="100000"/>
              <a:shade val="100000"/>
              <a:satMod val="150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a:effectStyle>
      <a:effectStyle>
        <a:effectLst>
          <a:outerShdw blurRad="50800" dir="5400000" sx="105000" sy="105000" algn="ctr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4800000"/>
          </a:lightRig>
        </a:scene3d>
        <a:sp3d prstMaterial="matte">
          <a:bevelT w="63500" h="50800" prst="angle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20116</TotalTime>
  <Words>3537</Words>
  <Application>Microsoft Macintosh PowerPoint</Application>
  <PresentationFormat>On-screen Show (4:3)</PresentationFormat>
  <Paragraphs>640</Paragraphs>
  <Slides>85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Spectrum</vt:lpstr>
      <vt:lpstr>Introduction to PsychToolbox in MATLAB</vt:lpstr>
      <vt:lpstr>Course details</vt:lpstr>
      <vt:lpstr>What is Psychtoolbox?</vt:lpstr>
      <vt:lpstr>What is Matlab?</vt:lpstr>
      <vt:lpstr>Becoming a programmer: why?</vt:lpstr>
      <vt:lpstr>PowerPoint Presentation</vt:lpstr>
      <vt:lpstr>The process of programming</vt:lpstr>
      <vt:lpstr>Learning how to programming</vt:lpstr>
      <vt:lpstr>PowerPoint Presentation</vt:lpstr>
      <vt:lpstr>Coding philosophy</vt:lpstr>
      <vt:lpstr>Structure of the course</vt:lpstr>
      <vt:lpstr>PowerPoint Presentation</vt:lpstr>
      <vt:lpstr>Pre-class poll</vt:lpstr>
      <vt:lpstr>Pre-class poll</vt:lpstr>
      <vt:lpstr>Pre-class poll</vt:lpstr>
      <vt:lpstr>Pre-class poll</vt:lpstr>
      <vt:lpstr>PowerPoint Presentation</vt:lpstr>
      <vt:lpstr>PowerPoint Presentation</vt:lpstr>
      <vt:lpstr>Getting the software</vt:lpstr>
      <vt:lpstr>Tour</vt:lpstr>
      <vt:lpstr>The Command Window and Command History</vt:lpstr>
      <vt:lpstr>The file browser</vt:lpstr>
      <vt:lpstr>The workspace and variable editor</vt:lpstr>
      <vt:lpstr>Matlab settings</vt:lpstr>
      <vt:lpstr>PowerPoint Presentation</vt:lpstr>
      <vt:lpstr>MATLAB language</vt:lpstr>
      <vt:lpstr>Getting help</vt:lpstr>
      <vt:lpstr>Scripts</vt:lpstr>
      <vt:lpstr>The Editor</vt:lpstr>
      <vt:lpstr>Variables</vt:lpstr>
      <vt:lpstr>Variable types</vt:lpstr>
      <vt:lpstr>Vectors and matrices</vt:lpstr>
      <vt:lpstr>Creating vectors</vt:lpstr>
      <vt:lpstr>Creating matrices</vt:lpstr>
      <vt:lpstr>Creating matrices</vt:lpstr>
      <vt:lpstr>Creating matrices</vt:lpstr>
      <vt:lpstr>Describing matrices</vt:lpstr>
      <vt:lpstr>Accessing elements</vt:lpstr>
      <vt:lpstr>Accessing elements</vt:lpstr>
      <vt:lpstr>Vector math</vt:lpstr>
      <vt:lpstr>Vector multiplication</vt:lpstr>
      <vt:lpstr>Vector multiplication</vt:lpstr>
      <vt:lpstr>Operators</vt:lpstr>
      <vt:lpstr>Working with strings</vt:lpstr>
      <vt:lpstr>Working with strings</vt:lpstr>
      <vt:lpstr>Working with strings</vt:lpstr>
      <vt:lpstr>Formatting strings</vt:lpstr>
      <vt:lpstr>Formatting strings</vt:lpstr>
      <vt:lpstr>Working with strings</vt:lpstr>
      <vt:lpstr>Formatting strings</vt:lpstr>
      <vt:lpstr>Formatting strings</vt:lpstr>
      <vt:lpstr>Formatting strings</vt:lpstr>
      <vt:lpstr>Working with numbers in strings</vt:lpstr>
      <vt:lpstr>Special characters</vt:lpstr>
      <vt:lpstr>Creating string variables</vt:lpstr>
      <vt:lpstr>Creating string variables</vt:lpstr>
      <vt:lpstr>Collections of strings</vt:lpstr>
      <vt:lpstr>PowerPoint Presentation</vt:lpstr>
      <vt:lpstr>Cell arrays</vt:lpstr>
      <vt:lpstr>Using cell arrays</vt:lpstr>
      <vt:lpstr>Structures</vt:lpstr>
      <vt:lpstr>Arrays of structures</vt:lpstr>
      <vt:lpstr>Saving variables</vt:lpstr>
      <vt:lpstr>Saving variables</vt:lpstr>
      <vt:lpstr>Saving variables</vt:lpstr>
      <vt:lpstr>PowerPoint Presentation</vt:lpstr>
      <vt:lpstr>Creating a script</vt:lpstr>
      <vt:lpstr>Editor options</vt:lpstr>
      <vt:lpstr>Your first script</vt:lpstr>
      <vt:lpstr>PowerPoint Presentation</vt:lpstr>
      <vt:lpstr>What is a function?</vt:lpstr>
      <vt:lpstr>Function declarations</vt:lpstr>
      <vt:lpstr>Function declarations</vt:lpstr>
      <vt:lpstr>Variable scope </vt:lpstr>
      <vt:lpstr>Variable scope</vt:lpstr>
      <vt:lpstr>Coding style</vt:lpstr>
      <vt:lpstr>Coding style</vt:lpstr>
      <vt:lpstr>Comments</vt:lpstr>
      <vt:lpstr>Coding style</vt:lpstr>
      <vt:lpstr>Coding style</vt:lpstr>
      <vt:lpstr>Coding style</vt:lpstr>
      <vt:lpstr>Coding style</vt:lpstr>
      <vt:lpstr>PowerPoint Presentation</vt:lpstr>
      <vt:lpstr>Assignment instructions</vt:lpstr>
      <vt:lpstr>Week #1 assignment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PsychToolbox in MATLAB</dc:title>
  <dc:creator>Jonas Kaplan</dc:creator>
  <cp:lastModifiedBy>Jonas Kaplan</cp:lastModifiedBy>
  <cp:revision>128</cp:revision>
  <dcterms:created xsi:type="dcterms:W3CDTF">2013-06-19T20:13:15Z</dcterms:created>
  <dcterms:modified xsi:type="dcterms:W3CDTF">2013-07-16T17:42:51Z</dcterms:modified>
</cp:coreProperties>
</file>