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9" r:id="rId4"/>
    <p:sldId id="270" r:id="rId5"/>
    <p:sldId id="271" r:id="rId6"/>
    <p:sldId id="272" r:id="rId7"/>
    <p:sldId id="273" r:id="rId8"/>
    <p:sldId id="293" r:id="rId9"/>
    <p:sldId id="294" r:id="rId10"/>
    <p:sldId id="295"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59" r:id="rId30"/>
    <p:sldId id="260" r:id="rId31"/>
    <p:sldId id="261" r:id="rId32"/>
    <p:sldId id="262" r:id="rId33"/>
    <p:sldId id="263" r:id="rId34"/>
    <p:sldId id="264" r:id="rId35"/>
    <p:sldId id="292" r:id="rId36"/>
    <p:sldId id="265" r:id="rId37"/>
    <p:sldId id="266" r:id="rId38"/>
    <p:sldId id="296" r:id="rId39"/>
    <p:sldId id="267" r:id="rId40"/>
    <p:sldId id="297" r:id="rId41"/>
    <p:sldId id="298" r:id="rId42"/>
    <p:sldId id="299" r:id="rId43"/>
    <p:sldId id="300" r:id="rId44"/>
    <p:sldId id="268" r:id="rId45"/>
    <p:sldId id="302" r:id="rId46"/>
    <p:sldId id="303" r:id="rId47"/>
    <p:sldId id="301" r:id="rId48"/>
    <p:sldId id="312" r:id="rId49"/>
    <p:sldId id="309" r:id="rId50"/>
    <p:sldId id="310" r:id="rId51"/>
    <p:sldId id="313" r:id="rId52"/>
    <p:sldId id="311" r:id="rId53"/>
    <p:sldId id="314" r:id="rId54"/>
    <p:sldId id="316" r:id="rId55"/>
    <p:sldId id="315" r:id="rId56"/>
    <p:sldId id="317" r:id="rId57"/>
    <p:sldId id="318" r:id="rId58"/>
    <p:sldId id="323" r:id="rId59"/>
    <p:sldId id="324" r:id="rId60"/>
    <p:sldId id="304" r:id="rId61"/>
    <p:sldId id="306" r:id="rId62"/>
    <p:sldId id="307" r:id="rId63"/>
    <p:sldId id="308" r:id="rId64"/>
    <p:sldId id="305" r:id="rId65"/>
    <p:sldId id="321" r:id="rId66"/>
    <p:sldId id="322" r:id="rId67"/>
    <p:sldId id="320" r:id="rId68"/>
    <p:sldId id="319" r:id="rId69"/>
    <p:sldId id="325" r:id="rId70"/>
    <p:sldId id="32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936" y="-5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E575C-1C54-AA44-8154-61BA4E8B246B}"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E575C-1C54-AA44-8154-61BA4E8B246B}"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E575C-1C54-AA44-8154-61BA4E8B246B}"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F8E575C-1C54-AA44-8154-61BA4E8B246B}"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E575C-1C54-AA44-8154-61BA4E8B246B}"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CF8E575C-1C54-AA44-8154-61BA4E8B246B}"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F8E575C-1C54-AA44-8154-61BA4E8B246B}"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F8E575C-1C54-AA44-8154-61BA4E8B246B}" type="datetimeFigureOut">
              <a:rPr lang="en-US" smtClean="0"/>
              <a:t>7/28/13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F8E575C-1C54-AA44-8154-61BA4E8B246B}" type="datetimeFigureOut">
              <a:rPr lang="en-US" smtClean="0"/>
              <a:t>7/28/13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0C706-E249-A448-975E-BAFCA7CEE0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E575C-1C54-AA44-8154-61BA4E8B246B}" type="datetimeFigureOut">
              <a:rPr lang="en-US" smtClean="0"/>
              <a:t>7/28/13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0C706-E249-A448-975E-BAFCA7CEE0FF}"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CF8E575C-1C54-AA44-8154-61BA4E8B246B}" type="datetimeFigureOut">
              <a:rPr lang="en-US" smtClean="0"/>
              <a:t>7/28/13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A20C706-E249-A448-975E-BAFCA7CEE0FF}"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Introduction to </a:t>
            </a:r>
            <a:r>
              <a:rPr lang="en-US" sz="3200" dirty="0" err="1" smtClean="0"/>
              <a:t>PsychToolbox</a:t>
            </a:r>
            <a:r>
              <a:rPr lang="en-US" sz="3200" dirty="0" smtClean="0"/>
              <a:t> in MATLAB</a:t>
            </a:r>
            <a:endParaRPr lang="en-US" sz="3200" dirty="0"/>
          </a:p>
        </p:txBody>
      </p:sp>
      <p:sp>
        <p:nvSpPr>
          <p:cNvPr id="3" name="Subtitle 2"/>
          <p:cNvSpPr>
            <a:spLocks noGrp="1"/>
          </p:cNvSpPr>
          <p:nvPr>
            <p:ph type="subTitle" idx="1"/>
          </p:nvPr>
        </p:nvSpPr>
        <p:spPr/>
        <p:txBody>
          <a:bodyPr/>
          <a:lstStyle/>
          <a:p>
            <a:r>
              <a:rPr lang="en-US" dirty="0" smtClean="0"/>
              <a:t>Psych 599, Summer 2013</a:t>
            </a:r>
            <a:endParaRPr lang="en-US" dirty="0"/>
          </a:p>
        </p:txBody>
      </p:sp>
      <p:pic>
        <p:nvPicPr>
          <p:cNvPr id="4" name="Picture 3"/>
          <p:cNvPicPr>
            <a:picLocks noChangeAspect="1"/>
          </p:cNvPicPr>
          <p:nvPr/>
        </p:nvPicPr>
        <p:blipFill>
          <a:blip r:embed="rId2"/>
          <a:stretch>
            <a:fillRect/>
          </a:stretch>
        </p:blipFill>
        <p:spPr>
          <a:xfrm>
            <a:off x="2691742" y="2623735"/>
            <a:ext cx="3656927" cy="3285935"/>
          </a:xfrm>
          <a:prstGeom prst="rect">
            <a:avLst/>
          </a:prstGeom>
        </p:spPr>
      </p:pic>
      <p:sp>
        <p:nvSpPr>
          <p:cNvPr id="5" name="TextBox 4"/>
          <p:cNvSpPr txBox="1"/>
          <p:nvPr/>
        </p:nvSpPr>
        <p:spPr>
          <a:xfrm>
            <a:off x="6667005" y="3558817"/>
            <a:ext cx="2050142" cy="707886"/>
          </a:xfrm>
          <a:prstGeom prst="rect">
            <a:avLst/>
          </a:prstGeom>
          <a:noFill/>
        </p:spPr>
        <p:txBody>
          <a:bodyPr wrap="square" rtlCol="0">
            <a:spAutoFit/>
          </a:bodyPr>
          <a:lstStyle/>
          <a:p>
            <a:r>
              <a:rPr lang="en-US" sz="4000" dirty="0" smtClean="0"/>
              <a:t>Week 4</a:t>
            </a:r>
            <a:endParaRPr lang="en-US" sz="4000" dirty="0"/>
          </a:p>
        </p:txBody>
      </p:sp>
      <p:sp>
        <p:nvSpPr>
          <p:cNvPr id="6" name="TextBox 5"/>
          <p:cNvSpPr txBox="1"/>
          <p:nvPr/>
        </p:nvSpPr>
        <p:spPr>
          <a:xfrm>
            <a:off x="421341" y="2259992"/>
            <a:ext cx="4098865" cy="646331"/>
          </a:xfrm>
          <a:prstGeom prst="rect">
            <a:avLst/>
          </a:prstGeom>
          <a:noFill/>
        </p:spPr>
        <p:txBody>
          <a:bodyPr wrap="square" rtlCol="0">
            <a:spAutoFit/>
          </a:bodyPr>
          <a:lstStyle/>
          <a:p>
            <a:r>
              <a:rPr lang="en-US" dirty="0" smtClean="0"/>
              <a:t>Jonas Kaplan, Ph.D.</a:t>
            </a:r>
          </a:p>
          <a:p>
            <a:r>
              <a:rPr lang="en-US" dirty="0" smtClean="0"/>
              <a:t>University of Southern California</a:t>
            </a:r>
            <a:endParaRPr lang="en-US" dirty="0"/>
          </a:p>
        </p:txBody>
      </p:sp>
    </p:spTree>
    <p:extLst>
      <p:ext uri="{BB962C8B-B14F-4D97-AF65-F5344CB8AC3E}">
        <p14:creationId xmlns:p14="http://schemas.microsoft.com/office/powerpoint/2010/main" val="4125547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a:t>
            </a:r>
            <a:endParaRPr lang="en-US" dirty="0"/>
          </a:p>
        </p:txBody>
      </p:sp>
      <p:sp>
        <p:nvSpPr>
          <p:cNvPr id="3" name="Content Placeholder 2"/>
          <p:cNvSpPr>
            <a:spLocks noGrp="1"/>
          </p:cNvSpPr>
          <p:nvPr>
            <p:ph idx="1"/>
          </p:nvPr>
        </p:nvSpPr>
        <p:spPr/>
        <p:txBody>
          <a:bodyPr/>
          <a:lstStyle/>
          <a:p>
            <a:pPr marL="0" indent="0">
              <a:buNone/>
            </a:pPr>
            <a:r>
              <a:rPr lang="en-US" dirty="0" smtClean="0"/>
              <a:t>Screen('</a:t>
            </a:r>
            <a:r>
              <a:rPr lang="en-US" dirty="0" err="1" smtClean="0"/>
              <a:t>OpenWindow</a:t>
            </a:r>
            <a:r>
              <a:rPr lang="en-US" dirty="0" smtClean="0"/>
              <a:t>')</a:t>
            </a:r>
          </a:p>
          <a:p>
            <a:pPr marL="0" indent="0">
              <a:buNone/>
            </a:pPr>
            <a:r>
              <a:rPr lang="en-US" dirty="0" smtClean="0"/>
              <a:t>	do stuff with the screen</a:t>
            </a:r>
          </a:p>
          <a:p>
            <a:pPr marL="0" indent="0">
              <a:buNone/>
            </a:pPr>
            <a:r>
              <a:rPr lang="en-US" dirty="0" smtClean="0"/>
              <a:t>clear Screen (or Screen('Close',</a:t>
            </a:r>
            <a:r>
              <a:rPr lang="en-US" dirty="0" err="1" smtClean="0"/>
              <a:t>wPtr</a:t>
            </a:r>
            <a:r>
              <a:rPr lang="en-US" dirty="0" smtClean="0"/>
              <a:t>))</a:t>
            </a:r>
            <a:endParaRPr lang="en-US" dirty="0"/>
          </a:p>
        </p:txBody>
      </p:sp>
      <p:sp>
        <p:nvSpPr>
          <p:cNvPr id="4" name="Explosion 1 3"/>
          <p:cNvSpPr/>
          <p:nvPr/>
        </p:nvSpPr>
        <p:spPr>
          <a:xfrm>
            <a:off x="284163" y="5437068"/>
            <a:ext cx="1615480" cy="1196575"/>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NEW</a:t>
            </a:r>
            <a:endParaRPr lang="en-US" dirty="0"/>
          </a:p>
        </p:txBody>
      </p:sp>
    </p:spTree>
    <p:extLst>
      <p:ext uri="{BB962C8B-B14F-4D97-AF65-F5344CB8AC3E}">
        <p14:creationId xmlns:p14="http://schemas.microsoft.com/office/powerpoint/2010/main" val="29454302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714942" y="2515881"/>
            <a:ext cx="5743439"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endParaRPr lang="en-US" dirty="0"/>
          </a:p>
        </p:txBody>
      </p:sp>
      <p:sp>
        <p:nvSpPr>
          <p:cNvPr id="5" name="TextBox 4"/>
          <p:cNvSpPr txBox="1"/>
          <p:nvPr/>
        </p:nvSpPr>
        <p:spPr>
          <a:xfrm>
            <a:off x="1795836" y="3146873"/>
            <a:ext cx="4602840" cy="646331"/>
          </a:xfrm>
          <a:prstGeom prst="rect">
            <a:avLst/>
          </a:prstGeom>
          <a:noFill/>
        </p:spPr>
        <p:txBody>
          <a:bodyPr wrap="square" rtlCol="0">
            <a:spAutoFit/>
          </a:bodyPr>
          <a:lstStyle/>
          <a:p>
            <a:r>
              <a:rPr lang="en-US" dirty="0" smtClean="0"/>
              <a:t>Will wait until the user presses a key, and return the time and </a:t>
            </a:r>
            <a:r>
              <a:rPr lang="en-US" dirty="0" err="1" smtClean="0"/>
              <a:t>keypress</a:t>
            </a:r>
            <a:r>
              <a:rPr lang="en-US" dirty="0" smtClean="0"/>
              <a:t>. </a:t>
            </a:r>
            <a:endParaRPr lang="en-US" dirty="0"/>
          </a:p>
        </p:txBody>
      </p:sp>
      <p:sp>
        <p:nvSpPr>
          <p:cNvPr id="6" name="Explosion 1 5"/>
          <p:cNvSpPr/>
          <p:nvPr/>
        </p:nvSpPr>
        <p:spPr>
          <a:xfrm>
            <a:off x="3394249" y="3939455"/>
            <a:ext cx="5185274" cy="2572509"/>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KbWait</a:t>
            </a:r>
            <a:r>
              <a:rPr lang="en-US" dirty="0" smtClean="0"/>
              <a:t> IS NOT FOR MEASURING</a:t>
            </a:r>
          </a:p>
          <a:p>
            <a:pPr algn="ctr"/>
            <a:r>
              <a:rPr lang="en-US" dirty="0" smtClean="0"/>
              <a:t>REACTION TIMES!! </a:t>
            </a:r>
            <a:endParaRPr lang="en-US" dirty="0"/>
          </a:p>
        </p:txBody>
      </p:sp>
      <p:sp>
        <p:nvSpPr>
          <p:cNvPr id="7" name="Explosion 1 6"/>
          <p:cNvSpPr/>
          <p:nvPr/>
        </p:nvSpPr>
        <p:spPr>
          <a:xfrm>
            <a:off x="3806039" y="3995290"/>
            <a:ext cx="5185274" cy="2572509"/>
          </a:xfrm>
          <a:prstGeom prst="irregularSeal1">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Actually its not that bad.</a:t>
            </a:r>
          </a:p>
          <a:p>
            <a:pPr algn="ctr"/>
            <a:r>
              <a:rPr lang="en-US" dirty="0" smtClean="0"/>
              <a:t>I was thinking of </a:t>
            </a:r>
            <a:r>
              <a:rPr lang="en-US" dirty="0" err="1" smtClean="0"/>
              <a:t>GetChar</a:t>
            </a:r>
            <a:r>
              <a:rPr lang="en-US" dirty="0" smtClean="0"/>
              <a:t>()</a:t>
            </a:r>
            <a:endParaRPr lang="en-US" dirty="0"/>
          </a:p>
        </p:txBody>
      </p:sp>
    </p:spTree>
    <p:extLst>
      <p:ext uri="{BB962C8B-B14F-4D97-AF65-F5344CB8AC3E}">
        <p14:creationId xmlns:p14="http://schemas.microsoft.com/office/powerpoint/2010/main" val="2527062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714942" y="2515881"/>
            <a:ext cx="5743439"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endParaRPr lang="en-US" dirty="0"/>
          </a:p>
        </p:txBody>
      </p:sp>
      <p:sp>
        <p:nvSpPr>
          <p:cNvPr id="5" name="TextBox 4"/>
          <p:cNvSpPr txBox="1"/>
          <p:nvPr/>
        </p:nvSpPr>
        <p:spPr>
          <a:xfrm>
            <a:off x="1795836" y="3146873"/>
            <a:ext cx="4602840" cy="2308324"/>
          </a:xfrm>
          <a:prstGeom prst="rect">
            <a:avLst/>
          </a:prstGeom>
          <a:noFill/>
        </p:spPr>
        <p:txBody>
          <a:bodyPr wrap="square" rtlCol="0">
            <a:spAutoFit/>
          </a:bodyPr>
          <a:lstStyle/>
          <a:p>
            <a:r>
              <a:rPr lang="en-US" dirty="0" err="1" smtClean="0"/>
              <a:t>keyCode</a:t>
            </a:r>
            <a:r>
              <a:rPr lang="en-US" dirty="0" smtClean="0"/>
              <a:t> is a vector of all the keys, with a 1 for any key that was pressed. </a:t>
            </a:r>
          </a:p>
          <a:p>
            <a:endParaRPr lang="en-US" dirty="0"/>
          </a:p>
          <a:p>
            <a:r>
              <a:rPr lang="en-US" dirty="0" smtClean="0"/>
              <a:t>find(</a:t>
            </a:r>
            <a:r>
              <a:rPr lang="en-US" dirty="0" err="1" smtClean="0"/>
              <a:t>keyCode</a:t>
            </a:r>
            <a:r>
              <a:rPr lang="en-US" dirty="0" smtClean="0"/>
              <a:t>) will return the index of the button(s) pressed. </a:t>
            </a:r>
          </a:p>
          <a:p>
            <a:endParaRPr lang="en-US" dirty="0"/>
          </a:p>
          <a:p>
            <a:r>
              <a:rPr lang="en-US" dirty="0" smtClean="0"/>
              <a:t>That code can then be turned into a character using </a:t>
            </a:r>
            <a:r>
              <a:rPr lang="en-US" dirty="0" err="1" smtClean="0"/>
              <a:t>KbName</a:t>
            </a:r>
            <a:r>
              <a:rPr lang="en-US" dirty="0" smtClean="0"/>
              <a:t>()</a:t>
            </a:r>
            <a:endParaRPr lang="en-US" dirty="0"/>
          </a:p>
        </p:txBody>
      </p:sp>
    </p:spTree>
    <p:extLst>
      <p:ext uri="{BB962C8B-B14F-4D97-AF65-F5344CB8AC3E}">
        <p14:creationId xmlns:p14="http://schemas.microsoft.com/office/powerpoint/2010/main" val="24443163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color</a:t>
            </a:r>
            <a:endParaRPr lang="en-US" dirty="0"/>
          </a:p>
        </p:txBody>
      </p:sp>
      <p:sp>
        <p:nvSpPr>
          <p:cNvPr id="4" name="TextBox 3"/>
          <p:cNvSpPr txBox="1"/>
          <p:nvPr/>
        </p:nvSpPr>
        <p:spPr>
          <a:xfrm>
            <a:off x="2711461" y="2713693"/>
            <a:ext cx="2976125" cy="523220"/>
          </a:xfrm>
          <a:prstGeom prst="rect">
            <a:avLst/>
          </a:prstGeom>
          <a:noFill/>
        </p:spPr>
        <p:txBody>
          <a:bodyPr wrap="square" rtlCol="0">
            <a:spAutoFit/>
          </a:bodyPr>
          <a:lstStyle/>
          <a:p>
            <a:r>
              <a:rPr lang="en-US" sz="2800" dirty="0" err="1" smtClean="0"/>
              <a:t>myColor</a:t>
            </a:r>
            <a:r>
              <a:rPr lang="en-US" sz="2800" dirty="0" smtClean="0"/>
              <a:t> = [ </a:t>
            </a:r>
            <a:r>
              <a:rPr lang="en-US" sz="2800" dirty="0" smtClean="0">
                <a:solidFill>
                  <a:schemeClr val="accent1">
                    <a:lumMod val="60000"/>
                    <a:lumOff val="40000"/>
                  </a:schemeClr>
                </a:solidFill>
              </a:rPr>
              <a:t>x</a:t>
            </a:r>
            <a:r>
              <a:rPr lang="en-US" sz="2800" dirty="0" smtClean="0"/>
              <a:t>, </a:t>
            </a:r>
            <a:r>
              <a:rPr lang="en-US" sz="2800" dirty="0" smtClean="0">
                <a:solidFill>
                  <a:srgbClr val="739900"/>
                </a:solidFill>
              </a:rPr>
              <a:t>y</a:t>
            </a:r>
            <a:r>
              <a:rPr lang="en-US" sz="2800" dirty="0" smtClean="0"/>
              <a:t>, </a:t>
            </a:r>
            <a:r>
              <a:rPr lang="en-US" sz="2800" dirty="0" smtClean="0">
                <a:solidFill>
                  <a:srgbClr val="3366FF"/>
                </a:solidFill>
              </a:rPr>
              <a:t>z</a:t>
            </a:r>
            <a:r>
              <a:rPr lang="en-US" sz="2800" dirty="0" smtClean="0"/>
              <a:t>]</a:t>
            </a:r>
            <a:endParaRPr lang="en-US" sz="2800" dirty="0"/>
          </a:p>
        </p:txBody>
      </p:sp>
      <p:sp>
        <p:nvSpPr>
          <p:cNvPr id="5" name="TextBox 4"/>
          <p:cNvSpPr txBox="1"/>
          <p:nvPr/>
        </p:nvSpPr>
        <p:spPr>
          <a:xfrm>
            <a:off x="2517316" y="4484263"/>
            <a:ext cx="2976125" cy="523220"/>
          </a:xfrm>
          <a:prstGeom prst="rect">
            <a:avLst/>
          </a:prstGeom>
          <a:noFill/>
        </p:spPr>
        <p:txBody>
          <a:bodyPr wrap="square" rtlCol="0">
            <a:spAutoFit/>
          </a:bodyPr>
          <a:lstStyle/>
          <a:p>
            <a:r>
              <a:rPr lang="en-US" sz="2800" dirty="0" smtClean="0"/>
              <a:t>red= [ 255,0,0]</a:t>
            </a:r>
            <a:endParaRPr lang="en-US" sz="2800" dirty="0"/>
          </a:p>
        </p:txBody>
      </p:sp>
      <p:sp>
        <p:nvSpPr>
          <p:cNvPr id="6" name="TextBox 5"/>
          <p:cNvSpPr txBox="1"/>
          <p:nvPr/>
        </p:nvSpPr>
        <p:spPr>
          <a:xfrm>
            <a:off x="2526795" y="5101940"/>
            <a:ext cx="4549490" cy="523220"/>
          </a:xfrm>
          <a:prstGeom prst="rect">
            <a:avLst/>
          </a:prstGeom>
          <a:noFill/>
        </p:spPr>
        <p:txBody>
          <a:bodyPr wrap="square" rtlCol="0">
            <a:spAutoFit/>
          </a:bodyPr>
          <a:lstStyle/>
          <a:p>
            <a:r>
              <a:rPr lang="en-US" sz="2800" dirty="0" smtClean="0"/>
              <a:t>aqua = [0,200,255]</a:t>
            </a:r>
            <a:endParaRPr lang="en-US" sz="2800" dirty="0"/>
          </a:p>
        </p:txBody>
      </p:sp>
      <p:sp>
        <p:nvSpPr>
          <p:cNvPr id="7" name="TextBox 6"/>
          <p:cNvSpPr txBox="1"/>
          <p:nvPr/>
        </p:nvSpPr>
        <p:spPr>
          <a:xfrm>
            <a:off x="655237" y="2006233"/>
            <a:ext cx="5597831" cy="461665"/>
          </a:xfrm>
          <a:prstGeom prst="rect">
            <a:avLst/>
          </a:prstGeom>
          <a:noFill/>
        </p:spPr>
        <p:txBody>
          <a:bodyPr wrap="square" rtlCol="0">
            <a:spAutoFit/>
          </a:bodyPr>
          <a:lstStyle/>
          <a:p>
            <a:r>
              <a:rPr lang="en-US" sz="2400" dirty="0" smtClean="0"/>
              <a:t>Specify colors using a vector of 3 integers</a:t>
            </a:r>
            <a:endParaRPr lang="en-US" sz="2400" dirty="0"/>
          </a:p>
        </p:txBody>
      </p:sp>
      <p:sp>
        <p:nvSpPr>
          <p:cNvPr id="8" name="TextBox 7"/>
          <p:cNvSpPr txBox="1"/>
          <p:nvPr/>
        </p:nvSpPr>
        <p:spPr>
          <a:xfrm>
            <a:off x="1310475" y="3972018"/>
            <a:ext cx="2677576" cy="461665"/>
          </a:xfrm>
          <a:prstGeom prst="rect">
            <a:avLst/>
          </a:prstGeom>
          <a:noFill/>
        </p:spPr>
        <p:txBody>
          <a:bodyPr wrap="square" rtlCol="0">
            <a:spAutoFit/>
          </a:bodyPr>
          <a:lstStyle/>
          <a:p>
            <a:r>
              <a:rPr lang="en-US" sz="2400" dirty="0" smtClean="0"/>
              <a:t>Examples:</a:t>
            </a:r>
            <a:endParaRPr lang="en-US" sz="2400" dirty="0"/>
          </a:p>
        </p:txBody>
      </p:sp>
    </p:spTree>
    <p:extLst>
      <p:ext uri="{BB962C8B-B14F-4D97-AF65-F5344CB8AC3E}">
        <p14:creationId xmlns:p14="http://schemas.microsoft.com/office/powerpoint/2010/main" val="3879094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functions </a:t>
            </a:r>
            <a:endParaRPr lang="en-US" dirty="0"/>
          </a:p>
        </p:txBody>
      </p:sp>
      <p:sp>
        <p:nvSpPr>
          <p:cNvPr id="3" name="Content Placeholder 2"/>
          <p:cNvSpPr>
            <a:spLocks noGrp="1"/>
          </p:cNvSpPr>
          <p:nvPr>
            <p:ph idx="1"/>
          </p:nvPr>
        </p:nvSpPr>
        <p:spPr>
          <a:xfrm>
            <a:off x="1099079" y="2124123"/>
            <a:ext cx="7076747" cy="3992563"/>
          </a:xfrm>
        </p:spPr>
        <p:txBody>
          <a:bodyPr>
            <a:noAutofit/>
          </a:bodyPr>
          <a:lstStyle/>
          <a:p>
            <a:pPr marL="0" indent="0">
              <a:lnSpc>
                <a:spcPct val="60000"/>
              </a:lnSpc>
              <a:buNone/>
            </a:pPr>
            <a:r>
              <a:rPr lang="en-US" sz="1200" dirty="0"/>
              <a:t>Screen('</a:t>
            </a:r>
            <a:r>
              <a:rPr lang="en-US" sz="1200" dirty="0" err="1"/>
              <a:t>DrawLine</a:t>
            </a:r>
            <a:r>
              <a:rPr lang="en-US" sz="1200" dirty="0"/>
              <a:t>', </a:t>
            </a:r>
            <a:r>
              <a:rPr lang="en-US" sz="1200" dirty="0" err="1"/>
              <a:t>windowPtr</a:t>
            </a:r>
            <a:r>
              <a:rPr lang="en-US" sz="1200" dirty="0"/>
              <a:t> [,color], </a:t>
            </a:r>
            <a:r>
              <a:rPr lang="en-US" sz="1200" dirty="0" err="1"/>
              <a:t>fromH</a:t>
            </a:r>
            <a:r>
              <a:rPr lang="en-US" sz="1200" dirty="0"/>
              <a:t>, </a:t>
            </a:r>
            <a:r>
              <a:rPr lang="en-US" sz="1200" dirty="0" err="1"/>
              <a:t>fromV</a:t>
            </a:r>
            <a:r>
              <a:rPr lang="en-US" sz="1200" dirty="0"/>
              <a:t>, </a:t>
            </a:r>
            <a:r>
              <a:rPr lang="en-US" sz="1200" dirty="0" err="1"/>
              <a:t>toH</a:t>
            </a:r>
            <a:r>
              <a:rPr lang="en-US" sz="1200" dirty="0"/>
              <a:t>, </a:t>
            </a:r>
            <a:r>
              <a:rPr lang="en-US" sz="1200" dirty="0" err="1"/>
              <a:t>toV</a:t>
            </a:r>
            <a:r>
              <a:rPr lang="en-US" sz="1200" dirty="0"/>
              <a:t> [,</a:t>
            </a:r>
            <a:r>
              <a:rPr lang="en-US" sz="1200" dirty="0" err="1"/>
              <a:t>penWidth</a:t>
            </a:r>
            <a:r>
              <a:rPr lang="en-US" sz="1200" dirty="0"/>
              <a:t>]);</a:t>
            </a:r>
          </a:p>
          <a:p>
            <a:pPr marL="0" indent="0">
              <a:lnSpc>
                <a:spcPct val="60000"/>
              </a:lnSpc>
              <a:buNone/>
            </a:pPr>
            <a:r>
              <a:rPr lang="en-US" sz="1200" dirty="0"/>
              <a:t>Screen('</a:t>
            </a:r>
            <a:r>
              <a:rPr lang="en-US" sz="1200" dirty="0" err="1"/>
              <a:t>DrawArc</a:t>
            </a:r>
            <a:r>
              <a:rPr lang="en-US" sz="1200" dirty="0"/>
              <a:t>',</a:t>
            </a:r>
            <a:r>
              <a:rPr lang="en-US" sz="1200" dirty="0" err="1"/>
              <a:t>windowPtr</a:t>
            </a:r>
            <a:r>
              <a:rPr lang="en-US" sz="1200" dirty="0"/>
              <a:t>,[color],[</a:t>
            </a:r>
            <a:r>
              <a:rPr lang="en-US" sz="1200" dirty="0" err="1"/>
              <a:t>rect</a:t>
            </a:r>
            <a:r>
              <a:rPr lang="en-US" sz="1200" dirty="0"/>
              <a:t>],</a:t>
            </a:r>
            <a:r>
              <a:rPr lang="en-US" sz="1200" dirty="0" err="1"/>
              <a:t>startAngle,arcAngle</a:t>
            </a:r>
            <a:r>
              <a:rPr lang="en-US" sz="1200" dirty="0"/>
              <a:t>)</a:t>
            </a:r>
          </a:p>
          <a:p>
            <a:pPr marL="0" indent="0">
              <a:lnSpc>
                <a:spcPct val="60000"/>
              </a:lnSpc>
              <a:buNone/>
            </a:pPr>
            <a:r>
              <a:rPr lang="en-US" sz="1200" dirty="0"/>
              <a:t>Screen('</a:t>
            </a:r>
            <a:r>
              <a:rPr lang="en-US" sz="1200" dirty="0" err="1"/>
              <a:t>FrameArc</a:t>
            </a:r>
            <a:r>
              <a:rPr lang="en-US" sz="1200" dirty="0"/>
              <a:t>',</a:t>
            </a:r>
            <a:r>
              <a:rPr lang="en-US" sz="1200" dirty="0" err="1"/>
              <a:t>windowPtr</a:t>
            </a:r>
            <a:r>
              <a:rPr lang="en-US" sz="1200" dirty="0"/>
              <a:t>,[color],[</a:t>
            </a:r>
            <a:r>
              <a:rPr lang="en-US" sz="1200" dirty="0" err="1"/>
              <a:t>rect</a:t>
            </a:r>
            <a:r>
              <a:rPr lang="en-US" sz="1200" dirty="0"/>
              <a:t>],</a:t>
            </a:r>
            <a:r>
              <a:rPr lang="en-US" sz="1200" dirty="0" err="1"/>
              <a:t>startAngle,arcAngle</a:t>
            </a:r>
            <a:r>
              <a:rPr lang="en-US" sz="1200" dirty="0"/>
              <a:t>[,</a:t>
            </a:r>
            <a:r>
              <a:rPr lang="en-US" sz="1200" dirty="0" err="1"/>
              <a:t>penWidth</a:t>
            </a:r>
            <a:r>
              <a:rPr lang="en-US" sz="1200" dirty="0"/>
              <a:t>] [,</a:t>
            </a:r>
            <a:r>
              <a:rPr lang="en-US" sz="1200" dirty="0" err="1"/>
              <a:t>penHeight</a:t>
            </a:r>
            <a:r>
              <a:rPr lang="en-US" sz="1200" dirty="0"/>
              <a:t>] [,</a:t>
            </a:r>
            <a:r>
              <a:rPr lang="en-US" sz="1200" dirty="0" err="1"/>
              <a:t>penMode</a:t>
            </a:r>
            <a:r>
              <a:rPr lang="en-US" sz="1200" dirty="0"/>
              <a:t>])</a:t>
            </a:r>
          </a:p>
          <a:p>
            <a:pPr marL="0" indent="0">
              <a:lnSpc>
                <a:spcPct val="60000"/>
              </a:lnSpc>
              <a:buNone/>
            </a:pPr>
            <a:r>
              <a:rPr lang="en-US" sz="1200" dirty="0"/>
              <a:t>Screen('</a:t>
            </a:r>
            <a:r>
              <a:rPr lang="en-US" sz="1200" dirty="0" err="1"/>
              <a:t>FillArc</a:t>
            </a:r>
            <a:r>
              <a:rPr lang="en-US" sz="1200" dirty="0"/>
              <a:t>',</a:t>
            </a:r>
            <a:r>
              <a:rPr lang="en-US" sz="1200" dirty="0" err="1"/>
              <a:t>windowPtr</a:t>
            </a:r>
            <a:r>
              <a:rPr lang="en-US" sz="1200" dirty="0"/>
              <a:t>,[color],[</a:t>
            </a:r>
            <a:r>
              <a:rPr lang="en-US" sz="1200" dirty="0" err="1"/>
              <a:t>rect</a:t>
            </a:r>
            <a:r>
              <a:rPr lang="en-US" sz="1200" dirty="0"/>
              <a:t>],</a:t>
            </a:r>
            <a:r>
              <a:rPr lang="en-US" sz="1200" dirty="0" err="1"/>
              <a:t>startAngle,arcAngle</a:t>
            </a:r>
            <a:r>
              <a:rPr lang="en-US" sz="1200" dirty="0"/>
              <a:t>)</a:t>
            </a:r>
          </a:p>
          <a:p>
            <a:pPr marL="0" indent="0">
              <a:lnSpc>
                <a:spcPct val="60000"/>
              </a:lnSpc>
              <a:buNone/>
            </a:pPr>
            <a:r>
              <a:rPr lang="en-US" sz="1200" dirty="0"/>
              <a:t>Screen('</a:t>
            </a:r>
            <a:r>
              <a:rPr lang="en-US" sz="1200" dirty="0" err="1"/>
              <a:t>FillRect</a:t>
            </a:r>
            <a:r>
              <a:rPr lang="en-US" sz="1200" dirty="0"/>
              <a:t>', </a:t>
            </a:r>
            <a:r>
              <a:rPr lang="en-US" sz="1200" dirty="0" err="1"/>
              <a:t>windowPtr</a:t>
            </a:r>
            <a:r>
              <a:rPr lang="en-US" sz="1200" dirty="0"/>
              <a:t> [,color] [,</a:t>
            </a:r>
            <a:r>
              <a:rPr lang="en-US" sz="1200" dirty="0" err="1"/>
              <a:t>rect</a:t>
            </a:r>
            <a:r>
              <a:rPr lang="en-US" sz="1200" dirty="0"/>
              <a:t>] );</a:t>
            </a:r>
          </a:p>
          <a:p>
            <a:pPr marL="0" indent="0">
              <a:lnSpc>
                <a:spcPct val="60000"/>
              </a:lnSpc>
              <a:buNone/>
            </a:pPr>
            <a:r>
              <a:rPr lang="en-US" sz="1200" dirty="0"/>
              <a:t>Screen('</a:t>
            </a:r>
            <a:r>
              <a:rPr lang="en-US" sz="1200" dirty="0" err="1"/>
              <a:t>FrameRect</a:t>
            </a:r>
            <a:r>
              <a:rPr lang="en-US" sz="1200" dirty="0"/>
              <a:t>', </a:t>
            </a:r>
            <a:r>
              <a:rPr lang="en-US" sz="1200" dirty="0" err="1"/>
              <a:t>windowPtr</a:t>
            </a:r>
            <a:r>
              <a:rPr lang="en-US" sz="1200" dirty="0"/>
              <a:t> [,color] [,</a:t>
            </a:r>
            <a:r>
              <a:rPr lang="en-US" sz="1200" dirty="0" err="1"/>
              <a:t>rect</a:t>
            </a:r>
            <a:r>
              <a:rPr lang="en-US" sz="1200" dirty="0"/>
              <a:t>] [,</a:t>
            </a:r>
            <a:r>
              <a:rPr lang="en-US" sz="1200" dirty="0" err="1"/>
              <a:t>penWidth</a:t>
            </a:r>
            <a:r>
              <a:rPr lang="en-US" sz="1200" dirty="0"/>
              <a:t>]);</a:t>
            </a:r>
          </a:p>
          <a:p>
            <a:pPr marL="0" indent="0">
              <a:lnSpc>
                <a:spcPct val="60000"/>
              </a:lnSpc>
              <a:buNone/>
            </a:pPr>
            <a:r>
              <a:rPr lang="en-US" sz="1200" dirty="0"/>
              <a:t>Screen('</a:t>
            </a:r>
            <a:r>
              <a:rPr lang="en-US" sz="1200" dirty="0" err="1"/>
              <a:t>FillOval</a:t>
            </a:r>
            <a:r>
              <a:rPr lang="en-US" sz="1200" dirty="0"/>
              <a:t>', </a:t>
            </a:r>
            <a:r>
              <a:rPr lang="en-US" sz="1200" dirty="0" err="1"/>
              <a:t>windowPtr</a:t>
            </a:r>
            <a:r>
              <a:rPr lang="en-US" sz="1200" dirty="0"/>
              <a:t> [,color] [,</a:t>
            </a:r>
            <a:r>
              <a:rPr lang="en-US" sz="1200" dirty="0" err="1"/>
              <a:t>rect</a:t>
            </a:r>
            <a:r>
              <a:rPr lang="en-US" sz="1200" dirty="0"/>
              <a:t>] [,</a:t>
            </a:r>
            <a:r>
              <a:rPr lang="en-US" sz="1200" dirty="0" err="1"/>
              <a:t>perfectUpToMaxDiameter</a:t>
            </a:r>
            <a:r>
              <a:rPr lang="en-US" sz="1200" dirty="0"/>
              <a:t>]);</a:t>
            </a:r>
          </a:p>
          <a:p>
            <a:pPr marL="0" indent="0">
              <a:lnSpc>
                <a:spcPct val="60000"/>
              </a:lnSpc>
              <a:buNone/>
            </a:pPr>
            <a:r>
              <a:rPr lang="en-US" sz="1200" dirty="0"/>
              <a:t>Screen('</a:t>
            </a:r>
            <a:r>
              <a:rPr lang="en-US" sz="1200" dirty="0" err="1"/>
              <a:t>FrameOval</a:t>
            </a:r>
            <a:r>
              <a:rPr lang="en-US" sz="1200" dirty="0"/>
              <a:t>', </a:t>
            </a:r>
            <a:r>
              <a:rPr lang="en-US" sz="1200" dirty="0" err="1"/>
              <a:t>windowPtr</a:t>
            </a:r>
            <a:r>
              <a:rPr lang="en-US" sz="1200" dirty="0"/>
              <a:t> [,color] [,</a:t>
            </a:r>
            <a:r>
              <a:rPr lang="en-US" sz="1200" dirty="0" err="1"/>
              <a:t>rect</a:t>
            </a:r>
            <a:r>
              <a:rPr lang="en-US" sz="1200" dirty="0"/>
              <a:t>] [,</a:t>
            </a:r>
            <a:r>
              <a:rPr lang="en-US" sz="1200" dirty="0" err="1"/>
              <a:t>penWidth</a:t>
            </a:r>
            <a:r>
              <a:rPr lang="en-US" sz="1200" dirty="0"/>
              <a:t>] [,</a:t>
            </a:r>
            <a:r>
              <a:rPr lang="en-US" sz="1200" dirty="0" err="1"/>
              <a:t>penHeight</a:t>
            </a:r>
            <a:r>
              <a:rPr lang="en-US" sz="1200" dirty="0"/>
              <a:t>] [,</a:t>
            </a:r>
            <a:r>
              <a:rPr lang="en-US" sz="1200" dirty="0" err="1"/>
              <a:t>penMode</a:t>
            </a:r>
            <a:r>
              <a:rPr lang="en-US" sz="1200" dirty="0"/>
              <a:t>]);</a:t>
            </a:r>
          </a:p>
          <a:p>
            <a:pPr marL="0" indent="0">
              <a:lnSpc>
                <a:spcPct val="60000"/>
              </a:lnSpc>
              <a:buNone/>
            </a:pPr>
            <a:r>
              <a:rPr lang="en-US" sz="1200" dirty="0"/>
              <a:t>Screen('</a:t>
            </a:r>
            <a:r>
              <a:rPr lang="en-US" sz="1200" dirty="0" err="1"/>
              <a:t>FramePoly</a:t>
            </a:r>
            <a:r>
              <a:rPr lang="en-US" sz="1200" dirty="0"/>
              <a:t>', </a:t>
            </a:r>
            <a:r>
              <a:rPr lang="en-US" sz="1200" dirty="0" err="1"/>
              <a:t>windowPtr</a:t>
            </a:r>
            <a:r>
              <a:rPr lang="en-US" sz="1200" dirty="0"/>
              <a:t> [,color], </a:t>
            </a:r>
            <a:r>
              <a:rPr lang="en-US" sz="1200" dirty="0" err="1"/>
              <a:t>pointList</a:t>
            </a:r>
            <a:r>
              <a:rPr lang="en-US" sz="1200" dirty="0"/>
              <a:t> [,</a:t>
            </a:r>
            <a:r>
              <a:rPr lang="en-US" sz="1200" dirty="0" err="1"/>
              <a:t>penWidth</a:t>
            </a:r>
            <a:r>
              <a:rPr lang="en-US" sz="1200" dirty="0"/>
              <a:t>]);</a:t>
            </a:r>
          </a:p>
          <a:p>
            <a:pPr marL="0" indent="0">
              <a:lnSpc>
                <a:spcPct val="60000"/>
              </a:lnSpc>
              <a:buNone/>
            </a:pPr>
            <a:r>
              <a:rPr lang="en-US" sz="1200" dirty="0"/>
              <a:t>Screen('</a:t>
            </a:r>
            <a:r>
              <a:rPr lang="en-US" sz="1200" dirty="0" err="1"/>
              <a:t>FillPoly</a:t>
            </a:r>
            <a:r>
              <a:rPr lang="en-US" sz="1200" dirty="0"/>
              <a:t>', </a:t>
            </a:r>
            <a:r>
              <a:rPr lang="en-US" sz="1200" dirty="0" err="1"/>
              <a:t>windowPtr</a:t>
            </a:r>
            <a:r>
              <a:rPr lang="en-US" sz="1200" dirty="0"/>
              <a:t> [,color], </a:t>
            </a:r>
            <a:r>
              <a:rPr lang="en-US" sz="1200" dirty="0" err="1"/>
              <a:t>pointList</a:t>
            </a:r>
            <a:r>
              <a:rPr lang="en-US" sz="1200" dirty="0"/>
              <a:t> [, </a:t>
            </a:r>
            <a:r>
              <a:rPr lang="en-US" sz="1200" dirty="0" err="1"/>
              <a:t>isConvex</a:t>
            </a:r>
            <a:r>
              <a:rPr lang="en-US" sz="1200" dirty="0"/>
              <a:t>])</a:t>
            </a:r>
            <a:r>
              <a:rPr lang="en-US" sz="1200" dirty="0" smtClean="0"/>
              <a:t>;</a:t>
            </a:r>
          </a:p>
          <a:p>
            <a:pPr marL="0" indent="0">
              <a:lnSpc>
                <a:spcPct val="60000"/>
              </a:lnSpc>
              <a:buNone/>
            </a:pPr>
            <a:r>
              <a:rPr lang="en-US" sz="1200" dirty="0"/>
              <a:t>Screen('</a:t>
            </a:r>
            <a:r>
              <a:rPr lang="en-US" sz="1200" dirty="0" err="1"/>
              <a:t>DrawDots</a:t>
            </a:r>
            <a:r>
              <a:rPr lang="en-US" sz="1200" dirty="0"/>
              <a:t>', </a:t>
            </a:r>
            <a:r>
              <a:rPr lang="en-US" sz="1200" dirty="0" err="1"/>
              <a:t>windowPtr</a:t>
            </a:r>
            <a:r>
              <a:rPr lang="en-US" sz="1200" dirty="0"/>
              <a:t>, </a:t>
            </a:r>
            <a:r>
              <a:rPr lang="en-US" sz="1200" dirty="0" err="1"/>
              <a:t>xy</a:t>
            </a:r>
            <a:r>
              <a:rPr lang="en-US" sz="1200" dirty="0"/>
              <a:t> [,size] [,color] [,center] [,</a:t>
            </a:r>
            <a:r>
              <a:rPr lang="en-US" sz="1200" dirty="0" err="1"/>
              <a:t>dot_type</a:t>
            </a:r>
            <a:r>
              <a:rPr lang="en-US" sz="1200" dirty="0"/>
              <a:t>])</a:t>
            </a:r>
            <a:r>
              <a:rPr lang="en-US" sz="1200" dirty="0" smtClean="0"/>
              <a:t>;</a:t>
            </a:r>
          </a:p>
          <a:p>
            <a:pPr marL="0" indent="0">
              <a:lnSpc>
                <a:spcPct val="60000"/>
              </a:lnSpc>
              <a:buNone/>
            </a:pPr>
            <a:r>
              <a:rPr lang="en-US" sz="1200" dirty="0" smtClean="0"/>
              <a:t>Screen</a:t>
            </a:r>
            <a:r>
              <a:rPr lang="en-US" sz="1200" dirty="0"/>
              <a:t>('</a:t>
            </a:r>
            <a:r>
              <a:rPr lang="en-US" sz="1200" dirty="0" err="1"/>
              <a:t>DrawLines</a:t>
            </a:r>
            <a:r>
              <a:rPr lang="en-US" sz="1200" dirty="0"/>
              <a:t>', </a:t>
            </a:r>
            <a:r>
              <a:rPr lang="en-US" sz="1200" dirty="0" err="1"/>
              <a:t>windowPtr</a:t>
            </a:r>
            <a:r>
              <a:rPr lang="en-US" sz="1200" dirty="0"/>
              <a:t>, </a:t>
            </a:r>
            <a:r>
              <a:rPr lang="en-US" sz="1200" dirty="0" err="1"/>
              <a:t>xy</a:t>
            </a:r>
            <a:r>
              <a:rPr lang="en-US" sz="1200" dirty="0"/>
              <a:t> [,width] [,colors] [,center] [,smooth]);</a:t>
            </a:r>
          </a:p>
        </p:txBody>
      </p:sp>
    </p:spTree>
    <p:extLst>
      <p:ext uri="{BB962C8B-B14F-4D97-AF65-F5344CB8AC3E}">
        <p14:creationId xmlns:p14="http://schemas.microsoft.com/office/powerpoint/2010/main" val="14295104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243" y="2384611"/>
            <a:ext cx="4777154" cy="2559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TextBox 2"/>
          <p:cNvSpPr txBox="1"/>
          <p:nvPr/>
        </p:nvSpPr>
        <p:spPr>
          <a:xfrm>
            <a:off x="6838030" y="4952019"/>
            <a:ext cx="1663878" cy="369332"/>
          </a:xfrm>
          <a:prstGeom prst="rect">
            <a:avLst/>
          </a:prstGeom>
          <a:noFill/>
        </p:spPr>
        <p:txBody>
          <a:bodyPr wrap="square" rtlCol="0">
            <a:spAutoFit/>
          </a:bodyPr>
          <a:lstStyle/>
          <a:p>
            <a:r>
              <a:rPr lang="en-US" dirty="0" smtClean="0"/>
              <a:t>(</a:t>
            </a:r>
            <a:r>
              <a:rPr lang="en-US" dirty="0" err="1" smtClean="0"/>
              <a:t>xMax,yMax</a:t>
            </a:r>
            <a:r>
              <a:rPr lang="en-US" dirty="0" smtClean="0"/>
              <a:t>)</a:t>
            </a:r>
            <a:endParaRPr lang="en-US" dirty="0"/>
          </a:p>
        </p:txBody>
      </p:sp>
      <p:sp>
        <p:nvSpPr>
          <p:cNvPr id="4" name="TextBox 3"/>
          <p:cNvSpPr txBox="1"/>
          <p:nvPr/>
        </p:nvSpPr>
        <p:spPr>
          <a:xfrm>
            <a:off x="1779971" y="2021250"/>
            <a:ext cx="737502" cy="369332"/>
          </a:xfrm>
          <a:prstGeom prst="rect">
            <a:avLst/>
          </a:prstGeom>
          <a:noFill/>
        </p:spPr>
        <p:txBody>
          <a:bodyPr wrap="square" rtlCol="0">
            <a:spAutoFit/>
          </a:bodyPr>
          <a:lstStyle/>
          <a:p>
            <a:r>
              <a:rPr lang="en-US" dirty="0" smtClean="0"/>
              <a:t>(0,0)</a:t>
            </a:r>
            <a:endParaRPr lang="en-US" dirty="0"/>
          </a:p>
        </p:txBody>
      </p:sp>
      <p:cxnSp>
        <p:nvCxnSpPr>
          <p:cNvPr id="5" name="Straight Arrow Connector 4"/>
          <p:cNvCxnSpPr/>
          <p:nvPr/>
        </p:nvCxnSpPr>
        <p:spPr>
          <a:xfrm>
            <a:off x="2517550" y="2198996"/>
            <a:ext cx="36243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921627" y="2521380"/>
            <a:ext cx="0" cy="2227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779971" y="4669663"/>
            <a:ext cx="420077" cy="369332"/>
          </a:xfrm>
          <a:prstGeom prst="rect">
            <a:avLst/>
          </a:prstGeom>
          <a:noFill/>
        </p:spPr>
        <p:txBody>
          <a:bodyPr wrap="square" rtlCol="0">
            <a:spAutoFit/>
          </a:bodyPr>
          <a:lstStyle/>
          <a:p>
            <a:r>
              <a:rPr lang="en-US" dirty="0">
                <a:solidFill>
                  <a:schemeClr val="accent1"/>
                </a:solidFill>
              </a:rPr>
              <a:t>y</a:t>
            </a:r>
          </a:p>
        </p:txBody>
      </p:sp>
      <p:sp>
        <p:nvSpPr>
          <p:cNvPr id="8" name="TextBox 7"/>
          <p:cNvSpPr txBox="1"/>
          <p:nvPr/>
        </p:nvSpPr>
        <p:spPr>
          <a:xfrm>
            <a:off x="3089861" y="1127796"/>
            <a:ext cx="2900300" cy="369332"/>
          </a:xfrm>
          <a:prstGeom prst="rect">
            <a:avLst/>
          </a:prstGeom>
          <a:noFill/>
        </p:spPr>
        <p:txBody>
          <a:bodyPr wrap="square" rtlCol="0">
            <a:spAutoFit/>
          </a:bodyPr>
          <a:lstStyle/>
          <a:p>
            <a:r>
              <a:rPr lang="en-US" dirty="0" smtClean="0"/>
              <a:t>Screen coordinate system</a:t>
            </a:r>
            <a:endParaRPr lang="en-US" dirty="0"/>
          </a:p>
        </p:txBody>
      </p:sp>
    </p:spTree>
    <p:extLst>
      <p:ext uri="{BB962C8B-B14F-4D97-AF65-F5344CB8AC3E}">
        <p14:creationId xmlns:p14="http://schemas.microsoft.com/office/powerpoint/2010/main" val="7400197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4" name="TextBox 3"/>
          <p:cNvSpPr txBox="1"/>
          <p:nvPr/>
        </p:nvSpPr>
        <p:spPr>
          <a:xfrm>
            <a:off x="1030022" y="2421138"/>
            <a:ext cx="7885781" cy="646331"/>
          </a:xfrm>
          <a:prstGeom prst="rect">
            <a:avLst/>
          </a:prstGeom>
          <a:noFill/>
        </p:spPr>
        <p:txBody>
          <a:bodyPr wrap="square" rtlCol="0">
            <a:spAutoFit/>
          </a:bodyPr>
          <a:lstStyle/>
          <a:p>
            <a:r>
              <a:rPr lang="nl-NL" dirty="0">
                <a:latin typeface="Courier"/>
                <a:cs typeface="Courier"/>
              </a:rPr>
              <a:t>Screen('</a:t>
            </a:r>
            <a:r>
              <a:rPr lang="nl-NL" dirty="0" err="1">
                <a:latin typeface="Courier"/>
                <a:cs typeface="Courier"/>
              </a:rPr>
              <a:t>FillRect</a:t>
            </a:r>
            <a:r>
              <a:rPr lang="nl-NL" dirty="0">
                <a:latin typeface="Courier"/>
                <a:cs typeface="Courier"/>
              </a:rPr>
              <a:t>', </a:t>
            </a:r>
            <a:r>
              <a:rPr lang="nl-NL" dirty="0" err="1">
                <a:latin typeface="Courier"/>
                <a:cs typeface="Courier"/>
              </a:rPr>
              <a:t>wPtr</a:t>
            </a:r>
            <a:r>
              <a:rPr lang="nl-NL" dirty="0">
                <a:latin typeface="Courier"/>
                <a:cs typeface="Courier"/>
              </a:rPr>
              <a:t>, </a:t>
            </a:r>
            <a:r>
              <a:rPr lang="nl-NL" dirty="0" err="1" smtClean="0">
                <a:latin typeface="Courier"/>
                <a:cs typeface="Courier"/>
              </a:rPr>
              <a:t>color</a:t>
            </a:r>
            <a:r>
              <a:rPr lang="nl-NL" dirty="0" smtClean="0">
                <a:latin typeface="Courier"/>
                <a:cs typeface="Courier"/>
              </a:rPr>
              <a:t>, </a:t>
            </a:r>
            <a:r>
              <a:rPr lang="nl-NL" dirty="0" err="1" smtClean="0">
                <a:latin typeface="Courier"/>
                <a:cs typeface="Courier"/>
              </a:rPr>
              <a:t>rect</a:t>
            </a:r>
            <a:r>
              <a:rPr lang="nl-NL" dirty="0" smtClean="0">
                <a:latin typeface="Courier"/>
                <a:cs typeface="Courier"/>
              </a:rPr>
              <a:t>)</a:t>
            </a:r>
            <a:r>
              <a:rPr lang="nl-NL" dirty="0">
                <a:latin typeface="Courier"/>
                <a:cs typeface="Courier"/>
              </a:rPr>
              <a:t>;</a:t>
            </a:r>
          </a:p>
          <a:p>
            <a:endParaRPr lang="en-US" dirty="0">
              <a:latin typeface="Courier"/>
              <a:cs typeface="Courier"/>
            </a:endParaRPr>
          </a:p>
        </p:txBody>
      </p:sp>
      <p:sp>
        <p:nvSpPr>
          <p:cNvPr id="6" name="Rectangle 5"/>
          <p:cNvSpPr/>
          <p:nvPr/>
        </p:nvSpPr>
        <p:spPr>
          <a:xfrm>
            <a:off x="5436044" y="2532060"/>
            <a:ext cx="663327" cy="218421"/>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704923" y="2839467"/>
            <a:ext cx="1836282" cy="12458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305465" y="4182349"/>
            <a:ext cx="3284276" cy="2031325"/>
          </a:xfrm>
          <a:prstGeom prst="rect">
            <a:avLst/>
          </a:prstGeom>
          <a:noFill/>
        </p:spPr>
        <p:txBody>
          <a:bodyPr wrap="square" rtlCol="0">
            <a:spAutoFit/>
          </a:bodyPr>
          <a:lstStyle/>
          <a:p>
            <a:r>
              <a:rPr lang="en-US" dirty="0" smtClean="0">
                <a:solidFill>
                  <a:schemeClr val="accent1"/>
                </a:solidFill>
              </a:rPr>
              <a:t>Define the rectangle(s) to fill in.  If you leave this blank, the whole screen will be filled, and the background color will be set to that color (when you Flip the screen, the buffer will clear to this color)</a:t>
            </a:r>
            <a:endParaRPr lang="en-US" dirty="0">
              <a:solidFill>
                <a:schemeClr val="accent1"/>
              </a:solidFill>
            </a:endParaRPr>
          </a:p>
        </p:txBody>
      </p:sp>
    </p:spTree>
    <p:extLst>
      <p:ext uri="{BB962C8B-B14F-4D97-AF65-F5344CB8AC3E}">
        <p14:creationId xmlns:p14="http://schemas.microsoft.com/office/powerpoint/2010/main" val="1642867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4" name="Rectangle 3"/>
          <p:cNvSpPr/>
          <p:nvPr/>
        </p:nvSpPr>
        <p:spPr>
          <a:xfrm>
            <a:off x="2242333" y="2538314"/>
            <a:ext cx="4777154" cy="2559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4311624" y="3510907"/>
            <a:ext cx="655237" cy="558186"/>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a:off x="4619020" y="3761686"/>
            <a:ext cx="56623" cy="6328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4708002" y="2685763"/>
            <a:ext cx="3001149" cy="1027386"/>
            <a:chOff x="4708002" y="2685763"/>
            <a:chExt cx="3001149" cy="1027386"/>
          </a:xfrm>
        </p:grpSpPr>
        <p:cxnSp>
          <p:nvCxnSpPr>
            <p:cNvPr id="7" name="Straight Arrow Connector 6"/>
            <p:cNvCxnSpPr/>
            <p:nvPr/>
          </p:nvCxnSpPr>
          <p:spPr>
            <a:xfrm flipH="1">
              <a:off x="4708002" y="2896094"/>
              <a:ext cx="655238" cy="81705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66167" y="2685763"/>
              <a:ext cx="2442984" cy="246221"/>
            </a:xfrm>
            <a:prstGeom prst="rect">
              <a:avLst/>
            </a:prstGeom>
            <a:noFill/>
          </p:spPr>
          <p:txBody>
            <a:bodyPr wrap="square" rtlCol="0">
              <a:spAutoFit/>
            </a:bodyPr>
            <a:lstStyle/>
            <a:p>
              <a:r>
                <a:rPr lang="en-US" sz="1000" dirty="0" smtClean="0">
                  <a:solidFill>
                    <a:schemeClr val="bg1"/>
                  </a:solidFill>
                  <a:effectLst>
                    <a:outerShdw blurRad="50800" dist="38100" dir="2700000" algn="tl" rotWithShape="0">
                      <a:prstClr val="black">
                        <a:alpha val="40000"/>
                      </a:prstClr>
                    </a:outerShdw>
                  </a:effectLst>
                </a:rPr>
                <a:t>(</a:t>
              </a:r>
              <a:r>
                <a:rPr lang="en-US" sz="1000" dirty="0" err="1" smtClean="0">
                  <a:solidFill>
                    <a:schemeClr val="bg1"/>
                  </a:solidFill>
                  <a:effectLst>
                    <a:outerShdw blurRad="50800" dist="38100" dir="2700000" algn="tl" rotWithShape="0">
                      <a:prstClr val="black">
                        <a:alpha val="40000"/>
                      </a:prstClr>
                    </a:outerShdw>
                  </a:effectLst>
                </a:rPr>
                <a:t>screenCenterX,screenCenterY</a:t>
              </a:r>
              <a:r>
                <a:rPr lang="en-US" sz="1000" dirty="0" smtClean="0">
                  <a:solidFill>
                    <a:schemeClr val="bg1"/>
                  </a:solidFill>
                  <a:effectLst>
                    <a:outerShdw blurRad="50800" dist="38100" dir="2700000" algn="tl" rotWithShape="0">
                      <a:prstClr val="black">
                        <a:alpha val="40000"/>
                      </a:prstClr>
                    </a:outerShdw>
                  </a:effectLst>
                </a:rPr>
                <a:t>)</a:t>
              </a:r>
              <a:endParaRPr lang="en-US" sz="1000" dirty="0">
                <a:solidFill>
                  <a:schemeClr val="bg1"/>
                </a:solidFill>
                <a:effectLst>
                  <a:outerShdw blurRad="50800" dist="38100" dir="2700000" algn="tl" rotWithShape="0">
                    <a:prstClr val="black">
                      <a:alpha val="40000"/>
                    </a:prstClr>
                  </a:outerShdw>
                </a:effectLst>
              </a:endParaRPr>
            </a:p>
          </p:txBody>
        </p:sp>
      </p:grpSp>
      <p:cxnSp>
        <p:nvCxnSpPr>
          <p:cNvPr id="12" name="Straight Arrow Connector 11"/>
          <p:cNvCxnSpPr/>
          <p:nvPr/>
        </p:nvCxnSpPr>
        <p:spPr>
          <a:xfrm>
            <a:off x="3680655" y="3179232"/>
            <a:ext cx="541986" cy="31549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5015398" y="4125721"/>
            <a:ext cx="412556" cy="25077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297376" y="2742392"/>
            <a:ext cx="2483430" cy="400110"/>
          </a:xfrm>
          <a:prstGeom prst="rect">
            <a:avLst/>
          </a:prstGeom>
          <a:noFill/>
        </p:spPr>
        <p:txBody>
          <a:bodyPr wrap="square" rtlCol="0">
            <a:spAutoFit/>
          </a:bodyPr>
          <a:lstStyle/>
          <a:p>
            <a:r>
              <a:rPr lang="en-US" sz="1000" dirty="0" smtClean="0">
                <a:solidFill>
                  <a:srgbClr val="FFFFFF"/>
                </a:solidFill>
              </a:rPr>
              <a:t>(</a:t>
            </a:r>
            <a:r>
              <a:rPr lang="en-US" sz="1000" dirty="0" err="1" smtClean="0">
                <a:solidFill>
                  <a:srgbClr val="FFFFFF"/>
                </a:solidFill>
              </a:rPr>
              <a:t>screenCenterX</a:t>
            </a:r>
            <a:r>
              <a:rPr lang="en-US" sz="1000" dirty="0" smtClean="0">
                <a:solidFill>
                  <a:srgbClr val="FFFFFF"/>
                </a:solidFill>
              </a:rPr>
              <a:t> – </a:t>
            </a:r>
            <a:r>
              <a:rPr lang="en-US" sz="1000" dirty="0" err="1" smtClean="0">
                <a:solidFill>
                  <a:srgbClr val="FFFFFF"/>
                </a:solidFill>
              </a:rPr>
              <a:t>rectWidth</a:t>
            </a:r>
            <a:r>
              <a:rPr lang="en-US" sz="1000" dirty="0" smtClean="0">
                <a:solidFill>
                  <a:srgbClr val="FFFFFF"/>
                </a:solidFill>
              </a:rPr>
              <a:t>/2, </a:t>
            </a:r>
            <a:r>
              <a:rPr lang="en-US" sz="1000" dirty="0" err="1" smtClean="0">
                <a:solidFill>
                  <a:srgbClr val="FFFFFF"/>
                </a:solidFill>
              </a:rPr>
              <a:t>screenCenterY</a:t>
            </a:r>
            <a:r>
              <a:rPr lang="en-US" sz="1000" dirty="0" smtClean="0">
                <a:solidFill>
                  <a:srgbClr val="FFFFFF"/>
                </a:solidFill>
              </a:rPr>
              <a:t> – </a:t>
            </a:r>
            <a:r>
              <a:rPr lang="en-US" sz="1000" dirty="0" err="1" smtClean="0">
                <a:solidFill>
                  <a:srgbClr val="FFFFFF"/>
                </a:solidFill>
              </a:rPr>
              <a:t>rectHeight</a:t>
            </a:r>
            <a:r>
              <a:rPr lang="en-US" sz="1000" dirty="0" smtClean="0">
                <a:solidFill>
                  <a:srgbClr val="FFFFFF"/>
                </a:solidFill>
              </a:rPr>
              <a:t>/2)</a:t>
            </a:r>
            <a:endParaRPr lang="en-US" sz="1000" dirty="0">
              <a:solidFill>
                <a:srgbClr val="FFFFFF"/>
              </a:solidFill>
            </a:endParaRPr>
          </a:p>
        </p:txBody>
      </p:sp>
      <p:sp>
        <p:nvSpPr>
          <p:cNvPr id="16" name="TextBox 15"/>
          <p:cNvSpPr txBox="1"/>
          <p:nvPr/>
        </p:nvSpPr>
        <p:spPr>
          <a:xfrm>
            <a:off x="4513859" y="4376501"/>
            <a:ext cx="2483430" cy="246221"/>
          </a:xfrm>
          <a:prstGeom prst="rect">
            <a:avLst/>
          </a:prstGeom>
          <a:noFill/>
        </p:spPr>
        <p:txBody>
          <a:bodyPr wrap="square" rtlCol="0">
            <a:spAutoFit/>
          </a:bodyPr>
          <a:lstStyle/>
          <a:p>
            <a:r>
              <a:rPr lang="en-US" sz="1000" dirty="0" smtClean="0">
                <a:solidFill>
                  <a:srgbClr val="FFFFFF"/>
                </a:solidFill>
              </a:rPr>
              <a:t>(</a:t>
            </a:r>
            <a:r>
              <a:rPr lang="en-US" sz="1000" dirty="0" err="1" smtClean="0">
                <a:solidFill>
                  <a:srgbClr val="FFFFFF"/>
                </a:solidFill>
              </a:rPr>
              <a:t>rectLeft</a:t>
            </a:r>
            <a:r>
              <a:rPr lang="en-US" sz="1000" dirty="0" smtClean="0">
                <a:solidFill>
                  <a:srgbClr val="FFFFFF"/>
                </a:solidFill>
              </a:rPr>
              <a:t> + </a:t>
            </a:r>
            <a:r>
              <a:rPr lang="en-US" sz="1000" dirty="0" err="1" smtClean="0">
                <a:solidFill>
                  <a:srgbClr val="FFFFFF"/>
                </a:solidFill>
              </a:rPr>
              <a:t>rectWidth</a:t>
            </a:r>
            <a:r>
              <a:rPr lang="en-US" sz="1000" dirty="0" smtClean="0">
                <a:solidFill>
                  <a:srgbClr val="FFFFFF"/>
                </a:solidFill>
              </a:rPr>
              <a:t>, </a:t>
            </a:r>
            <a:r>
              <a:rPr lang="en-US" sz="1000" dirty="0" err="1" smtClean="0">
                <a:solidFill>
                  <a:srgbClr val="FFFFFF"/>
                </a:solidFill>
              </a:rPr>
              <a:t>rectTop</a:t>
            </a:r>
            <a:r>
              <a:rPr lang="en-US" sz="1000" dirty="0" smtClean="0">
                <a:solidFill>
                  <a:srgbClr val="FFFFFF"/>
                </a:solidFill>
              </a:rPr>
              <a:t> + </a:t>
            </a:r>
            <a:r>
              <a:rPr lang="en-US" sz="1000" dirty="0" err="1" smtClean="0">
                <a:solidFill>
                  <a:srgbClr val="FFFFFF"/>
                </a:solidFill>
              </a:rPr>
              <a:t>rectHeight</a:t>
            </a:r>
            <a:r>
              <a:rPr lang="en-US" sz="1000" dirty="0" smtClean="0">
                <a:solidFill>
                  <a:srgbClr val="FFFFFF"/>
                </a:solidFill>
              </a:rPr>
              <a:t>)</a:t>
            </a:r>
            <a:endParaRPr lang="en-US" sz="1000" dirty="0">
              <a:solidFill>
                <a:srgbClr val="FFFFFF"/>
              </a:solidFill>
            </a:endParaRPr>
          </a:p>
        </p:txBody>
      </p:sp>
      <p:sp>
        <p:nvSpPr>
          <p:cNvPr id="17" name="Oval 16"/>
          <p:cNvSpPr/>
          <p:nvPr/>
        </p:nvSpPr>
        <p:spPr>
          <a:xfrm>
            <a:off x="4285645" y="3483873"/>
            <a:ext cx="56623" cy="6328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940489" y="4035529"/>
            <a:ext cx="56623" cy="6328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717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a:t>
            </a:r>
            <a:endParaRPr lang="en-US" dirty="0"/>
          </a:p>
        </p:txBody>
      </p:sp>
      <p:sp>
        <p:nvSpPr>
          <p:cNvPr id="4" name="TextBox 3"/>
          <p:cNvSpPr txBox="1"/>
          <p:nvPr/>
        </p:nvSpPr>
        <p:spPr>
          <a:xfrm>
            <a:off x="1298773" y="2505175"/>
            <a:ext cx="6531826" cy="646331"/>
          </a:xfrm>
          <a:prstGeom prst="rect">
            <a:avLst/>
          </a:prstGeom>
          <a:noFill/>
        </p:spPr>
        <p:txBody>
          <a:bodyPr wrap="square" rtlCol="0">
            <a:spAutoFit/>
          </a:bodyPr>
          <a:lstStyle/>
          <a:p>
            <a:r>
              <a:rPr lang="nl-NL" dirty="0">
                <a:latin typeface="Courier"/>
                <a:cs typeface="Courier"/>
              </a:rPr>
              <a:t>Screen(</a:t>
            </a:r>
            <a:r>
              <a:rPr lang="nl-NL" dirty="0" smtClean="0">
                <a:latin typeface="Courier"/>
                <a:cs typeface="Courier"/>
              </a:rPr>
              <a:t>'</a:t>
            </a:r>
            <a:r>
              <a:rPr lang="nl-NL" dirty="0" err="1" smtClean="0">
                <a:latin typeface="Courier"/>
                <a:cs typeface="Courier"/>
              </a:rPr>
              <a:t>FillOval</a:t>
            </a:r>
            <a:r>
              <a:rPr lang="nl-NL" dirty="0" smtClean="0">
                <a:latin typeface="Courier"/>
                <a:cs typeface="Courier"/>
              </a:rPr>
              <a:t>'</a:t>
            </a:r>
            <a:r>
              <a:rPr lang="nl-NL" dirty="0">
                <a:latin typeface="Courier"/>
                <a:cs typeface="Courier"/>
              </a:rPr>
              <a:t>, </a:t>
            </a:r>
            <a:r>
              <a:rPr lang="nl-NL" dirty="0" err="1">
                <a:latin typeface="Courier"/>
                <a:cs typeface="Courier"/>
              </a:rPr>
              <a:t>wPtr</a:t>
            </a:r>
            <a:r>
              <a:rPr lang="nl-NL" dirty="0">
                <a:latin typeface="Courier"/>
                <a:cs typeface="Courier"/>
              </a:rPr>
              <a:t>, </a:t>
            </a:r>
            <a:r>
              <a:rPr lang="nl-NL" dirty="0" err="1" smtClean="0">
                <a:latin typeface="Courier"/>
                <a:cs typeface="Courier"/>
              </a:rPr>
              <a:t>color</a:t>
            </a:r>
            <a:r>
              <a:rPr lang="nl-NL" dirty="0" smtClean="0">
                <a:latin typeface="Courier"/>
                <a:cs typeface="Courier"/>
              </a:rPr>
              <a:t>, </a:t>
            </a:r>
            <a:r>
              <a:rPr lang="nl-NL" dirty="0" err="1" smtClean="0">
                <a:latin typeface="Courier"/>
                <a:cs typeface="Courier"/>
              </a:rPr>
              <a:t>rect</a:t>
            </a:r>
            <a:r>
              <a:rPr lang="nl-NL" dirty="0" smtClean="0">
                <a:latin typeface="Courier"/>
                <a:cs typeface="Courier"/>
              </a:rPr>
              <a:t>)</a:t>
            </a:r>
            <a:r>
              <a:rPr lang="nl-NL" dirty="0">
                <a:latin typeface="Courier"/>
                <a:cs typeface="Courier"/>
              </a:rPr>
              <a:t>;</a:t>
            </a:r>
          </a:p>
          <a:p>
            <a:endParaRPr lang="en-US" dirty="0">
              <a:latin typeface="Courier"/>
              <a:cs typeface="Courier"/>
            </a:endParaRPr>
          </a:p>
        </p:txBody>
      </p:sp>
      <p:sp>
        <p:nvSpPr>
          <p:cNvPr id="5" name="Rectangle 4"/>
          <p:cNvSpPr/>
          <p:nvPr/>
        </p:nvSpPr>
        <p:spPr>
          <a:xfrm>
            <a:off x="3292049" y="3643116"/>
            <a:ext cx="1729579" cy="141212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308760" y="3651472"/>
            <a:ext cx="1704512" cy="13870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611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sp>
        <p:nvSpPr>
          <p:cNvPr id="6" name="TextBox 5"/>
          <p:cNvSpPr txBox="1"/>
          <p:nvPr/>
        </p:nvSpPr>
        <p:spPr>
          <a:xfrm>
            <a:off x="638060" y="3052959"/>
            <a:ext cx="7849021" cy="938719"/>
          </a:xfrm>
          <a:prstGeom prst="rect">
            <a:avLst/>
          </a:prstGeom>
          <a:solidFill>
            <a:schemeClr val="bg1">
              <a:lumMod val="85000"/>
            </a:schemeClr>
          </a:solidFill>
        </p:spPr>
        <p:txBody>
          <a:bodyPr wrap="square" rtlCol="0">
            <a:spAutoFit/>
          </a:bodyPr>
          <a:lstStyle/>
          <a:p>
            <a:r>
              <a:rPr lang="en-US" sz="1100" dirty="0" smtClean="0">
                <a:latin typeface="Courier"/>
                <a:cs typeface="Courier"/>
              </a:rPr>
              <a:t>&gt;&gt; Screen </a:t>
            </a:r>
            <a:r>
              <a:rPr lang="en-US" sz="1100" dirty="0" err="1" smtClean="0">
                <a:latin typeface="Courier"/>
                <a:cs typeface="Courier"/>
              </a:rPr>
              <a:t>BlendFunction</a:t>
            </a:r>
            <a:r>
              <a:rPr lang="en-US" sz="1100" dirty="0" smtClean="0">
                <a:latin typeface="Courier"/>
                <a:cs typeface="Courier"/>
              </a:rPr>
              <a:t>?</a:t>
            </a:r>
          </a:p>
          <a:p>
            <a:endParaRPr lang="en-US" sz="1100" dirty="0">
              <a:latin typeface="Courier"/>
              <a:cs typeface="Courier"/>
            </a:endParaRPr>
          </a:p>
          <a:p>
            <a:r>
              <a:rPr lang="en-US" sz="1100" dirty="0" smtClean="0">
                <a:latin typeface="Courier"/>
                <a:cs typeface="Courier"/>
              </a:rPr>
              <a:t>&gt;&gt; Screen('</a:t>
            </a:r>
            <a:r>
              <a:rPr lang="en-US" sz="1100" dirty="0" err="1" smtClean="0">
                <a:latin typeface="Courier"/>
                <a:cs typeface="Courier"/>
              </a:rPr>
              <a:t>BlendFunction</a:t>
            </a:r>
            <a:r>
              <a:rPr lang="en-US" sz="1100" dirty="0" smtClean="0">
                <a:latin typeface="Courier"/>
                <a:cs typeface="Courier"/>
              </a:rPr>
              <a:t>',</a:t>
            </a:r>
            <a:r>
              <a:rPr lang="en-US" sz="1100" dirty="0" err="1" smtClean="0">
                <a:latin typeface="Courier"/>
                <a:cs typeface="Courier"/>
              </a:rPr>
              <a:t>wPtr,GL_SRC_ALPHA,GL_ONE_MINUS_SRC_ALPHA</a:t>
            </a:r>
            <a:r>
              <a:rPr lang="en-US" sz="1100" dirty="0" smtClean="0">
                <a:latin typeface="Courier"/>
                <a:cs typeface="Courier"/>
              </a:rPr>
              <a:t>); </a:t>
            </a:r>
          </a:p>
          <a:p>
            <a:endParaRPr lang="en-US" sz="1100" dirty="0">
              <a:latin typeface="Courier"/>
              <a:cs typeface="Courier"/>
            </a:endParaRPr>
          </a:p>
          <a:p>
            <a:r>
              <a:rPr lang="en-US" sz="1100" dirty="0" smtClean="0">
                <a:latin typeface="Courier"/>
                <a:cs typeface="Courier"/>
              </a:rPr>
              <a:t>&gt;&gt; Screen('</a:t>
            </a:r>
            <a:r>
              <a:rPr lang="en-US" sz="1100" dirty="0" err="1" smtClean="0">
                <a:latin typeface="Courier"/>
                <a:cs typeface="Courier"/>
              </a:rPr>
              <a:t>BlendFunction</a:t>
            </a:r>
            <a:r>
              <a:rPr lang="en-US" sz="1100" dirty="0" smtClean="0">
                <a:latin typeface="Courier"/>
                <a:cs typeface="Courier"/>
              </a:rPr>
              <a:t>',</a:t>
            </a:r>
            <a:r>
              <a:rPr lang="en-US" sz="1100" dirty="0" err="1" smtClean="0">
                <a:latin typeface="Courier"/>
                <a:cs typeface="Courier"/>
              </a:rPr>
              <a:t>wPtr,GL_ONE,GL_ZERO</a:t>
            </a:r>
            <a:r>
              <a:rPr lang="en-US" sz="1100" dirty="0" smtClean="0">
                <a:latin typeface="Courier"/>
                <a:cs typeface="Courier"/>
              </a:rPr>
              <a:t>); </a:t>
            </a:r>
            <a:endParaRPr lang="en-US" sz="1100" dirty="0">
              <a:latin typeface="Courier"/>
              <a:cs typeface="Courier"/>
            </a:endParaRPr>
          </a:p>
        </p:txBody>
      </p:sp>
      <p:sp>
        <p:nvSpPr>
          <p:cNvPr id="7" name="TextBox 6"/>
          <p:cNvSpPr txBox="1"/>
          <p:nvPr/>
        </p:nvSpPr>
        <p:spPr>
          <a:xfrm>
            <a:off x="6458767" y="3317242"/>
            <a:ext cx="2138996" cy="369332"/>
          </a:xfrm>
          <a:prstGeom prst="rect">
            <a:avLst/>
          </a:prstGeom>
          <a:noFill/>
        </p:spPr>
        <p:txBody>
          <a:bodyPr wrap="square" rtlCol="0">
            <a:spAutoFit/>
          </a:bodyPr>
          <a:lstStyle/>
          <a:p>
            <a:r>
              <a:rPr lang="en-US" dirty="0" smtClean="0">
                <a:solidFill>
                  <a:srgbClr val="528A02"/>
                </a:solidFill>
              </a:rPr>
              <a:t>ENABLE BLENDING</a:t>
            </a:r>
            <a:endParaRPr lang="en-US" dirty="0">
              <a:solidFill>
                <a:srgbClr val="528A02"/>
              </a:solidFill>
            </a:endParaRPr>
          </a:p>
        </p:txBody>
      </p:sp>
      <p:sp>
        <p:nvSpPr>
          <p:cNvPr id="8" name="TextBox 7"/>
          <p:cNvSpPr txBox="1"/>
          <p:nvPr/>
        </p:nvSpPr>
        <p:spPr>
          <a:xfrm>
            <a:off x="4704123" y="3659827"/>
            <a:ext cx="2138996" cy="369332"/>
          </a:xfrm>
          <a:prstGeom prst="rect">
            <a:avLst/>
          </a:prstGeom>
          <a:noFill/>
        </p:spPr>
        <p:txBody>
          <a:bodyPr wrap="square" rtlCol="0">
            <a:spAutoFit/>
          </a:bodyPr>
          <a:lstStyle/>
          <a:p>
            <a:r>
              <a:rPr lang="en-US" dirty="0" smtClean="0">
                <a:solidFill>
                  <a:srgbClr val="800000"/>
                </a:solidFill>
              </a:rPr>
              <a:t>DISABLE BLENDING</a:t>
            </a:r>
            <a:endParaRPr lang="en-US" dirty="0">
              <a:solidFill>
                <a:srgbClr val="800000"/>
              </a:solidFill>
            </a:endParaRPr>
          </a:p>
        </p:txBody>
      </p:sp>
    </p:spTree>
    <p:extLst>
      <p:ext uri="{BB962C8B-B14F-4D97-AF65-F5344CB8AC3E}">
        <p14:creationId xmlns:p14="http://schemas.microsoft.com/office/powerpoint/2010/main" val="17345064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7931" y="2906273"/>
            <a:ext cx="8574088" cy="968375"/>
          </a:xfrm>
        </p:spPr>
        <p:txBody>
          <a:bodyPr/>
          <a:lstStyle/>
          <a:p>
            <a:r>
              <a:rPr lang="en-US" dirty="0" smtClean="0"/>
              <a:t>Week 3 Recap</a:t>
            </a:r>
            <a:endParaRPr lang="en-US" dirty="0"/>
          </a:p>
        </p:txBody>
      </p:sp>
    </p:spTree>
    <p:extLst>
      <p:ext uri="{BB962C8B-B14F-4D97-AF65-F5344CB8AC3E}">
        <p14:creationId xmlns:p14="http://schemas.microsoft.com/office/powerpoint/2010/main" val="15557634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DrawDots</a:t>
            </a:r>
            <a:endParaRPr lang="en-US" dirty="0"/>
          </a:p>
        </p:txBody>
      </p:sp>
      <p:sp>
        <p:nvSpPr>
          <p:cNvPr id="3" name="Content Placeholder 2"/>
          <p:cNvSpPr>
            <a:spLocks noGrp="1"/>
          </p:cNvSpPr>
          <p:nvPr>
            <p:ph idx="1"/>
          </p:nvPr>
        </p:nvSpPr>
        <p:spPr>
          <a:xfrm>
            <a:off x="669066" y="2133601"/>
            <a:ext cx="7076747" cy="1259476"/>
          </a:xfrm>
        </p:spPr>
        <p:txBody>
          <a:bodyPr>
            <a:normAutofit/>
          </a:bodyPr>
          <a:lstStyle/>
          <a:p>
            <a:r>
              <a:rPr lang="en-US" sz="1800" dirty="0" smtClean="0"/>
              <a:t>Alternate method for drawing several shapes at once.  Even though it is called </a:t>
            </a:r>
            <a:r>
              <a:rPr lang="en-US" sz="1800" dirty="0" err="1" smtClean="0"/>
              <a:t>DrawDots</a:t>
            </a:r>
            <a:r>
              <a:rPr lang="en-US" sz="1800" dirty="0" smtClean="0"/>
              <a:t>, it will draw squares as well as circles. </a:t>
            </a:r>
            <a:endParaRPr lang="en-US" sz="1800" dirty="0"/>
          </a:p>
        </p:txBody>
      </p:sp>
      <p:sp>
        <p:nvSpPr>
          <p:cNvPr id="4" name="TextBox 3"/>
          <p:cNvSpPr txBox="1"/>
          <p:nvPr/>
        </p:nvSpPr>
        <p:spPr>
          <a:xfrm>
            <a:off x="899218" y="3096414"/>
            <a:ext cx="7546031" cy="369332"/>
          </a:xfrm>
          <a:prstGeom prst="rect">
            <a:avLst/>
          </a:prstGeom>
          <a:noFill/>
        </p:spPr>
        <p:txBody>
          <a:bodyPr wrap="square" rtlCol="0">
            <a:spAutoFit/>
          </a:bodyPr>
          <a:lstStyle/>
          <a:p>
            <a:r>
              <a:rPr lang="en-US" dirty="0" smtClean="0"/>
              <a:t>Screen('</a:t>
            </a:r>
            <a:r>
              <a:rPr lang="en-US" dirty="0" err="1" smtClean="0"/>
              <a:t>DrawDots</a:t>
            </a:r>
            <a:r>
              <a:rPr lang="en-US" dirty="0" smtClean="0"/>
              <a:t>', </a:t>
            </a:r>
            <a:r>
              <a:rPr lang="en-US" dirty="0" err="1" smtClean="0"/>
              <a:t>windowPtr</a:t>
            </a:r>
            <a:r>
              <a:rPr lang="en-US" dirty="0" smtClean="0"/>
              <a:t>, </a:t>
            </a:r>
            <a:r>
              <a:rPr lang="en-US" dirty="0" err="1" smtClean="0"/>
              <a:t>xy</a:t>
            </a:r>
            <a:r>
              <a:rPr lang="en-US" dirty="0" smtClean="0"/>
              <a:t> [,size] [,color] [,center] [,</a:t>
            </a:r>
            <a:r>
              <a:rPr lang="en-US" dirty="0" err="1" smtClean="0"/>
              <a:t>dot_type</a:t>
            </a:r>
            <a:r>
              <a:rPr lang="en-US" dirty="0" smtClean="0"/>
              <a:t>]);</a:t>
            </a:r>
            <a:endParaRPr lang="en-US" dirty="0"/>
          </a:p>
        </p:txBody>
      </p:sp>
      <p:sp>
        <p:nvSpPr>
          <p:cNvPr id="5" name="Rectangle 4"/>
          <p:cNvSpPr/>
          <p:nvPr/>
        </p:nvSpPr>
        <p:spPr>
          <a:xfrm>
            <a:off x="3893529" y="3189122"/>
            <a:ext cx="278110" cy="241038"/>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142634" y="3495055"/>
            <a:ext cx="806517" cy="3615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7164" y="3782445"/>
            <a:ext cx="3198256" cy="923330"/>
          </a:xfrm>
          <a:prstGeom prst="rect">
            <a:avLst/>
          </a:prstGeom>
          <a:noFill/>
        </p:spPr>
        <p:txBody>
          <a:bodyPr wrap="square" rtlCol="0">
            <a:spAutoFit/>
          </a:bodyPr>
          <a:lstStyle/>
          <a:p>
            <a:r>
              <a:rPr lang="en-US" dirty="0" smtClean="0">
                <a:solidFill>
                  <a:srgbClr val="990000"/>
                </a:solidFill>
              </a:rPr>
              <a:t>Matrix containing coordinates of dot centers. Two rows, x and y.  Each column is another dot. </a:t>
            </a:r>
            <a:endParaRPr lang="en-US" dirty="0">
              <a:solidFill>
                <a:srgbClr val="990000"/>
              </a:solidFill>
            </a:endParaRPr>
          </a:p>
        </p:txBody>
      </p:sp>
      <p:sp>
        <p:nvSpPr>
          <p:cNvPr id="11" name="Rectangle 10"/>
          <p:cNvSpPr/>
          <p:nvPr/>
        </p:nvSpPr>
        <p:spPr>
          <a:xfrm>
            <a:off x="4199450" y="3189120"/>
            <a:ext cx="546948" cy="241039"/>
          </a:xfrm>
          <a:prstGeom prst="rect">
            <a:avLst/>
          </a:prstGeom>
          <a:gradFill flip="none" rotWithShape="1">
            <a:gsLst>
              <a:gs pos="0">
                <a:schemeClr val="accent2">
                  <a:tint val="95000"/>
                  <a:shade val="70000"/>
                  <a:satMod val="150000"/>
                  <a:alpha val="18000"/>
                </a:schemeClr>
              </a:gs>
              <a:gs pos="100000">
                <a:schemeClr val="accent2">
                  <a:tint val="100000"/>
                  <a:shade val="100000"/>
                  <a:satMod val="150000"/>
                  <a:alpha val="18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a:stCxn id="14" idx="0"/>
          </p:cNvCxnSpPr>
          <p:nvPr/>
        </p:nvCxnSpPr>
        <p:spPr>
          <a:xfrm flipV="1">
            <a:off x="3040662" y="3402346"/>
            <a:ext cx="1436897" cy="15296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622304" y="4932011"/>
            <a:ext cx="2836715" cy="923330"/>
          </a:xfrm>
          <a:prstGeom prst="rect">
            <a:avLst/>
          </a:prstGeom>
          <a:noFill/>
        </p:spPr>
        <p:txBody>
          <a:bodyPr wrap="square" rtlCol="0">
            <a:spAutoFit/>
          </a:bodyPr>
          <a:lstStyle/>
          <a:p>
            <a:r>
              <a:rPr lang="en-US" dirty="0" smtClean="0">
                <a:solidFill>
                  <a:schemeClr val="accent2"/>
                </a:solidFill>
              </a:rPr>
              <a:t>Can either be a single value, or a vector of values, one per dot</a:t>
            </a:r>
            <a:endParaRPr lang="en-US" dirty="0">
              <a:solidFill>
                <a:schemeClr val="accent2"/>
              </a:solidFill>
            </a:endParaRPr>
          </a:p>
        </p:txBody>
      </p:sp>
      <p:sp>
        <p:nvSpPr>
          <p:cNvPr id="15" name="Rectangle 14"/>
          <p:cNvSpPr/>
          <p:nvPr/>
        </p:nvSpPr>
        <p:spPr>
          <a:xfrm>
            <a:off x="4774208" y="3189120"/>
            <a:ext cx="704543" cy="241039"/>
          </a:xfrm>
          <a:prstGeom prst="rect">
            <a:avLst/>
          </a:prstGeom>
          <a:gradFill flip="none" rotWithShape="1">
            <a:gsLst>
              <a:gs pos="0">
                <a:schemeClr val="accent3">
                  <a:tint val="95000"/>
                  <a:shade val="70000"/>
                  <a:satMod val="150000"/>
                  <a:alpha val="32000"/>
                </a:schemeClr>
              </a:gs>
              <a:gs pos="100000">
                <a:schemeClr val="accent3">
                  <a:tint val="100000"/>
                  <a:shade val="100000"/>
                  <a:satMod val="150000"/>
                  <a:alpha val="32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5182102" y="3513595"/>
            <a:ext cx="27811" cy="224351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TextBox 17"/>
          <p:cNvSpPr txBox="1"/>
          <p:nvPr/>
        </p:nvSpPr>
        <p:spPr>
          <a:xfrm>
            <a:off x="4292152" y="5747834"/>
            <a:ext cx="2836715" cy="923330"/>
          </a:xfrm>
          <a:prstGeom prst="rect">
            <a:avLst/>
          </a:prstGeom>
          <a:noFill/>
        </p:spPr>
        <p:txBody>
          <a:bodyPr wrap="square" rtlCol="0">
            <a:spAutoFit/>
          </a:bodyPr>
          <a:lstStyle/>
          <a:p>
            <a:r>
              <a:rPr lang="en-US" dirty="0" smtClean="0">
                <a:solidFill>
                  <a:schemeClr val="accent3"/>
                </a:solidFill>
              </a:rPr>
              <a:t>Single color vector, or matrix with three rows (</a:t>
            </a:r>
            <a:r>
              <a:rPr lang="en-US" dirty="0" err="1" smtClean="0">
                <a:solidFill>
                  <a:schemeClr val="accent3"/>
                </a:solidFill>
              </a:rPr>
              <a:t>r,g,b</a:t>
            </a:r>
            <a:r>
              <a:rPr lang="en-US" dirty="0" smtClean="0">
                <a:solidFill>
                  <a:schemeClr val="accent3"/>
                </a:solidFill>
              </a:rPr>
              <a:t>)</a:t>
            </a:r>
            <a:endParaRPr lang="en-US" dirty="0">
              <a:solidFill>
                <a:schemeClr val="accent3"/>
              </a:solidFill>
            </a:endParaRPr>
          </a:p>
        </p:txBody>
      </p:sp>
      <p:sp>
        <p:nvSpPr>
          <p:cNvPr id="22" name="Rectangle 21"/>
          <p:cNvSpPr/>
          <p:nvPr/>
        </p:nvSpPr>
        <p:spPr>
          <a:xfrm>
            <a:off x="6340890" y="3189120"/>
            <a:ext cx="1075356" cy="241039"/>
          </a:xfrm>
          <a:prstGeom prst="rect">
            <a:avLst/>
          </a:prstGeom>
          <a:gradFill flip="none" rotWithShape="1">
            <a:gsLst>
              <a:gs pos="0">
                <a:schemeClr val="accent5">
                  <a:tint val="95000"/>
                  <a:shade val="70000"/>
                  <a:satMod val="150000"/>
                  <a:alpha val="33000"/>
                </a:schemeClr>
              </a:gs>
              <a:gs pos="100000">
                <a:schemeClr val="accent5">
                  <a:tint val="100000"/>
                  <a:shade val="100000"/>
                  <a:satMod val="150000"/>
                  <a:alpha val="33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23" name="Straight Arrow Connector 22"/>
          <p:cNvCxnSpPr/>
          <p:nvPr/>
        </p:nvCxnSpPr>
        <p:spPr>
          <a:xfrm flipH="1" flipV="1">
            <a:off x="6878571" y="3513598"/>
            <a:ext cx="973380" cy="74165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6971273" y="4292334"/>
            <a:ext cx="2271225" cy="1200329"/>
          </a:xfrm>
          <a:prstGeom prst="rect">
            <a:avLst/>
          </a:prstGeom>
          <a:noFill/>
        </p:spPr>
        <p:txBody>
          <a:bodyPr wrap="square" rtlCol="0">
            <a:spAutoFit/>
          </a:bodyPr>
          <a:lstStyle/>
          <a:p>
            <a:r>
              <a:rPr lang="en-US" dirty="0" smtClean="0">
                <a:solidFill>
                  <a:schemeClr val="accent5"/>
                </a:solidFill>
              </a:rPr>
              <a:t>0 (default) =  squares</a:t>
            </a:r>
          </a:p>
          <a:p>
            <a:r>
              <a:rPr lang="en-US" dirty="0" smtClean="0">
                <a:solidFill>
                  <a:schemeClr val="accent5"/>
                </a:solidFill>
              </a:rPr>
              <a:t>1 = circles</a:t>
            </a:r>
          </a:p>
          <a:p>
            <a:r>
              <a:rPr lang="en-US" dirty="0" smtClean="0">
                <a:solidFill>
                  <a:schemeClr val="accent5"/>
                </a:solidFill>
              </a:rPr>
              <a:t>2 = circles with high quality anti-aliasing</a:t>
            </a:r>
            <a:endParaRPr lang="en-US" dirty="0">
              <a:solidFill>
                <a:schemeClr val="accent5"/>
              </a:solidFill>
            </a:endParaRPr>
          </a:p>
        </p:txBody>
      </p:sp>
      <p:sp>
        <p:nvSpPr>
          <p:cNvPr id="30" name="Rectangle 29"/>
          <p:cNvSpPr/>
          <p:nvPr/>
        </p:nvSpPr>
        <p:spPr>
          <a:xfrm>
            <a:off x="5515833" y="3198391"/>
            <a:ext cx="760165" cy="241039"/>
          </a:xfrm>
          <a:prstGeom prst="rect">
            <a:avLst/>
          </a:prstGeom>
          <a:gradFill flip="none" rotWithShape="1">
            <a:gsLst>
              <a:gs pos="0">
                <a:schemeClr val="accent6">
                  <a:tint val="95000"/>
                  <a:shade val="70000"/>
                  <a:satMod val="150000"/>
                  <a:alpha val="34000"/>
                </a:schemeClr>
              </a:gs>
              <a:gs pos="100000">
                <a:schemeClr val="accent6">
                  <a:tint val="100000"/>
                  <a:shade val="100000"/>
                  <a:satMod val="150000"/>
                  <a:alpha val="34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5914459" y="3522869"/>
            <a:ext cx="9268" cy="5840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5441670" y="4032755"/>
            <a:ext cx="1409087" cy="923330"/>
          </a:xfrm>
          <a:prstGeom prst="rect">
            <a:avLst/>
          </a:prstGeom>
          <a:noFill/>
        </p:spPr>
        <p:txBody>
          <a:bodyPr wrap="square" rtlCol="0">
            <a:spAutoFit/>
          </a:bodyPr>
          <a:lstStyle/>
          <a:p>
            <a:r>
              <a:rPr lang="en-US" dirty="0" smtClean="0"/>
              <a:t>Define center coordinates</a:t>
            </a:r>
            <a:endParaRPr lang="en-US" dirty="0"/>
          </a:p>
        </p:txBody>
      </p:sp>
    </p:spTree>
    <p:extLst>
      <p:ext uri="{BB962C8B-B14F-4D97-AF65-F5344CB8AC3E}">
        <p14:creationId xmlns:p14="http://schemas.microsoft.com/office/powerpoint/2010/main" val="27984422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DrawLines</a:t>
            </a:r>
            <a:endParaRPr lang="en-US" dirty="0"/>
          </a:p>
        </p:txBody>
      </p:sp>
      <p:sp>
        <p:nvSpPr>
          <p:cNvPr id="4" name="TextBox 3"/>
          <p:cNvSpPr txBox="1"/>
          <p:nvPr/>
        </p:nvSpPr>
        <p:spPr>
          <a:xfrm>
            <a:off x="852257" y="2189212"/>
            <a:ext cx="7503198" cy="369332"/>
          </a:xfrm>
          <a:prstGeom prst="rect">
            <a:avLst/>
          </a:prstGeom>
          <a:noFill/>
        </p:spPr>
        <p:txBody>
          <a:bodyPr wrap="square" rtlCol="0">
            <a:spAutoFit/>
          </a:bodyPr>
          <a:lstStyle/>
          <a:p>
            <a:r>
              <a:rPr lang="en-US" dirty="0" smtClean="0"/>
              <a:t>Screen('</a:t>
            </a:r>
            <a:r>
              <a:rPr lang="en-US" dirty="0" err="1" smtClean="0"/>
              <a:t>DrawLines</a:t>
            </a:r>
            <a:r>
              <a:rPr lang="en-US" dirty="0" smtClean="0"/>
              <a:t>', </a:t>
            </a:r>
            <a:r>
              <a:rPr lang="en-US" dirty="0" err="1" smtClean="0"/>
              <a:t>windowPtr</a:t>
            </a:r>
            <a:r>
              <a:rPr lang="en-US" dirty="0" smtClean="0"/>
              <a:t>, </a:t>
            </a:r>
            <a:r>
              <a:rPr lang="en-US" dirty="0" err="1" smtClean="0"/>
              <a:t>xy</a:t>
            </a:r>
            <a:r>
              <a:rPr lang="en-US" dirty="0" smtClean="0"/>
              <a:t> [,width] [,colors] [,center] [,smooth]);</a:t>
            </a:r>
            <a:endParaRPr lang="en-US" dirty="0"/>
          </a:p>
        </p:txBody>
      </p:sp>
      <p:sp>
        <p:nvSpPr>
          <p:cNvPr id="5" name="Rectangle 4"/>
          <p:cNvSpPr/>
          <p:nvPr/>
        </p:nvSpPr>
        <p:spPr>
          <a:xfrm>
            <a:off x="3893529" y="2286699"/>
            <a:ext cx="278110" cy="241038"/>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3159345" y="2607001"/>
            <a:ext cx="817851" cy="572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3875" y="3105627"/>
            <a:ext cx="3198256" cy="1200329"/>
          </a:xfrm>
          <a:prstGeom prst="rect">
            <a:avLst/>
          </a:prstGeom>
          <a:noFill/>
        </p:spPr>
        <p:txBody>
          <a:bodyPr wrap="square" rtlCol="0">
            <a:spAutoFit/>
          </a:bodyPr>
          <a:lstStyle/>
          <a:p>
            <a:r>
              <a:rPr lang="en-US" dirty="0" smtClean="0">
                <a:solidFill>
                  <a:srgbClr val="990000"/>
                </a:solidFill>
              </a:rPr>
              <a:t>Matrix containing coordinates. Two rows (x and y).  Each pair of columns (start and end) specifies a line. </a:t>
            </a:r>
            <a:endParaRPr lang="en-US" dirty="0">
              <a:solidFill>
                <a:srgbClr val="990000"/>
              </a:solidFill>
            </a:endParaRPr>
          </a:p>
        </p:txBody>
      </p:sp>
      <p:sp>
        <p:nvSpPr>
          <p:cNvPr id="9" name="Rectangle 8"/>
          <p:cNvSpPr/>
          <p:nvPr/>
        </p:nvSpPr>
        <p:spPr>
          <a:xfrm>
            <a:off x="4954671" y="2286699"/>
            <a:ext cx="777170" cy="241038"/>
          </a:xfrm>
          <a:prstGeom prst="rect">
            <a:avLst/>
          </a:prstGeom>
          <a:gradFill flip="none" rotWithShape="1">
            <a:gsLst>
              <a:gs pos="0">
                <a:schemeClr val="accent2">
                  <a:tint val="95000"/>
                  <a:shade val="70000"/>
                  <a:satMod val="150000"/>
                  <a:alpha val="29000"/>
                </a:schemeClr>
              </a:gs>
              <a:gs pos="100000">
                <a:schemeClr val="accent2">
                  <a:tint val="100000"/>
                  <a:shade val="100000"/>
                  <a:satMod val="150000"/>
                  <a:alpha val="29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0" name="Straight Arrow Connector 9"/>
          <p:cNvCxnSpPr/>
          <p:nvPr/>
        </p:nvCxnSpPr>
        <p:spPr>
          <a:xfrm flipV="1">
            <a:off x="4436746" y="2690559"/>
            <a:ext cx="785413" cy="1153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130032" y="4024762"/>
            <a:ext cx="3198256" cy="923330"/>
          </a:xfrm>
          <a:prstGeom prst="rect">
            <a:avLst/>
          </a:prstGeom>
          <a:noFill/>
        </p:spPr>
        <p:txBody>
          <a:bodyPr wrap="square" rtlCol="0">
            <a:spAutoFit/>
          </a:bodyPr>
          <a:lstStyle/>
          <a:p>
            <a:r>
              <a:rPr lang="en-US" dirty="0" smtClean="0">
                <a:solidFill>
                  <a:schemeClr val="accent2"/>
                </a:solidFill>
              </a:rPr>
              <a:t>Either a single color, or one color per point in </a:t>
            </a:r>
            <a:r>
              <a:rPr lang="en-US" dirty="0" err="1" smtClean="0">
                <a:solidFill>
                  <a:schemeClr val="accent2"/>
                </a:solidFill>
              </a:rPr>
              <a:t>xy</a:t>
            </a:r>
            <a:r>
              <a:rPr lang="en-US" dirty="0" smtClean="0">
                <a:solidFill>
                  <a:schemeClr val="accent2"/>
                </a:solidFill>
              </a:rPr>
              <a:t>.  Three rows (</a:t>
            </a:r>
            <a:r>
              <a:rPr lang="en-US" dirty="0" err="1" smtClean="0">
                <a:solidFill>
                  <a:schemeClr val="accent2"/>
                </a:solidFill>
              </a:rPr>
              <a:t>r,g,b</a:t>
            </a:r>
            <a:r>
              <a:rPr lang="en-US" dirty="0" smtClean="0">
                <a:solidFill>
                  <a:schemeClr val="accent2"/>
                </a:solidFill>
              </a:rPr>
              <a:t>).</a:t>
            </a:r>
            <a:endParaRPr lang="en-US" dirty="0">
              <a:solidFill>
                <a:schemeClr val="accent2"/>
              </a:solidFill>
            </a:endParaRPr>
          </a:p>
        </p:txBody>
      </p:sp>
      <p:cxnSp>
        <p:nvCxnSpPr>
          <p:cNvPr id="13" name="Straight Arrow Connector 12"/>
          <p:cNvCxnSpPr/>
          <p:nvPr/>
        </p:nvCxnSpPr>
        <p:spPr>
          <a:xfrm flipV="1">
            <a:off x="7093780" y="2598645"/>
            <a:ext cx="16711" cy="109460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6592340" y="2269987"/>
            <a:ext cx="944280" cy="241038"/>
          </a:xfrm>
          <a:prstGeom prst="rect">
            <a:avLst/>
          </a:prstGeom>
          <a:gradFill flip="none" rotWithShape="1">
            <a:gsLst>
              <a:gs pos="0">
                <a:schemeClr val="accent5">
                  <a:tint val="95000"/>
                  <a:shade val="70000"/>
                  <a:satMod val="150000"/>
                  <a:alpha val="34000"/>
                </a:schemeClr>
              </a:gs>
              <a:gs pos="100000">
                <a:schemeClr val="accent5">
                  <a:tint val="100000"/>
                  <a:shade val="100000"/>
                  <a:satMod val="150000"/>
                  <a:alpha val="34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 name="TextBox 15"/>
          <p:cNvSpPr txBox="1"/>
          <p:nvPr/>
        </p:nvSpPr>
        <p:spPr>
          <a:xfrm>
            <a:off x="5413726" y="3690531"/>
            <a:ext cx="3198256" cy="1477328"/>
          </a:xfrm>
          <a:prstGeom prst="rect">
            <a:avLst/>
          </a:prstGeom>
          <a:noFill/>
        </p:spPr>
        <p:txBody>
          <a:bodyPr wrap="square" rtlCol="0">
            <a:spAutoFit/>
          </a:bodyPr>
          <a:lstStyle/>
          <a:p>
            <a:r>
              <a:rPr lang="en-US" dirty="0" smtClean="0">
                <a:solidFill>
                  <a:schemeClr val="accent5"/>
                </a:solidFill>
              </a:rPr>
              <a:t>0 (default) = no smoothing</a:t>
            </a:r>
          </a:p>
          <a:p>
            <a:r>
              <a:rPr lang="en-US" dirty="0" smtClean="0">
                <a:solidFill>
                  <a:schemeClr val="accent5"/>
                </a:solidFill>
              </a:rPr>
              <a:t>1 = smoothing</a:t>
            </a:r>
          </a:p>
          <a:p>
            <a:r>
              <a:rPr lang="en-US" dirty="0" smtClean="0">
                <a:solidFill>
                  <a:schemeClr val="accent5"/>
                </a:solidFill>
              </a:rPr>
              <a:t>2 = high quality smoothing</a:t>
            </a:r>
          </a:p>
          <a:p>
            <a:r>
              <a:rPr lang="en-US" dirty="0" smtClean="0">
                <a:solidFill>
                  <a:schemeClr val="accent5"/>
                </a:solidFill>
              </a:rPr>
              <a:t>NOTE: smoothing requires blending to be on </a:t>
            </a:r>
            <a:endParaRPr lang="en-US" dirty="0">
              <a:solidFill>
                <a:schemeClr val="accent5"/>
              </a:solidFill>
            </a:endParaRPr>
          </a:p>
        </p:txBody>
      </p:sp>
    </p:spTree>
    <p:extLst>
      <p:ext uri="{BB962C8B-B14F-4D97-AF65-F5344CB8AC3E}">
        <p14:creationId xmlns:p14="http://schemas.microsoft.com/office/powerpoint/2010/main" val="36198516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r>
              <a:rPr lang="en-US" dirty="0" smtClean="0"/>
              <a:t>Create a loop where something changes each time through the loop</a:t>
            </a:r>
            <a:endParaRPr lang="en-US" dirty="0"/>
          </a:p>
        </p:txBody>
      </p:sp>
    </p:spTree>
    <p:extLst>
      <p:ext uri="{BB962C8B-B14F-4D97-AF65-F5344CB8AC3E}">
        <p14:creationId xmlns:p14="http://schemas.microsoft.com/office/powerpoint/2010/main" val="7640488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40052609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2135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Week 3</a:t>
            </a:r>
            <a:endParaRPr lang="en-US" dirty="0"/>
          </a:p>
        </p:txBody>
      </p:sp>
      <p:sp>
        <p:nvSpPr>
          <p:cNvPr id="3" name="Content Placeholder 2"/>
          <p:cNvSpPr>
            <a:spLocks noGrp="1"/>
          </p:cNvSpPr>
          <p:nvPr>
            <p:ph idx="1"/>
          </p:nvPr>
        </p:nvSpPr>
        <p:spPr>
          <a:xfrm>
            <a:off x="398430" y="1944978"/>
            <a:ext cx="8226918" cy="4694534"/>
          </a:xfrm>
        </p:spPr>
        <p:txBody>
          <a:bodyPr>
            <a:normAutofit fontScale="47500" lnSpcReduction="20000"/>
          </a:bodyPr>
          <a:lstStyle/>
          <a:p>
            <a:pPr marL="0" indent="0">
              <a:buNone/>
            </a:pPr>
            <a:r>
              <a:rPr lang="en-US" sz="2900" dirty="0" smtClean="0"/>
              <a:t>Write a function called </a:t>
            </a:r>
            <a:r>
              <a:rPr lang="en-US" sz="2900" dirty="0" smtClean="0">
                <a:solidFill>
                  <a:srgbClr val="3366FF"/>
                </a:solidFill>
              </a:rPr>
              <a:t>yourInitials_week3()</a:t>
            </a:r>
          </a:p>
          <a:p>
            <a:pPr marL="0" indent="0">
              <a:buNone/>
            </a:pPr>
            <a:r>
              <a:rPr lang="en-US" sz="2900" dirty="0" smtClean="0"/>
              <a:t> The function should take two inputs:</a:t>
            </a:r>
          </a:p>
          <a:p>
            <a:pPr marL="0" indent="0">
              <a:buNone/>
            </a:pPr>
            <a:r>
              <a:rPr lang="en-US" sz="2900" dirty="0" smtClean="0"/>
              <a:t>	- An integer called </a:t>
            </a:r>
            <a:r>
              <a:rPr lang="en-US" sz="2900" b="1" dirty="0" smtClean="0">
                <a:solidFill>
                  <a:srgbClr val="FF6600"/>
                </a:solidFill>
              </a:rPr>
              <a:t>speed</a:t>
            </a:r>
          </a:p>
          <a:p>
            <a:pPr marL="0" indent="0">
              <a:buNone/>
            </a:pPr>
            <a:r>
              <a:rPr lang="en-US" sz="2900" dirty="0"/>
              <a:t>	</a:t>
            </a:r>
            <a:r>
              <a:rPr lang="en-US" sz="2900" dirty="0" smtClean="0"/>
              <a:t>- An integer called </a:t>
            </a:r>
            <a:r>
              <a:rPr lang="en-US" sz="2900" b="1" dirty="0" smtClean="0">
                <a:solidFill>
                  <a:srgbClr val="FF6600"/>
                </a:solidFill>
              </a:rPr>
              <a:t>radius</a:t>
            </a:r>
          </a:p>
          <a:p>
            <a:pPr marL="0" indent="0">
              <a:buNone/>
            </a:pPr>
            <a:r>
              <a:rPr lang="en-US" sz="2900" dirty="0" smtClean="0"/>
              <a:t>The function should:</a:t>
            </a:r>
          </a:p>
          <a:p>
            <a:pPr marL="0" indent="0">
              <a:buNone/>
            </a:pPr>
            <a:r>
              <a:rPr lang="en-US" sz="2900" dirty="0" smtClean="0"/>
              <a:t>	- Draw a circle in the center of the screen with radius equal to </a:t>
            </a:r>
            <a:r>
              <a:rPr lang="en-US" sz="2900" b="1" dirty="0" smtClean="0">
                <a:solidFill>
                  <a:srgbClr val="FF6600"/>
                </a:solidFill>
              </a:rPr>
              <a:t>radius</a:t>
            </a:r>
            <a:r>
              <a:rPr lang="en-US" sz="2900" dirty="0" smtClean="0"/>
              <a:t>.  Wait for the user to press a key.  The circle will then start moving diagonally towards the lower right hand corner of the screen.  The speed at which it moves will be determined by </a:t>
            </a:r>
            <a:r>
              <a:rPr lang="en-US" sz="2900" b="1" dirty="0" smtClean="0">
                <a:solidFill>
                  <a:srgbClr val="FF6600"/>
                </a:solidFill>
              </a:rPr>
              <a:t>speed</a:t>
            </a:r>
            <a:r>
              <a:rPr lang="en-US" sz="2900" dirty="0" smtClean="0"/>
              <a:t>: </a:t>
            </a:r>
            <a:r>
              <a:rPr lang="en-US" sz="2900" b="1" dirty="0" smtClean="0">
                <a:solidFill>
                  <a:srgbClr val="FF6600"/>
                </a:solidFill>
              </a:rPr>
              <a:t>speed</a:t>
            </a:r>
            <a:r>
              <a:rPr lang="en-US" sz="2900" dirty="0" smtClean="0">
                <a:solidFill>
                  <a:srgbClr val="FF6600"/>
                </a:solidFill>
              </a:rPr>
              <a:t> </a:t>
            </a:r>
            <a:r>
              <a:rPr lang="en-US" sz="2900" dirty="0" smtClean="0"/>
              <a:t>is actually the number of pixels that the circle will move each frame.  In other words, increment both the x and y position of the circle by speed every frame.</a:t>
            </a:r>
          </a:p>
          <a:p>
            <a:pPr marL="0" indent="0">
              <a:buNone/>
            </a:pPr>
            <a:r>
              <a:rPr lang="en-US" sz="2900" dirty="0" smtClean="0"/>
              <a:t> 	- If the circle should "bounce" off the edge of the screen.  That means that once it hits the bottom of the screen, it will start to move up instead of down, and when it hits the right side of the screen it will start to move left instead of right, etc. </a:t>
            </a:r>
          </a:p>
          <a:p>
            <a:pPr marL="0" indent="0">
              <a:buNone/>
            </a:pPr>
            <a:r>
              <a:rPr lang="en-US" sz="2900" dirty="0" smtClean="0"/>
              <a:t>	- The color of the circle should randomly change whenever it hits a wall</a:t>
            </a:r>
          </a:p>
          <a:p>
            <a:pPr marL="0" indent="0">
              <a:buNone/>
            </a:pPr>
            <a:r>
              <a:rPr lang="en-US" sz="2900" dirty="0" smtClean="0"/>
              <a:t>	- The circle will continue to bounce around the screen indefinitely</a:t>
            </a:r>
            <a:endParaRPr lang="en-US" dirty="0"/>
          </a:p>
        </p:txBody>
      </p:sp>
    </p:spTree>
    <p:extLst>
      <p:ext uri="{BB962C8B-B14F-4D97-AF65-F5344CB8AC3E}">
        <p14:creationId xmlns:p14="http://schemas.microsoft.com/office/powerpoint/2010/main" val="13392338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3 at 10.22.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73" y="686613"/>
            <a:ext cx="7451638" cy="5877492"/>
          </a:xfrm>
          <a:prstGeom prst="rect">
            <a:avLst/>
          </a:prstGeom>
        </p:spPr>
      </p:pic>
    </p:spTree>
    <p:extLst>
      <p:ext uri="{BB962C8B-B14F-4D97-AF65-F5344CB8AC3E}">
        <p14:creationId xmlns:p14="http://schemas.microsoft.com/office/powerpoint/2010/main" val="3952146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3 at 10.22.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0" y="1007642"/>
            <a:ext cx="8830550" cy="5619441"/>
          </a:xfrm>
          <a:prstGeom prst="rect">
            <a:avLst/>
          </a:prstGeom>
        </p:spPr>
      </p:pic>
    </p:spTree>
    <p:extLst>
      <p:ext uri="{BB962C8B-B14F-4D97-AF65-F5344CB8AC3E}">
        <p14:creationId xmlns:p14="http://schemas.microsoft.com/office/powerpoint/2010/main" val="1081444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8711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0616" y="26859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dirty="0" smtClean="0"/>
              <a:t>Week 4</a:t>
            </a:r>
            <a:endParaRPr lang="en-US" dirty="0"/>
          </a:p>
        </p:txBody>
      </p:sp>
      <p:sp>
        <p:nvSpPr>
          <p:cNvPr id="3" name="TextBox 2"/>
          <p:cNvSpPr txBox="1"/>
          <p:nvPr/>
        </p:nvSpPr>
        <p:spPr>
          <a:xfrm>
            <a:off x="1260231" y="3976077"/>
            <a:ext cx="6525846" cy="1200329"/>
          </a:xfrm>
          <a:prstGeom prst="rect">
            <a:avLst/>
          </a:prstGeom>
          <a:noFill/>
        </p:spPr>
        <p:txBody>
          <a:bodyPr wrap="square" rtlCol="0">
            <a:spAutoFit/>
          </a:bodyPr>
          <a:lstStyle/>
          <a:p>
            <a:pPr marL="285750" indent="-285750">
              <a:buFont typeface="Arial"/>
              <a:buChar char="•"/>
            </a:pPr>
            <a:r>
              <a:rPr lang="en-US" dirty="0" smtClean="0"/>
              <a:t>Drawing Text</a:t>
            </a:r>
          </a:p>
          <a:p>
            <a:pPr marL="285750" indent="-285750">
              <a:buFont typeface="Arial"/>
              <a:buChar char="•"/>
            </a:pPr>
            <a:r>
              <a:rPr lang="en-US" dirty="0" smtClean="0"/>
              <a:t>Animation</a:t>
            </a:r>
          </a:p>
          <a:p>
            <a:pPr marL="285750" indent="-285750">
              <a:buFont typeface="Arial"/>
              <a:buChar char="•"/>
            </a:pPr>
            <a:r>
              <a:rPr lang="en-US" dirty="0" smtClean="0"/>
              <a:t>Presenting images</a:t>
            </a:r>
          </a:p>
          <a:p>
            <a:pPr marL="285750" indent="-285750">
              <a:buFont typeface="Arial"/>
              <a:buChar char="•"/>
            </a:pPr>
            <a:r>
              <a:rPr lang="en-US" dirty="0" smtClean="0"/>
              <a:t>Playing </a:t>
            </a:r>
            <a:r>
              <a:rPr lang="en-US" dirty="0" smtClean="0"/>
              <a:t>movies</a:t>
            </a:r>
            <a:endParaRPr lang="en-US" dirty="0" smtClean="0"/>
          </a:p>
        </p:txBody>
      </p:sp>
    </p:spTree>
    <p:extLst>
      <p:ext uri="{BB962C8B-B14F-4D97-AF65-F5344CB8AC3E}">
        <p14:creationId xmlns:p14="http://schemas.microsoft.com/office/powerpoint/2010/main" val="4853600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76073" y="1837320"/>
            <a:ext cx="8502029" cy="1615827"/>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debugDemo</a:t>
            </a:r>
            <a:r>
              <a:rPr lang="pl-PL" sz="1100" dirty="0" smtClean="0">
                <a:latin typeface="Courier"/>
                <a:cs typeface="Courier"/>
              </a:rPr>
              <a:t>('SB02')</a:t>
            </a:r>
          </a:p>
          <a:p>
            <a:r>
              <a:rPr lang="pl-PL" sz="1100" dirty="0" smtClean="0">
                <a:solidFill>
                  <a:srgbClr val="FF0000"/>
                </a:solidFill>
                <a:latin typeface="Courier"/>
                <a:cs typeface="Courier"/>
              </a:rPr>
              <a:t>Error </a:t>
            </a:r>
            <a:r>
              <a:rPr lang="pl-PL" sz="1100" dirty="0" err="1" smtClean="0">
                <a:solidFill>
                  <a:srgbClr val="FF0000"/>
                </a:solidFill>
                <a:latin typeface="Courier"/>
                <a:cs typeface="Courier"/>
              </a:rPr>
              <a:t>using</a:t>
            </a:r>
            <a:r>
              <a:rPr lang="pl-PL" sz="1100" dirty="0" smtClean="0">
                <a:solidFill>
                  <a:srgbClr val="FF0000"/>
                </a:solidFill>
                <a:latin typeface="Courier"/>
                <a:cs typeface="Courier"/>
              </a:rPr>
              <a:t> </a:t>
            </a:r>
            <a:r>
              <a:rPr lang="pl-PL" sz="1100" b="1" u="sng" dirty="0" err="1" smtClean="0">
                <a:solidFill>
                  <a:srgbClr val="FF0000"/>
                </a:solidFill>
                <a:latin typeface="Courier"/>
                <a:cs typeface="Courier"/>
              </a:rPr>
              <a:t>fprintf</a:t>
            </a:r>
            <a:endParaRPr lang="pl-PL" sz="1100" b="1" u="sng" dirty="0" smtClean="0">
              <a:solidFill>
                <a:srgbClr val="FF0000"/>
              </a:solidFill>
              <a:latin typeface="Courier"/>
              <a:cs typeface="Courier"/>
            </a:endParaRPr>
          </a:p>
          <a:p>
            <a:r>
              <a:rPr lang="pl-PL" sz="1100" dirty="0" err="1" smtClean="0">
                <a:solidFill>
                  <a:srgbClr val="FF0000"/>
                </a:solidFill>
                <a:latin typeface="Courier"/>
                <a:cs typeface="Courier"/>
              </a:rPr>
              <a:t>Function</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is</a:t>
            </a:r>
            <a:r>
              <a:rPr lang="pl-PL" sz="1100" dirty="0" smtClean="0">
                <a:solidFill>
                  <a:srgbClr val="FF0000"/>
                </a:solidFill>
                <a:latin typeface="Courier"/>
                <a:cs typeface="Courier"/>
              </a:rPr>
              <a:t> not </a:t>
            </a:r>
            <a:r>
              <a:rPr lang="pl-PL" sz="1100" dirty="0" err="1" smtClean="0">
                <a:solidFill>
                  <a:srgbClr val="FF0000"/>
                </a:solidFill>
                <a:latin typeface="Courier"/>
                <a:cs typeface="Courier"/>
              </a:rPr>
              <a:t>defined</a:t>
            </a:r>
            <a:r>
              <a:rPr lang="pl-PL" sz="1100" dirty="0" smtClean="0">
                <a:solidFill>
                  <a:srgbClr val="FF0000"/>
                </a:solidFill>
                <a:latin typeface="Courier"/>
                <a:cs typeface="Courier"/>
              </a:rPr>
              <a:t> for '</a:t>
            </a:r>
            <a:r>
              <a:rPr lang="pl-PL" sz="1100" dirty="0" err="1" smtClean="0">
                <a:solidFill>
                  <a:srgbClr val="FF0000"/>
                </a:solidFill>
                <a:latin typeface="Courier"/>
                <a:cs typeface="Courier"/>
              </a:rPr>
              <a:t>cell</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inputs</a:t>
            </a:r>
            <a:r>
              <a:rPr lang="pl-PL" sz="1100" dirty="0" smtClean="0">
                <a:solidFill>
                  <a:srgbClr val="FF0000"/>
                </a:solidFill>
                <a:latin typeface="Courier"/>
                <a:cs typeface="Courier"/>
              </a:rPr>
              <a:t>.</a:t>
            </a:r>
          </a:p>
          <a:p>
            <a:endParaRPr lang="pl-PL" sz="1100" dirty="0" smtClean="0">
              <a:solidFill>
                <a:srgbClr val="FF0000"/>
              </a:solidFill>
              <a:latin typeface="Courier"/>
              <a:cs typeface="Courier"/>
            </a:endParaRPr>
          </a:p>
          <a:p>
            <a:r>
              <a:rPr lang="pl-PL" sz="1100" dirty="0" smtClean="0">
                <a:solidFill>
                  <a:srgbClr val="FF0000"/>
                </a:solidFill>
                <a:latin typeface="Courier"/>
                <a:cs typeface="Courier"/>
              </a:rPr>
              <a:t>Error in </a:t>
            </a:r>
            <a:r>
              <a:rPr lang="pl-PL" sz="1100" b="1" u="sng" dirty="0" err="1" smtClean="0">
                <a:solidFill>
                  <a:srgbClr val="FF0000"/>
                </a:solidFill>
                <a:latin typeface="Courier"/>
                <a:cs typeface="Courier"/>
              </a:rPr>
              <a:t>debugDemo</a:t>
            </a:r>
            <a:r>
              <a:rPr lang="pl-PL" sz="1100" b="1" u="sng" dirty="0" smtClean="0">
                <a:solidFill>
                  <a:srgbClr val="FF0000"/>
                </a:solidFill>
                <a:latin typeface="Courier"/>
                <a:cs typeface="Courier"/>
              </a:rPr>
              <a:t>&gt;</a:t>
            </a:r>
            <a:r>
              <a:rPr lang="pl-PL" sz="1100" b="1" u="sng" dirty="0" err="1" smtClean="0">
                <a:solidFill>
                  <a:srgbClr val="FF0000"/>
                </a:solidFill>
                <a:latin typeface="Courier"/>
                <a:cs typeface="Courier"/>
              </a:rPr>
              <a:t>printSomething</a:t>
            </a:r>
            <a:r>
              <a:rPr lang="pl-PL" sz="1100" b="1" u="sng" dirty="0" smtClean="0">
                <a:solidFill>
                  <a:srgbClr val="FF0000"/>
                </a:solidFill>
                <a:latin typeface="Courier"/>
                <a:cs typeface="Courier"/>
              </a:rPr>
              <a:t> </a:t>
            </a:r>
            <a:r>
              <a:rPr lang="pl-PL" sz="1100" dirty="0" smtClean="0">
                <a:solidFill>
                  <a:srgbClr val="FF0000"/>
                </a:solidFill>
                <a:latin typeface="Courier"/>
                <a:cs typeface="Courier"/>
              </a:rPr>
              <a:t>(</a:t>
            </a:r>
            <a:r>
              <a:rPr lang="pl-PL" sz="1100" u="sng" dirty="0" err="1" smtClean="0">
                <a:solidFill>
                  <a:srgbClr val="FF0000"/>
                </a:solidFill>
                <a:latin typeface="Courier"/>
                <a:cs typeface="Courier"/>
              </a:rPr>
              <a:t>line</a:t>
            </a:r>
            <a:r>
              <a:rPr lang="pl-PL" sz="1100" u="sng" dirty="0" smtClean="0">
                <a:solidFill>
                  <a:srgbClr val="FF0000"/>
                </a:solidFill>
                <a:latin typeface="Courier"/>
                <a:cs typeface="Courier"/>
              </a:rPr>
              <a:t> 19</a:t>
            </a:r>
            <a:r>
              <a:rPr lang="pl-PL" sz="1100" dirty="0" smtClean="0">
                <a:solidFill>
                  <a:srgbClr val="FF0000"/>
                </a:solidFill>
                <a:latin typeface="Courier"/>
                <a:cs typeface="Courier"/>
              </a:rPr>
              <a:t>)</a:t>
            </a:r>
          </a:p>
          <a:p>
            <a:r>
              <a:rPr lang="pl-PL" sz="1100" dirty="0" err="1" smtClean="0">
                <a:solidFill>
                  <a:srgbClr val="FF0000"/>
                </a:solidFill>
                <a:latin typeface="Courier"/>
                <a:cs typeface="Courier"/>
              </a:rPr>
              <a:t>fprintf</a:t>
            </a:r>
            <a:r>
              <a:rPr lang="pl-PL" sz="1100" dirty="0" smtClean="0">
                <a:solidFill>
                  <a:srgbClr val="FF0000"/>
                </a:solidFill>
                <a:latin typeface="Courier"/>
                <a:cs typeface="Courier"/>
              </a:rPr>
              <a:t>('</a:t>
            </a:r>
            <a:r>
              <a:rPr lang="pl-PL" sz="1100" dirty="0" err="1" smtClean="0">
                <a:solidFill>
                  <a:srgbClr val="FF0000"/>
                </a:solidFill>
                <a:latin typeface="Courier"/>
                <a:cs typeface="Courier"/>
              </a:rPr>
              <a:t>This</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is</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your</a:t>
            </a:r>
            <a:r>
              <a:rPr lang="pl-PL" sz="1100" dirty="0" smtClean="0">
                <a:solidFill>
                  <a:srgbClr val="FF0000"/>
                </a:solidFill>
                <a:latin typeface="Courier"/>
                <a:cs typeface="Courier"/>
              </a:rPr>
              <a:t> string: %s\n',</a:t>
            </a:r>
            <a:r>
              <a:rPr lang="pl-PL" sz="1100" dirty="0" err="1" smtClean="0">
                <a:solidFill>
                  <a:srgbClr val="FF0000"/>
                </a:solidFill>
                <a:latin typeface="Courier"/>
                <a:cs typeface="Courier"/>
              </a:rPr>
              <a:t>stringToPrint</a:t>
            </a:r>
            <a:r>
              <a:rPr lang="pl-PL" sz="1100" dirty="0" smtClean="0">
                <a:solidFill>
                  <a:srgbClr val="FF0000"/>
                </a:solidFill>
                <a:latin typeface="Courier"/>
                <a:cs typeface="Courier"/>
              </a:rPr>
              <a:t>);</a:t>
            </a:r>
          </a:p>
          <a:p>
            <a:endParaRPr lang="pl-PL" sz="1100" dirty="0" smtClean="0">
              <a:solidFill>
                <a:srgbClr val="FF0000"/>
              </a:solidFill>
              <a:latin typeface="Courier"/>
              <a:cs typeface="Courier"/>
            </a:endParaRPr>
          </a:p>
          <a:p>
            <a:r>
              <a:rPr lang="pl-PL" sz="1100" dirty="0" smtClean="0">
                <a:solidFill>
                  <a:srgbClr val="FF0000"/>
                </a:solidFill>
                <a:latin typeface="Courier"/>
                <a:cs typeface="Courier"/>
              </a:rPr>
              <a:t>Error in </a:t>
            </a:r>
            <a:r>
              <a:rPr lang="pl-PL" sz="1100" b="1" u="sng" dirty="0" err="1" smtClean="0">
                <a:solidFill>
                  <a:srgbClr val="FF0000"/>
                </a:solidFill>
                <a:latin typeface="Courier"/>
                <a:cs typeface="Courier"/>
              </a:rPr>
              <a:t>debugDemo</a:t>
            </a:r>
            <a:r>
              <a:rPr lang="pl-PL" sz="1100" dirty="0" smtClean="0">
                <a:solidFill>
                  <a:srgbClr val="FF0000"/>
                </a:solidFill>
                <a:latin typeface="Courier"/>
                <a:cs typeface="Courier"/>
              </a:rPr>
              <a:t> (</a:t>
            </a:r>
            <a:r>
              <a:rPr lang="pl-PL" sz="1100" u="sng" dirty="0" err="1" smtClean="0">
                <a:solidFill>
                  <a:srgbClr val="FF0000"/>
                </a:solidFill>
                <a:latin typeface="Courier"/>
                <a:cs typeface="Courier"/>
              </a:rPr>
              <a:t>line</a:t>
            </a:r>
            <a:r>
              <a:rPr lang="pl-PL" sz="1100" u="sng" dirty="0" smtClean="0">
                <a:solidFill>
                  <a:srgbClr val="FF0000"/>
                </a:solidFill>
                <a:latin typeface="Courier"/>
                <a:cs typeface="Courier"/>
              </a:rPr>
              <a:t> 11</a:t>
            </a:r>
            <a:r>
              <a:rPr lang="pl-PL" sz="1100" dirty="0" smtClean="0">
                <a:solidFill>
                  <a:srgbClr val="FF0000"/>
                </a:solidFill>
                <a:latin typeface="Courier"/>
                <a:cs typeface="Courier"/>
              </a:rPr>
              <a:t>)</a:t>
            </a:r>
          </a:p>
          <a:p>
            <a:r>
              <a:rPr lang="pl-PL" sz="1100" dirty="0" err="1" smtClean="0">
                <a:solidFill>
                  <a:srgbClr val="FF0000"/>
                </a:solidFill>
                <a:latin typeface="Courier"/>
                <a:cs typeface="Courier"/>
              </a:rPr>
              <a:t>printSomething</a:t>
            </a:r>
            <a:r>
              <a:rPr lang="pl-PL" sz="1100" dirty="0" smtClean="0">
                <a:solidFill>
                  <a:srgbClr val="FF0000"/>
                </a:solidFill>
                <a:latin typeface="Courier"/>
                <a:cs typeface="Courier"/>
              </a:rPr>
              <a:t>(</a:t>
            </a:r>
            <a:r>
              <a:rPr lang="pl-PL" sz="1100" dirty="0" err="1" smtClean="0">
                <a:solidFill>
                  <a:srgbClr val="FF0000"/>
                </a:solidFill>
                <a:latin typeface="Courier"/>
                <a:cs typeface="Courier"/>
              </a:rPr>
              <a:t>myConditions</a:t>
            </a:r>
            <a:r>
              <a:rPr lang="pl-PL" sz="1100" dirty="0" smtClean="0">
                <a:solidFill>
                  <a:srgbClr val="FF0000"/>
                </a:solidFill>
                <a:latin typeface="Courier"/>
                <a:cs typeface="Courier"/>
              </a:rPr>
              <a:t>);</a:t>
            </a:r>
          </a:p>
        </p:txBody>
      </p:sp>
      <p:sp>
        <p:nvSpPr>
          <p:cNvPr id="2" name="Title 1"/>
          <p:cNvSpPr>
            <a:spLocks noGrp="1"/>
          </p:cNvSpPr>
          <p:nvPr>
            <p:ph type="title"/>
          </p:nvPr>
        </p:nvSpPr>
        <p:spPr/>
        <p:txBody>
          <a:bodyPr/>
          <a:lstStyle/>
          <a:p>
            <a:r>
              <a:rPr lang="en-US" dirty="0" smtClean="0"/>
              <a:t>Debugging</a:t>
            </a:r>
            <a:endParaRPr lang="en-US" dirty="0"/>
          </a:p>
        </p:txBody>
      </p:sp>
      <p:cxnSp>
        <p:nvCxnSpPr>
          <p:cNvPr id="6" name="Straight Arrow Connector 5"/>
          <p:cNvCxnSpPr/>
          <p:nvPr/>
        </p:nvCxnSpPr>
        <p:spPr>
          <a:xfrm flipV="1">
            <a:off x="1203185" y="2164145"/>
            <a:ext cx="401062" cy="270727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 name="Straight Arrow Connector 6"/>
          <p:cNvCxnSpPr/>
          <p:nvPr/>
        </p:nvCxnSpPr>
        <p:spPr>
          <a:xfrm flipV="1">
            <a:off x="1219896" y="2648780"/>
            <a:ext cx="635015" cy="225605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 name="TextBox 8"/>
          <p:cNvSpPr txBox="1"/>
          <p:nvPr/>
        </p:nvSpPr>
        <p:spPr>
          <a:xfrm>
            <a:off x="668436" y="4863060"/>
            <a:ext cx="1930110" cy="923330"/>
          </a:xfrm>
          <a:prstGeom prst="rect">
            <a:avLst/>
          </a:prstGeom>
          <a:noFill/>
        </p:spPr>
        <p:txBody>
          <a:bodyPr wrap="square" rtlCol="0">
            <a:spAutoFit/>
          </a:bodyPr>
          <a:lstStyle/>
          <a:p>
            <a:r>
              <a:rPr lang="en-US" dirty="0" smtClean="0">
                <a:solidFill>
                  <a:schemeClr val="accent5"/>
                </a:solidFill>
              </a:rPr>
              <a:t>Links to the help file for that function</a:t>
            </a:r>
            <a:endParaRPr lang="en-US" dirty="0">
              <a:solidFill>
                <a:schemeClr val="accent5"/>
              </a:solidFill>
            </a:endParaRPr>
          </a:p>
        </p:txBody>
      </p:sp>
      <p:cxnSp>
        <p:nvCxnSpPr>
          <p:cNvPr id="10" name="Straight Arrow Connector 9"/>
          <p:cNvCxnSpPr/>
          <p:nvPr/>
        </p:nvCxnSpPr>
        <p:spPr>
          <a:xfrm flipH="1" flipV="1">
            <a:off x="3642978" y="2707270"/>
            <a:ext cx="25068" cy="25485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974542" y="5197290"/>
            <a:ext cx="1930110" cy="1200329"/>
          </a:xfrm>
          <a:prstGeom prst="rect">
            <a:avLst/>
          </a:prstGeom>
          <a:noFill/>
        </p:spPr>
        <p:txBody>
          <a:bodyPr wrap="square" rtlCol="0">
            <a:spAutoFit/>
          </a:bodyPr>
          <a:lstStyle/>
          <a:p>
            <a:r>
              <a:rPr lang="en-US" dirty="0" smtClean="0">
                <a:solidFill>
                  <a:schemeClr val="accent2"/>
                </a:solidFill>
              </a:rPr>
              <a:t>Links to the line in the script where the problem occurred</a:t>
            </a:r>
            <a:endParaRPr lang="en-US" dirty="0">
              <a:solidFill>
                <a:schemeClr val="accent2"/>
              </a:solidFill>
            </a:endParaRPr>
          </a:p>
        </p:txBody>
      </p:sp>
      <p:cxnSp>
        <p:nvCxnSpPr>
          <p:cNvPr id="17" name="Straight Arrow Connector 16"/>
          <p:cNvCxnSpPr/>
          <p:nvPr/>
        </p:nvCxnSpPr>
        <p:spPr>
          <a:xfrm flipH="1" flipV="1">
            <a:off x="2565124" y="3150127"/>
            <a:ext cx="994299" cy="20722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1253319" y="3175192"/>
            <a:ext cx="660081" cy="170457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5213803" y="2005385"/>
            <a:ext cx="1069498" cy="16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91657" y="1788135"/>
            <a:ext cx="2481569" cy="369332"/>
          </a:xfrm>
          <a:prstGeom prst="rect">
            <a:avLst/>
          </a:prstGeom>
          <a:noFill/>
        </p:spPr>
        <p:txBody>
          <a:bodyPr wrap="square" rtlCol="0">
            <a:spAutoFit/>
          </a:bodyPr>
          <a:lstStyle/>
          <a:p>
            <a:r>
              <a:rPr lang="en-US" dirty="0" smtClean="0">
                <a:solidFill>
                  <a:schemeClr val="accent1"/>
                </a:solidFill>
              </a:rPr>
              <a:t>proximal cause of error</a:t>
            </a:r>
            <a:endParaRPr lang="en-US" dirty="0">
              <a:solidFill>
                <a:schemeClr val="accent1"/>
              </a:solidFill>
            </a:endParaRPr>
          </a:p>
        </p:txBody>
      </p:sp>
      <p:cxnSp>
        <p:nvCxnSpPr>
          <p:cNvPr id="27" name="Straight Arrow Connector 26"/>
          <p:cNvCxnSpPr/>
          <p:nvPr/>
        </p:nvCxnSpPr>
        <p:spPr>
          <a:xfrm flipH="1">
            <a:off x="5222157" y="3141770"/>
            <a:ext cx="1069498" cy="16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00011" y="2924520"/>
            <a:ext cx="2481569" cy="369332"/>
          </a:xfrm>
          <a:prstGeom prst="rect">
            <a:avLst/>
          </a:prstGeom>
          <a:noFill/>
        </p:spPr>
        <p:txBody>
          <a:bodyPr wrap="square" rtlCol="0">
            <a:spAutoFit/>
          </a:bodyPr>
          <a:lstStyle/>
          <a:p>
            <a:r>
              <a:rPr lang="en-US" dirty="0" smtClean="0">
                <a:solidFill>
                  <a:schemeClr val="accent1"/>
                </a:solidFill>
              </a:rPr>
              <a:t>distal cause of error</a:t>
            </a:r>
            <a:endParaRPr lang="en-US" dirty="0">
              <a:solidFill>
                <a:schemeClr val="accent1"/>
              </a:solidFill>
            </a:endParaRPr>
          </a:p>
        </p:txBody>
      </p:sp>
    </p:spTree>
    <p:extLst>
      <p:ext uri="{BB962C8B-B14F-4D97-AF65-F5344CB8AC3E}">
        <p14:creationId xmlns:p14="http://schemas.microsoft.com/office/powerpoint/2010/main" val="35686197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33227345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587536" y="2339617"/>
            <a:ext cx="5280647" cy="1200329"/>
          </a:xfrm>
          <a:prstGeom prst="rect">
            <a:avLst/>
          </a:prstGeom>
          <a:noFill/>
        </p:spPr>
        <p:txBody>
          <a:bodyPr wrap="square" rtlCol="0">
            <a:spAutoFit/>
          </a:bodyPr>
          <a:lstStyle/>
          <a:p>
            <a:r>
              <a:rPr lang="en-US" dirty="0" smtClean="0">
                <a:latin typeface="Courier"/>
                <a:cs typeface="Courier"/>
              </a:rPr>
              <a:t>Screen('</a:t>
            </a:r>
            <a:r>
              <a:rPr lang="en-US" dirty="0" err="1" smtClean="0">
                <a:latin typeface="Courier"/>
                <a:cs typeface="Courier"/>
              </a:rPr>
              <a:t>TextSize</a:t>
            </a:r>
            <a:r>
              <a:rPr lang="en-US" dirty="0" smtClean="0">
                <a:latin typeface="Courier"/>
                <a:cs typeface="Courier"/>
              </a:rPr>
              <a:t>',</a:t>
            </a:r>
            <a:r>
              <a:rPr lang="en-US" dirty="0" err="1" smtClean="0">
                <a:latin typeface="Courier"/>
                <a:cs typeface="Courier"/>
              </a:rPr>
              <a:t>wPtr,size</a:t>
            </a:r>
            <a:r>
              <a:rPr lang="en-US" dirty="0" smtClean="0">
                <a:latin typeface="Courier"/>
                <a:cs typeface="Courier"/>
              </a:rPr>
              <a:t>);</a:t>
            </a:r>
          </a:p>
          <a:p>
            <a:r>
              <a:rPr lang="en-US" dirty="0" smtClean="0">
                <a:latin typeface="Courier"/>
                <a:cs typeface="Courier"/>
              </a:rPr>
              <a:t>Screen('</a:t>
            </a:r>
            <a:r>
              <a:rPr lang="en-US" dirty="0" err="1" smtClean="0">
                <a:latin typeface="Courier"/>
                <a:cs typeface="Courier"/>
              </a:rPr>
              <a:t>TextFont</a:t>
            </a:r>
            <a:r>
              <a:rPr lang="en-US" dirty="0" smtClean="0">
                <a:latin typeface="Courier"/>
                <a:cs typeface="Courier"/>
              </a:rPr>
              <a:t>',</a:t>
            </a:r>
            <a:r>
              <a:rPr lang="en-US" dirty="0" err="1" smtClean="0">
                <a:latin typeface="Courier"/>
                <a:cs typeface="Courier"/>
              </a:rPr>
              <a:t>wPtr,fontString</a:t>
            </a:r>
            <a:r>
              <a:rPr lang="en-US" dirty="0" smtClean="0">
                <a:latin typeface="Courier"/>
                <a:cs typeface="Courier"/>
              </a:rPr>
              <a:t>);</a:t>
            </a:r>
          </a:p>
          <a:p>
            <a:r>
              <a:rPr lang="en-US" dirty="0" smtClean="0">
                <a:latin typeface="Courier"/>
                <a:cs typeface="Courier"/>
              </a:rPr>
              <a:t>Screen('</a:t>
            </a:r>
            <a:r>
              <a:rPr lang="en-US" dirty="0" err="1" smtClean="0">
                <a:latin typeface="Courier"/>
                <a:cs typeface="Courier"/>
              </a:rPr>
              <a:t>TextStyle</a:t>
            </a:r>
            <a:r>
              <a:rPr lang="en-US" dirty="0" smtClean="0">
                <a:latin typeface="Courier"/>
                <a:cs typeface="Courier"/>
              </a:rPr>
              <a:t>',</a:t>
            </a:r>
            <a:r>
              <a:rPr lang="en-US" dirty="0" err="1" smtClean="0">
                <a:latin typeface="Courier"/>
                <a:cs typeface="Courier"/>
              </a:rPr>
              <a:t>wPtr,style</a:t>
            </a:r>
            <a:r>
              <a:rPr lang="en-US" dirty="0" smtClean="0">
                <a:latin typeface="Courier"/>
                <a:cs typeface="Courier"/>
              </a:rPr>
              <a:t>);</a:t>
            </a:r>
          </a:p>
          <a:p>
            <a:endParaRPr lang="en-US" dirty="0">
              <a:latin typeface="Courier"/>
              <a:cs typeface="Courier"/>
            </a:endParaRPr>
          </a:p>
        </p:txBody>
      </p:sp>
      <p:sp>
        <p:nvSpPr>
          <p:cNvPr id="5" name="Rectangle 4"/>
          <p:cNvSpPr/>
          <p:nvPr/>
        </p:nvSpPr>
        <p:spPr>
          <a:xfrm>
            <a:off x="4938073" y="2999722"/>
            <a:ext cx="777058" cy="208895"/>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737542" y="3350665"/>
            <a:ext cx="459550" cy="869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3509" y="4244732"/>
            <a:ext cx="2439793" cy="2031325"/>
          </a:xfrm>
          <a:prstGeom prst="rect">
            <a:avLst/>
          </a:prstGeom>
          <a:noFill/>
        </p:spPr>
        <p:txBody>
          <a:bodyPr wrap="square" rtlCol="0">
            <a:spAutoFit/>
          </a:bodyPr>
          <a:lstStyle/>
          <a:p>
            <a:r>
              <a:rPr lang="en-US" dirty="0" smtClean="0">
                <a:solidFill>
                  <a:schemeClr val="accent1"/>
                </a:solidFill>
              </a:rPr>
              <a:t>0 = normal</a:t>
            </a:r>
          </a:p>
          <a:p>
            <a:r>
              <a:rPr lang="en-US" dirty="0" smtClean="0">
                <a:solidFill>
                  <a:schemeClr val="accent1"/>
                </a:solidFill>
              </a:rPr>
              <a:t>1 = bold</a:t>
            </a:r>
          </a:p>
          <a:p>
            <a:r>
              <a:rPr lang="en-US" dirty="0" smtClean="0">
                <a:solidFill>
                  <a:schemeClr val="accent1"/>
                </a:solidFill>
              </a:rPr>
              <a:t>2 = italic</a:t>
            </a:r>
          </a:p>
          <a:p>
            <a:r>
              <a:rPr lang="en-US" dirty="0" smtClean="0">
                <a:solidFill>
                  <a:schemeClr val="accent1"/>
                </a:solidFill>
              </a:rPr>
              <a:t>4 = underline</a:t>
            </a:r>
          </a:p>
          <a:p>
            <a:r>
              <a:rPr lang="en-US" dirty="0" smtClean="0">
                <a:solidFill>
                  <a:schemeClr val="accent1"/>
                </a:solidFill>
              </a:rPr>
              <a:t>8 = outline</a:t>
            </a:r>
          </a:p>
          <a:p>
            <a:r>
              <a:rPr lang="en-US" dirty="0" smtClean="0">
                <a:solidFill>
                  <a:schemeClr val="accent1"/>
                </a:solidFill>
              </a:rPr>
              <a:t>32 = condense</a:t>
            </a:r>
          </a:p>
          <a:p>
            <a:r>
              <a:rPr lang="en-US" dirty="0" smtClean="0">
                <a:solidFill>
                  <a:schemeClr val="accent1"/>
                </a:solidFill>
              </a:rPr>
              <a:t>64 = extend</a:t>
            </a:r>
            <a:endParaRPr lang="en-US" dirty="0">
              <a:solidFill>
                <a:schemeClr val="accent1"/>
              </a:solidFill>
            </a:endParaRPr>
          </a:p>
        </p:txBody>
      </p:sp>
    </p:spTree>
    <p:extLst>
      <p:ext uri="{BB962C8B-B14F-4D97-AF65-F5344CB8AC3E}">
        <p14:creationId xmlns:p14="http://schemas.microsoft.com/office/powerpoint/2010/main" val="3684234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437138" y="2590291"/>
            <a:ext cx="6684364" cy="646331"/>
          </a:xfrm>
          <a:prstGeom prst="rect">
            <a:avLst/>
          </a:prstGeom>
          <a:noFill/>
        </p:spPr>
        <p:txBody>
          <a:bodyPr wrap="square" rtlCol="0">
            <a:spAutoFit/>
          </a:bodyPr>
          <a:lstStyle/>
          <a:p>
            <a:r>
              <a:rPr lang="en-US" dirty="0" smtClean="0">
                <a:latin typeface="Courier"/>
                <a:cs typeface="Courier"/>
              </a:rPr>
              <a:t>Screen('</a:t>
            </a:r>
            <a:r>
              <a:rPr lang="en-US" dirty="0" err="1" smtClean="0">
                <a:latin typeface="Courier"/>
                <a:cs typeface="Courier"/>
              </a:rPr>
              <a:t>DrawText</a:t>
            </a:r>
            <a:r>
              <a:rPr lang="en-US" dirty="0" smtClean="0">
                <a:latin typeface="Courier"/>
                <a:cs typeface="Courier"/>
              </a:rPr>
              <a:t>',</a:t>
            </a:r>
            <a:r>
              <a:rPr lang="en-US" dirty="0" err="1" smtClean="0">
                <a:latin typeface="Courier"/>
                <a:cs typeface="Courier"/>
              </a:rPr>
              <a:t>wPtr,text,x,y,color</a:t>
            </a:r>
            <a:r>
              <a:rPr lang="en-US" dirty="0" smtClean="0">
                <a:latin typeface="Courier"/>
                <a:cs typeface="Courier"/>
              </a:rPr>
              <a:t>)</a:t>
            </a:r>
          </a:p>
          <a:p>
            <a:endParaRPr lang="en-US" dirty="0">
              <a:latin typeface="Courier"/>
              <a:cs typeface="Courier"/>
            </a:endParaRPr>
          </a:p>
        </p:txBody>
      </p:sp>
    </p:spTree>
    <p:extLst>
      <p:ext uri="{BB962C8B-B14F-4D97-AF65-F5344CB8AC3E}">
        <p14:creationId xmlns:p14="http://schemas.microsoft.com/office/powerpoint/2010/main" val="2470466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315490" y="1999757"/>
            <a:ext cx="7849021" cy="1015663"/>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Screen('</a:t>
            </a:r>
            <a:r>
              <a:rPr lang="en-US" sz="1200" dirty="0" err="1" smtClean="0">
                <a:latin typeface="Courier"/>
                <a:cs typeface="Courier"/>
              </a:rPr>
              <a:t>TextFont</a:t>
            </a:r>
            <a:r>
              <a:rPr lang="en-US" sz="1200" dirty="0" smtClean="0">
                <a:latin typeface="Courier"/>
                <a:cs typeface="Courier"/>
              </a:rPr>
              <a:t>',</a:t>
            </a:r>
            <a:r>
              <a:rPr lang="en-US" sz="1200" dirty="0" err="1" smtClean="0">
                <a:latin typeface="Courier"/>
                <a:cs typeface="Courier"/>
              </a:rPr>
              <a:t>wPtr</a:t>
            </a:r>
            <a:r>
              <a:rPr lang="en-US" sz="1200" dirty="0" smtClean="0">
                <a:latin typeface="Courier"/>
                <a:cs typeface="Courier"/>
              </a:rPr>
              <a:t>,'Helvetica');</a:t>
            </a:r>
          </a:p>
          <a:p>
            <a:r>
              <a:rPr lang="en-US" sz="1200" dirty="0" smtClean="0">
                <a:latin typeface="Courier"/>
                <a:cs typeface="Courier"/>
              </a:rPr>
              <a:t>&gt;&gt; Screen('TextSize',wPtr,48);</a:t>
            </a:r>
          </a:p>
          <a:p>
            <a:r>
              <a:rPr lang="en-US" sz="1200" dirty="0" smtClean="0">
                <a:latin typeface="Courier"/>
                <a:cs typeface="Courier"/>
              </a:rPr>
              <a:t>&gt;&gt; Screen('</a:t>
            </a:r>
            <a:r>
              <a:rPr lang="en-US" sz="1200" dirty="0" err="1" smtClean="0">
                <a:latin typeface="Courier"/>
                <a:cs typeface="Courier"/>
              </a:rPr>
              <a:t>DrawText</a:t>
            </a:r>
            <a:r>
              <a:rPr lang="en-US" sz="1200" dirty="0" smtClean="0">
                <a:latin typeface="Courier"/>
                <a:cs typeface="Courier"/>
              </a:rPr>
              <a:t>','Hello there',100,100,[200 0 0]);</a:t>
            </a:r>
            <a:endParaRPr lang="en-US" sz="1200" dirty="0">
              <a:latin typeface="Courier"/>
              <a:cs typeface="Courier"/>
            </a:endParaRPr>
          </a:p>
        </p:txBody>
      </p:sp>
    </p:spTree>
    <p:extLst>
      <p:ext uri="{BB962C8B-B14F-4D97-AF65-F5344CB8AC3E}">
        <p14:creationId xmlns:p14="http://schemas.microsoft.com/office/powerpoint/2010/main" val="2205500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980241" y="3317241"/>
            <a:ext cx="4670700" cy="369332"/>
          </a:xfrm>
          <a:prstGeom prst="rect">
            <a:avLst/>
          </a:prstGeom>
          <a:noFill/>
        </p:spPr>
        <p:txBody>
          <a:bodyPr wrap="square" rtlCol="0">
            <a:spAutoFit/>
          </a:bodyPr>
          <a:lstStyle/>
          <a:p>
            <a:r>
              <a:rPr lang="en-US" dirty="0" err="1" smtClean="0"/>
              <a:t>rect</a:t>
            </a:r>
            <a:r>
              <a:rPr lang="en-US" dirty="0" smtClean="0"/>
              <a:t> = Screen('</a:t>
            </a:r>
            <a:r>
              <a:rPr lang="en-US" dirty="0" err="1" smtClean="0"/>
              <a:t>TextBounds</a:t>
            </a:r>
            <a:r>
              <a:rPr lang="en-US" dirty="0" smtClean="0"/>
              <a:t>',</a:t>
            </a:r>
            <a:r>
              <a:rPr lang="en-US" dirty="0" err="1" smtClean="0"/>
              <a:t>wPtr,textString</a:t>
            </a:r>
            <a:r>
              <a:rPr lang="en-US" dirty="0" smtClean="0"/>
              <a:t>);</a:t>
            </a:r>
            <a:endParaRPr lang="en-US" dirty="0"/>
          </a:p>
        </p:txBody>
      </p:sp>
      <p:sp>
        <p:nvSpPr>
          <p:cNvPr id="5" name="TextBox 4"/>
          <p:cNvSpPr txBox="1"/>
          <p:nvPr/>
        </p:nvSpPr>
        <p:spPr>
          <a:xfrm>
            <a:off x="1303451" y="2264414"/>
            <a:ext cx="6074415" cy="369332"/>
          </a:xfrm>
          <a:prstGeom prst="rect">
            <a:avLst/>
          </a:prstGeom>
          <a:noFill/>
        </p:spPr>
        <p:txBody>
          <a:bodyPr wrap="square" rtlCol="0">
            <a:spAutoFit/>
          </a:bodyPr>
          <a:lstStyle/>
          <a:p>
            <a:r>
              <a:rPr lang="en-US" dirty="0" smtClean="0"/>
              <a:t>Sometimes, to position text, we need to know its size in pixels:</a:t>
            </a:r>
            <a:endParaRPr lang="en-US" dirty="0"/>
          </a:p>
        </p:txBody>
      </p:sp>
    </p:spTree>
    <p:extLst>
      <p:ext uri="{BB962C8B-B14F-4D97-AF65-F5344CB8AC3E}">
        <p14:creationId xmlns:p14="http://schemas.microsoft.com/office/powerpoint/2010/main" val="280857699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text, the hard way</a:t>
            </a:r>
            <a:endParaRPr lang="en-US" dirty="0"/>
          </a:p>
        </p:txBody>
      </p:sp>
      <p:sp>
        <p:nvSpPr>
          <p:cNvPr id="4" name="TextBox 3"/>
          <p:cNvSpPr txBox="1"/>
          <p:nvPr/>
        </p:nvSpPr>
        <p:spPr>
          <a:xfrm>
            <a:off x="315490" y="1999757"/>
            <a:ext cx="7849021" cy="2492990"/>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a:t>
            </a:r>
            <a:r>
              <a:rPr lang="en-US" sz="1200" dirty="0" err="1" smtClean="0">
                <a:latin typeface="Courier"/>
                <a:cs typeface="Courier"/>
              </a:rPr>
              <a:t>screenCenterX</a:t>
            </a:r>
            <a:r>
              <a:rPr lang="en-US" sz="1200" dirty="0" smtClean="0">
                <a:latin typeface="Courier"/>
                <a:cs typeface="Courier"/>
              </a:rPr>
              <a:t> = </a:t>
            </a:r>
            <a:r>
              <a:rPr lang="en-US" sz="1200" dirty="0" err="1" smtClean="0">
                <a:latin typeface="Courier"/>
                <a:cs typeface="Courier"/>
              </a:rPr>
              <a:t>rect</a:t>
            </a:r>
            <a:r>
              <a:rPr lang="en-US" sz="1200" dirty="0" smtClean="0">
                <a:latin typeface="Courier"/>
                <a:cs typeface="Courier"/>
              </a:rPr>
              <a:t>(3)/2;</a:t>
            </a:r>
          </a:p>
          <a:p>
            <a:r>
              <a:rPr lang="en-US" sz="1200" dirty="0" smtClean="0">
                <a:latin typeface="Courier"/>
                <a:cs typeface="Courier"/>
              </a:rPr>
              <a:t>&gt;&gt; </a:t>
            </a:r>
            <a:r>
              <a:rPr lang="en-US" sz="1200" dirty="0" err="1" smtClean="0">
                <a:latin typeface="Courier"/>
                <a:cs typeface="Courier"/>
              </a:rPr>
              <a:t>screenCenterY</a:t>
            </a:r>
            <a:r>
              <a:rPr lang="en-US" sz="1200" dirty="0" smtClean="0">
                <a:latin typeface="Courier"/>
                <a:cs typeface="Courier"/>
              </a:rPr>
              <a:t> = </a:t>
            </a:r>
            <a:r>
              <a:rPr lang="en-US" sz="1200" dirty="0" err="1" smtClean="0">
                <a:latin typeface="Courier"/>
                <a:cs typeface="Courier"/>
              </a:rPr>
              <a:t>rect</a:t>
            </a:r>
            <a:r>
              <a:rPr lang="en-US" sz="1200" dirty="0" smtClean="0">
                <a:latin typeface="Courier"/>
                <a:cs typeface="Courier"/>
              </a:rPr>
              <a:t>(4)/2;</a:t>
            </a:r>
          </a:p>
          <a:p>
            <a:r>
              <a:rPr lang="en-US" sz="1200" dirty="0" smtClean="0">
                <a:latin typeface="Courier"/>
                <a:cs typeface="Courier"/>
              </a:rPr>
              <a:t>&gt;&gt; </a:t>
            </a:r>
            <a:r>
              <a:rPr lang="en-US" sz="1200" dirty="0" err="1" smtClean="0">
                <a:latin typeface="Courier"/>
                <a:cs typeface="Courier"/>
              </a:rPr>
              <a:t>myText</a:t>
            </a:r>
            <a:r>
              <a:rPr lang="en-US" sz="1200" dirty="0" smtClean="0">
                <a:latin typeface="Courier"/>
                <a:cs typeface="Courier"/>
              </a:rPr>
              <a:t> = 'Hello World!';</a:t>
            </a:r>
          </a:p>
          <a:p>
            <a:r>
              <a:rPr lang="en-US" sz="1200" dirty="0" smtClean="0">
                <a:latin typeface="Courier"/>
                <a:cs typeface="Courier"/>
              </a:rPr>
              <a:t>&gt;&gt; </a:t>
            </a:r>
            <a:r>
              <a:rPr lang="en-US" sz="1200" dirty="0" err="1" smtClean="0">
                <a:latin typeface="Courier"/>
                <a:cs typeface="Courier"/>
              </a:rPr>
              <a:t>textRect</a:t>
            </a:r>
            <a:r>
              <a:rPr lang="en-US" sz="1200" dirty="0" smtClean="0">
                <a:latin typeface="Courier"/>
                <a:cs typeface="Courier"/>
              </a:rPr>
              <a:t> = Screen('</a:t>
            </a:r>
            <a:r>
              <a:rPr lang="en-US" sz="1200" dirty="0" err="1" smtClean="0">
                <a:latin typeface="Courier"/>
                <a:cs typeface="Courier"/>
              </a:rPr>
              <a:t>TextBounds</a:t>
            </a:r>
            <a:r>
              <a:rPr lang="en-US" sz="1200" dirty="0" smtClean="0">
                <a:latin typeface="Courier"/>
                <a:cs typeface="Courier"/>
              </a:rPr>
              <a:t>',</a:t>
            </a:r>
            <a:r>
              <a:rPr lang="en-US" sz="1200" dirty="0" err="1" smtClean="0">
                <a:latin typeface="Courier"/>
                <a:cs typeface="Courier"/>
              </a:rPr>
              <a:t>wPtr,myText</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textWidth</a:t>
            </a:r>
            <a:r>
              <a:rPr lang="en-US" sz="1200" dirty="0" smtClean="0">
                <a:latin typeface="Courier"/>
                <a:cs typeface="Courier"/>
              </a:rPr>
              <a:t> = </a:t>
            </a:r>
            <a:r>
              <a:rPr lang="en-US" sz="1200" dirty="0" err="1" smtClean="0">
                <a:latin typeface="Courier"/>
                <a:cs typeface="Courier"/>
              </a:rPr>
              <a:t>textRect</a:t>
            </a:r>
            <a:r>
              <a:rPr lang="en-US" sz="1200" dirty="0" smtClean="0">
                <a:latin typeface="Courier"/>
                <a:cs typeface="Courier"/>
              </a:rPr>
              <a:t>(</a:t>
            </a:r>
            <a:r>
              <a:rPr lang="en-US" sz="1200" smtClean="0">
                <a:latin typeface="Courier"/>
                <a:cs typeface="Courier"/>
              </a:rPr>
              <a:t>3</a:t>
            </a:r>
            <a:r>
              <a:rPr lang="en-US" sz="1200" smtClean="0">
                <a:latin typeface="Courier"/>
                <a:cs typeface="Courier"/>
              </a:rPr>
              <a:t>);</a:t>
            </a:r>
            <a:endParaRPr lang="en-US" sz="1200" dirty="0" smtClean="0">
              <a:latin typeface="Courier"/>
              <a:cs typeface="Courier"/>
            </a:endParaRPr>
          </a:p>
          <a:p>
            <a:r>
              <a:rPr lang="en-US" sz="1200" dirty="0" smtClean="0">
                <a:latin typeface="Courier"/>
                <a:cs typeface="Courier"/>
              </a:rPr>
              <a:t>&gt;</a:t>
            </a:r>
            <a:r>
              <a:rPr lang="en-US" sz="1200" dirty="0" smtClean="0">
                <a:latin typeface="Courier"/>
                <a:cs typeface="Courier"/>
              </a:rPr>
              <a:t>&gt; </a:t>
            </a:r>
            <a:r>
              <a:rPr lang="en-US" sz="1200" dirty="0" err="1" smtClean="0">
                <a:latin typeface="Courier"/>
                <a:cs typeface="Courier"/>
              </a:rPr>
              <a:t>textHeight</a:t>
            </a:r>
            <a:r>
              <a:rPr lang="en-US" sz="1200" dirty="0" smtClean="0">
                <a:latin typeface="Courier"/>
                <a:cs typeface="Courier"/>
              </a:rPr>
              <a:t> = </a:t>
            </a:r>
            <a:r>
              <a:rPr lang="en-US" sz="1200" dirty="0" err="1" smtClean="0">
                <a:latin typeface="Courier"/>
                <a:cs typeface="Courier"/>
              </a:rPr>
              <a:t>textRect</a:t>
            </a:r>
            <a:r>
              <a:rPr lang="en-US" sz="1200" dirty="0" smtClean="0">
                <a:latin typeface="Courier"/>
                <a:cs typeface="Courier"/>
              </a:rPr>
              <a:t>(4</a:t>
            </a:r>
            <a:r>
              <a:rPr lang="en-US" sz="1200" dirty="0" smtClean="0">
                <a:latin typeface="Courier"/>
                <a:cs typeface="Courier"/>
              </a:rPr>
              <a:t>);</a:t>
            </a:r>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textX</a:t>
            </a:r>
            <a:r>
              <a:rPr lang="en-US" sz="1200" dirty="0" smtClean="0">
                <a:latin typeface="Courier"/>
                <a:cs typeface="Courier"/>
              </a:rPr>
              <a:t> = </a:t>
            </a:r>
            <a:r>
              <a:rPr lang="en-US" sz="1200" dirty="0" err="1" smtClean="0">
                <a:latin typeface="Courier"/>
                <a:cs typeface="Courier"/>
              </a:rPr>
              <a:t>screenCenterX</a:t>
            </a:r>
            <a:r>
              <a:rPr lang="en-US" sz="1200" dirty="0" smtClean="0">
                <a:latin typeface="Courier"/>
                <a:cs typeface="Courier"/>
              </a:rPr>
              <a:t> – </a:t>
            </a:r>
            <a:r>
              <a:rPr lang="en-US" sz="1200" dirty="0" err="1" smtClean="0">
                <a:latin typeface="Courier"/>
                <a:cs typeface="Courier"/>
              </a:rPr>
              <a:t>textWidth</a:t>
            </a:r>
            <a:r>
              <a:rPr lang="en-US" sz="1200" dirty="0" smtClean="0">
                <a:latin typeface="Courier"/>
                <a:cs typeface="Courier"/>
              </a:rPr>
              <a:t>/2;</a:t>
            </a:r>
          </a:p>
          <a:p>
            <a:r>
              <a:rPr lang="en-US" sz="1200" dirty="0" smtClean="0">
                <a:latin typeface="Courier"/>
                <a:cs typeface="Courier"/>
              </a:rPr>
              <a:t>&gt;&gt; </a:t>
            </a:r>
            <a:r>
              <a:rPr lang="en-US" sz="1200" dirty="0" err="1" smtClean="0">
                <a:latin typeface="Courier"/>
                <a:cs typeface="Courier"/>
              </a:rPr>
              <a:t>textY</a:t>
            </a:r>
            <a:r>
              <a:rPr lang="en-US" sz="1200" dirty="0" smtClean="0">
                <a:latin typeface="Courier"/>
                <a:cs typeface="Courier"/>
              </a:rPr>
              <a:t> = </a:t>
            </a:r>
            <a:r>
              <a:rPr lang="en-US" sz="1200" dirty="0" err="1" smtClean="0">
                <a:latin typeface="Courier"/>
                <a:cs typeface="Courier"/>
              </a:rPr>
              <a:t>screenCenterY</a:t>
            </a:r>
            <a:r>
              <a:rPr lang="en-US" sz="1200" dirty="0" smtClean="0">
                <a:latin typeface="Courier"/>
                <a:cs typeface="Courier"/>
              </a:rPr>
              <a:t> – </a:t>
            </a:r>
            <a:r>
              <a:rPr lang="en-US" sz="1200" dirty="0" err="1" smtClean="0">
                <a:latin typeface="Courier"/>
                <a:cs typeface="Courier"/>
              </a:rPr>
              <a:t>textHeight</a:t>
            </a:r>
            <a:r>
              <a:rPr lang="en-US" sz="1200" dirty="0" smtClean="0">
                <a:latin typeface="Courier"/>
                <a:cs typeface="Courier"/>
              </a:rPr>
              <a:t>/2;</a:t>
            </a:r>
          </a:p>
          <a:p>
            <a:r>
              <a:rPr lang="en-US" sz="1200" dirty="0" smtClean="0">
                <a:latin typeface="Courier"/>
                <a:cs typeface="Courier"/>
              </a:rPr>
              <a:t>&gt;&gt; Screen('DrawText',wPtr,myText,textX,textY,0);</a:t>
            </a:r>
          </a:p>
          <a:p>
            <a:r>
              <a:rPr lang="en-US" sz="1200" dirty="0" smtClean="0">
                <a:latin typeface="Courier"/>
                <a:cs typeface="Courier"/>
              </a:rPr>
              <a:t>&gt;&gt; Screen('Flip',</a:t>
            </a:r>
            <a:r>
              <a:rPr lang="en-US" sz="1200" dirty="0" err="1" smtClean="0">
                <a:latin typeface="Courier"/>
                <a:cs typeface="Courier"/>
              </a:rPr>
              <a:t>wPtr</a:t>
            </a:r>
            <a:r>
              <a:rPr lang="en-US" sz="1200" dirty="0" smtClean="0">
                <a:latin typeface="Courier"/>
                <a:cs typeface="Courier"/>
              </a:rPr>
              <a:t>);</a:t>
            </a:r>
          </a:p>
          <a:p>
            <a:endParaRPr lang="en-US" sz="1200" dirty="0" smtClean="0">
              <a:latin typeface="Courier"/>
              <a:cs typeface="Courier"/>
            </a:endParaRPr>
          </a:p>
        </p:txBody>
      </p:sp>
    </p:spTree>
    <p:extLst>
      <p:ext uri="{BB962C8B-B14F-4D97-AF65-F5344CB8AC3E}">
        <p14:creationId xmlns:p14="http://schemas.microsoft.com/office/powerpoint/2010/main" val="1869144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Formatted Text</a:t>
            </a:r>
            <a:endParaRPr lang="en-US" dirty="0"/>
          </a:p>
        </p:txBody>
      </p:sp>
      <p:sp>
        <p:nvSpPr>
          <p:cNvPr id="4" name="TextBox 3"/>
          <p:cNvSpPr txBox="1"/>
          <p:nvPr/>
        </p:nvSpPr>
        <p:spPr>
          <a:xfrm>
            <a:off x="551458" y="2314551"/>
            <a:ext cx="8113147" cy="923330"/>
          </a:xfrm>
          <a:prstGeom prst="rect">
            <a:avLst/>
          </a:prstGeom>
          <a:noFill/>
        </p:spPr>
        <p:txBody>
          <a:bodyPr wrap="square" rtlCol="0">
            <a:spAutoFit/>
          </a:bodyPr>
          <a:lstStyle/>
          <a:p>
            <a:r>
              <a:rPr lang="en-US" dirty="0" err="1" smtClean="0">
                <a:latin typeface="Courier"/>
                <a:cs typeface="Courier"/>
              </a:rPr>
              <a:t>DrawFormattedText</a:t>
            </a:r>
            <a:r>
              <a:rPr lang="en-US" dirty="0" smtClean="0">
                <a:latin typeface="Courier"/>
                <a:cs typeface="Courier"/>
              </a:rPr>
              <a:t>(</a:t>
            </a:r>
            <a:r>
              <a:rPr lang="en-US" dirty="0" err="1" smtClean="0">
                <a:latin typeface="Courier"/>
                <a:cs typeface="Courier"/>
              </a:rPr>
              <a:t>wPtr,textString</a:t>
            </a:r>
            <a:r>
              <a:rPr lang="en-US" dirty="0" err="1" smtClean="0">
                <a:solidFill>
                  <a:srgbClr val="999999"/>
                </a:solidFill>
                <a:latin typeface="Courier"/>
                <a:cs typeface="Courier"/>
              </a:rPr>
              <a:t>,sx,sy,color,wrapat,flipHorizontal,flipVertical</a:t>
            </a:r>
            <a:r>
              <a:rPr lang="en-US" dirty="0" smtClean="0">
                <a:solidFill>
                  <a:srgbClr val="999999"/>
                </a:solidFill>
                <a:latin typeface="Courier"/>
                <a:cs typeface="Courier"/>
              </a:rPr>
              <a:t>, </a:t>
            </a:r>
            <a:r>
              <a:rPr lang="en-US" dirty="0" err="1" smtClean="0">
                <a:solidFill>
                  <a:srgbClr val="999999"/>
                </a:solidFill>
                <a:latin typeface="Courier"/>
                <a:cs typeface="Courier"/>
              </a:rPr>
              <a:t>vSpacing</a:t>
            </a:r>
            <a:r>
              <a:rPr lang="en-US" dirty="0" smtClean="0">
                <a:solidFill>
                  <a:srgbClr val="999999"/>
                </a:solidFill>
                <a:latin typeface="Courier"/>
                <a:cs typeface="Courier"/>
              </a:rPr>
              <a:t>, </a:t>
            </a:r>
            <a:r>
              <a:rPr lang="en-US" dirty="0" err="1" smtClean="0">
                <a:solidFill>
                  <a:srgbClr val="999999"/>
                </a:solidFill>
                <a:latin typeface="Courier"/>
                <a:cs typeface="Courier"/>
              </a:rPr>
              <a:t>rightoleft</a:t>
            </a:r>
            <a:r>
              <a:rPr lang="en-US" dirty="0" smtClean="0">
                <a:solidFill>
                  <a:srgbClr val="999999"/>
                </a:solidFill>
                <a:latin typeface="Courier"/>
                <a:cs typeface="Courier"/>
              </a:rPr>
              <a:t>, </a:t>
            </a:r>
            <a:r>
              <a:rPr lang="en-US" dirty="0" err="1" smtClean="0">
                <a:solidFill>
                  <a:srgbClr val="999999"/>
                </a:solidFill>
                <a:latin typeface="Courier"/>
                <a:cs typeface="Courier"/>
              </a:rPr>
              <a:t>winRect</a:t>
            </a:r>
            <a:r>
              <a:rPr lang="en-US" dirty="0" smtClean="0">
                <a:latin typeface="Courier"/>
                <a:cs typeface="Courier"/>
              </a:rPr>
              <a:t>)</a:t>
            </a:r>
          </a:p>
          <a:p>
            <a:endParaRPr lang="en-US" dirty="0">
              <a:latin typeface="Courier"/>
              <a:cs typeface="Courier"/>
            </a:endParaRPr>
          </a:p>
        </p:txBody>
      </p:sp>
      <p:sp>
        <p:nvSpPr>
          <p:cNvPr id="5" name="TextBox 4"/>
          <p:cNvSpPr txBox="1"/>
          <p:nvPr/>
        </p:nvSpPr>
        <p:spPr>
          <a:xfrm>
            <a:off x="609949" y="3342309"/>
            <a:ext cx="7720439" cy="1754327"/>
          </a:xfrm>
          <a:prstGeom prst="rect">
            <a:avLst/>
          </a:prstGeom>
          <a:noFill/>
        </p:spPr>
        <p:txBody>
          <a:bodyPr wrap="square" rtlCol="0">
            <a:spAutoFit/>
          </a:bodyPr>
          <a:lstStyle/>
          <a:p>
            <a:r>
              <a:rPr lang="en-US" dirty="0" smtClean="0"/>
              <a:t>Advantages over </a:t>
            </a:r>
            <a:r>
              <a:rPr lang="en-US" dirty="0" err="1" smtClean="0"/>
              <a:t>DrawText</a:t>
            </a:r>
            <a:r>
              <a:rPr lang="en-US" dirty="0" smtClean="0"/>
              <a:t>:</a:t>
            </a:r>
          </a:p>
          <a:p>
            <a:r>
              <a:rPr lang="en-US" dirty="0"/>
              <a:t>	</a:t>
            </a:r>
            <a:r>
              <a:rPr lang="en-US" dirty="0" smtClean="0"/>
              <a:t>Helpful for splitting text into multiple lines. Can include newline characters in the text string (\n).  </a:t>
            </a:r>
          </a:p>
          <a:p>
            <a:r>
              <a:rPr lang="en-US" dirty="0"/>
              <a:t>	</a:t>
            </a:r>
            <a:r>
              <a:rPr lang="en-US" dirty="0" smtClean="0"/>
              <a:t>Can do automatic centering if you set </a:t>
            </a:r>
            <a:r>
              <a:rPr lang="en-US" dirty="0" err="1" smtClean="0"/>
              <a:t>sx</a:t>
            </a:r>
            <a:r>
              <a:rPr lang="en-US" dirty="0" smtClean="0"/>
              <a:t> to "center" or right justify if you set to "right"</a:t>
            </a:r>
          </a:p>
          <a:p>
            <a:endParaRPr lang="en-US" dirty="0"/>
          </a:p>
        </p:txBody>
      </p:sp>
    </p:spTree>
    <p:extLst>
      <p:ext uri="{BB962C8B-B14F-4D97-AF65-F5344CB8AC3E}">
        <p14:creationId xmlns:p14="http://schemas.microsoft.com/office/powerpoint/2010/main" val="40506785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text, the easy way</a:t>
            </a:r>
            <a:endParaRPr lang="en-US" dirty="0"/>
          </a:p>
        </p:txBody>
      </p:sp>
      <p:sp>
        <p:nvSpPr>
          <p:cNvPr id="4" name="TextBox 3"/>
          <p:cNvSpPr txBox="1"/>
          <p:nvPr/>
        </p:nvSpPr>
        <p:spPr>
          <a:xfrm>
            <a:off x="315490" y="1999757"/>
            <a:ext cx="7849021" cy="830997"/>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a:t>
            </a:r>
            <a:r>
              <a:rPr lang="en-US" sz="1200" dirty="0" err="1" smtClean="0">
                <a:latin typeface="Courier"/>
                <a:cs typeface="Courier"/>
              </a:rPr>
              <a:t>myText</a:t>
            </a:r>
            <a:r>
              <a:rPr lang="en-US" sz="1200" dirty="0" smtClean="0">
                <a:latin typeface="Courier"/>
                <a:cs typeface="Courier"/>
              </a:rPr>
              <a:t> = 'Hello World!';</a:t>
            </a:r>
          </a:p>
          <a:p>
            <a:r>
              <a:rPr lang="en-US" sz="1200" dirty="0" smtClean="0">
                <a:latin typeface="Courier"/>
                <a:cs typeface="Courier"/>
              </a:rPr>
              <a:t>&gt;&gt; </a:t>
            </a:r>
            <a:r>
              <a:rPr lang="en-US" sz="1200" dirty="0" err="1" smtClean="0">
                <a:latin typeface="Courier"/>
                <a:cs typeface="Courier"/>
              </a:rPr>
              <a:t>DrawFormattedText</a:t>
            </a:r>
            <a:r>
              <a:rPr lang="en-US" sz="1200" dirty="0" smtClean="0">
                <a:latin typeface="Courier"/>
                <a:cs typeface="Courier"/>
              </a:rPr>
              <a:t>(wPtr,myText,'center','center',0);</a:t>
            </a:r>
            <a:endParaRPr lang="en-US" sz="1200" dirty="0">
              <a:latin typeface="Courier"/>
              <a:cs typeface="Courier"/>
            </a:endParaRPr>
          </a:p>
        </p:txBody>
      </p:sp>
    </p:spTree>
    <p:extLst>
      <p:ext uri="{BB962C8B-B14F-4D97-AF65-F5344CB8AC3E}">
        <p14:creationId xmlns:p14="http://schemas.microsoft.com/office/powerpoint/2010/main" val="1985975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a:t>
            </a:r>
            <a:endParaRPr lang="en-US" dirty="0"/>
          </a:p>
        </p:txBody>
      </p:sp>
      <p:pic>
        <p:nvPicPr>
          <p:cNvPr id="5" name="Picture 4" descr="Screen Shot 2013-07-23 at 4.53.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16" y="2108200"/>
            <a:ext cx="6305940" cy="4441472"/>
          </a:xfrm>
          <a:prstGeom prst="rect">
            <a:avLst/>
          </a:prstGeom>
        </p:spPr>
      </p:pic>
      <p:sp>
        <p:nvSpPr>
          <p:cNvPr id="6" name="TextBox 5"/>
          <p:cNvSpPr txBox="1"/>
          <p:nvPr/>
        </p:nvSpPr>
        <p:spPr>
          <a:xfrm>
            <a:off x="5436548" y="6180340"/>
            <a:ext cx="2256482" cy="369332"/>
          </a:xfrm>
          <a:prstGeom prst="rect">
            <a:avLst/>
          </a:prstGeom>
          <a:noFill/>
        </p:spPr>
        <p:txBody>
          <a:bodyPr wrap="square" rtlCol="0">
            <a:spAutoFit/>
          </a:bodyPr>
          <a:lstStyle/>
          <a:p>
            <a:r>
              <a:rPr lang="en-US" dirty="0" smtClean="0"/>
              <a:t>&lt;play with options&gt;</a:t>
            </a:r>
            <a:endParaRPr lang="en-US" dirty="0"/>
          </a:p>
        </p:txBody>
      </p:sp>
    </p:spTree>
    <p:extLst>
      <p:ext uri="{BB962C8B-B14F-4D97-AF65-F5344CB8AC3E}">
        <p14:creationId xmlns:p14="http://schemas.microsoft.com/office/powerpoint/2010/main" val="66683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pictures</a:t>
            </a:r>
            <a:endParaRPr lang="en-US" dirty="0"/>
          </a:p>
        </p:txBody>
      </p:sp>
      <p:sp>
        <p:nvSpPr>
          <p:cNvPr id="3" name="Content Placeholder 2"/>
          <p:cNvSpPr>
            <a:spLocks noGrp="1"/>
          </p:cNvSpPr>
          <p:nvPr>
            <p:ph idx="1"/>
          </p:nvPr>
        </p:nvSpPr>
        <p:spPr/>
        <p:txBody>
          <a:bodyPr/>
          <a:lstStyle/>
          <a:p>
            <a:r>
              <a:rPr lang="en-US" dirty="0" smtClean="0"/>
              <a:t>Steps to displaying a picture:</a:t>
            </a:r>
          </a:p>
          <a:p>
            <a:pPr lvl="1"/>
            <a:r>
              <a:rPr lang="en-US" dirty="0" smtClean="0"/>
              <a:t>1. Use </a:t>
            </a:r>
            <a:r>
              <a:rPr lang="en-US" dirty="0" err="1" smtClean="0"/>
              <a:t>imread</a:t>
            </a:r>
            <a:r>
              <a:rPr lang="en-US" dirty="0" smtClean="0"/>
              <a:t>() to read the image into a matrix of numbers</a:t>
            </a:r>
          </a:p>
          <a:p>
            <a:pPr lvl="1"/>
            <a:r>
              <a:rPr lang="en-US" dirty="0" smtClean="0"/>
              <a:t>2. Use </a:t>
            </a:r>
            <a:r>
              <a:rPr lang="en-US" dirty="0" err="1" smtClean="0"/>
              <a:t>MakeTexture</a:t>
            </a:r>
            <a:r>
              <a:rPr lang="en-US" dirty="0" smtClean="0"/>
              <a:t> to create an OpenGL texture using that matrix</a:t>
            </a:r>
          </a:p>
          <a:p>
            <a:pPr lvl="1"/>
            <a:r>
              <a:rPr lang="en-US" dirty="0" smtClean="0"/>
              <a:t>3. Use </a:t>
            </a:r>
            <a:r>
              <a:rPr lang="en-US" dirty="0" err="1" smtClean="0"/>
              <a:t>DrawTexture</a:t>
            </a:r>
            <a:r>
              <a:rPr lang="en-US" dirty="0" smtClean="0"/>
              <a:t> to draw the texture to the screen</a:t>
            </a:r>
            <a:endParaRPr lang="en-US" dirty="0"/>
          </a:p>
        </p:txBody>
      </p:sp>
    </p:spTree>
    <p:extLst>
      <p:ext uri="{BB962C8B-B14F-4D97-AF65-F5344CB8AC3E}">
        <p14:creationId xmlns:p14="http://schemas.microsoft.com/office/powerpoint/2010/main" val="15487855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3-07-19 at 3.3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0" y="426145"/>
            <a:ext cx="7342995" cy="6858000"/>
          </a:xfrm>
          <a:prstGeom prst="rect">
            <a:avLst/>
          </a:prstGeom>
        </p:spPr>
      </p:pic>
      <p:sp>
        <p:nvSpPr>
          <p:cNvPr id="3" name="Oval 2"/>
          <p:cNvSpPr/>
          <p:nvPr/>
        </p:nvSpPr>
        <p:spPr>
          <a:xfrm>
            <a:off x="718569" y="3442578"/>
            <a:ext cx="350929" cy="308496"/>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1102920" y="3551203"/>
            <a:ext cx="4002262" cy="39272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 name="TextBox 5"/>
          <p:cNvSpPr txBox="1"/>
          <p:nvPr/>
        </p:nvSpPr>
        <p:spPr>
          <a:xfrm>
            <a:off x="5080115" y="3743386"/>
            <a:ext cx="1612603" cy="369332"/>
          </a:xfrm>
          <a:prstGeom prst="rect">
            <a:avLst/>
          </a:prstGeom>
          <a:noFill/>
        </p:spPr>
        <p:txBody>
          <a:bodyPr wrap="square" rtlCol="0">
            <a:spAutoFit/>
          </a:bodyPr>
          <a:lstStyle/>
          <a:p>
            <a:r>
              <a:rPr lang="en-US" dirty="0" smtClean="0">
                <a:solidFill>
                  <a:schemeClr val="accent3"/>
                </a:solidFill>
              </a:rPr>
              <a:t>BREAKPOINTS</a:t>
            </a:r>
            <a:endParaRPr lang="en-US" dirty="0">
              <a:solidFill>
                <a:schemeClr val="accent3"/>
              </a:solidFill>
            </a:endParaRPr>
          </a:p>
        </p:txBody>
      </p:sp>
      <p:sp>
        <p:nvSpPr>
          <p:cNvPr id="8" name="Oval 7"/>
          <p:cNvSpPr/>
          <p:nvPr/>
        </p:nvSpPr>
        <p:spPr>
          <a:xfrm>
            <a:off x="710214" y="2498376"/>
            <a:ext cx="350929" cy="308496"/>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1119631" y="2723982"/>
            <a:ext cx="3977196" cy="119487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25661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pic>
        <p:nvPicPr>
          <p:cNvPr id="5" name="Picture 4"/>
          <p:cNvPicPr>
            <a:picLocks noChangeAspect="1"/>
          </p:cNvPicPr>
          <p:nvPr/>
        </p:nvPicPr>
        <p:blipFill>
          <a:blip r:embed="rId2"/>
          <a:stretch>
            <a:fillRect/>
          </a:stretch>
        </p:blipFill>
        <p:spPr>
          <a:xfrm>
            <a:off x="1881969" y="2029160"/>
            <a:ext cx="5685117" cy="4258350"/>
          </a:xfrm>
          <a:prstGeom prst="rect">
            <a:avLst/>
          </a:prstGeom>
        </p:spPr>
      </p:pic>
    </p:spTree>
    <p:extLst>
      <p:ext uri="{BB962C8B-B14F-4D97-AF65-F5344CB8AC3E}">
        <p14:creationId xmlns:p14="http://schemas.microsoft.com/office/powerpoint/2010/main" val="13475938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pic>
        <p:nvPicPr>
          <p:cNvPr id="7" name="Picture 6" descr="fish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38" y="1920359"/>
            <a:ext cx="3073485"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fish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477" y="2544495"/>
            <a:ext cx="3073485"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5522780" y="3191459"/>
            <a:ext cx="307963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415701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Step 1: Read in the image data using </a:t>
            </a:r>
            <a:r>
              <a:rPr lang="en-US" dirty="0" err="1" smtClean="0"/>
              <a:t>imread</a:t>
            </a:r>
            <a:r>
              <a:rPr lang="en-US" dirty="0" smtClean="0"/>
              <a:t>()</a:t>
            </a:r>
          </a:p>
          <a:p>
            <a:r>
              <a:rPr lang="en-US" dirty="0" smtClean="0"/>
              <a:t>Supported image formats:</a:t>
            </a:r>
          </a:p>
          <a:p>
            <a:pPr lvl="1"/>
            <a:r>
              <a:rPr lang="en-US" dirty="0" smtClean="0"/>
              <a:t>BMP, GIF, JPEG, PNG, TIFF, etc.</a:t>
            </a:r>
            <a:endParaRPr lang="en-US" dirty="0"/>
          </a:p>
        </p:txBody>
      </p:sp>
    </p:spTree>
    <p:extLst>
      <p:ext uri="{BB962C8B-B14F-4D97-AF65-F5344CB8AC3E}">
        <p14:creationId xmlns:p14="http://schemas.microsoft.com/office/powerpoint/2010/main" val="120887276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1717784" y="2667825"/>
            <a:ext cx="4349282" cy="1315745"/>
          </a:xfrm>
          <a:prstGeom prst="rect">
            <a:avLst/>
          </a:prstGeom>
          <a:noFill/>
        </p:spPr>
        <p:txBody>
          <a:bodyPr wrap="square" rtlCol="0">
            <a:spAutoFit/>
          </a:bodyPr>
          <a:lstStyle/>
          <a:p>
            <a:pPr>
              <a:lnSpc>
                <a:spcPct val="150000"/>
              </a:lnSpc>
            </a:pPr>
            <a:r>
              <a:rPr lang="en-US" dirty="0" smtClean="0"/>
              <a:t>A = </a:t>
            </a:r>
            <a:r>
              <a:rPr lang="en-US" dirty="0" err="1" smtClean="0"/>
              <a:t>imread</a:t>
            </a:r>
            <a:r>
              <a:rPr lang="en-US" dirty="0" smtClean="0"/>
              <a:t>('</a:t>
            </a:r>
            <a:r>
              <a:rPr lang="en-US" dirty="0" err="1" smtClean="0"/>
              <a:t>mypicture.jpg</a:t>
            </a:r>
            <a:r>
              <a:rPr lang="en-US" dirty="0" smtClean="0"/>
              <a:t>');</a:t>
            </a:r>
          </a:p>
          <a:p>
            <a:pPr>
              <a:lnSpc>
                <a:spcPct val="150000"/>
              </a:lnSpc>
            </a:pPr>
            <a:r>
              <a:rPr lang="en-US" dirty="0" smtClean="0"/>
              <a:t>[A, map] = </a:t>
            </a:r>
            <a:r>
              <a:rPr lang="en-US" dirty="0" err="1" smtClean="0"/>
              <a:t>imread</a:t>
            </a:r>
            <a:r>
              <a:rPr lang="en-US" dirty="0" smtClean="0"/>
              <a:t>('</a:t>
            </a:r>
            <a:r>
              <a:rPr lang="en-US" dirty="0" err="1" smtClean="0"/>
              <a:t>mypicture.jpg</a:t>
            </a:r>
            <a:r>
              <a:rPr lang="en-US" dirty="0" smtClean="0"/>
              <a:t>');</a:t>
            </a:r>
          </a:p>
          <a:p>
            <a:pPr>
              <a:lnSpc>
                <a:spcPct val="150000"/>
              </a:lnSpc>
            </a:pPr>
            <a:r>
              <a:rPr lang="en-US" dirty="0" smtClean="0"/>
              <a:t>[A, map, alpha] = </a:t>
            </a:r>
            <a:r>
              <a:rPr lang="en-US" dirty="0" err="1" smtClean="0"/>
              <a:t>imread</a:t>
            </a:r>
            <a:r>
              <a:rPr lang="en-US" dirty="0" smtClean="0"/>
              <a:t>('</a:t>
            </a:r>
            <a:r>
              <a:rPr lang="en-US" dirty="0" err="1" smtClean="0"/>
              <a:t>mypicture.jpg</a:t>
            </a:r>
            <a:r>
              <a:rPr lang="en-US" dirty="0" smtClean="0"/>
              <a:t>');</a:t>
            </a:r>
            <a:endParaRPr lang="en-US" dirty="0"/>
          </a:p>
        </p:txBody>
      </p:sp>
    </p:spTree>
    <p:extLst>
      <p:ext uri="{BB962C8B-B14F-4D97-AF65-F5344CB8AC3E}">
        <p14:creationId xmlns:p14="http://schemas.microsoft.com/office/powerpoint/2010/main" val="541486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4" name="TextBox 3"/>
          <p:cNvSpPr txBox="1"/>
          <p:nvPr/>
        </p:nvSpPr>
        <p:spPr>
          <a:xfrm>
            <a:off x="315490" y="1999757"/>
            <a:ext cx="7849021" cy="1384995"/>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faceData</a:t>
            </a:r>
            <a:r>
              <a:rPr lang="en-US" sz="1200" dirty="0" smtClean="0">
                <a:latin typeface="Courier"/>
                <a:cs typeface="Courier"/>
              </a:rPr>
              <a:t> = </a:t>
            </a:r>
            <a:r>
              <a:rPr lang="en-US" sz="1200" dirty="0" err="1" smtClean="0">
                <a:latin typeface="Courier"/>
                <a:cs typeface="Courier"/>
              </a:rPr>
              <a:t>imread</a:t>
            </a:r>
            <a:r>
              <a:rPr lang="en-US" sz="1200" dirty="0" smtClean="0">
                <a:latin typeface="Courier"/>
                <a:cs typeface="Courier"/>
              </a:rPr>
              <a:t>('</a:t>
            </a:r>
            <a:r>
              <a:rPr lang="en-US" sz="1200" dirty="0" err="1" smtClean="0">
                <a:latin typeface="Courier"/>
                <a:cs typeface="Courier"/>
              </a:rPr>
              <a:t>sadface.jpg</a:t>
            </a:r>
            <a:r>
              <a:rPr lang="en-US" sz="1200" dirty="0" smtClean="0">
                <a:latin typeface="Courier"/>
                <a:cs typeface="Courier"/>
              </a:rPr>
              <a:t>');</a:t>
            </a:r>
          </a:p>
          <a:p>
            <a:r>
              <a:rPr lang="en-US" sz="1200" dirty="0" smtClean="0">
                <a:latin typeface="Courier"/>
                <a:cs typeface="Courier"/>
              </a:rPr>
              <a:t>&gt;&gt; size(</a:t>
            </a:r>
            <a:r>
              <a:rPr lang="en-US" sz="1200" dirty="0" err="1" smtClean="0">
                <a:latin typeface="Courier"/>
                <a:cs typeface="Courier"/>
              </a:rPr>
              <a:t>faceData</a:t>
            </a:r>
            <a:r>
              <a:rPr lang="en-US" sz="1200" dirty="0" smtClean="0">
                <a:latin typeface="Courier"/>
                <a:cs typeface="Courier"/>
              </a:rPr>
              <a:t>);</a:t>
            </a: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650   506     3</a:t>
            </a:r>
          </a:p>
          <a:p>
            <a:endParaRPr lang="en-US" sz="1200" dirty="0">
              <a:latin typeface="Courier"/>
              <a:cs typeface="Courier"/>
            </a:endParaRPr>
          </a:p>
        </p:txBody>
      </p:sp>
    </p:spTree>
    <p:extLst>
      <p:ext uri="{BB962C8B-B14F-4D97-AF65-F5344CB8AC3E}">
        <p14:creationId xmlns:p14="http://schemas.microsoft.com/office/powerpoint/2010/main" val="449914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Step 1: Read in the image data using </a:t>
            </a:r>
            <a:r>
              <a:rPr lang="en-US" dirty="0" err="1" smtClean="0"/>
              <a:t>imread</a:t>
            </a:r>
            <a:r>
              <a:rPr lang="en-US" dirty="0" smtClean="0"/>
              <a:t>()</a:t>
            </a:r>
          </a:p>
          <a:p>
            <a:r>
              <a:rPr lang="en-US" dirty="0" smtClean="0"/>
              <a:t>Step 2: Make a texture</a:t>
            </a:r>
            <a:endParaRPr lang="en-US" dirty="0"/>
          </a:p>
        </p:txBody>
      </p:sp>
    </p:spTree>
    <p:extLst>
      <p:ext uri="{BB962C8B-B14F-4D97-AF65-F5344CB8AC3E}">
        <p14:creationId xmlns:p14="http://schemas.microsoft.com/office/powerpoint/2010/main" val="22082895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1461943" y="2823143"/>
            <a:ext cx="6752351" cy="369332"/>
          </a:xfrm>
          <a:prstGeom prst="rect">
            <a:avLst/>
          </a:prstGeom>
          <a:noFill/>
        </p:spPr>
        <p:txBody>
          <a:bodyPr wrap="square" rtlCol="0">
            <a:spAutoFit/>
          </a:bodyPr>
          <a:lstStyle/>
          <a:p>
            <a:r>
              <a:rPr lang="en-US" dirty="0" err="1" smtClean="0"/>
              <a:t>myTextureIndex</a:t>
            </a:r>
            <a:r>
              <a:rPr lang="en-US" dirty="0" smtClean="0"/>
              <a:t> = Screen('</a:t>
            </a:r>
            <a:r>
              <a:rPr lang="en-US" dirty="0" err="1" smtClean="0"/>
              <a:t>MakeTexture</a:t>
            </a:r>
            <a:r>
              <a:rPr lang="en-US" dirty="0" smtClean="0"/>
              <a:t>',</a:t>
            </a:r>
            <a:r>
              <a:rPr lang="en-US" dirty="0" err="1" smtClean="0"/>
              <a:t>wPtr</a:t>
            </a:r>
            <a:r>
              <a:rPr lang="en-US" dirty="0" smtClean="0"/>
              <a:t>, </a:t>
            </a:r>
            <a:r>
              <a:rPr lang="en-US" dirty="0" err="1" smtClean="0"/>
              <a:t>imageMatrix</a:t>
            </a:r>
            <a:r>
              <a:rPr lang="en-US" dirty="0" smtClean="0"/>
              <a:t>)</a:t>
            </a:r>
            <a:endParaRPr lang="en-US" dirty="0"/>
          </a:p>
        </p:txBody>
      </p:sp>
    </p:spTree>
    <p:extLst>
      <p:ext uri="{BB962C8B-B14F-4D97-AF65-F5344CB8AC3E}">
        <p14:creationId xmlns:p14="http://schemas.microsoft.com/office/powerpoint/2010/main" val="310928233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4" name="TextBox 3"/>
          <p:cNvSpPr txBox="1"/>
          <p:nvPr/>
        </p:nvSpPr>
        <p:spPr>
          <a:xfrm>
            <a:off x="315490" y="1999757"/>
            <a:ext cx="7849021" cy="1938992"/>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faceData</a:t>
            </a:r>
            <a:r>
              <a:rPr lang="en-US" sz="1200" dirty="0" smtClean="0">
                <a:latin typeface="Courier"/>
                <a:cs typeface="Courier"/>
              </a:rPr>
              <a:t> = </a:t>
            </a:r>
            <a:r>
              <a:rPr lang="en-US" sz="1200" dirty="0" err="1" smtClean="0">
                <a:latin typeface="Courier"/>
                <a:cs typeface="Courier"/>
              </a:rPr>
              <a:t>imread</a:t>
            </a:r>
            <a:r>
              <a:rPr lang="en-US" sz="1200" dirty="0" smtClean="0">
                <a:latin typeface="Courier"/>
                <a:cs typeface="Courier"/>
              </a:rPr>
              <a:t>('</a:t>
            </a:r>
            <a:r>
              <a:rPr lang="en-US" sz="1200" dirty="0" err="1" smtClean="0">
                <a:latin typeface="Courier"/>
                <a:cs typeface="Courier"/>
              </a:rPr>
              <a:t>sadface.jpg</a:t>
            </a:r>
            <a:r>
              <a:rPr lang="en-US" sz="1200" dirty="0" smtClean="0">
                <a:latin typeface="Courier"/>
                <a:cs typeface="Courier"/>
              </a:rPr>
              <a:t>');</a:t>
            </a:r>
          </a:p>
          <a:p>
            <a:r>
              <a:rPr lang="en-US" sz="1200" dirty="0" smtClean="0">
                <a:latin typeface="Courier"/>
                <a:cs typeface="Courier"/>
              </a:rPr>
              <a:t>&gt;&gt; size(</a:t>
            </a:r>
            <a:r>
              <a:rPr lang="en-US" sz="1200" dirty="0" err="1" smtClean="0">
                <a:latin typeface="Courier"/>
                <a:cs typeface="Courier"/>
              </a:rPr>
              <a:t>faceData</a:t>
            </a:r>
            <a:r>
              <a:rPr lang="en-US" sz="1200" dirty="0" smtClean="0">
                <a:latin typeface="Courier"/>
                <a:cs typeface="Courier"/>
              </a:rPr>
              <a:t>);</a:t>
            </a: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650   506     3</a:t>
            </a:r>
          </a:p>
          <a:p>
            <a:endParaRPr lang="en-US" sz="1200" dirty="0">
              <a:latin typeface="Courier"/>
              <a:cs typeface="Courier"/>
            </a:endParaRPr>
          </a:p>
          <a:p>
            <a:r>
              <a:rPr lang="en-US" sz="1200" dirty="0" smtClean="0">
                <a:latin typeface="Courier"/>
                <a:cs typeface="Courier"/>
              </a:rPr>
              <a:t>&gt;&gt; </a:t>
            </a:r>
            <a:r>
              <a:rPr lang="en-US" sz="1200" dirty="0" err="1" smtClean="0">
                <a:latin typeface="Courier"/>
                <a:cs typeface="Courier"/>
              </a:rPr>
              <a:t>faceTexture</a:t>
            </a:r>
            <a:r>
              <a:rPr lang="en-US" sz="1200" dirty="0" smtClean="0">
                <a:latin typeface="Courier"/>
                <a:cs typeface="Courier"/>
              </a:rPr>
              <a:t> = Screen('</a:t>
            </a:r>
            <a:r>
              <a:rPr lang="en-US" sz="1200" dirty="0" err="1" smtClean="0">
                <a:latin typeface="Courier"/>
                <a:cs typeface="Courier"/>
              </a:rPr>
              <a:t>MakeTexture</a:t>
            </a:r>
            <a:r>
              <a:rPr lang="en-US" sz="1200" dirty="0" smtClean="0">
                <a:latin typeface="Courier"/>
                <a:cs typeface="Courier"/>
              </a:rPr>
              <a:t>',</a:t>
            </a:r>
            <a:r>
              <a:rPr lang="en-US" sz="1200" dirty="0" err="1" smtClean="0">
                <a:latin typeface="Courier"/>
                <a:cs typeface="Courier"/>
              </a:rPr>
              <a:t>wPtr,faceData</a:t>
            </a:r>
            <a:r>
              <a:rPr lang="en-US" sz="1200" dirty="0" smtClean="0">
                <a:latin typeface="Courier"/>
                <a:cs typeface="Courier"/>
              </a:rPr>
              <a:t>);</a:t>
            </a:r>
          </a:p>
          <a:p>
            <a:r>
              <a:rPr lang="en-US" sz="1200" dirty="0" smtClean="0">
                <a:latin typeface="Courier"/>
                <a:cs typeface="Courier"/>
              </a:rPr>
              <a:t>&gt;&gt; Screen('</a:t>
            </a:r>
            <a:r>
              <a:rPr lang="en-US" sz="1200" dirty="0" err="1" smtClean="0">
                <a:latin typeface="Courier"/>
                <a:cs typeface="Courier"/>
              </a:rPr>
              <a:t>DrawTexture</a:t>
            </a:r>
            <a:r>
              <a:rPr lang="en-US" sz="1200" dirty="0" smtClean="0">
                <a:latin typeface="Courier"/>
                <a:cs typeface="Courier"/>
              </a:rPr>
              <a:t>',</a:t>
            </a:r>
            <a:r>
              <a:rPr lang="en-US" sz="1200" dirty="0" err="1" smtClean="0">
                <a:latin typeface="Courier"/>
                <a:cs typeface="Courier"/>
              </a:rPr>
              <a:t>wPtr,faceTexture</a:t>
            </a:r>
            <a:r>
              <a:rPr lang="en-US" sz="1200" dirty="0" smtClean="0">
                <a:latin typeface="Courier"/>
                <a:cs typeface="Courier"/>
              </a:rPr>
              <a:t>);</a:t>
            </a:r>
          </a:p>
          <a:p>
            <a:r>
              <a:rPr lang="en-US" sz="1200" dirty="0" smtClean="0">
                <a:latin typeface="Courier"/>
                <a:cs typeface="Courier"/>
              </a:rPr>
              <a:t>&gt;&gt; Screen('Flip',</a:t>
            </a:r>
            <a:r>
              <a:rPr lang="en-US" sz="1200" dirty="0" err="1" smtClean="0">
                <a:latin typeface="Courier"/>
                <a:cs typeface="Courier"/>
              </a:rPr>
              <a:t>wPtr</a:t>
            </a:r>
            <a:r>
              <a:rPr lang="en-US" sz="1200" dirty="0" smtClean="0">
                <a:latin typeface="Courier"/>
                <a:cs typeface="Courier"/>
              </a:rPr>
              <a:t>);</a:t>
            </a:r>
            <a:endParaRPr lang="en-US" sz="1200" dirty="0">
              <a:latin typeface="Courier"/>
              <a:cs typeface="Courier"/>
            </a:endParaRPr>
          </a:p>
        </p:txBody>
      </p:sp>
    </p:spTree>
    <p:extLst>
      <p:ext uri="{BB962C8B-B14F-4D97-AF65-F5344CB8AC3E}">
        <p14:creationId xmlns:p14="http://schemas.microsoft.com/office/powerpoint/2010/main" val="3175511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2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98" y="1455049"/>
            <a:ext cx="6502400" cy="3467100"/>
          </a:xfrm>
          <a:prstGeom prst="rect">
            <a:avLst/>
          </a:prstGeom>
        </p:spPr>
      </p:pic>
    </p:spTree>
    <p:extLst>
      <p:ext uri="{BB962C8B-B14F-4D97-AF65-F5344CB8AC3E}">
        <p14:creationId xmlns:p14="http://schemas.microsoft.com/office/powerpoint/2010/main" val="99676867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Images</a:t>
            </a:r>
            <a:endParaRPr lang="en-US" dirty="0"/>
          </a:p>
        </p:txBody>
      </p:sp>
      <p:sp>
        <p:nvSpPr>
          <p:cNvPr id="4" name="TextBox 3"/>
          <p:cNvSpPr txBox="1"/>
          <p:nvPr/>
        </p:nvSpPr>
        <p:spPr>
          <a:xfrm>
            <a:off x="475131" y="2384596"/>
            <a:ext cx="8383119" cy="738664"/>
          </a:xfrm>
          <a:prstGeom prst="rect">
            <a:avLst/>
          </a:prstGeom>
          <a:noFill/>
        </p:spPr>
        <p:txBody>
          <a:bodyPr wrap="square" rtlCol="0">
            <a:spAutoFit/>
          </a:bodyPr>
          <a:lstStyle/>
          <a:p>
            <a:r>
              <a:rPr lang="en-US" sz="1400" dirty="0">
                <a:latin typeface="Courier"/>
                <a:cs typeface="Courier"/>
              </a:rPr>
              <a:t>Screen('</a:t>
            </a:r>
            <a:r>
              <a:rPr lang="en-US" sz="1400" dirty="0" err="1">
                <a:latin typeface="Courier"/>
                <a:cs typeface="Courier"/>
              </a:rPr>
              <a:t>DrawTexture</a:t>
            </a:r>
            <a:r>
              <a:rPr lang="en-US" sz="1400" dirty="0">
                <a:latin typeface="Courier"/>
                <a:cs typeface="Courier"/>
              </a:rPr>
              <a:t>', </a:t>
            </a:r>
            <a:r>
              <a:rPr lang="en-US" sz="1400" dirty="0" err="1">
                <a:latin typeface="Courier"/>
                <a:cs typeface="Courier"/>
              </a:rPr>
              <a:t>windowPointer</a:t>
            </a:r>
            <a:r>
              <a:rPr lang="en-US" sz="1400" dirty="0">
                <a:latin typeface="Courier"/>
                <a:cs typeface="Courier"/>
              </a:rPr>
              <a:t>, </a:t>
            </a:r>
            <a:r>
              <a:rPr lang="en-US" sz="1400" dirty="0" err="1">
                <a:latin typeface="Courier"/>
                <a:cs typeface="Courier"/>
              </a:rPr>
              <a:t>texturePointer</a:t>
            </a:r>
            <a:r>
              <a:rPr lang="en-US" sz="1400" dirty="0">
                <a:latin typeface="Courier"/>
                <a:cs typeface="Courier"/>
              </a:rPr>
              <a:t> [,</a:t>
            </a:r>
            <a:r>
              <a:rPr lang="en-US" sz="1400" dirty="0" err="1">
                <a:latin typeface="Courier"/>
                <a:cs typeface="Courier"/>
              </a:rPr>
              <a:t>sourceRect</a:t>
            </a:r>
            <a:r>
              <a:rPr lang="en-US" sz="1400" dirty="0">
                <a:latin typeface="Courier"/>
                <a:cs typeface="Courier"/>
              </a:rPr>
              <a:t>] [,</a:t>
            </a:r>
            <a:r>
              <a:rPr lang="en-US" sz="1400" dirty="0" err="1">
                <a:latin typeface="Courier"/>
                <a:cs typeface="Courier"/>
              </a:rPr>
              <a:t>destinationRect</a:t>
            </a:r>
            <a:r>
              <a:rPr lang="en-US" sz="1400" dirty="0">
                <a:latin typeface="Courier"/>
                <a:cs typeface="Courier"/>
              </a:rPr>
              <a:t>] [,</a:t>
            </a:r>
            <a:r>
              <a:rPr lang="en-US" sz="1400" dirty="0" err="1">
                <a:latin typeface="Courier"/>
                <a:cs typeface="Courier"/>
              </a:rPr>
              <a:t>rotationAngle</a:t>
            </a:r>
            <a:r>
              <a:rPr lang="en-US" sz="1400" dirty="0">
                <a:latin typeface="Courier"/>
                <a:cs typeface="Courier"/>
              </a:rPr>
              <a:t>] [, </a:t>
            </a:r>
            <a:r>
              <a:rPr lang="en-US" sz="1400" dirty="0" err="1">
                <a:latin typeface="Courier"/>
                <a:cs typeface="Courier"/>
              </a:rPr>
              <a:t>filterMode</a:t>
            </a:r>
            <a:r>
              <a:rPr lang="en-US" sz="1400" dirty="0">
                <a:latin typeface="Courier"/>
                <a:cs typeface="Courier"/>
              </a:rPr>
              <a:t>] [, </a:t>
            </a:r>
            <a:r>
              <a:rPr lang="en-US" sz="1400" dirty="0" err="1">
                <a:latin typeface="Courier"/>
                <a:cs typeface="Courier"/>
              </a:rPr>
              <a:t>globalAlpha</a:t>
            </a:r>
            <a:r>
              <a:rPr lang="en-US" sz="1400" dirty="0">
                <a:latin typeface="Courier"/>
                <a:cs typeface="Courier"/>
              </a:rPr>
              <a:t>] </a:t>
            </a:r>
            <a:endParaRPr lang="en-US" sz="1400" dirty="0" smtClean="0">
              <a:latin typeface="Courier"/>
              <a:cs typeface="Courier"/>
            </a:endParaRPr>
          </a:p>
          <a:p>
            <a:r>
              <a:rPr lang="en-US" sz="1400" dirty="0" smtClean="0">
                <a:latin typeface="Courier"/>
                <a:cs typeface="Courier"/>
              </a:rPr>
              <a:t>[</a:t>
            </a:r>
            <a:r>
              <a:rPr lang="en-US" sz="1400" dirty="0">
                <a:latin typeface="Courier"/>
                <a:cs typeface="Courier"/>
              </a:rPr>
              <a:t>, </a:t>
            </a:r>
            <a:r>
              <a:rPr lang="en-US" sz="1400" dirty="0" err="1">
                <a:latin typeface="Courier"/>
                <a:cs typeface="Courier"/>
              </a:rPr>
              <a:t>modulateColor</a:t>
            </a:r>
            <a:r>
              <a:rPr lang="en-US" sz="1400" dirty="0">
                <a:latin typeface="Courier"/>
                <a:cs typeface="Courier"/>
              </a:rPr>
              <a:t>] [, </a:t>
            </a:r>
            <a:r>
              <a:rPr lang="en-US" sz="1400" dirty="0" err="1">
                <a:latin typeface="Courier"/>
                <a:cs typeface="Courier"/>
              </a:rPr>
              <a:t>textureShader</a:t>
            </a:r>
            <a:r>
              <a:rPr lang="en-US" sz="1400" dirty="0">
                <a:latin typeface="Courier"/>
                <a:cs typeface="Courier"/>
              </a:rPr>
              <a:t>] [, </a:t>
            </a:r>
            <a:r>
              <a:rPr lang="en-US" sz="1400" dirty="0" err="1">
                <a:latin typeface="Courier"/>
                <a:cs typeface="Courier"/>
              </a:rPr>
              <a:t>specialFlags</a:t>
            </a:r>
            <a:r>
              <a:rPr lang="en-US" sz="1400" dirty="0">
                <a:latin typeface="Courier"/>
                <a:cs typeface="Courier"/>
              </a:rPr>
              <a:t>] [, </a:t>
            </a:r>
            <a:r>
              <a:rPr lang="en-US" sz="1400" dirty="0" err="1">
                <a:latin typeface="Courier"/>
                <a:cs typeface="Courier"/>
              </a:rPr>
              <a:t>auxParameters</a:t>
            </a:r>
            <a:r>
              <a:rPr lang="en-US" sz="1400" dirty="0">
                <a:latin typeface="Courier"/>
                <a:cs typeface="Courier"/>
              </a:rPr>
              <a:t>]);</a:t>
            </a:r>
          </a:p>
        </p:txBody>
      </p:sp>
      <p:sp>
        <p:nvSpPr>
          <p:cNvPr id="5" name="Rectangle 4"/>
          <p:cNvSpPr/>
          <p:nvPr/>
        </p:nvSpPr>
        <p:spPr>
          <a:xfrm>
            <a:off x="557365" y="2658688"/>
            <a:ext cx="1937076" cy="191864"/>
          </a:xfrm>
          <a:prstGeom prst="rect">
            <a:avLst/>
          </a:prstGeom>
          <a:gradFill flip="none" rotWithShape="1">
            <a:gsLst>
              <a:gs pos="0">
                <a:schemeClr val="accent2">
                  <a:tint val="95000"/>
                  <a:shade val="70000"/>
                  <a:satMod val="150000"/>
                  <a:alpha val="27000"/>
                </a:schemeClr>
              </a:gs>
              <a:gs pos="100000">
                <a:schemeClr val="accent2">
                  <a:tint val="100000"/>
                  <a:shade val="100000"/>
                  <a:satMod val="150000"/>
                  <a:alpha val="27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 name="Straight Arrow Connector 6"/>
          <p:cNvCxnSpPr/>
          <p:nvPr/>
        </p:nvCxnSpPr>
        <p:spPr>
          <a:xfrm flipV="1">
            <a:off x="1827429" y="2658688"/>
            <a:ext cx="4166540" cy="1050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30463" y="3709373"/>
            <a:ext cx="2430481" cy="923330"/>
          </a:xfrm>
          <a:prstGeom prst="rect">
            <a:avLst/>
          </a:prstGeom>
          <a:noFill/>
        </p:spPr>
        <p:txBody>
          <a:bodyPr wrap="square" rtlCol="0">
            <a:spAutoFit/>
          </a:bodyPr>
          <a:lstStyle/>
          <a:p>
            <a:r>
              <a:rPr lang="en-US" dirty="0" err="1" smtClean="0">
                <a:solidFill>
                  <a:schemeClr val="accent1"/>
                </a:solidFill>
              </a:rPr>
              <a:t>rect</a:t>
            </a:r>
            <a:r>
              <a:rPr lang="en-US" dirty="0" smtClean="0">
                <a:solidFill>
                  <a:schemeClr val="accent1"/>
                </a:solidFill>
              </a:rPr>
              <a:t> defining subpart of picture to present, default is whole picture</a:t>
            </a:r>
            <a:endParaRPr lang="en-US" dirty="0">
              <a:solidFill>
                <a:schemeClr val="accent1"/>
              </a:solidFill>
            </a:endParaRPr>
          </a:p>
        </p:txBody>
      </p:sp>
      <p:sp>
        <p:nvSpPr>
          <p:cNvPr id="11" name="Rectangle 10"/>
          <p:cNvSpPr/>
          <p:nvPr/>
        </p:nvSpPr>
        <p:spPr>
          <a:xfrm>
            <a:off x="6085339" y="2466824"/>
            <a:ext cx="1507630" cy="191864"/>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1690372" y="2978462"/>
            <a:ext cx="3088356" cy="14709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778728" y="4339784"/>
            <a:ext cx="2430481" cy="1200329"/>
          </a:xfrm>
          <a:prstGeom prst="rect">
            <a:avLst/>
          </a:prstGeom>
          <a:noFill/>
        </p:spPr>
        <p:txBody>
          <a:bodyPr wrap="square" rtlCol="0">
            <a:spAutoFit/>
          </a:bodyPr>
          <a:lstStyle/>
          <a:p>
            <a:r>
              <a:rPr lang="en-US" dirty="0" err="1" smtClean="0">
                <a:solidFill>
                  <a:schemeClr val="accent2"/>
                </a:solidFill>
              </a:rPr>
              <a:t>rect</a:t>
            </a:r>
            <a:r>
              <a:rPr lang="en-US" dirty="0" smtClean="0">
                <a:solidFill>
                  <a:schemeClr val="accent2"/>
                </a:solidFill>
              </a:rPr>
              <a:t> defining subpart of screen to present picture in (defaults to center of screen)</a:t>
            </a:r>
            <a:endParaRPr lang="en-US" dirty="0">
              <a:solidFill>
                <a:schemeClr val="accent2"/>
              </a:solidFill>
            </a:endParaRPr>
          </a:p>
        </p:txBody>
      </p:sp>
    </p:spTree>
    <p:extLst>
      <p:ext uri="{BB962C8B-B14F-4D97-AF65-F5344CB8AC3E}">
        <p14:creationId xmlns:p14="http://schemas.microsoft.com/office/powerpoint/2010/main" val="440073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3" name="Picture 2"/>
          <p:cNvPicPr>
            <a:picLocks noChangeAspect="1"/>
          </p:cNvPicPr>
          <p:nvPr/>
        </p:nvPicPr>
        <p:blipFill>
          <a:blip r:embed="rId2"/>
          <a:stretch>
            <a:fillRect/>
          </a:stretch>
        </p:blipFill>
        <p:spPr>
          <a:xfrm>
            <a:off x="284163" y="1794542"/>
            <a:ext cx="4245277" cy="5063458"/>
          </a:xfrm>
          <a:prstGeom prst="rect">
            <a:avLst/>
          </a:prstGeom>
        </p:spPr>
      </p:pic>
      <p:sp>
        <p:nvSpPr>
          <p:cNvPr id="5" name="TextBox 4"/>
          <p:cNvSpPr txBox="1"/>
          <p:nvPr/>
        </p:nvSpPr>
        <p:spPr>
          <a:xfrm>
            <a:off x="4672576" y="2256158"/>
            <a:ext cx="2791913" cy="1200329"/>
          </a:xfrm>
          <a:prstGeom prst="rect">
            <a:avLst/>
          </a:prstGeom>
          <a:noFill/>
        </p:spPr>
        <p:txBody>
          <a:bodyPr wrap="square" rtlCol="0">
            <a:spAutoFit/>
          </a:bodyPr>
          <a:lstStyle/>
          <a:p>
            <a:r>
              <a:rPr lang="en-US" dirty="0" smtClean="0"/>
              <a:t>1 –  cathode ray tube</a:t>
            </a:r>
          </a:p>
          <a:p>
            <a:r>
              <a:rPr lang="en-US" dirty="0" smtClean="0"/>
              <a:t>2 –  electron gun</a:t>
            </a:r>
          </a:p>
          <a:p>
            <a:r>
              <a:rPr lang="en-US" dirty="0" smtClean="0"/>
              <a:t>3 –  electron beam</a:t>
            </a:r>
          </a:p>
          <a:p>
            <a:r>
              <a:rPr lang="en-US" dirty="0" smtClean="0"/>
              <a:t>4 –  deflection yoke</a:t>
            </a:r>
            <a:endParaRPr lang="en-US" dirty="0"/>
          </a:p>
        </p:txBody>
      </p:sp>
      <p:sp>
        <p:nvSpPr>
          <p:cNvPr id="6" name="TextBox 5"/>
          <p:cNvSpPr txBox="1"/>
          <p:nvPr/>
        </p:nvSpPr>
        <p:spPr>
          <a:xfrm>
            <a:off x="4672576" y="3955560"/>
            <a:ext cx="3606222" cy="1200329"/>
          </a:xfrm>
          <a:prstGeom prst="rect">
            <a:avLst/>
          </a:prstGeom>
          <a:noFill/>
        </p:spPr>
        <p:txBody>
          <a:bodyPr wrap="square" rtlCol="0">
            <a:spAutoFit/>
          </a:bodyPr>
          <a:lstStyle/>
          <a:p>
            <a:r>
              <a:rPr lang="en-US" dirty="0" smtClean="0"/>
              <a:t>The deflection yoke manipulates the electron beam, sweeping it across the screen, one horizontal line ("</a:t>
            </a:r>
            <a:r>
              <a:rPr lang="en-US" dirty="0" err="1" smtClean="0"/>
              <a:t>scanline</a:t>
            </a:r>
            <a:r>
              <a:rPr lang="en-US" dirty="0" smtClean="0"/>
              <a:t>") at a time</a:t>
            </a:r>
            <a:endParaRPr lang="en-US" dirty="0"/>
          </a:p>
        </p:txBody>
      </p:sp>
    </p:spTree>
    <p:extLst>
      <p:ext uri="{BB962C8B-B14F-4D97-AF65-F5344CB8AC3E}">
        <p14:creationId xmlns:p14="http://schemas.microsoft.com/office/powerpoint/2010/main" val="358560991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images</a:t>
            </a:r>
            <a:endParaRPr lang="en-US" dirty="0"/>
          </a:p>
        </p:txBody>
      </p:sp>
      <p:sp>
        <p:nvSpPr>
          <p:cNvPr id="5" name="Rectangle 4"/>
          <p:cNvSpPr/>
          <p:nvPr/>
        </p:nvSpPr>
        <p:spPr>
          <a:xfrm>
            <a:off x="656857" y="2222589"/>
            <a:ext cx="7816601" cy="377730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6" name="Picture 5" descr="sadfa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260" y="2900219"/>
            <a:ext cx="2065350" cy="2653118"/>
          </a:xfrm>
          <a:prstGeom prst="rect">
            <a:avLst/>
          </a:prstGeom>
        </p:spPr>
      </p:pic>
      <p:sp>
        <p:nvSpPr>
          <p:cNvPr id="7" name="TextBox 6"/>
          <p:cNvSpPr txBox="1"/>
          <p:nvPr/>
        </p:nvSpPr>
        <p:spPr>
          <a:xfrm>
            <a:off x="240371" y="1872231"/>
            <a:ext cx="723018" cy="369332"/>
          </a:xfrm>
          <a:prstGeom prst="rect">
            <a:avLst/>
          </a:prstGeom>
          <a:noFill/>
        </p:spPr>
        <p:txBody>
          <a:bodyPr wrap="square" rtlCol="0">
            <a:spAutoFit/>
          </a:bodyPr>
          <a:lstStyle/>
          <a:p>
            <a:r>
              <a:rPr lang="en-US" dirty="0" smtClean="0"/>
              <a:t>0,0</a:t>
            </a:r>
            <a:endParaRPr lang="en-US" dirty="0"/>
          </a:p>
        </p:txBody>
      </p:sp>
      <p:sp>
        <p:nvSpPr>
          <p:cNvPr id="8" name="TextBox 7"/>
          <p:cNvSpPr txBox="1"/>
          <p:nvPr/>
        </p:nvSpPr>
        <p:spPr>
          <a:xfrm>
            <a:off x="766332" y="2530887"/>
            <a:ext cx="2112892" cy="369332"/>
          </a:xfrm>
          <a:prstGeom prst="rect">
            <a:avLst/>
          </a:prstGeom>
          <a:noFill/>
        </p:spPr>
        <p:txBody>
          <a:bodyPr wrap="square" rtlCol="0">
            <a:spAutoFit/>
          </a:bodyPr>
          <a:lstStyle/>
          <a:p>
            <a:r>
              <a:rPr lang="en-US" dirty="0" err="1" smtClean="0">
                <a:solidFill>
                  <a:schemeClr val="bg1"/>
                </a:solidFill>
              </a:rPr>
              <a:t>xOffset</a:t>
            </a:r>
            <a:r>
              <a:rPr lang="en-US" dirty="0" smtClean="0">
                <a:solidFill>
                  <a:schemeClr val="bg1"/>
                </a:solidFill>
              </a:rPr>
              <a:t>, </a:t>
            </a:r>
            <a:r>
              <a:rPr lang="en-US" dirty="0" err="1" smtClean="0">
                <a:solidFill>
                  <a:schemeClr val="bg1"/>
                </a:solidFill>
              </a:rPr>
              <a:t>yOffset</a:t>
            </a:r>
            <a:endParaRPr lang="en-US" dirty="0">
              <a:solidFill>
                <a:schemeClr val="bg1"/>
              </a:solidFill>
            </a:endParaRPr>
          </a:p>
        </p:txBody>
      </p:sp>
      <p:sp>
        <p:nvSpPr>
          <p:cNvPr id="9" name="TextBox 8"/>
          <p:cNvSpPr txBox="1"/>
          <p:nvPr/>
        </p:nvSpPr>
        <p:spPr>
          <a:xfrm>
            <a:off x="2879224" y="5553337"/>
            <a:ext cx="4389998" cy="369332"/>
          </a:xfrm>
          <a:prstGeom prst="rect">
            <a:avLst/>
          </a:prstGeom>
          <a:noFill/>
        </p:spPr>
        <p:txBody>
          <a:bodyPr wrap="square" rtlCol="0">
            <a:spAutoFit/>
          </a:bodyPr>
          <a:lstStyle/>
          <a:p>
            <a:r>
              <a:rPr lang="en-US" dirty="0" err="1" smtClean="0">
                <a:solidFill>
                  <a:schemeClr val="bg1"/>
                </a:solidFill>
              </a:rPr>
              <a:t>xOffset</a:t>
            </a:r>
            <a:r>
              <a:rPr lang="en-US" dirty="0" smtClean="0">
                <a:solidFill>
                  <a:schemeClr val="bg1"/>
                </a:solidFill>
              </a:rPr>
              <a:t> + </a:t>
            </a:r>
            <a:r>
              <a:rPr lang="en-US" dirty="0" err="1" smtClean="0">
                <a:solidFill>
                  <a:schemeClr val="bg1"/>
                </a:solidFill>
              </a:rPr>
              <a:t>imageWidth</a:t>
            </a:r>
            <a:r>
              <a:rPr lang="en-US" dirty="0" smtClean="0">
                <a:solidFill>
                  <a:schemeClr val="bg1"/>
                </a:solidFill>
              </a:rPr>
              <a:t>, </a:t>
            </a:r>
            <a:r>
              <a:rPr lang="en-US" dirty="0" err="1" smtClean="0">
                <a:solidFill>
                  <a:schemeClr val="bg1"/>
                </a:solidFill>
              </a:rPr>
              <a:t>yOffset</a:t>
            </a:r>
            <a:r>
              <a:rPr lang="en-US" dirty="0" smtClean="0">
                <a:solidFill>
                  <a:schemeClr val="bg1"/>
                </a:solidFill>
              </a:rPr>
              <a:t> + </a:t>
            </a:r>
            <a:r>
              <a:rPr lang="en-US" dirty="0" err="1" smtClean="0">
                <a:solidFill>
                  <a:schemeClr val="bg1"/>
                </a:solidFill>
              </a:rPr>
              <a:t>imageHeight</a:t>
            </a:r>
            <a:endParaRPr lang="en-US" dirty="0">
              <a:solidFill>
                <a:schemeClr val="bg1"/>
              </a:solidFill>
            </a:endParaRPr>
          </a:p>
        </p:txBody>
      </p:sp>
      <p:sp>
        <p:nvSpPr>
          <p:cNvPr id="11" name="Oval 10"/>
          <p:cNvSpPr/>
          <p:nvPr/>
        </p:nvSpPr>
        <p:spPr>
          <a:xfrm>
            <a:off x="1525469" y="2856428"/>
            <a:ext cx="87581" cy="87581"/>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590819" y="5509546"/>
            <a:ext cx="87581" cy="87581"/>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897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29" y="629219"/>
            <a:ext cx="7063015" cy="6100871"/>
          </a:xfrm>
          <a:prstGeom prst="rect">
            <a:avLst/>
          </a:prstGeom>
        </p:spPr>
      </p:pic>
    </p:spTree>
    <p:extLst>
      <p:ext uri="{BB962C8B-B14F-4D97-AF65-F5344CB8AC3E}">
        <p14:creationId xmlns:p14="http://schemas.microsoft.com/office/powerpoint/2010/main" val="358043977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images</a:t>
            </a:r>
            <a:endParaRPr lang="en-US" dirty="0"/>
          </a:p>
        </p:txBody>
      </p:sp>
      <p:sp>
        <p:nvSpPr>
          <p:cNvPr id="3" name="Content Placeholder 2"/>
          <p:cNvSpPr>
            <a:spLocks noGrp="1"/>
          </p:cNvSpPr>
          <p:nvPr>
            <p:ph idx="1"/>
          </p:nvPr>
        </p:nvSpPr>
        <p:spPr/>
        <p:txBody>
          <a:bodyPr/>
          <a:lstStyle/>
          <a:p>
            <a:r>
              <a:rPr lang="en-US" dirty="0" smtClean="0"/>
              <a:t>To scale an image, change the size of the destination rectangle</a:t>
            </a:r>
            <a:endParaRPr lang="en-US" dirty="0"/>
          </a:p>
        </p:txBody>
      </p:sp>
    </p:spTree>
    <p:extLst>
      <p:ext uri="{BB962C8B-B14F-4D97-AF65-F5344CB8AC3E}">
        <p14:creationId xmlns:p14="http://schemas.microsoft.com/office/powerpoint/2010/main" val="301244656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7" y="636561"/>
            <a:ext cx="5915498" cy="6319977"/>
          </a:xfrm>
          <a:prstGeom prst="rect">
            <a:avLst/>
          </a:prstGeom>
        </p:spPr>
      </p:pic>
    </p:spTree>
    <p:extLst>
      <p:ext uri="{BB962C8B-B14F-4D97-AF65-F5344CB8AC3E}">
        <p14:creationId xmlns:p14="http://schemas.microsoft.com/office/powerpoint/2010/main" val="166409786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images</a:t>
            </a:r>
            <a:endParaRPr lang="en-US" dirty="0"/>
          </a:p>
        </p:txBody>
      </p:sp>
      <p:sp>
        <p:nvSpPr>
          <p:cNvPr id="4" name="TextBox 3"/>
          <p:cNvSpPr txBox="1"/>
          <p:nvPr/>
        </p:nvSpPr>
        <p:spPr>
          <a:xfrm>
            <a:off x="475131" y="2384596"/>
            <a:ext cx="8383119" cy="738664"/>
          </a:xfrm>
          <a:prstGeom prst="rect">
            <a:avLst/>
          </a:prstGeom>
          <a:noFill/>
        </p:spPr>
        <p:txBody>
          <a:bodyPr wrap="square" rtlCol="0">
            <a:spAutoFit/>
          </a:bodyPr>
          <a:lstStyle/>
          <a:p>
            <a:r>
              <a:rPr lang="en-US" sz="1400" dirty="0">
                <a:latin typeface="Courier"/>
                <a:cs typeface="Courier"/>
              </a:rPr>
              <a:t>Screen('</a:t>
            </a:r>
            <a:r>
              <a:rPr lang="en-US" sz="1400" dirty="0" err="1">
                <a:latin typeface="Courier"/>
                <a:cs typeface="Courier"/>
              </a:rPr>
              <a:t>DrawTexture</a:t>
            </a:r>
            <a:r>
              <a:rPr lang="en-US" sz="1400" dirty="0">
                <a:latin typeface="Courier"/>
                <a:cs typeface="Courier"/>
              </a:rPr>
              <a:t>', </a:t>
            </a:r>
            <a:r>
              <a:rPr lang="en-US" sz="1400" dirty="0" err="1">
                <a:latin typeface="Courier"/>
                <a:cs typeface="Courier"/>
              </a:rPr>
              <a:t>windowPointer</a:t>
            </a:r>
            <a:r>
              <a:rPr lang="en-US" sz="1400" dirty="0">
                <a:latin typeface="Courier"/>
                <a:cs typeface="Courier"/>
              </a:rPr>
              <a:t>, </a:t>
            </a:r>
            <a:r>
              <a:rPr lang="en-US" sz="1400" dirty="0" err="1">
                <a:latin typeface="Courier"/>
                <a:cs typeface="Courier"/>
              </a:rPr>
              <a:t>texturePointer</a:t>
            </a:r>
            <a:r>
              <a:rPr lang="en-US" sz="1400" dirty="0">
                <a:latin typeface="Courier"/>
                <a:cs typeface="Courier"/>
              </a:rPr>
              <a:t> [,</a:t>
            </a:r>
            <a:r>
              <a:rPr lang="en-US" sz="1400" dirty="0" err="1">
                <a:latin typeface="Courier"/>
                <a:cs typeface="Courier"/>
              </a:rPr>
              <a:t>sourceRect</a:t>
            </a:r>
            <a:r>
              <a:rPr lang="en-US" sz="1400" dirty="0">
                <a:latin typeface="Courier"/>
                <a:cs typeface="Courier"/>
              </a:rPr>
              <a:t>] [,</a:t>
            </a:r>
            <a:r>
              <a:rPr lang="en-US" sz="1400" dirty="0" err="1">
                <a:latin typeface="Courier"/>
                <a:cs typeface="Courier"/>
              </a:rPr>
              <a:t>destinationRect</a:t>
            </a:r>
            <a:r>
              <a:rPr lang="en-US" sz="1400" dirty="0">
                <a:latin typeface="Courier"/>
                <a:cs typeface="Courier"/>
              </a:rPr>
              <a:t>] [,</a:t>
            </a:r>
            <a:r>
              <a:rPr lang="en-US" sz="1400" dirty="0" err="1">
                <a:latin typeface="Courier"/>
                <a:cs typeface="Courier"/>
              </a:rPr>
              <a:t>rotationAngle</a:t>
            </a:r>
            <a:r>
              <a:rPr lang="en-US" sz="1400" dirty="0">
                <a:latin typeface="Courier"/>
                <a:cs typeface="Courier"/>
              </a:rPr>
              <a:t>] [, </a:t>
            </a:r>
            <a:r>
              <a:rPr lang="en-US" sz="1400" dirty="0" err="1">
                <a:latin typeface="Courier"/>
                <a:cs typeface="Courier"/>
              </a:rPr>
              <a:t>filterMode</a:t>
            </a:r>
            <a:r>
              <a:rPr lang="en-US" sz="1400" dirty="0">
                <a:latin typeface="Courier"/>
                <a:cs typeface="Courier"/>
              </a:rPr>
              <a:t>] [, </a:t>
            </a:r>
            <a:r>
              <a:rPr lang="en-US" sz="1400" dirty="0" err="1">
                <a:latin typeface="Courier"/>
                <a:cs typeface="Courier"/>
              </a:rPr>
              <a:t>globalAlpha</a:t>
            </a:r>
            <a:r>
              <a:rPr lang="en-US" sz="1400" dirty="0">
                <a:latin typeface="Courier"/>
                <a:cs typeface="Courier"/>
              </a:rPr>
              <a:t>] </a:t>
            </a:r>
            <a:endParaRPr lang="en-US" sz="1400" dirty="0" smtClean="0">
              <a:latin typeface="Courier"/>
              <a:cs typeface="Courier"/>
            </a:endParaRPr>
          </a:p>
          <a:p>
            <a:r>
              <a:rPr lang="en-US" sz="1400" dirty="0" smtClean="0">
                <a:latin typeface="Courier"/>
                <a:cs typeface="Courier"/>
              </a:rPr>
              <a:t>[</a:t>
            </a:r>
            <a:r>
              <a:rPr lang="en-US" sz="1400" dirty="0">
                <a:latin typeface="Courier"/>
                <a:cs typeface="Courier"/>
              </a:rPr>
              <a:t>, </a:t>
            </a:r>
            <a:r>
              <a:rPr lang="en-US" sz="1400" dirty="0" err="1">
                <a:latin typeface="Courier"/>
                <a:cs typeface="Courier"/>
              </a:rPr>
              <a:t>modulateColor</a:t>
            </a:r>
            <a:r>
              <a:rPr lang="en-US" sz="1400" dirty="0">
                <a:latin typeface="Courier"/>
                <a:cs typeface="Courier"/>
              </a:rPr>
              <a:t>] [, </a:t>
            </a:r>
            <a:r>
              <a:rPr lang="en-US" sz="1400" dirty="0" err="1">
                <a:latin typeface="Courier"/>
                <a:cs typeface="Courier"/>
              </a:rPr>
              <a:t>textureShader</a:t>
            </a:r>
            <a:r>
              <a:rPr lang="en-US" sz="1400" dirty="0">
                <a:latin typeface="Courier"/>
                <a:cs typeface="Courier"/>
              </a:rPr>
              <a:t>] [, </a:t>
            </a:r>
            <a:r>
              <a:rPr lang="en-US" sz="1400" dirty="0" err="1">
                <a:latin typeface="Courier"/>
                <a:cs typeface="Courier"/>
              </a:rPr>
              <a:t>specialFlags</a:t>
            </a:r>
            <a:r>
              <a:rPr lang="en-US" sz="1400" dirty="0">
                <a:latin typeface="Courier"/>
                <a:cs typeface="Courier"/>
              </a:rPr>
              <a:t>] [, </a:t>
            </a:r>
            <a:r>
              <a:rPr lang="en-US" sz="1400" dirty="0" err="1">
                <a:latin typeface="Courier"/>
                <a:cs typeface="Courier"/>
              </a:rPr>
              <a:t>auxParameters</a:t>
            </a:r>
            <a:r>
              <a:rPr lang="en-US" sz="1400" dirty="0">
                <a:latin typeface="Courier"/>
                <a:cs typeface="Courier"/>
              </a:rPr>
              <a:t>]);</a:t>
            </a:r>
          </a:p>
        </p:txBody>
      </p:sp>
      <p:cxnSp>
        <p:nvCxnSpPr>
          <p:cNvPr id="5" name="Straight Arrow Connector 4"/>
          <p:cNvCxnSpPr/>
          <p:nvPr/>
        </p:nvCxnSpPr>
        <p:spPr>
          <a:xfrm flipV="1">
            <a:off x="1827429" y="2989385"/>
            <a:ext cx="1611340" cy="22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30463" y="5282219"/>
            <a:ext cx="2430481" cy="923330"/>
          </a:xfrm>
          <a:prstGeom prst="rect">
            <a:avLst/>
          </a:prstGeom>
          <a:noFill/>
        </p:spPr>
        <p:txBody>
          <a:bodyPr wrap="square" rtlCol="0">
            <a:spAutoFit/>
          </a:bodyPr>
          <a:lstStyle/>
          <a:p>
            <a:r>
              <a:rPr lang="en-US" dirty="0" smtClean="0">
                <a:solidFill>
                  <a:schemeClr val="accent1"/>
                </a:solidFill>
              </a:rPr>
              <a:t>set rotation angle. upright image is 0 degrees</a:t>
            </a:r>
            <a:endParaRPr lang="en-US" dirty="0">
              <a:solidFill>
                <a:schemeClr val="accent1"/>
              </a:solidFill>
            </a:endParaRPr>
          </a:p>
        </p:txBody>
      </p:sp>
      <p:sp>
        <p:nvSpPr>
          <p:cNvPr id="7" name="Rectangle 6"/>
          <p:cNvSpPr/>
          <p:nvPr/>
        </p:nvSpPr>
        <p:spPr>
          <a:xfrm>
            <a:off x="2568415" y="2681747"/>
            <a:ext cx="1759353" cy="191864"/>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695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86" y="978328"/>
            <a:ext cx="6845300" cy="5638800"/>
          </a:xfrm>
          <a:prstGeom prst="rect">
            <a:avLst/>
          </a:prstGeom>
        </p:spPr>
      </p:pic>
    </p:spTree>
    <p:extLst>
      <p:ext uri="{BB962C8B-B14F-4D97-AF65-F5344CB8AC3E}">
        <p14:creationId xmlns:p14="http://schemas.microsoft.com/office/powerpoint/2010/main" val="71817293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images</a:t>
            </a:r>
            <a:endParaRPr lang="en-US" dirty="0"/>
          </a:p>
        </p:txBody>
      </p:sp>
      <p:sp>
        <p:nvSpPr>
          <p:cNvPr id="3" name="Content Placeholder 2"/>
          <p:cNvSpPr>
            <a:spLocks noGrp="1"/>
          </p:cNvSpPr>
          <p:nvPr>
            <p:ph idx="1"/>
          </p:nvPr>
        </p:nvSpPr>
        <p:spPr/>
        <p:txBody>
          <a:bodyPr/>
          <a:lstStyle/>
          <a:p>
            <a:r>
              <a:rPr lang="en-US" dirty="0" smtClean="0"/>
              <a:t>You can draw multiple image textures to the back buffer, and then flip to show them at the same time</a:t>
            </a:r>
            <a:endParaRPr lang="en-US" dirty="0"/>
          </a:p>
        </p:txBody>
      </p:sp>
    </p:spTree>
    <p:extLst>
      <p:ext uri="{BB962C8B-B14F-4D97-AF65-F5344CB8AC3E}">
        <p14:creationId xmlns:p14="http://schemas.microsoft.com/office/powerpoint/2010/main" val="169183851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32.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7" y="651797"/>
            <a:ext cx="6711971" cy="5988131"/>
          </a:xfrm>
          <a:prstGeom prst="rect">
            <a:avLst/>
          </a:prstGeom>
        </p:spPr>
      </p:pic>
    </p:spTree>
    <p:extLst>
      <p:ext uri="{BB962C8B-B14F-4D97-AF65-F5344CB8AC3E}">
        <p14:creationId xmlns:p14="http://schemas.microsoft.com/office/powerpoint/2010/main" val="194716519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4" name="TextBox 3"/>
          <p:cNvSpPr txBox="1"/>
          <p:nvPr/>
        </p:nvSpPr>
        <p:spPr>
          <a:xfrm>
            <a:off x="475131" y="2384596"/>
            <a:ext cx="8383119" cy="738664"/>
          </a:xfrm>
          <a:prstGeom prst="rect">
            <a:avLst/>
          </a:prstGeom>
          <a:noFill/>
        </p:spPr>
        <p:txBody>
          <a:bodyPr wrap="square" rtlCol="0">
            <a:spAutoFit/>
          </a:bodyPr>
          <a:lstStyle/>
          <a:p>
            <a:r>
              <a:rPr lang="en-US" sz="1400" dirty="0">
                <a:latin typeface="Courier"/>
                <a:cs typeface="Courier"/>
              </a:rPr>
              <a:t>Screen('</a:t>
            </a:r>
            <a:r>
              <a:rPr lang="en-US" sz="1400" dirty="0" err="1">
                <a:latin typeface="Courier"/>
                <a:cs typeface="Courier"/>
              </a:rPr>
              <a:t>DrawTexture</a:t>
            </a:r>
            <a:r>
              <a:rPr lang="en-US" sz="1400" dirty="0">
                <a:latin typeface="Courier"/>
                <a:cs typeface="Courier"/>
              </a:rPr>
              <a:t>', </a:t>
            </a:r>
            <a:r>
              <a:rPr lang="en-US" sz="1400" dirty="0" err="1">
                <a:latin typeface="Courier"/>
                <a:cs typeface="Courier"/>
              </a:rPr>
              <a:t>windowPointer</a:t>
            </a:r>
            <a:r>
              <a:rPr lang="en-US" sz="1400" dirty="0">
                <a:latin typeface="Courier"/>
                <a:cs typeface="Courier"/>
              </a:rPr>
              <a:t>, </a:t>
            </a:r>
            <a:r>
              <a:rPr lang="en-US" sz="1400" dirty="0" err="1">
                <a:latin typeface="Courier"/>
                <a:cs typeface="Courier"/>
              </a:rPr>
              <a:t>texturePointer</a:t>
            </a:r>
            <a:r>
              <a:rPr lang="en-US" sz="1400" dirty="0">
                <a:latin typeface="Courier"/>
                <a:cs typeface="Courier"/>
              </a:rPr>
              <a:t> [,</a:t>
            </a:r>
            <a:r>
              <a:rPr lang="en-US" sz="1400" dirty="0" err="1">
                <a:latin typeface="Courier"/>
                <a:cs typeface="Courier"/>
              </a:rPr>
              <a:t>sourceRect</a:t>
            </a:r>
            <a:r>
              <a:rPr lang="en-US" sz="1400" dirty="0">
                <a:latin typeface="Courier"/>
                <a:cs typeface="Courier"/>
              </a:rPr>
              <a:t>] [,</a:t>
            </a:r>
            <a:r>
              <a:rPr lang="en-US" sz="1400" dirty="0" err="1">
                <a:latin typeface="Courier"/>
                <a:cs typeface="Courier"/>
              </a:rPr>
              <a:t>destinationRect</a:t>
            </a:r>
            <a:r>
              <a:rPr lang="en-US" sz="1400" dirty="0">
                <a:latin typeface="Courier"/>
                <a:cs typeface="Courier"/>
              </a:rPr>
              <a:t>] [,</a:t>
            </a:r>
            <a:r>
              <a:rPr lang="en-US" sz="1400" dirty="0" err="1">
                <a:latin typeface="Courier"/>
                <a:cs typeface="Courier"/>
              </a:rPr>
              <a:t>rotationAngle</a:t>
            </a:r>
            <a:r>
              <a:rPr lang="en-US" sz="1400" dirty="0">
                <a:latin typeface="Courier"/>
                <a:cs typeface="Courier"/>
              </a:rPr>
              <a:t>] [, </a:t>
            </a:r>
            <a:r>
              <a:rPr lang="en-US" sz="1400" dirty="0" err="1">
                <a:latin typeface="Courier"/>
                <a:cs typeface="Courier"/>
              </a:rPr>
              <a:t>filterMode</a:t>
            </a:r>
            <a:r>
              <a:rPr lang="en-US" sz="1400" dirty="0">
                <a:latin typeface="Courier"/>
                <a:cs typeface="Courier"/>
              </a:rPr>
              <a:t>] [, </a:t>
            </a:r>
            <a:r>
              <a:rPr lang="en-US" sz="1400" dirty="0" err="1">
                <a:latin typeface="Courier"/>
                <a:cs typeface="Courier"/>
              </a:rPr>
              <a:t>globalAlpha</a:t>
            </a:r>
            <a:r>
              <a:rPr lang="en-US" sz="1400" dirty="0">
                <a:latin typeface="Courier"/>
                <a:cs typeface="Courier"/>
              </a:rPr>
              <a:t>] </a:t>
            </a:r>
            <a:endParaRPr lang="en-US" sz="1400" dirty="0" smtClean="0">
              <a:latin typeface="Courier"/>
              <a:cs typeface="Courier"/>
            </a:endParaRPr>
          </a:p>
          <a:p>
            <a:r>
              <a:rPr lang="en-US" sz="1400" dirty="0" smtClean="0">
                <a:latin typeface="Courier"/>
                <a:cs typeface="Courier"/>
              </a:rPr>
              <a:t>[</a:t>
            </a:r>
            <a:r>
              <a:rPr lang="en-US" sz="1400" dirty="0">
                <a:latin typeface="Courier"/>
                <a:cs typeface="Courier"/>
              </a:rPr>
              <a:t>, </a:t>
            </a:r>
            <a:r>
              <a:rPr lang="en-US" sz="1400" dirty="0" err="1">
                <a:latin typeface="Courier"/>
                <a:cs typeface="Courier"/>
              </a:rPr>
              <a:t>modulateColor</a:t>
            </a:r>
            <a:r>
              <a:rPr lang="en-US" sz="1400" dirty="0">
                <a:latin typeface="Courier"/>
                <a:cs typeface="Courier"/>
              </a:rPr>
              <a:t>] [, </a:t>
            </a:r>
            <a:r>
              <a:rPr lang="en-US" sz="1400" dirty="0" err="1">
                <a:latin typeface="Courier"/>
                <a:cs typeface="Courier"/>
              </a:rPr>
              <a:t>textureShader</a:t>
            </a:r>
            <a:r>
              <a:rPr lang="en-US" sz="1400" dirty="0">
                <a:latin typeface="Courier"/>
                <a:cs typeface="Courier"/>
              </a:rPr>
              <a:t>] [, </a:t>
            </a:r>
            <a:r>
              <a:rPr lang="en-US" sz="1400" dirty="0" err="1">
                <a:latin typeface="Courier"/>
                <a:cs typeface="Courier"/>
              </a:rPr>
              <a:t>specialFlags</a:t>
            </a:r>
            <a:r>
              <a:rPr lang="en-US" sz="1400" dirty="0">
                <a:latin typeface="Courier"/>
                <a:cs typeface="Courier"/>
              </a:rPr>
              <a:t>] [, </a:t>
            </a:r>
            <a:r>
              <a:rPr lang="en-US" sz="1400" dirty="0" err="1">
                <a:latin typeface="Courier"/>
                <a:cs typeface="Courier"/>
              </a:rPr>
              <a:t>auxParameters</a:t>
            </a:r>
            <a:r>
              <a:rPr lang="en-US" sz="1400" dirty="0">
                <a:latin typeface="Courier"/>
                <a:cs typeface="Courier"/>
              </a:rPr>
              <a:t>]);</a:t>
            </a:r>
          </a:p>
        </p:txBody>
      </p:sp>
      <p:cxnSp>
        <p:nvCxnSpPr>
          <p:cNvPr id="5" name="Straight Arrow Connector 4"/>
          <p:cNvCxnSpPr/>
          <p:nvPr/>
        </p:nvCxnSpPr>
        <p:spPr>
          <a:xfrm flipV="1">
            <a:off x="5188137" y="2989384"/>
            <a:ext cx="1611340" cy="22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107171" y="5282219"/>
            <a:ext cx="3320926" cy="1200329"/>
          </a:xfrm>
          <a:prstGeom prst="rect">
            <a:avLst/>
          </a:prstGeom>
          <a:noFill/>
        </p:spPr>
        <p:txBody>
          <a:bodyPr wrap="square" rtlCol="0">
            <a:spAutoFit/>
          </a:bodyPr>
          <a:lstStyle/>
          <a:p>
            <a:r>
              <a:rPr lang="en-US" dirty="0" smtClean="0">
                <a:solidFill>
                  <a:schemeClr val="accent1"/>
                </a:solidFill>
              </a:rPr>
              <a:t>set alpha for image, alpha blending must be on</a:t>
            </a:r>
          </a:p>
          <a:p>
            <a:r>
              <a:rPr lang="en-US" dirty="0" smtClean="0">
                <a:solidFill>
                  <a:schemeClr val="accent1"/>
                </a:solidFill>
              </a:rPr>
              <a:t>0 = fully transparent</a:t>
            </a:r>
          </a:p>
          <a:p>
            <a:r>
              <a:rPr lang="en-US" dirty="0" smtClean="0">
                <a:solidFill>
                  <a:schemeClr val="accent1"/>
                </a:solidFill>
              </a:rPr>
              <a:t>1 = fully solid</a:t>
            </a:r>
            <a:endParaRPr lang="en-US" dirty="0">
              <a:solidFill>
                <a:schemeClr val="accent1"/>
              </a:solidFill>
            </a:endParaRPr>
          </a:p>
        </p:txBody>
      </p:sp>
      <p:sp>
        <p:nvSpPr>
          <p:cNvPr id="7" name="Rectangle 6"/>
          <p:cNvSpPr/>
          <p:nvPr/>
        </p:nvSpPr>
        <p:spPr>
          <a:xfrm>
            <a:off x="5993807" y="2681747"/>
            <a:ext cx="1759353" cy="191864"/>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6087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sp>
        <p:nvSpPr>
          <p:cNvPr id="6" name="TextBox 5"/>
          <p:cNvSpPr txBox="1"/>
          <p:nvPr/>
        </p:nvSpPr>
        <p:spPr>
          <a:xfrm>
            <a:off x="638060" y="3052959"/>
            <a:ext cx="7849021" cy="938719"/>
          </a:xfrm>
          <a:prstGeom prst="rect">
            <a:avLst/>
          </a:prstGeom>
          <a:solidFill>
            <a:schemeClr val="bg1">
              <a:lumMod val="85000"/>
            </a:schemeClr>
          </a:solidFill>
        </p:spPr>
        <p:txBody>
          <a:bodyPr wrap="square" rtlCol="0">
            <a:spAutoFit/>
          </a:bodyPr>
          <a:lstStyle/>
          <a:p>
            <a:r>
              <a:rPr lang="en-US" sz="1100" dirty="0" smtClean="0">
                <a:latin typeface="Courier"/>
                <a:cs typeface="Courier"/>
              </a:rPr>
              <a:t>&gt;&gt; Screen </a:t>
            </a:r>
            <a:r>
              <a:rPr lang="en-US" sz="1100" dirty="0" err="1" smtClean="0">
                <a:latin typeface="Courier"/>
                <a:cs typeface="Courier"/>
              </a:rPr>
              <a:t>BlendFunction</a:t>
            </a:r>
            <a:r>
              <a:rPr lang="en-US" sz="1100" dirty="0" smtClean="0">
                <a:latin typeface="Courier"/>
                <a:cs typeface="Courier"/>
              </a:rPr>
              <a:t>?</a:t>
            </a:r>
          </a:p>
          <a:p>
            <a:endParaRPr lang="en-US" sz="1100" dirty="0">
              <a:latin typeface="Courier"/>
              <a:cs typeface="Courier"/>
            </a:endParaRPr>
          </a:p>
          <a:p>
            <a:r>
              <a:rPr lang="en-US" sz="1100" dirty="0" smtClean="0">
                <a:latin typeface="Courier"/>
                <a:cs typeface="Courier"/>
              </a:rPr>
              <a:t>&gt;&gt; Screen('</a:t>
            </a:r>
            <a:r>
              <a:rPr lang="en-US" sz="1100" dirty="0" err="1" smtClean="0">
                <a:latin typeface="Courier"/>
                <a:cs typeface="Courier"/>
              </a:rPr>
              <a:t>BlendFunction</a:t>
            </a:r>
            <a:r>
              <a:rPr lang="en-US" sz="1100" dirty="0" smtClean="0">
                <a:latin typeface="Courier"/>
                <a:cs typeface="Courier"/>
              </a:rPr>
              <a:t>',</a:t>
            </a:r>
            <a:r>
              <a:rPr lang="en-US" sz="1100" dirty="0" err="1" smtClean="0">
                <a:latin typeface="Courier"/>
                <a:cs typeface="Courier"/>
              </a:rPr>
              <a:t>wPtr,GL_SRC_ALPHA,GL_ONE_MINUS_SRC_ALPHA</a:t>
            </a:r>
            <a:r>
              <a:rPr lang="en-US" sz="1100" dirty="0" smtClean="0">
                <a:latin typeface="Courier"/>
                <a:cs typeface="Courier"/>
              </a:rPr>
              <a:t>); </a:t>
            </a:r>
          </a:p>
          <a:p>
            <a:endParaRPr lang="en-US" sz="1100" dirty="0">
              <a:latin typeface="Courier"/>
              <a:cs typeface="Courier"/>
            </a:endParaRPr>
          </a:p>
          <a:p>
            <a:r>
              <a:rPr lang="en-US" sz="1100" dirty="0" smtClean="0">
                <a:latin typeface="Courier"/>
                <a:cs typeface="Courier"/>
              </a:rPr>
              <a:t>&gt;&gt; Screen('</a:t>
            </a:r>
            <a:r>
              <a:rPr lang="en-US" sz="1100" dirty="0" err="1" smtClean="0">
                <a:latin typeface="Courier"/>
                <a:cs typeface="Courier"/>
              </a:rPr>
              <a:t>BlendFunction</a:t>
            </a:r>
            <a:r>
              <a:rPr lang="en-US" sz="1100" dirty="0" smtClean="0">
                <a:latin typeface="Courier"/>
                <a:cs typeface="Courier"/>
              </a:rPr>
              <a:t>',</a:t>
            </a:r>
            <a:r>
              <a:rPr lang="en-US" sz="1100" dirty="0" err="1" smtClean="0">
                <a:latin typeface="Courier"/>
                <a:cs typeface="Courier"/>
              </a:rPr>
              <a:t>wPtr,GL_ONE,GL_ZERO</a:t>
            </a:r>
            <a:r>
              <a:rPr lang="en-US" sz="1100" dirty="0" smtClean="0">
                <a:latin typeface="Courier"/>
                <a:cs typeface="Courier"/>
              </a:rPr>
              <a:t>); </a:t>
            </a:r>
            <a:endParaRPr lang="en-US" sz="1100" dirty="0">
              <a:latin typeface="Courier"/>
              <a:cs typeface="Courier"/>
            </a:endParaRPr>
          </a:p>
        </p:txBody>
      </p:sp>
      <p:sp>
        <p:nvSpPr>
          <p:cNvPr id="7" name="TextBox 6"/>
          <p:cNvSpPr txBox="1"/>
          <p:nvPr/>
        </p:nvSpPr>
        <p:spPr>
          <a:xfrm>
            <a:off x="6458767" y="3317242"/>
            <a:ext cx="2138996" cy="369332"/>
          </a:xfrm>
          <a:prstGeom prst="rect">
            <a:avLst/>
          </a:prstGeom>
          <a:noFill/>
        </p:spPr>
        <p:txBody>
          <a:bodyPr wrap="square" rtlCol="0">
            <a:spAutoFit/>
          </a:bodyPr>
          <a:lstStyle/>
          <a:p>
            <a:r>
              <a:rPr lang="en-US" dirty="0" smtClean="0">
                <a:solidFill>
                  <a:srgbClr val="528A02"/>
                </a:solidFill>
              </a:rPr>
              <a:t>ENABLE BLENDING</a:t>
            </a:r>
            <a:endParaRPr lang="en-US" dirty="0">
              <a:solidFill>
                <a:srgbClr val="528A02"/>
              </a:solidFill>
            </a:endParaRPr>
          </a:p>
        </p:txBody>
      </p:sp>
      <p:sp>
        <p:nvSpPr>
          <p:cNvPr id="8" name="TextBox 7"/>
          <p:cNvSpPr txBox="1"/>
          <p:nvPr/>
        </p:nvSpPr>
        <p:spPr>
          <a:xfrm>
            <a:off x="4704123" y="3659827"/>
            <a:ext cx="2138996" cy="369332"/>
          </a:xfrm>
          <a:prstGeom prst="rect">
            <a:avLst/>
          </a:prstGeom>
          <a:noFill/>
        </p:spPr>
        <p:txBody>
          <a:bodyPr wrap="square" rtlCol="0">
            <a:spAutoFit/>
          </a:bodyPr>
          <a:lstStyle/>
          <a:p>
            <a:r>
              <a:rPr lang="en-US" dirty="0" smtClean="0">
                <a:solidFill>
                  <a:srgbClr val="800000"/>
                </a:solidFill>
              </a:rPr>
              <a:t>DISABLE BLENDING</a:t>
            </a:r>
            <a:endParaRPr lang="en-US" dirty="0">
              <a:solidFill>
                <a:srgbClr val="800000"/>
              </a:solidFill>
            </a:endParaRPr>
          </a:p>
        </p:txBody>
      </p:sp>
    </p:spTree>
    <p:extLst>
      <p:ext uri="{BB962C8B-B14F-4D97-AF65-F5344CB8AC3E}">
        <p14:creationId xmlns:p14="http://schemas.microsoft.com/office/powerpoint/2010/main" val="776980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744"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1</a:t>
            </a:r>
            <a:endParaRPr lang="en-US" dirty="0"/>
          </a:p>
        </p:txBody>
      </p:sp>
      <p:sp>
        <p:nvSpPr>
          <p:cNvPr id="3" name="Rectangle 2"/>
          <p:cNvSpPr/>
          <p:nvPr/>
        </p:nvSpPr>
        <p:spPr>
          <a:xfrm>
            <a:off x="2801607"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2</a:t>
            </a:r>
            <a:endParaRPr lang="en-US" dirty="0"/>
          </a:p>
        </p:txBody>
      </p:sp>
      <p:sp>
        <p:nvSpPr>
          <p:cNvPr id="4" name="Rectangle 3"/>
          <p:cNvSpPr/>
          <p:nvPr/>
        </p:nvSpPr>
        <p:spPr>
          <a:xfrm>
            <a:off x="4517470"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3</a:t>
            </a:r>
            <a:endParaRPr lang="en-US" dirty="0"/>
          </a:p>
        </p:txBody>
      </p:sp>
      <p:sp>
        <p:nvSpPr>
          <p:cNvPr id="5" name="Rectangle 4"/>
          <p:cNvSpPr/>
          <p:nvPr/>
        </p:nvSpPr>
        <p:spPr>
          <a:xfrm>
            <a:off x="6223638"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4</a:t>
            </a:r>
            <a:endParaRPr lang="en-US" dirty="0"/>
          </a:p>
        </p:txBody>
      </p:sp>
      <p:grpSp>
        <p:nvGrpSpPr>
          <p:cNvPr id="13" name="Group 12"/>
          <p:cNvGrpSpPr/>
          <p:nvPr/>
        </p:nvGrpSpPr>
        <p:grpSpPr>
          <a:xfrm>
            <a:off x="2471572" y="2884266"/>
            <a:ext cx="3985159" cy="810450"/>
            <a:chOff x="2471572" y="2884266"/>
            <a:chExt cx="3985159" cy="810450"/>
          </a:xfrm>
        </p:grpSpPr>
        <p:sp>
          <p:nvSpPr>
            <p:cNvPr id="6" name="Left Brace 5"/>
            <p:cNvSpPr/>
            <p:nvPr/>
          </p:nvSpPr>
          <p:spPr>
            <a:xfrm rot="16200000">
              <a:off x="246471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7" name="TextBox 6"/>
            <p:cNvSpPr txBox="1"/>
            <p:nvPr/>
          </p:nvSpPr>
          <p:spPr>
            <a:xfrm>
              <a:off x="2471572" y="3325384"/>
              <a:ext cx="543739" cy="369332"/>
            </a:xfrm>
            <a:prstGeom prst="rect">
              <a:avLst/>
            </a:prstGeom>
            <a:noFill/>
          </p:spPr>
          <p:txBody>
            <a:bodyPr wrap="none" rtlCol="0">
              <a:spAutoFit/>
            </a:bodyPr>
            <a:lstStyle/>
            <a:p>
              <a:r>
                <a:rPr lang="en-US" dirty="0" smtClean="0">
                  <a:solidFill>
                    <a:srgbClr val="528A02"/>
                  </a:solidFill>
                </a:rPr>
                <a:t>VBL</a:t>
              </a:r>
              <a:endParaRPr lang="en-US" dirty="0">
                <a:solidFill>
                  <a:srgbClr val="528A02"/>
                </a:solidFill>
              </a:endParaRPr>
            </a:p>
          </p:txBody>
        </p:sp>
        <p:sp>
          <p:nvSpPr>
            <p:cNvPr id="8" name="Left Brace 7"/>
            <p:cNvSpPr/>
            <p:nvPr/>
          </p:nvSpPr>
          <p:spPr>
            <a:xfrm rot="16200000">
              <a:off x="4199970"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9" name="TextBox 8"/>
            <p:cNvSpPr txBox="1"/>
            <p:nvPr/>
          </p:nvSpPr>
          <p:spPr>
            <a:xfrm>
              <a:off x="4206824" y="3325384"/>
              <a:ext cx="543739" cy="369332"/>
            </a:xfrm>
            <a:prstGeom prst="rect">
              <a:avLst/>
            </a:prstGeom>
            <a:noFill/>
          </p:spPr>
          <p:txBody>
            <a:bodyPr wrap="none" rtlCol="0">
              <a:spAutoFit/>
            </a:bodyPr>
            <a:lstStyle/>
            <a:p>
              <a:r>
                <a:rPr lang="en-US" dirty="0" smtClean="0">
                  <a:solidFill>
                    <a:srgbClr val="528A02"/>
                  </a:solidFill>
                </a:rPr>
                <a:t>VBL</a:t>
              </a:r>
              <a:endParaRPr lang="en-US" dirty="0">
                <a:solidFill>
                  <a:srgbClr val="528A02"/>
                </a:solidFill>
              </a:endParaRPr>
            </a:p>
          </p:txBody>
        </p:sp>
        <p:sp>
          <p:nvSpPr>
            <p:cNvPr id="10" name="Left Brace 9"/>
            <p:cNvSpPr/>
            <p:nvPr/>
          </p:nvSpPr>
          <p:spPr>
            <a:xfrm rot="16200000">
              <a:off x="590613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1" name="TextBox 10"/>
            <p:cNvSpPr txBox="1"/>
            <p:nvPr/>
          </p:nvSpPr>
          <p:spPr>
            <a:xfrm>
              <a:off x="5912992" y="3325384"/>
              <a:ext cx="543739" cy="369332"/>
            </a:xfrm>
            <a:prstGeom prst="rect">
              <a:avLst/>
            </a:prstGeom>
            <a:noFill/>
          </p:spPr>
          <p:txBody>
            <a:bodyPr wrap="none" rtlCol="0">
              <a:spAutoFit/>
            </a:bodyPr>
            <a:lstStyle/>
            <a:p>
              <a:r>
                <a:rPr lang="en-US" dirty="0" smtClean="0">
                  <a:solidFill>
                    <a:srgbClr val="528A02"/>
                  </a:solidFill>
                </a:rPr>
                <a:t>VBL</a:t>
              </a:r>
              <a:endParaRPr lang="en-US" dirty="0">
                <a:solidFill>
                  <a:srgbClr val="528A02"/>
                </a:solidFill>
              </a:endParaRPr>
            </a:p>
          </p:txBody>
        </p:sp>
      </p:grpSp>
      <p:sp>
        <p:nvSpPr>
          <p:cNvPr id="12" name="Right Arrow 11"/>
          <p:cNvSpPr/>
          <p:nvPr/>
        </p:nvSpPr>
        <p:spPr>
          <a:xfrm>
            <a:off x="1134218" y="1318520"/>
            <a:ext cx="6533852" cy="49444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TIME</a:t>
            </a:r>
            <a:endParaRPr lang="en-US" dirty="0"/>
          </a:p>
        </p:txBody>
      </p:sp>
      <p:sp>
        <p:nvSpPr>
          <p:cNvPr id="15" name="TextBox 14"/>
          <p:cNvSpPr txBox="1"/>
          <p:nvPr/>
        </p:nvSpPr>
        <p:spPr>
          <a:xfrm>
            <a:off x="1085744" y="4252874"/>
            <a:ext cx="6970085" cy="2031325"/>
          </a:xfrm>
          <a:prstGeom prst="rect">
            <a:avLst/>
          </a:prstGeom>
          <a:noFill/>
        </p:spPr>
        <p:txBody>
          <a:bodyPr wrap="square" rtlCol="0">
            <a:spAutoFit/>
          </a:bodyPr>
          <a:lstStyle/>
          <a:p>
            <a:r>
              <a:rPr lang="en-US" b="1" dirty="0" smtClean="0"/>
              <a:t>PTB tries to swap the front and back buffers during the VBL</a:t>
            </a:r>
            <a:r>
              <a:rPr lang="en-US" dirty="0" smtClean="0"/>
              <a:t>, so that content is not being updated in the middle of a frame draw. </a:t>
            </a:r>
          </a:p>
          <a:p>
            <a:endParaRPr lang="en-US" dirty="0"/>
          </a:p>
          <a:p>
            <a:r>
              <a:rPr lang="en-US" dirty="0" smtClean="0"/>
              <a:t>This is called VBL Synchronization.  If synchronization between buffer-swapping and VBL fails:</a:t>
            </a:r>
          </a:p>
          <a:p>
            <a:r>
              <a:rPr lang="en-US" dirty="0"/>
              <a:t>	</a:t>
            </a:r>
            <a:r>
              <a:rPr lang="en-US" dirty="0" smtClean="0"/>
              <a:t>- Visual artifacts like flicker and tearing may occur</a:t>
            </a:r>
          </a:p>
          <a:p>
            <a:r>
              <a:rPr lang="en-US" dirty="0"/>
              <a:t>	</a:t>
            </a:r>
            <a:r>
              <a:rPr lang="en-US" dirty="0" smtClean="0"/>
              <a:t>- Timing measurement will be less precise</a:t>
            </a:r>
            <a:endParaRPr lang="en-US" dirty="0"/>
          </a:p>
        </p:txBody>
      </p:sp>
    </p:spTree>
    <p:extLst>
      <p:ext uri="{BB962C8B-B14F-4D97-AF65-F5344CB8AC3E}">
        <p14:creationId xmlns:p14="http://schemas.microsoft.com/office/powerpoint/2010/main" val="4262228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3" name="Content Placeholder 2"/>
          <p:cNvSpPr>
            <a:spLocks noGrp="1"/>
          </p:cNvSpPr>
          <p:nvPr>
            <p:ph idx="1"/>
          </p:nvPr>
        </p:nvSpPr>
        <p:spPr/>
        <p:txBody>
          <a:bodyPr/>
          <a:lstStyle/>
          <a:p>
            <a:r>
              <a:rPr lang="en-US" dirty="0" smtClean="0"/>
              <a:t>Loading images in and making textures can take time</a:t>
            </a:r>
          </a:p>
          <a:p>
            <a:r>
              <a:rPr lang="en-US" dirty="0" smtClean="0"/>
              <a:t>Don't wait until you want to present the images to load them in</a:t>
            </a:r>
          </a:p>
          <a:p>
            <a:r>
              <a:rPr lang="en-US" dirty="0" smtClean="0"/>
              <a:t>Make your textures at the beginning of your script, then present them on time</a:t>
            </a:r>
            <a:endParaRPr lang="en-US" dirty="0"/>
          </a:p>
        </p:txBody>
      </p:sp>
    </p:spTree>
    <p:extLst>
      <p:ext uri="{BB962C8B-B14F-4D97-AF65-F5344CB8AC3E}">
        <p14:creationId xmlns:p14="http://schemas.microsoft.com/office/powerpoint/2010/main" val="419539319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pic>
        <p:nvPicPr>
          <p:cNvPr id="4" name="Picture 3"/>
          <p:cNvPicPr>
            <a:picLocks noChangeAspect="1"/>
          </p:cNvPicPr>
          <p:nvPr/>
        </p:nvPicPr>
        <p:blipFill>
          <a:blip r:embed="rId2"/>
          <a:stretch>
            <a:fillRect/>
          </a:stretch>
        </p:blipFill>
        <p:spPr>
          <a:xfrm>
            <a:off x="2424771" y="2700876"/>
            <a:ext cx="3810000" cy="546100"/>
          </a:xfrm>
          <a:prstGeom prst="rect">
            <a:avLst/>
          </a:prstGeom>
        </p:spPr>
      </p:pic>
      <p:sp>
        <p:nvSpPr>
          <p:cNvPr id="5" name="TextBox 4"/>
          <p:cNvSpPr txBox="1"/>
          <p:nvPr/>
        </p:nvSpPr>
        <p:spPr>
          <a:xfrm>
            <a:off x="2750282" y="3610811"/>
            <a:ext cx="3015258" cy="369332"/>
          </a:xfrm>
          <a:prstGeom prst="rect">
            <a:avLst/>
          </a:prstGeom>
          <a:noFill/>
        </p:spPr>
        <p:txBody>
          <a:bodyPr wrap="square" rtlCol="0">
            <a:spAutoFit/>
          </a:bodyPr>
          <a:lstStyle/>
          <a:p>
            <a:r>
              <a:rPr lang="en-US" dirty="0" smtClean="0"/>
              <a:t>http://</a:t>
            </a:r>
            <a:r>
              <a:rPr lang="en-US" dirty="0" err="1" smtClean="0"/>
              <a:t>www.gstreamer.com</a:t>
            </a:r>
            <a:endParaRPr lang="en-US" dirty="0"/>
          </a:p>
        </p:txBody>
      </p:sp>
    </p:spTree>
    <p:extLst>
      <p:ext uri="{BB962C8B-B14F-4D97-AF65-F5344CB8AC3E}">
        <p14:creationId xmlns:p14="http://schemas.microsoft.com/office/powerpoint/2010/main" val="247637107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pic>
        <p:nvPicPr>
          <p:cNvPr id="4" name="Picture 3"/>
          <p:cNvPicPr>
            <a:picLocks noChangeAspect="1"/>
          </p:cNvPicPr>
          <p:nvPr/>
        </p:nvPicPr>
        <p:blipFill>
          <a:blip r:embed="rId2"/>
          <a:stretch>
            <a:fillRect/>
          </a:stretch>
        </p:blipFill>
        <p:spPr>
          <a:xfrm>
            <a:off x="2212443" y="2666810"/>
            <a:ext cx="4445000" cy="1981200"/>
          </a:xfrm>
          <a:prstGeom prst="rect">
            <a:avLst/>
          </a:prstGeom>
        </p:spPr>
      </p:pic>
      <p:sp>
        <p:nvSpPr>
          <p:cNvPr id="5" name="TextBox 4"/>
          <p:cNvSpPr txBox="1"/>
          <p:nvPr/>
        </p:nvSpPr>
        <p:spPr>
          <a:xfrm>
            <a:off x="2494441" y="4701846"/>
            <a:ext cx="4778728" cy="923330"/>
          </a:xfrm>
          <a:prstGeom prst="rect">
            <a:avLst/>
          </a:prstGeom>
          <a:noFill/>
        </p:spPr>
        <p:txBody>
          <a:bodyPr wrap="square" rtlCol="0">
            <a:spAutoFit/>
          </a:bodyPr>
          <a:lstStyle/>
          <a:p>
            <a:r>
              <a:rPr lang="en-US" dirty="0" smtClean="0"/>
              <a:t>OSX: Must have </a:t>
            </a:r>
            <a:r>
              <a:rPr lang="en-US" dirty="0" err="1" smtClean="0"/>
              <a:t>XCode</a:t>
            </a:r>
            <a:r>
              <a:rPr lang="en-US" dirty="0" smtClean="0"/>
              <a:t> installed</a:t>
            </a:r>
          </a:p>
          <a:p>
            <a:r>
              <a:rPr lang="en-US" dirty="0"/>
              <a:t>	</a:t>
            </a:r>
            <a:r>
              <a:rPr lang="en-US" dirty="0" smtClean="0"/>
              <a:t>Make </a:t>
            </a:r>
            <a:r>
              <a:rPr lang="en-US" dirty="0" smtClean="0"/>
              <a:t>sure to </a:t>
            </a:r>
            <a:r>
              <a:rPr lang="en-US" dirty="0" smtClean="0"/>
              <a:t>press "customize" and check </a:t>
            </a:r>
            <a:r>
              <a:rPr lang="en-US" dirty="0" smtClean="0"/>
              <a:t>all the boxes in the installer to install all the parts</a:t>
            </a:r>
            <a:endParaRPr lang="en-US" dirty="0"/>
          </a:p>
        </p:txBody>
      </p:sp>
    </p:spTree>
    <p:extLst>
      <p:ext uri="{BB962C8B-B14F-4D97-AF65-F5344CB8AC3E}">
        <p14:creationId xmlns:p14="http://schemas.microsoft.com/office/powerpoint/2010/main" val="82319951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3" name="Content Placeholder 2"/>
          <p:cNvSpPr>
            <a:spLocks noGrp="1"/>
          </p:cNvSpPr>
          <p:nvPr>
            <p:ph idx="1"/>
          </p:nvPr>
        </p:nvSpPr>
        <p:spPr/>
        <p:txBody>
          <a:bodyPr>
            <a:normAutofit/>
          </a:bodyPr>
          <a:lstStyle/>
          <a:p>
            <a:r>
              <a:rPr lang="en-US" dirty="0" smtClean="0"/>
              <a:t>1. </a:t>
            </a:r>
            <a:r>
              <a:rPr lang="en-US" dirty="0" err="1" smtClean="0"/>
              <a:t>OpenMovie</a:t>
            </a:r>
            <a:r>
              <a:rPr lang="en-US" dirty="0" smtClean="0"/>
              <a:t> to open the movie file</a:t>
            </a:r>
          </a:p>
          <a:p>
            <a:r>
              <a:rPr lang="en-US" dirty="0"/>
              <a:t>2</a:t>
            </a:r>
            <a:r>
              <a:rPr lang="en-US" dirty="0" smtClean="0"/>
              <a:t>. </a:t>
            </a:r>
            <a:r>
              <a:rPr lang="en-US" dirty="0" err="1" smtClean="0"/>
              <a:t>PlayMovie</a:t>
            </a:r>
            <a:r>
              <a:rPr lang="en-US" dirty="0" smtClean="0"/>
              <a:t> to start </a:t>
            </a:r>
            <a:r>
              <a:rPr lang="en-US" dirty="0" smtClean="0"/>
              <a:t>playing</a:t>
            </a:r>
          </a:p>
          <a:p>
            <a:r>
              <a:rPr lang="en-US" dirty="0" smtClean="0"/>
              <a:t>3. Loop:</a:t>
            </a:r>
            <a:endParaRPr lang="en-US" dirty="0" smtClean="0"/>
          </a:p>
          <a:p>
            <a:pPr lvl="1"/>
            <a:r>
              <a:rPr lang="en-US" dirty="0" err="1" smtClean="0"/>
              <a:t>GetMovieImage</a:t>
            </a:r>
            <a:r>
              <a:rPr lang="en-US" dirty="0" smtClean="0"/>
              <a:t> to create frame texture</a:t>
            </a:r>
          </a:p>
          <a:p>
            <a:pPr lvl="1"/>
            <a:r>
              <a:rPr lang="en-US" dirty="0" smtClean="0"/>
              <a:t>Draw texture and flip screen</a:t>
            </a:r>
            <a:endParaRPr lang="en-US" dirty="0" smtClean="0"/>
          </a:p>
          <a:p>
            <a:r>
              <a:rPr lang="en-US" dirty="0"/>
              <a:t>4</a:t>
            </a:r>
            <a:r>
              <a:rPr lang="en-US" dirty="0" smtClean="0"/>
              <a:t>. </a:t>
            </a:r>
            <a:r>
              <a:rPr lang="en-US" dirty="0" err="1" smtClean="0"/>
              <a:t>PlayMovie</a:t>
            </a:r>
            <a:r>
              <a:rPr lang="en-US" dirty="0" smtClean="0"/>
              <a:t> to stop playing</a:t>
            </a:r>
          </a:p>
          <a:p>
            <a:r>
              <a:rPr lang="en-US" dirty="0" smtClean="0"/>
              <a:t>5. </a:t>
            </a:r>
            <a:r>
              <a:rPr lang="en-US" dirty="0" err="1" smtClean="0"/>
              <a:t>CloseMovie</a:t>
            </a:r>
            <a:r>
              <a:rPr lang="en-US" dirty="0" smtClean="0"/>
              <a:t> to close movie file</a:t>
            </a:r>
            <a:endParaRPr lang="en-US" dirty="0"/>
          </a:p>
        </p:txBody>
      </p:sp>
    </p:spTree>
    <p:extLst>
      <p:ext uri="{BB962C8B-B14F-4D97-AF65-F5344CB8AC3E}">
        <p14:creationId xmlns:p14="http://schemas.microsoft.com/office/powerpoint/2010/main" val="304301107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4" name="TextBox 3"/>
          <p:cNvSpPr txBox="1"/>
          <p:nvPr/>
        </p:nvSpPr>
        <p:spPr>
          <a:xfrm>
            <a:off x="284163" y="2220142"/>
            <a:ext cx="8574087" cy="750975"/>
          </a:xfrm>
          <a:prstGeom prst="rect">
            <a:avLst/>
          </a:prstGeom>
          <a:noFill/>
        </p:spPr>
        <p:txBody>
          <a:bodyPr wrap="square" rtlCol="0">
            <a:spAutoFit/>
          </a:bodyPr>
          <a:lstStyle/>
          <a:p>
            <a:pPr>
              <a:lnSpc>
                <a:spcPct val="120000"/>
              </a:lnSpc>
            </a:pPr>
            <a:r>
              <a:rPr lang="en-US" sz="1200" dirty="0" smtClean="0">
                <a:latin typeface="Courier"/>
                <a:cs typeface="Courier"/>
              </a:rPr>
              <a:t>[ </a:t>
            </a:r>
            <a:r>
              <a:rPr lang="en-US" sz="1200" dirty="0" err="1" smtClean="0">
                <a:latin typeface="Courier"/>
                <a:cs typeface="Courier"/>
              </a:rPr>
              <a:t>moviePtr</a:t>
            </a:r>
            <a:r>
              <a:rPr lang="en-US" sz="1200" dirty="0" smtClean="0">
                <a:latin typeface="Courier"/>
                <a:cs typeface="Courier"/>
              </a:rPr>
              <a:t> [duration] [fps] [width] [height] [count [</a:t>
            </a:r>
            <a:r>
              <a:rPr lang="en-US" sz="1200" dirty="0" err="1" smtClean="0">
                <a:latin typeface="Courier"/>
                <a:cs typeface="Courier"/>
              </a:rPr>
              <a:t>aspectRatio</a:t>
            </a:r>
            <a:r>
              <a:rPr lang="en-US" sz="1200" dirty="0" smtClean="0">
                <a:latin typeface="Courier"/>
                <a:cs typeface="Courier"/>
              </a:rPr>
              <a:t>]]=Screen('</a:t>
            </a:r>
            <a:r>
              <a:rPr lang="en-US" sz="1200" dirty="0" err="1" smtClean="0">
                <a:latin typeface="Courier"/>
                <a:cs typeface="Courier"/>
              </a:rPr>
              <a:t>OpenMovie</a:t>
            </a:r>
            <a:r>
              <a:rPr lang="en-US" sz="1200" dirty="0" smtClean="0">
                <a:latin typeface="Courier"/>
                <a:cs typeface="Courier"/>
              </a:rPr>
              <a:t>', </a:t>
            </a:r>
            <a:r>
              <a:rPr lang="en-US" sz="1200" dirty="0" err="1" smtClean="0">
                <a:latin typeface="Courier"/>
                <a:cs typeface="Courier"/>
              </a:rPr>
              <a:t>windowPtr</a:t>
            </a:r>
            <a:r>
              <a:rPr lang="en-US" sz="1200" dirty="0" smtClean="0">
                <a:latin typeface="Courier"/>
                <a:cs typeface="Courier"/>
              </a:rPr>
              <a:t>, </a:t>
            </a:r>
            <a:r>
              <a:rPr lang="en-US" sz="1200" dirty="0" err="1" smtClean="0">
                <a:latin typeface="Courier"/>
                <a:cs typeface="Courier"/>
              </a:rPr>
              <a:t>moviefile</a:t>
            </a:r>
            <a:r>
              <a:rPr lang="en-US" sz="1200" dirty="0" smtClean="0">
                <a:latin typeface="Courier"/>
                <a:cs typeface="Courier"/>
              </a:rPr>
              <a:t> [, </a:t>
            </a:r>
            <a:r>
              <a:rPr lang="en-US" sz="1200" dirty="0" err="1" smtClean="0">
                <a:latin typeface="Courier"/>
                <a:cs typeface="Courier"/>
              </a:rPr>
              <a:t>async</a:t>
            </a:r>
            <a:r>
              <a:rPr lang="en-US" sz="1200" dirty="0" smtClean="0">
                <a:latin typeface="Courier"/>
                <a:cs typeface="Courier"/>
              </a:rPr>
              <a:t>=0] [, </a:t>
            </a:r>
            <a:r>
              <a:rPr lang="en-US" sz="1200" dirty="0" err="1" smtClean="0">
                <a:latin typeface="Courier"/>
                <a:cs typeface="Courier"/>
              </a:rPr>
              <a:t>preloadSecs</a:t>
            </a:r>
            <a:r>
              <a:rPr lang="en-US" sz="1200" dirty="0" smtClean="0">
                <a:latin typeface="Courier"/>
                <a:cs typeface="Courier"/>
              </a:rPr>
              <a:t>=1] [, specialFlags1=0][, </a:t>
            </a:r>
            <a:r>
              <a:rPr lang="en-US" sz="1200" dirty="0" err="1" smtClean="0">
                <a:latin typeface="Courier"/>
                <a:cs typeface="Courier"/>
              </a:rPr>
              <a:t>pixelFormat</a:t>
            </a:r>
            <a:r>
              <a:rPr lang="en-US" sz="1200" dirty="0" smtClean="0">
                <a:latin typeface="Courier"/>
                <a:cs typeface="Courier"/>
              </a:rPr>
              <a:t>=4]</a:t>
            </a:r>
          </a:p>
          <a:p>
            <a:pPr>
              <a:lnSpc>
                <a:spcPct val="120000"/>
              </a:lnSpc>
            </a:pPr>
            <a:r>
              <a:rPr lang="en-US" sz="1200" dirty="0" smtClean="0">
                <a:latin typeface="Courier"/>
                <a:cs typeface="Courier"/>
              </a:rPr>
              <a:t>[, </a:t>
            </a:r>
            <a:r>
              <a:rPr lang="en-US" sz="1200" dirty="0" err="1" smtClean="0">
                <a:latin typeface="Courier"/>
                <a:cs typeface="Courier"/>
              </a:rPr>
              <a:t>maxNumberThreads</a:t>
            </a:r>
            <a:r>
              <a:rPr lang="en-US" sz="1200" dirty="0" smtClean="0">
                <a:latin typeface="Courier"/>
                <a:cs typeface="Courier"/>
              </a:rPr>
              <a:t>=-1]);</a:t>
            </a:r>
            <a:endParaRPr lang="en-US" sz="1200" dirty="0">
              <a:latin typeface="Courier"/>
              <a:cs typeface="Courier"/>
            </a:endParaRPr>
          </a:p>
        </p:txBody>
      </p:sp>
    </p:spTree>
    <p:extLst>
      <p:ext uri="{BB962C8B-B14F-4D97-AF65-F5344CB8AC3E}">
        <p14:creationId xmlns:p14="http://schemas.microsoft.com/office/powerpoint/2010/main" val="275316505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5" name="TextBox 4"/>
          <p:cNvSpPr txBox="1"/>
          <p:nvPr/>
        </p:nvSpPr>
        <p:spPr>
          <a:xfrm>
            <a:off x="628630" y="2668158"/>
            <a:ext cx="8043897" cy="338554"/>
          </a:xfrm>
          <a:prstGeom prst="rect">
            <a:avLst/>
          </a:prstGeom>
          <a:noFill/>
        </p:spPr>
        <p:txBody>
          <a:bodyPr wrap="square" rtlCol="0">
            <a:spAutoFit/>
          </a:bodyPr>
          <a:lstStyle/>
          <a:p>
            <a:r>
              <a:rPr lang="en-US" sz="1600" dirty="0">
                <a:latin typeface="Courier"/>
                <a:cs typeface="Courier"/>
              </a:rPr>
              <a:t>Screen('</a:t>
            </a:r>
            <a:r>
              <a:rPr lang="en-US" sz="1600" dirty="0" err="1">
                <a:latin typeface="Courier"/>
                <a:cs typeface="Courier"/>
              </a:rPr>
              <a:t>PlayMovie</a:t>
            </a:r>
            <a:r>
              <a:rPr lang="en-US" sz="1600" dirty="0">
                <a:latin typeface="Courier"/>
                <a:cs typeface="Courier"/>
              </a:rPr>
              <a:t>', </a:t>
            </a:r>
            <a:r>
              <a:rPr lang="en-US" sz="1600" dirty="0" err="1">
                <a:latin typeface="Courier"/>
                <a:cs typeface="Courier"/>
              </a:rPr>
              <a:t>moviePtr</a:t>
            </a:r>
            <a:r>
              <a:rPr lang="en-US" sz="1600" dirty="0">
                <a:latin typeface="Courier"/>
                <a:cs typeface="Courier"/>
              </a:rPr>
              <a:t>, rate, [loop], [</a:t>
            </a:r>
            <a:r>
              <a:rPr lang="en-US" sz="1600" dirty="0" err="1">
                <a:latin typeface="Courier"/>
                <a:cs typeface="Courier"/>
              </a:rPr>
              <a:t>soundvolume</a:t>
            </a:r>
            <a:r>
              <a:rPr lang="en-US" sz="1600" dirty="0">
                <a:latin typeface="Courier"/>
                <a:cs typeface="Courier"/>
              </a:rPr>
              <a:t>]);</a:t>
            </a:r>
          </a:p>
        </p:txBody>
      </p:sp>
      <p:cxnSp>
        <p:nvCxnSpPr>
          <p:cNvPr id="6" name="Straight Arrow Connector 5"/>
          <p:cNvCxnSpPr/>
          <p:nvPr/>
        </p:nvCxnSpPr>
        <p:spPr>
          <a:xfrm flipV="1">
            <a:off x="3989876" y="3194094"/>
            <a:ext cx="436192" cy="615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265113" y="3849380"/>
            <a:ext cx="4316257" cy="923330"/>
          </a:xfrm>
          <a:prstGeom prst="rect">
            <a:avLst/>
          </a:prstGeom>
          <a:noFill/>
        </p:spPr>
        <p:txBody>
          <a:bodyPr wrap="square" rtlCol="0">
            <a:spAutoFit/>
          </a:bodyPr>
          <a:lstStyle/>
          <a:p>
            <a:r>
              <a:rPr lang="en-US" dirty="0" smtClean="0">
                <a:solidFill>
                  <a:schemeClr val="accent1"/>
                </a:solidFill>
              </a:rPr>
              <a:t>0 = stop playback</a:t>
            </a:r>
          </a:p>
          <a:p>
            <a:r>
              <a:rPr lang="en-US" dirty="0" smtClean="0">
                <a:solidFill>
                  <a:schemeClr val="accent1"/>
                </a:solidFill>
              </a:rPr>
              <a:t>1 = play, normal speed</a:t>
            </a:r>
          </a:p>
          <a:p>
            <a:r>
              <a:rPr lang="en-US" dirty="0" smtClean="0">
                <a:solidFill>
                  <a:schemeClr val="accent1"/>
                </a:solidFill>
              </a:rPr>
              <a:t>-1 = play, normal speed backwards</a:t>
            </a:r>
            <a:endParaRPr lang="en-US" dirty="0">
              <a:solidFill>
                <a:schemeClr val="accent1"/>
              </a:solidFill>
            </a:endParaRPr>
          </a:p>
        </p:txBody>
      </p:sp>
      <p:sp>
        <p:nvSpPr>
          <p:cNvPr id="8" name="Rectangle 7"/>
          <p:cNvSpPr/>
          <p:nvPr/>
        </p:nvSpPr>
        <p:spPr>
          <a:xfrm>
            <a:off x="4314940" y="2764850"/>
            <a:ext cx="662784" cy="229033"/>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59709" y="2769885"/>
            <a:ext cx="1612142" cy="229033"/>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6799466" y="3045196"/>
            <a:ext cx="128293" cy="13033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6347619" y="4348585"/>
            <a:ext cx="1940032" cy="646331"/>
          </a:xfrm>
          <a:prstGeom prst="rect">
            <a:avLst/>
          </a:prstGeom>
          <a:noFill/>
        </p:spPr>
        <p:txBody>
          <a:bodyPr wrap="square" rtlCol="0">
            <a:spAutoFit/>
          </a:bodyPr>
          <a:lstStyle/>
          <a:p>
            <a:r>
              <a:rPr lang="en-US" dirty="0" smtClean="0">
                <a:solidFill>
                  <a:schemeClr val="accent2"/>
                </a:solidFill>
              </a:rPr>
              <a:t>0 = mute</a:t>
            </a:r>
          </a:p>
          <a:p>
            <a:r>
              <a:rPr lang="en-US" dirty="0" smtClean="0">
                <a:solidFill>
                  <a:schemeClr val="accent2"/>
                </a:solidFill>
              </a:rPr>
              <a:t>1 = max volume</a:t>
            </a:r>
            <a:endParaRPr lang="en-US" dirty="0">
              <a:solidFill>
                <a:schemeClr val="accent2"/>
              </a:solidFill>
            </a:endParaRPr>
          </a:p>
        </p:txBody>
      </p:sp>
    </p:spTree>
    <p:extLst>
      <p:ext uri="{BB962C8B-B14F-4D97-AF65-F5344CB8AC3E}">
        <p14:creationId xmlns:p14="http://schemas.microsoft.com/office/powerpoint/2010/main" val="176395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4" name="TextBox 3"/>
          <p:cNvSpPr txBox="1"/>
          <p:nvPr/>
        </p:nvSpPr>
        <p:spPr>
          <a:xfrm>
            <a:off x="423363" y="2232017"/>
            <a:ext cx="7838630" cy="830997"/>
          </a:xfrm>
          <a:prstGeom prst="rect">
            <a:avLst/>
          </a:prstGeom>
          <a:noFill/>
        </p:spPr>
        <p:txBody>
          <a:bodyPr wrap="square" rtlCol="0">
            <a:spAutoFit/>
          </a:bodyPr>
          <a:lstStyle/>
          <a:p>
            <a:r>
              <a:rPr lang="en-US" sz="1600" dirty="0">
                <a:latin typeface="Courier"/>
                <a:cs typeface="Courier"/>
              </a:rPr>
              <a:t>[ </a:t>
            </a:r>
            <a:r>
              <a:rPr lang="en-US" sz="1600" dirty="0" err="1">
                <a:latin typeface="Courier"/>
                <a:cs typeface="Courier"/>
              </a:rPr>
              <a:t>texturePtr</a:t>
            </a:r>
            <a:r>
              <a:rPr lang="en-US" sz="1600" dirty="0">
                <a:latin typeface="Courier"/>
                <a:cs typeface="Courier"/>
              </a:rPr>
              <a:t> [</a:t>
            </a:r>
            <a:r>
              <a:rPr lang="en-US" sz="1600" dirty="0" err="1">
                <a:latin typeface="Courier"/>
                <a:cs typeface="Courier"/>
              </a:rPr>
              <a:t>timeindex</a:t>
            </a:r>
            <a:r>
              <a:rPr lang="en-US" sz="1600" dirty="0">
                <a:latin typeface="Courier"/>
                <a:cs typeface="Courier"/>
              </a:rPr>
              <a:t>]]=Screen('</a:t>
            </a:r>
            <a:r>
              <a:rPr lang="en-US" sz="1600" dirty="0" err="1">
                <a:latin typeface="Courier"/>
                <a:cs typeface="Courier"/>
              </a:rPr>
              <a:t>GetMovieImage</a:t>
            </a:r>
            <a:r>
              <a:rPr lang="en-US" sz="1600" dirty="0">
                <a:latin typeface="Courier"/>
                <a:cs typeface="Courier"/>
              </a:rPr>
              <a:t>', </a:t>
            </a:r>
            <a:r>
              <a:rPr lang="en-US" sz="1600" dirty="0" err="1">
                <a:latin typeface="Courier"/>
                <a:cs typeface="Courier"/>
              </a:rPr>
              <a:t>windowPtr</a:t>
            </a:r>
            <a:r>
              <a:rPr lang="en-US" sz="1600" dirty="0">
                <a:latin typeface="Courier"/>
                <a:cs typeface="Courier"/>
              </a:rPr>
              <a:t>, </a:t>
            </a:r>
            <a:r>
              <a:rPr lang="en-US" sz="1600" dirty="0" err="1">
                <a:latin typeface="Courier"/>
                <a:cs typeface="Courier"/>
              </a:rPr>
              <a:t>moviePtr</a:t>
            </a:r>
            <a:r>
              <a:rPr lang="en-US" sz="1600" dirty="0">
                <a:latin typeface="Courier"/>
                <a:cs typeface="Courier"/>
              </a:rPr>
              <a:t>, [</a:t>
            </a:r>
            <a:r>
              <a:rPr lang="en-US" sz="1600" dirty="0" err="1">
                <a:latin typeface="Courier"/>
                <a:cs typeface="Courier"/>
              </a:rPr>
              <a:t>waitForImage</a:t>
            </a:r>
            <a:r>
              <a:rPr lang="en-US" sz="1600" dirty="0">
                <a:latin typeface="Courier"/>
                <a:cs typeface="Courier"/>
              </a:rPr>
              <a:t>=1], [</a:t>
            </a:r>
            <a:r>
              <a:rPr lang="en-US" sz="1600" dirty="0" err="1">
                <a:latin typeface="Courier"/>
                <a:cs typeface="Courier"/>
              </a:rPr>
              <a:t>fortimeindex</a:t>
            </a:r>
            <a:r>
              <a:rPr lang="en-US" sz="1600" dirty="0">
                <a:latin typeface="Courier"/>
                <a:cs typeface="Courier"/>
              </a:rPr>
              <a:t>], [</a:t>
            </a:r>
            <a:r>
              <a:rPr lang="en-US" sz="1600" dirty="0" err="1">
                <a:latin typeface="Courier"/>
                <a:cs typeface="Courier"/>
              </a:rPr>
              <a:t>specialFlags</a:t>
            </a:r>
            <a:r>
              <a:rPr lang="en-US" sz="1600" dirty="0">
                <a:latin typeface="Courier"/>
                <a:cs typeface="Courier"/>
              </a:rPr>
              <a:t> = 0] [, specialFlags2 = 0]);</a:t>
            </a:r>
          </a:p>
        </p:txBody>
      </p:sp>
    </p:spTree>
    <p:extLst>
      <p:ext uri="{BB962C8B-B14F-4D97-AF65-F5344CB8AC3E}">
        <p14:creationId xmlns:p14="http://schemas.microsoft.com/office/powerpoint/2010/main" val="187344788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4.0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13" y="679867"/>
            <a:ext cx="5223647" cy="6178133"/>
          </a:xfrm>
          <a:prstGeom prst="rect">
            <a:avLst/>
          </a:prstGeom>
        </p:spPr>
      </p:pic>
    </p:spTree>
    <p:extLst>
      <p:ext uri="{BB962C8B-B14F-4D97-AF65-F5344CB8AC3E}">
        <p14:creationId xmlns:p14="http://schemas.microsoft.com/office/powerpoint/2010/main" val="333867173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40188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Assignment # 4</a:t>
            </a:r>
            <a:endParaRPr lang="en-US" dirty="0"/>
          </a:p>
        </p:txBody>
      </p:sp>
      <p:sp>
        <p:nvSpPr>
          <p:cNvPr id="8" name="Content Placeholder 7"/>
          <p:cNvSpPr>
            <a:spLocks noGrp="1"/>
          </p:cNvSpPr>
          <p:nvPr>
            <p:ph idx="1"/>
          </p:nvPr>
        </p:nvSpPr>
        <p:spPr>
          <a:xfrm>
            <a:off x="284163" y="1954013"/>
            <a:ext cx="8452510" cy="4472656"/>
          </a:xfrm>
        </p:spPr>
        <p:txBody>
          <a:bodyPr>
            <a:normAutofit fontScale="62500" lnSpcReduction="20000"/>
          </a:bodyPr>
          <a:lstStyle/>
          <a:p>
            <a:r>
              <a:rPr lang="en-US" dirty="0" smtClean="0"/>
              <a:t>Create a function called </a:t>
            </a:r>
            <a:r>
              <a:rPr lang="en-US" dirty="0" smtClean="0">
                <a:solidFill>
                  <a:srgbClr val="3366FF"/>
                </a:solidFill>
              </a:rPr>
              <a:t>yourInitials_week4()</a:t>
            </a:r>
          </a:p>
          <a:p>
            <a:r>
              <a:rPr lang="en-US" dirty="0" smtClean="0"/>
              <a:t>The function should take one input:</a:t>
            </a:r>
          </a:p>
          <a:p>
            <a:pPr lvl="1"/>
            <a:r>
              <a:rPr lang="en-US" dirty="0" err="1" smtClean="0">
                <a:solidFill>
                  <a:schemeClr val="accent2"/>
                </a:solidFill>
              </a:rPr>
              <a:t>subjectCode</a:t>
            </a:r>
            <a:r>
              <a:rPr lang="en-US" dirty="0" smtClean="0"/>
              <a:t>, a string identifying the subject</a:t>
            </a:r>
          </a:p>
          <a:p>
            <a:r>
              <a:rPr lang="en-US" dirty="0" smtClean="0"/>
              <a:t>The function should do the following:</a:t>
            </a:r>
          </a:p>
          <a:p>
            <a:pPr lvl="1"/>
            <a:r>
              <a:rPr lang="en-US" dirty="0" smtClean="0"/>
              <a:t>Using a loop, present 20 trials of the following emotion categorization experiment.  On each trial, a picture will appear.  The picture will randomly be chosen between </a:t>
            </a:r>
            <a:r>
              <a:rPr lang="en-US" dirty="0" err="1" smtClean="0"/>
              <a:t>sad.jpg</a:t>
            </a:r>
            <a:r>
              <a:rPr lang="en-US" dirty="0" smtClean="0"/>
              <a:t> and </a:t>
            </a:r>
            <a:r>
              <a:rPr lang="en-US" dirty="0" err="1" smtClean="0"/>
              <a:t>angry.jpg</a:t>
            </a:r>
            <a:r>
              <a:rPr lang="en-US" dirty="0" smtClean="0"/>
              <a:t>.  The location of the picture will also be randomly chosen between the left and right side of the screen.  The edge of the picture should always be 100 pixels from the center of the screen, horizontally. </a:t>
            </a:r>
          </a:p>
          <a:p>
            <a:pPr lvl="1"/>
            <a:r>
              <a:rPr lang="en-US" dirty="0" smtClean="0"/>
              <a:t>Once the picture appears, wait for the user to press a key.  The subject should press S for sad and A for angry.  </a:t>
            </a:r>
          </a:p>
          <a:p>
            <a:pPr lvl="1"/>
            <a:r>
              <a:rPr lang="en-US" dirty="0" smtClean="0"/>
              <a:t>On each trial, write out the following information to the next line of a log file.  The log file should be named </a:t>
            </a:r>
            <a:r>
              <a:rPr lang="en-US" dirty="0" err="1" smtClean="0"/>
              <a:t>subjectCode_log.txt</a:t>
            </a:r>
            <a:r>
              <a:rPr lang="en-US" dirty="0" smtClean="0"/>
              <a:t> where </a:t>
            </a:r>
            <a:r>
              <a:rPr lang="en-US" dirty="0" err="1" smtClean="0"/>
              <a:t>subjectCode</a:t>
            </a:r>
            <a:r>
              <a:rPr lang="en-US" dirty="0" smtClean="0"/>
              <a:t> is the code that they entered from the command line.  Each line should contain: the trial number, which picture was presented, where it was presented, which key was pressed, the reaction time, and whether or not the </a:t>
            </a:r>
            <a:r>
              <a:rPr lang="en-US" dirty="0" err="1" smtClean="0"/>
              <a:t>keypress</a:t>
            </a:r>
            <a:r>
              <a:rPr lang="en-US" dirty="0" smtClean="0"/>
              <a:t> was correct. </a:t>
            </a:r>
          </a:p>
          <a:p>
            <a:pPr lvl="1"/>
            <a:r>
              <a:rPr lang="en-US" dirty="0" smtClean="0"/>
              <a:t>When the experiment is over, print out the subject's overall accuracy to the command window. </a:t>
            </a:r>
          </a:p>
          <a:p>
            <a:pPr marL="457200" lvl="1" indent="0">
              <a:buNone/>
            </a:pPr>
            <a:endParaRPr lang="en-US" dirty="0" smtClean="0"/>
          </a:p>
          <a:p>
            <a:pPr lvl="1"/>
            <a:endParaRPr lang="en-US" dirty="0" smtClean="0"/>
          </a:p>
          <a:p>
            <a:pPr marL="457200" lvl="1" indent="0">
              <a:buNone/>
            </a:pPr>
            <a:r>
              <a:rPr lang="en-US" dirty="0" smtClean="0"/>
              <a:t> </a:t>
            </a:r>
            <a:endParaRPr lang="en-US" dirty="0"/>
          </a:p>
        </p:txBody>
      </p:sp>
    </p:spTree>
    <p:extLst>
      <p:ext uri="{BB962C8B-B14F-4D97-AF65-F5344CB8AC3E}">
        <p14:creationId xmlns:p14="http://schemas.microsoft.com/office/powerpoint/2010/main" val="1416891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 timing</a:t>
            </a:r>
            <a:endParaRPr lang="en-US" dirty="0"/>
          </a:p>
        </p:txBody>
      </p:sp>
      <p:sp>
        <p:nvSpPr>
          <p:cNvPr id="4" name="TextBox 3"/>
          <p:cNvSpPr txBox="1"/>
          <p:nvPr/>
        </p:nvSpPr>
        <p:spPr>
          <a:xfrm>
            <a:off x="649488" y="2287068"/>
            <a:ext cx="6027864" cy="369332"/>
          </a:xfrm>
          <a:prstGeom prst="rect">
            <a:avLst/>
          </a:prstGeom>
          <a:noFill/>
        </p:spPr>
        <p:txBody>
          <a:bodyPr wrap="square" rtlCol="0">
            <a:spAutoFit/>
          </a:bodyPr>
          <a:lstStyle/>
          <a:p>
            <a:r>
              <a:rPr lang="en-US" dirty="0" err="1" smtClean="0"/>
              <a:t>VBLtime</a:t>
            </a:r>
            <a:r>
              <a:rPr lang="en-US" dirty="0" smtClean="0"/>
              <a:t> = Screen('Flip',</a:t>
            </a:r>
            <a:r>
              <a:rPr lang="en-US" dirty="0" err="1" smtClean="0"/>
              <a:t>windowPtr</a:t>
            </a:r>
            <a:r>
              <a:rPr lang="en-US" dirty="0"/>
              <a:t> </a:t>
            </a:r>
            <a:r>
              <a:rPr lang="en-US" dirty="0" smtClean="0"/>
              <a:t>[, when] [,</a:t>
            </a:r>
            <a:r>
              <a:rPr lang="en-US" dirty="0" err="1" smtClean="0"/>
              <a:t>dontclear</a:t>
            </a:r>
            <a:r>
              <a:rPr lang="en-US" dirty="0" smtClean="0"/>
              <a:t>])</a:t>
            </a:r>
            <a:endParaRPr lang="en-US" dirty="0"/>
          </a:p>
        </p:txBody>
      </p:sp>
      <p:grpSp>
        <p:nvGrpSpPr>
          <p:cNvPr id="16" name="Group 15"/>
          <p:cNvGrpSpPr/>
          <p:nvPr/>
        </p:nvGrpSpPr>
        <p:grpSpPr>
          <a:xfrm>
            <a:off x="530591" y="2348705"/>
            <a:ext cx="4296919" cy="3225808"/>
            <a:chOff x="530591" y="2348705"/>
            <a:chExt cx="4296919" cy="3225808"/>
          </a:xfrm>
        </p:grpSpPr>
        <p:sp>
          <p:nvSpPr>
            <p:cNvPr id="5" name="Rectangle 4"/>
            <p:cNvSpPr/>
            <p:nvPr/>
          </p:nvSpPr>
          <p:spPr>
            <a:xfrm>
              <a:off x="3966387" y="2348705"/>
              <a:ext cx="791538" cy="307695"/>
            </a:xfrm>
            <a:prstGeom prst="rect">
              <a:avLst/>
            </a:prstGeom>
            <a:gradFill flip="none" rotWithShape="1">
              <a:gsLst>
                <a:gs pos="0">
                  <a:schemeClr val="accent1">
                    <a:tint val="95000"/>
                    <a:shade val="70000"/>
                    <a:satMod val="150000"/>
                    <a:alpha val="36000"/>
                  </a:schemeClr>
                </a:gs>
                <a:gs pos="100000">
                  <a:schemeClr val="accent1">
                    <a:tint val="100000"/>
                    <a:shade val="100000"/>
                    <a:satMod val="150000"/>
                    <a:alpha val="3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461595" y="2801048"/>
              <a:ext cx="1826626" cy="1252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0591" y="4097185"/>
              <a:ext cx="4296919" cy="1477328"/>
            </a:xfrm>
            <a:prstGeom prst="rect">
              <a:avLst/>
            </a:prstGeom>
            <a:noFill/>
          </p:spPr>
          <p:txBody>
            <a:bodyPr wrap="square" rtlCol="0">
              <a:spAutoFit/>
            </a:bodyPr>
            <a:lstStyle/>
            <a:p>
              <a:r>
                <a:rPr lang="en-US" dirty="0" smtClean="0">
                  <a:solidFill>
                    <a:schemeClr val="accent1"/>
                  </a:solidFill>
                </a:rPr>
                <a:t>Default is to flip now, i.e. at the next VBL interval.  However, you can specify a time in the future for the flip to take place.  Flip will wait until that time and then flip at the next VBL interval after the specified time.</a:t>
              </a:r>
              <a:endParaRPr lang="en-US" dirty="0">
                <a:solidFill>
                  <a:schemeClr val="accent1"/>
                </a:solidFill>
              </a:endParaRPr>
            </a:p>
          </p:txBody>
        </p:sp>
      </p:grpSp>
      <p:grpSp>
        <p:nvGrpSpPr>
          <p:cNvPr id="17" name="Group 16"/>
          <p:cNvGrpSpPr/>
          <p:nvPr/>
        </p:nvGrpSpPr>
        <p:grpSpPr>
          <a:xfrm>
            <a:off x="4810113" y="2348705"/>
            <a:ext cx="3818518" cy="3678151"/>
            <a:chOff x="4810113" y="2348705"/>
            <a:chExt cx="3818518" cy="3678151"/>
          </a:xfrm>
        </p:grpSpPr>
        <p:sp>
          <p:nvSpPr>
            <p:cNvPr id="6" name="Rectangle 5"/>
            <p:cNvSpPr/>
            <p:nvPr/>
          </p:nvSpPr>
          <p:spPr>
            <a:xfrm>
              <a:off x="4810113" y="2348705"/>
              <a:ext cx="1078579" cy="307695"/>
            </a:xfrm>
            <a:prstGeom prst="rect">
              <a:avLst/>
            </a:prstGeom>
            <a:gradFill flip="none" rotWithShape="1">
              <a:gsLst>
                <a:gs pos="0">
                  <a:schemeClr val="accent2">
                    <a:tint val="95000"/>
                    <a:shade val="70000"/>
                    <a:satMod val="150000"/>
                    <a:alpha val="26000"/>
                  </a:schemeClr>
                </a:gs>
                <a:gs pos="100000">
                  <a:schemeClr val="accent2">
                    <a:tint val="100000"/>
                    <a:shade val="100000"/>
                    <a:satMod val="150000"/>
                    <a:alpha val="2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5384196" y="2774952"/>
              <a:ext cx="1017691" cy="16353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4931888" y="4549528"/>
              <a:ext cx="3696743" cy="1477328"/>
            </a:xfrm>
            <a:prstGeom prst="rect">
              <a:avLst/>
            </a:prstGeom>
            <a:noFill/>
          </p:spPr>
          <p:txBody>
            <a:bodyPr wrap="square" rtlCol="0">
              <a:spAutoFit/>
            </a:bodyPr>
            <a:lstStyle/>
            <a:p>
              <a:r>
                <a:rPr lang="en-US" dirty="0" smtClean="0">
                  <a:solidFill>
                    <a:schemeClr val="accent2"/>
                  </a:solidFill>
                </a:rPr>
                <a:t>Default is to clear the back buffer. </a:t>
              </a:r>
              <a:r>
                <a:rPr lang="en-US" dirty="0">
                  <a:solidFill>
                    <a:schemeClr val="accent2"/>
                  </a:solidFill>
                </a:rPr>
                <a:t> </a:t>
              </a:r>
              <a:r>
                <a:rPr lang="en-US" dirty="0" smtClean="0">
                  <a:solidFill>
                    <a:schemeClr val="accent2"/>
                  </a:solidFill>
                </a:rPr>
                <a:t>However in some cases you may want to leave the back buffer as is.  Default is 0, set to 1 if you don't want it to clear.  </a:t>
              </a:r>
              <a:endParaRPr lang="en-US" dirty="0">
                <a:solidFill>
                  <a:schemeClr val="accent2"/>
                </a:solidFill>
              </a:endParaRPr>
            </a:p>
          </p:txBody>
        </p:sp>
      </p:grpSp>
    </p:spTree>
    <p:extLst>
      <p:ext uri="{BB962C8B-B14F-4D97-AF65-F5344CB8AC3E}">
        <p14:creationId xmlns:p14="http://schemas.microsoft.com/office/powerpoint/2010/main" val="3589698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4787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 command</a:t>
            </a:r>
            <a:endParaRPr lang="en-US" dirty="0"/>
          </a:p>
        </p:txBody>
      </p:sp>
      <p:sp>
        <p:nvSpPr>
          <p:cNvPr id="3" name="Content Placeholder 2"/>
          <p:cNvSpPr>
            <a:spLocks noGrp="1"/>
          </p:cNvSpPr>
          <p:nvPr>
            <p:ph idx="1"/>
          </p:nvPr>
        </p:nvSpPr>
        <p:spPr>
          <a:xfrm>
            <a:off x="423580" y="2117969"/>
            <a:ext cx="7076747" cy="3992563"/>
          </a:xfrm>
        </p:spPr>
        <p:txBody>
          <a:bodyPr/>
          <a:lstStyle/>
          <a:p>
            <a:r>
              <a:rPr lang="en-US" dirty="0" smtClean="0"/>
              <a:t>Opening the screen</a:t>
            </a:r>
            <a:endParaRPr lang="en-US" dirty="0"/>
          </a:p>
        </p:txBody>
      </p:sp>
      <p:sp>
        <p:nvSpPr>
          <p:cNvPr id="5" name="TextBox 4"/>
          <p:cNvSpPr txBox="1"/>
          <p:nvPr/>
        </p:nvSpPr>
        <p:spPr>
          <a:xfrm>
            <a:off x="714010" y="2941488"/>
            <a:ext cx="7658221" cy="369332"/>
          </a:xfrm>
          <a:prstGeom prst="rect">
            <a:avLst/>
          </a:prstGeom>
          <a:noFill/>
        </p:spPr>
        <p:txBody>
          <a:bodyPr wrap="square" rtlCol="0">
            <a:spAutoFit/>
          </a:bodyPr>
          <a:lstStyle/>
          <a:p>
            <a:r>
              <a:rPr lang="en-US" dirty="0" smtClean="0">
                <a:latin typeface="Courier"/>
                <a:cs typeface="Courier"/>
              </a:rPr>
              <a:t>[</a:t>
            </a:r>
            <a:r>
              <a:rPr lang="en-US" dirty="0" err="1" smtClean="0">
                <a:latin typeface="Courier"/>
                <a:cs typeface="Courier"/>
              </a:rPr>
              <a:t>windowPtr,rect</a:t>
            </a:r>
            <a:r>
              <a:rPr lang="en-US" dirty="0" smtClean="0">
                <a:latin typeface="Courier"/>
                <a:cs typeface="Courier"/>
              </a:rPr>
              <a:t>]=Screen('</a:t>
            </a:r>
            <a:r>
              <a:rPr lang="en-US" dirty="0" err="1" smtClean="0">
                <a:latin typeface="Courier"/>
                <a:cs typeface="Courier"/>
              </a:rPr>
              <a:t>OpenWindow</a:t>
            </a:r>
            <a:r>
              <a:rPr lang="en-US" dirty="0" smtClean="0">
                <a:latin typeface="Courier"/>
                <a:cs typeface="Courier"/>
              </a:rPr>
              <a:t>',</a:t>
            </a:r>
            <a:r>
              <a:rPr lang="en-US" dirty="0" err="1" smtClean="0">
                <a:latin typeface="Courier"/>
                <a:cs typeface="Courier"/>
              </a:rPr>
              <a:t>ScreenNumber</a:t>
            </a:r>
            <a:r>
              <a:rPr lang="en-US" dirty="0" smtClean="0">
                <a:latin typeface="Courier"/>
                <a:cs typeface="Courier"/>
              </a:rPr>
              <a:t>)</a:t>
            </a:r>
            <a:endParaRPr lang="en-US" dirty="0">
              <a:latin typeface="Courier"/>
              <a:cs typeface="Courier"/>
            </a:endParaRPr>
          </a:p>
        </p:txBody>
      </p:sp>
      <p:sp>
        <p:nvSpPr>
          <p:cNvPr id="6" name="Rectangle 5"/>
          <p:cNvSpPr/>
          <p:nvPr/>
        </p:nvSpPr>
        <p:spPr>
          <a:xfrm>
            <a:off x="905841" y="3055101"/>
            <a:ext cx="1292235" cy="255718"/>
          </a:xfrm>
          <a:prstGeom prst="rect">
            <a:avLst/>
          </a:prstGeom>
          <a:gradFill flip="none" rotWithShape="1">
            <a:gsLst>
              <a:gs pos="0">
                <a:schemeClr val="accent1">
                  <a:tint val="95000"/>
                  <a:shade val="70000"/>
                  <a:satMod val="150000"/>
                  <a:alpha val="15000"/>
                </a:schemeClr>
              </a:gs>
              <a:gs pos="100000">
                <a:schemeClr val="accent1">
                  <a:tint val="100000"/>
                  <a:shade val="100000"/>
                  <a:satMod val="150000"/>
                  <a:alpha val="1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268942" y="3055100"/>
            <a:ext cx="593382" cy="255719"/>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p:nvSpPr>
        <p:spPr>
          <a:xfrm>
            <a:off x="5842723" y="3035563"/>
            <a:ext cx="1657603" cy="255718"/>
          </a:xfrm>
          <a:prstGeom prst="rect">
            <a:avLst/>
          </a:prstGeom>
          <a:gradFill flip="none" rotWithShape="1">
            <a:gsLst>
              <a:gs pos="0">
                <a:schemeClr val="accent5">
                  <a:tint val="95000"/>
                  <a:shade val="70000"/>
                  <a:satMod val="150000"/>
                  <a:alpha val="19000"/>
                </a:schemeClr>
              </a:gs>
              <a:gs pos="100000">
                <a:schemeClr val="accent5">
                  <a:tint val="100000"/>
                  <a:shade val="100000"/>
                  <a:satMod val="150000"/>
                  <a:alpha val="1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TextBox 8"/>
          <p:cNvSpPr txBox="1"/>
          <p:nvPr/>
        </p:nvSpPr>
        <p:spPr>
          <a:xfrm>
            <a:off x="5099539" y="3854100"/>
            <a:ext cx="3077308" cy="923330"/>
          </a:xfrm>
          <a:prstGeom prst="rect">
            <a:avLst/>
          </a:prstGeom>
          <a:noFill/>
        </p:spPr>
        <p:txBody>
          <a:bodyPr wrap="square" rtlCol="0">
            <a:spAutoFit/>
          </a:bodyPr>
          <a:lstStyle/>
          <a:p>
            <a:r>
              <a:rPr lang="en-US" dirty="0" smtClean="0">
                <a:solidFill>
                  <a:schemeClr val="accent5"/>
                </a:solidFill>
              </a:rPr>
              <a:t>which screen you want to open (you may have multiple monitors)</a:t>
            </a:r>
            <a:endParaRPr lang="en-US" dirty="0">
              <a:solidFill>
                <a:schemeClr val="accent5"/>
              </a:solidFill>
            </a:endParaRPr>
          </a:p>
        </p:txBody>
      </p:sp>
      <p:sp>
        <p:nvSpPr>
          <p:cNvPr id="10" name="TextBox 9"/>
          <p:cNvSpPr txBox="1"/>
          <p:nvPr/>
        </p:nvSpPr>
        <p:spPr>
          <a:xfrm>
            <a:off x="423580" y="3883684"/>
            <a:ext cx="3077308" cy="923330"/>
          </a:xfrm>
          <a:prstGeom prst="rect">
            <a:avLst/>
          </a:prstGeom>
          <a:noFill/>
        </p:spPr>
        <p:txBody>
          <a:bodyPr wrap="square" rtlCol="0">
            <a:spAutoFit/>
          </a:bodyPr>
          <a:lstStyle/>
          <a:p>
            <a:r>
              <a:rPr lang="en-US" dirty="0" smtClean="0">
                <a:solidFill>
                  <a:schemeClr val="accent1"/>
                </a:solidFill>
              </a:rPr>
              <a:t>returns a number that we will use to refer to this screen in future commands</a:t>
            </a:r>
            <a:endParaRPr lang="en-US" dirty="0">
              <a:solidFill>
                <a:schemeClr val="accent1"/>
              </a:solidFill>
            </a:endParaRPr>
          </a:p>
        </p:txBody>
      </p:sp>
      <p:sp>
        <p:nvSpPr>
          <p:cNvPr id="11" name="TextBox 10"/>
          <p:cNvSpPr txBox="1"/>
          <p:nvPr/>
        </p:nvSpPr>
        <p:spPr>
          <a:xfrm>
            <a:off x="2198076" y="5319761"/>
            <a:ext cx="3077308" cy="923330"/>
          </a:xfrm>
          <a:prstGeom prst="rect">
            <a:avLst/>
          </a:prstGeom>
          <a:noFill/>
        </p:spPr>
        <p:txBody>
          <a:bodyPr wrap="square" rtlCol="0">
            <a:spAutoFit/>
          </a:bodyPr>
          <a:lstStyle/>
          <a:p>
            <a:r>
              <a:rPr lang="en-US" dirty="0" smtClean="0">
                <a:solidFill>
                  <a:schemeClr val="accent3"/>
                </a:solidFill>
              </a:rPr>
              <a:t>returns a rectangle (a vector of four numbers) that describe the dimensions of the screen</a:t>
            </a:r>
            <a:endParaRPr lang="en-US" dirty="0">
              <a:solidFill>
                <a:schemeClr val="accent3"/>
              </a:solidFill>
            </a:endParaRPr>
          </a:p>
        </p:txBody>
      </p:sp>
      <p:cxnSp>
        <p:nvCxnSpPr>
          <p:cNvPr id="13" name="Straight Arrow Connector 12"/>
          <p:cNvCxnSpPr/>
          <p:nvPr/>
        </p:nvCxnSpPr>
        <p:spPr>
          <a:xfrm flipV="1">
            <a:off x="1582615" y="3419231"/>
            <a:ext cx="0" cy="434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0"/>
          </p:cNvCxnSpPr>
          <p:nvPr/>
        </p:nvCxnSpPr>
        <p:spPr>
          <a:xfrm flipH="1" flipV="1">
            <a:off x="2588845" y="3448816"/>
            <a:ext cx="1147885" cy="18709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flipV="1">
            <a:off x="6584461" y="3310821"/>
            <a:ext cx="1" cy="65548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977619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a:t>
            </a:r>
            <a:endParaRPr lang="en-US" dirty="0"/>
          </a:p>
        </p:txBody>
      </p:sp>
      <p:sp>
        <p:nvSpPr>
          <p:cNvPr id="3" name="Content Placeholder 2"/>
          <p:cNvSpPr>
            <a:spLocks noGrp="1"/>
          </p:cNvSpPr>
          <p:nvPr>
            <p:ph idx="1"/>
          </p:nvPr>
        </p:nvSpPr>
        <p:spPr/>
        <p:txBody>
          <a:bodyPr/>
          <a:lstStyle/>
          <a:p>
            <a:r>
              <a:rPr lang="en-US" dirty="0" smtClean="0"/>
              <a:t>Before you can do anything with the screen (drawing on it, checking its frame rate, flipping its buffers, etc.) </a:t>
            </a:r>
            <a:r>
              <a:rPr lang="en-US" b="1" dirty="0" smtClean="0"/>
              <a:t>you must open the screen with </a:t>
            </a:r>
            <a:r>
              <a:rPr lang="en-US" b="1" dirty="0" err="1" smtClean="0"/>
              <a:t>OpenWindow</a:t>
            </a:r>
            <a:endParaRPr lang="en-US" b="1" dirty="0" smtClean="0"/>
          </a:p>
          <a:p>
            <a:r>
              <a:rPr lang="en-US" dirty="0" err="1" smtClean="0"/>
              <a:t>OpenWindow</a:t>
            </a:r>
            <a:r>
              <a:rPr lang="en-US" dirty="0" smtClean="0"/>
              <a:t> returns a </a:t>
            </a:r>
            <a:r>
              <a:rPr lang="en-US" dirty="0" err="1" smtClean="0"/>
              <a:t>windowPointer</a:t>
            </a:r>
            <a:r>
              <a:rPr lang="en-US" dirty="0" smtClean="0"/>
              <a:t>, a number we can use to refer to the screen</a:t>
            </a:r>
          </a:p>
          <a:p>
            <a:r>
              <a:rPr lang="en-US" dirty="0" smtClean="0"/>
              <a:t>When you run "clear Screen" you are closing the screen and your </a:t>
            </a:r>
            <a:r>
              <a:rPr lang="en-US" dirty="0" err="1" smtClean="0"/>
              <a:t>windowPointer</a:t>
            </a:r>
            <a:r>
              <a:rPr lang="en-US" dirty="0" smtClean="0"/>
              <a:t> is now useless</a:t>
            </a:r>
            <a:endParaRPr lang="en-US" dirty="0"/>
          </a:p>
        </p:txBody>
      </p:sp>
      <p:sp>
        <p:nvSpPr>
          <p:cNvPr id="4" name="Explosion 1 3"/>
          <p:cNvSpPr/>
          <p:nvPr/>
        </p:nvSpPr>
        <p:spPr>
          <a:xfrm>
            <a:off x="284163" y="5437068"/>
            <a:ext cx="1615480" cy="1196575"/>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NEW</a:t>
            </a:r>
            <a:endParaRPr lang="en-US" dirty="0"/>
          </a:p>
        </p:txBody>
      </p:sp>
    </p:spTree>
    <p:extLst>
      <p:ext uri="{BB962C8B-B14F-4D97-AF65-F5344CB8AC3E}">
        <p14:creationId xmlns:p14="http://schemas.microsoft.com/office/powerpoint/2010/main" val="7973641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7399</TotalTime>
  <Words>2780</Words>
  <Application>Microsoft Macintosh PowerPoint</Application>
  <PresentationFormat>On-screen Show (4:3)</PresentationFormat>
  <Paragraphs>314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Spectrum</vt:lpstr>
      <vt:lpstr>Introduction to PsychToolbox in MATLAB</vt:lpstr>
      <vt:lpstr>Week 3 Recap</vt:lpstr>
      <vt:lpstr>Debugging</vt:lpstr>
      <vt:lpstr>PowerPoint Presentation</vt:lpstr>
      <vt:lpstr>How monitors work</vt:lpstr>
      <vt:lpstr>PowerPoint Presentation</vt:lpstr>
      <vt:lpstr>Flip timing</vt:lpstr>
      <vt:lpstr>Using the Screen command</vt:lpstr>
      <vt:lpstr>Using the screen</vt:lpstr>
      <vt:lpstr>Using the screen</vt:lpstr>
      <vt:lpstr>KbWait</vt:lpstr>
      <vt:lpstr>KbWait</vt:lpstr>
      <vt:lpstr>Working with color</vt:lpstr>
      <vt:lpstr>Drawing functions </vt:lpstr>
      <vt:lpstr>PowerPoint Presentation</vt:lpstr>
      <vt:lpstr>Drawing simple shapes</vt:lpstr>
      <vt:lpstr>Centering</vt:lpstr>
      <vt:lpstr>Drawing circles</vt:lpstr>
      <vt:lpstr>Alpha blending</vt:lpstr>
      <vt:lpstr>Using DrawDots</vt:lpstr>
      <vt:lpstr>Using DrawLines</vt:lpstr>
      <vt:lpstr>Animation</vt:lpstr>
      <vt:lpstr>Drawing text</vt:lpstr>
      <vt:lpstr>PowerPoint Presentation</vt:lpstr>
      <vt:lpstr>Assignment Week 3</vt:lpstr>
      <vt:lpstr>PowerPoint Presentation</vt:lpstr>
      <vt:lpstr>PowerPoint Presentation</vt:lpstr>
      <vt:lpstr>PowerPoint Presentation</vt:lpstr>
      <vt:lpstr>PowerPoint Presentation</vt:lpstr>
      <vt:lpstr>Drawing text</vt:lpstr>
      <vt:lpstr>Drawing Text</vt:lpstr>
      <vt:lpstr>Drawing Text</vt:lpstr>
      <vt:lpstr>Drawing Text</vt:lpstr>
      <vt:lpstr>Drawing Text</vt:lpstr>
      <vt:lpstr>Centering text, the hard way</vt:lpstr>
      <vt:lpstr>Drawing Formatted Text</vt:lpstr>
      <vt:lpstr>Centering text, the easy way</vt:lpstr>
      <vt:lpstr>Paragraphs</vt:lpstr>
      <vt:lpstr>Displaying pictures</vt:lpstr>
      <vt:lpstr>Images</vt:lpstr>
      <vt:lpstr>Images</vt:lpstr>
      <vt:lpstr>Images</vt:lpstr>
      <vt:lpstr>Images</vt:lpstr>
      <vt:lpstr>Displaying images</vt:lpstr>
      <vt:lpstr>Images</vt:lpstr>
      <vt:lpstr>Images</vt:lpstr>
      <vt:lpstr>Displaying images</vt:lpstr>
      <vt:lpstr>PowerPoint Presentation</vt:lpstr>
      <vt:lpstr>Drawing Images</vt:lpstr>
      <vt:lpstr>Moving images</vt:lpstr>
      <vt:lpstr>PowerPoint Presentation</vt:lpstr>
      <vt:lpstr>Scaling images</vt:lpstr>
      <vt:lpstr>PowerPoint Presentation</vt:lpstr>
      <vt:lpstr>Rotating images</vt:lpstr>
      <vt:lpstr>PowerPoint Presentation</vt:lpstr>
      <vt:lpstr>Multiple images</vt:lpstr>
      <vt:lpstr>PowerPoint Presentation</vt:lpstr>
      <vt:lpstr>Transparency</vt:lpstr>
      <vt:lpstr>Alpha blending</vt:lpstr>
      <vt:lpstr>Displaying images</vt:lpstr>
      <vt:lpstr>Movies</vt:lpstr>
      <vt:lpstr>Movies</vt:lpstr>
      <vt:lpstr>Movies</vt:lpstr>
      <vt:lpstr>Movies</vt:lpstr>
      <vt:lpstr>Movies</vt:lpstr>
      <vt:lpstr>Movies</vt:lpstr>
      <vt:lpstr>PowerPoint Presentation</vt:lpstr>
      <vt:lpstr>PowerPoint Presentation</vt:lpstr>
      <vt:lpstr>Assignment # 4</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Kaplan</dc:creator>
  <cp:lastModifiedBy>Jonas Kaplan</cp:lastModifiedBy>
  <cp:revision>45</cp:revision>
  <dcterms:created xsi:type="dcterms:W3CDTF">2013-07-23T17:12:44Z</dcterms:created>
  <dcterms:modified xsi:type="dcterms:W3CDTF">2013-07-28T20:52:26Z</dcterms:modified>
</cp:coreProperties>
</file>