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345" r:id="rId20"/>
    <p:sldId id="346" r:id="rId21"/>
    <p:sldId id="344" r:id="rId22"/>
    <p:sldId id="275" r:id="rId23"/>
    <p:sldId id="276" r:id="rId24"/>
    <p:sldId id="277" r:id="rId25"/>
    <p:sldId id="282" r:id="rId26"/>
    <p:sldId id="283" r:id="rId27"/>
    <p:sldId id="284" r:id="rId28"/>
    <p:sldId id="285" r:id="rId29"/>
    <p:sldId id="286" r:id="rId30"/>
    <p:sldId id="287" r:id="rId31"/>
    <p:sldId id="288" r:id="rId32"/>
    <p:sldId id="289" r:id="rId33"/>
    <p:sldId id="290" r:id="rId34"/>
    <p:sldId id="291" r:id="rId35"/>
    <p:sldId id="292" r:id="rId36"/>
    <p:sldId id="278" r:id="rId37"/>
    <p:sldId id="279" r:id="rId38"/>
    <p:sldId id="280" r:id="rId39"/>
    <p:sldId id="281" r:id="rId40"/>
    <p:sldId id="293" r:id="rId41"/>
    <p:sldId id="294" r:id="rId42"/>
    <p:sldId id="295" r:id="rId43"/>
    <p:sldId id="296" r:id="rId44"/>
    <p:sldId id="302" r:id="rId45"/>
    <p:sldId id="297" r:id="rId46"/>
    <p:sldId id="298" r:id="rId47"/>
    <p:sldId id="299" r:id="rId48"/>
    <p:sldId id="303" r:id="rId49"/>
    <p:sldId id="301" r:id="rId50"/>
    <p:sldId id="300" r:id="rId51"/>
    <p:sldId id="304" r:id="rId52"/>
    <p:sldId id="305" r:id="rId53"/>
    <p:sldId id="306" r:id="rId54"/>
    <p:sldId id="307" r:id="rId55"/>
    <p:sldId id="308" r:id="rId56"/>
    <p:sldId id="309" r:id="rId57"/>
    <p:sldId id="317" r:id="rId58"/>
    <p:sldId id="310" r:id="rId59"/>
    <p:sldId id="311" r:id="rId60"/>
    <p:sldId id="312" r:id="rId61"/>
    <p:sldId id="314" r:id="rId62"/>
    <p:sldId id="315" r:id="rId63"/>
    <p:sldId id="318" r:id="rId64"/>
    <p:sldId id="313"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47" r:id="rId78"/>
    <p:sldId id="331" r:id="rId79"/>
    <p:sldId id="332" r:id="rId80"/>
    <p:sldId id="333" r:id="rId81"/>
    <p:sldId id="335" r:id="rId82"/>
    <p:sldId id="336" r:id="rId83"/>
    <p:sldId id="337" r:id="rId84"/>
    <p:sldId id="342" r:id="rId85"/>
    <p:sldId id="338" r:id="rId86"/>
    <p:sldId id="341" r:id="rId87"/>
    <p:sldId id="340" r:id="rId88"/>
    <p:sldId id="343"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14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664"/>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interSettings" Target="printerSettings/printerSettings1.bin"/><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406ADA-D369-0648-9384-FC7BDCCC77A2}" type="datetimeFigureOut">
              <a:rPr lang="en-US" smtClean="0"/>
              <a:t>8/4/13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6B5B-D8C8-8145-B651-F537D4ADD347}"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06ADA-D369-0648-9384-FC7BDCCC77A2}" type="datetimeFigureOut">
              <a:rPr lang="en-US" smtClean="0"/>
              <a:t>8/4/13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16B5B-D8C8-8145-B651-F537D4ADD347}"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06ADA-D369-0648-9384-FC7BDCCC77A2}" type="datetimeFigureOut">
              <a:rPr lang="en-US" smtClean="0"/>
              <a:t>8/4/13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16B5B-D8C8-8145-B651-F537D4ADD34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06ADA-D369-0648-9384-FC7BDCCC77A2}" type="datetimeFigureOut">
              <a:rPr lang="en-US" smtClean="0"/>
              <a:t>8/4/13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16B5B-D8C8-8145-B651-F537D4ADD34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5406ADA-D369-0648-9384-FC7BDCCC77A2}" type="datetimeFigureOut">
              <a:rPr lang="en-US" smtClean="0"/>
              <a:t>8/4/13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16B5B-D8C8-8145-B651-F537D4ADD347}"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06ADA-D369-0648-9384-FC7BDCCC77A2}" type="datetimeFigureOut">
              <a:rPr lang="en-US" smtClean="0"/>
              <a:t>8/4/13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5406ADA-D369-0648-9384-FC7BDCCC77A2}" type="datetimeFigureOut">
              <a:rPr lang="en-US" smtClean="0"/>
              <a:t>8/4/13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6B5B-D8C8-8145-B651-F537D4ADD34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5406ADA-D369-0648-9384-FC7BDCCC77A2}" type="datetimeFigureOut">
              <a:rPr lang="en-US" smtClean="0"/>
              <a:t>8/4/13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6B5B-D8C8-8145-B651-F537D4ADD347}"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5406ADA-D369-0648-9384-FC7BDCCC77A2}" type="datetimeFigureOut">
              <a:rPr lang="en-US" smtClean="0"/>
              <a:t>8/4/13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6B5B-D8C8-8145-B651-F537D4ADD3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05406ADA-D369-0648-9384-FC7BDCCC77A2}" type="datetimeFigureOut">
              <a:rPr lang="en-US" smtClean="0"/>
              <a:t>8/4/13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05406ADA-D369-0648-9384-FC7BDCCC77A2}" type="datetimeFigureOut">
              <a:rPr lang="en-US" smtClean="0"/>
              <a:t>8/4/13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6B5B-D8C8-8145-B651-F537D4ADD3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05406ADA-D369-0648-9384-FC7BDCCC77A2}" type="datetimeFigureOut">
              <a:rPr lang="en-US" smtClean="0"/>
              <a:t>8/4/13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6B5B-D8C8-8145-B651-F537D4ADD347}"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5406ADA-D369-0648-9384-FC7BDCCC77A2}" type="datetimeFigureOut">
              <a:rPr lang="en-US" smtClean="0"/>
              <a:t>8/4/13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16B5B-D8C8-8145-B651-F537D4ADD3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5406ADA-D369-0648-9384-FC7BDCCC77A2}" type="datetimeFigureOut">
              <a:rPr lang="en-US" smtClean="0"/>
              <a:t>8/4/13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16B5B-D8C8-8145-B651-F537D4ADD3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5406ADA-D369-0648-9384-FC7BDCCC77A2}" type="datetimeFigureOut">
              <a:rPr lang="en-US" smtClean="0"/>
              <a:t>8/4/13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16B5B-D8C8-8145-B651-F537D4ADD34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06ADA-D369-0648-9384-FC7BDCCC77A2}" type="datetimeFigureOut">
              <a:rPr lang="en-US" smtClean="0"/>
              <a:t>8/4/13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16B5B-D8C8-8145-B651-F537D4ADD347}"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05406ADA-D369-0648-9384-FC7BDCCC77A2}" type="datetimeFigureOut">
              <a:rPr lang="en-US" smtClean="0"/>
              <a:t>8/4/13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DDB16B5B-D8C8-8145-B651-F537D4ADD347}"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4.png"/><Relationship Id="rId5" Type="http://schemas.microsoft.com/office/2007/relationships/hdphoto" Target="../media/hdphoto2.wdp"/><Relationship Id="rId6" Type="http://schemas.openxmlformats.org/officeDocument/2006/relationships/image" Target="../media/image15.png"/><Relationship Id="rId7" Type="http://schemas.microsoft.com/office/2007/relationships/hdphoto" Target="../media/hdphoto3.wdp"/><Relationship Id="rId8" Type="http://schemas.openxmlformats.org/officeDocument/2006/relationships/image" Target="../media/image16.png"/><Relationship Id="rId9"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5.wdp"/><Relationship Id="rId4" Type="http://schemas.openxmlformats.org/officeDocument/2006/relationships/image" Target="../media/image13.png"/><Relationship Id="rId5" Type="http://schemas.microsoft.com/office/2007/relationships/hdphoto" Target="../media/hdphoto1.wdp"/><Relationship Id="rId6" Type="http://schemas.openxmlformats.org/officeDocument/2006/relationships/image" Target="../media/image18.png"/><Relationship Id="rId7"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microsoft.com/office/2007/relationships/hdphoto" Target="../media/hdphoto1.wdp"/></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microsoft.com/office/2007/relationships/hdphoto" Target="../media/hdphoto1.wdp"/></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microsoft.com/office/2007/relationships/hdphoto" Target="../media/hdphoto5.wdp"/></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microsoft.com/office/2007/relationships/hdphoto" Target="../media/hdphoto7.wdp"/></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Introduction to </a:t>
            </a:r>
            <a:r>
              <a:rPr lang="en-US" sz="3200" dirty="0" err="1" smtClean="0"/>
              <a:t>PsychToolbox</a:t>
            </a:r>
            <a:r>
              <a:rPr lang="en-US" sz="3200" dirty="0" smtClean="0"/>
              <a:t> in MATLAB</a:t>
            </a:r>
            <a:endParaRPr lang="en-US" sz="3200" dirty="0"/>
          </a:p>
        </p:txBody>
      </p:sp>
      <p:sp>
        <p:nvSpPr>
          <p:cNvPr id="3" name="Subtitle 2"/>
          <p:cNvSpPr>
            <a:spLocks noGrp="1"/>
          </p:cNvSpPr>
          <p:nvPr>
            <p:ph type="subTitle" idx="1"/>
          </p:nvPr>
        </p:nvSpPr>
        <p:spPr/>
        <p:txBody>
          <a:bodyPr/>
          <a:lstStyle/>
          <a:p>
            <a:r>
              <a:rPr lang="en-US" dirty="0" smtClean="0"/>
              <a:t>Psych 599, Summer 2013</a:t>
            </a:r>
            <a:endParaRPr lang="en-US" dirty="0"/>
          </a:p>
        </p:txBody>
      </p:sp>
      <p:pic>
        <p:nvPicPr>
          <p:cNvPr id="4" name="Picture 3"/>
          <p:cNvPicPr>
            <a:picLocks noChangeAspect="1"/>
          </p:cNvPicPr>
          <p:nvPr/>
        </p:nvPicPr>
        <p:blipFill>
          <a:blip r:embed="rId2"/>
          <a:stretch>
            <a:fillRect/>
          </a:stretch>
        </p:blipFill>
        <p:spPr>
          <a:xfrm>
            <a:off x="2691742" y="2623735"/>
            <a:ext cx="3656927" cy="3285935"/>
          </a:xfrm>
          <a:prstGeom prst="rect">
            <a:avLst/>
          </a:prstGeom>
        </p:spPr>
      </p:pic>
      <p:sp>
        <p:nvSpPr>
          <p:cNvPr id="5" name="TextBox 4"/>
          <p:cNvSpPr txBox="1"/>
          <p:nvPr/>
        </p:nvSpPr>
        <p:spPr>
          <a:xfrm>
            <a:off x="6667005" y="3558817"/>
            <a:ext cx="2050142" cy="707886"/>
          </a:xfrm>
          <a:prstGeom prst="rect">
            <a:avLst/>
          </a:prstGeom>
          <a:noFill/>
        </p:spPr>
        <p:txBody>
          <a:bodyPr wrap="square" rtlCol="0">
            <a:spAutoFit/>
          </a:bodyPr>
          <a:lstStyle/>
          <a:p>
            <a:r>
              <a:rPr lang="en-US" sz="4000" dirty="0" smtClean="0"/>
              <a:t>Week 5</a:t>
            </a:r>
            <a:endParaRPr lang="en-US" sz="4000" dirty="0"/>
          </a:p>
        </p:txBody>
      </p:sp>
      <p:sp>
        <p:nvSpPr>
          <p:cNvPr id="6" name="TextBox 5"/>
          <p:cNvSpPr txBox="1"/>
          <p:nvPr/>
        </p:nvSpPr>
        <p:spPr>
          <a:xfrm>
            <a:off x="421341" y="2259992"/>
            <a:ext cx="4098865" cy="646331"/>
          </a:xfrm>
          <a:prstGeom prst="rect">
            <a:avLst/>
          </a:prstGeom>
          <a:noFill/>
        </p:spPr>
        <p:txBody>
          <a:bodyPr wrap="square" rtlCol="0">
            <a:spAutoFit/>
          </a:bodyPr>
          <a:lstStyle/>
          <a:p>
            <a:r>
              <a:rPr lang="en-US" dirty="0" smtClean="0"/>
              <a:t>Jonas Kaplan, Ph.D.</a:t>
            </a:r>
          </a:p>
          <a:p>
            <a:r>
              <a:rPr lang="en-US" dirty="0" smtClean="0"/>
              <a:t>University of Southern California</a:t>
            </a:r>
            <a:endParaRPr lang="en-US" dirty="0"/>
          </a:p>
        </p:txBody>
      </p:sp>
    </p:spTree>
    <p:extLst>
      <p:ext uri="{BB962C8B-B14F-4D97-AF65-F5344CB8AC3E}">
        <p14:creationId xmlns:p14="http://schemas.microsoft.com/office/powerpoint/2010/main" val="23200500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Images</a:t>
            </a:r>
            <a:endParaRPr lang="en-US" dirty="0"/>
          </a:p>
        </p:txBody>
      </p:sp>
      <p:sp>
        <p:nvSpPr>
          <p:cNvPr id="4" name="TextBox 3"/>
          <p:cNvSpPr txBox="1"/>
          <p:nvPr/>
        </p:nvSpPr>
        <p:spPr>
          <a:xfrm>
            <a:off x="475131" y="2384596"/>
            <a:ext cx="8383119" cy="738664"/>
          </a:xfrm>
          <a:prstGeom prst="rect">
            <a:avLst/>
          </a:prstGeom>
          <a:noFill/>
        </p:spPr>
        <p:txBody>
          <a:bodyPr wrap="square" rtlCol="0">
            <a:spAutoFit/>
          </a:bodyPr>
          <a:lstStyle/>
          <a:p>
            <a:r>
              <a:rPr lang="en-US" sz="1400" dirty="0">
                <a:latin typeface="Courier"/>
                <a:cs typeface="Courier"/>
              </a:rPr>
              <a:t>Screen('</a:t>
            </a:r>
            <a:r>
              <a:rPr lang="en-US" sz="1400" dirty="0" err="1">
                <a:latin typeface="Courier"/>
                <a:cs typeface="Courier"/>
              </a:rPr>
              <a:t>DrawTexture</a:t>
            </a:r>
            <a:r>
              <a:rPr lang="en-US" sz="1400" dirty="0">
                <a:latin typeface="Courier"/>
                <a:cs typeface="Courier"/>
              </a:rPr>
              <a:t>', </a:t>
            </a:r>
            <a:r>
              <a:rPr lang="en-US" sz="1400" dirty="0" err="1">
                <a:latin typeface="Courier"/>
                <a:cs typeface="Courier"/>
              </a:rPr>
              <a:t>windowPointer</a:t>
            </a:r>
            <a:r>
              <a:rPr lang="en-US" sz="1400" dirty="0">
                <a:latin typeface="Courier"/>
                <a:cs typeface="Courier"/>
              </a:rPr>
              <a:t>, </a:t>
            </a:r>
            <a:r>
              <a:rPr lang="en-US" sz="1400" dirty="0" err="1">
                <a:latin typeface="Courier"/>
                <a:cs typeface="Courier"/>
              </a:rPr>
              <a:t>texturePointer</a:t>
            </a:r>
            <a:r>
              <a:rPr lang="en-US" sz="1400" dirty="0">
                <a:latin typeface="Courier"/>
                <a:cs typeface="Courier"/>
              </a:rPr>
              <a:t> [,</a:t>
            </a:r>
            <a:r>
              <a:rPr lang="en-US" sz="1400" dirty="0" err="1">
                <a:latin typeface="Courier"/>
                <a:cs typeface="Courier"/>
              </a:rPr>
              <a:t>sourceRect</a:t>
            </a:r>
            <a:r>
              <a:rPr lang="en-US" sz="1400" dirty="0">
                <a:latin typeface="Courier"/>
                <a:cs typeface="Courier"/>
              </a:rPr>
              <a:t>] [,</a:t>
            </a:r>
            <a:r>
              <a:rPr lang="en-US" sz="1400" dirty="0" err="1">
                <a:latin typeface="Courier"/>
                <a:cs typeface="Courier"/>
              </a:rPr>
              <a:t>destinationRect</a:t>
            </a:r>
            <a:r>
              <a:rPr lang="en-US" sz="1400" dirty="0">
                <a:latin typeface="Courier"/>
                <a:cs typeface="Courier"/>
              </a:rPr>
              <a:t>] [,</a:t>
            </a:r>
            <a:r>
              <a:rPr lang="en-US" sz="1400" dirty="0" err="1">
                <a:latin typeface="Courier"/>
                <a:cs typeface="Courier"/>
              </a:rPr>
              <a:t>rotationAngle</a:t>
            </a:r>
            <a:r>
              <a:rPr lang="en-US" sz="1400" dirty="0">
                <a:latin typeface="Courier"/>
                <a:cs typeface="Courier"/>
              </a:rPr>
              <a:t>] [, </a:t>
            </a:r>
            <a:r>
              <a:rPr lang="en-US" sz="1400" dirty="0" err="1">
                <a:latin typeface="Courier"/>
                <a:cs typeface="Courier"/>
              </a:rPr>
              <a:t>filterMode</a:t>
            </a:r>
            <a:r>
              <a:rPr lang="en-US" sz="1400" dirty="0">
                <a:latin typeface="Courier"/>
                <a:cs typeface="Courier"/>
              </a:rPr>
              <a:t>] [, </a:t>
            </a:r>
            <a:r>
              <a:rPr lang="en-US" sz="1400" dirty="0" err="1">
                <a:latin typeface="Courier"/>
                <a:cs typeface="Courier"/>
              </a:rPr>
              <a:t>globalAlpha</a:t>
            </a:r>
            <a:r>
              <a:rPr lang="en-US" sz="1400" dirty="0">
                <a:latin typeface="Courier"/>
                <a:cs typeface="Courier"/>
              </a:rPr>
              <a:t>] </a:t>
            </a:r>
            <a:endParaRPr lang="en-US" sz="1400" dirty="0" smtClean="0">
              <a:latin typeface="Courier"/>
              <a:cs typeface="Courier"/>
            </a:endParaRPr>
          </a:p>
          <a:p>
            <a:r>
              <a:rPr lang="en-US" sz="1400" dirty="0" smtClean="0">
                <a:latin typeface="Courier"/>
                <a:cs typeface="Courier"/>
              </a:rPr>
              <a:t>[</a:t>
            </a:r>
            <a:r>
              <a:rPr lang="en-US" sz="1400" dirty="0">
                <a:latin typeface="Courier"/>
                <a:cs typeface="Courier"/>
              </a:rPr>
              <a:t>, </a:t>
            </a:r>
            <a:r>
              <a:rPr lang="en-US" sz="1400" dirty="0" err="1">
                <a:latin typeface="Courier"/>
                <a:cs typeface="Courier"/>
              </a:rPr>
              <a:t>modulateColor</a:t>
            </a:r>
            <a:r>
              <a:rPr lang="en-US" sz="1400" dirty="0">
                <a:latin typeface="Courier"/>
                <a:cs typeface="Courier"/>
              </a:rPr>
              <a:t>] [, </a:t>
            </a:r>
            <a:r>
              <a:rPr lang="en-US" sz="1400" dirty="0" err="1">
                <a:latin typeface="Courier"/>
                <a:cs typeface="Courier"/>
              </a:rPr>
              <a:t>textureShader</a:t>
            </a:r>
            <a:r>
              <a:rPr lang="en-US" sz="1400" dirty="0">
                <a:latin typeface="Courier"/>
                <a:cs typeface="Courier"/>
              </a:rPr>
              <a:t>] [, </a:t>
            </a:r>
            <a:r>
              <a:rPr lang="en-US" sz="1400" dirty="0" err="1">
                <a:latin typeface="Courier"/>
                <a:cs typeface="Courier"/>
              </a:rPr>
              <a:t>specialFlags</a:t>
            </a:r>
            <a:r>
              <a:rPr lang="en-US" sz="1400" dirty="0">
                <a:latin typeface="Courier"/>
                <a:cs typeface="Courier"/>
              </a:rPr>
              <a:t>] [, </a:t>
            </a:r>
            <a:r>
              <a:rPr lang="en-US" sz="1400" dirty="0" err="1">
                <a:latin typeface="Courier"/>
                <a:cs typeface="Courier"/>
              </a:rPr>
              <a:t>auxParameters</a:t>
            </a:r>
            <a:r>
              <a:rPr lang="en-US" sz="1400" dirty="0">
                <a:latin typeface="Courier"/>
                <a:cs typeface="Courier"/>
              </a:rPr>
              <a:t>]);</a:t>
            </a:r>
          </a:p>
        </p:txBody>
      </p:sp>
      <p:sp>
        <p:nvSpPr>
          <p:cNvPr id="5" name="Rectangle 4"/>
          <p:cNvSpPr/>
          <p:nvPr/>
        </p:nvSpPr>
        <p:spPr>
          <a:xfrm>
            <a:off x="557365" y="2658688"/>
            <a:ext cx="1937076" cy="191864"/>
          </a:xfrm>
          <a:prstGeom prst="rect">
            <a:avLst/>
          </a:prstGeom>
          <a:gradFill flip="none" rotWithShape="1">
            <a:gsLst>
              <a:gs pos="0">
                <a:schemeClr val="accent2">
                  <a:tint val="95000"/>
                  <a:shade val="70000"/>
                  <a:satMod val="150000"/>
                  <a:alpha val="27000"/>
                </a:schemeClr>
              </a:gs>
              <a:gs pos="100000">
                <a:schemeClr val="accent2">
                  <a:tint val="100000"/>
                  <a:shade val="100000"/>
                  <a:satMod val="150000"/>
                  <a:alpha val="27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 name="Straight Arrow Connector 6"/>
          <p:cNvCxnSpPr/>
          <p:nvPr/>
        </p:nvCxnSpPr>
        <p:spPr>
          <a:xfrm flipV="1">
            <a:off x="1827429" y="2658688"/>
            <a:ext cx="4166540" cy="10506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30463" y="3709373"/>
            <a:ext cx="2430481" cy="923330"/>
          </a:xfrm>
          <a:prstGeom prst="rect">
            <a:avLst/>
          </a:prstGeom>
          <a:noFill/>
        </p:spPr>
        <p:txBody>
          <a:bodyPr wrap="square" rtlCol="0">
            <a:spAutoFit/>
          </a:bodyPr>
          <a:lstStyle/>
          <a:p>
            <a:r>
              <a:rPr lang="en-US" dirty="0" err="1" smtClean="0">
                <a:solidFill>
                  <a:schemeClr val="accent1"/>
                </a:solidFill>
              </a:rPr>
              <a:t>rect</a:t>
            </a:r>
            <a:r>
              <a:rPr lang="en-US" dirty="0" smtClean="0">
                <a:solidFill>
                  <a:schemeClr val="accent1"/>
                </a:solidFill>
              </a:rPr>
              <a:t> defining subpart of picture to present, default is whole picture</a:t>
            </a:r>
            <a:endParaRPr lang="en-US" dirty="0">
              <a:solidFill>
                <a:schemeClr val="accent1"/>
              </a:solidFill>
            </a:endParaRPr>
          </a:p>
        </p:txBody>
      </p:sp>
      <p:sp>
        <p:nvSpPr>
          <p:cNvPr id="11" name="Rectangle 10"/>
          <p:cNvSpPr/>
          <p:nvPr/>
        </p:nvSpPr>
        <p:spPr>
          <a:xfrm>
            <a:off x="6085339" y="2466824"/>
            <a:ext cx="1507630" cy="191864"/>
          </a:xfrm>
          <a:prstGeom prst="rect">
            <a:avLst/>
          </a:prstGeom>
          <a:gradFill flip="none" rotWithShape="1">
            <a:gsLst>
              <a:gs pos="0">
                <a:schemeClr val="accent1">
                  <a:tint val="95000"/>
                  <a:shade val="70000"/>
                  <a:satMod val="150000"/>
                  <a:alpha val="30000"/>
                </a:schemeClr>
              </a:gs>
              <a:gs pos="100000">
                <a:schemeClr val="accent1">
                  <a:tint val="100000"/>
                  <a:shade val="100000"/>
                  <a:satMod val="1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1690372" y="2978462"/>
            <a:ext cx="3088356" cy="14709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4778728" y="4339784"/>
            <a:ext cx="2430481" cy="1200329"/>
          </a:xfrm>
          <a:prstGeom prst="rect">
            <a:avLst/>
          </a:prstGeom>
          <a:noFill/>
        </p:spPr>
        <p:txBody>
          <a:bodyPr wrap="square" rtlCol="0">
            <a:spAutoFit/>
          </a:bodyPr>
          <a:lstStyle/>
          <a:p>
            <a:r>
              <a:rPr lang="en-US" dirty="0" err="1" smtClean="0">
                <a:solidFill>
                  <a:schemeClr val="accent2"/>
                </a:solidFill>
              </a:rPr>
              <a:t>rect</a:t>
            </a:r>
            <a:r>
              <a:rPr lang="en-US" dirty="0" smtClean="0">
                <a:solidFill>
                  <a:schemeClr val="accent2"/>
                </a:solidFill>
              </a:rPr>
              <a:t> defining subpart of screen to present picture in (defaults to center of screen)</a:t>
            </a:r>
            <a:endParaRPr lang="en-US" dirty="0">
              <a:solidFill>
                <a:schemeClr val="accent2"/>
              </a:solidFill>
            </a:endParaRPr>
          </a:p>
        </p:txBody>
      </p:sp>
    </p:spTree>
    <p:extLst>
      <p:ext uri="{BB962C8B-B14F-4D97-AF65-F5344CB8AC3E}">
        <p14:creationId xmlns:p14="http://schemas.microsoft.com/office/powerpoint/2010/main" val="23243191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1"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 images</a:t>
            </a:r>
            <a:endParaRPr lang="en-US" dirty="0"/>
          </a:p>
        </p:txBody>
      </p:sp>
      <p:sp>
        <p:nvSpPr>
          <p:cNvPr id="5" name="Rectangle 4"/>
          <p:cNvSpPr/>
          <p:nvPr/>
        </p:nvSpPr>
        <p:spPr>
          <a:xfrm>
            <a:off x="656857" y="2222589"/>
            <a:ext cx="7816601" cy="377730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6" name="Picture 5" descr="sadfac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260" y="2900219"/>
            <a:ext cx="2065350" cy="2653118"/>
          </a:xfrm>
          <a:prstGeom prst="rect">
            <a:avLst/>
          </a:prstGeom>
        </p:spPr>
      </p:pic>
      <p:sp>
        <p:nvSpPr>
          <p:cNvPr id="7" name="TextBox 6"/>
          <p:cNvSpPr txBox="1"/>
          <p:nvPr/>
        </p:nvSpPr>
        <p:spPr>
          <a:xfrm>
            <a:off x="240371" y="1872231"/>
            <a:ext cx="723018" cy="369332"/>
          </a:xfrm>
          <a:prstGeom prst="rect">
            <a:avLst/>
          </a:prstGeom>
          <a:noFill/>
        </p:spPr>
        <p:txBody>
          <a:bodyPr wrap="square" rtlCol="0">
            <a:spAutoFit/>
          </a:bodyPr>
          <a:lstStyle/>
          <a:p>
            <a:r>
              <a:rPr lang="en-US" dirty="0" smtClean="0"/>
              <a:t>0,0</a:t>
            </a:r>
            <a:endParaRPr lang="en-US" dirty="0"/>
          </a:p>
        </p:txBody>
      </p:sp>
      <p:sp>
        <p:nvSpPr>
          <p:cNvPr id="8" name="TextBox 7"/>
          <p:cNvSpPr txBox="1"/>
          <p:nvPr/>
        </p:nvSpPr>
        <p:spPr>
          <a:xfrm>
            <a:off x="766332" y="2530887"/>
            <a:ext cx="2112892" cy="369332"/>
          </a:xfrm>
          <a:prstGeom prst="rect">
            <a:avLst/>
          </a:prstGeom>
          <a:noFill/>
        </p:spPr>
        <p:txBody>
          <a:bodyPr wrap="square" rtlCol="0">
            <a:spAutoFit/>
          </a:bodyPr>
          <a:lstStyle/>
          <a:p>
            <a:r>
              <a:rPr lang="en-US" dirty="0" err="1" smtClean="0">
                <a:solidFill>
                  <a:schemeClr val="bg1"/>
                </a:solidFill>
              </a:rPr>
              <a:t>xOffset</a:t>
            </a:r>
            <a:r>
              <a:rPr lang="en-US" dirty="0" smtClean="0">
                <a:solidFill>
                  <a:schemeClr val="bg1"/>
                </a:solidFill>
              </a:rPr>
              <a:t>, </a:t>
            </a:r>
            <a:r>
              <a:rPr lang="en-US" dirty="0" err="1" smtClean="0">
                <a:solidFill>
                  <a:schemeClr val="bg1"/>
                </a:solidFill>
              </a:rPr>
              <a:t>yOffset</a:t>
            </a:r>
            <a:endParaRPr lang="en-US" dirty="0">
              <a:solidFill>
                <a:schemeClr val="bg1"/>
              </a:solidFill>
            </a:endParaRPr>
          </a:p>
        </p:txBody>
      </p:sp>
      <p:sp>
        <p:nvSpPr>
          <p:cNvPr id="9" name="TextBox 8"/>
          <p:cNvSpPr txBox="1"/>
          <p:nvPr/>
        </p:nvSpPr>
        <p:spPr>
          <a:xfrm>
            <a:off x="2879224" y="5553337"/>
            <a:ext cx="4389998" cy="369332"/>
          </a:xfrm>
          <a:prstGeom prst="rect">
            <a:avLst/>
          </a:prstGeom>
          <a:noFill/>
        </p:spPr>
        <p:txBody>
          <a:bodyPr wrap="square" rtlCol="0">
            <a:spAutoFit/>
          </a:bodyPr>
          <a:lstStyle/>
          <a:p>
            <a:r>
              <a:rPr lang="en-US" dirty="0" err="1" smtClean="0">
                <a:solidFill>
                  <a:schemeClr val="bg1"/>
                </a:solidFill>
              </a:rPr>
              <a:t>xOffset</a:t>
            </a:r>
            <a:r>
              <a:rPr lang="en-US" dirty="0" smtClean="0">
                <a:solidFill>
                  <a:schemeClr val="bg1"/>
                </a:solidFill>
              </a:rPr>
              <a:t> + </a:t>
            </a:r>
            <a:r>
              <a:rPr lang="en-US" dirty="0" err="1" smtClean="0">
                <a:solidFill>
                  <a:schemeClr val="bg1"/>
                </a:solidFill>
              </a:rPr>
              <a:t>imageWidth</a:t>
            </a:r>
            <a:r>
              <a:rPr lang="en-US" dirty="0" smtClean="0">
                <a:solidFill>
                  <a:schemeClr val="bg1"/>
                </a:solidFill>
              </a:rPr>
              <a:t>, </a:t>
            </a:r>
            <a:r>
              <a:rPr lang="en-US" dirty="0" err="1" smtClean="0">
                <a:solidFill>
                  <a:schemeClr val="bg1"/>
                </a:solidFill>
              </a:rPr>
              <a:t>yOffset</a:t>
            </a:r>
            <a:r>
              <a:rPr lang="en-US" dirty="0" smtClean="0">
                <a:solidFill>
                  <a:schemeClr val="bg1"/>
                </a:solidFill>
              </a:rPr>
              <a:t> + </a:t>
            </a:r>
            <a:r>
              <a:rPr lang="en-US" dirty="0" err="1" smtClean="0">
                <a:solidFill>
                  <a:schemeClr val="bg1"/>
                </a:solidFill>
              </a:rPr>
              <a:t>imageHeight</a:t>
            </a:r>
            <a:endParaRPr lang="en-US" dirty="0">
              <a:solidFill>
                <a:schemeClr val="bg1"/>
              </a:solidFill>
            </a:endParaRPr>
          </a:p>
        </p:txBody>
      </p:sp>
      <p:sp>
        <p:nvSpPr>
          <p:cNvPr id="11" name="Oval 10"/>
          <p:cNvSpPr/>
          <p:nvPr/>
        </p:nvSpPr>
        <p:spPr>
          <a:xfrm>
            <a:off x="1525469" y="2856428"/>
            <a:ext cx="87581" cy="87581"/>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590819" y="5509546"/>
            <a:ext cx="87581" cy="87581"/>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970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images</a:t>
            </a:r>
            <a:endParaRPr lang="en-US" dirty="0"/>
          </a:p>
        </p:txBody>
      </p:sp>
      <p:sp>
        <p:nvSpPr>
          <p:cNvPr id="3" name="Content Placeholder 2"/>
          <p:cNvSpPr>
            <a:spLocks noGrp="1"/>
          </p:cNvSpPr>
          <p:nvPr>
            <p:ph idx="1"/>
          </p:nvPr>
        </p:nvSpPr>
        <p:spPr/>
        <p:txBody>
          <a:bodyPr/>
          <a:lstStyle/>
          <a:p>
            <a:r>
              <a:rPr lang="en-US" dirty="0" smtClean="0"/>
              <a:t>To scale an image, change the size of the destination rectangle</a:t>
            </a:r>
            <a:endParaRPr lang="en-US" dirty="0"/>
          </a:p>
        </p:txBody>
      </p:sp>
    </p:spTree>
    <p:extLst>
      <p:ext uri="{BB962C8B-B14F-4D97-AF65-F5344CB8AC3E}">
        <p14:creationId xmlns:p14="http://schemas.microsoft.com/office/powerpoint/2010/main" val="10752476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Rotating images</a:t>
            </a:r>
            <a:endParaRPr lang="en-US" dirty="0"/>
          </a:p>
        </p:txBody>
      </p:sp>
      <p:sp>
        <p:nvSpPr>
          <p:cNvPr id="4" name="TextBox 3"/>
          <p:cNvSpPr txBox="1"/>
          <p:nvPr/>
        </p:nvSpPr>
        <p:spPr>
          <a:xfrm>
            <a:off x="475131" y="2384596"/>
            <a:ext cx="8383119" cy="738664"/>
          </a:xfrm>
          <a:prstGeom prst="rect">
            <a:avLst/>
          </a:prstGeom>
          <a:noFill/>
        </p:spPr>
        <p:txBody>
          <a:bodyPr wrap="square" rtlCol="0">
            <a:spAutoFit/>
          </a:bodyPr>
          <a:lstStyle/>
          <a:p>
            <a:r>
              <a:rPr lang="en-US" sz="1400" dirty="0">
                <a:latin typeface="Courier"/>
                <a:cs typeface="Courier"/>
              </a:rPr>
              <a:t>Screen('</a:t>
            </a:r>
            <a:r>
              <a:rPr lang="en-US" sz="1400" dirty="0" err="1">
                <a:latin typeface="Courier"/>
                <a:cs typeface="Courier"/>
              </a:rPr>
              <a:t>DrawTexture</a:t>
            </a:r>
            <a:r>
              <a:rPr lang="en-US" sz="1400" dirty="0">
                <a:latin typeface="Courier"/>
                <a:cs typeface="Courier"/>
              </a:rPr>
              <a:t>', </a:t>
            </a:r>
            <a:r>
              <a:rPr lang="en-US" sz="1400" dirty="0" err="1">
                <a:latin typeface="Courier"/>
                <a:cs typeface="Courier"/>
              </a:rPr>
              <a:t>windowPointer</a:t>
            </a:r>
            <a:r>
              <a:rPr lang="en-US" sz="1400" dirty="0">
                <a:latin typeface="Courier"/>
                <a:cs typeface="Courier"/>
              </a:rPr>
              <a:t>, </a:t>
            </a:r>
            <a:r>
              <a:rPr lang="en-US" sz="1400" dirty="0" err="1">
                <a:latin typeface="Courier"/>
                <a:cs typeface="Courier"/>
              </a:rPr>
              <a:t>texturePointer</a:t>
            </a:r>
            <a:r>
              <a:rPr lang="en-US" sz="1400" dirty="0">
                <a:latin typeface="Courier"/>
                <a:cs typeface="Courier"/>
              </a:rPr>
              <a:t> [,</a:t>
            </a:r>
            <a:r>
              <a:rPr lang="en-US" sz="1400" dirty="0" err="1">
                <a:latin typeface="Courier"/>
                <a:cs typeface="Courier"/>
              </a:rPr>
              <a:t>sourceRect</a:t>
            </a:r>
            <a:r>
              <a:rPr lang="en-US" sz="1400" dirty="0">
                <a:latin typeface="Courier"/>
                <a:cs typeface="Courier"/>
              </a:rPr>
              <a:t>] [,</a:t>
            </a:r>
            <a:r>
              <a:rPr lang="en-US" sz="1400" dirty="0" err="1">
                <a:latin typeface="Courier"/>
                <a:cs typeface="Courier"/>
              </a:rPr>
              <a:t>destinationRect</a:t>
            </a:r>
            <a:r>
              <a:rPr lang="en-US" sz="1400" dirty="0">
                <a:latin typeface="Courier"/>
                <a:cs typeface="Courier"/>
              </a:rPr>
              <a:t>] [,</a:t>
            </a:r>
            <a:r>
              <a:rPr lang="en-US" sz="1400" dirty="0" err="1">
                <a:latin typeface="Courier"/>
                <a:cs typeface="Courier"/>
              </a:rPr>
              <a:t>rotationAngle</a:t>
            </a:r>
            <a:r>
              <a:rPr lang="en-US" sz="1400" dirty="0">
                <a:latin typeface="Courier"/>
                <a:cs typeface="Courier"/>
              </a:rPr>
              <a:t>] [, </a:t>
            </a:r>
            <a:r>
              <a:rPr lang="en-US" sz="1400" dirty="0" err="1">
                <a:latin typeface="Courier"/>
                <a:cs typeface="Courier"/>
              </a:rPr>
              <a:t>filterMode</a:t>
            </a:r>
            <a:r>
              <a:rPr lang="en-US" sz="1400" dirty="0">
                <a:latin typeface="Courier"/>
                <a:cs typeface="Courier"/>
              </a:rPr>
              <a:t>] [, </a:t>
            </a:r>
            <a:r>
              <a:rPr lang="en-US" sz="1400" dirty="0" err="1">
                <a:latin typeface="Courier"/>
                <a:cs typeface="Courier"/>
              </a:rPr>
              <a:t>globalAlpha</a:t>
            </a:r>
            <a:r>
              <a:rPr lang="en-US" sz="1400" dirty="0">
                <a:latin typeface="Courier"/>
                <a:cs typeface="Courier"/>
              </a:rPr>
              <a:t>] </a:t>
            </a:r>
            <a:endParaRPr lang="en-US" sz="1400" dirty="0" smtClean="0">
              <a:latin typeface="Courier"/>
              <a:cs typeface="Courier"/>
            </a:endParaRPr>
          </a:p>
          <a:p>
            <a:r>
              <a:rPr lang="en-US" sz="1400" dirty="0" smtClean="0">
                <a:latin typeface="Courier"/>
                <a:cs typeface="Courier"/>
              </a:rPr>
              <a:t>[</a:t>
            </a:r>
            <a:r>
              <a:rPr lang="en-US" sz="1400" dirty="0">
                <a:latin typeface="Courier"/>
                <a:cs typeface="Courier"/>
              </a:rPr>
              <a:t>, </a:t>
            </a:r>
            <a:r>
              <a:rPr lang="en-US" sz="1400" dirty="0" err="1">
                <a:latin typeface="Courier"/>
                <a:cs typeface="Courier"/>
              </a:rPr>
              <a:t>modulateColor</a:t>
            </a:r>
            <a:r>
              <a:rPr lang="en-US" sz="1400" dirty="0">
                <a:latin typeface="Courier"/>
                <a:cs typeface="Courier"/>
              </a:rPr>
              <a:t>] [, </a:t>
            </a:r>
            <a:r>
              <a:rPr lang="en-US" sz="1400" dirty="0" err="1">
                <a:latin typeface="Courier"/>
                <a:cs typeface="Courier"/>
              </a:rPr>
              <a:t>textureShader</a:t>
            </a:r>
            <a:r>
              <a:rPr lang="en-US" sz="1400" dirty="0">
                <a:latin typeface="Courier"/>
                <a:cs typeface="Courier"/>
              </a:rPr>
              <a:t>] [, </a:t>
            </a:r>
            <a:r>
              <a:rPr lang="en-US" sz="1400" dirty="0" err="1">
                <a:latin typeface="Courier"/>
                <a:cs typeface="Courier"/>
              </a:rPr>
              <a:t>specialFlags</a:t>
            </a:r>
            <a:r>
              <a:rPr lang="en-US" sz="1400" dirty="0">
                <a:latin typeface="Courier"/>
                <a:cs typeface="Courier"/>
              </a:rPr>
              <a:t>] [, </a:t>
            </a:r>
            <a:r>
              <a:rPr lang="en-US" sz="1400" dirty="0" err="1">
                <a:latin typeface="Courier"/>
                <a:cs typeface="Courier"/>
              </a:rPr>
              <a:t>auxParameters</a:t>
            </a:r>
            <a:r>
              <a:rPr lang="en-US" sz="1400" dirty="0">
                <a:latin typeface="Courier"/>
                <a:cs typeface="Courier"/>
              </a:rPr>
              <a:t>]);</a:t>
            </a:r>
          </a:p>
        </p:txBody>
      </p:sp>
      <p:cxnSp>
        <p:nvCxnSpPr>
          <p:cNvPr id="5" name="Straight Arrow Connector 4"/>
          <p:cNvCxnSpPr/>
          <p:nvPr/>
        </p:nvCxnSpPr>
        <p:spPr>
          <a:xfrm flipV="1">
            <a:off x="1827429" y="2989385"/>
            <a:ext cx="1611340" cy="2292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30463" y="5282219"/>
            <a:ext cx="2430481" cy="923330"/>
          </a:xfrm>
          <a:prstGeom prst="rect">
            <a:avLst/>
          </a:prstGeom>
          <a:noFill/>
        </p:spPr>
        <p:txBody>
          <a:bodyPr wrap="square" rtlCol="0">
            <a:spAutoFit/>
          </a:bodyPr>
          <a:lstStyle/>
          <a:p>
            <a:r>
              <a:rPr lang="en-US" dirty="0" smtClean="0">
                <a:solidFill>
                  <a:schemeClr val="accent1"/>
                </a:solidFill>
              </a:rPr>
              <a:t>set rotation angle. upright image is 0 degrees</a:t>
            </a:r>
            <a:endParaRPr lang="en-US" dirty="0">
              <a:solidFill>
                <a:schemeClr val="accent1"/>
              </a:solidFill>
            </a:endParaRPr>
          </a:p>
        </p:txBody>
      </p:sp>
      <p:sp>
        <p:nvSpPr>
          <p:cNvPr id="7" name="Rectangle 6"/>
          <p:cNvSpPr/>
          <p:nvPr/>
        </p:nvSpPr>
        <p:spPr>
          <a:xfrm>
            <a:off x="2568415" y="2681747"/>
            <a:ext cx="1759353" cy="191864"/>
          </a:xfrm>
          <a:prstGeom prst="rect">
            <a:avLst/>
          </a:prstGeom>
          <a:gradFill flip="none" rotWithShape="1">
            <a:gsLst>
              <a:gs pos="0">
                <a:schemeClr val="accent1">
                  <a:tint val="95000"/>
                  <a:shade val="70000"/>
                  <a:satMod val="150000"/>
                  <a:alpha val="30000"/>
                </a:schemeClr>
              </a:gs>
              <a:gs pos="100000">
                <a:schemeClr val="accent1">
                  <a:tint val="100000"/>
                  <a:shade val="100000"/>
                  <a:satMod val="1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466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images</a:t>
            </a:r>
            <a:endParaRPr lang="en-US" dirty="0"/>
          </a:p>
        </p:txBody>
      </p:sp>
      <p:sp>
        <p:nvSpPr>
          <p:cNvPr id="3" name="Content Placeholder 2"/>
          <p:cNvSpPr>
            <a:spLocks noGrp="1"/>
          </p:cNvSpPr>
          <p:nvPr>
            <p:ph idx="1"/>
          </p:nvPr>
        </p:nvSpPr>
        <p:spPr/>
        <p:txBody>
          <a:bodyPr/>
          <a:lstStyle/>
          <a:p>
            <a:r>
              <a:rPr lang="en-US" dirty="0" smtClean="0"/>
              <a:t>You can draw multiple image textures to the back buffer, and then flip to show them at the same time</a:t>
            </a:r>
            <a:endParaRPr lang="en-US" dirty="0"/>
          </a:p>
        </p:txBody>
      </p:sp>
    </p:spTree>
    <p:extLst>
      <p:ext uri="{BB962C8B-B14F-4D97-AF65-F5344CB8AC3E}">
        <p14:creationId xmlns:p14="http://schemas.microsoft.com/office/powerpoint/2010/main" val="38167309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sp>
        <p:nvSpPr>
          <p:cNvPr id="3" name="Content Placeholder 2"/>
          <p:cNvSpPr>
            <a:spLocks noGrp="1"/>
          </p:cNvSpPr>
          <p:nvPr>
            <p:ph idx="1"/>
          </p:nvPr>
        </p:nvSpPr>
        <p:spPr/>
        <p:txBody>
          <a:bodyPr>
            <a:normAutofit/>
          </a:bodyPr>
          <a:lstStyle/>
          <a:p>
            <a:r>
              <a:rPr lang="en-US" dirty="0" smtClean="0"/>
              <a:t>1. </a:t>
            </a:r>
            <a:r>
              <a:rPr lang="en-US" dirty="0" err="1" smtClean="0"/>
              <a:t>OpenMovie</a:t>
            </a:r>
            <a:r>
              <a:rPr lang="en-US" dirty="0" smtClean="0"/>
              <a:t> to open the movie file</a:t>
            </a:r>
          </a:p>
          <a:p>
            <a:r>
              <a:rPr lang="en-US" dirty="0"/>
              <a:t>2</a:t>
            </a:r>
            <a:r>
              <a:rPr lang="en-US" dirty="0" smtClean="0"/>
              <a:t>. </a:t>
            </a:r>
            <a:r>
              <a:rPr lang="en-US" dirty="0" err="1" smtClean="0"/>
              <a:t>PlayMovie</a:t>
            </a:r>
            <a:r>
              <a:rPr lang="en-US" dirty="0" smtClean="0"/>
              <a:t> to start playing</a:t>
            </a:r>
          </a:p>
          <a:p>
            <a:r>
              <a:rPr lang="en-US" dirty="0" smtClean="0"/>
              <a:t>3. Loop:</a:t>
            </a:r>
          </a:p>
          <a:p>
            <a:pPr lvl="1"/>
            <a:r>
              <a:rPr lang="en-US" dirty="0" err="1" smtClean="0"/>
              <a:t>GetMovieImage</a:t>
            </a:r>
            <a:r>
              <a:rPr lang="en-US" dirty="0" smtClean="0"/>
              <a:t> to create frame texture</a:t>
            </a:r>
          </a:p>
          <a:p>
            <a:pPr lvl="1"/>
            <a:r>
              <a:rPr lang="en-US" dirty="0" smtClean="0"/>
              <a:t>Draw texture and flip screen</a:t>
            </a:r>
          </a:p>
          <a:p>
            <a:r>
              <a:rPr lang="en-US" dirty="0"/>
              <a:t>4</a:t>
            </a:r>
            <a:r>
              <a:rPr lang="en-US" dirty="0" smtClean="0"/>
              <a:t>. </a:t>
            </a:r>
            <a:r>
              <a:rPr lang="en-US" dirty="0" err="1" smtClean="0"/>
              <a:t>PlayMovie</a:t>
            </a:r>
            <a:r>
              <a:rPr lang="en-US" dirty="0" smtClean="0"/>
              <a:t> to stop playing</a:t>
            </a:r>
          </a:p>
          <a:p>
            <a:r>
              <a:rPr lang="en-US" dirty="0" smtClean="0"/>
              <a:t>5. </a:t>
            </a:r>
            <a:r>
              <a:rPr lang="en-US" dirty="0" err="1" smtClean="0"/>
              <a:t>CloseMovie</a:t>
            </a:r>
            <a:r>
              <a:rPr lang="en-US" dirty="0" smtClean="0"/>
              <a:t> to close movie file</a:t>
            </a:r>
            <a:endParaRPr lang="en-US" dirty="0"/>
          </a:p>
        </p:txBody>
      </p:sp>
    </p:spTree>
    <p:extLst>
      <p:ext uri="{BB962C8B-B14F-4D97-AF65-F5344CB8AC3E}">
        <p14:creationId xmlns:p14="http://schemas.microsoft.com/office/powerpoint/2010/main" val="36532513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pic>
        <p:nvPicPr>
          <p:cNvPr id="4" name="Picture 3"/>
          <p:cNvPicPr>
            <a:picLocks noChangeAspect="1"/>
          </p:cNvPicPr>
          <p:nvPr/>
        </p:nvPicPr>
        <p:blipFill>
          <a:blip r:embed="rId2"/>
          <a:stretch>
            <a:fillRect/>
          </a:stretch>
        </p:blipFill>
        <p:spPr>
          <a:xfrm>
            <a:off x="2424771" y="2700876"/>
            <a:ext cx="3810000" cy="546100"/>
          </a:xfrm>
          <a:prstGeom prst="rect">
            <a:avLst/>
          </a:prstGeom>
        </p:spPr>
      </p:pic>
      <p:sp>
        <p:nvSpPr>
          <p:cNvPr id="5" name="TextBox 4"/>
          <p:cNvSpPr txBox="1"/>
          <p:nvPr/>
        </p:nvSpPr>
        <p:spPr>
          <a:xfrm>
            <a:off x="2750282" y="3610811"/>
            <a:ext cx="3015258" cy="369332"/>
          </a:xfrm>
          <a:prstGeom prst="rect">
            <a:avLst/>
          </a:prstGeom>
          <a:noFill/>
        </p:spPr>
        <p:txBody>
          <a:bodyPr wrap="square" rtlCol="0">
            <a:spAutoFit/>
          </a:bodyPr>
          <a:lstStyle/>
          <a:p>
            <a:r>
              <a:rPr lang="en-US" dirty="0" smtClean="0"/>
              <a:t>http://</a:t>
            </a:r>
            <a:r>
              <a:rPr lang="en-US" dirty="0" err="1" smtClean="0"/>
              <a:t>www.gstreamer.com</a:t>
            </a:r>
            <a:endParaRPr lang="en-US" dirty="0"/>
          </a:p>
        </p:txBody>
      </p:sp>
    </p:spTree>
    <p:extLst>
      <p:ext uri="{BB962C8B-B14F-4D97-AF65-F5344CB8AC3E}">
        <p14:creationId xmlns:p14="http://schemas.microsoft.com/office/powerpoint/2010/main" val="35621196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Assignment # 4</a:t>
            </a:r>
            <a:endParaRPr lang="en-US" dirty="0"/>
          </a:p>
        </p:txBody>
      </p:sp>
      <p:sp>
        <p:nvSpPr>
          <p:cNvPr id="8" name="Content Placeholder 7"/>
          <p:cNvSpPr>
            <a:spLocks noGrp="1"/>
          </p:cNvSpPr>
          <p:nvPr>
            <p:ph idx="1"/>
          </p:nvPr>
        </p:nvSpPr>
        <p:spPr>
          <a:xfrm>
            <a:off x="284163" y="1954013"/>
            <a:ext cx="8452510" cy="4472656"/>
          </a:xfrm>
        </p:spPr>
        <p:txBody>
          <a:bodyPr>
            <a:normAutofit fontScale="62500" lnSpcReduction="20000"/>
          </a:bodyPr>
          <a:lstStyle/>
          <a:p>
            <a:r>
              <a:rPr lang="en-US" dirty="0" smtClean="0"/>
              <a:t>Create a function called </a:t>
            </a:r>
            <a:r>
              <a:rPr lang="en-US" dirty="0" smtClean="0">
                <a:solidFill>
                  <a:srgbClr val="3366FF"/>
                </a:solidFill>
              </a:rPr>
              <a:t>yourInitials_week4()</a:t>
            </a:r>
          </a:p>
          <a:p>
            <a:r>
              <a:rPr lang="en-US" dirty="0" smtClean="0"/>
              <a:t>The function should take one input:</a:t>
            </a:r>
          </a:p>
          <a:p>
            <a:pPr lvl="1"/>
            <a:r>
              <a:rPr lang="en-US" dirty="0" err="1" smtClean="0">
                <a:solidFill>
                  <a:schemeClr val="accent2"/>
                </a:solidFill>
              </a:rPr>
              <a:t>subjectCode</a:t>
            </a:r>
            <a:r>
              <a:rPr lang="en-US" dirty="0" smtClean="0"/>
              <a:t>, a string identifying the subject</a:t>
            </a:r>
          </a:p>
          <a:p>
            <a:r>
              <a:rPr lang="en-US" dirty="0" smtClean="0"/>
              <a:t>The function should do the following:</a:t>
            </a:r>
          </a:p>
          <a:p>
            <a:pPr lvl="1"/>
            <a:r>
              <a:rPr lang="en-US" dirty="0" smtClean="0"/>
              <a:t>Using a loop, present 20 trials of the following emotion categorization experiment.  On each trial, a picture will appear.  The picture will randomly be chosen between </a:t>
            </a:r>
            <a:r>
              <a:rPr lang="en-US" dirty="0" err="1" smtClean="0"/>
              <a:t>sad.jpg</a:t>
            </a:r>
            <a:r>
              <a:rPr lang="en-US" dirty="0" smtClean="0"/>
              <a:t> and </a:t>
            </a:r>
            <a:r>
              <a:rPr lang="en-US" dirty="0" err="1" smtClean="0"/>
              <a:t>angry.jpg</a:t>
            </a:r>
            <a:r>
              <a:rPr lang="en-US" dirty="0" smtClean="0"/>
              <a:t>.  The location of the picture will also be randomly chosen between the left and right side of the screen.  The edge of the picture should always be 100 pixels from the center of the screen, horizontally. </a:t>
            </a:r>
          </a:p>
          <a:p>
            <a:pPr lvl="1"/>
            <a:r>
              <a:rPr lang="en-US" dirty="0" smtClean="0"/>
              <a:t>Once the picture appears, wait for the user to press a key.  The subject should press S for sad and A for angry.  </a:t>
            </a:r>
          </a:p>
          <a:p>
            <a:pPr lvl="1"/>
            <a:r>
              <a:rPr lang="en-US" dirty="0" smtClean="0"/>
              <a:t>On each trial, write out the following information to the next line of a log file.  The log file should be named </a:t>
            </a:r>
            <a:r>
              <a:rPr lang="en-US" dirty="0" err="1" smtClean="0"/>
              <a:t>subjectCode_log.txt</a:t>
            </a:r>
            <a:r>
              <a:rPr lang="en-US" dirty="0" smtClean="0"/>
              <a:t> where </a:t>
            </a:r>
            <a:r>
              <a:rPr lang="en-US" dirty="0" err="1" smtClean="0"/>
              <a:t>subjectCode</a:t>
            </a:r>
            <a:r>
              <a:rPr lang="en-US" dirty="0" smtClean="0"/>
              <a:t> is the code that they entered from the command line.  Each line should contain: the trial number, which picture was presented, where it was presented, which key was pressed, the reaction time, and whether or not the </a:t>
            </a:r>
            <a:r>
              <a:rPr lang="en-US" dirty="0" err="1" smtClean="0"/>
              <a:t>keypress</a:t>
            </a:r>
            <a:r>
              <a:rPr lang="en-US" dirty="0" smtClean="0"/>
              <a:t> was correct. </a:t>
            </a:r>
          </a:p>
          <a:p>
            <a:pPr lvl="1"/>
            <a:r>
              <a:rPr lang="en-US" dirty="0" smtClean="0"/>
              <a:t>When the experiment is over, print out the subject's overall accuracy to the command window. </a:t>
            </a:r>
          </a:p>
          <a:p>
            <a:pPr marL="457200" lvl="1" indent="0">
              <a:buNone/>
            </a:pPr>
            <a:endParaRPr lang="en-US" dirty="0" smtClean="0"/>
          </a:p>
          <a:p>
            <a:pPr lvl="1"/>
            <a:endParaRPr lang="en-US" dirty="0" smtClean="0"/>
          </a:p>
          <a:p>
            <a:pPr marL="457200" lvl="1" indent="0">
              <a:buNone/>
            </a:pPr>
            <a:r>
              <a:rPr lang="en-US" dirty="0" smtClean="0"/>
              <a:t> </a:t>
            </a:r>
            <a:endParaRPr lang="en-US" dirty="0"/>
          </a:p>
        </p:txBody>
      </p:sp>
    </p:spTree>
    <p:extLst>
      <p:ext uri="{BB962C8B-B14F-4D97-AF65-F5344CB8AC3E}">
        <p14:creationId xmlns:p14="http://schemas.microsoft.com/office/powerpoint/2010/main" val="22901561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4 at 10.31.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26" y="675206"/>
            <a:ext cx="8957566" cy="6182793"/>
          </a:xfrm>
          <a:prstGeom prst="rect">
            <a:avLst/>
          </a:prstGeom>
        </p:spPr>
      </p:pic>
    </p:spTree>
    <p:extLst>
      <p:ext uri="{BB962C8B-B14F-4D97-AF65-F5344CB8AC3E}">
        <p14:creationId xmlns:p14="http://schemas.microsoft.com/office/powerpoint/2010/main" val="26190879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3-08-04 at 10.35.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86" y="684373"/>
            <a:ext cx="7119444" cy="6057118"/>
          </a:xfrm>
          <a:prstGeom prst="rect">
            <a:avLst/>
          </a:prstGeom>
        </p:spPr>
      </p:pic>
    </p:spTree>
    <p:extLst>
      <p:ext uri="{BB962C8B-B14F-4D97-AF65-F5344CB8AC3E}">
        <p14:creationId xmlns:p14="http://schemas.microsoft.com/office/powerpoint/2010/main" val="26534768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7931" y="2906273"/>
            <a:ext cx="8574088" cy="968375"/>
          </a:xfrm>
        </p:spPr>
        <p:txBody>
          <a:bodyPr/>
          <a:lstStyle/>
          <a:p>
            <a:r>
              <a:rPr lang="en-US" dirty="0" smtClean="0"/>
              <a:t>Week 4 Recap</a:t>
            </a:r>
            <a:endParaRPr lang="en-US" dirty="0"/>
          </a:p>
        </p:txBody>
      </p:sp>
    </p:spTree>
    <p:extLst>
      <p:ext uri="{BB962C8B-B14F-4D97-AF65-F5344CB8AC3E}">
        <p14:creationId xmlns:p14="http://schemas.microsoft.com/office/powerpoint/2010/main" val="21081107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4 at 10.32.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7" y="802310"/>
            <a:ext cx="7035800" cy="1308100"/>
          </a:xfrm>
          <a:prstGeom prst="rect">
            <a:avLst/>
          </a:prstGeom>
        </p:spPr>
      </p:pic>
    </p:spTree>
    <p:extLst>
      <p:ext uri="{BB962C8B-B14F-4D97-AF65-F5344CB8AC3E}">
        <p14:creationId xmlns:p14="http://schemas.microsoft.com/office/powerpoint/2010/main" val="344744216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2468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0616" y="26859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r>
              <a:rPr lang="en-US" dirty="0" smtClean="0"/>
              <a:t>Week 5</a:t>
            </a:r>
            <a:endParaRPr lang="en-US" dirty="0"/>
          </a:p>
        </p:txBody>
      </p:sp>
      <p:sp>
        <p:nvSpPr>
          <p:cNvPr id="3" name="TextBox 2"/>
          <p:cNvSpPr txBox="1"/>
          <p:nvPr/>
        </p:nvSpPr>
        <p:spPr>
          <a:xfrm>
            <a:off x="1260231" y="3976077"/>
            <a:ext cx="6525846" cy="923330"/>
          </a:xfrm>
          <a:prstGeom prst="rect">
            <a:avLst/>
          </a:prstGeom>
          <a:noFill/>
        </p:spPr>
        <p:txBody>
          <a:bodyPr wrap="square" rtlCol="0">
            <a:spAutoFit/>
          </a:bodyPr>
          <a:lstStyle/>
          <a:p>
            <a:pPr marL="285750" indent="-285750">
              <a:buFont typeface="Arial"/>
              <a:buChar char="•"/>
            </a:pPr>
            <a:r>
              <a:rPr lang="en-US" dirty="0" smtClean="0"/>
              <a:t>Sound</a:t>
            </a:r>
          </a:p>
          <a:p>
            <a:pPr marL="285750" indent="-285750">
              <a:buFont typeface="Arial"/>
              <a:buChar char="•"/>
            </a:pPr>
            <a:r>
              <a:rPr lang="en-US" dirty="0" smtClean="0"/>
              <a:t>Collecting input: keyboard, mouse, joystick, etc.</a:t>
            </a:r>
          </a:p>
          <a:p>
            <a:pPr marL="285750" indent="-285750">
              <a:buFont typeface="Arial"/>
              <a:buChar char="•"/>
            </a:pPr>
            <a:r>
              <a:rPr lang="en-US" dirty="0" smtClean="0"/>
              <a:t>Sending output: external devices</a:t>
            </a:r>
          </a:p>
        </p:txBody>
      </p:sp>
    </p:spTree>
    <p:extLst>
      <p:ext uri="{BB962C8B-B14F-4D97-AF65-F5344CB8AC3E}">
        <p14:creationId xmlns:p14="http://schemas.microsoft.com/office/powerpoint/2010/main" val="30092228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Sound</a:t>
            </a:r>
            <a:endParaRPr lang="en-US" dirty="0"/>
          </a:p>
        </p:txBody>
      </p:sp>
      <p:sp>
        <p:nvSpPr>
          <p:cNvPr id="9" name="Content Placeholder 8"/>
          <p:cNvSpPr>
            <a:spLocks noGrp="1"/>
          </p:cNvSpPr>
          <p:nvPr>
            <p:ph idx="1"/>
          </p:nvPr>
        </p:nvSpPr>
        <p:spPr/>
        <p:txBody>
          <a:bodyPr/>
          <a:lstStyle/>
          <a:p>
            <a:r>
              <a:rPr lang="en-US" dirty="0" smtClean="0"/>
              <a:t>Creating sounds to play</a:t>
            </a:r>
          </a:p>
          <a:p>
            <a:r>
              <a:rPr lang="en-US" dirty="0" smtClean="0"/>
              <a:t>Playing existing sound files</a:t>
            </a:r>
            <a:endParaRPr lang="en-US" dirty="0"/>
          </a:p>
        </p:txBody>
      </p:sp>
    </p:spTree>
    <p:extLst>
      <p:ext uri="{BB962C8B-B14F-4D97-AF65-F5344CB8AC3E}">
        <p14:creationId xmlns:p14="http://schemas.microsoft.com/office/powerpoint/2010/main" val="27818123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a:t>
            </a:r>
            <a:endParaRPr lang="en-US" dirty="0"/>
          </a:p>
        </p:txBody>
      </p:sp>
      <p:sp>
        <p:nvSpPr>
          <p:cNvPr id="3" name="Content Placeholder 2"/>
          <p:cNvSpPr>
            <a:spLocks noGrp="1"/>
          </p:cNvSpPr>
          <p:nvPr>
            <p:ph idx="1"/>
          </p:nvPr>
        </p:nvSpPr>
        <p:spPr>
          <a:xfrm>
            <a:off x="834237" y="2262412"/>
            <a:ext cx="7076747" cy="3992563"/>
          </a:xfrm>
        </p:spPr>
        <p:txBody>
          <a:bodyPr/>
          <a:lstStyle/>
          <a:p>
            <a:r>
              <a:rPr lang="en-US" dirty="0" err="1" smtClean="0"/>
              <a:t>PsychPortAudio</a:t>
            </a:r>
            <a:r>
              <a:rPr lang="en-US" dirty="0" smtClean="0"/>
              <a:t> is the sound driver for PTB-3</a:t>
            </a:r>
          </a:p>
          <a:p>
            <a:r>
              <a:rPr lang="en-US" dirty="0" smtClean="0"/>
              <a:t>Type </a:t>
            </a:r>
            <a:r>
              <a:rPr lang="en-US" dirty="0" err="1" smtClean="0"/>
              <a:t>PsychPortAudio</a:t>
            </a:r>
            <a:r>
              <a:rPr lang="en-US" dirty="0" smtClean="0"/>
              <a:t> in the command window to see all of the subcommands, just like Screen</a:t>
            </a:r>
          </a:p>
          <a:p>
            <a:r>
              <a:rPr lang="en-US" dirty="0" smtClean="0"/>
              <a:t>Get help on a subcommand just like Screen:</a:t>
            </a:r>
            <a:br>
              <a:rPr lang="en-US" dirty="0" smtClean="0"/>
            </a:br>
            <a:r>
              <a:rPr lang="en-US" dirty="0" smtClean="0"/>
              <a:t>	</a:t>
            </a:r>
            <a:r>
              <a:rPr lang="en-US" dirty="0" err="1" smtClean="0"/>
              <a:t>PsychPortAudio</a:t>
            </a:r>
            <a:r>
              <a:rPr lang="en-US" dirty="0" smtClean="0"/>
              <a:t> Start? </a:t>
            </a:r>
          </a:p>
          <a:p>
            <a:r>
              <a:rPr lang="en-US" dirty="0" smtClean="0"/>
              <a:t>Test your audio setup with </a:t>
            </a:r>
            <a:r>
              <a:rPr lang="en-US" dirty="0" err="1" smtClean="0"/>
              <a:t>BasicSoundOutputDemo</a:t>
            </a:r>
            <a:endParaRPr lang="en-US" dirty="0"/>
          </a:p>
        </p:txBody>
      </p:sp>
    </p:spTree>
    <p:extLst>
      <p:ext uri="{BB962C8B-B14F-4D97-AF65-F5344CB8AC3E}">
        <p14:creationId xmlns:p14="http://schemas.microsoft.com/office/powerpoint/2010/main" val="172887173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data</a:t>
            </a:r>
            <a:endParaRPr lang="en-US" dirty="0"/>
          </a:p>
        </p:txBody>
      </p:sp>
      <p:sp>
        <p:nvSpPr>
          <p:cNvPr id="3" name="Content Placeholder 2"/>
          <p:cNvSpPr>
            <a:spLocks noGrp="1"/>
          </p:cNvSpPr>
          <p:nvPr>
            <p:ph idx="1"/>
          </p:nvPr>
        </p:nvSpPr>
        <p:spPr/>
        <p:txBody>
          <a:bodyPr/>
          <a:lstStyle/>
          <a:p>
            <a:r>
              <a:rPr lang="en-US" dirty="0" smtClean="0"/>
              <a:t>Sound data should be in the form of a matrix where each row is one sound channel</a:t>
            </a:r>
          </a:p>
          <a:p>
            <a:r>
              <a:rPr lang="en-US" dirty="0" smtClean="0"/>
              <a:t>Samples in the vector should range from -1 to 1, where 0 is silent.  </a:t>
            </a:r>
          </a:p>
          <a:p>
            <a:r>
              <a:rPr lang="en-US" dirty="0" smtClean="0"/>
              <a:t>You can create a sound by generating data for a matrix on your own, or you can read in from a wav file</a:t>
            </a:r>
            <a:endParaRPr lang="en-US" dirty="0"/>
          </a:p>
        </p:txBody>
      </p:sp>
    </p:spTree>
    <p:extLst>
      <p:ext uri="{BB962C8B-B14F-4D97-AF65-F5344CB8AC3E}">
        <p14:creationId xmlns:p14="http://schemas.microsoft.com/office/powerpoint/2010/main" val="1097345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wav files</a:t>
            </a:r>
            <a:endParaRPr lang="en-US" dirty="0"/>
          </a:p>
        </p:txBody>
      </p:sp>
      <p:sp>
        <p:nvSpPr>
          <p:cNvPr id="3" name="Content Placeholder 2"/>
          <p:cNvSpPr>
            <a:spLocks noGrp="1"/>
          </p:cNvSpPr>
          <p:nvPr>
            <p:ph idx="1"/>
          </p:nvPr>
        </p:nvSpPr>
        <p:spPr>
          <a:xfrm>
            <a:off x="2671616" y="3002046"/>
            <a:ext cx="4937756" cy="775690"/>
          </a:xfrm>
        </p:spPr>
        <p:txBody>
          <a:bodyPr>
            <a:noAutofit/>
          </a:bodyPr>
          <a:lstStyle/>
          <a:p>
            <a:pPr marL="0" indent="0">
              <a:buNone/>
            </a:pPr>
            <a:r>
              <a:rPr lang="en-US" dirty="0" smtClean="0"/>
              <a:t>Y = </a:t>
            </a:r>
            <a:r>
              <a:rPr lang="en-US" dirty="0" err="1" smtClean="0"/>
              <a:t>wavread</a:t>
            </a:r>
            <a:r>
              <a:rPr lang="en-US" dirty="0"/>
              <a:t>(FILE</a:t>
            </a:r>
            <a:r>
              <a:rPr lang="en-US" dirty="0" smtClean="0"/>
              <a:t>)</a:t>
            </a:r>
          </a:p>
          <a:p>
            <a:pPr marL="0" indent="0">
              <a:buNone/>
            </a:pPr>
            <a:r>
              <a:rPr lang="en-US" dirty="0" smtClean="0"/>
              <a:t>[ Y, </a:t>
            </a:r>
            <a:r>
              <a:rPr lang="en-US" dirty="0" err="1" smtClean="0"/>
              <a:t>freq</a:t>
            </a:r>
            <a:r>
              <a:rPr lang="en-US" dirty="0" smtClean="0"/>
              <a:t> ] = </a:t>
            </a:r>
            <a:r>
              <a:rPr lang="en-US" dirty="0" err="1" smtClean="0"/>
              <a:t>wavread</a:t>
            </a:r>
            <a:r>
              <a:rPr lang="en-US" dirty="0"/>
              <a:t>(FILE)</a:t>
            </a:r>
          </a:p>
        </p:txBody>
      </p:sp>
    </p:spTree>
    <p:extLst>
      <p:ext uri="{BB962C8B-B14F-4D97-AF65-F5344CB8AC3E}">
        <p14:creationId xmlns:p14="http://schemas.microsoft.com/office/powerpoint/2010/main" val="16519417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.au files</a:t>
            </a:r>
            <a:endParaRPr lang="en-US" dirty="0"/>
          </a:p>
        </p:txBody>
      </p:sp>
      <p:sp>
        <p:nvSpPr>
          <p:cNvPr id="3" name="Content Placeholder 2"/>
          <p:cNvSpPr>
            <a:spLocks noGrp="1"/>
          </p:cNvSpPr>
          <p:nvPr>
            <p:ph idx="1"/>
          </p:nvPr>
        </p:nvSpPr>
        <p:spPr>
          <a:xfrm>
            <a:off x="2139720" y="2893490"/>
            <a:ext cx="4872626" cy="1806968"/>
          </a:xfrm>
        </p:spPr>
        <p:txBody>
          <a:bodyPr/>
          <a:lstStyle/>
          <a:p>
            <a:pPr marL="0" indent="0">
              <a:buNone/>
            </a:pPr>
            <a:r>
              <a:rPr lang="en-US" dirty="0" smtClean="0"/>
              <a:t>Y = </a:t>
            </a:r>
            <a:r>
              <a:rPr lang="en-US" dirty="0" err="1" smtClean="0"/>
              <a:t>auread</a:t>
            </a:r>
            <a:r>
              <a:rPr lang="en-US" dirty="0"/>
              <a:t>(AUFILE</a:t>
            </a:r>
            <a:r>
              <a:rPr lang="en-US" dirty="0" smtClean="0"/>
              <a:t>)</a:t>
            </a:r>
          </a:p>
          <a:p>
            <a:pPr marL="0" indent="0">
              <a:buNone/>
            </a:pPr>
            <a:r>
              <a:rPr lang="en-US" dirty="0" smtClean="0"/>
              <a:t>[Y, </a:t>
            </a:r>
            <a:r>
              <a:rPr lang="en-US" dirty="0" err="1" smtClean="0"/>
              <a:t>freq</a:t>
            </a:r>
            <a:r>
              <a:rPr lang="en-US" dirty="0" smtClean="0"/>
              <a:t> ] = </a:t>
            </a:r>
            <a:r>
              <a:rPr lang="en-US" dirty="0" err="1" smtClean="0"/>
              <a:t>auread</a:t>
            </a:r>
            <a:r>
              <a:rPr lang="en-US" dirty="0" smtClean="0"/>
              <a:t>(AUFILE)</a:t>
            </a:r>
            <a:endParaRPr lang="en-US" dirty="0"/>
          </a:p>
        </p:txBody>
      </p:sp>
    </p:spTree>
    <p:extLst>
      <p:ext uri="{BB962C8B-B14F-4D97-AF65-F5344CB8AC3E}">
        <p14:creationId xmlns:p14="http://schemas.microsoft.com/office/powerpoint/2010/main" val="256938795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t>
            </a:r>
            <a:r>
              <a:rPr lang="en-US" dirty="0" err="1" smtClean="0"/>
              <a:t>audiofiles</a:t>
            </a:r>
            <a:endParaRPr lang="en-US" dirty="0"/>
          </a:p>
        </p:txBody>
      </p:sp>
      <p:sp>
        <p:nvSpPr>
          <p:cNvPr id="3" name="Content Placeholder 2"/>
          <p:cNvSpPr>
            <a:spLocks noGrp="1"/>
          </p:cNvSpPr>
          <p:nvPr>
            <p:ph idx="1"/>
          </p:nvPr>
        </p:nvSpPr>
        <p:spPr>
          <a:xfrm>
            <a:off x="2639051" y="3305999"/>
            <a:ext cx="3960803" cy="526013"/>
          </a:xfrm>
        </p:spPr>
        <p:txBody>
          <a:bodyPr/>
          <a:lstStyle/>
          <a:p>
            <a:pPr marL="0" indent="0">
              <a:buNone/>
            </a:pPr>
            <a:r>
              <a:rPr lang="en-US" dirty="0" smtClean="0"/>
              <a:t>[Y, </a:t>
            </a:r>
            <a:r>
              <a:rPr lang="en-US" dirty="0" err="1" smtClean="0"/>
              <a:t>freq</a:t>
            </a:r>
            <a:r>
              <a:rPr lang="en-US" dirty="0" smtClean="0"/>
              <a:t> ] = </a:t>
            </a:r>
            <a:r>
              <a:rPr lang="en-US" dirty="0" err="1" smtClean="0"/>
              <a:t>audioread</a:t>
            </a:r>
            <a:r>
              <a:rPr lang="en-US" dirty="0" smtClean="0"/>
              <a:t>()</a:t>
            </a:r>
            <a:endParaRPr lang="en-US" dirty="0"/>
          </a:p>
        </p:txBody>
      </p:sp>
      <p:sp>
        <p:nvSpPr>
          <p:cNvPr id="4" name="TextBox 3"/>
          <p:cNvSpPr txBox="1"/>
          <p:nvPr/>
        </p:nvSpPr>
        <p:spPr>
          <a:xfrm>
            <a:off x="488476" y="2138545"/>
            <a:ext cx="7663646" cy="646331"/>
          </a:xfrm>
          <a:prstGeom prst="rect">
            <a:avLst/>
          </a:prstGeom>
          <a:noFill/>
        </p:spPr>
        <p:txBody>
          <a:bodyPr wrap="square" rtlCol="0">
            <a:spAutoFit/>
          </a:bodyPr>
          <a:lstStyle/>
          <a:p>
            <a:r>
              <a:rPr lang="en-US" dirty="0" smtClean="0"/>
              <a:t>New </a:t>
            </a:r>
            <a:r>
              <a:rPr lang="en-US" dirty="0" err="1" smtClean="0"/>
              <a:t>Matlab</a:t>
            </a:r>
            <a:r>
              <a:rPr lang="en-US" dirty="0" smtClean="0"/>
              <a:t> command available in versions 2012b and later, will read many audio formats including WAV, FLAC, MP3, MPEG-4, OGG</a:t>
            </a:r>
            <a:endParaRPr lang="en-US" dirty="0"/>
          </a:p>
        </p:txBody>
      </p:sp>
    </p:spTree>
    <p:extLst>
      <p:ext uri="{BB962C8B-B14F-4D97-AF65-F5344CB8AC3E}">
        <p14:creationId xmlns:p14="http://schemas.microsoft.com/office/powerpoint/2010/main" val="416385631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 sounds</a:t>
            </a:r>
            <a:endParaRPr lang="en-US" dirty="0"/>
          </a:p>
        </p:txBody>
      </p:sp>
      <p:sp>
        <p:nvSpPr>
          <p:cNvPr id="4" name="TextBox 3"/>
          <p:cNvSpPr txBox="1"/>
          <p:nvPr/>
        </p:nvSpPr>
        <p:spPr>
          <a:xfrm>
            <a:off x="445750" y="1999757"/>
            <a:ext cx="7849021" cy="4524314"/>
          </a:xfrm>
          <a:prstGeom prst="rect">
            <a:avLst/>
          </a:prstGeom>
          <a:solidFill>
            <a:schemeClr val="bg1">
              <a:lumMod val="85000"/>
            </a:schemeClr>
          </a:solidFill>
        </p:spPr>
        <p:txBody>
          <a:bodyPr wrap="square" rtlCol="0">
            <a:spAutoFit/>
          </a:bodyPr>
          <a:lstStyle/>
          <a:p>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PsychtoolboxRoot</a:t>
            </a:r>
            <a:endParaRPr lang="en-US" sz="1200" dirty="0" smtClean="0">
              <a:latin typeface="Courier"/>
              <a:cs typeface="Courier"/>
            </a:endParaRPr>
          </a:p>
          <a:p>
            <a:r>
              <a:rPr lang="en-US" sz="1200" dirty="0" err="1" smtClean="0">
                <a:latin typeface="Courier"/>
                <a:cs typeface="Courier"/>
              </a:rPr>
              <a:t>ans</a:t>
            </a:r>
            <a:r>
              <a:rPr lang="en-US" sz="1200" dirty="0" smtClean="0">
                <a:latin typeface="Courier"/>
                <a:cs typeface="Courier"/>
              </a:rPr>
              <a:t> =</a:t>
            </a:r>
          </a:p>
          <a:p>
            <a:endParaRPr lang="en-US" sz="1200" dirty="0" smtClean="0">
              <a:latin typeface="Courier"/>
              <a:cs typeface="Courier"/>
            </a:endParaRPr>
          </a:p>
          <a:p>
            <a:r>
              <a:rPr lang="en-US" sz="1200" dirty="0" smtClean="0">
                <a:latin typeface="Courier"/>
                <a:cs typeface="Courier"/>
              </a:rPr>
              <a:t>/Applications/</a:t>
            </a:r>
            <a:r>
              <a:rPr lang="en-US" sz="1200" dirty="0" err="1" smtClean="0">
                <a:latin typeface="Courier"/>
                <a:cs typeface="Courier"/>
              </a:rPr>
              <a:t>Psychtoolbox</a:t>
            </a:r>
            <a:r>
              <a:rPr lang="en-US" sz="1200" dirty="0" smtClean="0">
                <a:latin typeface="Courier"/>
                <a:cs typeface="Courier"/>
              </a:rPr>
              <a:t>/</a:t>
            </a:r>
          </a:p>
          <a:p>
            <a:r>
              <a:rPr lang="en-US" sz="1200" dirty="0" smtClean="0">
                <a:latin typeface="Courier"/>
                <a:cs typeface="Courier"/>
              </a:rPr>
              <a:t>&gt;&gt; cd /Applications/</a:t>
            </a:r>
            <a:r>
              <a:rPr lang="en-US" sz="1200" dirty="0" err="1" smtClean="0">
                <a:latin typeface="Courier"/>
                <a:cs typeface="Courier"/>
              </a:rPr>
              <a:t>Psychtoolbox</a:t>
            </a:r>
            <a:r>
              <a:rPr lang="en-US" sz="1200" dirty="0" smtClean="0">
                <a:latin typeface="Courier"/>
                <a:cs typeface="Courier"/>
              </a:rPr>
              <a:t>/</a:t>
            </a:r>
            <a:r>
              <a:rPr lang="en-US" sz="1200" dirty="0" err="1" smtClean="0">
                <a:latin typeface="Courier"/>
                <a:cs typeface="Courier"/>
              </a:rPr>
              <a:t>PsychDemos</a:t>
            </a:r>
            <a:r>
              <a:rPr lang="en-US" sz="1200" dirty="0" smtClean="0">
                <a:latin typeface="Courier"/>
                <a:cs typeface="Courier"/>
              </a:rPr>
              <a:t>/</a:t>
            </a:r>
            <a:r>
              <a:rPr lang="en-US" sz="1200" dirty="0" err="1" smtClean="0">
                <a:latin typeface="Courier"/>
                <a:cs typeface="Courier"/>
              </a:rPr>
              <a:t>SoundFiles</a:t>
            </a:r>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ls</a:t>
            </a:r>
            <a:endParaRPr lang="en-US" sz="1200" dirty="0" smtClean="0">
              <a:latin typeface="Courier"/>
              <a:cs typeface="Courier"/>
            </a:endParaRPr>
          </a:p>
          <a:p>
            <a:r>
              <a:rPr lang="en-US" sz="1200" dirty="0" smtClean="0">
                <a:latin typeface="Courier"/>
                <a:cs typeface="Courier"/>
              </a:rPr>
              <a:t>COPYING		motor_a8.wav	</a:t>
            </a:r>
            <a:r>
              <a:rPr lang="en-US" sz="1200" dirty="0" err="1" smtClean="0">
                <a:latin typeface="Courier"/>
                <a:cs typeface="Courier"/>
              </a:rPr>
              <a:t>phaser.wav</a:t>
            </a:r>
            <a:endParaRPr lang="en-US" sz="1200" dirty="0" smtClean="0">
              <a:latin typeface="Courier"/>
              <a:cs typeface="Courier"/>
            </a:endParaRPr>
          </a:p>
          <a:p>
            <a:r>
              <a:rPr lang="en-US" sz="1200" dirty="0" err="1" smtClean="0">
                <a:latin typeface="Courier"/>
                <a:cs typeface="Courier"/>
              </a:rPr>
              <a:t>funk.wav</a:t>
            </a:r>
            <a:r>
              <a:rPr lang="en-US" sz="1200" dirty="0" smtClean="0">
                <a:latin typeface="Courier"/>
                <a:cs typeface="Courier"/>
              </a:rPr>
              <a:t>	motor_b8.wav	</a:t>
            </a:r>
            <a:r>
              <a:rPr lang="en-US" sz="1200" dirty="0" err="1" smtClean="0">
                <a:latin typeface="Courier"/>
                <a:cs typeface="Courier"/>
              </a:rPr>
              <a:t>radar.wav</a:t>
            </a:r>
            <a:endParaRPr lang="en-US" sz="1200" dirty="0" smtClean="0">
              <a:latin typeface="Courier"/>
              <a:cs typeface="Courier"/>
            </a:endParaRPr>
          </a:p>
          <a:p>
            <a:endParaRPr lang="en-US" sz="1200" dirty="0">
              <a:latin typeface="Courier"/>
              <a:cs typeface="Courier"/>
            </a:endParaRPr>
          </a:p>
          <a:p>
            <a:r>
              <a:rPr lang="en-US" sz="1200" dirty="0" smtClean="0">
                <a:latin typeface="Courier"/>
                <a:cs typeface="Courier"/>
              </a:rPr>
              <a:t>&gt;&gt; [</a:t>
            </a:r>
            <a:r>
              <a:rPr lang="en-US" sz="1200" dirty="0" err="1" smtClean="0">
                <a:latin typeface="Courier"/>
                <a:cs typeface="Courier"/>
              </a:rPr>
              <a:t>funkData</a:t>
            </a:r>
            <a:r>
              <a:rPr lang="en-US" sz="1200" dirty="0" smtClean="0">
                <a:latin typeface="Courier"/>
                <a:cs typeface="Courier"/>
              </a:rPr>
              <a:t>, </a:t>
            </a:r>
            <a:r>
              <a:rPr lang="en-US" sz="1200" dirty="0" err="1" smtClean="0">
                <a:latin typeface="Courier"/>
                <a:cs typeface="Courier"/>
              </a:rPr>
              <a:t>funkFreq</a:t>
            </a:r>
            <a:r>
              <a:rPr lang="en-US" sz="1200" dirty="0" smtClean="0">
                <a:latin typeface="Courier"/>
                <a:cs typeface="Courier"/>
              </a:rPr>
              <a:t> ] = </a:t>
            </a:r>
            <a:r>
              <a:rPr lang="en-US" sz="1200" dirty="0" err="1" smtClean="0">
                <a:latin typeface="Courier"/>
                <a:cs typeface="Courier"/>
              </a:rPr>
              <a:t>wavread</a:t>
            </a:r>
            <a:r>
              <a:rPr lang="en-US" sz="1200" dirty="0" smtClean="0">
                <a:latin typeface="Courier"/>
                <a:cs typeface="Courier"/>
              </a:rPr>
              <a:t>('</a:t>
            </a:r>
            <a:r>
              <a:rPr lang="en-US" sz="1200" dirty="0" err="1" smtClean="0">
                <a:latin typeface="Courier"/>
                <a:cs typeface="Courier"/>
              </a:rPr>
              <a:t>funk.wav</a:t>
            </a:r>
            <a:r>
              <a:rPr lang="en-US" sz="1200" dirty="0" smtClean="0">
                <a:latin typeface="Courier"/>
                <a:cs typeface="Courier"/>
              </a:rPr>
              <a:t>');</a:t>
            </a:r>
          </a:p>
          <a:p>
            <a:r>
              <a:rPr lang="en-US" sz="1200" dirty="0" smtClean="0">
                <a:latin typeface="Courier"/>
                <a:cs typeface="Courier"/>
              </a:rPr>
              <a:t>&gt;&gt; </a:t>
            </a:r>
            <a:r>
              <a:rPr lang="en-US" sz="1200" dirty="0" err="1" smtClean="0">
                <a:latin typeface="Courier"/>
                <a:cs typeface="Courier"/>
              </a:rPr>
              <a:t>funkFreq</a:t>
            </a:r>
            <a:endParaRPr lang="en-US" sz="1200" dirty="0" smtClean="0">
              <a:latin typeface="Courier"/>
              <a:cs typeface="Courier"/>
            </a:endParaRPr>
          </a:p>
          <a:p>
            <a:endParaRPr lang="en-US" sz="1200" dirty="0" smtClean="0">
              <a:latin typeface="Courier"/>
              <a:cs typeface="Courier"/>
            </a:endParaRPr>
          </a:p>
          <a:p>
            <a:r>
              <a:rPr lang="en-US" sz="1200" dirty="0" err="1" smtClean="0">
                <a:latin typeface="Courier"/>
                <a:cs typeface="Courier"/>
              </a:rPr>
              <a:t>funkFreq</a:t>
            </a:r>
            <a:r>
              <a:rPr lang="en-US" sz="1200" dirty="0" smtClean="0">
                <a:latin typeface="Courier"/>
                <a:cs typeface="Courier"/>
              </a:rPr>
              <a:t> =</a:t>
            </a:r>
          </a:p>
          <a:p>
            <a:endParaRPr lang="en-US" sz="1200" dirty="0" smtClean="0">
              <a:latin typeface="Courier"/>
              <a:cs typeface="Courier"/>
            </a:endParaRPr>
          </a:p>
          <a:p>
            <a:r>
              <a:rPr lang="en-US" sz="1200" dirty="0" smtClean="0">
                <a:latin typeface="Courier"/>
                <a:cs typeface="Courier"/>
              </a:rPr>
              <a:t>       48000</a:t>
            </a:r>
          </a:p>
          <a:p>
            <a:r>
              <a:rPr lang="en-US" sz="1200" dirty="0" smtClean="0">
                <a:latin typeface="Courier"/>
                <a:cs typeface="Courier"/>
              </a:rPr>
              <a:t>&gt;&gt; </a:t>
            </a:r>
            <a:r>
              <a:rPr lang="en-US" sz="1200" dirty="0" err="1" smtClean="0">
                <a:latin typeface="Courier"/>
                <a:cs typeface="Courier"/>
              </a:rPr>
              <a:t>whos</a:t>
            </a:r>
            <a:r>
              <a:rPr lang="en-US" sz="1200" dirty="0" smtClean="0">
                <a:latin typeface="Courier"/>
                <a:cs typeface="Courier"/>
              </a:rPr>
              <a:t> </a:t>
            </a:r>
            <a:r>
              <a:rPr lang="en-US" sz="1200" dirty="0" err="1" smtClean="0">
                <a:latin typeface="Courier"/>
                <a:cs typeface="Courier"/>
              </a:rPr>
              <a:t>funkData</a:t>
            </a:r>
            <a:endParaRPr lang="en-US" sz="1200" dirty="0" smtClean="0">
              <a:latin typeface="Courier"/>
              <a:cs typeface="Courier"/>
            </a:endParaRPr>
          </a:p>
          <a:p>
            <a:r>
              <a:rPr lang="en-US" sz="1200" dirty="0" smtClean="0">
                <a:latin typeface="Courier"/>
                <a:cs typeface="Courier"/>
              </a:rPr>
              <a:t> Name               Size              Bytes  Class     Attributes</a:t>
            </a:r>
          </a:p>
          <a:p>
            <a:endParaRPr lang="en-US" sz="1200" dirty="0" smtClean="0">
              <a:latin typeface="Courier"/>
              <a:cs typeface="Courier"/>
            </a:endParaRPr>
          </a:p>
          <a:p>
            <a:r>
              <a:rPr lang="en-US" sz="1200" dirty="0" smtClean="0">
                <a:latin typeface="Courier"/>
                <a:cs typeface="Courier"/>
              </a:rPr>
              <a:t>  </a:t>
            </a:r>
            <a:r>
              <a:rPr lang="en-US" sz="1200" dirty="0" err="1" smtClean="0">
                <a:latin typeface="Courier"/>
                <a:cs typeface="Courier"/>
              </a:rPr>
              <a:t>funkData</a:t>
            </a:r>
            <a:r>
              <a:rPr lang="en-US" sz="1200" dirty="0" smtClean="0">
                <a:latin typeface="Courier"/>
                <a:cs typeface="Courier"/>
              </a:rPr>
              <a:t>      624000x1             4992000  double </a:t>
            </a:r>
          </a:p>
          <a:p>
            <a:endParaRPr lang="en-US" sz="1200" dirty="0">
              <a:latin typeface="Courier"/>
              <a:cs typeface="Courier"/>
            </a:endParaRPr>
          </a:p>
          <a:p>
            <a:r>
              <a:rPr lang="en-US" sz="1200" dirty="0" smtClean="0">
                <a:latin typeface="Courier"/>
                <a:cs typeface="Courier"/>
              </a:rPr>
              <a:t>&gt;&gt; plot(</a:t>
            </a:r>
            <a:r>
              <a:rPr lang="en-US" sz="1200" dirty="0" err="1" smtClean="0">
                <a:latin typeface="Courier"/>
                <a:cs typeface="Courier"/>
              </a:rPr>
              <a:t>funkData</a:t>
            </a:r>
            <a:r>
              <a:rPr lang="en-US" sz="1200" dirty="0" smtClean="0">
                <a:latin typeface="Courier"/>
                <a:cs typeface="Courier"/>
              </a:rPr>
              <a:t>)</a:t>
            </a:r>
          </a:p>
          <a:p>
            <a:endParaRPr lang="en-US" sz="1200" dirty="0" smtClean="0">
              <a:latin typeface="Courier"/>
              <a:cs typeface="Courier"/>
            </a:endParaRPr>
          </a:p>
          <a:p>
            <a:endParaRPr lang="en-US" sz="1200" dirty="0" smtClean="0">
              <a:latin typeface="Courier"/>
              <a:cs typeface="Courier"/>
            </a:endParaRPr>
          </a:p>
        </p:txBody>
      </p:sp>
    </p:spTree>
    <p:extLst>
      <p:ext uri="{BB962C8B-B14F-4D97-AF65-F5344CB8AC3E}">
        <p14:creationId xmlns:p14="http://schemas.microsoft.com/office/powerpoint/2010/main" val="2756807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7" end="1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3" name="Content Placeholder 2"/>
          <p:cNvSpPr>
            <a:spLocks noGrp="1"/>
          </p:cNvSpPr>
          <p:nvPr>
            <p:ph idx="1"/>
          </p:nvPr>
        </p:nvSpPr>
        <p:spPr/>
        <p:txBody>
          <a:bodyPr/>
          <a:lstStyle/>
          <a:p>
            <a:r>
              <a:rPr lang="en-US" dirty="0" smtClean="0"/>
              <a:t>Two steps to drawing text:</a:t>
            </a:r>
          </a:p>
          <a:p>
            <a:pPr lvl="1"/>
            <a:r>
              <a:rPr lang="en-US" dirty="0" smtClean="0"/>
              <a:t>1. Set up all the properties of the text we want to draw (font, size, style) using separate commands</a:t>
            </a:r>
          </a:p>
          <a:p>
            <a:pPr lvl="1"/>
            <a:r>
              <a:rPr lang="en-US" dirty="0" smtClean="0"/>
              <a:t>2. Draw the text using </a:t>
            </a:r>
            <a:r>
              <a:rPr lang="en-US" dirty="0" err="1" smtClean="0"/>
              <a:t>DrawText</a:t>
            </a:r>
            <a:endParaRPr lang="en-US" dirty="0"/>
          </a:p>
        </p:txBody>
      </p:sp>
    </p:spTree>
    <p:extLst>
      <p:ext uri="{BB962C8B-B14F-4D97-AF65-F5344CB8AC3E}">
        <p14:creationId xmlns:p14="http://schemas.microsoft.com/office/powerpoint/2010/main" val="260618399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 sounds</a:t>
            </a:r>
            <a:endParaRPr lang="en-US" dirty="0"/>
          </a:p>
        </p:txBody>
      </p:sp>
      <p:pic>
        <p:nvPicPr>
          <p:cNvPr id="4" name="Picture 3" descr="Screen Shot 2013-08-01 at 1.56.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294" y="2257956"/>
            <a:ext cx="5240101" cy="4046410"/>
          </a:xfrm>
          <a:prstGeom prst="rect">
            <a:avLst/>
          </a:prstGeom>
        </p:spPr>
      </p:pic>
    </p:spTree>
    <p:extLst>
      <p:ext uri="{BB962C8B-B14F-4D97-AF65-F5344CB8AC3E}">
        <p14:creationId xmlns:p14="http://schemas.microsoft.com/office/powerpoint/2010/main" val="246217263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sound data for playing</a:t>
            </a:r>
            <a:endParaRPr lang="en-US" dirty="0"/>
          </a:p>
        </p:txBody>
      </p:sp>
      <p:sp>
        <p:nvSpPr>
          <p:cNvPr id="4" name="TextBox 3"/>
          <p:cNvSpPr txBox="1"/>
          <p:nvPr/>
        </p:nvSpPr>
        <p:spPr>
          <a:xfrm>
            <a:off x="445750" y="1999757"/>
            <a:ext cx="7849021" cy="2308324"/>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a:t>
            </a:r>
            <a:r>
              <a:rPr lang="en-US" sz="1200" dirty="0" err="1" smtClean="0">
                <a:latin typeface="Courier"/>
                <a:cs typeface="Courier"/>
              </a:rPr>
              <a:t>whos</a:t>
            </a:r>
            <a:r>
              <a:rPr lang="en-US" sz="1200" dirty="0" smtClean="0">
                <a:latin typeface="Courier"/>
                <a:cs typeface="Courier"/>
              </a:rPr>
              <a:t> </a:t>
            </a:r>
            <a:r>
              <a:rPr lang="en-US" sz="1200" dirty="0" err="1" smtClean="0">
                <a:latin typeface="Courier"/>
                <a:cs typeface="Courier"/>
              </a:rPr>
              <a:t>funkData</a:t>
            </a:r>
            <a:endParaRPr lang="en-US" sz="1200" dirty="0" smtClean="0">
              <a:latin typeface="Courier"/>
              <a:cs typeface="Courier"/>
            </a:endParaRPr>
          </a:p>
          <a:p>
            <a:r>
              <a:rPr lang="en-US" sz="1200" dirty="0" smtClean="0">
                <a:latin typeface="Courier"/>
                <a:cs typeface="Courier"/>
              </a:rPr>
              <a:t> Name               Size              Bytes  Class     Attributes</a:t>
            </a:r>
          </a:p>
          <a:p>
            <a:endParaRPr lang="en-US" sz="1200" dirty="0" smtClean="0">
              <a:latin typeface="Courier"/>
              <a:cs typeface="Courier"/>
            </a:endParaRPr>
          </a:p>
          <a:p>
            <a:r>
              <a:rPr lang="en-US" sz="1200" dirty="0" smtClean="0">
                <a:latin typeface="Courier"/>
                <a:cs typeface="Courier"/>
              </a:rPr>
              <a:t>  </a:t>
            </a:r>
            <a:r>
              <a:rPr lang="en-US" sz="1200" dirty="0" err="1" smtClean="0">
                <a:latin typeface="Courier"/>
                <a:cs typeface="Courier"/>
              </a:rPr>
              <a:t>funkData</a:t>
            </a:r>
            <a:r>
              <a:rPr lang="en-US" sz="1200" dirty="0" smtClean="0">
                <a:latin typeface="Courier"/>
                <a:cs typeface="Courier"/>
              </a:rPr>
              <a:t>      624000x1             4992000  double </a:t>
            </a:r>
          </a:p>
          <a:p>
            <a:endParaRPr lang="en-US" sz="1200" dirty="0">
              <a:latin typeface="Courier"/>
              <a:cs typeface="Courier"/>
            </a:endParaRPr>
          </a:p>
          <a:p>
            <a:r>
              <a:rPr lang="en-US" sz="1200" dirty="0" smtClean="0">
                <a:latin typeface="Courier"/>
                <a:cs typeface="Courier"/>
              </a:rPr>
              <a:t>&gt;&gt; </a:t>
            </a:r>
            <a:r>
              <a:rPr lang="en-US" sz="1200" dirty="0" err="1" smtClean="0">
                <a:latin typeface="Courier"/>
                <a:cs typeface="Courier"/>
              </a:rPr>
              <a:t>funkData</a:t>
            </a:r>
            <a:r>
              <a:rPr lang="en-US" sz="1200" dirty="0" smtClean="0">
                <a:latin typeface="Courier"/>
                <a:cs typeface="Courier"/>
              </a:rPr>
              <a:t> = </a:t>
            </a:r>
            <a:r>
              <a:rPr lang="en-US" sz="1200" dirty="0" err="1" smtClean="0">
                <a:latin typeface="Courier"/>
                <a:cs typeface="Courier"/>
              </a:rPr>
              <a:t>funkData</a:t>
            </a:r>
            <a:r>
              <a:rPr lang="en-US" sz="1200" dirty="0" smtClean="0">
                <a:latin typeface="Courier"/>
                <a:cs typeface="Courier"/>
              </a:rPr>
              <a:t>'</a:t>
            </a:r>
          </a:p>
          <a:p>
            <a:r>
              <a:rPr lang="en-US" sz="1200" dirty="0" smtClean="0">
                <a:latin typeface="Courier"/>
                <a:cs typeface="Courier"/>
              </a:rPr>
              <a:t>&gt;&gt; </a:t>
            </a:r>
            <a:r>
              <a:rPr lang="en-US" sz="1200" dirty="0" err="1" smtClean="0">
                <a:latin typeface="Courier"/>
                <a:cs typeface="Courier"/>
              </a:rPr>
              <a:t>funkData</a:t>
            </a:r>
            <a:r>
              <a:rPr lang="en-US" sz="1200" dirty="0" smtClean="0">
                <a:latin typeface="Courier"/>
                <a:cs typeface="Courier"/>
              </a:rPr>
              <a:t> = [</a:t>
            </a:r>
            <a:r>
              <a:rPr lang="en-US" sz="1200" dirty="0" err="1" smtClean="0">
                <a:latin typeface="Courier"/>
                <a:cs typeface="Courier"/>
              </a:rPr>
              <a:t>funkData</a:t>
            </a:r>
            <a:r>
              <a:rPr lang="en-US" sz="1200" dirty="0" smtClean="0">
                <a:latin typeface="Courier"/>
                <a:cs typeface="Courier"/>
              </a:rPr>
              <a:t>; </a:t>
            </a:r>
            <a:r>
              <a:rPr lang="en-US" sz="1200" dirty="0" err="1" smtClean="0">
                <a:latin typeface="Courier"/>
                <a:cs typeface="Courier"/>
              </a:rPr>
              <a:t>funkData</a:t>
            </a:r>
            <a:r>
              <a:rPr lang="en-US" sz="1200" dirty="0" smtClean="0">
                <a:latin typeface="Courier"/>
                <a:cs typeface="Courier"/>
              </a:rPr>
              <a:t>];</a:t>
            </a:r>
          </a:p>
          <a:p>
            <a:r>
              <a:rPr lang="en-US" sz="1200" dirty="0" smtClean="0">
                <a:latin typeface="Courier"/>
                <a:cs typeface="Courier"/>
              </a:rPr>
              <a:t>&gt;&gt; </a:t>
            </a:r>
            <a:r>
              <a:rPr lang="en-US" sz="1200" dirty="0" err="1" smtClean="0">
                <a:latin typeface="Courier"/>
                <a:cs typeface="Courier"/>
              </a:rPr>
              <a:t>whos</a:t>
            </a:r>
            <a:r>
              <a:rPr lang="en-US" sz="1200" dirty="0" smtClean="0">
                <a:latin typeface="Courier"/>
                <a:cs typeface="Courier"/>
              </a:rPr>
              <a:t> </a:t>
            </a:r>
            <a:r>
              <a:rPr lang="en-US" sz="1200" dirty="0" err="1" smtClean="0">
                <a:latin typeface="Courier"/>
                <a:cs typeface="Courier"/>
              </a:rPr>
              <a:t>funkData</a:t>
            </a:r>
            <a:endParaRPr lang="en-US" sz="1200" dirty="0" smtClean="0">
              <a:latin typeface="Courier"/>
              <a:cs typeface="Courier"/>
            </a:endParaRPr>
          </a:p>
          <a:p>
            <a:r>
              <a:rPr lang="en-US" sz="1200" dirty="0" smtClean="0">
                <a:latin typeface="Courier"/>
                <a:cs typeface="Courier"/>
              </a:rPr>
              <a:t> Name          Size                  Bytes  Class     Attributes</a:t>
            </a:r>
          </a:p>
          <a:p>
            <a:endParaRPr lang="en-US" sz="1200" dirty="0" smtClean="0">
              <a:latin typeface="Courier"/>
              <a:cs typeface="Courier"/>
            </a:endParaRPr>
          </a:p>
          <a:p>
            <a:r>
              <a:rPr lang="en-US" sz="1200" dirty="0" smtClean="0">
                <a:latin typeface="Courier"/>
                <a:cs typeface="Courier"/>
              </a:rPr>
              <a:t>  </a:t>
            </a:r>
            <a:r>
              <a:rPr lang="en-US" sz="1200" dirty="0" err="1" smtClean="0">
                <a:latin typeface="Courier"/>
                <a:cs typeface="Courier"/>
              </a:rPr>
              <a:t>funkData</a:t>
            </a:r>
            <a:r>
              <a:rPr lang="en-US" sz="1200" dirty="0" smtClean="0">
                <a:latin typeface="Courier"/>
                <a:cs typeface="Courier"/>
              </a:rPr>
              <a:t>      2x624000            9984000  double </a:t>
            </a:r>
          </a:p>
          <a:p>
            <a:endParaRPr lang="en-US" sz="1200" dirty="0" smtClean="0">
              <a:latin typeface="Courier"/>
              <a:cs typeface="Courier"/>
            </a:endParaRPr>
          </a:p>
        </p:txBody>
      </p:sp>
      <p:sp>
        <p:nvSpPr>
          <p:cNvPr id="5" name="TextBox 4"/>
          <p:cNvSpPr txBox="1"/>
          <p:nvPr/>
        </p:nvSpPr>
        <p:spPr>
          <a:xfrm>
            <a:off x="4884242" y="2665739"/>
            <a:ext cx="3670160" cy="369332"/>
          </a:xfrm>
          <a:prstGeom prst="rect">
            <a:avLst/>
          </a:prstGeom>
          <a:noFill/>
        </p:spPr>
        <p:txBody>
          <a:bodyPr wrap="square" rtlCol="0">
            <a:spAutoFit/>
          </a:bodyPr>
          <a:lstStyle/>
          <a:p>
            <a:r>
              <a:rPr lang="en-US" dirty="0" smtClean="0">
                <a:solidFill>
                  <a:schemeClr val="accent1"/>
                </a:solidFill>
              </a:rPr>
              <a:t>change column to row</a:t>
            </a:r>
            <a:endParaRPr lang="en-US" dirty="0">
              <a:solidFill>
                <a:schemeClr val="accent1"/>
              </a:solidFill>
            </a:endParaRPr>
          </a:p>
        </p:txBody>
      </p:sp>
      <p:sp>
        <p:nvSpPr>
          <p:cNvPr id="6" name="TextBox 5"/>
          <p:cNvSpPr txBox="1"/>
          <p:nvPr/>
        </p:nvSpPr>
        <p:spPr>
          <a:xfrm>
            <a:off x="4912151" y="3028614"/>
            <a:ext cx="3963215" cy="369332"/>
          </a:xfrm>
          <a:prstGeom prst="rect">
            <a:avLst/>
          </a:prstGeom>
          <a:noFill/>
        </p:spPr>
        <p:txBody>
          <a:bodyPr wrap="square" rtlCol="0">
            <a:spAutoFit/>
          </a:bodyPr>
          <a:lstStyle/>
          <a:p>
            <a:r>
              <a:rPr lang="en-US" dirty="0" smtClean="0">
                <a:solidFill>
                  <a:schemeClr val="accent1"/>
                </a:solidFill>
              </a:rPr>
              <a:t>duplicate to make two rows for stereo</a:t>
            </a:r>
            <a:endParaRPr lang="en-US" dirty="0">
              <a:solidFill>
                <a:schemeClr val="accent1"/>
              </a:solidFill>
            </a:endParaRPr>
          </a:p>
        </p:txBody>
      </p:sp>
      <p:cxnSp>
        <p:nvCxnSpPr>
          <p:cNvPr id="8" name="Straight Arrow Connector 7"/>
          <p:cNvCxnSpPr/>
          <p:nvPr/>
        </p:nvCxnSpPr>
        <p:spPr>
          <a:xfrm flipH="1">
            <a:off x="2735176" y="2903005"/>
            <a:ext cx="1995562" cy="1674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823664" y="3265880"/>
            <a:ext cx="1102444" cy="139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63674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sound stimuli</a:t>
            </a:r>
            <a:endParaRPr lang="en-US" dirty="0"/>
          </a:p>
        </p:txBody>
      </p:sp>
      <p:sp>
        <p:nvSpPr>
          <p:cNvPr id="3" name="Content Placeholder 2"/>
          <p:cNvSpPr>
            <a:spLocks noGrp="1"/>
          </p:cNvSpPr>
          <p:nvPr>
            <p:ph idx="1"/>
          </p:nvPr>
        </p:nvSpPr>
        <p:spPr/>
        <p:txBody>
          <a:bodyPr/>
          <a:lstStyle/>
          <a:p>
            <a:r>
              <a:rPr lang="en-US" dirty="0" smtClean="0"/>
              <a:t>Length of vector is sampling frequency * duration (we want </a:t>
            </a:r>
            <a:r>
              <a:rPr lang="en-US" dirty="0" err="1" smtClean="0"/>
              <a:t>sfreq</a:t>
            </a:r>
            <a:r>
              <a:rPr lang="en-US" dirty="0" smtClean="0"/>
              <a:t> samples per second for X seconds )</a:t>
            </a:r>
          </a:p>
          <a:p>
            <a:pPr marL="0" indent="0">
              <a:buNone/>
            </a:pPr>
            <a:endParaRPr lang="en-US" dirty="0"/>
          </a:p>
        </p:txBody>
      </p:sp>
    </p:spTree>
    <p:extLst>
      <p:ext uri="{BB962C8B-B14F-4D97-AF65-F5344CB8AC3E}">
        <p14:creationId xmlns:p14="http://schemas.microsoft.com/office/powerpoint/2010/main" val="41779367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sounds</a:t>
            </a:r>
            <a:endParaRPr lang="en-US" dirty="0"/>
          </a:p>
        </p:txBody>
      </p:sp>
      <p:sp>
        <p:nvSpPr>
          <p:cNvPr id="4" name="TextBox 3"/>
          <p:cNvSpPr txBox="1"/>
          <p:nvPr/>
        </p:nvSpPr>
        <p:spPr>
          <a:xfrm>
            <a:off x="445750" y="1999757"/>
            <a:ext cx="7849021" cy="1938992"/>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a:t>
            </a:r>
            <a:r>
              <a:rPr lang="en-US" sz="1200" dirty="0" err="1" smtClean="0">
                <a:latin typeface="Courier"/>
                <a:cs typeface="Courier"/>
              </a:rPr>
              <a:t>samplingFreq</a:t>
            </a:r>
            <a:r>
              <a:rPr lang="en-US" sz="1200" dirty="0" smtClean="0">
                <a:latin typeface="Courier"/>
                <a:cs typeface="Courier"/>
              </a:rPr>
              <a:t> = 48000;</a:t>
            </a:r>
          </a:p>
          <a:p>
            <a:r>
              <a:rPr lang="en-US" sz="1200" dirty="0" smtClean="0">
                <a:latin typeface="Courier"/>
                <a:cs typeface="Courier"/>
              </a:rPr>
              <a:t>&gt;&gt; duration = 5;</a:t>
            </a:r>
          </a:p>
          <a:p>
            <a:r>
              <a:rPr lang="en-US" sz="1200" dirty="0" smtClean="0">
                <a:latin typeface="Courier"/>
                <a:cs typeface="Courier"/>
              </a:rPr>
              <a:t>&gt;&gt; </a:t>
            </a:r>
            <a:r>
              <a:rPr lang="en-US" sz="1200" dirty="0" err="1" smtClean="0">
                <a:latin typeface="Courier"/>
                <a:cs typeface="Courier"/>
              </a:rPr>
              <a:t>whitenoise</a:t>
            </a:r>
            <a:r>
              <a:rPr lang="en-US" sz="1200" dirty="0" smtClean="0">
                <a:latin typeface="Courier"/>
                <a:cs typeface="Courier"/>
              </a:rPr>
              <a:t> = rand(1,(</a:t>
            </a:r>
            <a:r>
              <a:rPr lang="en-US" sz="1200" dirty="0" err="1" smtClean="0">
                <a:latin typeface="Courier"/>
                <a:cs typeface="Courier"/>
              </a:rPr>
              <a:t>samplingFreq</a:t>
            </a:r>
            <a:r>
              <a:rPr lang="en-US" sz="1200" dirty="0" smtClean="0">
                <a:latin typeface="Courier"/>
                <a:cs typeface="Courier"/>
              </a:rPr>
              <a:t> * duration));</a:t>
            </a:r>
          </a:p>
          <a:p>
            <a:r>
              <a:rPr lang="en-US" sz="1200" dirty="0" smtClean="0">
                <a:latin typeface="Courier"/>
                <a:cs typeface="Courier"/>
              </a:rPr>
              <a:t>&gt;&gt; </a:t>
            </a:r>
            <a:r>
              <a:rPr lang="en-US" sz="1200" dirty="0" err="1" smtClean="0">
                <a:latin typeface="Courier"/>
                <a:cs typeface="Courier"/>
              </a:rPr>
              <a:t>whos</a:t>
            </a:r>
            <a:r>
              <a:rPr lang="en-US" sz="1200" dirty="0" smtClean="0">
                <a:latin typeface="Courier"/>
                <a:cs typeface="Courier"/>
              </a:rPr>
              <a:t> </a:t>
            </a:r>
            <a:r>
              <a:rPr lang="en-US" sz="1200" dirty="0" err="1" smtClean="0">
                <a:latin typeface="Courier"/>
                <a:cs typeface="Courier"/>
              </a:rPr>
              <a:t>whitenoise</a:t>
            </a:r>
            <a:endParaRPr lang="en-US" sz="1200" dirty="0" smtClean="0">
              <a:latin typeface="Courier"/>
              <a:cs typeface="Courier"/>
            </a:endParaRPr>
          </a:p>
          <a:p>
            <a:r>
              <a:rPr lang="en-US" sz="1200" dirty="0" smtClean="0">
                <a:latin typeface="Courier"/>
                <a:cs typeface="Courier"/>
              </a:rPr>
              <a:t>Name            Size                  Bytes  Class     Attributes</a:t>
            </a:r>
          </a:p>
          <a:p>
            <a:endParaRPr lang="en-US" sz="1200" dirty="0" smtClean="0">
              <a:latin typeface="Courier"/>
              <a:cs typeface="Courier"/>
            </a:endParaRPr>
          </a:p>
          <a:p>
            <a:r>
              <a:rPr lang="en-US" sz="1200" dirty="0" smtClean="0">
                <a:latin typeface="Courier"/>
                <a:cs typeface="Courier"/>
              </a:rPr>
              <a:t>  </a:t>
            </a:r>
            <a:r>
              <a:rPr lang="en-US" sz="1200" dirty="0" err="1" smtClean="0">
                <a:latin typeface="Courier"/>
                <a:cs typeface="Courier"/>
              </a:rPr>
              <a:t>whitenoise</a:t>
            </a:r>
            <a:r>
              <a:rPr lang="en-US" sz="1200" dirty="0" smtClean="0">
                <a:latin typeface="Courier"/>
                <a:cs typeface="Courier"/>
              </a:rPr>
              <a:t>      1x240000            1920000  double </a:t>
            </a:r>
          </a:p>
          <a:p>
            <a:endParaRPr lang="en-US" sz="1200" dirty="0" smtClean="0">
              <a:latin typeface="Courier"/>
              <a:cs typeface="Courier"/>
            </a:endParaRPr>
          </a:p>
          <a:p>
            <a:endParaRPr lang="en-US" sz="1200" dirty="0" smtClean="0">
              <a:latin typeface="Courier"/>
              <a:cs typeface="Courier"/>
            </a:endParaRPr>
          </a:p>
          <a:p>
            <a:endParaRPr lang="en-US" sz="1200" dirty="0" smtClean="0">
              <a:latin typeface="Courier"/>
              <a:cs typeface="Courier"/>
            </a:endParaRPr>
          </a:p>
        </p:txBody>
      </p:sp>
    </p:spTree>
    <p:extLst>
      <p:ext uri="{BB962C8B-B14F-4D97-AF65-F5344CB8AC3E}">
        <p14:creationId xmlns:p14="http://schemas.microsoft.com/office/powerpoint/2010/main" val="307578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sounds</a:t>
            </a:r>
            <a:endParaRPr lang="en-US" dirty="0"/>
          </a:p>
        </p:txBody>
      </p:sp>
      <p:sp>
        <p:nvSpPr>
          <p:cNvPr id="3" name="Content Placeholder 2"/>
          <p:cNvSpPr>
            <a:spLocks noGrp="1"/>
          </p:cNvSpPr>
          <p:nvPr>
            <p:ph idx="1"/>
          </p:nvPr>
        </p:nvSpPr>
        <p:spPr/>
        <p:txBody>
          <a:bodyPr/>
          <a:lstStyle/>
          <a:p>
            <a:r>
              <a:rPr lang="en-US" dirty="0" err="1" smtClean="0"/>
              <a:t>MakeBeep</a:t>
            </a:r>
            <a:r>
              <a:rPr lang="en-US" dirty="0" smtClean="0"/>
              <a:t>() will create a pure tone </a:t>
            </a:r>
          </a:p>
          <a:p>
            <a:r>
              <a:rPr lang="en-US" dirty="0" smtClean="0"/>
              <a:t>Y = </a:t>
            </a:r>
            <a:r>
              <a:rPr lang="en-US" dirty="0" err="1" smtClean="0"/>
              <a:t>MakeBeep</a:t>
            </a:r>
            <a:r>
              <a:rPr lang="en-US" dirty="0" smtClean="0"/>
              <a:t>( </a:t>
            </a:r>
            <a:r>
              <a:rPr lang="en-US" dirty="0" err="1" smtClean="0"/>
              <a:t>freq</a:t>
            </a:r>
            <a:r>
              <a:rPr lang="en-US" dirty="0" smtClean="0"/>
              <a:t>, duration, </a:t>
            </a:r>
            <a:r>
              <a:rPr lang="en-US" dirty="0" err="1" smtClean="0"/>
              <a:t>samplingrate</a:t>
            </a:r>
            <a:r>
              <a:rPr lang="en-US" dirty="0"/>
              <a:t> </a:t>
            </a:r>
            <a:r>
              <a:rPr lang="en-US" dirty="0" smtClean="0"/>
              <a:t>)</a:t>
            </a:r>
            <a:endParaRPr lang="en-US" dirty="0"/>
          </a:p>
        </p:txBody>
      </p:sp>
    </p:spTree>
    <p:extLst>
      <p:ext uri="{BB962C8B-B14F-4D97-AF65-F5344CB8AC3E}">
        <p14:creationId xmlns:p14="http://schemas.microsoft.com/office/powerpoint/2010/main" val="13520409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sounds</a:t>
            </a:r>
            <a:endParaRPr lang="en-US" dirty="0"/>
          </a:p>
        </p:txBody>
      </p:sp>
      <p:sp>
        <p:nvSpPr>
          <p:cNvPr id="4" name="TextBox 3"/>
          <p:cNvSpPr txBox="1"/>
          <p:nvPr/>
        </p:nvSpPr>
        <p:spPr>
          <a:xfrm>
            <a:off x="445750" y="1999757"/>
            <a:ext cx="7849021" cy="1569660"/>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beep1000 = </a:t>
            </a:r>
            <a:r>
              <a:rPr lang="en-US" sz="1200" dirty="0" err="1" smtClean="0">
                <a:latin typeface="Courier"/>
                <a:cs typeface="Courier"/>
              </a:rPr>
              <a:t>MakeBeep</a:t>
            </a:r>
            <a:r>
              <a:rPr lang="en-US" sz="1200" dirty="0" smtClean="0">
                <a:latin typeface="Courier"/>
                <a:cs typeface="Courier"/>
              </a:rPr>
              <a:t>(1000,5,48000);</a:t>
            </a:r>
          </a:p>
          <a:p>
            <a:r>
              <a:rPr lang="en-US" sz="1200" dirty="0" smtClean="0">
                <a:latin typeface="Courier"/>
                <a:cs typeface="Courier"/>
              </a:rPr>
              <a:t>&gt;&gt; sound(beep1000,48000);</a:t>
            </a:r>
          </a:p>
          <a:p>
            <a:r>
              <a:rPr lang="en-US" sz="1200" dirty="0" smtClean="0">
                <a:latin typeface="Courier"/>
                <a:cs typeface="Courier"/>
              </a:rPr>
              <a:t>&gt;&gt; beep500 = </a:t>
            </a:r>
            <a:r>
              <a:rPr lang="en-US" sz="1200" dirty="0" err="1" smtClean="0">
                <a:latin typeface="Courier"/>
                <a:cs typeface="Courier"/>
              </a:rPr>
              <a:t>MakeBeep</a:t>
            </a:r>
            <a:r>
              <a:rPr lang="en-US" sz="1200" dirty="0" smtClean="0">
                <a:latin typeface="Courier"/>
                <a:cs typeface="Courier"/>
              </a:rPr>
              <a:t>(500,5,48000);</a:t>
            </a:r>
          </a:p>
          <a:p>
            <a:r>
              <a:rPr lang="en-US" sz="1200" dirty="0" smtClean="0">
                <a:latin typeface="Courier"/>
                <a:cs typeface="Courier"/>
              </a:rPr>
              <a:t>&gt;&gt; sound(beep500,48000);</a:t>
            </a:r>
          </a:p>
          <a:p>
            <a:endParaRPr lang="en-US" sz="1200" dirty="0" smtClean="0">
              <a:latin typeface="Courier"/>
              <a:cs typeface="Courier"/>
            </a:endParaRPr>
          </a:p>
          <a:p>
            <a:endParaRPr lang="en-US" sz="1200" dirty="0" smtClean="0">
              <a:latin typeface="Courier"/>
              <a:cs typeface="Courier"/>
            </a:endParaRPr>
          </a:p>
          <a:p>
            <a:endParaRPr lang="en-US" sz="1200" dirty="0" smtClean="0">
              <a:latin typeface="Courier"/>
              <a:cs typeface="Courier"/>
            </a:endParaRPr>
          </a:p>
          <a:p>
            <a:endParaRPr lang="en-US" sz="1200" dirty="0" smtClean="0">
              <a:latin typeface="Courier"/>
              <a:cs typeface="Courier"/>
            </a:endParaRPr>
          </a:p>
        </p:txBody>
      </p:sp>
      <p:sp>
        <p:nvSpPr>
          <p:cNvPr id="5" name="TextBox 4"/>
          <p:cNvSpPr txBox="1"/>
          <p:nvPr/>
        </p:nvSpPr>
        <p:spPr>
          <a:xfrm>
            <a:off x="4716784" y="2442432"/>
            <a:ext cx="4901686" cy="369332"/>
          </a:xfrm>
          <a:prstGeom prst="rect">
            <a:avLst/>
          </a:prstGeom>
          <a:noFill/>
        </p:spPr>
        <p:txBody>
          <a:bodyPr wrap="square" rtlCol="0">
            <a:spAutoFit/>
          </a:bodyPr>
          <a:lstStyle/>
          <a:p>
            <a:r>
              <a:rPr lang="en-US" dirty="0" err="1" smtClean="0">
                <a:solidFill>
                  <a:srgbClr val="990000"/>
                </a:solidFill>
              </a:rPr>
              <a:t>matlab's</a:t>
            </a:r>
            <a:r>
              <a:rPr lang="en-US" dirty="0" smtClean="0">
                <a:solidFill>
                  <a:srgbClr val="990000"/>
                </a:solidFill>
              </a:rPr>
              <a:t> built-in sound function, not PTB's</a:t>
            </a:r>
            <a:endParaRPr lang="en-US" dirty="0">
              <a:solidFill>
                <a:srgbClr val="990000"/>
              </a:solidFill>
            </a:endParaRPr>
          </a:p>
        </p:txBody>
      </p:sp>
      <p:cxnSp>
        <p:nvCxnSpPr>
          <p:cNvPr id="7" name="Straight Arrow Connector 6"/>
          <p:cNvCxnSpPr/>
          <p:nvPr/>
        </p:nvCxnSpPr>
        <p:spPr>
          <a:xfrm flipH="1" flipV="1">
            <a:off x="3307330" y="2344735"/>
            <a:ext cx="1395498" cy="265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6616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playing a sound</a:t>
            </a:r>
            <a:endParaRPr lang="en-US" dirty="0"/>
          </a:p>
        </p:txBody>
      </p:sp>
      <p:sp>
        <p:nvSpPr>
          <p:cNvPr id="3" name="Content Placeholder 2"/>
          <p:cNvSpPr>
            <a:spLocks noGrp="1"/>
          </p:cNvSpPr>
          <p:nvPr>
            <p:ph idx="1"/>
          </p:nvPr>
        </p:nvSpPr>
        <p:spPr>
          <a:xfrm>
            <a:off x="784452" y="2133600"/>
            <a:ext cx="7863647" cy="3992563"/>
          </a:xfrm>
        </p:spPr>
        <p:txBody>
          <a:bodyPr/>
          <a:lstStyle/>
          <a:p>
            <a:r>
              <a:rPr lang="en-US" dirty="0" err="1" smtClean="0"/>
              <a:t>InitializePsychSound</a:t>
            </a:r>
            <a:endParaRPr lang="en-US" dirty="0" smtClean="0"/>
          </a:p>
          <a:p>
            <a:r>
              <a:rPr lang="en-US" dirty="0" smtClean="0"/>
              <a:t>open audio channel with </a:t>
            </a:r>
            <a:r>
              <a:rPr lang="en-US" dirty="0" err="1" smtClean="0"/>
              <a:t>PsychPortAudio</a:t>
            </a:r>
            <a:r>
              <a:rPr lang="en-US" dirty="0" smtClean="0"/>
              <a:t>('Open')</a:t>
            </a:r>
          </a:p>
          <a:p>
            <a:r>
              <a:rPr lang="en-US" dirty="0" smtClean="0"/>
              <a:t>fill audio buffer with </a:t>
            </a:r>
            <a:r>
              <a:rPr lang="en-US" dirty="0" err="1" smtClean="0"/>
              <a:t>PsychPortAudio</a:t>
            </a:r>
            <a:r>
              <a:rPr lang="en-US" dirty="0" smtClean="0"/>
              <a:t>('</a:t>
            </a:r>
            <a:r>
              <a:rPr lang="en-US" dirty="0" err="1" smtClean="0"/>
              <a:t>FillBuffer</a:t>
            </a:r>
            <a:r>
              <a:rPr lang="en-US" dirty="0" smtClean="0"/>
              <a:t>')</a:t>
            </a:r>
          </a:p>
          <a:p>
            <a:r>
              <a:rPr lang="en-US" dirty="0" smtClean="0"/>
              <a:t>start playing a sound with </a:t>
            </a:r>
            <a:r>
              <a:rPr lang="en-US" dirty="0" err="1" smtClean="0"/>
              <a:t>PsychPortAudio</a:t>
            </a:r>
            <a:r>
              <a:rPr lang="en-US" dirty="0" smtClean="0"/>
              <a:t>('Start')</a:t>
            </a:r>
          </a:p>
          <a:p>
            <a:r>
              <a:rPr lang="en-US" dirty="0" smtClean="0"/>
              <a:t>stop playing a sound with </a:t>
            </a:r>
            <a:r>
              <a:rPr lang="en-US" dirty="0" err="1" smtClean="0"/>
              <a:t>PsychPortAurio</a:t>
            </a:r>
            <a:r>
              <a:rPr lang="en-US" dirty="0" smtClean="0"/>
              <a:t>('Stop')</a:t>
            </a:r>
          </a:p>
          <a:p>
            <a:r>
              <a:rPr lang="en-US" dirty="0" smtClean="0"/>
              <a:t>close the audio channel with </a:t>
            </a:r>
            <a:r>
              <a:rPr lang="en-US" dirty="0" err="1" smtClean="0"/>
              <a:t>PsychPortAudio</a:t>
            </a:r>
            <a:r>
              <a:rPr lang="en-US" dirty="0" smtClean="0"/>
              <a:t>('Close')</a:t>
            </a:r>
          </a:p>
          <a:p>
            <a:endParaRPr lang="en-US" dirty="0"/>
          </a:p>
        </p:txBody>
      </p:sp>
    </p:spTree>
    <p:extLst>
      <p:ext uri="{BB962C8B-B14F-4D97-AF65-F5344CB8AC3E}">
        <p14:creationId xmlns:p14="http://schemas.microsoft.com/office/powerpoint/2010/main" val="199052081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smtClean="0"/>
              <a:t>Intialize</a:t>
            </a:r>
            <a:endParaRPr lang="en-US" dirty="0"/>
          </a:p>
        </p:txBody>
      </p:sp>
      <p:sp>
        <p:nvSpPr>
          <p:cNvPr id="3" name="Content Placeholder 2"/>
          <p:cNvSpPr>
            <a:spLocks noGrp="1"/>
          </p:cNvSpPr>
          <p:nvPr>
            <p:ph idx="1"/>
          </p:nvPr>
        </p:nvSpPr>
        <p:spPr/>
        <p:txBody>
          <a:bodyPr/>
          <a:lstStyle/>
          <a:p>
            <a:r>
              <a:rPr lang="en-US" dirty="0" err="1" smtClean="0"/>
              <a:t>InitializePsychSound</a:t>
            </a:r>
            <a:endParaRPr lang="en-US" dirty="0"/>
          </a:p>
          <a:p>
            <a:pPr lvl="1"/>
            <a:r>
              <a:rPr lang="en-US" dirty="0" smtClean="0"/>
              <a:t>Loads the sound driver.  Place this at the beginning of your script.  </a:t>
            </a:r>
          </a:p>
          <a:p>
            <a:pPr lvl="1"/>
            <a:r>
              <a:rPr lang="en-US" dirty="0" smtClean="0"/>
              <a:t>on Windows, things may not work with high precision timing without an ASIO sound card (read help </a:t>
            </a:r>
            <a:r>
              <a:rPr lang="en-US" dirty="0" err="1" smtClean="0"/>
              <a:t>InitializePsychSound</a:t>
            </a:r>
            <a:r>
              <a:rPr lang="en-US" dirty="0" smtClean="0"/>
              <a:t> if you are on Windows)</a:t>
            </a:r>
          </a:p>
        </p:txBody>
      </p:sp>
    </p:spTree>
    <p:extLst>
      <p:ext uri="{BB962C8B-B14F-4D97-AF65-F5344CB8AC3E}">
        <p14:creationId xmlns:p14="http://schemas.microsoft.com/office/powerpoint/2010/main" val="234185152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Open audio channel</a:t>
            </a:r>
            <a:endParaRPr lang="en-US" dirty="0"/>
          </a:p>
        </p:txBody>
      </p:sp>
      <p:sp>
        <p:nvSpPr>
          <p:cNvPr id="3" name="Content Placeholder 2"/>
          <p:cNvSpPr>
            <a:spLocks noGrp="1"/>
          </p:cNvSpPr>
          <p:nvPr>
            <p:ph idx="1"/>
          </p:nvPr>
        </p:nvSpPr>
        <p:spPr>
          <a:xfrm>
            <a:off x="567536" y="2058202"/>
            <a:ext cx="8489879" cy="1361657"/>
          </a:xfrm>
        </p:spPr>
        <p:txBody>
          <a:bodyPr>
            <a:noAutofit/>
          </a:bodyPr>
          <a:lstStyle/>
          <a:p>
            <a:pPr marL="0" indent="0">
              <a:buNone/>
            </a:pPr>
            <a:r>
              <a:rPr lang="en-US" sz="1600" dirty="0" err="1">
                <a:latin typeface="Courier"/>
                <a:cs typeface="Courier"/>
              </a:rPr>
              <a:t>pahandle</a:t>
            </a:r>
            <a:r>
              <a:rPr lang="en-US" sz="1600" dirty="0">
                <a:latin typeface="Courier"/>
                <a:cs typeface="Courier"/>
              </a:rPr>
              <a:t> = </a:t>
            </a:r>
            <a:r>
              <a:rPr lang="en-US" sz="1600" dirty="0" err="1">
                <a:latin typeface="Courier"/>
                <a:cs typeface="Courier"/>
              </a:rPr>
              <a:t>PsychPortAudio</a:t>
            </a:r>
            <a:r>
              <a:rPr lang="en-US" sz="1600" dirty="0">
                <a:latin typeface="Courier"/>
                <a:cs typeface="Courier"/>
              </a:rPr>
              <a:t>('Open' [, </a:t>
            </a:r>
            <a:r>
              <a:rPr lang="en-US" sz="1600" dirty="0" err="1">
                <a:latin typeface="Courier"/>
                <a:cs typeface="Courier"/>
              </a:rPr>
              <a:t>deviceid</a:t>
            </a:r>
            <a:r>
              <a:rPr lang="en-US" sz="1600" dirty="0">
                <a:latin typeface="Courier"/>
                <a:cs typeface="Courier"/>
              </a:rPr>
              <a:t>][, mode</a:t>
            </a:r>
            <a:r>
              <a:rPr lang="en-US" sz="1600" dirty="0" smtClean="0">
                <a:latin typeface="Courier"/>
                <a:cs typeface="Courier"/>
              </a:rPr>
              <a:t>]                 [</a:t>
            </a:r>
            <a:r>
              <a:rPr lang="en-US" sz="1600" dirty="0">
                <a:latin typeface="Courier"/>
                <a:cs typeface="Courier"/>
              </a:rPr>
              <a:t>, </a:t>
            </a:r>
            <a:r>
              <a:rPr lang="en-US" sz="1600" dirty="0" err="1">
                <a:latin typeface="Courier"/>
                <a:cs typeface="Courier"/>
              </a:rPr>
              <a:t>reqlatencyclass</a:t>
            </a:r>
            <a:r>
              <a:rPr lang="en-US" sz="1600" dirty="0">
                <a:latin typeface="Courier"/>
                <a:cs typeface="Courier"/>
              </a:rPr>
              <a:t>][, </a:t>
            </a:r>
            <a:r>
              <a:rPr lang="en-US" sz="1600" dirty="0" err="1">
                <a:latin typeface="Courier"/>
                <a:cs typeface="Courier"/>
              </a:rPr>
              <a:t>freq</a:t>
            </a:r>
            <a:r>
              <a:rPr lang="en-US" sz="1600" dirty="0">
                <a:latin typeface="Courier"/>
                <a:cs typeface="Courier"/>
              </a:rPr>
              <a:t>][, channels</a:t>
            </a:r>
            <a:r>
              <a:rPr lang="en-US" sz="1600" dirty="0" smtClean="0">
                <a:latin typeface="Courier"/>
                <a:cs typeface="Courier"/>
              </a:rPr>
              <a:t>] [</a:t>
            </a:r>
            <a:r>
              <a:rPr lang="en-US" sz="1600" dirty="0">
                <a:latin typeface="Courier"/>
                <a:cs typeface="Courier"/>
              </a:rPr>
              <a:t>, </a:t>
            </a:r>
            <a:r>
              <a:rPr lang="en-US" sz="1600" dirty="0" err="1">
                <a:latin typeface="Courier"/>
                <a:cs typeface="Courier"/>
              </a:rPr>
              <a:t>buffersize</a:t>
            </a:r>
            <a:r>
              <a:rPr lang="en-US" sz="1600" dirty="0" smtClean="0">
                <a:latin typeface="Courier"/>
                <a:cs typeface="Courier"/>
              </a:rPr>
              <a:t>]                 [</a:t>
            </a:r>
            <a:r>
              <a:rPr lang="en-US" sz="1600" dirty="0">
                <a:latin typeface="Courier"/>
                <a:cs typeface="Courier"/>
              </a:rPr>
              <a:t>, </a:t>
            </a:r>
            <a:r>
              <a:rPr lang="en-US" sz="1600" dirty="0" err="1">
                <a:latin typeface="Courier"/>
                <a:cs typeface="Courier"/>
              </a:rPr>
              <a:t>suggestedLatency</a:t>
            </a:r>
            <a:r>
              <a:rPr lang="en-US" sz="1600" dirty="0" smtClean="0">
                <a:latin typeface="Courier"/>
                <a:cs typeface="Courier"/>
              </a:rPr>
              <a:t>][</a:t>
            </a:r>
            <a:r>
              <a:rPr lang="en-US" sz="1600" dirty="0">
                <a:latin typeface="Courier"/>
                <a:cs typeface="Courier"/>
              </a:rPr>
              <a:t>, </a:t>
            </a:r>
            <a:r>
              <a:rPr lang="en-US" sz="1600" dirty="0" err="1">
                <a:latin typeface="Courier"/>
                <a:cs typeface="Courier"/>
              </a:rPr>
              <a:t>selectchannels</a:t>
            </a:r>
            <a:r>
              <a:rPr lang="en-US" sz="1600" dirty="0">
                <a:latin typeface="Courier"/>
                <a:cs typeface="Courier"/>
              </a:rPr>
              <a:t>][, </a:t>
            </a:r>
            <a:r>
              <a:rPr lang="en-US" sz="1600" dirty="0" err="1">
                <a:latin typeface="Courier"/>
                <a:cs typeface="Courier"/>
              </a:rPr>
              <a:t>specialFlags</a:t>
            </a:r>
            <a:r>
              <a:rPr lang="en-US" sz="1600" dirty="0">
                <a:latin typeface="Courier"/>
                <a:cs typeface="Courier"/>
              </a:rPr>
              <a:t>=0]);</a:t>
            </a:r>
          </a:p>
        </p:txBody>
      </p:sp>
      <p:sp>
        <p:nvSpPr>
          <p:cNvPr id="4" name="Rectangle 3"/>
          <p:cNvSpPr/>
          <p:nvPr/>
        </p:nvSpPr>
        <p:spPr>
          <a:xfrm>
            <a:off x="641003" y="2372157"/>
            <a:ext cx="2308167" cy="251910"/>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490328" y="2739526"/>
            <a:ext cx="62971" cy="16479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84163" y="4387441"/>
            <a:ext cx="2991151" cy="923330"/>
          </a:xfrm>
          <a:prstGeom prst="rect">
            <a:avLst/>
          </a:prstGeom>
          <a:noFill/>
        </p:spPr>
        <p:txBody>
          <a:bodyPr wrap="square" rtlCol="0">
            <a:spAutoFit/>
          </a:bodyPr>
          <a:lstStyle/>
          <a:p>
            <a:r>
              <a:rPr lang="en-US" dirty="0" smtClean="0">
                <a:solidFill>
                  <a:schemeClr val="accent1"/>
                </a:solidFill>
              </a:rPr>
              <a:t>how aggressively to take over the sound device in order to assure latency</a:t>
            </a:r>
            <a:endParaRPr lang="en-US" dirty="0">
              <a:solidFill>
                <a:schemeClr val="accent1"/>
              </a:solidFill>
            </a:endParaRPr>
          </a:p>
        </p:txBody>
      </p:sp>
      <p:sp>
        <p:nvSpPr>
          <p:cNvPr id="8" name="Rectangle 7"/>
          <p:cNvSpPr/>
          <p:nvPr/>
        </p:nvSpPr>
        <p:spPr>
          <a:xfrm>
            <a:off x="2991151" y="2372157"/>
            <a:ext cx="955070" cy="262408"/>
          </a:xfrm>
          <a:prstGeom prst="rect">
            <a:avLst/>
          </a:prstGeom>
          <a:gradFill flip="none" rotWithShape="1">
            <a:gsLst>
              <a:gs pos="0">
                <a:schemeClr val="accent2">
                  <a:tint val="95000"/>
                  <a:shade val="70000"/>
                  <a:satMod val="150000"/>
                  <a:alpha val="33000"/>
                </a:schemeClr>
              </a:gs>
              <a:gs pos="100000">
                <a:schemeClr val="accent2">
                  <a:tint val="100000"/>
                  <a:shade val="100000"/>
                  <a:satMod val="150000"/>
                  <a:alpha val="3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3526409" y="2624068"/>
            <a:ext cx="314858" cy="268670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2503119" y="5437068"/>
            <a:ext cx="2991151" cy="369332"/>
          </a:xfrm>
          <a:prstGeom prst="rect">
            <a:avLst/>
          </a:prstGeom>
          <a:noFill/>
        </p:spPr>
        <p:txBody>
          <a:bodyPr wrap="square" rtlCol="0">
            <a:spAutoFit/>
          </a:bodyPr>
          <a:lstStyle/>
          <a:p>
            <a:r>
              <a:rPr lang="en-US" dirty="0" smtClean="0">
                <a:solidFill>
                  <a:schemeClr val="accent2"/>
                </a:solidFill>
              </a:rPr>
              <a:t>requested playback rate in Hz</a:t>
            </a:r>
            <a:endParaRPr lang="en-US" dirty="0">
              <a:solidFill>
                <a:schemeClr val="accent2"/>
              </a:solidFill>
            </a:endParaRPr>
          </a:p>
        </p:txBody>
      </p:sp>
      <p:sp>
        <p:nvSpPr>
          <p:cNvPr id="12" name="Rectangle 11"/>
          <p:cNvSpPr/>
          <p:nvPr/>
        </p:nvSpPr>
        <p:spPr>
          <a:xfrm>
            <a:off x="3988199" y="2372157"/>
            <a:ext cx="1479833" cy="262407"/>
          </a:xfrm>
          <a:prstGeom prst="rect">
            <a:avLst/>
          </a:prstGeom>
          <a:gradFill flip="none" rotWithShape="1">
            <a:gsLst>
              <a:gs pos="0">
                <a:schemeClr val="accent5">
                  <a:tint val="95000"/>
                  <a:shade val="70000"/>
                  <a:satMod val="150000"/>
                  <a:alpha val="38000"/>
                </a:schemeClr>
              </a:gs>
              <a:gs pos="100000">
                <a:schemeClr val="accent5">
                  <a:tint val="100000"/>
                  <a:shade val="100000"/>
                  <a:satMod val="150000"/>
                  <a:alpha val="38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4743859" y="2687047"/>
            <a:ext cx="640212" cy="137500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TextBox 14"/>
          <p:cNvSpPr txBox="1"/>
          <p:nvPr/>
        </p:nvSpPr>
        <p:spPr>
          <a:xfrm>
            <a:off x="4686135" y="4072553"/>
            <a:ext cx="2083312" cy="1477328"/>
          </a:xfrm>
          <a:prstGeom prst="rect">
            <a:avLst/>
          </a:prstGeom>
          <a:noFill/>
        </p:spPr>
        <p:txBody>
          <a:bodyPr wrap="square" rtlCol="0">
            <a:spAutoFit/>
          </a:bodyPr>
          <a:lstStyle/>
          <a:p>
            <a:r>
              <a:rPr lang="en-US" dirty="0" smtClean="0">
                <a:solidFill>
                  <a:schemeClr val="accent5"/>
                </a:solidFill>
              </a:rPr>
              <a:t>playback channels:</a:t>
            </a:r>
          </a:p>
          <a:p>
            <a:r>
              <a:rPr lang="en-US" dirty="0" smtClean="0">
                <a:solidFill>
                  <a:schemeClr val="accent5"/>
                </a:solidFill>
              </a:rPr>
              <a:t>1 = mono</a:t>
            </a:r>
          </a:p>
          <a:p>
            <a:r>
              <a:rPr lang="en-US" dirty="0" smtClean="0">
                <a:solidFill>
                  <a:schemeClr val="accent5"/>
                </a:solidFill>
              </a:rPr>
              <a:t>2 = stereo</a:t>
            </a:r>
          </a:p>
          <a:p>
            <a:r>
              <a:rPr lang="en-US" dirty="0" smtClean="0">
                <a:solidFill>
                  <a:schemeClr val="accent5"/>
                </a:solidFill>
              </a:rPr>
              <a:t>etc.</a:t>
            </a:r>
          </a:p>
          <a:p>
            <a:r>
              <a:rPr lang="en-US" dirty="0" smtClean="0">
                <a:solidFill>
                  <a:schemeClr val="accent5"/>
                </a:solidFill>
              </a:rPr>
              <a:t>default is 2</a:t>
            </a:r>
            <a:endParaRPr lang="en-US" dirty="0">
              <a:solidFill>
                <a:schemeClr val="accent5"/>
              </a:solidFill>
            </a:endParaRPr>
          </a:p>
        </p:txBody>
      </p:sp>
    </p:spTree>
    <p:extLst>
      <p:ext uri="{BB962C8B-B14F-4D97-AF65-F5344CB8AC3E}">
        <p14:creationId xmlns:p14="http://schemas.microsoft.com/office/powerpoint/2010/main" val="3520568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11" grpId="0"/>
      <p:bldP spid="12" grpId="0" animBg="1"/>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Fill the audio buffer</a:t>
            </a:r>
            <a:endParaRPr lang="en-US" dirty="0"/>
          </a:p>
        </p:txBody>
      </p:sp>
      <p:sp>
        <p:nvSpPr>
          <p:cNvPr id="3" name="Content Placeholder 2"/>
          <p:cNvSpPr>
            <a:spLocks noGrp="1"/>
          </p:cNvSpPr>
          <p:nvPr>
            <p:ph idx="1"/>
          </p:nvPr>
        </p:nvSpPr>
        <p:spPr>
          <a:xfrm>
            <a:off x="1041889" y="2342951"/>
            <a:ext cx="7331099" cy="1620767"/>
          </a:xfrm>
        </p:spPr>
        <p:txBody>
          <a:bodyPr>
            <a:normAutofit/>
          </a:bodyPr>
          <a:lstStyle/>
          <a:p>
            <a:pPr marL="0" indent="0">
              <a:buNone/>
            </a:pPr>
            <a:r>
              <a:rPr lang="en-US" sz="1600" dirty="0" err="1">
                <a:latin typeface="Courier"/>
                <a:cs typeface="Courier"/>
              </a:rPr>
              <a:t>PsychPortAudio</a:t>
            </a:r>
            <a:r>
              <a:rPr lang="en-US" sz="1600" dirty="0">
                <a:latin typeface="Courier"/>
                <a:cs typeface="Courier"/>
              </a:rPr>
              <a:t>('</a:t>
            </a:r>
            <a:r>
              <a:rPr lang="en-US" sz="1600" dirty="0" err="1">
                <a:latin typeface="Courier"/>
                <a:cs typeface="Courier"/>
              </a:rPr>
              <a:t>FillBuffer</a:t>
            </a:r>
            <a:r>
              <a:rPr lang="en-US" sz="1600" dirty="0">
                <a:latin typeface="Courier"/>
                <a:cs typeface="Courier"/>
              </a:rPr>
              <a:t>', </a:t>
            </a:r>
            <a:r>
              <a:rPr lang="en-US" sz="1600" dirty="0" err="1">
                <a:latin typeface="Courier"/>
                <a:cs typeface="Courier"/>
              </a:rPr>
              <a:t>pahandle</a:t>
            </a:r>
            <a:r>
              <a:rPr lang="en-US" sz="1600" dirty="0">
                <a:latin typeface="Courier"/>
                <a:cs typeface="Courier"/>
              </a:rPr>
              <a:t>, </a:t>
            </a:r>
            <a:r>
              <a:rPr lang="en-US" sz="1600" dirty="0" err="1" smtClean="0">
                <a:latin typeface="Courier"/>
                <a:cs typeface="Courier"/>
              </a:rPr>
              <a:t>bufferdata</a:t>
            </a:r>
            <a:r>
              <a:rPr lang="en-US" sz="1600" dirty="0" smtClean="0">
                <a:latin typeface="Courier"/>
                <a:cs typeface="Courier"/>
              </a:rPr>
              <a:t>)</a:t>
            </a:r>
            <a:r>
              <a:rPr lang="en-US" sz="1600" dirty="0">
                <a:latin typeface="Courier"/>
                <a:cs typeface="Courier"/>
              </a:rPr>
              <a:t>;</a:t>
            </a:r>
          </a:p>
        </p:txBody>
      </p:sp>
      <p:sp>
        <p:nvSpPr>
          <p:cNvPr id="4" name="TextBox 3"/>
          <p:cNvSpPr txBox="1"/>
          <p:nvPr/>
        </p:nvSpPr>
        <p:spPr>
          <a:xfrm>
            <a:off x="2777041" y="3377534"/>
            <a:ext cx="4912153" cy="923330"/>
          </a:xfrm>
          <a:prstGeom prst="rect">
            <a:avLst/>
          </a:prstGeom>
          <a:noFill/>
        </p:spPr>
        <p:txBody>
          <a:bodyPr wrap="square" rtlCol="0">
            <a:spAutoFit/>
          </a:bodyPr>
          <a:lstStyle/>
          <a:p>
            <a:r>
              <a:rPr lang="en-US" dirty="0" smtClean="0">
                <a:solidFill>
                  <a:srgbClr val="990000"/>
                </a:solidFill>
              </a:rPr>
              <a:t>This is analogous to drawing on the back buffer with the Screen command.  We fill the buffer now, but it will not be heard until we play it. </a:t>
            </a:r>
            <a:endParaRPr lang="en-US" dirty="0">
              <a:solidFill>
                <a:srgbClr val="990000"/>
              </a:solidFill>
            </a:endParaRPr>
          </a:p>
        </p:txBody>
      </p:sp>
    </p:spTree>
    <p:extLst>
      <p:ext uri="{BB962C8B-B14F-4D97-AF65-F5344CB8AC3E}">
        <p14:creationId xmlns:p14="http://schemas.microsoft.com/office/powerpoint/2010/main" val="35143369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1437138" y="2590291"/>
            <a:ext cx="6684364" cy="646331"/>
          </a:xfrm>
          <a:prstGeom prst="rect">
            <a:avLst/>
          </a:prstGeom>
          <a:noFill/>
        </p:spPr>
        <p:txBody>
          <a:bodyPr wrap="square" rtlCol="0">
            <a:spAutoFit/>
          </a:bodyPr>
          <a:lstStyle/>
          <a:p>
            <a:r>
              <a:rPr lang="en-US" dirty="0" smtClean="0">
                <a:latin typeface="Courier"/>
                <a:cs typeface="Courier"/>
              </a:rPr>
              <a:t>Screen('</a:t>
            </a:r>
            <a:r>
              <a:rPr lang="en-US" dirty="0" err="1" smtClean="0">
                <a:latin typeface="Courier"/>
                <a:cs typeface="Courier"/>
              </a:rPr>
              <a:t>DrawText</a:t>
            </a:r>
            <a:r>
              <a:rPr lang="en-US" dirty="0" smtClean="0">
                <a:latin typeface="Courier"/>
                <a:cs typeface="Courier"/>
              </a:rPr>
              <a:t>',</a:t>
            </a:r>
            <a:r>
              <a:rPr lang="en-US" dirty="0" err="1" smtClean="0">
                <a:latin typeface="Courier"/>
                <a:cs typeface="Courier"/>
              </a:rPr>
              <a:t>wPtr,text,x,y,color</a:t>
            </a:r>
            <a:r>
              <a:rPr lang="en-US" dirty="0" smtClean="0">
                <a:latin typeface="Courier"/>
                <a:cs typeface="Courier"/>
              </a:rPr>
              <a:t>)</a:t>
            </a:r>
          </a:p>
          <a:p>
            <a:endParaRPr lang="en-US" dirty="0">
              <a:latin typeface="Courier"/>
              <a:cs typeface="Courier"/>
            </a:endParaRPr>
          </a:p>
        </p:txBody>
      </p:sp>
    </p:spTree>
    <p:extLst>
      <p:ext uri="{BB962C8B-B14F-4D97-AF65-F5344CB8AC3E}">
        <p14:creationId xmlns:p14="http://schemas.microsoft.com/office/powerpoint/2010/main" val="6224059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t>
            </a:r>
            <a:r>
              <a:rPr lang="en-US" dirty="0"/>
              <a:t>S</a:t>
            </a:r>
            <a:r>
              <a:rPr lang="en-US" dirty="0" smtClean="0"/>
              <a:t>tart playback</a:t>
            </a:r>
            <a:endParaRPr lang="en-US" dirty="0"/>
          </a:p>
        </p:txBody>
      </p:sp>
      <p:sp>
        <p:nvSpPr>
          <p:cNvPr id="3" name="Content Placeholder 2"/>
          <p:cNvSpPr>
            <a:spLocks noGrp="1"/>
          </p:cNvSpPr>
          <p:nvPr>
            <p:ph idx="1"/>
          </p:nvPr>
        </p:nvSpPr>
        <p:spPr>
          <a:xfrm>
            <a:off x="441825" y="2328995"/>
            <a:ext cx="8702175" cy="3072269"/>
          </a:xfrm>
        </p:spPr>
        <p:txBody>
          <a:bodyPr>
            <a:normAutofit/>
          </a:bodyPr>
          <a:lstStyle/>
          <a:p>
            <a:pPr marL="0" indent="0">
              <a:buNone/>
            </a:pPr>
            <a:r>
              <a:rPr lang="en-US" sz="1600" dirty="0" err="1">
                <a:latin typeface="Courier"/>
                <a:cs typeface="Courier"/>
              </a:rPr>
              <a:t>startTime</a:t>
            </a:r>
            <a:r>
              <a:rPr lang="en-US" sz="1600" dirty="0">
                <a:latin typeface="Courier"/>
                <a:cs typeface="Courier"/>
              </a:rPr>
              <a:t> = </a:t>
            </a:r>
            <a:r>
              <a:rPr lang="en-US" sz="1600" dirty="0" err="1">
                <a:latin typeface="Courier"/>
                <a:cs typeface="Courier"/>
              </a:rPr>
              <a:t>PsychPortAudio</a:t>
            </a:r>
            <a:r>
              <a:rPr lang="en-US" sz="1600" dirty="0">
                <a:latin typeface="Courier"/>
                <a:cs typeface="Courier"/>
              </a:rPr>
              <a:t>('Start', </a:t>
            </a:r>
            <a:r>
              <a:rPr lang="en-US" sz="1600" dirty="0" err="1">
                <a:latin typeface="Courier"/>
                <a:cs typeface="Courier"/>
              </a:rPr>
              <a:t>pahandle</a:t>
            </a:r>
            <a:r>
              <a:rPr lang="en-US" sz="1600" dirty="0">
                <a:latin typeface="Courier"/>
                <a:cs typeface="Courier"/>
              </a:rPr>
              <a:t> [, repetitions=1] </a:t>
            </a:r>
            <a:r>
              <a:rPr lang="en-US" sz="1600" dirty="0" smtClean="0">
                <a:latin typeface="Courier"/>
                <a:cs typeface="Courier"/>
              </a:rPr>
              <a:t>     [</a:t>
            </a:r>
            <a:r>
              <a:rPr lang="en-US" sz="1600" dirty="0">
                <a:latin typeface="Courier"/>
                <a:cs typeface="Courier"/>
              </a:rPr>
              <a:t>, when=0] [, </a:t>
            </a:r>
            <a:r>
              <a:rPr lang="en-US" sz="1600" dirty="0" err="1">
                <a:latin typeface="Courier"/>
                <a:cs typeface="Courier"/>
              </a:rPr>
              <a:t>waitForStart</a:t>
            </a:r>
            <a:r>
              <a:rPr lang="en-US" sz="1600" dirty="0">
                <a:latin typeface="Courier"/>
                <a:cs typeface="Courier"/>
              </a:rPr>
              <a:t>=0] [, </a:t>
            </a:r>
            <a:r>
              <a:rPr lang="en-US" sz="1600" dirty="0" err="1">
                <a:latin typeface="Courier"/>
                <a:cs typeface="Courier"/>
              </a:rPr>
              <a:t>stopTime</a:t>
            </a:r>
            <a:r>
              <a:rPr lang="en-US" sz="1600" dirty="0">
                <a:latin typeface="Courier"/>
                <a:cs typeface="Courier"/>
              </a:rPr>
              <a:t>=</a:t>
            </a:r>
            <a:r>
              <a:rPr lang="en-US" sz="1600" dirty="0" err="1">
                <a:latin typeface="Courier"/>
                <a:cs typeface="Courier"/>
              </a:rPr>
              <a:t>inf</a:t>
            </a:r>
            <a:r>
              <a:rPr lang="en-US" sz="1600" dirty="0">
                <a:latin typeface="Courier"/>
                <a:cs typeface="Courier"/>
              </a:rPr>
              <a:t>] [, resume=0]);</a:t>
            </a:r>
          </a:p>
        </p:txBody>
      </p:sp>
      <p:sp>
        <p:nvSpPr>
          <p:cNvPr id="4" name="Rectangle 3"/>
          <p:cNvSpPr/>
          <p:nvPr/>
        </p:nvSpPr>
        <p:spPr>
          <a:xfrm>
            <a:off x="6014595" y="2386605"/>
            <a:ext cx="2121158" cy="265178"/>
          </a:xfrm>
          <a:prstGeom prst="rect">
            <a:avLst/>
          </a:prstGeom>
          <a:gradFill flip="none" rotWithShape="1">
            <a:gsLst>
              <a:gs pos="0">
                <a:schemeClr val="accent2">
                  <a:tint val="95000"/>
                  <a:shade val="70000"/>
                  <a:satMod val="150000"/>
                  <a:alpha val="32000"/>
                </a:schemeClr>
              </a:gs>
              <a:gs pos="100000">
                <a:schemeClr val="accent2">
                  <a:tint val="100000"/>
                  <a:shade val="100000"/>
                  <a:satMod val="150000"/>
                  <a:alpha val="32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6" name="Straight Arrow Connector 5"/>
          <p:cNvCxnSpPr/>
          <p:nvPr/>
        </p:nvCxnSpPr>
        <p:spPr>
          <a:xfrm flipV="1">
            <a:off x="1018713" y="3098399"/>
            <a:ext cx="167460" cy="8094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099" y="3921847"/>
            <a:ext cx="1939742" cy="1200329"/>
          </a:xfrm>
          <a:prstGeom prst="rect">
            <a:avLst/>
          </a:prstGeom>
          <a:noFill/>
        </p:spPr>
        <p:txBody>
          <a:bodyPr wrap="square" rtlCol="0">
            <a:spAutoFit/>
          </a:bodyPr>
          <a:lstStyle/>
          <a:p>
            <a:r>
              <a:rPr lang="en-US" dirty="0" smtClean="0">
                <a:solidFill>
                  <a:srgbClr val="990000"/>
                </a:solidFill>
              </a:rPr>
              <a:t>Wait until this time to start playing (default is play now)</a:t>
            </a:r>
            <a:endParaRPr lang="en-US" dirty="0">
              <a:solidFill>
                <a:srgbClr val="990000"/>
              </a:solidFill>
            </a:endParaRPr>
          </a:p>
        </p:txBody>
      </p:sp>
      <p:sp>
        <p:nvSpPr>
          <p:cNvPr id="8" name="Rectangle 7"/>
          <p:cNvSpPr/>
          <p:nvPr/>
        </p:nvSpPr>
        <p:spPr>
          <a:xfrm>
            <a:off x="474468" y="2637826"/>
            <a:ext cx="1297814" cy="279136"/>
          </a:xfrm>
          <a:prstGeom prst="rect">
            <a:avLst/>
          </a:prstGeom>
          <a:gradFill flip="none" rotWithShape="1">
            <a:gsLst>
              <a:gs pos="0">
                <a:schemeClr val="accent1">
                  <a:tint val="95000"/>
                  <a:shade val="70000"/>
                  <a:satMod val="150000"/>
                  <a:alpha val="33000"/>
                </a:schemeClr>
              </a:gs>
              <a:gs pos="100000">
                <a:schemeClr val="accent1">
                  <a:tint val="100000"/>
                  <a:shade val="100000"/>
                  <a:satMod val="150000"/>
                  <a:alpha val="3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6740255" y="2763439"/>
            <a:ext cx="851254" cy="110258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6963535" y="3935804"/>
            <a:ext cx="1939742" cy="646331"/>
          </a:xfrm>
          <a:prstGeom prst="rect">
            <a:avLst/>
          </a:prstGeom>
          <a:noFill/>
        </p:spPr>
        <p:txBody>
          <a:bodyPr wrap="square" rtlCol="0">
            <a:spAutoFit/>
          </a:bodyPr>
          <a:lstStyle/>
          <a:p>
            <a:r>
              <a:rPr lang="en-US" dirty="0" smtClean="0">
                <a:solidFill>
                  <a:schemeClr val="accent2"/>
                </a:solidFill>
              </a:rPr>
              <a:t>Set to 0 to repeat indefinitely</a:t>
            </a:r>
            <a:endParaRPr lang="en-US" dirty="0">
              <a:solidFill>
                <a:schemeClr val="accent2"/>
              </a:solidFill>
            </a:endParaRPr>
          </a:p>
        </p:txBody>
      </p:sp>
      <p:sp>
        <p:nvSpPr>
          <p:cNvPr id="13" name="Rectangle 12"/>
          <p:cNvSpPr/>
          <p:nvPr/>
        </p:nvSpPr>
        <p:spPr>
          <a:xfrm>
            <a:off x="4130673" y="2637827"/>
            <a:ext cx="1981608" cy="251221"/>
          </a:xfrm>
          <a:prstGeom prst="rect">
            <a:avLst/>
          </a:prstGeom>
          <a:gradFill flip="none" rotWithShape="1">
            <a:gsLst>
              <a:gs pos="0">
                <a:schemeClr val="accent5">
                  <a:tint val="95000"/>
                  <a:shade val="70000"/>
                  <a:satMod val="150000"/>
                  <a:alpha val="31000"/>
                </a:schemeClr>
              </a:gs>
              <a:gs pos="100000">
                <a:schemeClr val="accent5">
                  <a:tint val="100000"/>
                  <a:shade val="100000"/>
                  <a:satMod val="150000"/>
                  <a:alpha val="31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14" name="Straight Arrow Connector 13"/>
          <p:cNvCxnSpPr/>
          <p:nvPr/>
        </p:nvCxnSpPr>
        <p:spPr>
          <a:xfrm flipH="1" flipV="1">
            <a:off x="5121478" y="2972790"/>
            <a:ext cx="153504" cy="114445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6" name="TextBox 15"/>
          <p:cNvSpPr txBox="1"/>
          <p:nvPr/>
        </p:nvSpPr>
        <p:spPr>
          <a:xfrm>
            <a:off x="4409773" y="4131198"/>
            <a:ext cx="1939742" cy="646331"/>
          </a:xfrm>
          <a:prstGeom prst="rect">
            <a:avLst/>
          </a:prstGeom>
          <a:noFill/>
        </p:spPr>
        <p:txBody>
          <a:bodyPr wrap="square" rtlCol="0">
            <a:spAutoFit/>
          </a:bodyPr>
          <a:lstStyle/>
          <a:p>
            <a:r>
              <a:rPr lang="en-US" dirty="0" smtClean="0">
                <a:solidFill>
                  <a:schemeClr val="accent5"/>
                </a:solidFill>
              </a:rPr>
              <a:t>set a time to stop playing</a:t>
            </a:r>
            <a:endParaRPr lang="en-US" dirty="0">
              <a:solidFill>
                <a:schemeClr val="accent5"/>
              </a:solidFill>
            </a:endParaRPr>
          </a:p>
        </p:txBody>
      </p:sp>
      <p:sp>
        <p:nvSpPr>
          <p:cNvPr id="19" name="Rectangle 18"/>
          <p:cNvSpPr/>
          <p:nvPr/>
        </p:nvSpPr>
        <p:spPr>
          <a:xfrm>
            <a:off x="1842056" y="2623868"/>
            <a:ext cx="2204888" cy="279136"/>
          </a:xfrm>
          <a:prstGeom prst="rect">
            <a:avLst/>
          </a:prstGeom>
          <a:gradFill flip="none" rotWithShape="1">
            <a:gsLst>
              <a:gs pos="0">
                <a:schemeClr val="accent6">
                  <a:tint val="95000"/>
                  <a:shade val="70000"/>
                  <a:satMod val="150000"/>
                  <a:alpha val="38000"/>
                </a:schemeClr>
              </a:gs>
              <a:gs pos="100000">
                <a:schemeClr val="accent6">
                  <a:tint val="100000"/>
                  <a:shade val="100000"/>
                  <a:satMod val="150000"/>
                  <a:alpha val="38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20" name="Straight Arrow Connector 19"/>
          <p:cNvCxnSpPr/>
          <p:nvPr/>
        </p:nvCxnSpPr>
        <p:spPr>
          <a:xfrm flipV="1">
            <a:off x="2958456" y="2986745"/>
            <a:ext cx="27910" cy="1549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TextBox 21"/>
          <p:cNvSpPr txBox="1"/>
          <p:nvPr/>
        </p:nvSpPr>
        <p:spPr>
          <a:xfrm>
            <a:off x="2065335" y="4508031"/>
            <a:ext cx="2428167" cy="2031325"/>
          </a:xfrm>
          <a:prstGeom prst="rect">
            <a:avLst/>
          </a:prstGeom>
          <a:noFill/>
        </p:spPr>
        <p:txBody>
          <a:bodyPr wrap="square" rtlCol="0">
            <a:spAutoFit/>
          </a:bodyPr>
          <a:lstStyle/>
          <a:p>
            <a:r>
              <a:rPr lang="en-US" dirty="0" smtClean="0">
                <a:solidFill>
                  <a:schemeClr val="accent6">
                    <a:lumMod val="90000"/>
                    <a:lumOff val="10000"/>
                  </a:schemeClr>
                </a:solidFill>
              </a:rPr>
              <a:t>0: Ask playback to start and move on</a:t>
            </a:r>
          </a:p>
          <a:p>
            <a:r>
              <a:rPr lang="en-US" dirty="0" smtClean="0">
                <a:solidFill>
                  <a:schemeClr val="accent6">
                    <a:lumMod val="90000"/>
                    <a:lumOff val="10000"/>
                  </a:schemeClr>
                </a:solidFill>
              </a:rPr>
              <a:t>1: wait for playback to actually begin. </a:t>
            </a:r>
          </a:p>
          <a:p>
            <a:r>
              <a:rPr lang="en-US" dirty="0" smtClean="0">
                <a:solidFill>
                  <a:schemeClr val="accent6">
                    <a:lumMod val="90000"/>
                    <a:lumOff val="10000"/>
                  </a:schemeClr>
                </a:solidFill>
              </a:rPr>
              <a:t>A 1 here is necessary if you want to get timing info back</a:t>
            </a:r>
            <a:endParaRPr lang="en-US" dirty="0">
              <a:solidFill>
                <a:schemeClr val="accent6">
                  <a:lumMod val="90000"/>
                  <a:lumOff val="10000"/>
                </a:schemeClr>
              </a:solidFill>
            </a:endParaRPr>
          </a:p>
        </p:txBody>
      </p:sp>
    </p:spTree>
    <p:extLst>
      <p:ext uri="{BB962C8B-B14F-4D97-AF65-F5344CB8AC3E}">
        <p14:creationId xmlns:p14="http://schemas.microsoft.com/office/powerpoint/2010/main" val="26271965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11" grpId="0"/>
      <p:bldP spid="13" grpId="0" animBg="1"/>
      <p:bldP spid="16" grpId="0"/>
      <p:bldP spid="19" grpId="0" animBg="1"/>
      <p:bldP spid="19" grpId="1" animBg="1"/>
      <p:bldP spid="22" grpId="0"/>
      <p:bldP spid="22"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steps</a:t>
            </a:r>
            <a:endParaRPr lang="en-US" dirty="0"/>
          </a:p>
        </p:txBody>
      </p:sp>
      <p:sp>
        <p:nvSpPr>
          <p:cNvPr id="3" name="Content Placeholder 2"/>
          <p:cNvSpPr>
            <a:spLocks noGrp="1"/>
          </p:cNvSpPr>
          <p:nvPr>
            <p:ph idx="1"/>
          </p:nvPr>
        </p:nvSpPr>
        <p:spPr/>
        <p:txBody>
          <a:bodyPr/>
          <a:lstStyle/>
          <a:p>
            <a:r>
              <a:rPr lang="en-US" dirty="0" smtClean="0"/>
              <a:t>Stop playback if necessary: </a:t>
            </a:r>
            <a:r>
              <a:rPr lang="en-US" dirty="0" err="1" smtClean="0"/>
              <a:t>PsychPortAudio</a:t>
            </a:r>
            <a:r>
              <a:rPr lang="en-US" dirty="0" smtClean="0"/>
              <a:t>('Stop',</a:t>
            </a:r>
            <a:r>
              <a:rPr lang="en-US" dirty="0" err="1" smtClean="0"/>
              <a:t>pahandle</a:t>
            </a:r>
            <a:r>
              <a:rPr lang="en-US" dirty="0" smtClean="0"/>
              <a:t>);</a:t>
            </a:r>
          </a:p>
          <a:p>
            <a:r>
              <a:rPr lang="en-US" dirty="0" smtClean="0"/>
              <a:t>Close the audio driver:</a:t>
            </a:r>
            <a:br>
              <a:rPr lang="en-US" dirty="0" smtClean="0"/>
            </a:br>
            <a:r>
              <a:rPr lang="en-US" dirty="0" err="1" smtClean="0"/>
              <a:t>PsychPortAudio</a:t>
            </a:r>
            <a:r>
              <a:rPr lang="en-US" dirty="0" smtClean="0"/>
              <a:t>('Close',</a:t>
            </a:r>
            <a:r>
              <a:rPr lang="en-US" dirty="0" err="1" smtClean="0"/>
              <a:t>pahandle</a:t>
            </a:r>
            <a:r>
              <a:rPr lang="en-US" dirty="0" smtClean="0"/>
              <a:t>);</a:t>
            </a:r>
          </a:p>
          <a:p>
            <a:endParaRPr lang="en-US" dirty="0"/>
          </a:p>
        </p:txBody>
      </p:sp>
    </p:spTree>
    <p:extLst>
      <p:ext uri="{BB962C8B-B14F-4D97-AF65-F5344CB8AC3E}">
        <p14:creationId xmlns:p14="http://schemas.microsoft.com/office/powerpoint/2010/main" val="230800499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1 at 2.55.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90" y="906212"/>
            <a:ext cx="8889963" cy="5067279"/>
          </a:xfrm>
          <a:prstGeom prst="rect">
            <a:avLst/>
          </a:prstGeom>
        </p:spPr>
      </p:pic>
    </p:spTree>
    <p:extLst>
      <p:ext uri="{BB962C8B-B14F-4D97-AF65-F5344CB8AC3E}">
        <p14:creationId xmlns:p14="http://schemas.microsoft.com/office/powerpoint/2010/main" val="378339497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recording</a:t>
            </a:r>
            <a:endParaRPr lang="en-US" dirty="0"/>
          </a:p>
        </p:txBody>
      </p:sp>
      <p:sp>
        <p:nvSpPr>
          <p:cNvPr id="3" name="Content Placeholder 2"/>
          <p:cNvSpPr>
            <a:spLocks noGrp="1"/>
          </p:cNvSpPr>
          <p:nvPr>
            <p:ph idx="1"/>
          </p:nvPr>
        </p:nvSpPr>
        <p:spPr/>
        <p:txBody>
          <a:bodyPr/>
          <a:lstStyle/>
          <a:p>
            <a:r>
              <a:rPr lang="en-US" dirty="0" smtClean="0"/>
              <a:t>Also done through </a:t>
            </a:r>
            <a:r>
              <a:rPr lang="en-US" dirty="0" err="1" smtClean="0"/>
              <a:t>PsychPortAudio</a:t>
            </a:r>
            <a:endParaRPr lang="en-US" dirty="0" smtClean="0"/>
          </a:p>
          <a:p>
            <a:r>
              <a:rPr lang="en-US" dirty="0" smtClean="0"/>
              <a:t>See </a:t>
            </a:r>
            <a:r>
              <a:rPr lang="en-US" dirty="0" err="1" smtClean="0"/>
              <a:t>BasicSoundInputDemo.m</a:t>
            </a:r>
            <a:endParaRPr lang="en-US" dirty="0"/>
          </a:p>
        </p:txBody>
      </p:sp>
    </p:spTree>
    <p:extLst>
      <p:ext uri="{BB962C8B-B14F-4D97-AF65-F5344CB8AC3E}">
        <p14:creationId xmlns:p14="http://schemas.microsoft.com/office/powerpoint/2010/main" val="242397628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recording steps</a:t>
            </a:r>
            <a:endParaRPr lang="en-US" dirty="0"/>
          </a:p>
        </p:txBody>
      </p:sp>
      <p:sp>
        <p:nvSpPr>
          <p:cNvPr id="3" name="Content Placeholder 2"/>
          <p:cNvSpPr>
            <a:spLocks noGrp="1"/>
          </p:cNvSpPr>
          <p:nvPr>
            <p:ph idx="1"/>
          </p:nvPr>
        </p:nvSpPr>
        <p:spPr/>
        <p:txBody>
          <a:bodyPr>
            <a:normAutofit fontScale="92500"/>
          </a:bodyPr>
          <a:lstStyle/>
          <a:p>
            <a:r>
              <a:rPr lang="en-US" dirty="0" smtClean="0"/>
              <a:t>Initialize sound driver: </a:t>
            </a:r>
            <a:r>
              <a:rPr lang="en-US" dirty="0" err="1" smtClean="0"/>
              <a:t>InitializePsychAudio</a:t>
            </a:r>
            <a:endParaRPr lang="en-US" dirty="0" smtClean="0"/>
          </a:p>
          <a:p>
            <a:r>
              <a:rPr lang="en-US" dirty="0" smtClean="0"/>
              <a:t>Open audio channel for recording with </a:t>
            </a:r>
            <a:r>
              <a:rPr lang="en-US" dirty="0" err="1" smtClean="0"/>
              <a:t>PsychPortAudio</a:t>
            </a:r>
            <a:r>
              <a:rPr lang="en-US" dirty="0" smtClean="0"/>
              <a:t>('Open') setting mode to 2</a:t>
            </a:r>
          </a:p>
          <a:p>
            <a:r>
              <a:rPr lang="en-US" dirty="0" smtClean="0"/>
              <a:t>Clear a buffer using </a:t>
            </a:r>
            <a:r>
              <a:rPr lang="en-US" dirty="0" err="1" smtClean="0"/>
              <a:t>PsychPortAudio</a:t>
            </a:r>
            <a:r>
              <a:rPr lang="en-US" dirty="0" smtClean="0"/>
              <a:t>('</a:t>
            </a:r>
            <a:r>
              <a:rPr lang="en-US" dirty="0" err="1" smtClean="0"/>
              <a:t>GetAudioData</a:t>
            </a:r>
            <a:r>
              <a:rPr lang="en-US" dirty="0" smtClean="0"/>
              <a:t>')</a:t>
            </a:r>
          </a:p>
          <a:p>
            <a:r>
              <a:rPr lang="en-US" dirty="0" smtClean="0"/>
              <a:t>Start recording with </a:t>
            </a:r>
            <a:r>
              <a:rPr lang="en-US" dirty="0" err="1" smtClean="0"/>
              <a:t>PsychPortAudio</a:t>
            </a:r>
            <a:r>
              <a:rPr lang="en-US" dirty="0" smtClean="0"/>
              <a:t>('Start')</a:t>
            </a:r>
          </a:p>
          <a:p>
            <a:r>
              <a:rPr lang="en-US" dirty="0" smtClean="0"/>
              <a:t>Stop recording with </a:t>
            </a:r>
            <a:r>
              <a:rPr lang="en-US" dirty="0" err="1" smtClean="0"/>
              <a:t>PsychPortAudio</a:t>
            </a:r>
            <a:r>
              <a:rPr lang="en-US" dirty="0" smtClean="0"/>
              <a:t>('Stop')</a:t>
            </a:r>
          </a:p>
          <a:p>
            <a:r>
              <a:rPr lang="en-US" dirty="0"/>
              <a:t>Get audio data using </a:t>
            </a:r>
            <a:r>
              <a:rPr lang="en-US" dirty="0" err="1"/>
              <a:t>PsychPortAudio</a:t>
            </a:r>
            <a:r>
              <a:rPr lang="en-US" dirty="0"/>
              <a:t>('</a:t>
            </a:r>
            <a:r>
              <a:rPr lang="en-US" dirty="0" err="1"/>
              <a:t>GetAudioData</a:t>
            </a:r>
            <a:r>
              <a:rPr lang="en-US" dirty="0"/>
              <a:t>'</a:t>
            </a:r>
            <a:r>
              <a:rPr lang="en-US" dirty="0" smtClean="0"/>
              <a:t>)</a:t>
            </a:r>
            <a:endParaRPr lang="en-US" dirty="0"/>
          </a:p>
        </p:txBody>
      </p:sp>
    </p:spTree>
    <p:extLst>
      <p:ext uri="{BB962C8B-B14F-4D97-AF65-F5344CB8AC3E}">
        <p14:creationId xmlns:p14="http://schemas.microsoft.com/office/powerpoint/2010/main" val="210764303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Open audio channel</a:t>
            </a:r>
            <a:endParaRPr lang="en-US" dirty="0"/>
          </a:p>
        </p:txBody>
      </p:sp>
      <p:sp>
        <p:nvSpPr>
          <p:cNvPr id="3" name="Content Placeholder 2"/>
          <p:cNvSpPr>
            <a:spLocks noGrp="1"/>
          </p:cNvSpPr>
          <p:nvPr>
            <p:ph idx="1"/>
          </p:nvPr>
        </p:nvSpPr>
        <p:spPr>
          <a:xfrm>
            <a:off x="567536" y="2058202"/>
            <a:ext cx="8489879" cy="1361657"/>
          </a:xfrm>
        </p:spPr>
        <p:txBody>
          <a:bodyPr>
            <a:noAutofit/>
          </a:bodyPr>
          <a:lstStyle/>
          <a:p>
            <a:pPr marL="0" indent="0">
              <a:buNone/>
            </a:pPr>
            <a:r>
              <a:rPr lang="en-US" sz="1600" dirty="0" err="1">
                <a:latin typeface="Courier"/>
                <a:cs typeface="Courier"/>
              </a:rPr>
              <a:t>pahandle</a:t>
            </a:r>
            <a:r>
              <a:rPr lang="en-US" sz="1600" dirty="0">
                <a:latin typeface="Courier"/>
                <a:cs typeface="Courier"/>
              </a:rPr>
              <a:t> = </a:t>
            </a:r>
            <a:r>
              <a:rPr lang="en-US" sz="1600" dirty="0" err="1">
                <a:latin typeface="Courier"/>
                <a:cs typeface="Courier"/>
              </a:rPr>
              <a:t>PsychPortAudio</a:t>
            </a:r>
            <a:r>
              <a:rPr lang="en-US" sz="1600" dirty="0">
                <a:latin typeface="Courier"/>
                <a:cs typeface="Courier"/>
              </a:rPr>
              <a:t>('Open' [, </a:t>
            </a:r>
            <a:r>
              <a:rPr lang="en-US" sz="1600" dirty="0" err="1">
                <a:latin typeface="Courier"/>
                <a:cs typeface="Courier"/>
              </a:rPr>
              <a:t>deviceid</a:t>
            </a:r>
            <a:r>
              <a:rPr lang="en-US" sz="1600" dirty="0">
                <a:latin typeface="Courier"/>
                <a:cs typeface="Courier"/>
              </a:rPr>
              <a:t>][, mode</a:t>
            </a:r>
            <a:r>
              <a:rPr lang="en-US" sz="1600" dirty="0" smtClean="0">
                <a:latin typeface="Courier"/>
                <a:cs typeface="Courier"/>
              </a:rPr>
              <a:t>]                 [</a:t>
            </a:r>
            <a:r>
              <a:rPr lang="en-US" sz="1600" dirty="0">
                <a:latin typeface="Courier"/>
                <a:cs typeface="Courier"/>
              </a:rPr>
              <a:t>, </a:t>
            </a:r>
            <a:r>
              <a:rPr lang="en-US" sz="1600" dirty="0" err="1">
                <a:latin typeface="Courier"/>
                <a:cs typeface="Courier"/>
              </a:rPr>
              <a:t>reqlatencyclass</a:t>
            </a:r>
            <a:r>
              <a:rPr lang="en-US" sz="1600" dirty="0">
                <a:latin typeface="Courier"/>
                <a:cs typeface="Courier"/>
              </a:rPr>
              <a:t>][, </a:t>
            </a:r>
            <a:r>
              <a:rPr lang="en-US" sz="1600" dirty="0" err="1">
                <a:latin typeface="Courier"/>
                <a:cs typeface="Courier"/>
              </a:rPr>
              <a:t>freq</a:t>
            </a:r>
            <a:r>
              <a:rPr lang="en-US" sz="1600" dirty="0">
                <a:latin typeface="Courier"/>
                <a:cs typeface="Courier"/>
              </a:rPr>
              <a:t>][, channels</a:t>
            </a:r>
            <a:r>
              <a:rPr lang="en-US" sz="1600" dirty="0" smtClean="0">
                <a:latin typeface="Courier"/>
                <a:cs typeface="Courier"/>
              </a:rPr>
              <a:t>] [</a:t>
            </a:r>
            <a:r>
              <a:rPr lang="en-US" sz="1600" dirty="0">
                <a:latin typeface="Courier"/>
                <a:cs typeface="Courier"/>
              </a:rPr>
              <a:t>, </a:t>
            </a:r>
            <a:r>
              <a:rPr lang="en-US" sz="1600" dirty="0" err="1">
                <a:latin typeface="Courier"/>
                <a:cs typeface="Courier"/>
              </a:rPr>
              <a:t>buffersize</a:t>
            </a:r>
            <a:r>
              <a:rPr lang="en-US" sz="1600" dirty="0" smtClean="0">
                <a:latin typeface="Courier"/>
                <a:cs typeface="Courier"/>
              </a:rPr>
              <a:t>]                 [</a:t>
            </a:r>
            <a:r>
              <a:rPr lang="en-US" sz="1600" dirty="0">
                <a:latin typeface="Courier"/>
                <a:cs typeface="Courier"/>
              </a:rPr>
              <a:t>, </a:t>
            </a:r>
            <a:r>
              <a:rPr lang="en-US" sz="1600" dirty="0" err="1">
                <a:latin typeface="Courier"/>
                <a:cs typeface="Courier"/>
              </a:rPr>
              <a:t>suggestedLatency</a:t>
            </a:r>
            <a:r>
              <a:rPr lang="en-US" sz="1600" dirty="0" smtClean="0">
                <a:latin typeface="Courier"/>
                <a:cs typeface="Courier"/>
              </a:rPr>
              <a:t>][</a:t>
            </a:r>
            <a:r>
              <a:rPr lang="en-US" sz="1600" dirty="0">
                <a:latin typeface="Courier"/>
                <a:cs typeface="Courier"/>
              </a:rPr>
              <a:t>, </a:t>
            </a:r>
            <a:r>
              <a:rPr lang="en-US" sz="1600" dirty="0" err="1">
                <a:latin typeface="Courier"/>
                <a:cs typeface="Courier"/>
              </a:rPr>
              <a:t>selectchannels</a:t>
            </a:r>
            <a:r>
              <a:rPr lang="en-US" sz="1600" dirty="0">
                <a:latin typeface="Courier"/>
                <a:cs typeface="Courier"/>
              </a:rPr>
              <a:t>][, </a:t>
            </a:r>
            <a:r>
              <a:rPr lang="en-US" sz="1600" dirty="0" err="1">
                <a:latin typeface="Courier"/>
                <a:cs typeface="Courier"/>
              </a:rPr>
              <a:t>specialFlags</a:t>
            </a:r>
            <a:r>
              <a:rPr lang="en-US" sz="1600" dirty="0">
                <a:latin typeface="Courier"/>
                <a:cs typeface="Courier"/>
              </a:rPr>
              <a:t>=0]);</a:t>
            </a:r>
          </a:p>
        </p:txBody>
      </p:sp>
      <p:sp>
        <p:nvSpPr>
          <p:cNvPr id="4" name="Rectangle 3"/>
          <p:cNvSpPr/>
          <p:nvPr/>
        </p:nvSpPr>
        <p:spPr>
          <a:xfrm>
            <a:off x="6153221" y="2148848"/>
            <a:ext cx="1089414" cy="265669"/>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2665401" y="2488305"/>
            <a:ext cx="3911690" cy="12939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205191" y="3843127"/>
            <a:ext cx="4530305" cy="1200329"/>
          </a:xfrm>
          <a:prstGeom prst="rect">
            <a:avLst/>
          </a:prstGeom>
          <a:noFill/>
        </p:spPr>
        <p:txBody>
          <a:bodyPr wrap="square" rtlCol="0">
            <a:spAutoFit/>
          </a:bodyPr>
          <a:lstStyle/>
          <a:p>
            <a:r>
              <a:rPr lang="en-US" dirty="0" smtClean="0">
                <a:solidFill>
                  <a:schemeClr val="accent1"/>
                </a:solidFill>
              </a:rPr>
              <a:t>1: sound playback only (default)</a:t>
            </a:r>
          </a:p>
          <a:p>
            <a:r>
              <a:rPr lang="en-US" dirty="0" smtClean="0">
                <a:solidFill>
                  <a:schemeClr val="accent1"/>
                </a:solidFill>
              </a:rPr>
              <a:t>2: audio capture</a:t>
            </a:r>
          </a:p>
          <a:p>
            <a:r>
              <a:rPr lang="en-US" dirty="0" smtClean="0">
                <a:solidFill>
                  <a:schemeClr val="accent1"/>
                </a:solidFill>
              </a:rPr>
              <a:t>3: simultaneous capture and playback (may not work on all hardware)</a:t>
            </a:r>
            <a:endParaRPr lang="en-US" dirty="0">
              <a:solidFill>
                <a:schemeClr val="accent1"/>
              </a:solidFill>
            </a:endParaRPr>
          </a:p>
        </p:txBody>
      </p:sp>
    </p:spTree>
    <p:extLst>
      <p:ext uri="{BB962C8B-B14F-4D97-AF65-F5344CB8AC3E}">
        <p14:creationId xmlns:p14="http://schemas.microsoft.com/office/powerpoint/2010/main" val="3322542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p:bldP spid="7"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GetAudioData</a:t>
            </a:r>
            <a:endParaRPr lang="en-US" dirty="0"/>
          </a:p>
        </p:txBody>
      </p:sp>
      <p:sp>
        <p:nvSpPr>
          <p:cNvPr id="3" name="Content Placeholder 2"/>
          <p:cNvSpPr>
            <a:spLocks noGrp="1"/>
          </p:cNvSpPr>
          <p:nvPr>
            <p:ph idx="1"/>
          </p:nvPr>
        </p:nvSpPr>
        <p:spPr>
          <a:xfrm>
            <a:off x="413915" y="3124529"/>
            <a:ext cx="8377722" cy="2290691"/>
          </a:xfrm>
        </p:spPr>
        <p:txBody>
          <a:bodyPr>
            <a:normAutofit/>
          </a:bodyPr>
          <a:lstStyle/>
          <a:p>
            <a:pPr marL="0" indent="0">
              <a:buNone/>
            </a:pPr>
            <a:r>
              <a:rPr lang="en-US" sz="1600" dirty="0">
                <a:latin typeface="Courier"/>
                <a:cs typeface="Courier"/>
              </a:rPr>
              <a:t>[</a:t>
            </a:r>
            <a:r>
              <a:rPr lang="en-US" sz="1600" dirty="0" err="1">
                <a:latin typeface="Courier"/>
                <a:cs typeface="Courier"/>
              </a:rPr>
              <a:t>audiodata</a:t>
            </a:r>
            <a:r>
              <a:rPr lang="en-US" sz="1600" dirty="0">
                <a:latin typeface="Courier"/>
                <a:cs typeface="Courier"/>
              </a:rPr>
              <a:t> </a:t>
            </a:r>
            <a:r>
              <a:rPr lang="en-US" sz="1600" dirty="0" err="1">
                <a:latin typeface="Courier"/>
                <a:cs typeface="Courier"/>
              </a:rPr>
              <a:t>absrecposition</a:t>
            </a:r>
            <a:r>
              <a:rPr lang="en-US" sz="1600" dirty="0">
                <a:latin typeface="Courier"/>
                <a:cs typeface="Courier"/>
              </a:rPr>
              <a:t> overflow </a:t>
            </a:r>
            <a:r>
              <a:rPr lang="en-US" sz="1600" dirty="0" err="1">
                <a:latin typeface="Courier"/>
                <a:cs typeface="Courier"/>
              </a:rPr>
              <a:t>cstarttime</a:t>
            </a:r>
            <a:r>
              <a:rPr lang="en-US" sz="1600" dirty="0">
                <a:latin typeface="Courier"/>
                <a:cs typeface="Courier"/>
              </a:rPr>
              <a:t>] = </a:t>
            </a:r>
            <a:r>
              <a:rPr lang="en-US" sz="1600" dirty="0" err="1">
                <a:latin typeface="Courier"/>
                <a:cs typeface="Courier"/>
              </a:rPr>
              <a:t>PsychPortAudio</a:t>
            </a:r>
            <a:r>
              <a:rPr lang="en-US" sz="1600" dirty="0">
                <a:latin typeface="Courier"/>
                <a:cs typeface="Courier"/>
              </a:rPr>
              <a:t>('</a:t>
            </a:r>
            <a:r>
              <a:rPr lang="en-US" sz="1600" dirty="0" err="1">
                <a:latin typeface="Courier"/>
                <a:cs typeface="Courier"/>
              </a:rPr>
              <a:t>GetAudioData</a:t>
            </a:r>
            <a:r>
              <a:rPr lang="en-US" sz="1600" dirty="0">
                <a:latin typeface="Courier"/>
                <a:cs typeface="Courier"/>
              </a:rPr>
              <a:t>', </a:t>
            </a:r>
            <a:r>
              <a:rPr lang="en-US" sz="1600" dirty="0" err="1">
                <a:latin typeface="Courier"/>
                <a:cs typeface="Courier"/>
              </a:rPr>
              <a:t>pahandle</a:t>
            </a:r>
            <a:r>
              <a:rPr lang="en-US" sz="1600" dirty="0">
                <a:latin typeface="Courier"/>
                <a:cs typeface="Courier"/>
              </a:rPr>
              <a:t> [, </a:t>
            </a:r>
            <a:r>
              <a:rPr lang="en-US" sz="1600" dirty="0" err="1">
                <a:latin typeface="Courier"/>
                <a:cs typeface="Courier"/>
              </a:rPr>
              <a:t>amountToAllocateSecs</a:t>
            </a:r>
            <a:r>
              <a:rPr lang="en-US" sz="1600" dirty="0" smtClean="0">
                <a:latin typeface="Courier"/>
                <a:cs typeface="Courier"/>
              </a:rPr>
              <a:t>]  [</a:t>
            </a:r>
            <a:r>
              <a:rPr lang="en-US" sz="1600" dirty="0">
                <a:latin typeface="Courier"/>
                <a:cs typeface="Courier"/>
              </a:rPr>
              <a:t>, </a:t>
            </a:r>
            <a:r>
              <a:rPr lang="en-US" sz="1600" dirty="0" err="1">
                <a:latin typeface="Courier"/>
                <a:cs typeface="Courier"/>
              </a:rPr>
              <a:t>minimumAmountToReturnSecs</a:t>
            </a:r>
            <a:r>
              <a:rPr lang="en-US" sz="1600" dirty="0">
                <a:latin typeface="Courier"/>
                <a:cs typeface="Courier"/>
              </a:rPr>
              <a:t>][, </a:t>
            </a:r>
            <a:r>
              <a:rPr lang="en-US" sz="1600" dirty="0" err="1">
                <a:latin typeface="Courier"/>
                <a:cs typeface="Courier"/>
              </a:rPr>
              <a:t>maximumAmountToReturnSecs</a:t>
            </a:r>
            <a:r>
              <a:rPr lang="en-US" sz="1600" dirty="0" smtClean="0">
                <a:latin typeface="Courier"/>
                <a:cs typeface="Courier"/>
              </a:rPr>
              <a:t>]        [</a:t>
            </a:r>
            <a:r>
              <a:rPr lang="en-US" sz="1600" dirty="0">
                <a:latin typeface="Courier"/>
                <a:cs typeface="Courier"/>
              </a:rPr>
              <a:t>, </a:t>
            </a:r>
            <a:r>
              <a:rPr lang="en-US" sz="1600" dirty="0" err="1">
                <a:latin typeface="Courier"/>
                <a:cs typeface="Courier"/>
              </a:rPr>
              <a:t>singleType</a:t>
            </a:r>
            <a:r>
              <a:rPr lang="en-US" sz="1600" dirty="0">
                <a:latin typeface="Courier"/>
                <a:cs typeface="Courier"/>
              </a:rPr>
              <a:t>=0]);</a:t>
            </a:r>
          </a:p>
        </p:txBody>
      </p:sp>
      <p:sp>
        <p:nvSpPr>
          <p:cNvPr id="4" name="TextBox 3"/>
          <p:cNvSpPr txBox="1"/>
          <p:nvPr/>
        </p:nvSpPr>
        <p:spPr>
          <a:xfrm>
            <a:off x="460514" y="2247037"/>
            <a:ext cx="7675239" cy="646331"/>
          </a:xfrm>
          <a:prstGeom prst="rect">
            <a:avLst/>
          </a:prstGeom>
          <a:noFill/>
        </p:spPr>
        <p:txBody>
          <a:bodyPr wrap="square" rtlCol="0">
            <a:spAutoFit/>
          </a:bodyPr>
          <a:lstStyle/>
          <a:p>
            <a:r>
              <a:rPr lang="en-US" dirty="0" smtClean="0"/>
              <a:t>Call before you start recording to setup an empty buffer, then after recording to retrieve recorded data</a:t>
            </a:r>
            <a:endParaRPr lang="en-US" dirty="0"/>
          </a:p>
        </p:txBody>
      </p:sp>
    </p:spTree>
    <p:extLst>
      <p:ext uri="{BB962C8B-B14F-4D97-AF65-F5344CB8AC3E}">
        <p14:creationId xmlns:p14="http://schemas.microsoft.com/office/powerpoint/2010/main" val="93227865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data to file</a:t>
            </a:r>
            <a:endParaRPr lang="en-US" dirty="0"/>
          </a:p>
        </p:txBody>
      </p:sp>
      <p:sp>
        <p:nvSpPr>
          <p:cNvPr id="3" name="Content Placeholder 2"/>
          <p:cNvSpPr>
            <a:spLocks noGrp="1"/>
          </p:cNvSpPr>
          <p:nvPr>
            <p:ph idx="1"/>
          </p:nvPr>
        </p:nvSpPr>
        <p:spPr/>
        <p:txBody>
          <a:bodyPr/>
          <a:lstStyle/>
          <a:p>
            <a:pPr marL="0" indent="0">
              <a:buNone/>
            </a:pPr>
            <a:r>
              <a:rPr lang="en-US" dirty="0" err="1" smtClean="0"/>
              <a:t>wavwrite</a:t>
            </a:r>
            <a:r>
              <a:rPr lang="en-US" dirty="0" smtClean="0"/>
              <a:t>(</a:t>
            </a:r>
            <a:r>
              <a:rPr lang="en-US" dirty="0" err="1" smtClean="0"/>
              <a:t>audiodata</a:t>
            </a:r>
            <a:r>
              <a:rPr lang="en-US" dirty="0" smtClean="0"/>
              <a:t>, </a:t>
            </a:r>
            <a:r>
              <a:rPr lang="en-US" dirty="0" err="1" smtClean="0"/>
              <a:t>freq</a:t>
            </a:r>
            <a:r>
              <a:rPr lang="en-US" dirty="0" smtClean="0"/>
              <a:t>, </a:t>
            </a:r>
            <a:r>
              <a:rPr lang="en-US" dirty="0" err="1" smtClean="0"/>
              <a:t>nbits</a:t>
            </a:r>
            <a:r>
              <a:rPr lang="en-US" dirty="0" smtClean="0"/>
              <a:t>, filename)</a:t>
            </a:r>
          </a:p>
          <a:p>
            <a:pPr marL="0" indent="0">
              <a:buNone/>
            </a:pPr>
            <a:r>
              <a:rPr lang="en-US" dirty="0" err="1" smtClean="0"/>
              <a:t>audiowrite</a:t>
            </a:r>
            <a:r>
              <a:rPr lang="en-US" dirty="0" smtClean="0"/>
              <a:t>(filename, </a:t>
            </a:r>
            <a:r>
              <a:rPr lang="en-US" dirty="0" err="1" smtClean="0"/>
              <a:t>audiodata</a:t>
            </a:r>
            <a:r>
              <a:rPr lang="en-US" dirty="0" smtClean="0"/>
              <a:t>, </a:t>
            </a:r>
            <a:r>
              <a:rPr lang="en-US" dirty="0" err="1" smtClean="0"/>
              <a:t>freq</a:t>
            </a:r>
            <a:r>
              <a:rPr lang="en-US" dirty="0"/>
              <a:t>)</a:t>
            </a:r>
          </a:p>
        </p:txBody>
      </p:sp>
    </p:spTree>
    <p:extLst>
      <p:ext uri="{BB962C8B-B14F-4D97-AF65-F5344CB8AC3E}">
        <p14:creationId xmlns:p14="http://schemas.microsoft.com/office/powerpoint/2010/main" val="99105307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1 at 5.08.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56" y="808567"/>
            <a:ext cx="6248400" cy="5626100"/>
          </a:xfrm>
          <a:prstGeom prst="rect">
            <a:avLst/>
          </a:prstGeom>
        </p:spPr>
      </p:pic>
    </p:spTree>
    <p:extLst>
      <p:ext uri="{BB962C8B-B14F-4D97-AF65-F5344CB8AC3E}">
        <p14:creationId xmlns:p14="http://schemas.microsoft.com/office/powerpoint/2010/main" val="397813402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1521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Formatted Text</a:t>
            </a:r>
            <a:endParaRPr lang="en-US" dirty="0"/>
          </a:p>
        </p:txBody>
      </p:sp>
      <p:sp>
        <p:nvSpPr>
          <p:cNvPr id="4" name="TextBox 3"/>
          <p:cNvSpPr txBox="1"/>
          <p:nvPr/>
        </p:nvSpPr>
        <p:spPr>
          <a:xfrm>
            <a:off x="551458" y="2314551"/>
            <a:ext cx="8113147" cy="923330"/>
          </a:xfrm>
          <a:prstGeom prst="rect">
            <a:avLst/>
          </a:prstGeom>
          <a:noFill/>
        </p:spPr>
        <p:txBody>
          <a:bodyPr wrap="square" rtlCol="0">
            <a:spAutoFit/>
          </a:bodyPr>
          <a:lstStyle/>
          <a:p>
            <a:r>
              <a:rPr lang="en-US" dirty="0" err="1" smtClean="0">
                <a:latin typeface="Courier"/>
                <a:cs typeface="Courier"/>
              </a:rPr>
              <a:t>DrawFormattedText</a:t>
            </a:r>
            <a:r>
              <a:rPr lang="en-US" dirty="0" smtClean="0">
                <a:latin typeface="Courier"/>
                <a:cs typeface="Courier"/>
              </a:rPr>
              <a:t>(</a:t>
            </a:r>
            <a:r>
              <a:rPr lang="en-US" dirty="0" err="1" smtClean="0">
                <a:latin typeface="Courier"/>
                <a:cs typeface="Courier"/>
              </a:rPr>
              <a:t>wPtr,textString</a:t>
            </a:r>
            <a:r>
              <a:rPr lang="en-US" dirty="0" err="1" smtClean="0">
                <a:solidFill>
                  <a:srgbClr val="999999"/>
                </a:solidFill>
                <a:latin typeface="Courier"/>
                <a:cs typeface="Courier"/>
              </a:rPr>
              <a:t>,sx,sy,color,wrapat,flipHorizontal,flipVertical</a:t>
            </a:r>
            <a:r>
              <a:rPr lang="en-US" dirty="0" smtClean="0">
                <a:solidFill>
                  <a:srgbClr val="999999"/>
                </a:solidFill>
                <a:latin typeface="Courier"/>
                <a:cs typeface="Courier"/>
              </a:rPr>
              <a:t>, </a:t>
            </a:r>
            <a:r>
              <a:rPr lang="en-US" dirty="0" err="1" smtClean="0">
                <a:solidFill>
                  <a:srgbClr val="999999"/>
                </a:solidFill>
                <a:latin typeface="Courier"/>
                <a:cs typeface="Courier"/>
              </a:rPr>
              <a:t>vSpacing</a:t>
            </a:r>
            <a:r>
              <a:rPr lang="en-US" dirty="0" smtClean="0">
                <a:solidFill>
                  <a:srgbClr val="999999"/>
                </a:solidFill>
                <a:latin typeface="Courier"/>
                <a:cs typeface="Courier"/>
              </a:rPr>
              <a:t>, </a:t>
            </a:r>
            <a:r>
              <a:rPr lang="en-US" dirty="0" err="1" smtClean="0">
                <a:solidFill>
                  <a:srgbClr val="999999"/>
                </a:solidFill>
                <a:latin typeface="Courier"/>
                <a:cs typeface="Courier"/>
              </a:rPr>
              <a:t>rightoleft</a:t>
            </a:r>
            <a:r>
              <a:rPr lang="en-US" dirty="0" smtClean="0">
                <a:solidFill>
                  <a:srgbClr val="999999"/>
                </a:solidFill>
                <a:latin typeface="Courier"/>
                <a:cs typeface="Courier"/>
              </a:rPr>
              <a:t>, </a:t>
            </a:r>
            <a:r>
              <a:rPr lang="en-US" dirty="0" err="1" smtClean="0">
                <a:solidFill>
                  <a:srgbClr val="999999"/>
                </a:solidFill>
                <a:latin typeface="Courier"/>
                <a:cs typeface="Courier"/>
              </a:rPr>
              <a:t>winRect</a:t>
            </a:r>
            <a:r>
              <a:rPr lang="en-US" dirty="0" smtClean="0">
                <a:latin typeface="Courier"/>
                <a:cs typeface="Courier"/>
              </a:rPr>
              <a:t>)</a:t>
            </a:r>
          </a:p>
          <a:p>
            <a:endParaRPr lang="en-US" dirty="0">
              <a:latin typeface="Courier"/>
              <a:cs typeface="Courier"/>
            </a:endParaRPr>
          </a:p>
        </p:txBody>
      </p:sp>
      <p:sp>
        <p:nvSpPr>
          <p:cNvPr id="5" name="TextBox 4"/>
          <p:cNvSpPr txBox="1"/>
          <p:nvPr/>
        </p:nvSpPr>
        <p:spPr>
          <a:xfrm>
            <a:off x="609949" y="3342309"/>
            <a:ext cx="7720439" cy="1754327"/>
          </a:xfrm>
          <a:prstGeom prst="rect">
            <a:avLst/>
          </a:prstGeom>
          <a:noFill/>
        </p:spPr>
        <p:txBody>
          <a:bodyPr wrap="square" rtlCol="0">
            <a:spAutoFit/>
          </a:bodyPr>
          <a:lstStyle/>
          <a:p>
            <a:r>
              <a:rPr lang="en-US" dirty="0" smtClean="0"/>
              <a:t>Advantages over </a:t>
            </a:r>
            <a:r>
              <a:rPr lang="en-US" dirty="0" err="1" smtClean="0"/>
              <a:t>DrawText</a:t>
            </a:r>
            <a:r>
              <a:rPr lang="en-US" dirty="0" smtClean="0"/>
              <a:t>:</a:t>
            </a:r>
          </a:p>
          <a:p>
            <a:r>
              <a:rPr lang="en-US" dirty="0"/>
              <a:t>	</a:t>
            </a:r>
            <a:r>
              <a:rPr lang="en-US" dirty="0" smtClean="0"/>
              <a:t>Helpful for splitting text into multiple lines. Can include newline characters in the text string (\n).  </a:t>
            </a:r>
          </a:p>
          <a:p>
            <a:r>
              <a:rPr lang="en-US" dirty="0"/>
              <a:t>	</a:t>
            </a:r>
            <a:r>
              <a:rPr lang="en-US" dirty="0" smtClean="0"/>
              <a:t>Can do automatic centering if you set </a:t>
            </a:r>
            <a:r>
              <a:rPr lang="en-US" dirty="0" err="1" smtClean="0"/>
              <a:t>sx</a:t>
            </a:r>
            <a:r>
              <a:rPr lang="en-US" dirty="0" smtClean="0"/>
              <a:t> to "center" or right justify if you set to "right"</a:t>
            </a:r>
          </a:p>
          <a:p>
            <a:endParaRPr lang="en-US" dirty="0"/>
          </a:p>
        </p:txBody>
      </p:sp>
    </p:spTree>
    <p:extLst>
      <p:ext uri="{BB962C8B-B14F-4D97-AF65-F5344CB8AC3E}">
        <p14:creationId xmlns:p14="http://schemas.microsoft.com/office/powerpoint/2010/main" val="15286349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responses</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715664" y="2131352"/>
            <a:ext cx="3456875" cy="1643606"/>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4814466" y="1803279"/>
            <a:ext cx="3234047" cy="2807683"/>
          </a:xfrm>
          <a:prstGeom prst="rect">
            <a:avLst/>
          </a:prstGeom>
        </p:spPr>
      </p:pic>
      <p:pic>
        <p:nvPicPr>
          <p:cNvPr id="7" name="Picture 6"/>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572155" y="3296507"/>
            <a:ext cx="3810000" cy="3810000"/>
          </a:xfrm>
          <a:prstGeom prst="rect">
            <a:avLst/>
          </a:prstGeom>
        </p:spPr>
      </p:pic>
      <p:pic>
        <p:nvPicPr>
          <p:cNvPr id="8" name="Picture 7"/>
          <p:cNvPicPr>
            <a:picLocks noChangeAspect="1"/>
          </p:cNvPicPr>
          <p:nvPr/>
        </p:nvPicPr>
        <p:blipFill>
          <a:blip r:embed="rId8">
            <a:extLst>
              <a:ext uri="{BEBA8EAE-BF5A-486C-A8C5-ECC9F3942E4B}">
                <a14:imgProps xmlns:a14="http://schemas.microsoft.com/office/drawing/2010/main">
                  <a14:imgLayer r:embed="rId9">
                    <a14:imgEffect>
                      <a14:backgroundRemoval t="0" b="100000" l="3667" r="90000"/>
                    </a14:imgEffect>
                  </a14:imgLayer>
                </a14:imgProps>
              </a:ext>
            </a:extLst>
          </a:blip>
          <a:stretch>
            <a:fillRect/>
          </a:stretch>
        </p:blipFill>
        <p:spPr>
          <a:xfrm>
            <a:off x="4327642" y="4047458"/>
            <a:ext cx="2601190" cy="2601190"/>
          </a:xfrm>
          <a:prstGeom prst="rect">
            <a:avLst/>
          </a:prstGeom>
        </p:spPr>
      </p:pic>
    </p:spTree>
    <p:extLst>
      <p:ext uri="{BB962C8B-B14F-4D97-AF65-F5344CB8AC3E}">
        <p14:creationId xmlns:p14="http://schemas.microsoft.com/office/powerpoint/2010/main" val="225188986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PsychHID</a:t>
            </a:r>
            <a:endParaRPr lang="en-US" dirty="0"/>
          </a:p>
        </p:txBody>
      </p:sp>
      <p:sp>
        <p:nvSpPr>
          <p:cNvPr id="3" name="Content Placeholder 2"/>
          <p:cNvSpPr>
            <a:spLocks noGrp="1"/>
          </p:cNvSpPr>
          <p:nvPr>
            <p:ph idx="1"/>
          </p:nvPr>
        </p:nvSpPr>
        <p:spPr/>
        <p:txBody>
          <a:bodyPr/>
          <a:lstStyle/>
          <a:p>
            <a:r>
              <a:rPr lang="en-US" dirty="0" smtClean="0"/>
              <a:t>Interaction with USB devices is accomplished through </a:t>
            </a:r>
            <a:r>
              <a:rPr lang="en-US" dirty="0" err="1" smtClean="0"/>
              <a:t>PsychHID</a:t>
            </a:r>
            <a:r>
              <a:rPr lang="en-US" dirty="0" smtClean="0"/>
              <a:t> (Human Interface Device)</a:t>
            </a:r>
          </a:p>
          <a:p>
            <a:r>
              <a:rPr lang="en-US" dirty="0" smtClean="0"/>
              <a:t>Even internal keyboards are accessed this way</a:t>
            </a:r>
            <a:endParaRPr lang="en-US" dirty="0"/>
          </a:p>
        </p:txBody>
      </p:sp>
    </p:spTree>
    <p:extLst>
      <p:ext uri="{BB962C8B-B14F-4D97-AF65-F5344CB8AC3E}">
        <p14:creationId xmlns:p14="http://schemas.microsoft.com/office/powerpoint/2010/main" val="6741866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devices</a:t>
            </a:r>
            <a:endParaRPr lang="en-US" dirty="0"/>
          </a:p>
        </p:txBody>
      </p:sp>
      <p:sp>
        <p:nvSpPr>
          <p:cNvPr id="3" name="Content Placeholder 2"/>
          <p:cNvSpPr>
            <a:spLocks noGrp="1"/>
          </p:cNvSpPr>
          <p:nvPr>
            <p:ph idx="1"/>
          </p:nvPr>
        </p:nvSpPr>
        <p:spPr>
          <a:xfrm>
            <a:off x="2060603" y="2426693"/>
            <a:ext cx="6117015" cy="755448"/>
          </a:xfrm>
        </p:spPr>
        <p:txBody>
          <a:bodyPr>
            <a:normAutofit/>
          </a:bodyPr>
          <a:lstStyle/>
          <a:p>
            <a:pPr marL="0" indent="0">
              <a:buNone/>
            </a:pPr>
            <a:r>
              <a:rPr lang="en-US" sz="1800" dirty="0" smtClean="0">
                <a:latin typeface="Courier"/>
                <a:cs typeface="Courier"/>
              </a:rPr>
              <a:t>devices = </a:t>
            </a:r>
            <a:r>
              <a:rPr lang="en-US" sz="1800" dirty="0" err="1" smtClean="0">
                <a:latin typeface="Courier"/>
                <a:cs typeface="Courier"/>
              </a:rPr>
              <a:t>PsychHID</a:t>
            </a:r>
            <a:r>
              <a:rPr lang="en-US" sz="1800" dirty="0" smtClean="0">
                <a:latin typeface="Courier"/>
                <a:cs typeface="Courier"/>
              </a:rPr>
              <a:t>('Devices');</a:t>
            </a:r>
            <a:endParaRPr lang="en-US" sz="1800" dirty="0">
              <a:latin typeface="Courier"/>
              <a:cs typeface="Courier"/>
            </a:endParaRPr>
          </a:p>
        </p:txBody>
      </p:sp>
      <p:sp>
        <p:nvSpPr>
          <p:cNvPr id="4" name="TextBox 3"/>
          <p:cNvSpPr txBox="1"/>
          <p:nvPr/>
        </p:nvSpPr>
        <p:spPr>
          <a:xfrm>
            <a:off x="1005071" y="3362189"/>
            <a:ext cx="7549643" cy="1477328"/>
          </a:xfrm>
          <a:prstGeom prst="rect">
            <a:avLst/>
          </a:prstGeom>
          <a:noFill/>
        </p:spPr>
        <p:txBody>
          <a:bodyPr wrap="square" rtlCol="0">
            <a:spAutoFit/>
          </a:bodyPr>
          <a:lstStyle/>
          <a:p>
            <a:pPr marL="285750" indent="-285750">
              <a:buFont typeface="Arial"/>
              <a:buChar char="•"/>
            </a:pPr>
            <a:r>
              <a:rPr lang="en-US" dirty="0" smtClean="0"/>
              <a:t>Returns a structure array where each element describes a single device</a:t>
            </a:r>
          </a:p>
          <a:p>
            <a:pPr marL="285750" indent="-285750">
              <a:buFont typeface="Arial"/>
              <a:buChar char="•"/>
            </a:pPr>
            <a:r>
              <a:rPr lang="en-US" dirty="0" err="1" smtClean="0"/>
              <a:t>PsychHID</a:t>
            </a:r>
            <a:r>
              <a:rPr lang="en-US" dirty="0" smtClean="0"/>
              <a:t> only checks for USB devices on startup.   If you plug in a device after starting </a:t>
            </a:r>
            <a:r>
              <a:rPr lang="en-US" dirty="0" err="1" smtClean="0"/>
              <a:t>matlab</a:t>
            </a:r>
            <a:r>
              <a:rPr lang="en-US" dirty="0" smtClean="0"/>
              <a:t> it wont be recognized by </a:t>
            </a:r>
            <a:r>
              <a:rPr lang="en-US" dirty="0" err="1" smtClean="0"/>
              <a:t>PsychHID</a:t>
            </a:r>
            <a:r>
              <a:rPr lang="en-US" dirty="0" smtClean="0"/>
              <a:t>, </a:t>
            </a:r>
            <a:r>
              <a:rPr lang="en-US" i="1" dirty="0" smtClean="0"/>
              <a:t>even if you can see its input on the screen.  </a:t>
            </a:r>
            <a:r>
              <a:rPr lang="en-US" dirty="0" smtClean="0"/>
              <a:t>You need to either restart </a:t>
            </a:r>
            <a:r>
              <a:rPr lang="en-US" dirty="0" err="1" smtClean="0"/>
              <a:t>Matlab</a:t>
            </a:r>
            <a:r>
              <a:rPr lang="en-US" dirty="0" smtClean="0"/>
              <a:t> or issue </a:t>
            </a:r>
            <a:r>
              <a:rPr lang="en-US" b="1" dirty="0" smtClean="0"/>
              <a:t>clear </a:t>
            </a:r>
            <a:r>
              <a:rPr lang="en-US" b="1" dirty="0" err="1" smtClean="0"/>
              <a:t>PsychHID</a:t>
            </a:r>
            <a:r>
              <a:rPr lang="en-US" dirty="0" smtClean="0"/>
              <a:t> to </a:t>
            </a:r>
            <a:r>
              <a:rPr lang="en-US" dirty="0" err="1" smtClean="0"/>
              <a:t>renumerate</a:t>
            </a:r>
            <a:r>
              <a:rPr lang="en-US" dirty="0" smtClean="0"/>
              <a:t> the connected devices.  </a:t>
            </a:r>
            <a:endParaRPr lang="en-US" i="1" dirty="0"/>
          </a:p>
        </p:txBody>
      </p:sp>
    </p:spTree>
    <p:extLst>
      <p:ext uri="{BB962C8B-B14F-4D97-AF65-F5344CB8AC3E}">
        <p14:creationId xmlns:p14="http://schemas.microsoft.com/office/powerpoint/2010/main" val="429074128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alphaModFix amt="17000"/>
            <a:extLst>
              <a:ext uri="{BEBA8EAE-BF5A-486C-A8C5-ECC9F3942E4B}">
                <a14:imgProps xmlns:a14="http://schemas.microsoft.com/office/drawing/2010/main">
                  <a14:imgLayer r:embed="rId3">
                    <a14:imgEffect>
                      <a14:backgroundRemoval t="1042" b="98438" l="9896" r="89844"/>
                    </a14:imgEffect>
                  </a14:imgLayer>
                </a14:imgProps>
              </a:ext>
            </a:extLst>
          </a:blip>
          <a:stretch>
            <a:fillRect/>
          </a:stretch>
        </p:blipFill>
        <p:spPr>
          <a:xfrm>
            <a:off x="2361226" y="1941894"/>
            <a:ext cx="4184269" cy="4184269"/>
          </a:xfrm>
          <a:prstGeom prst="rect">
            <a:avLst/>
          </a:prstGeom>
        </p:spPr>
      </p:pic>
      <p:pic>
        <p:nvPicPr>
          <p:cNvPr id="7" name="Picture 6"/>
          <p:cNvPicPr>
            <a:picLocks noChangeAspect="1"/>
          </p:cNvPicPr>
          <p:nvPr/>
        </p:nvPicPr>
        <p:blipFill>
          <a:blip r:embed="rId4">
            <a:alphaModFix amt="36000"/>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rot="5400000">
            <a:off x="68725" y="3040234"/>
            <a:ext cx="3456875" cy="1643606"/>
          </a:xfrm>
          <a:prstGeom prst="rect">
            <a:avLst/>
          </a:prstGeom>
        </p:spPr>
      </p:pic>
      <p:sp>
        <p:nvSpPr>
          <p:cNvPr id="2" name="Title 1"/>
          <p:cNvSpPr>
            <a:spLocks noGrp="1"/>
          </p:cNvSpPr>
          <p:nvPr>
            <p:ph type="title"/>
          </p:nvPr>
        </p:nvSpPr>
        <p:spPr/>
        <p:txBody>
          <a:bodyPr/>
          <a:lstStyle/>
          <a:p>
            <a:r>
              <a:rPr lang="en-US" dirty="0" err="1" smtClean="0"/>
              <a:t>Psychtoolbox</a:t>
            </a:r>
            <a:r>
              <a:rPr lang="en-US" dirty="0" smtClean="0"/>
              <a:t> Response Monitoring</a:t>
            </a:r>
            <a:endParaRPr lang="en-US" dirty="0"/>
          </a:p>
        </p:txBody>
      </p:sp>
      <p:sp>
        <p:nvSpPr>
          <p:cNvPr id="3" name="Content Placeholder 2"/>
          <p:cNvSpPr>
            <a:spLocks noGrp="1"/>
          </p:cNvSpPr>
          <p:nvPr>
            <p:ph idx="1"/>
          </p:nvPr>
        </p:nvSpPr>
        <p:spPr>
          <a:xfrm>
            <a:off x="547530" y="2133599"/>
            <a:ext cx="3022614" cy="3992563"/>
          </a:xfrm>
        </p:spPr>
        <p:txBody>
          <a:bodyPr/>
          <a:lstStyle/>
          <a:p>
            <a:r>
              <a:rPr lang="en-US" dirty="0" err="1" smtClean="0">
                <a:solidFill>
                  <a:schemeClr val="accent1"/>
                </a:solidFill>
              </a:rPr>
              <a:t>GetChar</a:t>
            </a:r>
            <a:r>
              <a:rPr lang="en-US" dirty="0" smtClean="0">
                <a:solidFill>
                  <a:schemeClr val="accent1"/>
                </a:solidFill>
              </a:rPr>
              <a:t>()</a:t>
            </a:r>
          </a:p>
          <a:p>
            <a:r>
              <a:rPr lang="en-US" dirty="0" err="1">
                <a:solidFill>
                  <a:schemeClr val="accent1"/>
                </a:solidFill>
              </a:rPr>
              <a:t>KbWait</a:t>
            </a:r>
            <a:r>
              <a:rPr lang="en-US" dirty="0">
                <a:solidFill>
                  <a:schemeClr val="accent1"/>
                </a:solidFill>
              </a:rPr>
              <a:t>()</a:t>
            </a:r>
          </a:p>
          <a:p>
            <a:r>
              <a:rPr lang="en-US" dirty="0" err="1">
                <a:solidFill>
                  <a:schemeClr val="accent1"/>
                </a:solidFill>
              </a:rPr>
              <a:t>KbCheck</a:t>
            </a:r>
            <a:r>
              <a:rPr lang="en-US" dirty="0">
                <a:solidFill>
                  <a:schemeClr val="accent1"/>
                </a:solidFill>
              </a:rPr>
              <a:t>()</a:t>
            </a:r>
          </a:p>
          <a:p>
            <a:r>
              <a:rPr lang="en-US" dirty="0" err="1">
                <a:solidFill>
                  <a:schemeClr val="accent1"/>
                </a:solidFill>
              </a:rPr>
              <a:t>KbQueueCheck</a:t>
            </a:r>
            <a:r>
              <a:rPr lang="en-US" dirty="0">
                <a:solidFill>
                  <a:schemeClr val="accent1"/>
                </a:solidFill>
              </a:rPr>
              <a:t>()</a:t>
            </a:r>
          </a:p>
          <a:p>
            <a:endParaRPr lang="en-US" dirty="0">
              <a:solidFill>
                <a:schemeClr val="accent1"/>
              </a:solidFill>
            </a:endParaRPr>
          </a:p>
        </p:txBody>
      </p:sp>
      <p:sp>
        <p:nvSpPr>
          <p:cNvPr id="5" name="Content Placeholder 2"/>
          <p:cNvSpPr txBox="1">
            <a:spLocks/>
          </p:cNvSpPr>
          <p:nvPr/>
        </p:nvSpPr>
        <p:spPr>
          <a:xfrm>
            <a:off x="5950664" y="2133600"/>
            <a:ext cx="2842909" cy="3992563"/>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dirty="0" err="1" smtClean="0">
                <a:solidFill>
                  <a:schemeClr val="accent5"/>
                </a:solidFill>
              </a:rPr>
              <a:t>GamePad</a:t>
            </a:r>
            <a:r>
              <a:rPr lang="en-US" dirty="0" smtClean="0">
                <a:solidFill>
                  <a:schemeClr val="accent5"/>
                </a:solidFill>
              </a:rPr>
              <a:t>()</a:t>
            </a:r>
            <a:endParaRPr lang="en-US" dirty="0">
              <a:solidFill>
                <a:schemeClr val="accent5"/>
              </a:solidFill>
            </a:endParaRPr>
          </a:p>
        </p:txBody>
      </p:sp>
      <p:sp>
        <p:nvSpPr>
          <p:cNvPr id="6" name="Content Placeholder 2"/>
          <p:cNvSpPr txBox="1">
            <a:spLocks/>
          </p:cNvSpPr>
          <p:nvPr/>
        </p:nvSpPr>
        <p:spPr>
          <a:xfrm>
            <a:off x="3235349" y="2036378"/>
            <a:ext cx="3070538" cy="3992563"/>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dirty="0" err="1" smtClean="0">
                <a:solidFill>
                  <a:schemeClr val="accent2"/>
                </a:solidFill>
              </a:rPr>
              <a:t>GetMouse</a:t>
            </a:r>
            <a:r>
              <a:rPr lang="en-US" dirty="0" smtClean="0">
                <a:solidFill>
                  <a:schemeClr val="accent2"/>
                </a:solidFill>
              </a:rPr>
              <a:t>()</a:t>
            </a:r>
          </a:p>
          <a:p>
            <a:r>
              <a:rPr lang="en-US" dirty="0" err="1" smtClean="0">
                <a:solidFill>
                  <a:schemeClr val="accent2"/>
                </a:solidFill>
              </a:rPr>
              <a:t>GetClicks</a:t>
            </a:r>
            <a:r>
              <a:rPr lang="en-US" dirty="0" smtClean="0">
                <a:solidFill>
                  <a:schemeClr val="accent2"/>
                </a:solidFill>
              </a:rPr>
              <a:t>()</a:t>
            </a:r>
          </a:p>
          <a:p>
            <a:r>
              <a:rPr lang="en-US" dirty="0" err="1" smtClean="0">
                <a:solidFill>
                  <a:schemeClr val="accent2"/>
                </a:solidFill>
              </a:rPr>
              <a:t>GetMouseWheel</a:t>
            </a:r>
            <a:r>
              <a:rPr lang="en-US" dirty="0" smtClean="0">
                <a:solidFill>
                  <a:schemeClr val="accent2"/>
                </a:solidFill>
              </a:rPr>
              <a:t>()</a:t>
            </a:r>
          </a:p>
          <a:p>
            <a:r>
              <a:rPr lang="en-US" dirty="0" err="1" smtClean="0">
                <a:solidFill>
                  <a:schemeClr val="accent2"/>
                </a:solidFill>
              </a:rPr>
              <a:t>SetMouse</a:t>
            </a:r>
            <a:r>
              <a:rPr lang="en-US" dirty="0" smtClean="0">
                <a:solidFill>
                  <a:schemeClr val="accent2"/>
                </a:solidFill>
              </a:rPr>
              <a:t>()</a:t>
            </a:r>
          </a:p>
          <a:p>
            <a:r>
              <a:rPr lang="en-US" dirty="0" err="1" smtClean="0">
                <a:solidFill>
                  <a:schemeClr val="accent2"/>
                </a:solidFill>
              </a:rPr>
              <a:t>ShowCursor</a:t>
            </a:r>
            <a:r>
              <a:rPr lang="en-US" dirty="0" smtClean="0">
                <a:solidFill>
                  <a:schemeClr val="accent2"/>
                </a:solidFill>
              </a:rPr>
              <a:t>()</a:t>
            </a:r>
          </a:p>
          <a:p>
            <a:r>
              <a:rPr lang="en-US" dirty="0" err="1" smtClean="0">
                <a:solidFill>
                  <a:schemeClr val="accent2"/>
                </a:solidFill>
              </a:rPr>
              <a:t>HideCursor</a:t>
            </a:r>
            <a:r>
              <a:rPr lang="en-US" dirty="0" smtClean="0">
                <a:solidFill>
                  <a:schemeClr val="accent2"/>
                </a:solidFill>
              </a:rPr>
              <a:t>()</a:t>
            </a:r>
          </a:p>
          <a:p>
            <a:endParaRPr lang="en-US" dirty="0" smtClean="0">
              <a:solidFill>
                <a:schemeClr val="accent2"/>
              </a:solidFill>
            </a:endParaRPr>
          </a:p>
          <a:p>
            <a:endParaRPr lang="en-US" dirty="0">
              <a:solidFill>
                <a:schemeClr val="accent2"/>
              </a:solidFill>
            </a:endParaRPr>
          </a:p>
        </p:txBody>
      </p:sp>
      <p:pic>
        <p:nvPicPr>
          <p:cNvPr id="9" name="Picture 8"/>
          <p:cNvPicPr>
            <a:picLocks noChangeAspect="1"/>
          </p:cNvPicPr>
          <p:nvPr/>
        </p:nvPicPr>
        <p:blipFill>
          <a:blip r:embed="rId6">
            <a:alphaModFix amt="21000"/>
            <a:extLst>
              <a:ext uri="{BEBA8EAE-BF5A-486C-A8C5-ECC9F3942E4B}">
                <a14:imgProps xmlns:a14="http://schemas.microsoft.com/office/drawing/2010/main">
                  <a14:imgLayer r:embed="rId7">
                    <a14:imgEffect>
                      <a14:backgroundRemoval t="3000" b="98500" l="19000" r="81750">
                        <a14:foregroundMark x1="36250" y1="79250" x2="36250" y2="79250"/>
                        <a14:foregroundMark x1="54000" y1="19000" x2="54000" y2="19000"/>
                        <a14:backgroundMark x1="51000" y1="22000" x2="51000" y2="22000"/>
                      </a14:backgroundRemoval>
                    </a14:imgEffect>
                  </a14:imgLayer>
                </a14:imgProps>
              </a:ext>
            </a:extLst>
          </a:blip>
          <a:stretch>
            <a:fillRect/>
          </a:stretch>
        </p:blipFill>
        <p:spPr>
          <a:xfrm>
            <a:off x="5302635" y="1941894"/>
            <a:ext cx="4167259" cy="4167259"/>
          </a:xfrm>
          <a:prstGeom prst="rect">
            <a:avLst/>
          </a:prstGeom>
        </p:spPr>
      </p:pic>
    </p:spTree>
    <p:extLst>
      <p:ext uri="{BB962C8B-B14F-4D97-AF65-F5344CB8AC3E}">
        <p14:creationId xmlns:p14="http://schemas.microsoft.com/office/powerpoint/2010/main" val="62192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Psychtoolbox</a:t>
            </a:r>
            <a:r>
              <a:rPr lang="en-US" dirty="0" smtClean="0"/>
              <a:t> Response Monitoring</a:t>
            </a:r>
            <a:endParaRPr lang="en-US" dirty="0"/>
          </a:p>
        </p:txBody>
      </p:sp>
      <p:sp>
        <p:nvSpPr>
          <p:cNvPr id="3" name="Content Placeholder 2"/>
          <p:cNvSpPr>
            <a:spLocks noGrp="1"/>
          </p:cNvSpPr>
          <p:nvPr>
            <p:ph idx="1"/>
          </p:nvPr>
        </p:nvSpPr>
        <p:spPr>
          <a:xfrm>
            <a:off x="547529" y="2133600"/>
            <a:ext cx="2507460" cy="3992563"/>
          </a:xfrm>
        </p:spPr>
        <p:txBody>
          <a:bodyPr/>
          <a:lstStyle/>
          <a:p>
            <a:r>
              <a:rPr lang="en-US" dirty="0" err="1" smtClean="0"/>
              <a:t>PsychRTBox</a:t>
            </a:r>
            <a:r>
              <a:rPr lang="en-US" dirty="0" smtClean="0"/>
              <a:t>()</a:t>
            </a:r>
            <a:endParaRPr lang="en-US" dirty="0"/>
          </a:p>
        </p:txBody>
      </p:sp>
      <p:sp>
        <p:nvSpPr>
          <p:cNvPr id="7" name="Rectangle 6"/>
          <p:cNvSpPr/>
          <p:nvPr/>
        </p:nvSpPr>
        <p:spPr>
          <a:xfrm>
            <a:off x="807308" y="2920829"/>
            <a:ext cx="3194128" cy="369332"/>
          </a:xfrm>
          <a:prstGeom prst="rect">
            <a:avLst/>
          </a:prstGeom>
        </p:spPr>
        <p:txBody>
          <a:bodyPr wrap="square">
            <a:spAutoFit/>
          </a:bodyPr>
          <a:lstStyle/>
          <a:p>
            <a:r>
              <a:rPr lang="en-US" dirty="0" smtClean="0"/>
              <a:t>http://</a:t>
            </a:r>
            <a:r>
              <a:rPr lang="en-US" dirty="0" err="1" smtClean="0"/>
              <a:t>lobes.usc.edu</a:t>
            </a:r>
            <a:r>
              <a:rPr lang="en-US" dirty="0" smtClean="0"/>
              <a:t>/</a:t>
            </a:r>
            <a:r>
              <a:rPr lang="en-US" dirty="0" err="1" smtClean="0"/>
              <a:t>RTbox</a:t>
            </a:r>
            <a:r>
              <a:rPr lang="en-US" dirty="0" smtClean="0"/>
              <a:t>/</a:t>
            </a:r>
            <a:endParaRPr lang="en-US" dirty="0"/>
          </a:p>
        </p:txBody>
      </p:sp>
      <p:pic>
        <p:nvPicPr>
          <p:cNvPr id="8" name="Picture 7"/>
          <p:cNvPicPr>
            <a:picLocks noChangeAspect="1"/>
          </p:cNvPicPr>
          <p:nvPr/>
        </p:nvPicPr>
        <p:blipFill>
          <a:blip r:embed="rId2"/>
          <a:stretch>
            <a:fillRect/>
          </a:stretch>
        </p:blipFill>
        <p:spPr>
          <a:xfrm>
            <a:off x="5217416" y="2800004"/>
            <a:ext cx="2578100" cy="1905000"/>
          </a:xfrm>
          <a:prstGeom prst="rect">
            <a:avLst/>
          </a:prstGeom>
        </p:spPr>
      </p:pic>
    </p:spTree>
    <p:extLst>
      <p:ext uri="{BB962C8B-B14F-4D97-AF65-F5344CB8AC3E}">
        <p14:creationId xmlns:p14="http://schemas.microsoft.com/office/powerpoint/2010/main" val="204081552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response input methods</a:t>
            </a:r>
            <a:endParaRPr lang="en-US" dirty="0"/>
          </a:p>
        </p:txBody>
      </p:sp>
      <p:sp>
        <p:nvSpPr>
          <p:cNvPr id="3" name="Content Placeholder 2"/>
          <p:cNvSpPr>
            <a:spLocks noGrp="1"/>
          </p:cNvSpPr>
          <p:nvPr>
            <p:ph idx="1"/>
          </p:nvPr>
        </p:nvSpPr>
        <p:spPr/>
        <p:txBody>
          <a:bodyPr/>
          <a:lstStyle/>
          <a:p>
            <a:r>
              <a:rPr lang="en-US" dirty="0" smtClean="0"/>
              <a:t>Ask()</a:t>
            </a:r>
          </a:p>
          <a:p>
            <a:r>
              <a:rPr lang="en-US" dirty="0" err="1" smtClean="0"/>
              <a:t>GetEchoNumber</a:t>
            </a:r>
            <a:r>
              <a:rPr lang="en-US" dirty="0" smtClean="0"/>
              <a:t>()</a:t>
            </a:r>
          </a:p>
          <a:p>
            <a:r>
              <a:rPr lang="en-US" dirty="0" err="1" smtClean="0"/>
              <a:t>GetEchoString</a:t>
            </a:r>
            <a:r>
              <a:rPr lang="en-US" dirty="0" smtClean="0"/>
              <a:t>()</a:t>
            </a:r>
          </a:p>
          <a:p>
            <a:r>
              <a:rPr lang="en-US" dirty="0" err="1" smtClean="0"/>
              <a:t>GetNumber</a:t>
            </a:r>
            <a:endParaRPr lang="en-US" dirty="0" smtClean="0"/>
          </a:p>
          <a:p>
            <a:r>
              <a:rPr lang="en-US" dirty="0" err="1" smtClean="0"/>
              <a:t>GetString</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3114299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responses</a:t>
            </a:r>
            <a:endParaRPr lang="en-US" dirty="0"/>
          </a:p>
        </p:txBody>
      </p:sp>
      <p:sp>
        <p:nvSpPr>
          <p:cNvPr id="4" name="Content Placeholder 2"/>
          <p:cNvSpPr txBox="1">
            <a:spLocks/>
          </p:cNvSpPr>
          <p:nvPr/>
        </p:nvSpPr>
        <p:spPr>
          <a:xfrm>
            <a:off x="1336386" y="2644157"/>
            <a:ext cx="3022614" cy="2500378"/>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dirty="0" err="1" smtClean="0">
                <a:solidFill>
                  <a:schemeClr val="accent1"/>
                </a:solidFill>
              </a:rPr>
              <a:t>GetChar</a:t>
            </a:r>
            <a:r>
              <a:rPr lang="en-US" dirty="0" smtClean="0">
                <a:solidFill>
                  <a:schemeClr val="accent1"/>
                </a:solidFill>
              </a:rPr>
              <a:t>()</a:t>
            </a:r>
          </a:p>
          <a:p>
            <a:r>
              <a:rPr lang="en-US" dirty="0" err="1" smtClean="0">
                <a:solidFill>
                  <a:schemeClr val="accent1"/>
                </a:solidFill>
              </a:rPr>
              <a:t>KbWait</a:t>
            </a:r>
            <a:r>
              <a:rPr lang="en-US" dirty="0" smtClean="0">
                <a:solidFill>
                  <a:schemeClr val="accent1"/>
                </a:solidFill>
              </a:rPr>
              <a:t>()</a:t>
            </a:r>
          </a:p>
          <a:p>
            <a:r>
              <a:rPr lang="en-US" dirty="0" err="1" smtClean="0">
                <a:solidFill>
                  <a:schemeClr val="accent1"/>
                </a:solidFill>
              </a:rPr>
              <a:t>KbCheck</a:t>
            </a:r>
            <a:r>
              <a:rPr lang="en-US" dirty="0" smtClean="0">
                <a:solidFill>
                  <a:schemeClr val="accent1"/>
                </a:solidFill>
              </a:rPr>
              <a:t>()</a:t>
            </a:r>
          </a:p>
          <a:p>
            <a:r>
              <a:rPr lang="en-US" dirty="0" err="1" smtClean="0">
                <a:solidFill>
                  <a:schemeClr val="accent1"/>
                </a:solidFill>
              </a:rPr>
              <a:t>KbQueueCheck</a:t>
            </a:r>
            <a:r>
              <a:rPr lang="en-US" dirty="0" smtClean="0">
                <a:solidFill>
                  <a:schemeClr val="accent1"/>
                </a:solidFill>
              </a:rPr>
              <a:t>()</a:t>
            </a:r>
          </a:p>
          <a:p>
            <a:endParaRPr lang="en-US" dirty="0">
              <a:solidFill>
                <a:schemeClr val="accent1"/>
              </a:solidFill>
            </a:endParaRPr>
          </a:p>
        </p:txBody>
      </p:sp>
      <p:pic>
        <p:nvPicPr>
          <p:cNvPr id="5" name="Picture 4"/>
          <p:cNvPicPr>
            <a:picLocks noChangeAspect="1"/>
          </p:cNvPicPr>
          <p:nvPr/>
        </p:nvPicPr>
        <p:blipFill>
          <a:blip r:embed="rId2">
            <a:alphaModFix/>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4359000" y="3015334"/>
            <a:ext cx="3456875" cy="1643606"/>
          </a:xfrm>
          <a:prstGeom prst="rect">
            <a:avLst/>
          </a:prstGeom>
        </p:spPr>
      </p:pic>
    </p:spTree>
    <p:extLst>
      <p:ext uri="{BB962C8B-B14F-4D97-AF65-F5344CB8AC3E}">
        <p14:creationId xmlns:p14="http://schemas.microsoft.com/office/powerpoint/2010/main" val="36244810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responses</a:t>
            </a:r>
            <a:endParaRPr lang="en-US" dirty="0"/>
          </a:p>
        </p:txBody>
      </p:sp>
      <p:pic>
        <p:nvPicPr>
          <p:cNvPr id="5" name="Picture 4"/>
          <p:cNvPicPr>
            <a:picLocks noChangeAspect="1"/>
          </p:cNvPicPr>
          <p:nvPr/>
        </p:nvPicPr>
        <p:blipFill>
          <a:blip r:embed="rId2"/>
          <a:stretch>
            <a:fillRect/>
          </a:stretch>
        </p:blipFill>
        <p:spPr>
          <a:xfrm>
            <a:off x="5197704" y="4187993"/>
            <a:ext cx="3289300" cy="2463800"/>
          </a:xfrm>
          <a:prstGeom prst="rect">
            <a:avLst/>
          </a:prstGeom>
        </p:spPr>
      </p:pic>
      <p:sp>
        <p:nvSpPr>
          <p:cNvPr id="6" name="TextBox 5"/>
          <p:cNvSpPr txBox="1"/>
          <p:nvPr/>
        </p:nvSpPr>
        <p:spPr>
          <a:xfrm>
            <a:off x="617798" y="4031919"/>
            <a:ext cx="4187305" cy="1200329"/>
          </a:xfrm>
          <a:prstGeom prst="rect">
            <a:avLst/>
          </a:prstGeom>
          <a:noFill/>
        </p:spPr>
        <p:txBody>
          <a:bodyPr wrap="square" rtlCol="0">
            <a:spAutoFit/>
          </a:bodyPr>
          <a:lstStyle/>
          <a:p>
            <a:r>
              <a:rPr lang="en-US" dirty="0" smtClean="0"/>
              <a:t>MRI response interface that delivers the </a:t>
            </a:r>
            <a:r>
              <a:rPr lang="en-US" dirty="0" err="1" smtClean="0"/>
              <a:t>keypresses</a:t>
            </a:r>
            <a:r>
              <a:rPr lang="en-US" dirty="0" smtClean="0"/>
              <a:t> from the button box and the triggers from the scanner is a keyboard device. </a:t>
            </a:r>
            <a:endParaRPr lang="en-US" dirty="0"/>
          </a:p>
        </p:txBody>
      </p:sp>
      <p:pic>
        <p:nvPicPr>
          <p:cNvPr id="7" name="Picture 6"/>
          <p:cNvPicPr>
            <a:picLocks noChangeAspect="1"/>
          </p:cNvPicPr>
          <p:nvPr/>
        </p:nvPicPr>
        <p:blipFill>
          <a:blip r:embed="rId3"/>
          <a:stretch>
            <a:fillRect/>
          </a:stretch>
        </p:blipFill>
        <p:spPr>
          <a:xfrm>
            <a:off x="6391067" y="2092056"/>
            <a:ext cx="2095937" cy="2095937"/>
          </a:xfrm>
          <a:prstGeom prst="rect">
            <a:avLst/>
          </a:prstGeom>
        </p:spPr>
      </p:pic>
      <p:pic>
        <p:nvPicPr>
          <p:cNvPr id="8" name="Picture 7"/>
          <p:cNvPicPr>
            <a:picLocks noChangeAspect="1"/>
          </p:cNvPicPr>
          <p:nvPr/>
        </p:nvPicPr>
        <p:blipFill rotWithShape="1">
          <a:blip r:embed="rId4"/>
          <a:srcRect r="24476"/>
          <a:stretch/>
        </p:blipFill>
        <p:spPr>
          <a:xfrm>
            <a:off x="3433518" y="2427732"/>
            <a:ext cx="2877464" cy="1206500"/>
          </a:xfrm>
          <a:prstGeom prst="rect">
            <a:avLst/>
          </a:prstGeom>
        </p:spPr>
      </p:pic>
    </p:spTree>
    <p:extLst>
      <p:ext uri="{BB962C8B-B14F-4D97-AF65-F5344CB8AC3E}">
        <p14:creationId xmlns:p14="http://schemas.microsoft.com/office/powerpoint/2010/main" val="91215922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GetChar</a:t>
            </a:r>
            <a:endParaRPr lang="en-US" dirty="0"/>
          </a:p>
        </p:txBody>
      </p:sp>
      <p:sp>
        <p:nvSpPr>
          <p:cNvPr id="3" name="Content Placeholder 2"/>
          <p:cNvSpPr>
            <a:spLocks noGrp="1"/>
          </p:cNvSpPr>
          <p:nvPr>
            <p:ph idx="1"/>
          </p:nvPr>
        </p:nvSpPr>
        <p:spPr>
          <a:xfrm>
            <a:off x="2582354" y="2511184"/>
            <a:ext cx="4030386" cy="715438"/>
          </a:xfrm>
        </p:spPr>
        <p:txBody>
          <a:bodyPr/>
          <a:lstStyle/>
          <a:p>
            <a:pPr marL="0" indent="0">
              <a:buNone/>
            </a:pPr>
            <a:r>
              <a:rPr lang="en-US" dirty="0"/>
              <a:t>[</a:t>
            </a:r>
            <a:r>
              <a:rPr lang="en-US" dirty="0" err="1"/>
              <a:t>ch</a:t>
            </a:r>
            <a:r>
              <a:rPr lang="en-US" dirty="0"/>
              <a:t>, when] = </a:t>
            </a:r>
            <a:r>
              <a:rPr lang="en-US" dirty="0" err="1" smtClean="0"/>
              <a:t>GetChar</a:t>
            </a:r>
            <a:r>
              <a:rPr lang="en-US" dirty="0" smtClean="0"/>
              <a:t>()</a:t>
            </a:r>
            <a:endParaRPr lang="en-US" dirty="0"/>
          </a:p>
        </p:txBody>
      </p:sp>
      <p:sp>
        <p:nvSpPr>
          <p:cNvPr id="4" name="TextBox 3"/>
          <p:cNvSpPr txBox="1"/>
          <p:nvPr/>
        </p:nvSpPr>
        <p:spPr>
          <a:xfrm>
            <a:off x="880936" y="3615646"/>
            <a:ext cx="7344946" cy="2308324"/>
          </a:xfrm>
          <a:prstGeom prst="rect">
            <a:avLst/>
          </a:prstGeom>
          <a:noFill/>
        </p:spPr>
        <p:txBody>
          <a:bodyPr wrap="square" rtlCol="0">
            <a:spAutoFit/>
          </a:bodyPr>
          <a:lstStyle/>
          <a:p>
            <a:r>
              <a:rPr lang="en-US" dirty="0" err="1" smtClean="0"/>
              <a:t>GetChar</a:t>
            </a:r>
            <a:r>
              <a:rPr lang="en-US" dirty="0" smtClean="0"/>
              <a:t> can return characters that were type </a:t>
            </a:r>
            <a:r>
              <a:rPr lang="en-US" i="1" dirty="0" smtClean="0"/>
              <a:t>before</a:t>
            </a:r>
            <a:r>
              <a:rPr lang="en-US" dirty="0" smtClean="0"/>
              <a:t> you called it!</a:t>
            </a:r>
          </a:p>
          <a:p>
            <a:r>
              <a:rPr lang="en-US" dirty="0" smtClean="0"/>
              <a:t>As long as listening is turned on, </a:t>
            </a:r>
            <a:r>
              <a:rPr lang="en-US" dirty="0" err="1" smtClean="0"/>
              <a:t>GetChar</a:t>
            </a:r>
            <a:r>
              <a:rPr lang="en-US" dirty="0" smtClean="0"/>
              <a:t> will be listening.  It will then return all the keys pressed since it started listening, in order.  If there are none left in the queue, it will wait for a new one. </a:t>
            </a:r>
          </a:p>
          <a:p>
            <a:endParaRPr lang="en-US" dirty="0"/>
          </a:p>
          <a:p>
            <a:r>
              <a:rPr lang="en-US" dirty="0" smtClean="0"/>
              <a:t>Use </a:t>
            </a:r>
            <a:r>
              <a:rPr lang="en-US" dirty="0" err="1" smtClean="0"/>
              <a:t>FlushEvents</a:t>
            </a:r>
            <a:r>
              <a:rPr lang="en-US" dirty="0" smtClean="0"/>
              <a:t>() to clear the queue and to start listening. You can also call </a:t>
            </a:r>
            <a:r>
              <a:rPr lang="en-US" dirty="0" err="1" smtClean="0"/>
              <a:t>ListenChar</a:t>
            </a:r>
            <a:r>
              <a:rPr lang="en-US" dirty="0" smtClean="0"/>
              <a:t>() to turn listening on and off directly.  </a:t>
            </a:r>
          </a:p>
          <a:p>
            <a:endParaRPr lang="en-US" dirty="0"/>
          </a:p>
        </p:txBody>
      </p:sp>
    </p:spTree>
    <p:extLst>
      <p:ext uri="{BB962C8B-B14F-4D97-AF65-F5344CB8AC3E}">
        <p14:creationId xmlns:p14="http://schemas.microsoft.com/office/powerpoint/2010/main" val="248887285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GetChar</a:t>
            </a:r>
            <a:endParaRPr lang="en-US" dirty="0"/>
          </a:p>
        </p:txBody>
      </p:sp>
      <p:sp>
        <p:nvSpPr>
          <p:cNvPr id="4" name="TextBox 3"/>
          <p:cNvSpPr txBox="1"/>
          <p:nvPr/>
        </p:nvSpPr>
        <p:spPr>
          <a:xfrm>
            <a:off x="445750" y="1999757"/>
            <a:ext cx="7849021" cy="4524314"/>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a:t>
            </a:r>
            <a:r>
              <a:rPr lang="en-US" sz="1200" dirty="0" err="1" smtClean="0">
                <a:latin typeface="Courier"/>
                <a:cs typeface="Courier"/>
              </a:rPr>
              <a:t>FlushEvents</a:t>
            </a:r>
            <a:r>
              <a:rPr lang="en-US" sz="1200" dirty="0" smtClean="0">
                <a:latin typeface="Courier"/>
                <a:cs typeface="Courier"/>
              </a:rPr>
              <a:t>()</a:t>
            </a:r>
          </a:p>
          <a:p>
            <a:r>
              <a:rPr lang="en-US" sz="1200" dirty="0" smtClean="0">
                <a:latin typeface="Courier"/>
                <a:cs typeface="Courier"/>
              </a:rPr>
              <a:t>&gt;&gt; pressed = </a:t>
            </a:r>
            <a:r>
              <a:rPr lang="en-US" sz="1200" dirty="0" err="1" smtClean="0">
                <a:latin typeface="Courier"/>
                <a:cs typeface="Courier"/>
              </a:rPr>
              <a:t>GetChar</a:t>
            </a:r>
            <a:r>
              <a:rPr lang="en-US" sz="1200" dirty="0" smtClean="0">
                <a:latin typeface="Courier"/>
                <a:cs typeface="Courier"/>
              </a:rPr>
              <a:t>()</a:t>
            </a:r>
          </a:p>
          <a:p>
            <a:endParaRPr lang="en-US" sz="1200" dirty="0" smtClean="0">
              <a:latin typeface="Courier"/>
              <a:cs typeface="Courier"/>
            </a:endParaRPr>
          </a:p>
          <a:p>
            <a:r>
              <a:rPr lang="en-US" sz="1200" dirty="0" smtClean="0">
                <a:latin typeface="Courier"/>
                <a:cs typeface="Courier"/>
              </a:rPr>
              <a:t>pressed =</a:t>
            </a:r>
          </a:p>
          <a:p>
            <a:endParaRPr lang="en-US" sz="1200" dirty="0" smtClean="0">
              <a:latin typeface="Courier"/>
              <a:cs typeface="Courier"/>
            </a:endParaRPr>
          </a:p>
          <a:p>
            <a:r>
              <a:rPr lang="en-US" sz="1200" dirty="0" smtClean="0">
                <a:latin typeface="Courier"/>
                <a:cs typeface="Courier"/>
              </a:rPr>
              <a:t>p</a:t>
            </a:r>
          </a:p>
          <a:p>
            <a:endParaRPr lang="en-US" sz="1200" dirty="0" smtClean="0">
              <a:latin typeface="Courier"/>
              <a:cs typeface="Courier"/>
            </a:endParaRPr>
          </a:p>
          <a:p>
            <a:r>
              <a:rPr lang="en-US" sz="1200" dirty="0" smtClean="0">
                <a:latin typeface="Courier"/>
                <a:cs typeface="Courier"/>
              </a:rPr>
              <a:t>&gt;&gt; pressed = </a:t>
            </a:r>
            <a:r>
              <a:rPr lang="en-US" sz="1200" dirty="0" err="1" smtClean="0">
                <a:latin typeface="Courier"/>
                <a:cs typeface="Courier"/>
              </a:rPr>
              <a:t>GetChar</a:t>
            </a:r>
            <a:r>
              <a:rPr lang="en-US" sz="1200" dirty="0" smtClean="0">
                <a:latin typeface="Courier"/>
                <a:cs typeface="Courier"/>
              </a:rPr>
              <a:t>()</a:t>
            </a:r>
          </a:p>
          <a:p>
            <a:endParaRPr lang="en-US" sz="1200" dirty="0" smtClean="0">
              <a:latin typeface="Courier"/>
              <a:cs typeface="Courier"/>
            </a:endParaRPr>
          </a:p>
          <a:p>
            <a:r>
              <a:rPr lang="en-US" sz="1200" dirty="0" smtClean="0">
                <a:latin typeface="Courier"/>
                <a:cs typeface="Courier"/>
              </a:rPr>
              <a:t>pressed =</a:t>
            </a:r>
          </a:p>
          <a:p>
            <a:endParaRPr lang="en-US" sz="1200" dirty="0" smtClean="0">
              <a:latin typeface="Courier"/>
              <a:cs typeface="Courier"/>
            </a:endParaRPr>
          </a:p>
          <a:p>
            <a:r>
              <a:rPr lang="en-US" sz="1200" dirty="0" smtClean="0">
                <a:latin typeface="Courier"/>
                <a:cs typeface="Courier"/>
              </a:rPr>
              <a:t>r</a:t>
            </a:r>
          </a:p>
          <a:p>
            <a:endParaRPr lang="en-US" sz="1200" dirty="0" smtClean="0">
              <a:latin typeface="Courier"/>
              <a:cs typeface="Courier"/>
            </a:endParaRPr>
          </a:p>
          <a:p>
            <a:r>
              <a:rPr lang="en-US" sz="1200" dirty="0" smtClean="0">
                <a:latin typeface="Courier"/>
                <a:cs typeface="Courier"/>
              </a:rPr>
              <a:t>&gt;&gt; pressed = </a:t>
            </a:r>
            <a:r>
              <a:rPr lang="en-US" sz="1200" dirty="0" err="1" smtClean="0">
                <a:latin typeface="Courier"/>
                <a:cs typeface="Courier"/>
              </a:rPr>
              <a:t>GetChar</a:t>
            </a:r>
            <a:r>
              <a:rPr lang="en-US" sz="1200" dirty="0" smtClean="0">
                <a:latin typeface="Courier"/>
                <a:cs typeface="Courier"/>
              </a:rPr>
              <a:t>()</a:t>
            </a:r>
          </a:p>
          <a:p>
            <a:endParaRPr lang="en-US" sz="1200" dirty="0" smtClean="0">
              <a:latin typeface="Courier"/>
              <a:cs typeface="Courier"/>
            </a:endParaRPr>
          </a:p>
          <a:p>
            <a:r>
              <a:rPr lang="en-US" sz="1200" dirty="0" smtClean="0">
                <a:latin typeface="Courier"/>
                <a:cs typeface="Courier"/>
              </a:rPr>
              <a:t>pressed =</a:t>
            </a:r>
          </a:p>
          <a:p>
            <a:endParaRPr lang="en-US" sz="1200" dirty="0" smtClean="0">
              <a:latin typeface="Courier"/>
              <a:cs typeface="Courier"/>
            </a:endParaRPr>
          </a:p>
          <a:p>
            <a:r>
              <a:rPr lang="en-US" sz="1200" dirty="0" smtClean="0">
                <a:latin typeface="Courier"/>
                <a:cs typeface="Courier"/>
              </a:rPr>
              <a:t>e</a:t>
            </a:r>
          </a:p>
          <a:p>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FlushEvents;GetChar</a:t>
            </a:r>
            <a:r>
              <a:rPr lang="en-US" sz="1200" dirty="0" smtClean="0">
                <a:latin typeface="Courier"/>
                <a:cs typeface="Courier"/>
              </a:rPr>
              <a:t>()</a:t>
            </a:r>
          </a:p>
          <a:p>
            <a:endParaRPr lang="en-US" sz="1200" dirty="0" smtClean="0">
              <a:latin typeface="Courier"/>
              <a:cs typeface="Courier"/>
            </a:endParaRPr>
          </a:p>
          <a:p>
            <a:r>
              <a:rPr lang="en-US" sz="1200" dirty="0" err="1" smtClean="0">
                <a:latin typeface="Courier"/>
                <a:cs typeface="Courier"/>
              </a:rPr>
              <a:t>ans</a:t>
            </a:r>
            <a:r>
              <a:rPr lang="en-US" sz="1200" dirty="0" smtClean="0">
                <a:latin typeface="Courier"/>
                <a:cs typeface="Courier"/>
              </a:rPr>
              <a:t> =</a:t>
            </a:r>
          </a:p>
          <a:p>
            <a:endParaRPr lang="en-US" sz="1200" dirty="0" smtClean="0">
              <a:latin typeface="Courier"/>
              <a:cs typeface="Courier"/>
            </a:endParaRPr>
          </a:p>
          <a:p>
            <a:r>
              <a:rPr lang="en-US" sz="1200" dirty="0" smtClean="0">
                <a:latin typeface="Courier"/>
                <a:cs typeface="Courier"/>
              </a:rPr>
              <a:t>x</a:t>
            </a:r>
          </a:p>
        </p:txBody>
      </p:sp>
    </p:spTree>
    <p:extLst>
      <p:ext uri="{BB962C8B-B14F-4D97-AF65-F5344CB8AC3E}">
        <p14:creationId xmlns:p14="http://schemas.microsoft.com/office/powerpoint/2010/main" val="1146792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pic>
        <p:nvPicPr>
          <p:cNvPr id="7" name="Picture 6" descr="fish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38" y="1920359"/>
            <a:ext cx="3073485"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fish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477" y="2544495"/>
            <a:ext cx="3073485"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4"/>
          <a:stretch>
            <a:fillRect/>
          </a:stretch>
        </p:blipFill>
        <p:spPr>
          <a:xfrm>
            <a:off x="5522780" y="3191459"/>
            <a:ext cx="3079630"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365141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GetChar</a:t>
            </a:r>
            <a:endParaRPr lang="en-US" dirty="0"/>
          </a:p>
        </p:txBody>
      </p:sp>
      <p:sp>
        <p:nvSpPr>
          <p:cNvPr id="3" name="Content Placeholder 2"/>
          <p:cNvSpPr>
            <a:spLocks noGrp="1"/>
          </p:cNvSpPr>
          <p:nvPr>
            <p:ph idx="1"/>
          </p:nvPr>
        </p:nvSpPr>
        <p:spPr/>
        <p:txBody>
          <a:bodyPr/>
          <a:lstStyle/>
          <a:p>
            <a:r>
              <a:rPr lang="en-US" dirty="0" smtClean="0"/>
              <a:t>Don't use </a:t>
            </a:r>
            <a:r>
              <a:rPr lang="en-US" dirty="0" err="1" smtClean="0"/>
              <a:t>GetChar</a:t>
            </a:r>
            <a:r>
              <a:rPr lang="en-US" dirty="0" smtClean="0"/>
              <a:t>() for timing!</a:t>
            </a:r>
          </a:p>
          <a:p>
            <a:r>
              <a:rPr lang="en-US" dirty="0" smtClean="0"/>
              <a:t>This time I really mean it!</a:t>
            </a:r>
          </a:p>
          <a:p>
            <a:r>
              <a:rPr lang="en-US" dirty="0" smtClean="0"/>
              <a:t>No, really, don't use </a:t>
            </a:r>
            <a:r>
              <a:rPr lang="en-US" dirty="0" err="1" smtClean="0"/>
              <a:t>GetChar</a:t>
            </a:r>
            <a:r>
              <a:rPr lang="en-US" dirty="0" smtClean="0"/>
              <a:t> for response times!</a:t>
            </a:r>
            <a:endParaRPr lang="en-US" dirty="0"/>
          </a:p>
        </p:txBody>
      </p:sp>
    </p:spTree>
    <p:extLst>
      <p:ext uri="{BB962C8B-B14F-4D97-AF65-F5344CB8AC3E}">
        <p14:creationId xmlns:p14="http://schemas.microsoft.com/office/powerpoint/2010/main" val="18398482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655237" y="2298485"/>
            <a:ext cx="8119800" cy="369332"/>
          </a:xfrm>
          <a:prstGeom prst="rect">
            <a:avLst/>
          </a:prstGeom>
          <a:noFill/>
        </p:spPr>
        <p:txBody>
          <a:bodyPr wrap="square" rtlCol="0">
            <a:spAutoFit/>
          </a:bodyPr>
          <a:lstStyle/>
          <a:p>
            <a:r>
              <a:rPr lang="en-US" dirty="0" smtClean="0"/>
              <a:t>[</a:t>
            </a:r>
            <a:r>
              <a:rPr lang="en-US" dirty="0" err="1" smtClean="0"/>
              <a:t>secs</a:t>
            </a:r>
            <a:r>
              <a:rPr lang="en-US" dirty="0" smtClean="0"/>
              <a:t>, </a:t>
            </a:r>
            <a:r>
              <a:rPr lang="en-US" dirty="0" err="1" smtClean="0"/>
              <a:t>keyCode</a:t>
            </a:r>
            <a:r>
              <a:rPr lang="en-US" dirty="0" smtClean="0"/>
              <a:t>, </a:t>
            </a:r>
            <a:r>
              <a:rPr lang="en-US" dirty="0" err="1" smtClean="0"/>
              <a:t>deltaSecs</a:t>
            </a:r>
            <a:r>
              <a:rPr lang="en-US" dirty="0" smtClean="0"/>
              <a:t>] = </a:t>
            </a:r>
            <a:r>
              <a:rPr lang="en-US" dirty="0" err="1" smtClean="0"/>
              <a:t>KbWait</a:t>
            </a:r>
            <a:r>
              <a:rPr lang="en-US" dirty="0" smtClean="0"/>
              <a:t>([</a:t>
            </a:r>
            <a:r>
              <a:rPr lang="en-US" dirty="0" err="1" smtClean="0"/>
              <a:t>devicenumber</a:t>
            </a:r>
            <a:r>
              <a:rPr lang="en-US" dirty="0" smtClean="0"/>
              <a:t>] [, </a:t>
            </a:r>
            <a:r>
              <a:rPr lang="en-US" dirty="0" err="1" smtClean="0"/>
              <a:t>forWhat</a:t>
            </a:r>
            <a:r>
              <a:rPr lang="en-US" dirty="0" smtClean="0"/>
              <a:t> = 0][, </a:t>
            </a:r>
            <a:r>
              <a:rPr lang="en-US" dirty="0" err="1" smtClean="0"/>
              <a:t>untilTime</a:t>
            </a:r>
            <a:r>
              <a:rPr lang="en-US" dirty="0" smtClean="0"/>
              <a:t>=</a:t>
            </a:r>
            <a:r>
              <a:rPr lang="en-US" dirty="0" err="1" smtClean="0"/>
              <a:t>inf</a:t>
            </a:r>
            <a:r>
              <a:rPr lang="en-US" dirty="0" smtClean="0"/>
              <a:t>)</a:t>
            </a:r>
            <a:endParaRPr lang="en-US" dirty="0"/>
          </a:p>
        </p:txBody>
      </p:sp>
      <p:sp>
        <p:nvSpPr>
          <p:cNvPr id="3" name="Rectangle 2"/>
          <p:cNvSpPr/>
          <p:nvPr/>
        </p:nvSpPr>
        <p:spPr>
          <a:xfrm>
            <a:off x="4118661" y="2298485"/>
            <a:ext cx="1498735" cy="369332"/>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894504" y="2791828"/>
            <a:ext cx="1693227" cy="9039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98948" y="3678440"/>
            <a:ext cx="5154047" cy="2585323"/>
          </a:xfrm>
          <a:prstGeom prst="rect">
            <a:avLst/>
          </a:prstGeom>
          <a:noFill/>
        </p:spPr>
        <p:txBody>
          <a:bodyPr wrap="square" rtlCol="0">
            <a:spAutoFit/>
          </a:bodyPr>
          <a:lstStyle/>
          <a:p>
            <a:r>
              <a:rPr lang="en-US" dirty="0" smtClean="0">
                <a:solidFill>
                  <a:schemeClr val="accent1"/>
                </a:solidFill>
              </a:rPr>
              <a:t>which device are we listening to?</a:t>
            </a:r>
          </a:p>
          <a:p>
            <a:r>
              <a:rPr lang="en-US" dirty="0" smtClean="0">
                <a:solidFill>
                  <a:schemeClr val="accent1"/>
                </a:solidFill>
              </a:rPr>
              <a:t>use </a:t>
            </a:r>
            <a:r>
              <a:rPr lang="en-US" dirty="0" err="1" smtClean="0">
                <a:solidFill>
                  <a:schemeClr val="accent1"/>
                </a:solidFill>
              </a:rPr>
              <a:t>PsychHID</a:t>
            </a:r>
            <a:r>
              <a:rPr lang="en-US" dirty="0" smtClean="0">
                <a:solidFill>
                  <a:schemeClr val="accent1"/>
                </a:solidFill>
              </a:rPr>
              <a:t>('Devices') to list all devices</a:t>
            </a:r>
          </a:p>
          <a:p>
            <a:endParaRPr lang="en-US" dirty="0" smtClean="0">
              <a:solidFill>
                <a:schemeClr val="accent1"/>
              </a:solidFill>
            </a:endParaRPr>
          </a:p>
          <a:p>
            <a:r>
              <a:rPr lang="en-US" dirty="0" err="1" smtClean="0">
                <a:solidFill>
                  <a:schemeClr val="accent1"/>
                </a:solidFill>
              </a:rPr>
              <a:t>GetKeyboardIndices</a:t>
            </a:r>
            <a:r>
              <a:rPr lang="en-US" dirty="0" smtClean="0">
                <a:solidFill>
                  <a:schemeClr val="accent1"/>
                </a:solidFill>
              </a:rPr>
              <a:t>() will return the device numbers of all keyboard devices</a:t>
            </a:r>
          </a:p>
          <a:p>
            <a:endParaRPr lang="en-US" dirty="0">
              <a:solidFill>
                <a:schemeClr val="accent1"/>
              </a:solidFill>
            </a:endParaRPr>
          </a:p>
          <a:p>
            <a:r>
              <a:rPr lang="en-US" b="1" dirty="0" smtClean="0">
                <a:solidFill>
                  <a:schemeClr val="accent1"/>
                </a:solidFill>
              </a:rPr>
              <a:t>Use -1 to listen to all keyboards</a:t>
            </a:r>
          </a:p>
          <a:p>
            <a:r>
              <a:rPr lang="en-US" b="1" dirty="0" smtClean="0">
                <a:solidFill>
                  <a:schemeClr val="accent1"/>
                </a:solidFill>
              </a:rPr>
              <a:t>Use -2 to listen to all keypad devices</a:t>
            </a:r>
          </a:p>
          <a:p>
            <a:r>
              <a:rPr lang="en-US" b="1" dirty="0" smtClean="0">
                <a:solidFill>
                  <a:schemeClr val="accent1"/>
                </a:solidFill>
              </a:rPr>
              <a:t>Use -3 to listen to all keyboards and keypads</a:t>
            </a:r>
            <a:endParaRPr lang="en-US" b="1" dirty="0">
              <a:solidFill>
                <a:schemeClr val="accent1"/>
              </a:solidFill>
            </a:endParaRPr>
          </a:p>
        </p:txBody>
      </p:sp>
    </p:spTree>
    <p:extLst>
      <p:ext uri="{BB962C8B-B14F-4D97-AF65-F5344CB8AC3E}">
        <p14:creationId xmlns:p14="http://schemas.microsoft.com/office/powerpoint/2010/main" val="312774838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3" name="Content Placeholder 2"/>
          <p:cNvSpPr>
            <a:spLocks noGrp="1"/>
          </p:cNvSpPr>
          <p:nvPr>
            <p:ph idx="1"/>
          </p:nvPr>
        </p:nvSpPr>
        <p:spPr>
          <a:xfrm>
            <a:off x="717625" y="2133600"/>
            <a:ext cx="7076747" cy="3992563"/>
          </a:xfrm>
        </p:spPr>
        <p:txBody>
          <a:bodyPr/>
          <a:lstStyle/>
          <a:p>
            <a:r>
              <a:rPr lang="en-US" dirty="0" smtClean="0"/>
              <a:t>When you press a key, you press it and then release it</a:t>
            </a:r>
            <a:endParaRPr lang="en-US" dirty="0"/>
          </a:p>
        </p:txBody>
      </p:sp>
      <p:pic>
        <p:nvPicPr>
          <p:cNvPr id="4" name="Picture 3"/>
          <p:cNvPicPr>
            <a:picLocks noChangeAspect="1"/>
          </p:cNvPicPr>
          <p:nvPr/>
        </p:nvPicPr>
        <p:blipFill>
          <a:blip r:embed="rId2"/>
          <a:stretch>
            <a:fillRect/>
          </a:stretch>
        </p:blipFill>
        <p:spPr>
          <a:xfrm>
            <a:off x="2631416" y="3422650"/>
            <a:ext cx="3492500" cy="2324100"/>
          </a:xfrm>
          <a:prstGeom prst="rect">
            <a:avLst/>
          </a:prstGeom>
        </p:spPr>
      </p:pic>
    </p:spTree>
    <p:extLst>
      <p:ext uri="{BB962C8B-B14F-4D97-AF65-F5344CB8AC3E}">
        <p14:creationId xmlns:p14="http://schemas.microsoft.com/office/powerpoint/2010/main" val="429361939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655237" y="2298485"/>
            <a:ext cx="8119800" cy="369332"/>
          </a:xfrm>
          <a:prstGeom prst="rect">
            <a:avLst/>
          </a:prstGeom>
          <a:noFill/>
        </p:spPr>
        <p:txBody>
          <a:bodyPr wrap="square" rtlCol="0">
            <a:spAutoFit/>
          </a:bodyPr>
          <a:lstStyle/>
          <a:p>
            <a:r>
              <a:rPr lang="en-US" dirty="0" smtClean="0"/>
              <a:t>[</a:t>
            </a:r>
            <a:r>
              <a:rPr lang="en-US" dirty="0" err="1" smtClean="0"/>
              <a:t>secs</a:t>
            </a:r>
            <a:r>
              <a:rPr lang="en-US" dirty="0" smtClean="0"/>
              <a:t>, </a:t>
            </a:r>
            <a:r>
              <a:rPr lang="en-US" dirty="0" err="1" smtClean="0"/>
              <a:t>keyCode</a:t>
            </a:r>
            <a:r>
              <a:rPr lang="en-US" dirty="0" smtClean="0"/>
              <a:t>, </a:t>
            </a:r>
            <a:r>
              <a:rPr lang="en-US" dirty="0" err="1" smtClean="0"/>
              <a:t>deltaSecs</a:t>
            </a:r>
            <a:r>
              <a:rPr lang="en-US" dirty="0" smtClean="0"/>
              <a:t>] = </a:t>
            </a:r>
            <a:r>
              <a:rPr lang="en-US" dirty="0" err="1" smtClean="0"/>
              <a:t>KbWait</a:t>
            </a:r>
            <a:r>
              <a:rPr lang="en-US" dirty="0" smtClean="0"/>
              <a:t>([</a:t>
            </a:r>
            <a:r>
              <a:rPr lang="en-US" dirty="0" err="1" smtClean="0"/>
              <a:t>devicenumber</a:t>
            </a:r>
            <a:r>
              <a:rPr lang="en-US" dirty="0" smtClean="0"/>
              <a:t>] [, </a:t>
            </a:r>
            <a:r>
              <a:rPr lang="en-US" dirty="0" err="1" smtClean="0"/>
              <a:t>forWhat</a:t>
            </a:r>
            <a:r>
              <a:rPr lang="en-US" dirty="0" smtClean="0"/>
              <a:t> = 0][, </a:t>
            </a:r>
            <a:r>
              <a:rPr lang="en-US" dirty="0" err="1" smtClean="0"/>
              <a:t>untilTime</a:t>
            </a:r>
            <a:r>
              <a:rPr lang="en-US" dirty="0" smtClean="0"/>
              <a:t>=</a:t>
            </a:r>
            <a:r>
              <a:rPr lang="en-US" dirty="0" err="1" smtClean="0"/>
              <a:t>inf</a:t>
            </a:r>
            <a:r>
              <a:rPr lang="en-US" dirty="0" smtClean="0"/>
              <a:t>)</a:t>
            </a:r>
            <a:endParaRPr lang="en-US" dirty="0"/>
          </a:p>
        </p:txBody>
      </p:sp>
      <p:sp>
        <p:nvSpPr>
          <p:cNvPr id="3" name="Rectangle 2"/>
          <p:cNvSpPr/>
          <p:nvPr/>
        </p:nvSpPr>
        <p:spPr>
          <a:xfrm>
            <a:off x="5617397" y="2298485"/>
            <a:ext cx="1407210" cy="369332"/>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 name="Straight Arrow Connector 6"/>
          <p:cNvCxnSpPr/>
          <p:nvPr/>
        </p:nvCxnSpPr>
        <p:spPr>
          <a:xfrm flipV="1">
            <a:off x="4427561" y="2791828"/>
            <a:ext cx="1693227" cy="9039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1698948" y="3678439"/>
            <a:ext cx="3723956" cy="2031325"/>
          </a:xfrm>
          <a:prstGeom prst="rect">
            <a:avLst/>
          </a:prstGeom>
          <a:noFill/>
        </p:spPr>
        <p:txBody>
          <a:bodyPr wrap="square" rtlCol="0">
            <a:spAutoFit/>
          </a:bodyPr>
          <a:lstStyle/>
          <a:p>
            <a:r>
              <a:rPr lang="en-US" dirty="0" smtClean="0">
                <a:solidFill>
                  <a:schemeClr val="accent2"/>
                </a:solidFill>
              </a:rPr>
              <a:t>0: Default.  Listen for key down</a:t>
            </a:r>
          </a:p>
          <a:p>
            <a:r>
              <a:rPr lang="en-US" dirty="0" smtClean="0">
                <a:solidFill>
                  <a:schemeClr val="accent2"/>
                </a:solidFill>
              </a:rPr>
              <a:t>1: Listen for key release</a:t>
            </a:r>
          </a:p>
          <a:p>
            <a:r>
              <a:rPr lang="en-US" dirty="0" smtClean="0">
                <a:solidFill>
                  <a:schemeClr val="accent2"/>
                </a:solidFill>
              </a:rPr>
              <a:t>2: Wait until all keys are released, THEN wait for key down</a:t>
            </a:r>
          </a:p>
          <a:p>
            <a:r>
              <a:rPr lang="en-US" dirty="0" smtClean="0">
                <a:solidFill>
                  <a:schemeClr val="accent2"/>
                </a:solidFill>
              </a:rPr>
              <a:t>3: Wait until all keys are released, then wait for a full key press and release</a:t>
            </a:r>
            <a:endParaRPr lang="en-US" dirty="0">
              <a:solidFill>
                <a:schemeClr val="accent2"/>
              </a:solidFill>
            </a:endParaRPr>
          </a:p>
        </p:txBody>
      </p:sp>
      <p:sp>
        <p:nvSpPr>
          <p:cNvPr id="9" name="Rectangle 8"/>
          <p:cNvSpPr/>
          <p:nvPr/>
        </p:nvSpPr>
        <p:spPr>
          <a:xfrm>
            <a:off x="7161895" y="2298485"/>
            <a:ext cx="1407210" cy="369332"/>
          </a:xfrm>
          <a:prstGeom prst="rect">
            <a:avLst/>
          </a:prstGeom>
          <a:gradFill flip="none" rotWithShape="1">
            <a:gsLst>
              <a:gs pos="0">
                <a:schemeClr val="accent5">
                  <a:tint val="95000"/>
                  <a:shade val="70000"/>
                  <a:satMod val="150000"/>
                  <a:alpha val="36000"/>
                </a:schemeClr>
              </a:gs>
              <a:gs pos="100000">
                <a:schemeClr val="accent5">
                  <a:tint val="100000"/>
                  <a:shade val="100000"/>
                  <a:satMod val="150000"/>
                  <a:alpha val="36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10" name="Straight Arrow Connector 9"/>
          <p:cNvCxnSpPr/>
          <p:nvPr/>
        </p:nvCxnSpPr>
        <p:spPr>
          <a:xfrm flipV="1">
            <a:off x="7161895" y="2791828"/>
            <a:ext cx="652120" cy="117851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extBox 10"/>
          <p:cNvSpPr txBox="1"/>
          <p:nvPr/>
        </p:nvSpPr>
        <p:spPr>
          <a:xfrm>
            <a:off x="6198013" y="4141300"/>
            <a:ext cx="1927763" cy="923330"/>
          </a:xfrm>
          <a:prstGeom prst="rect">
            <a:avLst/>
          </a:prstGeom>
          <a:noFill/>
        </p:spPr>
        <p:txBody>
          <a:bodyPr wrap="square" rtlCol="0">
            <a:spAutoFit/>
          </a:bodyPr>
          <a:lstStyle/>
          <a:p>
            <a:r>
              <a:rPr lang="en-US" dirty="0" smtClean="0">
                <a:solidFill>
                  <a:schemeClr val="accent5"/>
                </a:solidFill>
              </a:rPr>
              <a:t>Stop waiting when we  get to this time</a:t>
            </a:r>
            <a:endParaRPr lang="en-US" b="1" dirty="0">
              <a:solidFill>
                <a:schemeClr val="accent5"/>
              </a:solidFill>
            </a:endParaRPr>
          </a:p>
        </p:txBody>
      </p:sp>
    </p:spTree>
    <p:extLst>
      <p:ext uri="{BB962C8B-B14F-4D97-AF65-F5344CB8AC3E}">
        <p14:creationId xmlns:p14="http://schemas.microsoft.com/office/powerpoint/2010/main" val="30214280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KbCheck</a:t>
            </a:r>
            <a:endParaRPr lang="en-US" dirty="0"/>
          </a:p>
        </p:txBody>
      </p:sp>
      <p:sp>
        <p:nvSpPr>
          <p:cNvPr id="3" name="Content Placeholder 2"/>
          <p:cNvSpPr>
            <a:spLocks noGrp="1"/>
          </p:cNvSpPr>
          <p:nvPr>
            <p:ph idx="1"/>
          </p:nvPr>
        </p:nvSpPr>
        <p:spPr>
          <a:xfrm>
            <a:off x="284163" y="2299192"/>
            <a:ext cx="8457947" cy="2637680"/>
          </a:xfrm>
        </p:spPr>
        <p:txBody>
          <a:bodyPr>
            <a:normAutofit/>
          </a:bodyPr>
          <a:lstStyle/>
          <a:p>
            <a:pPr marL="0" indent="0">
              <a:buNone/>
            </a:pPr>
            <a:r>
              <a:rPr lang="en-US" sz="1600" dirty="0">
                <a:latin typeface="Courier"/>
                <a:cs typeface="Courier"/>
              </a:rPr>
              <a:t> [</a:t>
            </a:r>
            <a:r>
              <a:rPr lang="en-US" sz="1600" dirty="0" err="1">
                <a:latin typeface="Courier"/>
                <a:cs typeface="Courier"/>
              </a:rPr>
              <a:t>keyIsDown</a:t>
            </a:r>
            <a:r>
              <a:rPr lang="en-US" sz="1600" dirty="0">
                <a:latin typeface="Courier"/>
                <a:cs typeface="Courier"/>
              </a:rPr>
              <a:t>, </a:t>
            </a:r>
            <a:r>
              <a:rPr lang="en-US" sz="1600" dirty="0" err="1">
                <a:latin typeface="Courier"/>
                <a:cs typeface="Courier"/>
              </a:rPr>
              <a:t>secs</a:t>
            </a:r>
            <a:r>
              <a:rPr lang="en-US" sz="1600" dirty="0">
                <a:latin typeface="Courier"/>
                <a:cs typeface="Courier"/>
              </a:rPr>
              <a:t>, </a:t>
            </a:r>
            <a:r>
              <a:rPr lang="en-US" sz="1600" dirty="0" err="1">
                <a:latin typeface="Courier"/>
                <a:cs typeface="Courier"/>
              </a:rPr>
              <a:t>keyCode</a:t>
            </a:r>
            <a:r>
              <a:rPr lang="en-US" sz="1600" dirty="0">
                <a:latin typeface="Courier"/>
                <a:cs typeface="Courier"/>
              </a:rPr>
              <a:t>, </a:t>
            </a:r>
            <a:r>
              <a:rPr lang="en-US" sz="1600" dirty="0" err="1">
                <a:latin typeface="Courier"/>
                <a:cs typeface="Courier"/>
              </a:rPr>
              <a:t>deltaSecs</a:t>
            </a:r>
            <a:r>
              <a:rPr lang="en-US" sz="1600" dirty="0">
                <a:latin typeface="Courier"/>
                <a:cs typeface="Courier"/>
              </a:rPr>
              <a:t>] = </a:t>
            </a:r>
            <a:r>
              <a:rPr lang="en-US" sz="1600" dirty="0" err="1">
                <a:latin typeface="Courier"/>
                <a:cs typeface="Courier"/>
              </a:rPr>
              <a:t>KbCheck</a:t>
            </a:r>
            <a:r>
              <a:rPr lang="en-US" sz="1600" dirty="0">
                <a:latin typeface="Courier"/>
                <a:cs typeface="Courier"/>
              </a:rPr>
              <a:t>([</a:t>
            </a:r>
            <a:r>
              <a:rPr lang="en-US" sz="1600" dirty="0" err="1">
                <a:latin typeface="Courier"/>
                <a:cs typeface="Courier"/>
              </a:rPr>
              <a:t>deviceNumber</a:t>
            </a:r>
            <a:r>
              <a:rPr lang="en-US" sz="1600" dirty="0">
                <a:latin typeface="Courier"/>
                <a:cs typeface="Courier"/>
              </a:rPr>
              <a:t>])</a:t>
            </a:r>
          </a:p>
        </p:txBody>
      </p:sp>
      <p:sp>
        <p:nvSpPr>
          <p:cNvPr id="4" name="Rectangle 3"/>
          <p:cNvSpPr/>
          <p:nvPr/>
        </p:nvSpPr>
        <p:spPr>
          <a:xfrm>
            <a:off x="491951" y="2372177"/>
            <a:ext cx="1372887" cy="248022"/>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1212717" y="2795019"/>
            <a:ext cx="108687" cy="706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91952" y="3501226"/>
            <a:ext cx="3157640" cy="923330"/>
          </a:xfrm>
          <a:prstGeom prst="rect">
            <a:avLst/>
          </a:prstGeom>
          <a:noFill/>
        </p:spPr>
        <p:txBody>
          <a:bodyPr wrap="square" rtlCol="0">
            <a:spAutoFit/>
          </a:bodyPr>
          <a:lstStyle/>
          <a:p>
            <a:r>
              <a:rPr lang="en-US" dirty="0" smtClean="0">
                <a:solidFill>
                  <a:schemeClr val="accent1"/>
                </a:solidFill>
              </a:rPr>
              <a:t>Has a key been pressed?</a:t>
            </a:r>
          </a:p>
          <a:p>
            <a:r>
              <a:rPr lang="en-US" dirty="0" smtClean="0">
                <a:solidFill>
                  <a:schemeClr val="accent1"/>
                </a:solidFill>
              </a:rPr>
              <a:t>1 if any key has been pressed, </a:t>
            </a:r>
          </a:p>
          <a:p>
            <a:r>
              <a:rPr lang="en-US" dirty="0" smtClean="0">
                <a:solidFill>
                  <a:schemeClr val="accent1"/>
                </a:solidFill>
              </a:rPr>
              <a:t>0 otherwise</a:t>
            </a:r>
            <a:endParaRPr lang="en-US" dirty="0">
              <a:solidFill>
                <a:schemeClr val="accent1"/>
              </a:solidFill>
            </a:endParaRPr>
          </a:p>
        </p:txBody>
      </p:sp>
      <p:sp>
        <p:nvSpPr>
          <p:cNvPr id="12" name="Rectangle 11"/>
          <p:cNvSpPr/>
          <p:nvPr/>
        </p:nvSpPr>
        <p:spPr>
          <a:xfrm>
            <a:off x="1899161" y="2372177"/>
            <a:ext cx="675003" cy="248022"/>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2476917" y="2795019"/>
            <a:ext cx="474790" cy="214185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2253823" y="5062904"/>
            <a:ext cx="1624583" cy="646331"/>
          </a:xfrm>
          <a:prstGeom prst="rect">
            <a:avLst/>
          </a:prstGeom>
          <a:noFill/>
        </p:spPr>
        <p:txBody>
          <a:bodyPr wrap="square" rtlCol="0">
            <a:spAutoFit/>
          </a:bodyPr>
          <a:lstStyle/>
          <a:p>
            <a:r>
              <a:rPr lang="en-US" dirty="0" smtClean="0">
                <a:solidFill>
                  <a:schemeClr val="accent2"/>
                </a:solidFill>
              </a:rPr>
              <a:t>Time key was pressed</a:t>
            </a:r>
            <a:endParaRPr lang="en-US" b="1" dirty="0">
              <a:solidFill>
                <a:schemeClr val="accent2"/>
              </a:solidFill>
            </a:endParaRPr>
          </a:p>
        </p:txBody>
      </p:sp>
      <p:sp>
        <p:nvSpPr>
          <p:cNvPr id="16" name="Rectangle 15"/>
          <p:cNvSpPr/>
          <p:nvPr/>
        </p:nvSpPr>
        <p:spPr>
          <a:xfrm>
            <a:off x="2631369" y="2372177"/>
            <a:ext cx="1075428" cy="248022"/>
          </a:xfrm>
          <a:prstGeom prst="rect">
            <a:avLst/>
          </a:prstGeom>
          <a:gradFill flip="none" rotWithShape="1">
            <a:gsLst>
              <a:gs pos="0">
                <a:schemeClr val="accent5">
                  <a:tint val="95000"/>
                  <a:shade val="70000"/>
                  <a:satMod val="150000"/>
                  <a:alpha val="36000"/>
                </a:schemeClr>
              </a:gs>
              <a:gs pos="100000">
                <a:schemeClr val="accent5">
                  <a:tint val="100000"/>
                  <a:shade val="100000"/>
                  <a:satMod val="150000"/>
                  <a:alpha val="36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3306370" y="2795019"/>
            <a:ext cx="1716109" cy="228159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8" name="TextBox 17"/>
          <p:cNvSpPr txBox="1"/>
          <p:nvPr/>
        </p:nvSpPr>
        <p:spPr>
          <a:xfrm>
            <a:off x="4058597" y="5080322"/>
            <a:ext cx="2382532" cy="923330"/>
          </a:xfrm>
          <a:prstGeom prst="rect">
            <a:avLst/>
          </a:prstGeom>
          <a:noFill/>
        </p:spPr>
        <p:txBody>
          <a:bodyPr wrap="square" rtlCol="0">
            <a:spAutoFit/>
          </a:bodyPr>
          <a:lstStyle/>
          <a:p>
            <a:r>
              <a:rPr lang="en-US" dirty="0" smtClean="0">
                <a:solidFill>
                  <a:schemeClr val="accent5"/>
                </a:solidFill>
              </a:rPr>
              <a:t>256-element logical vector indicating which key(s) were pressed</a:t>
            </a:r>
            <a:endParaRPr lang="en-US" b="1" dirty="0">
              <a:solidFill>
                <a:schemeClr val="accent5"/>
              </a:solidFill>
            </a:endParaRPr>
          </a:p>
        </p:txBody>
      </p:sp>
      <p:sp>
        <p:nvSpPr>
          <p:cNvPr id="20" name="Rectangle 19"/>
          <p:cNvSpPr/>
          <p:nvPr/>
        </p:nvSpPr>
        <p:spPr>
          <a:xfrm>
            <a:off x="3706797" y="2372177"/>
            <a:ext cx="1315682" cy="248022"/>
          </a:xfrm>
          <a:prstGeom prst="rect">
            <a:avLst/>
          </a:prstGeom>
          <a:gradFill flip="none" rotWithShape="1">
            <a:gsLst>
              <a:gs pos="0">
                <a:schemeClr val="accent6">
                  <a:tint val="95000"/>
                  <a:shade val="70000"/>
                  <a:satMod val="150000"/>
                  <a:alpha val="37000"/>
                </a:schemeClr>
              </a:gs>
              <a:gs pos="100000">
                <a:schemeClr val="accent6">
                  <a:tint val="100000"/>
                  <a:shade val="100000"/>
                  <a:satMod val="150000"/>
                  <a:alpha val="37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21" name="Straight Arrow Connector 20"/>
          <p:cNvCxnSpPr/>
          <p:nvPr/>
        </p:nvCxnSpPr>
        <p:spPr>
          <a:xfrm flipH="1" flipV="1">
            <a:off x="4473325" y="2781308"/>
            <a:ext cx="1967804" cy="125768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3" name="TextBox 22"/>
          <p:cNvSpPr txBox="1"/>
          <p:nvPr/>
        </p:nvSpPr>
        <p:spPr>
          <a:xfrm>
            <a:off x="6140809" y="4053622"/>
            <a:ext cx="2382532" cy="646331"/>
          </a:xfrm>
          <a:prstGeom prst="rect">
            <a:avLst/>
          </a:prstGeom>
          <a:noFill/>
        </p:spPr>
        <p:txBody>
          <a:bodyPr wrap="square" rtlCol="0">
            <a:spAutoFit/>
          </a:bodyPr>
          <a:lstStyle/>
          <a:p>
            <a:r>
              <a:rPr lang="en-US" dirty="0" smtClean="0">
                <a:solidFill>
                  <a:schemeClr val="tx2">
                    <a:lumMod val="90000"/>
                    <a:lumOff val="10000"/>
                  </a:schemeClr>
                </a:solidFill>
              </a:rPr>
              <a:t>interval between this check and the last one</a:t>
            </a:r>
            <a:endParaRPr lang="en-US" b="1" dirty="0">
              <a:solidFill>
                <a:schemeClr val="tx2">
                  <a:lumMod val="90000"/>
                  <a:lumOff val="10000"/>
                </a:schemeClr>
              </a:solidFill>
            </a:endParaRPr>
          </a:p>
        </p:txBody>
      </p:sp>
    </p:spTree>
    <p:extLst>
      <p:ext uri="{BB962C8B-B14F-4D97-AF65-F5344CB8AC3E}">
        <p14:creationId xmlns:p14="http://schemas.microsoft.com/office/powerpoint/2010/main" val="24330363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2" grpId="0" animBg="1"/>
      <p:bldP spid="14" grpId="0"/>
      <p:bldP spid="16" grpId="0" animBg="1"/>
      <p:bldP spid="18" grpId="0"/>
      <p:bldP spid="20" grpId="0" animBg="1"/>
      <p:bldP spid="2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2 at 12.15.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82" y="1490436"/>
            <a:ext cx="8902700" cy="3289300"/>
          </a:xfrm>
          <a:prstGeom prst="rect">
            <a:avLst/>
          </a:prstGeom>
        </p:spPr>
      </p:pic>
    </p:spTree>
    <p:extLst>
      <p:ext uri="{BB962C8B-B14F-4D97-AF65-F5344CB8AC3E}">
        <p14:creationId xmlns:p14="http://schemas.microsoft.com/office/powerpoint/2010/main" val="173872461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2 at 12.22.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29" y="647819"/>
            <a:ext cx="7836897" cy="5949352"/>
          </a:xfrm>
          <a:prstGeom prst="rect">
            <a:avLst/>
          </a:prstGeom>
        </p:spPr>
      </p:pic>
      <p:sp>
        <p:nvSpPr>
          <p:cNvPr id="3" name="TextBox 2"/>
          <p:cNvSpPr txBox="1"/>
          <p:nvPr/>
        </p:nvSpPr>
        <p:spPr>
          <a:xfrm>
            <a:off x="308900" y="91535"/>
            <a:ext cx="7573760" cy="369332"/>
          </a:xfrm>
          <a:prstGeom prst="rect">
            <a:avLst/>
          </a:prstGeom>
          <a:noFill/>
        </p:spPr>
        <p:txBody>
          <a:bodyPr wrap="square" rtlCol="0">
            <a:spAutoFit/>
          </a:bodyPr>
          <a:lstStyle/>
          <a:p>
            <a:r>
              <a:rPr lang="en-US" dirty="0" smtClean="0"/>
              <a:t>Use </a:t>
            </a:r>
            <a:r>
              <a:rPr lang="en-US" dirty="0" err="1" smtClean="0"/>
              <a:t>KbCheck</a:t>
            </a:r>
            <a:r>
              <a:rPr lang="en-US" dirty="0" smtClean="0"/>
              <a:t> to break out of an animation loop</a:t>
            </a:r>
            <a:endParaRPr lang="en-US" dirty="0"/>
          </a:p>
        </p:txBody>
      </p:sp>
    </p:spTree>
    <p:extLst>
      <p:ext uri="{BB962C8B-B14F-4D97-AF65-F5344CB8AC3E}">
        <p14:creationId xmlns:p14="http://schemas.microsoft.com/office/powerpoint/2010/main" val="315227446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222" y="91535"/>
            <a:ext cx="7733930" cy="369332"/>
          </a:xfrm>
          <a:prstGeom prst="rect">
            <a:avLst/>
          </a:prstGeom>
          <a:noFill/>
        </p:spPr>
        <p:txBody>
          <a:bodyPr wrap="square" rtlCol="0">
            <a:spAutoFit/>
          </a:bodyPr>
          <a:lstStyle/>
          <a:p>
            <a:r>
              <a:rPr lang="en-US" dirty="0" smtClean="0"/>
              <a:t>Collect a response only while the stimulus is visible</a:t>
            </a:r>
            <a:endParaRPr lang="en-US" dirty="0"/>
          </a:p>
        </p:txBody>
      </p:sp>
      <p:pic>
        <p:nvPicPr>
          <p:cNvPr id="3" name="Picture 2" descr="Screen Shot 2013-08-02 at 12.30.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22" y="665790"/>
            <a:ext cx="7928423" cy="6185380"/>
          </a:xfrm>
          <a:prstGeom prst="rect">
            <a:avLst/>
          </a:prstGeom>
        </p:spPr>
      </p:pic>
    </p:spTree>
    <p:extLst>
      <p:ext uri="{BB962C8B-B14F-4D97-AF65-F5344CB8AC3E}">
        <p14:creationId xmlns:p14="http://schemas.microsoft.com/office/powerpoint/2010/main" val="12999055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221" y="68652"/>
            <a:ext cx="8134356" cy="369332"/>
          </a:xfrm>
          <a:prstGeom prst="rect">
            <a:avLst/>
          </a:prstGeom>
          <a:noFill/>
        </p:spPr>
        <p:txBody>
          <a:bodyPr wrap="square" rtlCol="0">
            <a:spAutoFit/>
          </a:bodyPr>
          <a:lstStyle/>
          <a:p>
            <a:r>
              <a:rPr lang="en-US" dirty="0" smtClean="0"/>
              <a:t>Continue collecting responses after the stimulus goes away</a:t>
            </a:r>
            <a:endParaRPr lang="en-US" dirty="0"/>
          </a:p>
        </p:txBody>
      </p:sp>
      <p:pic>
        <p:nvPicPr>
          <p:cNvPr id="3" name="Picture 2" descr="Screen Shot 2013-08-02 at 12.35.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21" y="678265"/>
            <a:ext cx="7379102" cy="5799478"/>
          </a:xfrm>
          <a:prstGeom prst="rect">
            <a:avLst/>
          </a:prstGeom>
        </p:spPr>
      </p:pic>
    </p:spTree>
    <p:extLst>
      <p:ext uri="{BB962C8B-B14F-4D97-AF65-F5344CB8AC3E}">
        <p14:creationId xmlns:p14="http://schemas.microsoft.com/office/powerpoint/2010/main" val="208738374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Ignoring responses</a:t>
            </a:r>
            <a:endParaRPr lang="en-US" dirty="0"/>
          </a:p>
        </p:txBody>
      </p:sp>
      <p:sp>
        <p:nvSpPr>
          <p:cNvPr id="3" name="Content Placeholder 2"/>
          <p:cNvSpPr>
            <a:spLocks noGrp="1"/>
          </p:cNvSpPr>
          <p:nvPr>
            <p:ph idx="1"/>
          </p:nvPr>
        </p:nvSpPr>
        <p:spPr>
          <a:xfrm>
            <a:off x="1781504" y="2133600"/>
            <a:ext cx="4831236" cy="498041"/>
          </a:xfrm>
        </p:spPr>
        <p:txBody>
          <a:bodyPr>
            <a:normAutofit/>
          </a:bodyPr>
          <a:lstStyle/>
          <a:p>
            <a:pPr marL="0" indent="0">
              <a:buNone/>
            </a:pPr>
            <a:r>
              <a:rPr lang="en-US" sz="1600" dirty="0" err="1">
                <a:latin typeface="Courier"/>
                <a:cs typeface="Courier"/>
              </a:rPr>
              <a:t>DisableKeysForKbCheck</a:t>
            </a:r>
            <a:r>
              <a:rPr lang="en-US" sz="1600" dirty="0">
                <a:latin typeface="Courier"/>
                <a:cs typeface="Courier"/>
              </a:rPr>
              <a:t>([</a:t>
            </a:r>
            <a:r>
              <a:rPr lang="en-US" sz="1600" dirty="0" err="1">
                <a:latin typeface="Courier"/>
                <a:cs typeface="Courier"/>
              </a:rPr>
              <a:t>disablekeys</a:t>
            </a:r>
            <a:r>
              <a:rPr lang="en-US" sz="1600" dirty="0">
                <a:latin typeface="Courier"/>
                <a:cs typeface="Courier"/>
              </a:rPr>
              <a:t>])</a:t>
            </a:r>
          </a:p>
        </p:txBody>
      </p:sp>
      <p:sp>
        <p:nvSpPr>
          <p:cNvPr id="4" name="Rectangle 3"/>
          <p:cNvSpPr/>
          <p:nvPr/>
        </p:nvSpPr>
        <p:spPr>
          <a:xfrm>
            <a:off x="4561602" y="2225282"/>
            <a:ext cx="1570628" cy="248022"/>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V="1">
            <a:off x="4736460" y="2473304"/>
            <a:ext cx="511585" cy="1519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463291" y="4017964"/>
            <a:ext cx="2016816" cy="646331"/>
          </a:xfrm>
          <a:prstGeom prst="rect">
            <a:avLst/>
          </a:prstGeom>
          <a:noFill/>
        </p:spPr>
        <p:txBody>
          <a:bodyPr wrap="square" rtlCol="0">
            <a:spAutoFit/>
          </a:bodyPr>
          <a:lstStyle/>
          <a:p>
            <a:r>
              <a:rPr lang="en-US" dirty="0" smtClean="0">
                <a:solidFill>
                  <a:schemeClr val="accent1"/>
                </a:solidFill>
              </a:rPr>
              <a:t>vector of key codes to ignore</a:t>
            </a:r>
            <a:endParaRPr lang="en-US" dirty="0">
              <a:solidFill>
                <a:schemeClr val="accent1"/>
              </a:solidFill>
            </a:endParaRPr>
          </a:p>
        </p:txBody>
      </p:sp>
    </p:spTree>
    <p:extLst>
      <p:ext uri="{BB962C8B-B14F-4D97-AF65-F5344CB8AC3E}">
        <p14:creationId xmlns:p14="http://schemas.microsoft.com/office/powerpoint/2010/main" val="33530588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pictures</a:t>
            </a:r>
            <a:endParaRPr lang="en-US" dirty="0"/>
          </a:p>
        </p:txBody>
      </p:sp>
      <p:sp>
        <p:nvSpPr>
          <p:cNvPr id="3" name="Content Placeholder 2"/>
          <p:cNvSpPr>
            <a:spLocks noGrp="1"/>
          </p:cNvSpPr>
          <p:nvPr>
            <p:ph idx="1"/>
          </p:nvPr>
        </p:nvSpPr>
        <p:spPr/>
        <p:txBody>
          <a:bodyPr/>
          <a:lstStyle/>
          <a:p>
            <a:r>
              <a:rPr lang="en-US" dirty="0" smtClean="0"/>
              <a:t>Steps to displaying a picture:</a:t>
            </a:r>
          </a:p>
          <a:p>
            <a:pPr lvl="1"/>
            <a:r>
              <a:rPr lang="en-US" dirty="0" smtClean="0"/>
              <a:t>1. Use </a:t>
            </a:r>
            <a:r>
              <a:rPr lang="en-US" dirty="0" err="1" smtClean="0"/>
              <a:t>imread</a:t>
            </a:r>
            <a:r>
              <a:rPr lang="en-US" dirty="0" smtClean="0"/>
              <a:t>() to read the image into a matrix of numbers</a:t>
            </a:r>
          </a:p>
          <a:p>
            <a:pPr lvl="1"/>
            <a:r>
              <a:rPr lang="en-US" dirty="0" smtClean="0"/>
              <a:t>2. Use </a:t>
            </a:r>
            <a:r>
              <a:rPr lang="en-US" dirty="0" err="1" smtClean="0"/>
              <a:t>MakeTexture</a:t>
            </a:r>
            <a:r>
              <a:rPr lang="en-US" dirty="0" smtClean="0"/>
              <a:t> to create an OpenGL texture using that matrix</a:t>
            </a:r>
          </a:p>
          <a:p>
            <a:pPr lvl="1"/>
            <a:r>
              <a:rPr lang="en-US" dirty="0" smtClean="0"/>
              <a:t>3. Use </a:t>
            </a:r>
            <a:r>
              <a:rPr lang="en-US" dirty="0" err="1" smtClean="0"/>
              <a:t>DrawTexture</a:t>
            </a:r>
            <a:r>
              <a:rPr lang="en-US" dirty="0" smtClean="0"/>
              <a:t> to draw the texture to the screen</a:t>
            </a:r>
            <a:endParaRPr lang="en-US" dirty="0"/>
          </a:p>
        </p:txBody>
      </p:sp>
    </p:spTree>
    <p:extLst>
      <p:ext uri="{BB962C8B-B14F-4D97-AF65-F5344CB8AC3E}">
        <p14:creationId xmlns:p14="http://schemas.microsoft.com/office/powerpoint/2010/main" val="1306705908"/>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8-02 at 12.50.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62" y="675075"/>
            <a:ext cx="6404289" cy="6041782"/>
          </a:xfrm>
          <a:prstGeom prst="rect">
            <a:avLst/>
          </a:prstGeom>
        </p:spPr>
      </p:pic>
      <p:sp>
        <p:nvSpPr>
          <p:cNvPr id="5" name="Rectangle 4"/>
          <p:cNvSpPr/>
          <p:nvPr/>
        </p:nvSpPr>
        <p:spPr>
          <a:xfrm>
            <a:off x="354662" y="2193720"/>
            <a:ext cx="5407239" cy="1312034"/>
          </a:xfrm>
          <a:prstGeom prst="rect">
            <a:avLst/>
          </a:prstGeom>
          <a:gradFill flip="none" rotWithShape="1">
            <a:gsLst>
              <a:gs pos="0">
                <a:schemeClr val="accent1">
                  <a:tint val="95000"/>
                  <a:shade val="70000"/>
                  <a:satMod val="150000"/>
                  <a:alpha val="19000"/>
                </a:schemeClr>
              </a:gs>
              <a:gs pos="100000">
                <a:schemeClr val="accent1">
                  <a:tint val="100000"/>
                  <a:shade val="100000"/>
                  <a:satMod val="150000"/>
                  <a:alpha val="19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809129" y="2525162"/>
            <a:ext cx="1899643" cy="646331"/>
          </a:xfrm>
          <a:prstGeom prst="rect">
            <a:avLst/>
          </a:prstGeom>
          <a:noFill/>
        </p:spPr>
        <p:txBody>
          <a:bodyPr wrap="square" rtlCol="0">
            <a:spAutoFit/>
          </a:bodyPr>
          <a:lstStyle/>
          <a:p>
            <a:r>
              <a:rPr lang="en-US" dirty="0" smtClean="0">
                <a:solidFill>
                  <a:schemeClr val="accent1"/>
                </a:solidFill>
              </a:rPr>
              <a:t>waiting for a specific response</a:t>
            </a:r>
            <a:endParaRPr lang="en-US" dirty="0">
              <a:solidFill>
                <a:schemeClr val="accent1"/>
              </a:solidFill>
            </a:endParaRPr>
          </a:p>
        </p:txBody>
      </p:sp>
      <p:sp>
        <p:nvSpPr>
          <p:cNvPr id="7" name="Rectangle 6"/>
          <p:cNvSpPr/>
          <p:nvPr/>
        </p:nvSpPr>
        <p:spPr>
          <a:xfrm>
            <a:off x="354662" y="4156523"/>
            <a:ext cx="5407239" cy="1490470"/>
          </a:xfrm>
          <a:prstGeom prst="rect">
            <a:avLst/>
          </a:prstGeom>
          <a:gradFill flip="none" rotWithShape="1">
            <a:gsLst>
              <a:gs pos="0">
                <a:schemeClr val="accent2">
                  <a:tint val="95000"/>
                  <a:shade val="70000"/>
                  <a:satMod val="150000"/>
                  <a:alpha val="23000"/>
                </a:schemeClr>
              </a:gs>
              <a:gs pos="100000">
                <a:schemeClr val="accent2">
                  <a:tint val="100000"/>
                  <a:shade val="100000"/>
                  <a:satMod val="150000"/>
                  <a:alpha val="2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TextBox 7"/>
          <p:cNvSpPr txBox="1"/>
          <p:nvPr/>
        </p:nvSpPr>
        <p:spPr>
          <a:xfrm>
            <a:off x="5882596" y="4561439"/>
            <a:ext cx="1899643" cy="923330"/>
          </a:xfrm>
          <a:prstGeom prst="rect">
            <a:avLst/>
          </a:prstGeom>
          <a:noFill/>
        </p:spPr>
        <p:txBody>
          <a:bodyPr wrap="square" rtlCol="0">
            <a:spAutoFit/>
          </a:bodyPr>
          <a:lstStyle/>
          <a:p>
            <a:r>
              <a:rPr lang="en-US" dirty="0" smtClean="0">
                <a:solidFill>
                  <a:schemeClr val="accent2"/>
                </a:solidFill>
              </a:rPr>
              <a:t>waiting for any response EXCEPT certain keys</a:t>
            </a:r>
            <a:endParaRPr lang="en-US" dirty="0">
              <a:solidFill>
                <a:schemeClr val="accent2"/>
              </a:solidFill>
            </a:endParaRPr>
          </a:p>
        </p:txBody>
      </p:sp>
    </p:spTree>
    <p:extLst>
      <p:ext uri="{BB962C8B-B14F-4D97-AF65-F5344CB8AC3E}">
        <p14:creationId xmlns:p14="http://schemas.microsoft.com/office/powerpoint/2010/main" val="23789006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responses</a:t>
            </a:r>
            <a:endParaRPr lang="en-US" dirty="0"/>
          </a:p>
        </p:txBody>
      </p:sp>
      <p:sp>
        <p:nvSpPr>
          <p:cNvPr id="4" name="Content Placeholder 2"/>
          <p:cNvSpPr txBox="1">
            <a:spLocks/>
          </p:cNvSpPr>
          <p:nvPr/>
        </p:nvSpPr>
        <p:spPr>
          <a:xfrm>
            <a:off x="1336386" y="2644157"/>
            <a:ext cx="3022614" cy="2500378"/>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dirty="0" err="1" smtClean="0">
                <a:solidFill>
                  <a:schemeClr val="accent1"/>
                </a:solidFill>
              </a:rPr>
              <a:t>GetChar</a:t>
            </a:r>
            <a:r>
              <a:rPr lang="en-US" dirty="0" smtClean="0">
                <a:solidFill>
                  <a:schemeClr val="accent1"/>
                </a:solidFill>
              </a:rPr>
              <a:t>()</a:t>
            </a:r>
          </a:p>
          <a:p>
            <a:r>
              <a:rPr lang="en-US" dirty="0" err="1" smtClean="0">
                <a:solidFill>
                  <a:schemeClr val="accent1"/>
                </a:solidFill>
              </a:rPr>
              <a:t>KbWait</a:t>
            </a:r>
            <a:r>
              <a:rPr lang="en-US" dirty="0" smtClean="0">
                <a:solidFill>
                  <a:schemeClr val="accent1"/>
                </a:solidFill>
              </a:rPr>
              <a:t>()</a:t>
            </a:r>
          </a:p>
          <a:p>
            <a:r>
              <a:rPr lang="en-US" dirty="0" err="1" smtClean="0">
                <a:solidFill>
                  <a:schemeClr val="accent1"/>
                </a:solidFill>
              </a:rPr>
              <a:t>KbCheck</a:t>
            </a:r>
            <a:r>
              <a:rPr lang="en-US" dirty="0" smtClean="0">
                <a:solidFill>
                  <a:schemeClr val="accent1"/>
                </a:solidFill>
              </a:rPr>
              <a:t>()</a:t>
            </a:r>
          </a:p>
          <a:p>
            <a:r>
              <a:rPr lang="en-US" dirty="0" err="1" smtClean="0">
                <a:solidFill>
                  <a:schemeClr val="accent1"/>
                </a:solidFill>
              </a:rPr>
              <a:t>KbQueueCheck</a:t>
            </a:r>
            <a:r>
              <a:rPr lang="en-US" dirty="0" smtClean="0">
                <a:solidFill>
                  <a:schemeClr val="accent1"/>
                </a:solidFill>
              </a:rPr>
              <a:t>()</a:t>
            </a:r>
          </a:p>
          <a:p>
            <a:endParaRPr lang="en-US" dirty="0">
              <a:solidFill>
                <a:schemeClr val="accent1"/>
              </a:solidFill>
            </a:endParaRPr>
          </a:p>
        </p:txBody>
      </p:sp>
      <p:pic>
        <p:nvPicPr>
          <p:cNvPr id="5" name="Picture 4"/>
          <p:cNvPicPr>
            <a:picLocks noChangeAspect="1"/>
          </p:cNvPicPr>
          <p:nvPr/>
        </p:nvPicPr>
        <p:blipFill>
          <a:blip r:embed="rId2">
            <a:alphaModFix/>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4359000" y="3015334"/>
            <a:ext cx="3456875" cy="1643606"/>
          </a:xfrm>
          <a:prstGeom prst="rect">
            <a:avLst/>
          </a:prstGeom>
        </p:spPr>
      </p:pic>
    </p:spTree>
    <p:extLst>
      <p:ext uri="{BB962C8B-B14F-4D97-AF65-F5344CB8AC3E}">
        <p14:creationId xmlns:p14="http://schemas.microsoft.com/office/powerpoint/2010/main" val="41434270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KbQueueCheck</a:t>
            </a:r>
            <a:endParaRPr lang="en-US" dirty="0"/>
          </a:p>
        </p:txBody>
      </p:sp>
      <p:sp>
        <p:nvSpPr>
          <p:cNvPr id="3" name="Content Placeholder 2"/>
          <p:cNvSpPr>
            <a:spLocks noGrp="1"/>
          </p:cNvSpPr>
          <p:nvPr>
            <p:ph idx="1"/>
          </p:nvPr>
        </p:nvSpPr>
        <p:spPr>
          <a:xfrm>
            <a:off x="511537" y="2166594"/>
            <a:ext cx="8196807" cy="3992563"/>
          </a:xfrm>
        </p:spPr>
        <p:txBody>
          <a:bodyPr/>
          <a:lstStyle/>
          <a:p>
            <a:r>
              <a:rPr lang="en-US" dirty="0" smtClean="0"/>
              <a:t>An alternative set of commands for collecting </a:t>
            </a:r>
            <a:r>
              <a:rPr lang="en-US" dirty="0" err="1" smtClean="0"/>
              <a:t>keypresses</a:t>
            </a:r>
            <a:r>
              <a:rPr lang="en-US" dirty="0" smtClean="0"/>
              <a:t>:</a:t>
            </a:r>
          </a:p>
          <a:p>
            <a:pPr lvl="1"/>
            <a:r>
              <a:rPr lang="en-US" dirty="0" err="1" smtClean="0"/>
              <a:t>KbQueueCreate</a:t>
            </a:r>
            <a:endParaRPr lang="en-US" dirty="0" smtClean="0"/>
          </a:p>
          <a:p>
            <a:pPr lvl="1"/>
            <a:r>
              <a:rPr lang="en-US" dirty="0" err="1" smtClean="0"/>
              <a:t>KbQueueStart</a:t>
            </a:r>
            <a:endParaRPr lang="en-US" dirty="0" smtClean="0"/>
          </a:p>
          <a:p>
            <a:pPr lvl="1"/>
            <a:r>
              <a:rPr lang="en-US" dirty="0" err="1" smtClean="0"/>
              <a:t>KbQueueStop</a:t>
            </a:r>
            <a:endParaRPr lang="en-US" dirty="0" smtClean="0"/>
          </a:p>
          <a:p>
            <a:pPr lvl="1"/>
            <a:r>
              <a:rPr lang="en-US" dirty="0" err="1" smtClean="0"/>
              <a:t>KbQueueCheck</a:t>
            </a:r>
            <a:endParaRPr lang="en-US" dirty="0" smtClean="0"/>
          </a:p>
          <a:p>
            <a:pPr lvl="1"/>
            <a:r>
              <a:rPr lang="en-US" dirty="0" err="1" smtClean="0"/>
              <a:t>KbQueueWait</a:t>
            </a:r>
            <a:endParaRPr lang="en-US" dirty="0" smtClean="0"/>
          </a:p>
          <a:p>
            <a:pPr lvl="1"/>
            <a:r>
              <a:rPr lang="en-US" dirty="0" err="1" smtClean="0"/>
              <a:t>KbQueueFlush</a:t>
            </a:r>
            <a:endParaRPr lang="en-US" dirty="0" smtClean="0"/>
          </a:p>
          <a:p>
            <a:pPr lvl="1"/>
            <a:r>
              <a:rPr lang="en-US" dirty="0" err="1" smtClean="0"/>
              <a:t>KbQueueRelease</a:t>
            </a:r>
            <a:endParaRPr lang="en-US" dirty="0"/>
          </a:p>
        </p:txBody>
      </p:sp>
    </p:spTree>
    <p:extLst>
      <p:ext uri="{BB962C8B-B14F-4D97-AF65-F5344CB8AC3E}">
        <p14:creationId xmlns:p14="http://schemas.microsoft.com/office/powerpoint/2010/main" val="284888594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KbQueueCheck</a:t>
            </a:r>
            <a:endParaRPr lang="en-US" dirty="0"/>
          </a:p>
        </p:txBody>
      </p:sp>
      <p:sp>
        <p:nvSpPr>
          <p:cNvPr id="3" name="Content Placeholder 2"/>
          <p:cNvSpPr>
            <a:spLocks noGrp="1"/>
          </p:cNvSpPr>
          <p:nvPr>
            <p:ph idx="1"/>
          </p:nvPr>
        </p:nvSpPr>
        <p:spPr>
          <a:xfrm>
            <a:off x="589719" y="1990377"/>
            <a:ext cx="7784423" cy="3992563"/>
          </a:xfrm>
        </p:spPr>
        <p:txBody>
          <a:bodyPr/>
          <a:lstStyle/>
          <a:p>
            <a:r>
              <a:rPr lang="en-US" dirty="0" smtClean="0"/>
              <a:t>Advantages of </a:t>
            </a:r>
            <a:r>
              <a:rPr lang="en-US" dirty="0" err="1" smtClean="0"/>
              <a:t>KbQueueCheck</a:t>
            </a:r>
            <a:r>
              <a:rPr lang="en-US" dirty="0" smtClean="0"/>
              <a:t>:</a:t>
            </a:r>
          </a:p>
          <a:p>
            <a:pPr lvl="1"/>
            <a:r>
              <a:rPr lang="en-US" dirty="0" smtClean="0"/>
              <a:t>Sometimes detects really brief responses that </a:t>
            </a:r>
            <a:r>
              <a:rPr lang="en-US" dirty="0" err="1" smtClean="0"/>
              <a:t>KbCheck</a:t>
            </a:r>
            <a:r>
              <a:rPr lang="en-US" dirty="0" smtClean="0"/>
              <a:t> can miss</a:t>
            </a:r>
          </a:p>
          <a:p>
            <a:pPr lvl="1"/>
            <a:r>
              <a:rPr lang="en-US" dirty="0" smtClean="0"/>
              <a:t>Very accurate time recording</a:t>
            </a:r>
          </a:p>
          <a:p>
            <a:pPr lvl="1"/>
            <a:r>
              <a:rPr lang="en-US" dirty="0" smtClean="0"/>
              <a:t>Records presses and releases both	</a:t>
            </a:r>
          </a:p>
          <a:p>
            <a:r>
              <a:rPr lang="en-US" dirty="0" smtClean="0"/>
              <a:t>Disadvantages:</a:t>
            </a:r>
          </a:p>
          <a:p>
            <a:pPr lvl="1"/>
            <a:r>
              <a:rPr lang="en-US" dirty="0" smtClean="0"/>
              <a:t>Difficulty in recording multiple presses of the same key</a:t>
            </a:r>
          </a:p>
          <a:p>
            <a:pPr lvl="1"/>
            <a:r>
              <a:rPr lang="en-US" dirty="0" smtClean="0"/>
              <a:t>May not deal well with many rapid </a:t>
            </a:r>
            <a:r>
              <a:rPr lang="en-US" dirty="0" err="1" smtClean="0"/>
              <a:t>keypresses</a:t>
            </a:r>
            <a:endParaRPr lang="en-US" dirty="0" smtClean="0"/>
          </a:p>
          <a:p>
            <a:pPr lvl="2"/>
            <a:endParaRPr lang="en-US" dirty="0" smtClean="0"/>
          </a:p>
          <a:p>
            <a:pPr lvl="1"/>
            <a:endParaRPr lang="en-US" dirty="0" smtClean="0"/>
          </a:p>
          <a:p>
            <a:endParaRPr lang="en-US" dirty="0"/>
          </a:p>
        </p:txBody>
      </p:sp>
    </p:spTree>
    <p:extLst>
      <p:ext uri="{BB962C8B-B14F-4D97-AF65-F5344CB8AC3E}">
        <p14:creationId xmlns:p14="http://schemas.microsoft.com/office/powerpoint/2010/main" val="185806004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using </a:t>
            </a:r>
            <a:r>
              <a:rPr lang="en-US" dirty="0" err="1" smtClean="0"/>
              <a:t>KbQueue</a:t>
            </a:r>
            <a:endParaRPr lang="en-US" dirty="0"/>
          </a:p>
        </p:txBody>
      </p:sp>
      <p:sp>
        <p:nvSpPr>
          <p:cNvPr id="3" name="Content Placeholder 2"/>
          <p:cNvSpPr>
            <a:spLocks noGrp="1"/>
          </p:cNvSpPr>
          <p:nvPr>
            <p:ph idx="1"/>
          </p:nvPr>
        </p:nvSpPr>
        <p:spPr>
          <a:xfrm>
            <a:off x="635669" y="2133600"/>
            <a:ext cx="7910348" cy="3992563"/>
          </a:xfrm>
        </p:spPr>
        <p:txBody>
          <a:bodyPr>
            <a:normAutofit fontScale="92500"/>
          </a:bodyPr>
          <a:lstStyle/>
          <a:p>
            <a:r>
              <a:rPr lang="en-US" dirty="0" err="1" smtClean="0"/>
              <a:t>KbQueueCreate</a:t>
            </a:r>
            <a:r>
              <a:rPr lang="en-US" dirty="0" smtClean="0"/>
              <a:t>([</a:t>
            </a:r>
            <a:r>
              <a:rPr lang="en-US" dirty="0" err="1" smtClean="0"/>
              <a:t>deviceNumber</a:t>
            </a:r>
            <a:r>
              <a:rPr lang="en-US" dirty="0" smtClean="0"/>
              <a:t>]) to create the queue. </a:t>
            </a:r>
          </a:p>
          <a:p>
            <a:r>
              <a:rPr lang="en-US" dirty="0" err="1" smtClean="0"/>
              <a:t>KbQueueStart</a:t>
            </a:r>
            <a:r>
              <a:rPr lang="en-US" dirty="0" smtClean="0"/>
              <a:t>() to start listening</a:t>
            </a:r>
          </a:p>
          <a:p>
            <a:r>
              <a:rPr lang="en-US" dirty="0" err="1" smtClean="0"/>
              <a:t>KbQueueStop</a:t>
            </a:r>
            <a:r>
              <a:rPr lang="en-US" dirty="0" smtClean="0"/>
              <a:t>() to stop listening (does not clear the queue)</a:t>
            </a:r>
          </a:p>
          <a:p>
            <a:r>
              <a:rPr lang="en-US" dirty="0" err="1" smtClean="0"/>
              <a:t>KbQueueCheck</a:t>
            </a:r>
            <a:r>
              <a:rPr lang="en-US" dirty="0" smtClean="0"/>
              <a:t>() to check the values recorded while the queue was active</a:t>
            </a:r>
          </a:p>
          <a:p>
            <a:r>
              <a:rPr lang="en-US" dirty="0" err="1" smtClean="0"/>
              <a:t>KbQueueFlush</a:t>
            </a:r>
            <a:r>
              <a:rPr lang="en-US" dirty="0" smtClean="0"/>
              <a:t>() to empty the queue</a:t>
            </a:r>
          </a:p>
          <a:p>
            <a:r>
              <a:rPr lang="en-US" dirty="0" err="1" smtClean="0"/>
              <a:t>KbQueueRelease</a:t>
            </a:r>
            <a:r>
              <a:rPr lang="en-US" dirty="0" smtClean="0"/>
              <a:t>() to destroy the queue object</a:t>
            </a:r>
            <a:endParaRPr lang="en-US" dirty="0"/>
          </a:p>
        </p:txBody>
      </p:sp>
    </p:spTree>
    <p:extLst>
      <p:ext uri="{BB962C8B-B14F-4D97-AF65-F5344CB8AC3E}">
        <p14:creationId xmlns:p14="http://schemas.microsoft.com/office/powerpoint/2010/main" val="85665453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KbQueueCheck</a:t>
            </a:r>
            <a:endParaRPr lang="en-US" dirty="0"/>
          </a:p>
        </p:txBody>
      </p:sp>
      <p:sp>
        <p:nvSpPr>
          <p:cNvPr id="3" name="Content Placeholder 2"/>
          <p:cNvSpPr>
            <a:spLocks noGrp="1"/>
          </p:cNvSpPr>
          <p:nvPr>
            <p:ph idx="1"/>
          </p:nvPr>
        </p:nvSpPr>
        <p:spPr>
          <a:xfrm>
            <a:off x="284163" y="2157046"/>
            <a:ext cx="8574087" cy="821995"/>
          </a:xfrm>
        </p:spPr>
        <p:txBody>
          <a:bodyPr>
            <a:normAutofit/>
          </a:bodyPr>
          <a:lstStyle/>
          <a:p>
            <a:pPr marL="0" indent="0">
              <a:buNone/>
            </a:pPr>
            <a:r>
              <a:rPr lang="en-US" sz="1600" dirty="0">
                <a:latin typeface="Courier"/>
                <a:cs typeface="Courier"/>
              </a:rPr>
              <a:t>[pressed, </a:t>
            </a:r>
            <a:r>
              <a:rPr lang="en-US" sz="1600" dirty="0" err="1">
                <a:latin typeface="Courier"/>
                <a:cs typeface="Courier"/>
              </a:rPr>
              <a:t>firstPress</a:t>
            </a:r>
            <a:r>
              <a:rPr lang="en-US" sz="1600" dirty="0">
                <a:latin typeface="Courier"/>
                <a:cs typeface="Courier"/>
              </a:rPr>
              <a:t>, </a:t>
            </a:r>
            <a:r>
              <a:rPr lang="en-US" sz="1600" dirty="0" err="1">
                <a:latin typeface="Courier"/>
                <a:cs typeface="Courier"/>
              </a:rPr>
              <a:t>firstRelease</a:t>
            </a:r>
            <a:r>
              <a:rPr lang="en-US" sz="1600" dirty="0">
                <a:latin typeface="Courier"/>
                <a:cs typeface="Courier"/>
              </a:rPr>
              <a:t>, </a:t>
            </a:r>
            <a:r>
              <a:rPr lang="en-US" sz="1600" dirty="0" err="1">
                <a:latin typeface="Courier"/>
                <a:cs typeface="Courier"/>
              </a:rPr>
              <a:t>lastPress</a:t>
            </a:r>
            <a:r>
              <a:rPr lang="en-US" sz="1600" dirty="0">
                <a:latin typeface="Courier"/>
                <a:cs typeface="Courier"/>
              </a:rPr>
              <a:t>, </a:t>
            </a:r>
            <a:r>
              <a:rPr lang="en-US" sz="1600" dirty="0" err="1">
                <a:latin typeface="Courier"/>
                <a:cs typeface="Courier"/>
              </a:rPr>
              <a:t>lastRelease</a:t>
            </a:r>
            <a:r>
              <a:rPr lang="en-US" sz="1600" dirty="0" smtClean="0">
                <a:latin typeface="Courier"/>
                <a:cs typeface="Courier"/>
              </a:rPr>
              <a:t>] = </a:t>
            </a:r>
            <a:r>
              <a:rPr lang="en-US" sz="1600" dirty="0" err="1" smtClean="0">
                <a:latin typeface="Courier"/>
                <a:cs typeface="Courier"/>
              </a:rPr>
              <a:t>KbQueueCheck</a:t>
            </a:r>
            <a:r>
              <a:rPr lang="en-US" sz="1600" dirty="0">
                <a:latin typeface="Courier"/>
                <a:cs typeface="Courier"/>
              </a:rPr>
              <a:t>()</a:t>
            </a:r>
          </a:p>
        </p:txBody>
      </p:sp>
      <p:sp>
        <p:nvSpPr>
          <p:cNvPr id="4" name="Rectangle 3"/>
          <p:cNvSpPr/>
          <p:nvPr/>
        </p:nvSpPr>
        <p:spPr>
          <a:xfrm>
            <a:off x="465243" y="2225282"/>
            <a:ext cx="1014794" cy="248022"/>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V="1">
            <a:off x="1056200" y="2498038"/>
            <a:ext cx="0" cy="14453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80170" y="3943410"/>
            <a:ext cx="1530075" cy="923330"/>
          </a:xfrm>
          <a:prstGeom prst="rect">
            <a:avLst/>
          </a:prstGeom>
          <a:noFill/>
        </p:spPr>
        <p:txBody>
          <a:bodyPr wrap="square" rtlCol="0">
            <a:spAutoFit/>
          </a:bodyPr>
          <a:lstStyle/>
          <a:p>
            <a:r>
              <a:rPr lang="en-US" dirty="0" smtClean="0">
                <a:solidFill>
                  <a:schemeClr val="accent1"/>
                </a:solidFill>
              </a:rPr>
              <a:t>has a key been</a:t>
            </a:r>
          </a:p>
          <a:p>
            <a:r>
              <a:rPr lang="en-US" dirty="0" smtClean="0">
                <a:solidFill>
                  <a:schemeClr val="accent1"/>
                </a:solidFill>
              </a:rPr>
              <a:t>pressed?</a:t>
            </a:r>
            <a:endParaRPr lang="en-US" dirty="0">
              <a:solidFill>
                <a:schemeClr val="accent1"/>
              </a:solidFill>
            </a:endParaRPr>
          </a:p>
        </p:txBody>
      </p:sp>
      <p:sp>
        <p:nvSpPr>
          <p:cNvPr id="8" name="Rectangle 7"/>
          <p:cNvSpPr/>
          <p:nvPr/>
        </p:nvSpPr>
        <p:spPr>
          <a:xfrm>
            <a:off x="1602848" y="2225282"/>
            <a:ext cx="1223544" cy="248022"/>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 name="Straight Arrow Connector 8"/>
          <p:cNvCxnSpPr/>
          <p:nvPr/>
        </p:nvCxnSpPr>
        <p:spPr>
          <a:xfrm flipV="1">
            <a:off x="2135194" y="2498038"/>
            <a:ext cx="0" cy="144537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1697359" y="3943410"/>
            <a:ext cx="1530075" cy="1477328"/>
          </a:xfrm>
          <a:prstGeom prst="rect">
            <a:avLst/>
          </a:prstGeom>
          <a:noFill/>
        </p:spPr>
        <p:txBody>
          <a:bodyPr wrap="square" rtlCol="0">
            <a:spAutoFit/>
          </a:bodyPr>
          <a:lstStyle/>
          <a:p>
            <a:r>
              <a:rPr lang="en-US" dirty="0" smtClean="0">
                <a:solidFill>
                  <a:srgbClr val="FF6600"/>
                </a:solidFill>
              </a:rPr>
              <a:t>array indicating when each key was first pressed</a:t>
            </a:r>
            <a:endParaRPr lang="en-US" dirty="0">
              <a:solidFill>
                <a:srgbClr val="FF6600"/>
              </a:solidFill>
            </a:endParaRPr>
          </a:p>
        </p:txBody>
      </p:sp>
      <p:sp>
        <p:nvSpPr>
          <p:cNvPr id="11" name="Rectangle 10"/>
          <p:cNvSpPr/>
          <p:nvPr/>
        </p:nvSpPr>
        <p:spPr>
          <a:xfrm>
            <a:off x="3025593" y="2225282"/>
            <a:ext cx="1490906" cy="248022"/>
          </a:xfrm>
          <a:prstGeom prst="rect">
            <a:avLst/>
          </a:prstGeom>
          <a:gradFill flip="none" rotWithShape="1">
            <a:gsLst>
              <a:gs pos="0">
                <a:schemeClr val="accent5">
                  <a:tint val="95000"/>
                  <a:shade val="70000"/>
                  <a:satMod val="150000"/>
                  <a:alpha val="39000"/>
                </a:schemeClr>
              </a:gs>
              <a:gs pos="100000">
                <a:schemeClr val="accent5">
                  <a:tint val="100000"/>
                  <a:shade val="100000"/>
                  <a:satMod val="150000"/>
                  <a:alpha val="39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12" name="Straight Arrow Connector 11"/>
          <p:cNvCxnSpPr/>
          <p:nvPr/>
        </p:nvCxnSpPr>
        <p:spPr>
          <a:xfrm flipV="1">
            <a:off x="3701168" y="2498038"/>
            <a:ext cx="0" cy="144537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3" name="TextBox 12"/>
          <p:cNvSpPr txBox="1"/>
          <p:nvPr/>
        </p:nvSpPr>
        <p:spPr>
          <a:xfrm>
            <a:off x="3227434" y="3943410"/>
            <a:ext cx="1530075" cy="1477328"/>
          </a:xfrm>
          <a:prstGeom prst="rect">
            <a:avLst/>
          </a:prstGeom>
          <a:noFill/>
        </p:spPr>
        <p:txBody>
          <a:bodyPr wrap="square" rtlCol="0">
            <a:spAutoFit/>
          </a:bodyPr>
          <a:lstStyle/>
          <a:p>
            <a:r>
              <a:rPr lang="en-US" dirty="0" smtClean="0">
                <a:solidFill>
                  <a:schemeClr val="accent5"/>
                </a:solidFill>
              </a:rPr>
              <a:t>array indicating when each key was first released</a:t>
            </a:r>
            <a:endParaRPr lang="en-US" dirty="0">
              <a:solidFill>
                <a:schemeClr val="accent5"/>
              </a:solidFill>
            </a:endParaRPr>
          </a:p>
        </p:txBody>
      </p:sp>
    </p:spTree>
    <p:extLst>
      <p:ext uri="{BB962C8B-B14F-4D97-AF65-F5344CB8AC3E}">
        <p14:creationId xmlns:p14="http://schemas.microsoft.com/office/powerpoint/2010/main" val="18866876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animBg="1"/>
      <p:bldP spid="10" grpId="0"/>
      <p:bldP spid="11" grpId="0" animBg="1"/>
      <p:bldP spid="1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2 at 12.50.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53" y="773405"/>
            <a:ext cx="6454869" cy="6089499"/>
          </a:xfrm>
          <a:prstGeom prst="rect">
            <a:avLst/>
          </a:prstGeom>
        </p:spPr>
      </p:pic>
    </p:spTree>
    <p:extLst>
      <p:ext uri="{BB962C8B-B14F-4D97-AF65-F5344CB8AC3E}">
        <p14:creationId xmlns:p14="http://schemas.microsoft.com/office/powerpoint/2010/main" val="56776601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keyboard response functions</a:t>
            </a:r>
            <a:endParaRPr lang="en-US" dirty="0"/>
          </a:p>
        </p:txBody>
      </p:sp>
      <p:sp>
        <p:nvSpPr>
          <p:cNvPr id="3" name="Content Placeholder 2"/>
          <p:cNvSpPr>
            <a:spLocks noGrp="1"/>
          </p:cNvSpPr>
          <p:nvPr>
            <p:ph idx="1"/>
          </p:nvPr>
        </p:nvSpPr>
        <p:spPr/>
        <p:txBody>
          <a:bodyPr/>
          <a:lstStyle/>
          <a:p>
            <a:r>
              <a:rPr lang="en-US" dirty="0" err="1" smtClean="0"/>
              <a:t>GetNumber</a:t>
            </a:r>
            <a:r>
              <a:rPr lang="en-US" dirty="0" smtClean="0"/>
              <a:t>()</a:t>
            </a:r>
          </a:p>
          <a:p>
            <a:r>
              <a:rPr lang="en-US" dirty="0" err="1" smtClean="0"/>
              <a:t>GetString</a:t>
            </a:r>
            <a:r>
              <a:rPr lang="en-US" dirty="0" smtClean="0"/>
              <a:t>()</a:t>
            </a:r>
          </a:p>
          <a:p>
            <a:r>
              <a:rPr lang="en-US" dirty="0" err="1" smtClean="0"/>
              <a:t>GetEchoString</a:t>
            </a:r>
            <a:r>
              <a:rPr lang="en-US" dirty="0" smtClean="0"/>
              <a:t>(</a:t>
            </a:r>
            <a:r>
              <a:rPr lang="en-US" dirty="0" err="1" smtClean="0"/>
              <a:t>wPtr,message,x,y</a:t>
            </a:r>
            <a:r>
              <a:rPr lang="en-US" dirty="0" smtClean="0"/>
              <a:t>)</a:t>
            </a:r>
          </a:p>
          <a:p>
            <a:r>
              <a:rPr lang="en-US" dirty="0" smtClean="0"/>
              <a:t>Ask(</a:t>
            </a:r>
            <a:r>
              <a:rPr lang="en-US" dirty="0" err="1" smtClean="0"/>
              <a:t>wPtr</a:t>
            </a:r>
            <a:r>
              <a:rPr lang="en-US" dirty="0" smtClean="0"/>
              <a:t>, message)</a:t>
            </a:r>
            <a:endParaRPr lang="en-US" dirty="0"/>
          </a:p>
        </p:txBody>
      </p:sp>
    </p:spTree>
    <p:extLst>
      <p:ext uri="{BB962C8B-B14F-4D97-AF65-F5344CB8AC3E}">
        <p14:creationId xmlns:p14="http://schemas.microsoft.com/office/powerpoint/2010/main" val="1989840126"/>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responses</a:t>
            </a:r>
            <a:endParaRPr lang="en-US" dirty="0"/>
          </a:p>
        </p:txBody>
      </p:sp>
      <p:sp>
        <p:nvSpPr>
          <p:cNvPr id="6" name="Content Placeholder 2"/>
          <p:cNvSpPr txBox="1">
            <a:spLocks/>
          </p:cNvSpPr>
          <p:nvPr/>
        </p:nvSpPr>
        <p:spPr>
          <a:xfrm>
            <a:off x="981874" y="2131860"/>
            <a:ext cx="3070538" cy="3992563"/>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dirty="0" err="1" smtClean="0">
                <a:solidFill>
                  <a:schemeClr val="accent2"/>
                </a:solidFill>
              </a:rPr>
              <a:t>GetMouse</a:t>
            </a:r>
            <a:r>
              <a:rPr lang="en-US" dirty="0" smtClean="0">
                <a:solidFill>
                  <a:schemeClr val="accent2"/>
                </a:solidFill>
              </a:rPr>
              <a:t>()</a:t>
            </a:r>
          </a:p>
          <a:p>
            <a:r>
              <a:rPr lang="en-US" dirty="0" err="1" smtClean="0">
                <a:solidFill>
                  <a:schemeClr val="accent2"/>
                </a:solidFill>
              </a:rPr>
              <a:t>GetClicks</a:t>
            </a:r>
            <a:r>
              <a:rPr lang="en-US" dirty="0" smtClean="0">
                <a:solidFill>
                  <a:schemeClr val="accent2"/>
                </a:solidFill>
              </a:rPr>
              <a:t>()</a:t>
            </a:r>
          </a:p>
          <a:p>
            <a:r>
              <a:rPr lang="en-US" dirty="0" err="1" smtClean="0">
                <a:solidFill>
                  <a:schemeClr val="accent2"/>
                </a:solidFill>
              </a:rPr>
              <a:t>GetMouseWheel</a:t>
            </a:r>
            <a:r>
              <a:rPr lang="en-US" dirty="0" smtClean="0">
                <a:solidFill>
                  <a:schemeClr val="accent2"/>
                </a:solidFill>
              </a:rPr>
              <a:t>()</a:t>
            </a:r>
          </a:p>
          <a:p>
            <a:r>
              <a:rPr lang="en-US" dirty="0" err="1" smtClean="0">
                <a:solidFill>
                  <a:schemeClr val="accent2"/>
                </a:solidFill>
              </a:rPr>
              <a:t>SetMouse</a:t>
            </a:r>
            <a:r>
              <a:rPr lang="en-US" dirty="0" smtClean="0">
                <a:solidFill>
                  <a:schemeClr val="accent2"/>
                </a:solidFill>
              </a:rPr>
              <a:t>()</a:t>
            </a:r>
          </a:p>
          <a:p>
            <a:r>
              <a:rPr lang="en-US" dirty="0" err="1" smtClean="0">
                <a:solidFill>
                  <a:schemeClr val="accent2"/>
                </a:solidFill>
              </a:rPr>
              <a:t>ShowCursor</a:t>
            </a:r>
            <a:r>
              <a:rPr lang="en-US" dirty="0" smtClean="0">
                <a:solidFill>
                  <a:schemeClr val="accent2"/>
                </a:solidFill>
              </a:rPr>
              <a:t>()</a:t>
            </a:r>
          </a:p>
          <a:p>
            <a:r>
              <a:rPr lang="en-US" dirty="0" err="1" smtClean="0">
                <a:solidFill>
                  <a:schemeClr val="accent2"/>
                </a:solidFill>
              </a:rPr>
              <a:t>HideCursor</a:t>
            </a:r>
            <a:r>
              <a:rPr lang="en-US" dirty="0" smtClean="0">
                <a:solidFill>
                  <a:schemeClr val="accent2"/>
                </a:solidFill>
              </a:rPr>
              <a:t>()</a:t>
            </a:r>
          </a:p>
          <a:p>
            <a:endParaRPr lang="en-US" dirty="0" smtClean="0">
              <a:solidFill>
                <a:schemeClr val="accent2"/>
              </a:solidFill>
            </a:endParaRPr>
          </a:p>
          <a:p>
            <a:endParaRPr lang="en-US" dirty="0">
              <a:solidFill>
                <a:schemeClr val="accent2"/>
              </a:solidFill>
            </a:endParaRPr>
          </a:p>
        </p:txBody>
      </p:sp>
      <p:pic>
        <p:nvPicPr>
          <p:cNvPr id="7" name="Picture 6"/>
          <p:cNvPicPr>
            <a:picLocks noChangeAspect="1"/>
          </p:cNvPicPr>
          <p:nvPr/>
        </p:nvPicPr>
        <p:blipFill>
          <a:blip r:embed="rId2">
            <a:alphaModFix/>
            <a:extLst>
              <a:ext uri="{BEBA8EAE-BF5A-486C-A8C5-ECC9F3942E4B}">
                <a14:imgProps xmlns:a14="http://schemas.microsoft.com/office/drawing/2010/main">
                  <a14:imgLayer r:embed="rId3">
                    <a14:imgEffect>
                      <a14:backgroundRemoval t="1042" b="98438" l="9896" r="89844"/>
                    </a14:imgEffect>
                  </a14:imgLayer>
                </a14:imgProps>
              </a:ext>
            </a:extLst>
          </a:blip>
          <a:stretch>
            <a:fillRect/>
          </a:stretch>
        </p:blipFill>
        <p:spPr>
          <a:xfrm>
            <a:off x="4137270" y="1924884"/>
            <a:ext cx="4184269" cy="4184269"/>
          </a:xfrm>
          <a:prstGeom prst="rect">
            <a:avLst/>
          </a:prstGeom>
        </p:spPr>
      </p:pic>
    </p:spTree>
    <p:extLst>
      <p:ext uri="{BB962C8B-B14F-4D97-AF65-F5344CB8AC3E}">
        <p14:creationId xmlns:p14="http://schemas.microsoft.com/office/powerpoint/2010/main" val="31827689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responses</a:t>
            </a:r>
            <a:endParaRPr lang="en-US" dirty="0"/>
          </a:p>
        </p:txBody>
      </p:sp>
      <p:sp>
        <p:nvSpPr>
          <p:cNvPr id="3" name="Content Placeholder 2"/>
          <p:cNvSpPr>
            <a:spLocks noGrp="1"/>
          </p:cNvSpPr>
          <p:nvPr>
            <p:ph idx="1"/>
          </p:nvPr>
        </p:nvSpPr>
        <p:spPr>
          <a:xfrm>
            <a:off x="358757" y="2114504"/>
            <a:ext cx="8626497" cy="3652613"/>
          </a:xfrm>
        </p:spPr>
        <p:txBody>
          <a:bodyPr>
            <a:normAutofit/>
          </a:bodyPr>
          <a:lstStyle/>
          <a:p>
            <a:pPr marL="0" indent="0">
              <a:buNone/>
            </a:pPr>
            <a:r>
              <a:rPr lang="en-US" sz="1600" dirty="0">
                <a:latin typeface="Courier"/>
                <a:cs typeface="Courier"/>
              </a:rPr>
              <a:t>[</a:t>
            </a:r>
            <a:r>
              <a:rPr lang="en-US" sz="1600" dirty="0" err="1">
                <a:latin typeface="Courier"/>
                <a:cs typeface="Courier"/>
              </a:rPr>
              <a:t>x,y,</a:t>
            </a:r>
            <a:r>
              <a:rPr lang="en-US" sz="1600" dirty="0" err="1" smtClean="0">
                <a:latin typeface="Courier"/>
                <a:cs typeface="Courier"/>
              </a:rPr>
              <a:t>buttons</a:t>
            </a:r>
            <a:r>
              <a:rPr lang="en-US" sz="1600" dirty="0" smtClean="0">
                <a:latin typeface="Courier"/>
                <a:cs typeface="Courier"/>
              </a:rPr>
              <a:t>] </a:t>
            </a:r>
            <a:r>
              <a:rPr lang="en-US" sz="1600" dirty="0">
                <a:latin typeface="Courier"/>
                <a:cs typeface="Courier"/>
              </a:rPr>
              <a:t>= </a:t>
            </a:r>
            <a:r>
              <a:rPr lang="en-US" sz="1600" dirty="0" err="1">
                <a:latin typeface="Courier"/>
                <a:cs typeface="Courier"/>
              </a:rPr>
              <a:t>GetMouse</a:t>
            </a:r>
            <a:r>
              <a:rPr lang="en-US" sz="1600" dirty="0">
                <a:latin typeface="Courier"/>
                <a:cs typeface="Courier"/>
              </a:rPr>
              <a:t>([</a:t>
            </a:r>
            <a:r>
              <a:rPr lang="en-US" sz="1600" dirty="0" err="1">
                <a:latin typeface="Courier"/>
                <a:cs typeface="Courier"/>
              </a:rPr>
              <a:t>windowPtrOrScreenNumber</a:t>
            </a:r>
            <a:r>
              <a:rPr lang="en-US" sz="1600" dirty="0">
                <a:latin typeface="Courier"/>
                <a:cs typeface="Courier"/>
              </a:rPr>
              <a:t>][, </a:t>
            </a:r>
            <a:r>
              <a:rPr lang="en-US" sz="1600" dirty="0" err="1">
                <a:latin typeface="Courier"/>
                <a:cs typeface="Courier"/>
              </a:rPr>
              <a:t>mouseDev</a:t>
            </a:r>
            <a:r>
              <a:rPr lang="en-US" sz="1600" dirty="0">
                <a:latin typeface="Courier"/>
                <a:cs typeface="Courier"/>
              </a:rPr>
              <a:t>])</a:t>
            </a:r>
          </a:p>
        </p:txBody>
      </p:sp>
      <p:sp>
        <p:nvSpPr>
          <p:cNvPr id="4" name="Rectangle 3"/>
          <p:cNvSpPr/>
          <p:nvPr/>
        </p:nvSpPr>
        <p:spPr>
          <a:xfrm>
            <a:off x="6557265" y="2206734"/>
            <a:ext cx="1454030" cy="248022"/>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5200303" y="4153470"/>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337990" y="3997650"/>
            <a:ext cx="2192341" cy="369332"/>
          </a:xfrm>
          <a:prstGeom prst="rect">
            <a:avLst/>
          </a:prstGeom>
          <a:noFill/>
        </p:spPr>
        <p:txBody>
          <a:bodyPr wrap="square" rtlCol="0">
            <a:spAutoFit/>
          </a:bodyPr>
          <a:lstStyle/>
          <a:p>
            <a:r>
              <a:rPr lang="en-US" dirty="0" smtClean="0">
                <a:solidFill>
                  <a:schemeClr val="accent1"/>
                </a:solidFill>
              </a:rPr>
              <a:t>which mouse device</a:t>
            </a:r>
            <a:endParaRPr lang="en-US" dirty="0">
              <a:solidFill>
                <a:schemeClr val="accent1"/>
              </a:solidFill>
            </a:endParaRPr>
          </a:p>
        </p:txBody>
      </p:sp>
      <p:cxnSp>
        <p:nvCxnSpPr>
          <p:cNvPr id="8" name="Straight Arrow Connector 7"/>
          <p:cNvCxnSpPr/>
          <p:nvPr/>
        </p:nvCxnSpPr>
        <p:spPr>
          <a:xfrm flipV="1">
            <a:off x="7329646" y="2536230"/>
            <a:ext cx="0" cy="14453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019064" y="2206734"/>
            <a:ext cx="928855" cy="248022"/>
          </a:xfrm>
          <a:prstGeom prst="rect">
            <a:avLst/>
          </a:prstGeom>
          <a:gradFill flip="none" rotWithShape="1">
            <a:gsLst>
              <a:gs pos="0">
                <a:schemeClr val="accent2">
                  <a:tint val="95000"/>
                  <a:shade val="70000"/>
                  <a:satMod val="150000"/>
                  <a:alpha val="33000"/>
                </a:schemeClr>
              </a:gs>
              <a:gs pos="100000">
                <a:schemeClr val="accent2">
                  <a:tint val="100000"/>
                  <a:shade val="100000"/>
                  <a:satMod val="150000"/>
                  <a:alpha val="3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TextBox 9"/>
          <p:cNvSpPr txBox="1"/>
          <p:nvPr/>
        </p:nvSpPr>
        <p:spPr>
          <a:xfrm>
            <a:off x="622581" y="4008409"/>
            <a:ext cx="2192341" cy="1477328"/>
          </a:xfrm>
          <a:prstGeom prst="rect">
            <a:avLst/>
          </a:prstGeom>
          <a:noFill/>
        </p:spPr>
        <p:txBody>
          <a:bodyPr wrap="square" rtlCol="0">
            <a:spAutoFit/>
          </a:bodyPr>
          <a:lstStyle/>
          <a:p>
            <a:r>
              <a:rPr lang="en-US" dirty="0" smtClean="0">
                <a:solidFill>
                  <a:schemeClr val="accent2"/>
                </a:solidFill>
              </a:rPr>
              <a:t>vector of three numbers, one for each mouse button</a:t>
            </a:r>
          </a:p>
          <a:p>
            <a:r>
              <a:rPr lang="en-US" dirty="0" smtClean="0">
                <a:solidFill>
                  <a:schemeClr val="accent2"/>
                </a:solidFill>
              </a:rPr>
              <a:t>0 = not pressed</a:t>
            </a:r>
          </a:p>
          <a:p>
            <a:r>
              <a:rPr lang="en-US" dirty="0" smtClean="0">
                <a:solidFill>
                  <a:schemeClr val="accent2"/>
                </a:solidFill>
              </a:rPr>
              <a:t>1 = pressed</a:t>
            </a:r>
            <a:endParaRPr lang="en-US" dirty="0">
              <a:solidFill>
                <a:schemeClr val="accent2"/>
              </a:solidFill>
            </a:endParaRPr>
          </a:p>
        </p:txBody>
      </p:sp>
      <p:cxnSp>
        <p:nvCxnSpPr>
          <p:cNvPr id="11" name="Straight Arrow Connector 10"/>
          <p:cNvCxnSpPr/>
          <p:nvPr/>
        </p:nvCxnSpPr>
        <p:spPr>
          <a:xfrm flipV="1">
            <a:off x="1447695" y="2536230"/>
            <a:ext cx="0" cy="144537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545642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4" name="TextBox 3"/>
          <p:cNvSpPr txBox="1"/>
          <p:nvPr/>
        </p:nvSpPr>
        <p:spPr>
          <a:xfrm>
            <a:off x="1717784" y="2667825"/>
            <a:ext cx="4349282" cy="1315745"/>
          </a:xfrm>
          <a:prstGeom prst="rect">
            <a:avLst/>
          </a:prstGeom>
          <a:noFill/>
        </p:spPr>
        <p:txBody>
          <a:bodyPr wrap="square" rtlCol="0">
            <a:spAutoFit/>
          </a:bodyPr>
          <a:lstStyle/>
          <a:p>
            <a:pPr>
              <a:lnSpc>
                <a:spcPct val="150000"/>
              </a:lnSpc>
            </a:pPr>
            <a:r>
              <a:rPr lang="en-US" dirty="0" smtClean="0"/>
              <a:t>A = </a:t>
            </a:r>
            <a:r>
              <a:rPr lang="en-US" dirty="0" err="1" smtClean="0"/>
              <a:t>imread</a:t>
            </a:r>
            <a:r>
              <a:rPr lang="en-US" dirty="0" smtClean="0"/>
              <a:t>('</a:t>
            </a:r>
            <a:r>
              <a:rPr lang="en-US" dirty="0" err="1" smtClean="0"/>
              <a:t>mypicture.jpg</a:t>
            </a:r>
            <a:r>
              <a:rPr lang="en-US" dirty="0" smtClean="0"/>
              <a:t>');</a:t>
            </a:r>
          </a:p>
          <a:p>
            <a:pPr>
              <a:lnSpc>
                <a:spcPct val="150000"/>
              </a:lnSpc>
            </a:pPr>
            <a:r>
              <a:rPr lang="en-US" dirty="0" smtClean="0"/>
              <a:t>[A, map] = </a:t>
            </a:r>
            <a:r>
              <a:rPr lang="en-US" dirty="0" err="1" smtClean="0"/>
              <a:t>imread</a:t>
            </a:r>
            <a:r>
              <a:rPr lang="en-US" dirty="0" smtClean="0"/>
              <a:t>('</a:t>
            </a:r>
            <a:r>
              <a:rPr lang="en-US" dirty="0" err="1" smtClean="0"/>
              <a:t>mypicture.jpg</a:t>
            </a:r>
            <a:r>
              <a:rPr lang="en-US" dirty="0" smtClean="0"/>
              <a:t>');</a:t>
            </a:r>
          </a:p>
          <a:p>
            <a:pPr>
              <a:lnSpc>
                <a:spcPct val="150000"/>
              </a:lnSpc>
            </a:pPr>
            <a:r>
              <a:rPr lang="en-US" dirty="0" smtClean="0"/>
              <a:t>[A, map, alpha] = </a:t>
            </a:r>
            <a:r>
              <a:rPr lang="en-US" dirty="0" err="1" smtClean="0"/>
              <a:t>imread</a:t>
            </a:r>
            <a:r>
              <a:rPr lang="en-US" dirty="0" smtClean="0"/>
              <a:t>('</a:t>
            </a:r>
            <a:r>
              <a:rPr lang="en-US" dirty="0" err="1" smtClean="0"/>
              <a:t>mypicture.jpg</a:t>
            </a:r>
            <a:r>
              <a:rPr lang="en-US" dirty="0" smtClean="0"/>
              <a:t>');</a:t>
            </a:r>
            <a:endParaRPr lang="en-US" dirty="0"/>
          </a:p>
        </p:txBody>
      </p:sp>
    </p:spTree>
    <p:extLst>
      <p:ext uri="{BB962C8B-B14F-4D97-AF65-F5344CB8AC3E}">
        <p14:creationId xmlns:p14="http://schemas.microsoft.com/office/powerpoint/2010/main" val="13551702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2 at 2.41.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72" y="1667650"/>
            <a:ext cx="5778500" cy="2527300"/>
          </a:xfrm>
          <a:prstGeom prst="rect">
            <a:avLst/>
          </a:prstGeom>
        </p:spPr>
      </p:pic>
    </p:spTree>
    <p:extLst>
      <p:ext uri="{BB962C8B-B14F-4D97-AF65-F5344CB8AC3E}">
        <p14:creationId xmlns:p14="http://schemas.microsoft.com/office/powerpoint/2010/main" val="2759037856"/>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responses</a:t>
            </a:r>
            <a:endParaRPr lang="en-US" dirty="0"/>
          </a:p>
        </p:txBody>
      </p:sp>
      <p:sp>
        <p:nvSpPr>
          <p:cNvPr id="3" name="Content Placeholder 2"/>
          <p:cNvSpPr>
            <a:spLocks noGrp="1"/>
          </p:cNvSpPr>
          <p:nvPr>
            <p:ph idx="1"/>
          </p:nvPr>
        </p:nvSpPr>
        <p:spPr>
          <a:xfrm>
            <a:off x="284163" y="2009983"/>
            <a:ext cx="8257167" cy="664666"/>
          </a:xfrm>
        </p:spPr>
        <p:txBody>
          <a:bodyPr>
            <a:normAutofit/>
          </a:bodyPr>
          <a:lstStyle/>
          <a:p>
            <a:pPr marL="0" indent="0">
              <a:buNone/>
            </a:pPr>
            <a:r>
              <a:rPr lang="en-US" sz="1600" dirty="0">
                <a:latin typeface="Courier"/>
                <a:cs typeface="Courier"/>
              </a:rPr>
              <a:t>[</a:t>
            </a:r>
            <a:r>
              <a:rPr lang="en-US" sz="1600" dirty="0" err="1">
                <a:latin typeface="Courier"/>
                <a:cs typeface="Courier"/>
              </a:rPr>
              <a:t>clicks,x,y,whichButton</a:t>
            </a:r>
            <a:r>
              <a:rPr lang="en-US" sz="1600" dirty="0">
                <a:latin typeface="Courier"/>
                <a:cs typeface="Courier"/>
              </a:rPr>
              <a:t>] = </a:t>
            </a:r>
            <a:r>
              <a:rPr lang="en-US" sz="1600" dirty="0" err="1">
                <a:latin typeface="Courier"/>
                <a:cs typeface="Courier"/>
              </a:rPr>
              <a:t>GetClicks</a:t>
            </a:r>
            <a:r>
              <a:rPr lang="en-US" sz="1600" dirty="0">
                <a:latin typeface="Courier"/>
                <a:cs typeface="Courier"/>
              </a:rPr>
              <a:t>([</a:t>
            </a:r>
            <a:r>
              <a:rPr lang="en-US" sz="1600" dirty="0" err="1">
                <a:latin typeface="Courier"/>
                <a:cs typeface="Courier"/>
              </a:rPr>
              <a:t>windowPtrOrScreenNumber</a:t>
            </a:r>
            <a:r>
              <a:rPr lang="en-US" sz="1600" dirty="0" smtClean="0">
                <a:latin typeface="Courier"/>
                <a:cs typeface="Courier"/>
              </a:rPr>
              <a:t>]   [</a:t>
            </a:r>
            <a:r>
              <a:rPr lang="en-US" sz="1600" dirty="0">
                <a:latin typeface="Courier"/>
                <a:cs typeface="Courier"/>
              </a:rPr>
              <a:t>, </a:t>
            </a:r>
            <a:r>
              <a:rPr lang="en-US" sz="1600" dirty="0" err="1">
                <a:latin typeface="Courier"/>
                <a:cs typeface="Courier"/>
              </a:rPr>
              <a:t>interclickSecs</a:t>
            </a:r>
            <a:r>
              <a:rPr lang="en-US" sz="1600" dirty="0">
                <a:latin typeface="Courier"/>
                <a:cs typeface="Courier"/>
              </a:rPr>
              <a:t>][, </a:t>
            </a:r>
            <a:r>
              <a:rPr lang="en-US" sz="1600" dirty="0" err="1">
                <a:latin typeface="Courier"/>
                <a:cs typeface="Courier"/>
              </a:rPr>
              <a:t>mouseDev</a:t>
            </a:r>
            <a:r>
              <a:rPr lang="en-US" sz="1600" dirty="0">
                <a:latin typeface="Courier"/>
                <a:cs typeface="Courier"/>
              </a:rPr>
              <a:t>])</a:t>
            </a:r>
          </a:p>
        </p:txBody>
      </p:sp>
      <p:sp>
        <p:nvSpPr>
          <p:cNvPr id="5" name="TextBox 4"/>
          <p:cNvSpPr txBox="1"/>
          <p:nvPr/>
        </p:nvSpPr>
        <p:spPr>
          <a:xfrm>
            <a:off x="1067666" y="2882406"/>
            <a:ext cx="6698202" cy="646331"/>
          </a:xfrm>
          <a:prstGeom prst="rect">
            <a:avLst/>
          </a:prstGeom>
          <a:noFill/>
        </p:spPr>
        <p:txBody>
          <a:bodyPr wrap="square" rtlCol="0">
            <a:spAutoFit/>
          </a:bodyPr>
          <a:lstStyle/>
          <a:p>
            <a:r>
              <a:rPr lang="en-US" dirty="0" smtClean="0"/>
              <a:t>Use this to wait for a click and record where the user clicked, and how many clicks they made (e.g. double-click). </a:t>
            </a:r>
            <a:endParaRPr lang="en-US" dirty="0"/>
          </a:p>
        </p:txBody>
      </p:sp>
      <p:sp>
        <p:nvSpPr>
          <p:cNvPr id="6" name="Content Placeholder 2"/>
          <p:cNvSpPr txBox="1">
            <a:spLocks/>
          </p:cNvSpPr>
          <p:nvPr/>
        </p:nvSpPr>
        <p:spPr>
          <a:xfrm>
            <a:off x="486457" y="3775975"/>
            <a:ext cx="8257167" cy="664666"/>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dirty="0" err="1">
                <a:latin typeface="Courier"/>
                <a:cs typeface="Courier"/>
              </a:rPr>
              <a:t>wheelDelta</a:t>
            </a:r>
            <a:r>
              <a:rPr lang="en-US" sz="1600" dirty="0">
                <a:latin typeface="Courier"/>
                <a:cs typeface="Courier"/>
              </a:rPr>
              <a:t> = </a:t>
            </a:r>
            <a:r>
              <a:rPr lang="en-US" sz="1600" dirty="0" err="1">
                <a:latin typeface="Courier"/>
                <a:cs typeface="Courier"/>
              </a:rPr>
              <a:t>GetMouseWheel</a:t>
            </a:r>
            <a:r>
              <a:rPr lang="en-US" sz="1600" dirty="0">
                <a:latin typeface="Courier"/>
                <a:cs typeface="Courier"/>
              </a:rPr>
              <a:t>([</a:t>
            </a:r>
            <a:r>
              <a:rPr lang="en-US" sz="1600" dirty="0" err="1">
                <a:latin typeface="Courier"/>
                <a:cs typeface="Courier"/>
              </a:rPr>
              <a:t>mouseIndex</a:t>
            </a:r>
            <a:r>
              <a:rPr lang="en-US" sz="1600" dirty="0">
                <a:latin typeface="Courier"/>
                <a:cs typeface="Courier"/>
              </a:rPr>
              <a:t>])</a:t>
            </a:r>
          </a:p>
        </p:txBody>
      </p:sp>
      <p:sp>
        <p:nvSpPr>
          <p:cNvPr id="7" name="TextBox 6"/>
          <p:cNvSpPr txBox="1"/>
          <p:nvPr/>
        </p:nvSpPr>
        <p:spPr>
          <a:xfrm>
            <a:off x="1067666" y="4440641"/>
            <a:ext cx="6698202" cy="369332"/>
          </a:xfrm>
          <a:prstGeom prst="rect">
            <a:avLst/>
          </a:prstGeom>
          <a:noFill/>
        </p:spPr>
        <p:txBody>
          <a:bodyPr wrap="square" rtlCol="0">
            <a:spAutoFit/>
          </a:bodyPr>
          <a:lstStyle/>
          <a:p>
            <a:r>
              <a:rPr lang="en-US" dirty="0" smtClean="0"/>
              <a:t>Use this to get the position of the mouse scroll wheel</a:t>
            </a:r>
            <a:endParaRPr lang="en-US" dirty="0"/>
          </a:p>
        </p:txBody>
      </p:sp>
    </p:spTree>
    <p:extLst>
      <p:ext uri="{BB962C8B-B14F-4D97-AF65-F5344CB8AC3E}">
        <p14:creationId xmlns:p14="http://schemas.microsoft.com/office/powerpoint/2010/main" val="1333708944"/>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mouse</a:t>
            </a:r>
            <a:endParaRPr lang="en-US" dirty="0"/>
          </a:p>
        </p:txBody>
      </p:sp>
      <p:sp>
        <p:nvSpPr>
          <p:cNvPr id="3" name="Content Placeholder 2"/>
          <p:cNvSpPr>
            <a:spLocks noGrp="1"/>
          </p:cNvSpPr>
          <p:nvPr>
            <p:ph idx="1"/>
          </p:nvPr>
        </p:nvSpPr>
        <p:spPr>
          <a:xfrm>
            <a:off x="1073472" y="2133600"/>
            <a:ext cx="7076747" cy="3992563"/>
          </a:xfrm>
        </p:spPr>
        <p:txBody>
          <a:bodyPr/>
          <a:lstStyle/>
          <a:p>
            <a:r>
              <a:rPr lang="en-US" dirty="0" err="1" smtClean="0"/>
              <a:t>SetMouse</a:t>
            </a:r>
            <a:r>
              <a:rPr lang="en-US" dirty="0" smtClean="0"/>
              <a:t>(</a:t>
            </a:r>
            <a:r>
              <a:rPr lang="en-US" dirty="0" err="1" smtClean="0"/>
              <a:t>x,y</a:t>
            </a:r>
            <a:r>
              <a:rPr lang="en-US" dirty="0" smtClean="0"/>
              <a:t>) to move the mouse to a location</a:t>
            </a:r>
          </a:p>
          <a:p>
            <a:r>
              <a:rPr lang="en-US" dirty="0" err="1" smtClean="0"/>
              <a:t>HideCursor</a:t>
            </a:r>
            <a:r>
              <a:rPr lang="en-US" dirty="0" smtClean="0"/>
              <a:t>() to hide the mouse pointer</a:t>
            </a:r>
          </a:p>
          <a:p>
            <a:r>
              <a:rPr lang="en-US" dirty="0" err="1" smtClean="0"/>
              <a:t>ShowCursor</a:t>
            </a:r>
            <a:r>
              <a:rPr lang="en-US" dirty="0" smtClean="0"/>
              <a:t>() to show the mouse pointer</a:t>
            </a:r>
            <a:endParaRPr lang="en-US" dirty="0"/>
          </a:p>
        </p:txBody>
      </p:sp>
    </p:spTree>
    <p:extLst>
      <p:ext uri="{BB962C8B-B14F-4D97-AF65-F5344CB8AC3E}">
        <p14:creationId xmlns:p14="http://schemas.microsoft.com/office/powerpoint/2010/main" val="2110034457"/>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input devices</a:t>
            </a:r>
            <a:endParaRPr lang="en-US" dirty="0"/>
          </a:p>
        </p:txBody>
      </p:sp>
      <p:sp>
        <p:nvSpPr>
          <p:cNvPr id="4" name="Content Placeholder 2"/>
          <p:cNvSpPr txBox="1">
            <a:spLocks/>
          </p:cNvSpPr>
          <p:nvPr/>
        </p:nvSpPr>
        <p:spPr>
          <a:xfrm>
            <a:off x="589855" y="2154453"/>
            <a:ext cx="3557186" cy="3992563"/>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dirty="0" err="1" smtClean="0">
                <a:solidFill>
                  <a:schemeClr val="accent5"/>
                </a:solidFill>
              </a:rPr>
              <a:t>GamePad</a:t>
            </a:r>
            <a:r>
              <a:rPr lang="en-US" dirty="0" smtClean="0">
                <a:solidFill>
                  <a:schemeClr val="accent5"/>
                </a:solidFill>
              </a:rPr>
              <a:t>()</a:t>
            </a:r>
          </a:p>
          <a:p>
            <a:endParaRPr lang="en-US" dirty="0">
              <a:solidFill>
                <a:schemeClr val="accent5"/>
              </a:solidFill>
            </a:endParaRPr>
          </a:p>
          <a:p>
            <a:r>
              <a:rPr lang="en-US" dirty="0"/>
              <a:t>Type Gamepad in the command window for </a:t>
            </a:r>
            <a:r>
              <a:rPr lang="en-US" dirty="0" smtClean="0"/>
              <a:t>help, or Gamepad Subcommand? for help with a subcommand</a:t>
            </a:r>
            <a:endParaRPr lang="en-US" dirty="0"/>
          </a:p>
          <a:p>
            <a:endParaRPr lang="en-US" dirty="0">
              <a:solidFill>
                <a:schemeClr val="accent5"/>
              </a:solidFill>
            </a:endParaRPr>
          </a:p>
        </p:txBody>
      </p:sp>
      <p:pic>
        <p:nvPicPr>
          <p:cNvPr id="5" name="Picture 4"/>
          <p:cNvPicPr>
            <a:picLocks noChangeAspect="1"/>
          </p:cNvPicPr>
          <p:nvPr/>
        </p:nvPicPr>
        <p:blipFill>
          <a:blip r:embed="rId2">
            <a:alphaModFix/>
            <a:extLst>
              <a:ext uri="{BEBA8EAE-BF5A-486C-A8C5-ECC9F3942E4B}">
                <a14:imgProps xmlns:a14="http://schemas.microsoft.com/office/drawing/2010/main">
                  <a14:imgLayer r:embed="rId3">
                    <a14:imgEffect>
                      <a14:backgroundRemoval t="3000" b="98500" l="19000" r="81750">
                        <a14:foregroundMark x1="36250" y1="79250" x2="36250" y2="79250"/>
                        <a14:foregroundMark x1="54000" y1="19000" x2="54000" y2="19000"/>
                        <a14:backgroundMark x1="51000" y1="22000" x2="51000" y2="22000"/>
                      </a14:backgroundRemoval>
                    </a14:imgEffect>
                  </a14:imgLayer>
                </a14:imgProps>
              </a:ext>
            </a:extLst>
          </a:blip>
          <a:stretch>
            <a:fillRect/>
          </a:stretch>
        </p:blipFill>
        <p:spPr>
          <a:xfrm>
            <a:off x="3897811" y="2133600"/>
            <a:ext cx="4167259" cy="4167259"/>
          </a:xfrm>
          <a:prstGeom prst="rect">
            <a:avLst/>
          </a:prstGeom>
        </p:spPr>
      </p:pic>
    </p:spTree>
    <p:extLst>
      <p:ext uri="{BB962C8B-B14F-4D97-AF65-F5344CB8AC3E}">
        <p14:creationId xmlns:p14="http://schemas.microsoft.com/office/powerpoint/2010/main" val="31350191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Gamepad</a:t>
            </a:r>
            <a:endParaRPr lang="en-US" dirty="0"/>
          </a:p>
        </p:txBody>
      </p:sp>
      <p:sp>
        <p:nvSpPr>
          <p:cNvPr id="3" name="Content Placeholder 2"/>
          <p:cNvSpPr>
            <a:spLocks noGrp="1"/>
          </p:cNvSpPr>
          <p:nvPr>
            <p:ph idx="1"/>
          </p:nvPr>
        </p:nvSpPr>
        <p:spPr>
          <a:xfrm>
            <a:off x="522781" y="2120739"/>
            <a:ext cx="8335469" cy="3992563"/>
          </a:xfrm>
        </p:spPr>
        <p:txBody>
          <a:bodyPr/>
          <a:lstStyle/>
          <a:p>
            <a:r>
              <a:rPr lang="en-US" dirty="0" smtClean="0"/>
              <a:t>Gamepad('</a:t>
            </a:r>
            <a:r>
              <a:rPr lang="en-US" dirty="0" err="1" smtClean="0"/>
              <a:t>GetButton</a:t>
            </a:r>
            <a:r>
              <a:rPr lang="en-US" dirty="0"/>
              <a:t>',</a:t>
            </a:r>
            <a:r>
              <a:rPr lang="en-US" dirty="0" err="1"/>
              <a:t>gamepadIndex</a:t>
            </a:r>
            <a:r>
              <a:rPr lang="en-US" dirty="0"/>
              <a:t>, </a:t>
            </a:r>
            <a:r>
              <a:rPr lang="en-US" dirty="0" err="1"/>
              <a:t>buttonIndex</a:t>
            </a:r>
            <a:r>
              <a:rPr lang="en-US" dirty="0"/>
              <a:t>) </a:t>
            </a:r>
            <a:r>
              <a:rPr lang="en-US" dirty="0" smtClean="0"/>
              <a:t>to get status of buttons</a:t>
            </a:r>
          </a:p>
          <a:p>
            <a:r>
              <a:rPr lang="en-US" dirty="0" smtClean="0"/>
              <a:t>Gamepad('</a:t>
            </a:r>
            <a:r>
              <a:rPr lang="en-US" dirty="0" err="1" smtClean="0"/>
              <a:t>GetAxis</a:t>
            </a:r>
            <a:r>
              <a:rPr lang="en-US" dirty="0" smtClean="0"/>
              <a:t>',</a:t>
            </a:r>
            <a:r>
              <a:rPr lang="en-US" dirty="0" err="1" smtClean="0"/>
              <a:t>gamepadIndex,axisIndex</a:t>
            </a:r>
            <a:r>
              <a:rPr lang="en-US" dirty="0" smtClean="0"/>
              <a:t>) to get joystick position</a:t>
            </a:r>
          </a:p>
          <a:p>
            <a:r>
              <a:rPr lang="en-US" dirty="0" smtClean="0"/>
              <a:t>Gamepad('</a:t>
            </a:r>
            <a:r>
              <a:rPr lang="en-US" dirty="0" err="1" smtClean="0"/>
              <a:t>GetBall</a:t>
            </a:r>
            <a:r>
              <a:rPr lang="en-US" dirty="0" smtClean="0"/>
              <a:t>',</a:t>
            </a:r>
            <a:r>
              <a:rPr lang="en-US" dirty="0" err="1" smtClean="0"/>
              <a:t>gamepadIndex,ballIndex</a:t>
            </a:r>
            <a:r>
              <a:rPr lang="en-US" dirty="0" smtClean="0"/>
              <a:t>) to get trackball info</a:t>
            </a:r>
          </a:p>
        </p:txBody>
      </p:sp>
    </p:spTree>
    <p:extLst>
      <p:ext uri="{BB962C8B-B14F-4D97-AF65-F5344CB8AC3E}">
        <p14:creationId xmlns:p14="http://schemas.microsoft.com/office/powerpoint/2010/main" val="224376560"/>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262425"/>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#5	</a:t>
            </a:r>
            <a:endParaRPr lang="en-US" dirty="0"/>
          </a:p>
        </p:txBody>
      </p:sp>
      <p:sp>
        <p:nvSpPr>
          <p:cNvPr id="3" name="Content Placeholder 2"/>
          <p:cNvSpPr>
            <a:spLocks noGrp="1"/>
          </p:cNvSpPr>
          <p:nvPr>
            <p:ph idx="1"/>
          </p:nvPr>
        </p:nvSpPr>
        <p:spPr>
          <a:xfrm>
            <a:off x="578973" y="2133600"/>
            <a:ext cx="8148464" cy="3992563"/>
          </a:xfrm>
        </p:spPr>
        <p:txBody>
          <a:bodyPr>
            <a:normAutofit fontScale="92500" lnSpcReduction="20000"/>
          </a:bodyPr>
          <a:lstStyle/>
          <a:p>
            <a:r>
              <a:rPr lang="en-US" dirty="0" smtClean="0"/>
              <a:t>Create a function called </a:t>
            </a:r>
            <a:r>
              <a:rPr lang="en-US" dirty="0" smtClean="0">
                <a:solidFill>
                  <a:srgbClr val="3366FF"/>
                </a:solidFill>
              </a:rPr>
              <a:t>yourinitials_week5()</a:t>
            </a:r>
          </a:p>
          <a:p>
            <a:pPr lvl="1"/>
            <a:r>
              <a:rPr lang="en-US" dirty="0" smtClean="0"/>
              <a:t>The function will take one input, </a:t>
            </a:r>
            <a:r>
              <a:rPr lang="en-US" dirty="0" smtClean="0">
                <a:solidFill>
                  <a:srgbClr val="FF6600"/>
                </a:solidFill>
              </a:rPr>
              <a:t>radius</a:t>
            </a:r>
            <a:r>
              <a:rPr lang="en-US" dirty="0" smtClean="0"/>
              <a:t>, which will determine the radius of a circle </a:t>
            </a:r>
          </a:p>
          <a:p>
            <a:pPr lvl="1"/>
            <a:r>
              <a:rPr lang="en-US" dirty="0" smtClean="0"/>
              <a:t>Draw a black circle in the center of the screen.  Using </a:t>
            </a:r>
            <a:r>
              <a:rPr lang="en-US" dirty="0" err="1" smtClean="0"/>
              <a:t>KbCheck</a:t>
            </a:r>
            <a:r>
              <a:rPr lang="en-US" dirty="0" smtClean="0"/>
              <a:t>, wait for the user to press a key.  If the user presses R, the ball will turn red; if they press G the ball should turn green; B will turn the ball blue.  </a:t>
            </a:r>
          </a:p>
          <a:p>
            <a:pPr lvl="1"/>
            <a:r>
              <a:rPr lang="en-US" dirty="0" smtClean="0"/>
              <a:t>The ball will begin moving towards the mouse position. Only move the ball 2 pixels each frame, do not jump right to the location of the mouse.  The ball will follow the mouse around the screen until the user clicks the mouse, when the program will end and the screen will clear. </a:t>
            </a:r>
          </a:p>
          <a:p>
            <a:pPr lvl="1"/>
            <a:r>
              <a:rPr lang="en-US" dirty="0" smtClean="0"/>
              <a:t>While the ball is moving, the user may press R, G, or B to change the color of the circle accordingly. </a:t>
            </a:r>
          </a:p>
          <a:p>
            <a:pPr marL="0" indent="0">
              <a:buNone/>
            </a:pPr>
            <a:endParaRPr lang="en-US" dirty="0" smtClean="0"/>
          </a:p>
          <a:p>
            <a:endParaRPr lang="en-US" dirty="0"/>
          </a:p>
        </p:txBody>
      </p:sp>
    </p:spTree>
    <p:extLst>
      <p:ext uri="{BB962C8B-B14F-4D97-AF65-F5344CB8AC3E}">
        <p14:creationId xmlns:p14="http://schemas.microsoft.com/office/powerpoint/2010/main" val="2446420570"/>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09668"/>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0616" y="26859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r>
              <a:rPr lang="en-US" dirty="0" smtClean="0"/>
              <a:t>Week </a:t>
            </a:r>
            <a:r>
              <a:rPr lang="en-US" dirty="0"/>
              <a:t>6</a:t>
            </a:r>
          </a:p>
        </p:txBody>
      </p:sp>
      <p:sp>
        <p:nvSpPr>
          <p:cNvPr id="3" name="TextBox 2"/>
          <p:cNvSpPr txBox="1"/>
          <p:nvPr/>
        </p:nvSpPr>
        <p:spPr>
          <a:xfrm>
            <a:off x="1260231" y="3976077"/>
            <a:ext cx="6525846" cy="1200329"/>
          </a:xfrm>
          <a:prstGeom prst="rect">
            <a:avLst/>
          </a:prstGeom>
          <a:noFill/>
        </p:spPr>
        <p:txBody>
          <a:bodyPr wrap="square" rtlCol="0">
            <a:spAutoFit/>
          </a:bodyPr>
          <a:lstStyle/>
          <a:p>
            <a:pPr marL="285750" indent="-285750">
              <a:buFont typeface="Arial"/>
              <a:buChar char="•"/>
            </a:pPr>
            <a:r>
              <a:rPr lang="en-US" dirty="0" smtClean="0"/>
              <a:t>Output to USB devices</a:t>
            </a:r>
          </a:p>
          <a:p>
            <a:pPr marL="285750" indent="-285750">
              <a:buFont typeface="Arial"/>
              <a:buChar char="•"/>
            </a:pPr>
            <a:r>
              <a:rPr lang="en-US" dirty="0" smtClean="0"/>
              <a:t>Randomization, permutation, condition order</a:t>
            </a:r>
          </a:p>
          <a:p>
            <a:pPr marL="285750" indent="-285750">
              <a:buFont typeface="Arial"/>
              <a:buChar char="•"/>
            </a:pPr>
            <a:r>
              <a:rPr lang="en-US" dirty="0" smtClean="0"/>
              <a:t>Priority handling</a:t>
            </a:r>
          </a:p>
          <a:p>
            <a:pPr marL="285750" indent="-285750">
              <a:buFont typeface="Arial"/>
              <a:buChar char="•"/>
            </a:pPr>
            <a:r>
              <a:rPr lang="en-US" dirty="0" smtClean="0"/>
              <a:t>Handling complex code: </a:t>
            </a:r>
            <a:r>
              <a:rPr lang="en-US" dirty="0" err="1" smtClean="0"/>
              <a:t>Subfunctions</a:t>
            </a:r>
            <a:endParaRPr lang="en-US" dirty="0" smtClean="0"/>
          </a:p>
        </p:txBody>
      </p:sp>
    </p:spTree>
    <p:extLst>
      <p:ext uri="{BB962C8B-B14F-4D97-AF65-F5344CB8AC3E}">
        <p14:creationId xmlns:p14="http://schemas.microsoft.com/office/powerpoint/2010/main" val="42353589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4" name="TextBox 3"/>
          <p:cNvSpPr txBox="1"/>
          <p:nvPr/>
        </p:nvSpPr>
        <p:spPr>
          <a:xfrm>
            <a:off x="1461943" y="2823143"/>
            <a:ext cx="6752351" cy="369332"/>
          </a:xfrm>
          <a:prstGeom prst="rect">
            <a:avLst/>
          </a:prstGeom>
          <a:noFill/>
        </p:spPr>
        <p:txBody>
          <a:bodyPr wrap="square" rtlCol="0">
            <a:spAutoFit/>
          </a:bodyPr>
          <a:lstStyle/>
          <a:p>
            <a:r>
              <a:rPr lang="en-US" dirty="0" err="1" smtClean="0"/>
              <a:t>myTextureIndex</a:t>
            </a:r>
            <a:r>
              <a:rPr lang="en-US" dirty="0" smtClean="0"/>
              <a:t> = Screen('</a:t>
            </a:r>
            <a:r>
              <a:rPr lang="en-US" dirty="0" err="1" smtClean="0"/>
              <a:t>MakeTexture</a:t>
            </a:r>
            <a:r>
              <a:rPr lang="en-US" dirty="0" smtClean="0"/>
              <a:t>',</a:t>
            </a:r>
            <a:r>
              <a:rPr lang="en-US" dirty="0" err="1" smtClean="0"/>
              <a:t>wPtr</a:t>
            </a:r>
            <a:r>
              <a:rPr lang="en-US" dirty="0" smtClean="0"/>
              <a:t>, </a:t>
            </a:r>
            <a:r>
              <a:rPr lang="en-US" dirty="0" err="1" smtClean="0"/>
              <a:t>imageMatrix</a:t>
            </a:r>
            <a:r>
              <a:rPr lang="en-US" dirty="0" smtClean="0"/>
              <a:t>)</a:t>
            </a:r>
            <a:endParaRPr lang="en-US" dirty="0"/>
          </a:p>
        </p:txBody>
      </p:sp>
    </p:spTree>
    <p:extLst>
      <p:ext uri="{BB962C8B-B14F-4D97-AF65-F5344CB8AC3E}">
        <p14:creationId xmlns:p14="http://schemas.microsoft.com/office/powerpoint/2010/main" val="32188384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4113</TotalTime>
  <Words>2925</Words>
  <Application>Microsoft Macintosh PowerPoint</Application>
  <PresentationFormat>On-screen Show (4:3)</PresentationFormat>
  <Paragraphs>398</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Spectrum</vt:lpstr>
      <vt:lpstr>Introduction to PsychToolbox in MATLAB</vt:lpstr>
      <vt:lpstr>Week 4 Recap</vt:lpstr>
      <vt:lpstr>Drawing text</vt:lpstr>
      <vt:lpstr>Drawing Text</vt:lpstr>
      <vt:lpstr>Drawing Formatted Text</vt:lpstr>
      <vt:lpstr>Images</vt:lpstr>
      <vt:lpstr>Displaying pictures</vt:lpstr>
      <vt:lpstr>Images</vt:lpstr>
      <vt:lpstr>Images</vt:lpstr>
      <vt:lpstr>Drawing Images</vt:lpstr>
      <vt:lpstr>Positioning images</vt:lpstr>
      <vt:lpstr>Scaling images</vt:lpstr>
      <vt:lpstr>Rotating images</vt:lpstr>
      <vt:lpstr>Multiple images</vt:lpstr>
      <vt:lpstr>Movies</vt:lpstr>
      <vt:lpstr>Movies</vt:lpstr>
      <vt:lpstr>Assignment # 4</vt:lpstr>
      <vt:lpstr>PowerPoint Presentation</vt:lpstr>
      <vt:lpstr>PowerPoint Presentation</vt:lpstr>
      <vt:lpstr>PowerPoint Presentation</vt:lpstr>
      <vt:lpstr>PowerPoint Presentation</vt:lpstr>
      <vt:lpstr>PowerPoint Presentation</vt:lpstr>
      <vt:lpstr>Sound</vt:lpstr>
      <vt:lpstr>Sound</vt:lpstr>
      <vt:lpstr>Sound data</vt:lpstr>
      <vt:lpstr>Reading from wav files</vt:lpstr>
      <vt:lpstr>Reading from .au files</vt:lpstr>
      <vt:lpstr>Reading from audiofiles</vt:lpstr>
      <vt:lpstr>Reading in sounds</vt:lpstr>
      <vt:lpstr>Reading in sounds</vt:lpstr>
      <vt:lpstr>Preparing sound data for playing</vt:lpstr>
      <vt:lpstr>Creating sound stimuli</vt:lpstr>
      <vt:lpstr>Creating sounds</vt:lpstr>
      <vt:lpstr>Creating sounds</vt:lpstr>
      <vt:lpstr>Creating sounds</vt:lpstr>
      <vt:lpstr>Steps to playing a sound</vt:lpstr>
      <vt:lpstr>Step 1: Intialize</vt:lpstr>
      <vt:lpstr>Step 2: Open audio channel</vt:lpstr>
      <vt:lpstr>Step 3: Fill the audio buffer</vt:lpstr>
      <vt:lpstr>Step 4: Start playback</vt:lpstr>
      <vt:lpstr>Remaining steps</vt:lpstr>
      <vt:lpstr>PowerPoint Presentation</vt:lpstr>
      <vt:lpstr>Sound recording</vt:lpstr>
      <vt:lpstr>Sound recording steps</vt:lpstr>
      <vt:lpstr>Step 2: Open audio channel</vt:lpstr>
      <vt:lpstr>GetAudioData</vt:lpstr>
      <vt:lpstr>Writing data to file</vt:lpstr>
      <vt:lpstr>PowerPoint Presentation</vt:lpstr>
      <vt:lpstr>PowerPoint Presentation</vt:lpstr>
      <vt:lpstr>Collecting responses</vt:lpstr>
      <vt:lpstr>PsychHID</vt:lpstr>
      <vt:lpstr>Listing devices</vt:lpstr>
      <vt:lpstr>Psychtoolbox Response Monitoring</vt:lpstr>
      <vt:lpstr>Psychtoolbox Response Monitoring</vt:lpstr>
      <vt:lpstr>Other response input methods</vt:lpstr>
      <vt:lpstr>Keyboard responses</vt:lpstr>
      <vt:lpstr>Keyboard responses</vt:lpstr>
      <vt:lpstr>GetChar</vt:lpstr>
      <vt:lpstr>GetChar</vt:lpstr>
      <vt:lpstr>GetChar</vt:lpstr>
      <vt:lpstr>KbWait</vt:lpstr>
      <vt:lpstr>KbWait</vt:lpstr>
      <vt:lpstr>KbWait</vt:lpstr>
      <vt:lpstr>KbCheck</vt:lpstr>
      <vt:lpstr>PowerPoint Presentation</vt:lpstr>
      <vt:lpstr>PowerPoint Presentation</vt:lpstr>
      <vt:lpstr>PowerPoint Presentation</vt:lpstr>
      <vt:lpstr>PowerPoint Presentation</vt:lpstr>
      <vt:lpstr>Ignoring responses</vt:lpstr>
      <vt:lpstr>PowerPoint Presentation</vt:lpstr>
      <vt:lpstr>Keyboard responses</vt:lpstr>
      <vt:lpstr>KbQueueCheck</vt:lpstr>
      <vt:lpstr>KbQueueCheck</vt:lpstr>
      <vt:lpstr>Steps to using KbQueue</vt:lpstr>
      <vt:lpstr>KbQueueCheck</vt:lpstr>
      <vt:lpstr>PowerPoint Presentation</vt:lpstr>
      <vt:lpstr>Other keyboard response functions</vt:lpstr>
      <vt:lpstr>Mouse responses</vt:lpstr>
      <vt:lpstr>Mouse responses</vt:lpstr>
      <vt:lpstr>PowerPoint Presentation</vt:lpstr>
      <vt:lpstr>Mouse responses</vt:lpstr>
      <vt:lpstr>Controlling the mouse</vt:lpstr>
      <vt:lpstr>Other input devices</vt:lpstr>
      <vt:lpstr>Gamepad</vt:lpstr>
      <vt:lpstr>PowerPoint Presentation</vt:lpstr>
      <vt:lpstr>Assignment #5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Jonas Kaplan</dc:creator>
  <cp:lastModifiedBy>Jonas Kaplan</cp:lastModifiedBy>
  <cp:revision>95</cp:revision>
  <dcterms:created xsi:type="dcterms:W3CDTF">2013-07-31T18:32:38Z</dcterms:created>
  <dcterms:modified xsi:type="dcterms:W3CDTF">2013-08-05T19:05:32Z</dcterms:modified>
</cp:coreProperties>
</file>