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341"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340" r:id="rId38"/>
    <p:sldId id="339" r:id="rId39"/>
    <p:sldId id="292" r:id="rId40"/>
    <p:sldId id="293" r:id="rId41"/>
    <p:sldId id="294" r:id="rId42"/>
    <p:sldId id="295" r:id="rId43"/>
    <p:sldId id="297" r:id="rId44"/>
    <p:sldId id="296"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33" r:id="rId76"/>
    <p:sldId id="334" r:id="rId77"/>
    <p:sldId id="335" r:id="rId78"/>
    <p:sldId id="336" r:id="rId79"/>
    <p:sldId id="342" r:id="rId80"/>
    <p:sldId id="338" r:id="rId81"/>
    <p:sldId id="337" r:id="rId82"/>
    <p:sldId id="329" r:id="rId83"/>
    <p:sldId id="331" r:id="rId84"/>
    <p:sldId id="330" r:id="rId85"/>
    <p:sldId id="332" r:id="rId8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4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printerSettings" Target="printerSettings/printerSettings1.bin"/><Relationship Id="rId88" Type="http://schemas.openxmlformats.org/officeDocument/2006/relationships/presProps" Target="presProps.xml"/><Relationship Id="rId8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CD56756-46E7-164C-8185-D70CC9BC9FD0}" type="datetimeFigureOut">
              <a:rPr lang="en-US" smtClean="0"/>
              <a:t>8/7/13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6D15A-2791-8B4E-A867-86BAD39EC2D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D56756-46E7-164C-8185-D70CC9BC9FD0}" type="datetimeFigureOut">
              <a:rPr lang="en-US" smtClean="0"/>
              <a:t>8/7/13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6D15A-2791-8B4E-A867-86BAD39EC2D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D56756-46E7-164C-8185-D70CC9BC9FD0}" type="datetimeFigureOut">
              <a:rPr lang="en-US" smtClean="0"/>
              <a:t>8/7/13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6D15A-2791-8B4E-A867-86BAD39EC2D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D56756-46E7-164C-8185-D70CC9BC9FD0}" type="datetimeFigureOut">
              <a:rPr lang="en-US" smtClean="0"/>
              <a:t>8/7/13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6D15A-2791-8B4E-A867-86BAD39EC2D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CD56756-46E7-164C-8185-D70CC9BC9FD0}" type="datetimeFigureOut">
              <a:rPr lang="en-US" smtClean="0"/>
              <a:t>8/7/13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6D15A-2791-8B4E-A867-86BAD39EC2D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D56756-46E7-164C-8185-D70CC9BC9FD0}" type="datetimeFigureOut">
              <a:rPr lang="en-US" smtClean="0"/>
              <a:t>8/7/13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CD56756-46E7-164C-8185-D70CC9BC9FD0}" type="datetimeFigureOut">
              <a:rPr lang="en-US" smtClean="0"/>
              <a:t>8/7/13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6D15A-2791-8B4E-A867-86BAD39EC2D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CD56756-46E7-164C-8185-D70CC9BC9FD0}" type="datetimeFigureOut">
              <a:rPr lang="en-US" smtClean="0"/>
              <a:t>8/7/13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6D15A-2791-8B4E-A867-86BAD39EC2D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CD56756-46E7-164C-8185-D70CC9BC9FD0}" type="datetimeFigureOut">
              <a:rPr lang="en-US" smtClean="0"/>
              <a:t>8/7/13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6D15A-2791-8B4E-A867-86BAD39EC2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CD56756-46E7-164C-8185-D70CC9BC9FD0}" type="datetimeFigureOut">
              <a:rPr lang="en-US" smtClean="0"/>
              <a:t>8/7/13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4CD56756-46E7-164C-8185-D70CC9BC9FD0}" type="datetimeFigureOut">
              <a:rPr lang="en-US" smtClean="0"/>
              <a:t>8/7/13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6D15A-2791-8B4E-A867-86BAD39EC2D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4CD56756-46E7-164C-8185-D70CC9BC9FD0}" type="datetimeFigureOut">
              <a:rPr lang="en-US" smtClean="0"/>
              <a:t>8/7/13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6D15A-2791-8B4E-A867-86BAD39EC2D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CD56756-46E7-164C-8185-D70CC9BC9FD0}" type="datetimeFigureOut">
              <a:rPr lang="en-US" smtClean="0"/>
              <a:t>8/7/13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6D15A-2791-8B4E-A867-86BAD39EC2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CD56756-46E7-164C-8185-D70CC9BC9FD0}" type="datetimeFigureOut">
              <a:rPr lang="en-US" smtClean="0"/>
              <a:t>8/7/13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6D15A-2791-8B4E-A867-86BAD39EC2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CD56756-46E7-164C-8185-D70CC9BC9FD0}" type="datetimeFigureOut">
              <a:rPr lang="en-US" smtClean="0"/>
              <a:t>8/7/13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6D15A-2791-8B4E-A867-86BAD39EC2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56756-46E7-164C-8185-D70CC9BC9FD0}" type="datetimeFigureOut">
              <a:rPr lang="en-US" smtClean="0"/>
              <a:t>8/7/13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86D15A-2791-8B4E-A867-86BAD39EC2DE}"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CD56756-46E7-164C-8185-D70CC9BC9FD0}" type="datetimeFigureOut">
              <a:rPr lang="en-US" smtClean="0"/>
              <a:t>8/7/13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4C86D15A-2791-8B4E-A867-86BAD39EC2D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microsoft.com/office/2007/relationships/hdphoto" Target="../media/hdphoto2.wdp"/><Relationship Id="rId6" Type="http://schemas.openxmlformats.org/officeDocument/2006/relationships/image" Target="../media/image4.png"/><Relationship Id="rId7" Type="http://schemas.microsoft.com/office/2007/relationships/hdphoto" Target="../media/hdphoto3.wdp"/><Relationship Id="rId8" Type="http://schemas.openxmlformats.org/officeDocument/2006/relationships/image" Target="../media/image5.png"/><Relationship Id="rId9" Type="http://schemas.microsoft.com/office/2007/relationships/hdphoto" Target="../media/hdphoto4.wdp"/><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5.wdp"/><Relationship Id="rId4" Type="http://schemas.openxmlformats.org/officeDocument/2006/relationships/image" Target="../media/image2.png"/><Relationship Id="rId5" Type="http://schemas.microsoft.com/office/2007/relationships/hdphoto" Target="../media/hdphoto1.wdp"/><Relationship Id="rId6" Type="http://schemas.openxmlformats.org/officeDocument/2006/relationships/image" Target="../media/image7.png"/><Relationship Id="rId7" Type="http://schemas.microsoft.com/office/2007/relationships/hdphoto" Target="../media/hdphoto6.wdp"/><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microsoft.com/office/2007/relationships/hdphoto" Target="../media/hdphoto5.wdp"/></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microsoft.com/office/2007/relationships/hdphoto" Target="../media/hdphoto7.wdp"/></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microsoft.com/office/2007/relationships/hdphoto" Target="../media/hdphoto8.wdp"/></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4" Type="http://schemas.microsoft.com/office/2007/relationships/hdphoto" Target="../media/hdphoto8.wdp"/><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Introduction to </a:t>
            </a:r>
            <a:r>
              <a:rPr lang="en-US" sz="3200" dirty="0" err="1" smtClean="0"/>
              <a:t>PsychToolbox</a:t>
            </a:r>
            <a:r>
              <a:rPr lang="en-US" sz="3200" dirty="0" smtClean="0"/>
              <a:t> in MATLAB</a:t>
            </a:r>
            <a:endParaRPr lang="en-US" sz="3200" dirty="0"/>
          </a:p>
        </p:txBody>
      </p:sp>
      <p:sp>
        <p:nvSpPr>
          <p:cNvPr id="3" name="Subtitle 2"/>
          <p:cNvSpPr>
            <a:spLocks noGrp="1"/>
          </p:cNvSpPr>
          <p:nvPr>
            <p:ph type="subTitle" idx="1"/>
          </p:nvPr>
        </p:nvSpPr>
        <p:spPr/>
        <p:txBody>
          <a:bodyPr/>
          <a:lstStyle/>
          <a:p>
            <a:r>
              <a:rPr lang="en-US" dirty="0" smtClean="0"/>
              <a:t>Psych 599, Summer 2013</a:t>
            </a:r>
            <a:endParaRPr lang="en-US" dirty="0"/>
          </a:p>
        </p:txBody>
      </p:sp>
      <p:pic>
        <p:nvPicPr>
          <p:cNvPr id="4" name="Picture 3"/>
          <p:cNvPicPr>
            <a:picLocks noChangeAspect="1"/>
          </p:cNvPicPr>
          <p:nvPr/>
        </p:nvPicPr>
        <p:blipFill>
          <a:blip r:embed="rId2"/>
          <a:stretch>
            <a:fillRect/>
          </a:stretch>
        </p:blipFill>
        <p:spPr>
          <a:xfrm>
            <a:off x="2691742" y="2623735"/>
            <a:ext cx="3656927" cy="3285935"/>
          </a:xfrm>
          <a:prstGeom prst="rect">
            <a:avLst/>
          </a:prstGeom>
        </p:spPr>
      </p:pic>
      <p:sp>
        <p:nvSpPr>
          <p:cNvPr id="5" name="TextBox 4"/>
          <p:cNvSpPr txBox="1"/>
          <p:nvPr/>
        </p:nvSpPr>
        <p:spPr>
          <a:xfrm>
            <a:off x="6667005" y="3558817"/>
            <a:ext cx="2050142" cy="707886"/>
          </a:xfrm>
          <a:prstGeom prst="rect">
            <a:avLst/>
          </a:prstGeom>
          <a:noFill/>
        </p:spPr>
        <p:txBody>
          <a:bodyPr wrap="square" rtlCol="0">
            <a:spAutoFit/>
          </a:bodyPr>
          <a:lstStyle/>
          <a:p>
            <a:r>
              <a:rPr lang="en-US" sz="4000" dirty="0" smtClean="0"/>
              <a:t>Week </a:t>
            </a:r>
            <a:r>
              <a:rPr lang="en-US" sz="4000" dirty="0" smtClean="0"/>
              <a:t>6</a:t>
            </a:r>
            <a:endParaRPr lang="en-US" sz="4000" dirty="0"/>
          </a:p>
        </p:txBody>
      </p:sp>
      <p:sp>
        <p:nvSpPr>
          <p:cNvPr id="6" name="TextBox 5"/>
          <p:cNvSpPr txBox="1"/>
          <p:nvPr/>
        </p:nvSpPr>
        <p:spPr>
          <a:xfrm>
            <a:off x="421341" y="2259992"/>
            <a:ext cx="4098865" cy="646331"/>
          </a:xfrm>
          <a:prstGeom prst="rect">
            <a:avLst/>
          </a:prstGeom>
          <a:noFill/>
        </p:spPr>
        <p:txBody>
          <a:bodyPr wrap="square" rtlCol="0">
            <a:spAutoFit/>
          </a:bodyPr>
          <a:lstStyle/>
          <a:p>
            <a:r>
              <a:rPr lang="en-US" dirty="0" smtClean="0"/>
              <a:t>Jonas Kaplan, Ph.D.</a:t>
            </a:r>
          </a:p>
          <a:p>
            <a:r>
              <a:rPr lang="en-US" dirty="0" smtClean="0"/>
              <a:t>University of Southern California</a:t>
            </a:r>
            <a:endParaRPr lang="en-US" dirty="0"/>
          </a:p>
        </p:txBody>
      </p:sp>
    </p:spTree>
    <p:extLst>
      <p:ext uri="{BB962C8B-B14F-4D97-AF65-F5344CB8AC3E}">
        <p14:creationId xmlns:p14="http://schemas.microsoft.com/office/powerpoint/2010/main" val="351100008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a:t>
            </a:r>
            <a:r>
              <a:rPr lang="en-US" dirty="0"/>
              <a:t>S</a:t>
            </a:r>
            <a:r>
              <a:rPr lang="en-US" dirty="0" smtClean="0"/>
              <a:t>tart playback</a:t>
            </a:r>
            <a:endParaRPr lang="en-US" dirty="0"/>
          </a:p>
        </p:txBody>
      </p:sp>
      <p:sp>
        <p:nvSpPr>
          <p:cNvPr id="3" name="Content Placeholder 2"/>
          <p:cNvSpPr>
            <a:spLocks noGrp="1"/>
          </p:cNvSpPr>
          <p:nvPr>
            <p:ph idx="1"/>
          </p:nvPr>
        </p:nvSpPr>
        <p:spPr>
          <a:xfrm>
            <a:off x="441825" y="2328995"/>
            <a:ext cx="8702175" cy="3072269"/>
          </a:xfrm>
        </p:spPr>
        <p:txBody>
          <a:bodyPr>
            <a:normAutofit/>
          </a:bodyPr>
          <a:lstStyle/>
          <a:p>
            <a:pPr marL="0" indent="0">
              <a:buNone/>
            </a:pPr>
            <a:r>
              <a:rPr lang="en-US" sz="1600" dirty="0" err="1">
                <a:latin typeface="Courier"/>
                <a:cs typeface="Courier"/>
              </a:rPr>
              <a:t>startTime</a:t>
            </a:r>
            <a:r>
              <a:rPr lang="en-US" sz="1600" dirty="0">
                <a:latin typeface="Courier"/>
                <a:cs typeface="Courier"/>
              </a:rPr>
              <a:t> = </a:t>
            </a:r>
            <a:r>
              <a:rPr lang="en-US" sz="1600" dirty="0" err="1">
                <a:latin typeface="Courier"/>
                <a:cs typeface="Courier"/>
              </a:rPr>
              <a:t>PsychPortAudio</a:t>
            </a:r>
            <a:r>
              <a:rPr lang="en-US" sz="1600" dirty="0">
                <a:latin typeface="Courier"/>
                <a:cs typeface="Courier"/>
              </a:rPr>
              <a:t>('Start', </a:t>
            </a:r>
            <a:r>
              <a:rPr lang="en-US" sz="1600" dirty="0" err="1">
                <a:latin typeface="Courier"/>
                <a:cs typeface="Courier"/>
              </a:rPr>
              <a:t>pahandle</a:t>
            </a:r>
            <a:r>
              <a:rPr lang="en-US" sz="1600" dirty="0">
                <a:latin typeface="Courier"/>
                <a:cs typeface="Courier"/>
              </a:rPr>
              <a:t> [, repetitions=1] </a:t>
            </a:r>
            <a:r>
              <a:rPr lang="en-US" sz="1600" dirty="0" smtClean="0">
                <a:latin typeface="Courier"/>
                <a:cs typeface="Courier"/>
              </a:rPr>
              <a:t>     [</a:t>
            </a:r>
            <a:r>
              <a:rPr lang="en-US" sz="1600" dirty="0">
                <a:latin typeface="Courier"/>
                <a:cs typeface="Courier"/>
              </a:rPr>
              <a:t>, when=0] [, </a:t>
            </a:r>
            <a:r>
              <a:rPr lang="en-US" sz="1600" dirty="0" err="1">
                <a:latin typeface="Courier"/>
                <a:cs typeface="Courier"/>
              </a:rPr>
              <a:t>waitForStart</a:t>
            </a:r>
            <a:r>
              <a:rPr lang="en-US" sz="1600" dirty="0">
                <a:latin typeface="Courier"/>
                <a:cs typeface="Courier"/>
              </a:rPr>
              <a:t>=0] [, </a:t>
            </a:r>
            <a:r>
              <a:rPr lang="en-US" sz="1600" dirty="0" err="1">
                <a:latin typeface="Courier"/>
                <a:cs typeface="Courier"/>
              </a:rPr>
              <a:t>stopTime</a:t>
            </a:r>
            <a:r>
              <a:rPr lang="en-US" sz="1600" dirty="0">
                <a:latin typeface="Courier"/>
                <a:cs typeface="Courier"/>
              </a:rPr>
              <a:t>=</a:t>
            </a:r>
            <a:r>
              <a:rPr lang="en-US" sz="1600" dirty="0" err="1">
                <a:latin typeface="Courier"/>
                <a:cs typeface="Courier"/>
              </a:rPr>
              <a:t>inf</a:t>
            </a:r>
            <a:r>
              <a:rPr lang="en-US" sz="1600" dirty="0">
                <a:latin typeface="Courier"/>
                <a:cs typeface="Courier"/>
              </a:rPr>
              <a:t>] [, resume=0]);</a:t>
            </a:r>
          </a:p>
        </p:txBody>
      </p:sp>
      <p:sp>
        <p:nvSpPr>
          <p:cNvPr id="4" name="Rectangle 3"/>
          <p:cNvSpPr/>
          <p:nvPr/>
        </p:nvSpPr>
        <p:spPr>
          <a:xfrm>
            <a:off x="6014595" y="2386605"/>
            <a:ext cx="2121158" cy="265178"/>
          </a:xfrm>
          <a:prstGeom prst="rect">
            <a:avLst/>
          </a:prstGeom>
          <a:gradFill flip="none" rotWithShape="1">
            <a:gsLst>
              <a:gs pos="0">
                <a:schemeClr val="accent2">
                  <a:tint val="95000"/>
                  <a:shade val="70000"/>
                  <a:satMod val="150000"/>
                  <a:alpha val="32000"/>
                </a:schemeClr>
              </a:gs>
              <a:gs pos="100000">
                <a:schemeClr val="accent2">
                  <a:tint val="100000"/>
                  <a:shade val="100000"/>
                  <a:satMod val="150000"/>
                  <a:alpha val="32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6" name="Straight Arrow Connector 5"/>
          <p:cNvCxnSpPr/>
          <p:nvPr/>
        </p:nvCxnSpPr>
        <p:spPr>
          <a:xfrm flipV="1">
            <a:off x="1018713" y="3098399"/>
            <a:ext cx="167460" cy="8094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099" y="3921847"/>
            <a:ext cx="1939742" cy="1200329"/>
          </a:xfrm>
          <a:prstGeom prst="rect">
            <a:avLst/>
          </a:prstGeom>
          <a:noFill/>
        </p:spPr>
        <p:txBody>
          <a:bodyPr wrap="square" rtlCol="0">
            <a:spAutoFit/>
          </a:bodyPr>
          <a:lstStyle/>
          <a:p>
            <a:r>
              <a:rPr lang="en-US" dirty="0" smtClean="0">
                <a:solidFill>
                  <a:srgbClr val="990000"/>
                </a:solidFill>
              </a:rPr>
              <a:t>Wait until this time to start playing (default is play now)</a:t>
            </a:r>
            <a:endParaRPr lang="en-US" dirty="0">
              <a:solidFill>
                <a:srgbClr val="990000"/>
              </a:solidFill>
            </a:endParaRPr>
          </a:p>
        </p:txBody>
      </p:sp>
      <p:sp>
        <p:nvSpPr>
          <p:cNvPr id="8" name="Rectangle 7"/>
          <p:cNvSpPr/>
          <p:nvPr/>
        </p:nvSpPr>
        <p:spPr>
          <a:xfrm>
            <a:off x="474468" y="2637826"/>
            <a:ext cx="1297814" cy="279136"/>
          </a:xfrm>
          <a:prstGeom prst="rect">
            <a:avLst/>
          </a:prstGeom>
          <a:gradFill flip="none" rotWithShape="1">
            <a:gsLst>
              <a:gs pos="0">
                <a:schemeClr val="accent1">
                  <a:tint val="95000"/>
                  <a:shade val="70000"/>
                  <a:satMod val="150000"/>
                  <a:alpha val="33000"/>
                </a:schemeClr>
              </a:gs>
              <a:gs pos="100000">
                <a:schemeClr val="accent1">
                  <a:tint val="100000"/>
                  <a:shade val="100000"/>
                  <a:satMod val="150000"/>
                  <a:alpha val="33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flipV="1">
            <a:off x="6740255" y="2763439"/>
            <a:ext cx="851254" cy="110258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6963535" y="3935804"/>
            <a:ext cx="1939742" cy="646331"/>
          </a:xfrm>
          <a:prstGeom prst="rect">
            <a:avLst/>
          </a:prstGeom>
          <a:noFill/>
        </p:spPr>
        <p:txBody>
          <a:bodyPr wrap="square" rtlCol="0">
            <a:spAutoFit/>
          </a:bodyPr>
          <a:lstStyle/>
          <a:p>
            <a:r>
              <a:rPr lang="en-US" dirty="0" smtClean="0">
                <a:solidFill>
                  <a:schemeClr val="accent2"/>
                </a:solidFill>
              </a:rPr>
              <a:t>Set to 0 to repeat indefinitely</a:t>
            </a:r>
            <a:endParaRPr lang="en-US" dirty="0">
              <a:solidFill>
                <a:schemeClr val="accent2"/>
              </a:solidFill>
            </a:endParaRPr>
          </a:p>
        </p:txBody>
      </p:sp>
      <p:sp>
        <p:nvSpPr>
          <p:cNvPr id="13" name="Rectangle 12"/>
          <p:cNvSpPr/>
          <p:nvPr/>
        </p:nvSpPr>
        <p:spPr>
          <a:xfrm>
            <a:off x="4130673" y="2637827"/>
            <a:ext cx="1981608" cy="251221"/>
          </a:xfrm>
          <a:prstGeom prst="rect">
            <a:avLst/>
          </a:prstGeom>
          <a:gradFill flip="none" rotWithShape="1">
            <a:gsLst>
              <a:gs pos="0">
                <a:schemeClr val="accent5">
                  <a:tint val="95000"/>
                  <a:shade val="70000"/>
                  <a:satMod val="150000"/>
                  <a:alpha val="31000"/>
                </a:schemeClr>
              </a:gs>
              <a:gs pos="100000">
                <a:schemeClr val="accent5">
                  <a:tint val="100000"/>
                  <a:shade val="100000"/>
                  <a:satMod val="150000"/>
                  <a:alpha val="31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cxnSp>
        <p:nvCxnSpPr>
          <p:cNvPr id="14" name="Straight Arrow Connector 13"/>
          <p:cNvCxnSpPr/>
          <p:nvPr/>
        </p:nvCxnSpPr>
        <p:spPr>
          <a:xfrm flipH="1" flipV="1">
            <a:off x="5121478" y="2972790"/>
            <a:ext cx="153504" cy="114445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6" name="TextBox 15"/>
          <p:cNvSpPr txBox="1"/>
          <p:nvPr/>
        </p:nvSpPr>
        <p:spPr>
          <a:xfrm>
            <a:off x="4409773" y="4131198"/>
            <a:ext cx="1939742" cy="646331"/>
          </a:xfrm>
          <a:prstGeom prst="rect">
            <a:avLst/>
          </a:prstGeom>
          <a:noFill/>
        </p:spPr>
        <p:txBody>
          <a:bodyPr wrap="square" rtlCol="0">
            <a:spAutoFit/>
          </a:bodyPr>
          <a:lstStyle/>
          <a:p>
            <a:r>
              <a:rPr lang="en-US" dirty="0" smtClean="0">
                <a:solidFill>
                  <a:schemeClr val="accent5"/>
                </a:solidFill>
              </a:rPr>
              <a:t>set a time to stop playing</a:t>
            </a:r>
            <a:endParaRPr lang="en-US" dirty="0">
              <a:solidFill>
                <a:schemeClr val="accent5"/>
              </a:solidFill>
            </a:endParaRPr>
          </a:p>
        </p:txBody>
      </p:sp>
      <p:sp>
        <p:nvSpPr>
          <p:cNvPr id="19" name="Rectangle 18"/>
          <p:cNvSpPr/>
          <p:nvPr/>
        </p:nvSpPr>
        <p:spPr>
          <a:xfrm>
            <a:off x="1842056" y="2623868"/>
            <a:ext cx="2204888" cy="279136"/>
          </a:xfrm>
          <a:prstGeom prst="rect">
            <a:avLst/>
          </a:prstGeom>
          <a:gradFill flip="none" rotWithShape="1">
            <a:gsLst>
              <a:gs pos="0">
                <a:schemeClr val="accent6">
                  <a:tint val="95000"/>
                  <a:shade val="70000"/>
                  <a:satMod val="150000"/>
                  <a:alpha val="38000"/>
                </a:schemeClr>
              </a:gs>
              <a:gs pos="100000">
                <a:schemeClr val="accent6">
                  <a:tint val="100000"/>
                  <a:shade val="100000"/>
                  <a:satMod val="150000"/>
                  <a:alpha val="38000"/>
                </a:schemeClr>
              </a:gs>
            </a:gsLst>
            <a:lin ang="16200000" scaled="0"/>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20" name="Straight Arrow Connector 19"/>
          <p:cNvCxnSpPr/>
          <p:nvPr/>
        </p:nvCxnSpPr>
        <p:spPr>
          <a:xfrm flipV="1">
            <a:off x="2958456" y="2986745"/>
            <a:ext cx="27910" cy="15492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2" name="TextBox 21"/>
          <p:cNvSpPr txBox="1"/>
          <p:nvPr/>
        </p:nvSpPr>
        <p:spPr>
          <a:xfrm>
            <a:off x="2065335" y="4508031"/>
            <a:ext cx="2428167" cy="2031325"/>
          </a:xfrm>
          <a:prstGeom prst="rect">
            <a:avLst/>
          </a:prstGeom>
          <a:noFill/>
        </p:spPr>
        <p:txBody>
          <a:bodyPr wrap="square" rtlCol="0">
            <a:spAutoFit/>
          </a:bodyPr>
          <a:lstStyle/>
          <a:p>
            <a:r>
              <a:rPr lang="en-US" dirty="0" smtClean="0">
                <a:solidFill>
                  <a:schemeClr val="accent6">
                    <a:lumMod val="90000"/>
                    <a:lumOff val="10000"/>
                  </a:schemeClr>
                </a:solidFill>
              </a:rPr>
              <a:t>0: Ask playback to start and move on</a:t>
            </a:r>
          </a:p>
          <a:p>
            <a:r>
              <a:rPr lang="en-US" dirty="0" smtClean="0">
                <a:solidFill>
                  <a:schemeClr val="accent6">
                    <a:lumMod val="90000"/>
                    <a:lumOff val="10000"/>
                  </a:schemeClr>
                </a:solidFill>
              </a:rPr>
              <a:t>1: wait for playback to actually begin. </a:t>
            </a:r>
          </a:p>
          <a:p>
            <a:r>
              <a:rPr lang="en-US" dirty="0" smtClean="0">
                <a:solidFill>
                  <a:schemeClr val="accent6">
                    <a:lumMod val="90000"/>
                    <a:lumOff val="10000"/>
                  </a:schemeClr>
                </a:solidFill>
              </a:rPr>
              <a:t>A 1 here is necessary if you want to get timing info back</a:t>
            </a:r>
            <a:endParaRPr lang="en-US" dirty="0">
              <a:solidFill>
                <a:schemeClr val="accent6">
                  <a:lumMod val="90000"/>
                  <a:lumOff val="10000"/>
                </a:schemeClr>
              </a:solidFill>
            </a:endParaRPr>
          </a:p>
        </p:txBody>
      </p:sp>
    </p:spTree>
    <p:extLst>
      <p:ext uri="{BB962C8B-B14F-4D97-AF65-F5344CB8AC3E}">
        <p14:creationId xmlns:p14="http://schemas.microsoft.com/office/powerpoint/2010/main" val="46493960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Remaining steps</a:t>
            </a:r>
            <a:endParaRPr lang="en-US" dirty="0"/>
          </a:p>
        </p:txBody>
      </p:sp>
      <p:sp>
        <p:nvSpPr>
          <p:cNvPr id="3" name="Content Placeholder 2"/>
          <p:cNvSpPr>
            <a:spLocks noGrp="1"/>
          </p:cNvSpPr>
          <p:nvPr>
            <p:ph idx="1"/>
          </p:nvPr>
        </p:nvSpPr>
        <p:spPr/>
        <p:txBody>
          <a:bodyPr/>
          <a:lstStyle/>
          <a:p>
            <a:r>
              <a:rPr lang="en-US" dirty="0" smtClean="0"/>
              <a:t>Stop playback if necessary: </a:t>
            </a:r>
            <a:r>
              <a:rPr lang="en-US" dirty="0" err="1" smtClean="0"/>
              <a:t>PsychPortAudio</a:t>
            </a:r>
            <a:r>
              <a:rPr lang="en-US" dirty="0" smtClean="0"/>
              <a:t>('Stop',</a:t>
            </a:r>
            <a:r>
              <a:rPr lang="en-US" dirty="0" err="1" smtClean="0"/>
              <a:t>pahandle</a:t>
            </a:r>
            <a:r>
              <a:rPr lang="en-US" dirty="0" smtClean="0"/>
              <a:t>);</a:t>
            </a:r>
          </a:p>
          <a:p>
            <a:r>
              <a:rPr lang="en-US" dirty="0" smtClean="0"/>
              <a:t>Close the audio driver:</a:t>
            </a:r>
            <a:br>
              <a:rPr lang="en-US" dirty="0" smtClean="0"/>
            </a:br>
            <a:r>
              <a:rPr lang="en-US" dirty="0" err="1" smtClean="0"/>
              <a:t>PsychPortAudio</a:t>
            </a:r>
            <a:r>
              <a:rPr lang="en-US" dirty="0" smtClean="0"/>
              <a:t>('Close',</a:t>
            </a:r>
            <a:r>
              <a:rPr lang="en-US" dirty="0" err="1" smtClean="0"/>
              <a:t>pahandle</a:t>
            </a:r>
            <a:r>
              <a:rPr lang="en-US" dirty="0" smtClean="0"/>
              <a:t>);</a:t>
            </a:r>
          </a:p>
          <a:p>
            <a:endParaRPr lang="en-US" dirty="0"/>
          </a:p>
        </p:txBody>
      </p:sp>
      <p:sp>
        <p:nvSpPr>
          <p:cNvPr id="4" name="Explosion 1 3"/>
          <p:cNvSpPr/>
          <p:nvPr/>
        </p:nvSpPr>
        <p:spPr>
          <a:xfrm>
            <a:off x="3190397" y="3926161"/>
            <a:ext cx="5785919" cy="2818270"/>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Remember: Do not close audio channel before the sound is finished playing if you want to hear it all</a:t>
            </a:r>
            <a:endParaRPr lang="en-US" dirty="0"/>
          </a:p>
        </p:txBody>
      </p:sp>
    </p:spTree>
    <p:extLst>
      <p:ext uri="{BB962C8B-B14F-4D97-AF65-F5344CB8AC3E}">
        <p14:creationId xmlns:p14="http://schemas.microsoft.com/office/powerpoint/2010/main" val="37452149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 recording steps</a:t>
            </a:r>
            <a:endParaRPr lang="en-US" dirty="0"/>
          </a:p>
        </p:txBody>
      </p:sp>
      <p:sp>
        <p:nvSpPr>
          <p:cNvPr id="3" name="Content Placeholder 2"/>
          <p:cNvSpPr>
            <a:spLocks noGrp="1"/>
          </p:cNvSpPr>
          <p:nvPr>
            <p:ph idx="1"/>
          </p:nvPr>
        </p:nvSpPr>
        <p:spPr/>
        <p:txBody>
          <a:bodyPr>
            <a:normAutofit fontScale="92500"/>
          </a:bodyPr>
          <a:lstStyle/>
          <a:p>
            <a:r>
              <a:rPr lang="en-US" dirty="0" smtClean="0"/>
              <a:t>Initialize sound driver: </a:t>
            </a:r>
            <a:r>
              <a:rPr lang="en-US" dirty="0" err="1" smtClean="0"/>
              <a:t>InitializePsychAudio</a:t>
            </a:r>
            <a:endParaRPr lang="en-US" dirty="0" smtClean="0"/>
          </a:p>
          <a:p>
            <a:r>
              <a:rPr lang="en-US" dirty="0" smtClean="0"/>
              <a:t>Open audio channel for recording with </a:t>
            </a:r>
            <a:r>
              <a:rPr lang="en-US" dirty="0" err="1" smtClean="0"/>
              <a:t>PsychPortAudio</a:t>
            </a:r>
            <a:r>
              <a:rPr lang="en-US" dirty="0" smtClean="0"/>
              <a:t>('Open') setting mode to 2</a:t>
            </a:r>
          </a:p>
          <a:p>
            <a:r>
              <a:rPr lang="en-US" dirty="0" smtClean="0"/>
              <a:t>Clear a buffer using </a:t>
            </a:r>
            <a:r>
              <a:rPr lang="en-US" dirty="0" err="1" smtClean="0"/>
              <a:t>PsychPortAudio</a:t>
            </a:r>
            <a:r>
              <a:rPr lang="en-US" dirty="0" smtClean="0"/>
              <a:t>('</a:t>
            </a:r>
            <a:r>
              <a:rPr lang="en-US" dirty="0" err="1" smtClean="0"/>
              <a:t>GetAudioData</a:t>
            </a:r>
            <a:r>
              <a:rPr lang="en-US" dirty="0" smtClean="0"/>
              <a:t>')</a:t>
            </a:r>
          </a:p>
          <a:p>
            <a:r>
              <a:rPr lang="en-US" dirty="0" smtClean="0"/>
              <a:t>Start recording with </a:t>
            </a:r>
            <a:r>
              <a:rPr lang="en-US" dirty="0" err="1" smtClean="0"/>
              <a:t>PsychPortAudio</a:t>
            </a:r>
            <a:r>
              <a:rPr lang="en-US" dirty="0" smtClean="0"/>
              <a:t>('Start')</a:t>
            </a:r>
          </a:p>
          <a:p>
            <a:r>
              <a:rPr lang="en-US" dirty="0" smtClean="0"/>
              <a:t>Stop recording with </a:t>
            </a:r>
            <a:r>
              <a:rPr lang="en-US" dirty="0" err="1" smtClean="0"/>
              <a:t>PsychPortAudio</a:t>
            </a:r>
            <a:r>
              <a:rPr lang="en-US" dirty="0" smtClean="0"/>
              <a:t>('Stop')</a:t>
            </a:r>
          </a:p>
          <a:p>
            <a:r>
              <a:rPr lang="en-US" dirty="0"/>
              <a:t>Get audio data using </a:t>
            </a:r>
            <a:r>
              <a:rPr lang="en-US" dirty="0" err="1"/>
              <a:t>PsychPortAudio</a:t>
            </a:r>
            <a:r>
              <a:rPr lang="en-US" dirty="0"/>
              <a:t>('</a:t>
            </a:r>
            <a:r>
              <a:rPr lang="en-US" dirty="0" err="1"/>
              <a:t>GetAudioData</a:t>
            </a:r>
            <a:r>
              <a:rPr lang="en-US" dirty="0"/>
              <a:t>'</a:t>
            </a:r>
            <a:r>
              <a:rPr lang="en-US" dirty="0" smtClean="0"/>
              <a:t>)</a:t>
            </a:r>
            <a:endParaRPr lang="en-US" dirty="0"/>
          </a:p>
        </p:txBody>
      </p:sp>
    </p:spTree>
    <p:extLst>
      <p:ext uri="{BB962C8B-B14F-4D97-AF65-F5344CB8AC3E}">
        <p14:creationId xmlns:p14="http://schemas.microsoft.com/office/powerpoint/2010/main" val="347687519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Open audio channel</a:t>
            </a:r>
            <a:endParaRPr lang="en-US" dirty="0"/>
          </a:p>
        </p:txBody>
      </p:sp>
      <p:sp>
        <p:nvSpPr>
          <p:cNvPr id="3" name="Content Placeholder 2"/>
          <p:cNvSpPr>
            <a:spLocks noGrp="1"/>
          </p:cNvSpPr>
          <p:nvPr>
            <p:ph idx="1"/>
          </p:nvPr>
        </p:nvSpPr>
        <p:spPr>
          <a:xfrm>
            <a:off x="567536" y="2058202"/>
            <a:ext cx="8489879" cy="1361657"/>
          </a:xfrm>
        </p:spPr>
        <p:txBody>
          <a:bodyPr>
            <a:noAutofit/>
          </a:bodyPr>
          <a:lstStyle/>
          <a:p>
            <a:pPr marL="0" indent="0">
              <a:buNone/>
            </a:pPr>
            <a:r>
              <a:rPr lang="en-US" sz="1600" dirty="0" err="1">
                <a:latin typeface="Courier"/>
                <a:cs typeface="Courier"/>
              </a:rPr>
              <a:t>pahandle</a:t>
            </a:r>
            <a:r>
              <a:rPr lang="en-US" sz="1600" dirty="0">
                <a:latin typeface="Courier"/>
                <a:cs typeface="Courier"/>
              </a:rPr>
              <a:t> = </a:t>
            </a:r>
            <a:r>
              <a:rPr lang="en-US" sz="1600" dirty="0" err="1">
                <a:latin typeface="Courier"/>
                <a:cs typeface="Courier"/>
              </a:rPr>
              <a:t>PsychPortAudio</a:t>
            </a:r>
            <a:r>
              <a:rPr lang="en-US" sz="1600" dirty="0">
                <a:latin typeface="Courier"/>
                <a:cs typeface="Courier"/>
              </a:rPr>
              <a:t>('Open' [, </a:t>
            </a:r>
            <a:r>
              <a:rPr lang="en-US" sz="1600" dirty="0" err="1">
                <a:latin typeface="Courier"/>
                <a:cs typeface="Courier"/>
              </a:rPr>
              <a:t>deviceid</a:t>
            </a:r>
            <a:r>
              <a:rPr lang="en-US" sz="1600" dirty="0">
                <a:latin typeface="Courier"/>
                <a:cs typeface="Courier"/>
              </a:rPr>
              <a:t>][, mode</a:t>
            </a:r>
            <a:r>
              <a:rPr lang="en-US" sz="1600" dirty="0" smtClean="0">
                <a:latin typeface="Courier"/>
                <a:cs typeface="Courier"/>
              </a:rPr>
              <a:t>]                 [</a:t>
            </a:r>
            <a:r>
              <a:rPr lang="en-US" sz="1600" dirty="0">
                <a:latin typeface="Courier"/>
                <a:cs typeface="Courier"/>
              </a:rPr>
              <a:t>, </a:t>
            </a:r>
            <a:r>
              <a:rPr lang="en-US" sz="1600" dirty="0" err="1">
                <a:latin typeface="Courier"/>
                <a:cs typeface="Courier"/>
              </a:rPr>
              <a:t>reqlatencyclass</a:t>
            </a:r>
            <a:r>
              <a:rPr lang="en-US" sz="1600" dirty="0">
                <a:latin typeface="Courier"/>
                <a:cs typeface="Courier"/>
              </a:rPr>
              <a:t>][, </a:t>
            </a:r>
            <a:r>
              <a:rPr lang="en-US" sz="1600" dirty="0" err="1">
                <a:latin typeface="Courier"/>
                <a:cs typeface="Courier"/>
              </a:rPr>
              <a:t>freq</a:t>
            </a:r>
            <a:r>
              <a:rPr lang="en-US" sz="1600" dirty="0">
                <a:latin typeface="Courier"/>
                <a:cs typeface="Courier"/>
              </a:rPr>
              <a:t>][, channels</a:t>
            </a:r>
            <a:r>
              <a:rPr lang="en-US" sz="1600" dirty="0" smtClean="0">
                <a:latin typeface="Courier"/>
                <a:cs typeface="Courier"/>
              </a:rPr>
              <a:t>] [</a:t>
            </a:r>
            <a:r>
              <a:rPr lang="en-US" sz="1600" dirty="0">
                <a:latin typeface="Courier"/>
                <a:cs typeface="Courier"/>
              </a:rPr>
              <a:t>, </a:t>
            </a:r>
            <a:r>
              <a:rPr lang="en-US" sz="1600" dirty="0" err="1">
                <a:latin typeface="Courier"/>
                <a:cs typeface="Courier"/>
              </a:rPr>
              <a:t>buffersize</a:t>
            </a:r>
            <a:r>
              <a:rPr lang="en-US" sz="1600" dirty="0" smtClean="0">
                <a:latin typeface="Courier"/>
                <a:cs typeface="Courier"/>
              </a:rPr>
              <a:t>]                 [</a:t>
            </a:r>
            <a:r>
              <a:rPr lang="en-US" sz="1600" dirty="0">
                <a:latin typeface="Courier"/>
                <a:cs typeface="Courier"/>
              </a:rPr>
              <a:t>, </a:t>
            </a:r>
            <a:r>
              <a:rPr lang="en-US" sz="1600" dirty="0" err="1">
                <a:latin typeface="Courier"/>
                <a:cs typeface="Courier"/>
              </a:rPr>
              <a:t>suggestedLatency</a:t>
            </a:r>
            <a:r>
              <a:rPr lang="en-US" sz="1600" dirty="0" smtClean="0">
                <a:latin typeface="Courier"/>
                <a:cs typeface="Courier"/>
              </a:rPr>
              <a:t>][</a:t>
            </a:r>
            <a:r>
              <a:rPr lang="en-US" sz="1600" dirty="0">
                <a:latin typeface="Courier"/>
                <a:cs typeface="Courier"/>
              </a:rPr>
              <a:t>, </a:t>
            </a:r>
            <a:r>
              <a:rPr lang="en-US" sz="1600" dirty="0" err="1">
                <a:latin typeface="Courier"/>
                <a:cs typeface="Courier"/>
              </a:rPr>
              <a:t>selectchannels</a:t>
            </a:r>
            <a:r>
              <a:rPr lang="en-US" sz="1600" dirty="0">
                <a:latin typeface="Courier"/>
                <a:cs typeface="Courier"/>
              </a:rPr>
              <a:t>][, </a:t>
            </a:r>
            <a:r>
              <a:rPr lang="en-US" sz="1600" dirty="0" err="1">
                <a:latin typeface="Courier"/>
                <a:cs typeface="Courier"/>
              </a:rPr>
              <a:t>specialFlags</a:t>
            </a:r>
            <a:r>
              <a:rPr lang="en-US" sz="1600" dirty="0">
                <a:latin typeface="Courier"/>
                <a:cs typeface="Courier"/>
              </a:rPr>
              <a:t>=0]);</a:t>
            </a:r>
          </a:p>
        </p:txBody>
      </p:sp>
      <p:sp>
        <p:nvSpPr>
          <p:cNvPr id="4" name="Rectangle 3"/>
          <p:cNvSpPr/>
          <p:nvPr/>
        </p:nvSpPr>
        <p:spPr>
          <a:xfrm>
            <a:off x="6153221" y="2148848"/>
            <a:ext cx="1089414" cy="265669"/>
          </a:xfrm>
          <a:prstGeom prst="rect">
            <a:avLst/>
          </a:prstGeom>
          <a:gradFill flip="none" rotWithShape="1">
            <a:gsLst>
              <a:gs pos="0">
                <a:schemeClr val="accent1">
                  <a:tint val="95000"/>
                  <a:shade val="70000"/>
                  <a:satMod val="150000"/>
                  <a:alpha val="32000"/>
                </a:schemeClr>
              </a:gs>
              <a:gs pos="100000">
                <a:schemeClr val="accent1">
                  <a:tint val="100000"/>
                  <a:shade val="100000"/>
                  <a:satMod val="1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2665401" y="2488305"/>
            <a:ext cx="3911690" cy="12939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205191" y="3843127"/>
            <a:ext cx="4530305" cy="1200329"/>
          </a:xfrm>
          <a:prstGeom prst="rect">
            <a:avLst/>
          </a:prstGeom>
          <a:noFill/>
        </p:spPr>
        <p:txBody>
          <a:bodyPr wrap="square" rtlCol="0">
            <a:spAutoFit/>
          </a:bodyPr>
          <a:lstStyle/>
          <a:p>
            <a:r>
              <a:rPr lang="en-US" dirty="0" smtClean="0">
                <a:solidFill>
                  <a:schemeClr val="accent1"/>
                </a:solidFill>
              </a:rPr>
              <a:t>1: sound playback only (default)</a:t>
            </a:r>
          </a:p>
          <a:p>
            <a:r>
              <a:rPr lang="en-US" dirty="0" smtClean="0">
                <a:solidFill>
                  <a:schemeClr val="accent1"/>
                </a:solidFill>
              </a:rPr>
              <a:t>2: audio capture</a:t>
            </a:r>
          </a:p>
          <a:p>
            <a:r>
              <a:rPr lang="en-US" dirty="0" smtClean="0">
                <a:solidFill>
                  <a:schemeClr val="accent1"/>
                </a:solidFill>
              </a:rPr>
              <a:t>3: simultaneous capture and playback (may not work on all hardware)</a:t>
            </a:r>
            <a:endParaRPr lang="en-US" dirty="0">
              <a:solidFill>
                <a:schemeClr val="accent1"/>
              </a:solidFill>
            </a:endParaRPr>
          </a:p>
        </p:txBody>
      </p:sp>
    </p:spTree>
    <p:extLst>
      <p:ext uri="{BB962C8B-B14F-4D97-AF65-F5344CB8AC3E}">
        <p14:creationId xmlns:p14="http://schemas.microsoft.com/office/powerpoint/2010/main" val="243336325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GetAudioData</a:t>
            </a:r>
            <a:endParaRPr lang="en-US" dirty="0"/>
          </a:p>
        </p:txBody>
      </p:sp>
      <p:sp>
        <p:nvSpPr>
          <p:cNvPr id="3" name="Content Placeholder 2"/>
          <p:cNvSpPr>
            <a:spLocks noGrp="1"/>
          </p:cNvSpPr>
          <p:nvPr>
            <p:ph idx="1"/>
          </p:nvPr>
        </p:nvSpPr>
        <p:spPr>
          <a:xfrm>
            <a:off x="413915" y="3124529"/>
            <a:ext cx="8377722" cy="2290691"/>
          </a:xfrm>
        </p:spPr>
        <p:txBody>
          <a:bodyPr>
            <a:normAutofit/>
          </a:bodyPr>
          <a:lstStyle/>
          <a:p>
            <a:pPr marL="0" indent="0">
              <a:buNone/>
            </a:pPr>
            <a:r>
              <a:rPr lang="en-US" sz="1600" dirty="0">
                <a:latin typeface="Courier"/>
                <a:cs typeface="Courier"/>
              </a:rPr>
              <a:t>[</a:t>
            </a:r>
            <a:r>
              <a:rPr lang="en-US" sz="1600" dirty="0" err="1">
                <a:latin typeface="Courier"/>
                <a:cs typeface="Courier"/>
              </a:rPr>
              <a:t>audiodata</a:t>
            </a:r>
            <a:r>
              <a:rPr lang="en-US" sz="1600" dirty="0">
                <a:latin typeface="Courier"/>
                <a:cs typeface="Courier"/>
              </a:rPr>
              <a:t> </a:t>
            </a:r>
            <a:r>
              <a:rPr lang="en-US" sz="1600" dirty="0" err="1">
                <a:latin typeface="Courier"/>
                <a:cs typeface="Courier"/>
              </a:rPr>
              <a:t>absrecposition</a:t>
            </a:r>
            <a:r>
              <a:rPr lang="en-US" sz="1600" dirty="0">
                <a:latin typeface="Courier"/>
                <a:cs typeface="Courier"/>
              </a:rPr>
              <a:t> overflow </a:t>
            </a:r>
            <a:r>
              <a:rPr lang="en-US" sz="1600" dirty="0" err="1">
                <a:latin typeface="Courier"/>
                <a:cs typeface="Courier"/>
              </a:rPr>
              <a:t>cstarttime</a:t>
            </a:r>
            <a:r>
              <a:rPr lang="en-US" sz="1600" dirty="0">
                <a:latin typeface="Courier"/>
                <a:cs typeface="Courier"/>
              </a:rPr>
              <a:t>] = </a:t>
            </a:r>
            <a:r>
              <a:rPr lang="en-US" sz="1600" dirty="0" err="1">
                <a:latin typeface="Courier"/>
                <a:cs typeface="Courier"/>
              </a:rPr>
              <a:t>PsychPortAudio</a:t>
            </a:r>
            <a:r>
              <a:rPr lang="en-US" sz="1600" dirty="0">
                <a:latin typeface="Courier"/>
                <a:cs typeface="Courier"/>
              </a:rPr>
              <a:t>('</a:t>
            </a:r>
            <a:r>
              <a:rPr lang="en-US" sz="1600" dirty="0" err="1">
                <a:latin typeface="Courier"/>
                <a:cs typeface="Courier"/>
              </a:rPr>
              <a:t>GetAudioData</a:t>
            </a:r>
            <a:r>
              <a:rPr lang="en-US" sz="1600" dirty="0">
                <a:latin typeface="Courier"/>
                <a:cs typeface="Courier"/>
              </a:rPr>
              <a:t>', </a:t>
            </a:r>
            <a:r>
              <a:rPr lang="en-US" sz="1600" dirty="0" err="1">
                <a:latin typeface="Courier"/>
                <a:cs typeface="Courier"/>
              </a:rPr>
              <a:t>pahandle</a:t>
            </a:r>
            <a:r>
              <a:rPr lang="en-US" sz="1600" dirty="0">
                <a:latin typeface="Courier"/>
                <a:cs typeface="Courier"/>
              </a:rPr>
              <a:t> [, </a:t>
            </a:r>
            <a:r>
              <a:rPr lang="en-US" sz="1600" dirty="0" err="1">
                <a:latin typeface="Courier"/>
                <a:cs typeface="Courier"/>
              </a:rPr>
              <a:t>amountToAllocateSecs</a:t>
            </a:r>
            <a:r>
              <a:rPr lang="en-US" sz="1600" dirty="0" smtClean="0">
                <a:latin typeface="Courier"/>
                <a:cs typeface="Courier"/>
              </a:rPr>
              <a:t>]  [</a:t>
            </a:r>
            <a:r>
              <a:rPr lang="en-US" sz="1600" dirty="0">
                <a:latin typeface="Courier"/>
                <a:cs typeface="Courier"/>
              </a:rPr>
              <a:t>, </a:t>
            </a:r>
            <a:r>
              <a:rPr lang="en-US" sz="1600" dirty="0" err="1">
                <a:latin typeface="Courier"/>
                <a:cs typeface="Courier"/>
              </a:rPr>
              <a:t>minimumAmountToReturnSecs</a:t>
            </a:r>
            <a:r>
              <a:rPr lang="en-US" sz="1600" dirty="0">
                <a:latin typeface="Courier"/>
                <a:cs typeface="Courier"/>
              </a:rPr>
              <a:t>][, </a:t>
            </a:r>
            <a:r>
              <a:rPr lang="en-US" sz="1600" dirty="0" err="1">
                <a:latin typeface="Courier"/>
                <a:cs typeface="Courier"/>
              </a:rPr>
              <a:t>maximumAmountToReturnSecs</a:t>
            </a:r>
            <a:r>
              <a:rPr lang="en-US" sz="1600" dirty="0" smtClean="0">
                <a:latin typeface="Courier"/>
                <a:cs typeface="Courier"/>
              </a:rPr>
              <a:t>]        [</a:t>
            </a:r>
            <a:r>
              <a:rPr lang="en-US" sz="1600" dirty="0">
                <a:latin typeface="Courier"/>
                <a:cs typeface="Courier"/>
              </a:rPr>
              <a:t>, </a:t>
            </a:r>
            <a:r>
              <a:rPr lang="en-US" sz="1600" dirty="0" err="1">
                <a:latin typeface="Courier"/>
                <a:cs typeface="Courier"/>
              </a:rPr>
              <a:t>singleType</a:t>
            </a:r>
            <a:r>
              <a:rPr lang="en-US" sz="1600" dirty="0">
                <a:latin typeface="Courier"/>
                <a:cs typeface="Courier"/>
              </a:rPr>
              <a:t>=0]);</a:t>
            </a:r>
          </a:p>
        </p:txBody>
      </p:sp>
      <p:sp>
        <p:nvSpPr>
          <p:cNvPr id="4" name="TextBox 3"/>
          <p:cNvSpPr txBox="1"/>
          <p:nvPr/>
        </p:nvSpPr>
        <p:spPr>
          <a:xfrm>
            <a:off x="460514" y="2247037"/>
            <a:ext cx="7675239" cy="646331"/>
          </a:xfrm>
          <a:prstGeom prst="rect">
            <a:avLst/>
          </a:prstGeom>
          <a:noFill/>
        </p:spPr>
        <p:txBody>
          <a:bodyPr wrap="square" rtlCol="0">
            <a:spAutoFit/>
          </a:bodyPr>
          <a:lstStyle/>
          <a:p>
            <a:r>
              <a:rPr lang="en-US" dirty="0" smtClean="0"/>
              <a:t>Call before you start recording to setup an empty buffer, then after recording to retrieve recorded data</a:t>
            </a:r>
            <a:endParaRPr lang="en-US" dirty="0"/>
          </a:p>
        </p:txBody>
      </p:sp>
    </p:spTree>
    <p:extLst>
      <p:ext uri="{BB962C8B-B14F-4D97-AF65-F5344CB8AC3E}">
        <p14:creationId xmlns:p14="http://schemas.microsoft.com/office/powerpoint/2010/main" val="255995160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data to file</a:t>
            </a:r>
            <a:endParaRPr lang="en-US" dirty="0"/>
          </a:p>
        </p:txBody>
      </p:sp>
      <p:sp>
        <p:nvSpPr>
          <p:cNvPr id="3" name="Content Placeholder 2"/>
          <p:cNvSpPr>
            <a:spLocks noGrp="1"/>
          </p:cNvSpPr>
          <p:nvPr>
            <p:ph idx="1"/>
          </p:nvPr>
        </p:nvSpPr>
        <p:spPr/>
        <p:txBody>
          <a:bodyPr/>
          <a:lstStyle/>
          <a:p>
            <a:pPr marL="0" indent="0">
              <a:buNone/>
            </a:pPr>
            <a:r>
              <a:rPr lang="en-US" dirty="0" err="1" smtClean="0"/>
              <a:t>wavwrite</a:t>
            </a:r>
            <a:r>
              <a:rPr lang="en-US" dirty="0" smtClean="0"/>
              <a:t>(</a:t>
            </a:r>
            <a:r>
              <a:rPr lang="en-US" dirty="0" err="1" smtClean="0"/>
              <a:t>audiodata</a:t>
            </a:r>
            <a:r>
              <a:rPr lang="en-US" dirty="0" smtClean="0"/>
              <a:t>, </a:t>
            </a:r>
            <a:r>
              <a:rPr lang="en-US" dirty="0" err="1" smtClean="0"/>
              <a:t>freq</a:t>
            </a:r>
            <a:r>
              <a:rPr lang="en-US" dirty="0" smtClean="0"/>
              <a:t>, </a:t>
            </a:r>
            <a:r>
              <a:rPr lang="en-US" dirty="0" err="1" smtClean="0"/>
              <a:t>nbits</a:t>
            </a:r>
            <a:r>
              <a:rPr lang="en-US" dirty="0" smtClean="0"/>
              <a:t>, filename)</a:t>
            </a:r>
          </a:p>
          <a:p>
            <a:pPr marL="0" indent="0">
              <a:buNone/>
            </a:pPr>
            <a:r>
              <a:rPr lang="en-US" dirty="0" err="1" smtClean="0"/>
              <a:t>audiowrite</a:t>
            </a:r>
            <a:r>
              <a:rPr lang="en-US" dirty="0" smtClean="0"/>
              <a:t>(filename, </a:t>
            </a:r>
            <a:r>
              <a:rPr lang="en-US" dirty="0" err="1" smtClean="0"/>
              <a:t>audiodata</a:t>
            </a:r>
            <a:r>
              <a:rPr lang="en-US" dirty="0" smtClean="0"/>
              <a:t>, </a:t>
            </a:r>
            <a:r>
              <a:rPr lang="en-US" dirty="0" err="1" smtClean="0"/>
              <a:t>freq</a:t>
            </a:r>
            <a:r>
              <a:rPr lang="en-US" dirty="0"/>
              <a:t>)</a:t>
            </a:r>
          </a:p>
        </p:txBody>
      </p:sp>
      <p:sp>
        <p:nvSpPr>
          <p:cNvPr id="5" name="Explosion 1 4"/>
          <p:cNvSpPr/>
          <p:nvPr/>
        </p:nvSpPr>
        <p:spPr>
          <a:xfrm>
            <a:off x="3190397" y="3926161"/>
            <a:ext cx="5785919" cy="2818270"/>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NOTE: for writing to file, audio channels must be in columns, not rows, so you will have to transpose them again.</a:t>
            </a:r>
            <a:endParaRPr lang="en-US" dirty="0"/>
          </a:p>
        </p:txBody>
      </p:sp>
    </p:spTree>
    <p:extLst>
      <p:ext uri="{BB962C8B-B14F-4D97-AF65-F5344CB8AC3E}">
        <p14:creationId xmlns:p14="http://schemas.microsoft.com/office/powerpoint/2010/main" val="32319009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Collecting responses</a:t>
            </a: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715664" y="2131352"/>
            <a:ext cx="3456875" cy="1643606"/>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4814466" y="1803279"/>
            <a:ext cx="3234047" cy="2807683"/>
          </a:xfrm>
          <a:prstGeom prst="rect">
            <a:avLst/>
          </a:prstGeom>
        </p:spPr>
      </p:pic>
      <p:pic>
        <p:nvPicPr>
          <p:cNvPr id="7" name="Picture 6"/>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572155" y="3296507"/>
            <a:ext cx="3810000" cy="3810000"/>
          </a:xfrm>
          <a:prstGeom prst="rect">
            <a:avLst/>
          </a:prstGeom>
        </p:spPr>
      </p:pic>
      <p:pic>
        <p:nvPicPr>
          <p:cNvPr id="8" name="Picture 7"/>
          <p:cNvPicPr>
            <a:picLocks noChangeAspect="1"/>
          </p:cNvPicPr>
          <p:nvPr/>
        </p:nvPicPr>
        <p:blipFill>
          <a:blip r:embed="rId8">
            <a:extLst>
              <a:ext uri="{BEBA8EAE-BF5A-486C-A8C5-ECC9F3942E4B}">
                <a14:imgProps xmlns:a14="http://schemas.microsoft.com/office/drawing/2010/main">
                  <a14:imgLayer r:embed="rId9">
                    <a14:imgEffect>
                      <a14:backgroundRemoval t="0" b="100000" l="3667" r="90000"/>
                    </a14:imgEffect>
                  </a14:imgLayer>
                </a14:imgProps>
              </a:ext>
            </a:extLst>
          </a:blip>
          <a:stretch>
            <a:fillRect/>
          </a:stretch>
        </p:blipFill>
        <p:spPr>
          <a:xfrm>
            <a:off x="4327642" y="4047458"/>
            <a:ext cx="2601190" cy="2601190"/>
          </a:xfrm>
          <a:prstGeom prst="rect">
            <a:avLst/>
          </a:prstGeom>
        </p:spPr>
      </p:pic>
    </p:spTree>
    <p:extLst>
      <p:ext uri="{BB962C8B-B14F-4D97-AF65-F5344CB8AC3E}">
        <p14:creationId xmlns:p14="http://schemas.microsoft.com/office/powerpoint/2010/main" val="359367462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Listing devices</a:t>
            </a:r>
            <a:endParaRPr lang="en-US" dirty="0"/>
          </a:p>
        </p:txBody>
      </p:sp>
      <p:sp>
        <p:nvSpPr>
          <p:cNvPr id="3" name="Content Placeholder 2"/>
          <p:cNvSpPr>
            <a:spLocks noGrp="1"/>
          </p:cNvSpPr>
          <p:nvPr>
            <p:ph idx="1"/>
          </p:nvPr>
        </p:nvSpPr>
        <p:spPr>
          <a:xfrm>
            <a:off x="2060603" y="2426693"/>
            <a:ext cx="6117015" cy="755448"/>
          </a:xfrm>
        </p:spPr>
        <p:txBody>
          <a:bodyPr>
            <a:normAutofit/>
          </a:bodyPr>
          <a:lstStyle/>
          <a:p>
            <a:pPr marL="0" indent="0">
              <a:buNone/>
            </a:pPr>
            <a:r>
              <a:rPr lang="en-US" sz="1800" dirty="0" smtClean="0">
                <a:latin typeface="Courier"/>
                <a:cs typeface="Courier"/>
              </a:rPr>
              <a:t>devices = </a:t>
            </a:r>
            <a:r>
              <a:rPr lang="en-US" sz="1800" dirty="0" err="1" smtClean="0">
                <a:latin typeface="Courier"/>
                <a:cs typeface="Courier"/>
              </a:rPr>
              <a:t>PsychHID</a:t>
            </a:r>
            <a:r>
              <a:rPr lang="en-US" sz="1800" dirty="0" smtClean="0">
                <a:latin typeface="Courier"/>
                <a:cs typeface="Courier"/>
              </a:rPr>
              <a:t>('Devices');</a:t>
            </a:r>
            <a:endParaRPr lang="en-US" sz="1800" dirty="0">
              <a:latin typeface="Courier"/>
              <a:cs typeface="Courier"/>
            </a:endParaRPr>
          </a:p>
        </p:txBody>
      </p:sp>
      <p:sp>
        <p:nvSpPr>
          <p:cNvPr id="4" name="TextBox 3"/>
          <p:cNvSpPr txBox="1"/>
          <p:nvPr/>
        </p:nvSpPr>
        <p:spPr>
          <a:xfrm>
            <a:off x="1005071" y="3362189"/>
            <a:ext cx="7549643" cy="1477328"/>
          </a:xfrm>
          <a:prstGeom prst="rect">
            <a:avLst/>
          </a:prstGeom>
          <a:noFill/>
        </p:spPr>
        <p:txBody>
          <a:bodyPr wrap="square" rtlCol="0">
            <a:spAutoFit/>
          </a:bodyPr>
          <a:lstStyle/>
          <a:p>
            <a:pPr marL="285750" indent="-285750">
              <a:buFont typeface="Arial"/>
              <a:buChar char="•"/>
            </a:pPr>
            <a:r>
              <a:rPr lang="en-US" dirty="0" smtClean="0"/>
              <a:t>Returns a structure array where each element describes a single device</a:t>
            </a:r>
          </a:p>
          <a:p>
            <a:pPr marL="285750" indent="-285750">
              <a:buFont typeface="Arial"/>
              <a:buChar char="•"/>
            </a:pPr>
            <a:r>
              <a:rPr lang="en-US" dirty="0" err="1" smtClean="0"/>
              <a:t>PsychHID</a:t>
            </a:r>
            <a:r>
              <a:rPr lang="en-US" dirty="0" smtClean="0"/>
              <a:t> only checks for USB devices on startup.   If you plug in a device after starting </a:t>
            </a:r>
            <a:r>
              <a:rPr lang="en-US" dirty="0" err="1" smtClean="0"/>
              <a:t>matlab</a:t>
            </a:r>
            <a:r>
              <a:rPr lang="en-US" dirty="0" smtClean="0"/>
              <a:t> it wont be recognized by </a:t>
            </a:r>
            <a:r>
              <a:rPr lang="en-US" dirty="0" err="1" smtClean="0"/>
              <a:t>PsychHID</a:t>
            </a:r>
            <a:r>
              <a:rPr lang="en-US" dirty="0" smtClean="0"/>
              <a:t>, </a:t>
            </a:r>
            <a:r>
              <a:rPr lang="en-US" i="1" dirty="0" smtClean="0"/>
              <a:t>even if you can see its input on the screen.  </a:t>
            </a:r>
            <a:r>
              <a:rPr lang="en-US" dirty="0" smtClean="0"/>
              <a:t>You need to either restart </a:t>
            </a:r>
            <a:r>
              <a:rPr lang="en-US" dirty="0" err="1" smtClean="0"/>
              <a:t>Matlab</a:t>
            </a:r>
            <a:r>
              <a:rPr lang="en-US" dirty="0" smtClean="0"/>
              <a:t> or issue </a:t>
            </a:r>
            <a:r>
              <a:rPr lang="en-US" b="1" dirty="0" smtClean="0"/>
              <a:t>clear </a:t>
            </a:r>
            <a:r>
              <a:rPr lang="en-US" b="1" dirty="0" err="1" smtClean="0"/>
              <a:t>PsychHID</a:t>
            </a:r>
            <a:r>
              <a:rPr lang="en-US" dirty="0" smtClean="0"/>
              <a:t> to </a:t>
            </a:r>
            <a:r>
              <a:rPr lang="en-US" dirty="0" err="1" smtClean="0"/>
              <a:t>renumerate</a:t>
            </a:r>
            <a:r>
              <a:rPr lang="en-US" dirty="0" smtClean="0"/>
              <a:t> the connected devices.  </a:t>
            </a:r>
            <a:endParaRPr lang="en-US" i="1" dirty="0"/>
          </a:p>
        </p:txBody>
      </p:sp>
    </p:spTree>
    <p:extLst>
      <p:ext uri="{BB962C8B-B14F-4D97-AF65-F5344CB8AC3E}">
        <p14:creationId xmlns:p14="http://schemas.microsoft.com/office/powerpoint/2010/main" val="86806276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alphaModFix amt="17000"/>
            <a:extLst>
              <a:ext uri="{BEBA8EAE-BF5A-486C-A8C5-ECC9F3942E4B}">
                <a14:imgProps xmlns:a14="http://schemas.microsoft.com/office/drawing/2010/main">
                  <a14:imgLayer r:embed="rId3">
                    <a14:imgEffect>
                      <a14:backgroundRemoval t="1042" b="98438" l="9896" r="89844"/>
                    </a14:imgEffect>
                  </a14:imgLayer>
                </a14:imgProps>
              </a:ext>
            </a:extLst>
          </a:blip>
          <a:stretch>
            <a:fillRect/>
          </a:stretch>
        </p:blipFill>
        <p:spPr>
          <a:xfrm>
            <a:off x="2361226" y="1941894"/>
            <a:ext cx="4184269" cy="4184269"/>
          </a:xfrm>
          <a:prstGeom prst="rect">
            <a:avLst/>
          </a:prstGeom>
        </p:spPr>
      </p:pic>
      <p:pic>
        <p:nvPicPr>
          <p:cNvPr id="7" name="Picture 6"/>
          <p:cNvPicPr>
            <a:picLocks noChangeAspect="1"/>
          </p:cNvPicPr>
          <p:nvPr/>
        </p:nvPicPr>
        <p:blipFill>
          <a:blip r:embed="rId4">
            <a:alphaModFix amt="36000"/>
            <a:extLst>
              <a:ext uri="{BEBA8EAE-BF5A-486C-A8C5-ECC9F3942E4B}">
                <a14:imgProps xmlns:a14="http://schemas.microsoft.com/office/drawing/2010/main">
                  <a14:imgLayer r:embed="rId5">
                    <a14:imgEffect>
                      <a14:backgroundRemoval t="0" b="100000" l="0" r="100000"/>
                    </a14:imgEffect>
                  </a14:imgLayer>
                </a14:imgProps>
              </a:ext>
            </a:extLst>
          </a:blip>
          <a:stretch>
            <a:fillRect/>
          </a:stretch>
        </p:blipFill>
        <p:spPr>
          <a:xfrm rot="5400000">
            <a:off x="68725" y="3040234"/>
            <a:ext cx="3456875" cy="1643606"/>
          </a:xfrm>
          <a:prstGeom prst="rect">
            <a:avLst/>
          </a:prstGeom>
        </p:spPr>
      </p:pic>
      <p:sp>
        <p:nvSpPr>
          <p:cNvPr id="2" name="Title 1"/>
          <p:cNvSpPr>
            <a:spLocks noGrp="1"/>
          </p:cNvSpPr>
          <p:nvPr>
            <p:ph type="title"/>
          </p:nvPr>
        </p:nvSpPr>
        <p:spPr/>
        <p:txBody>
          <a:bodyPr/>
          <a:lstStyle/>
          <a:p>
            <a:r>
              <a:rPr lang="en-US" dirty="0" err="1" smtClean="0"/>
              <a:t>Psychtoolbox</a:t>
            </a:r>
            <a:r>
              <a:rPr lang="en-US" dirty="0" smtClean="0"/>
              <a:t> Response Monitoring</a:t>
            </a:r>
            <a:endParaRPr lang="en-US" dirty="0"/>
          </a:p>
        </p:txBody>
      </p:sp>
      <p:sp>
        <p:nvSpPr>
          <p:cNvPr id="3" name="Content Placeholder 2"/>
          <p:cNvSpPr>
            <a:spLocks noGrp="1"/>
          </p:cNvSpPr>
          <p:nvPr>
            <p:ph idx="1"/>
          </p:nvPr>
        </p:nvSpPr>
        <p:spPr>
          <a:xfrm>
            <a:off x="547530" y="2133599"/>
            <a:ext cx="3022614" cy="3992563"/>
          </a:xfrm>
        </p:spPr>
        <p:txBody>
          <a:bodyPr/>
          <a:lstStyle/>
          <a:p>
            <a:r>
              <a:rPr lang="en-US" dirty="0" err="1" smtClean="0">
                <a:solidFill>
                  <a:schemeClr val="accent1"/>
                </a:solidFill>
              </a:rPr>
              <a:t>GetChar</a:t>
            </a:r>
            <a:r>
              <a:rPr lang="en-US" dirty="0" smtClean="0">
                <a:solidFill>
                  <a:schemeClr val="accent1"/>
                </a:solidFill>
              </a:rPr>
              <a:t>()</a:t>
            </a:r>
          </a:p>
          <a:p>
            <a:r>
              <a:rPr lang="en-US" dirty="0" err="1">
                <a:solidFill>
                  <a:schemeClr val="accent1"/>
                </a:solidFill>
              </a:rPr>
              <a:t>KbWait</a:t>
            </a:r>
            <a:r>
              <a:rPr lang="en-US" dirty="0">
                <a:solidFill>
                  <a:schemeClr val="accent1"/>
                </a:solidFill>
              </a:rPr>
              <a:t>()</a:t>
            </a:r>
          </a:p>
          <a:p>
            <a:r>
              <a:rPr lang="en-US" dirty="0" err="1">
                <a:solidFill>
                  <a:schemeClr val="accent1"/>
                </a:solidFill>
              </a:rPr>
              <a:t>KbCheck</a:t>
            </a:r>
            <a:r>
              <a:rPr lang="en-US" dirty="0">
                <a:solidFill>
                  <a:schemeClr val="accent1"/>
                </a:solidFill>
              </a:rPr>
              <a:t>()</a:t>
            </a:r>
          </a:p>
          <a:p>
            <a:r>
              <a:rPr lang="en-US" dirty="0" err="1">
                <a:solidFill>
                  <a:schemeClr val="accent1"/>
                </a:solidFill>
              </a:rPr>
              <a:t>KbQueueCheck</a:t>
            </a:r>
            <a:r>
              <a:rPr lang="en-US" dirty="0">
                <a:solidFill>
                  <a:schemeClr val="accent1"/>
                </a:solidFill>
              </a:rPr>
              <a:t>()</a:t>
            </a:r>
          </a:p>
          <a:p>
            <a:endParaRPr lang="en-US" dirty="0">
              <a:solidFill>
                <a:schemeClr val="accent1"/>
              </a:solidFill>
            </a:endParaRPr>
          </a:p>
        </p:txBody>
      </p:sp>
      <p:sp>
        <p:nvSpPr>
          <p:cNvPr id="5" name="Content Placeholder 2"/>
          <p:cNvSpPr txBox="1">
            <a:spLocks/>
          </p:cNvSpPr>
          <p:nvPr/>
        </p:nvSpPr>
        <p:spPr>
          <a:xfrm>
            <a:off x="5950664" y="2133600"/>
            <a:ext cx="2842909" cy="3992563"/>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dirty="0" err="1" smtClean="0">
                <a:solidFill>
                  <a:schemeClr val="accent5"/>
                </a:solidFill>
              </a:rPr>
              <a:t>GamePad</a:t>
            </a:r>
            <a:r>
              <a:rPr lang="en-US" dirty="0" smtClean="0">
                <a:solidFill>
                  <a:schemeClr val="accent5"/>
                </a:solidFill>
              </a:rPr>
              <a:t>()</a:t>
            </a:r>
            <a:endParaRPr lang="en-US" dirty="0">
              <a:solidFill>
                <a:schemeClr val="accent5"/>
              </a:solidFill>
            </a:endParaRPr>
          </a:p>
        </p:txBody>
      </p:sp>
      <p:sp>
        <p:nvSpPr>
          <p:cNvPr id="6" name="Content Placeholder 2"/>
          <p:cNvSpPr txBox="1">
            <a:spLocks/>
          </p:cNvSpPr>
          <p:nvPr/>
        </p:nvSpPr>
        <p:spPr>
          <a:xfrm>
            <a:off x="3235349" y="2036378"/>
            <a:ext cx="3070538" cy="3992563"/>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dirty="0" err="1" smtClean="0">
                <a:solidFill>
                  <a:schemeClr val="accent2"/>
                </a:solidFill>
              </a:rPr>
              <a:t>GetMouse</a:t>
            </a:r>
            <a:r>
              <a:rPr lang="en-US" dirty="0" smtClean="0">
                <a:solidFill>
                  <a:schemeClr val="accent2"/>
                </a:solidFill>
              </a:rPr>
              <a:t>()</a:t>
            </a:r>
          </a:p>
          <a:p>
            <a:r>
              <a:rPr lang="en-US" dirty="0" err="1" smtClean="0">
                <a:solidFill>
                  <a:schemeClr val="accent2"/>
                </a:solidFill>
              </a:rPr>
              <a:t>GetClicks</a:t>
            </a:r>
            <a:r>
              <a:rPr lang="en-US" dirty="0" smtClean="0">
                <a:solidFill>
                  <a:schemeClr val="accent2"/>
                </a:solidFill>
              </a:rPr>
              <a:t>()</a:t>
            </a:r>
          </a:p>
          <a:p>
            <a:r>
              <a:rPr lang="en-US" dirty="0" err="1" smtClean="0">
                <a:solidFill>
                  <a:schemeClr val="accent2"/>
                </a:solidFill>
              </a:rPr>
              <a:t>GetMouseWheel</a:t>
            </a:r>
            <a:r>
              <a:rPr lang="en-US" dirty="0" smtClean="0">
                <a:solidFill>
                  <a:schemeClr val="accent2"/>
                </a:solidFill>
              </a:rPr>
              <a:t>()</a:t>
            </a:r>
          </a:p>
          <a:p>
            <a:r>
              <a:rPr lang="en-US" dirty="0" err="1" smtClean="0">
                <a:solidFill>
                  <a:schemeClr val="accent2"/>
                </a:solidFill>
              </a:rPr>
              <a:t>SetMouse</a:t>
            </a:r>
            <a:r>
              <a:rPr lang="en-US" dirty="0" smtClean="0">
                <a:solidFill>
                  <a:schemeClr val="accent2"/>
                </a:solidFill>
              </a:rPr>
              <a:t>()</a:t>
            </a:r>
          </a:p>
          <a:p>
            <a:r>
              <a:rPr lang="en-US" dirty="0" err="1" smtClean="0">
                <a:solidFill>
                  <a:schemeClr val="accent2"/>
                </a:solidFill>
              </a:rPr>
              <a:t>ShowCursor</a:t>
            </a:r>
            <a:r>
              <a:rPr lang="en-US" dirty="0" smtClean="0">
                <a:solidFill>
                  <a:schemeClr val="accent2"/>
                </a:solidFill>
              </a:rPr>
              <a:t>()</a:t>
            </a:r>
          </a:p>
          <a:p>
            <a:r>
              <a:rPr lang="en-US" dirty="0" err="1" smtClean="0">
                <a:solidFill>
                  <a:schemeClr val="accent2"/>
                </a:solidFill>
              </a:rPr>
              <a:t>HideCursor</a:t>
            </a:r>
            <a:r>
              <a:rPr lang="en-US" dirty="0" smtClean="0">
                <a:solidFill>
                  <a:schemeClr val="accent2"/>
                </a:solidFill>
              </a:rPr>
              <a:t>()</a:t>
            </a:r>
          </a:p>
          <a:p>
            <a:endParaRPr lang="en-US" dirty="0" smtClean="0">
              <a:solidFill>
                <a:schemeClr val="accent2"/>
              </a:solidFill>
            </a:endParaRPr>
          </a:p>
          <a:p>
            <a:endParaRPr lang="en-US" dirty="0">
              <a:solidFill>
                <a:schemeClr val="accent2"/>
              </a:solidFill>
            </a:endParaRPr>
          </a:p>
        </p:txBody>
      </p:sp>
      <p:pic>
        <p:nvPicPr>
          <p:cNvPr id="9" name="Picture 8"/>
          <p:cNvPicPr>
            <a:picLocks noChangeAspect="1"/>
          </p:cNvPicPr>
          <p:nvPr/>
        </p:nvPicPr>
        <p:blipFill>
          <a:blip r:embed="rId6">
            <a:alphaModFix amt="21000"/>
            <a:extLst>
              <a:ext uri="{BEBA8EAE-BF5A-486C-A8C5-ECC9F3942E4B}">
                <a14:imgProps xmlns:a14="http://schemas.microsoft.com/office/drawing/2010/main">
                  <a14:imgLayer r:embed="rId7">
                    <a14:imgEffect>
                      <a14:backgroundRemoval t="3000" b="98500" l="19000" r="81750">
                        <a14:foregroundMark x1="36250" y1="79250" x2="36250" y2="79250"/>
                        <a14:foregroundMark x1="54000" y1="19000" x2="54000" y2="19000"/>
                        <a14:backgroundMark x1="51000" y1="22000" x2="51000" y2="22000"/>
                      </a14:backgroundRemoval>
                    </a14:imgEffect>
                  </a14:imgLayer>
                </a14:imgProps>
              </a:ext>
            </a:extLst>
          </a:blip>
          <a:stretch>
            <a:fillRect/>
          </a:stretch>
        </p:blipFill>
        <p:spPr>
          <a:xfrm>
            <a:off x="5302635" y="1941894"/>
            <a:ext cx="4167259" cy="4167259"/>
          </a:xfrm>
          <a:prstGeom prst="rect">
            <a:avLst/>
          </a:prstGeom>
        </p:spPr>
      </p:pic>
    </p:spTree>
    <p:extLst>
      <p:ext uri="{BB962C8B-B14F-4D97-AF65-F5344CB8AC3E}">
        <p14:creationId xmlns:p14="http://schemas.microsoft.com/office/powerpoint/2010/main" val="25433395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responses</a:t>
            </a:r>
            <a:endParaRPr lang="en-US" dirty="0"/>
          </a:p>
        </p:txBody>
      </p:sp>
      <p:sp>
        <p:nvSpPr>
          <p:cNvPr id="4" name="Content Placeholder 2"/>
          <p:cNvSpPr txBox="1">
            <a:spLocks/>
          </p:cNvSpPr>
          <p:nvPr/>
        </p:nvSpPr>
        <p:spPr>
          <a:xfrm>
            <a:off x="1336386" y="2644157"/>
            <a:ext cx="3022614" cy="2500378"/>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dirty="0" err="1" smtClean="0">
                <a:solidFill>
                  <a:schemeClr val="accent1"/>
                </a:solidFill>
              </a:rPr>
              <a:t>GetChar</a:t>
            </a:r>
            <a:r>
              <a:rPr lang="en-US" dirty="0" smtClean="0">
                <a:solidFill>
                  <a:schemeClr val="accent1"/>
                </a:solidFill>
              </a:rPr>
              <a:t>()</a:t>
            </a:r>
          </a:p>
          <a:p>
            <a:r>
              <a:rPr lang="en-US" dirty="0" err="1" smtClean="0">
                <a:solidFill>
                  <a:schemeClr val="accent1"/>
                </a:solidFill>
              </a:rPr>
              <a:t>KbWait</a:t>
            </a:r>
            <a:r>
              <a:rPr lang="en-US" dirty="0" smtClean="0">
                <a:solidFill>
                  <a:schemeClr val="accent1"/>
                </a:solidFill>
              </a:rPr>
              <a:t>()</a:t>
            </a:r>
          </a:p>
          <a:p>
            <a:r>
              <a:rPr lang="en-US" dirty="0" err="1" smtClean="0">
                <a:solidFill>
                  <a:schemeClr val="accent1"/>
                </a:solidFill>
              </a:rPr>
              <a:t>KbCheck</a:t>
            </a:r>
            <a:r>
              <a:rPr lang="en-US" dirty="0" smtClean="0">
                <a:solidFill>
                  <a:schemeClr val="accent1"/>
                </a:solidFill>
              </a:rPr>
              <a:t>()</a:t>
            </a:r>
          </a:p>
          <a:p>
            <a:r>
              <a:rPr lang="en-US" dirty="0" err="1" smtClean="0">
                <a:solidFill>
                  <a:schemeClr val="accent1"/>
                </a:solidFill>
              </a:rPr>
              <a:t>KbQueueCheck</a:t>
            </a:r>
            <a:r>
              <a:rPr lang="en-US" dirty="0" smtClean="0">
                <a:solidFill>
                  <a:schemeClr val="accent1"/>
                </a:solidFill>
              </a:rPr>
              <a:t>()</a:t>
            </a:r>
          </a:p>
          <a:p>
            <a:endParaRPr lang="en-US" dirty="0">
              <a:solidFill>
                <a:schemeClr val="accent1"/>
              </a:solidFill>
            </a:endParaRPr>
          </a:p>
        </p:txBody>
      </p:sp>
      <p:pic>
        <p:nvPicPr>
          <p:cNvPr id="5" name="Picture 4"/>
          <p:cNvPicPr>
            <a:picLocks noChangeAspect="1"/>
          </p:cNvPicPr>
          <p:nvPr/>
        </p:nvPicPr>
        <p:blipFill>
          <a:blip r:embed="rId2">
            <a:alphaModFix/>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4359000" y="3015334"/>
            <a:ext cx="3456875" cy="1643606"/>
          </a:xfrm>
          <a:prstGeom prst="rect">
            <a:avLst/>
          </a:prstGeom>
        </p:spPr>
      </p:pic>
    </p:spTree>
    <p:extLst>
      <p:ext uri="{BB962C8B-B14F-4D97-AF65-F5344CB8AC3E}">
        <p14:creationId xmlns:p14="http://schemas.microsoft.com/office/powerpoint/2010/main" val="31440628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97931" y="2906273"/>
            <a:ext cx="8574088" cy="968375"/>
          </a:xfrm>
        </p:spPr>
        <p:txBody>
          <a:bodyPr/>
          <a:lstStyle/>
          <a:p>
            <a:r>
              <a:rPr lang="en-US" dirty="0" smtClean="0"/>
              <a:t>Week 5 Recap</a:t>
            </a:r>
            <a:endParaRPr lang="en-US" dirty="0"/>
          </a:p>
        </p:txBody>
      </p:sp>
    </p:spTree>
    <p:extLst>
      <p:ext uri="{BB962C8B-B14F-4D97-AF65-F5344CB8AC3E}">
        <p14:creationId xmlns:p14="http://schemas.microsoft.com/office/powerpoint/2010/main" val="38304086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GetChar</a:t>
            </a:r>
            <a:endParaRPr lang="en-US" dirty="0"/>
          </a:p>
        </p:txBody>
      </p:sp>
      <p:sp>
        <p:nvSpPr>
          <p:cNvPr id="3" name="Content Placeholder 2"/>
          <p:cNvSpPr>
            <a:spLocks noGrp="1"/>
          </p:cNvSpPr>
          <p:nvPr>
            <p:ph idx="1"/>
          </p:nvPr>
        </p:nvSpPr>
        <p:spPr>
          <a:xfrm>
            <a:off x="2582354" y="2511184"/>
            <a:ext cx="4030386" cy="715438"/>
          </a:xfrm>
        </p:spPr>
        <p:txBody>
          <a:bodyPr/>
          <a:lstStyle/>
          <a:p>
            <a:pPr marL="0" indent="0">
              <a:buNone/>
            </a:pPr>
            <a:r>
              <a:rPr lang="en-US" dirty="0"/>
              <a:t>[</a:t>
            </a:r>
            <a:r>
              <a:rPr lang="en-US" dirty="0" err="1"/>
              <a:t>ch</a:t>
            </a:r>
            <a:r>
              <a:rPr lang="en-US" dirty="0"/>
              <a:t>, when] = </a:t>
            </a:r>
            <a:r>
              <a:rPr lang="en-US" dirty="0" err="1" smtClean="0"/>
              <a:t>GetChar</a:t>
            </a:r>
            <a:r>
              <a:rPr lang="en-US" dirty="0" smtClean="0"/>
              <a:t>()</a:t>
            </a:r>
            <a:endParaRPr lang="en-US" dirty="0"/>
          </a:p>
        </p:txBody>
      </p:sp>
      <p:sp>
        <p:nvSpPr>
          <p:cNvPr id="4" name="TextBox 3"/>
          <p:cNvSpPr txBox="1"/>
          <p:nvPr/>
        </p:nvSpPr>
        <p:spPr>
          <a:xfrm>
            <a:off x="880936" y="3615646"/>
            <a:ext cx="7344946" cy="2308324"/>
          </a:xfrm>
          <a:prstGeom prst="rect">
            <a:avLst/>
          </a:prstGeom>
          <a:noFill/>
        </p:spPr>
        <p:txBody>
          <a:bodyPr wrap="square" rtlCol="0">
            <a:spAutoFit/>
          </a:bodyPr>
          <a:lstStyle/>
          <a:p>
            <a:r>
              <a:rPr lang="en-US" dirty="0" err="1" smtClean="0"/>
              <a:t>GetChar</a:t>
            </a:r>
            <a:r>
              <a:rPr lang="en-US" dirty="0" smtClean="0"/>
              <a:t> can return characters that were type </a:t>
            </a:r>
            <a:r>
              <a:rPr lang="en-US" i="1" dirty="0" smtClean="0"/>
              <a:t>before</a:t>
            </a:r>
            <a:r>
              <a:rPr lang="en-US" dirty="0" smtClean="0"/>
              <a:t> you called it!</a:t>
            </a:r>
          </a:p>
          <a:p>
            <a:r>
              <a:rPr lang="en-US" dirty="0" smtClean="0"/>
              <a:t>As long as listening is turned on, </a:t>
            </a:r>
            <a:r>
              <a:rPr lang="en-US" dirty="0" err="1" smtClean="0"/>
              <a:t>GetChar</a:t>
            </a:r>
            <a:r>
              <a:rPr lang="en-US" dirty="0" smtClean="0"/>
              <a:t> will be listening.  It will then return all the keys pressed since it started listening, in order.  If there are none left in the queue, it will wait for a new one. </a:t>
            </a:r>
          </a:p>
          <a:p>
            <a:endParaRPr lang="en-US" dirty="0"/>
          </a:p>
          <a:p>
            <a:r>
              <a:rPr lang="en-US" dirty="0" smtClean="0"/>
              <a:t>Use </a:t>
            </a:r>
            <a:r>
              <a:rPr lang="en-US" dirty="0" err="1" smtClean="0"/>
              <a:t>FlushEvents</a:t>
            </a:r>
            <a:r>
              <a:rPr lang="en-US" dirty="0" smtClean="0"/>
              <a:t>() to clear the queue and to start listening. You can also call </a:t>
            </a:r>
            <a:r>
              <a:rPr lang="en-US" dirty="0" err="1" smtClean="0"/>
              <a:t>ListenChar</a:t>
            </a:r>
            <a:r>
              <a:rPr lang="en-US" dirty="0" smtClean="0"/>
              <a:t>() to turn listening on and off directly.  </a:t>
            </a:r>
          </a:p>
          <a:p>
            <a:endParaRPr lang="en-US" dirty="0"/>
          </a:p>
        </p:txBody>
      </p:sp>
    </p:spTree>
    <p:extLst>
      <p:ext uri="{BB962C8B-B14F-4D97-AF65-F5344CB8AC3E}">
        <p14:creationId xmlns:p14="http://schemas.microsoft.com/office/powerpoint/2010/main" val="355623844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KbWait</a:t>
            </a:r>
            <a:endParaRPr lang="en-US" dirty="0"/>
          </a:p>
        </p:txBody>
      </p:sp>
      <p:sp>
        <p:nvSpPr>
          <p:cNvPr id="4" name="TextBox 3"/>
          <p:cNvSpPr txBox="1"/>
          <p:nvPr/>
        </p:nvSpPr>
        <p:spPr>
          <a:xfrm>
            <a:off x="655237" y="2298485"/>
            <a:ext cx="8119800" cy="369332"/>
          </a:xfrm>
          <a:prstGeom prst="rect">
            <a:avLst/>
          </a:prstGeom>
          <a:noFill/>
        </p:spPr>
        <p:txBody>
          <a:bodyPr wrap="square" rtlCol="0">
            <a:spAutoFit/>
          </a:bodyPr>
          <a:lstStyle/>
          <a:p>
            <a:r>
              <a:rPr lang="en-US" dirty="0" smtClean="0"/>
              <a:t>[</a:t>
            </a:r>
            <a:r>
              <a:rPr lang="en-US" dirty="0" err="1" smtClean="0"/>
              <a:t>secs</a:t>
            </a:r>
            <a:r>
              <a:rPr lang="en-US" dirty="0" smtClean="0"/>
              <a:t>, </a:t>
            </a:r>
            <a:r>
              <a:rPr lang="en-US" dirty="0" err="1" smtClean="0"/>
              <a:t>keyCode</a:t>
            </a:r>
            <a:r>
              <a:rPr lang="en-US" dirty="0" smtClean="0"/>
              <a:t>, </a:t>
            </a:r>
            <a:r>
              <a:rPr lang="en-US" dirty="0" err="1" smtClean="0"/>
              <a:t>deltaSecs</a:t>
            </a:r>
            <a:r>
              <a:rPr lang="en-US" dirty="0" smtClean="0"/>
              <a:t>] = </a:t>
            </a:r>
            <a:r>
              <a:rPr lang="en-US" dirty="0" err="1" smtClean="0"/>
              <a:t>KbWait</a:t>
            </a:r>
            <a:r>
              <a:rPr lang="en-US" dirty="0" smtClean="0"/>
              <a:t>([</a:t>
            </a:r>
            <a:r>
              <a:rPr lang="en-US" dirty="0" err="1" smtClean="0"/>
              <a:t>devicenumber</a:t>
            </a:r>
            <a:r>
              <a:rPr lang="en-US" dirty="0" smtClean="0"/>
              <a:t>] [, </a:t>
            </a:r>
            <a:r>
              <a:rPr lang="en-US" dirty="0" err="1" smtClean="0"/>
              <a:t>forWhat</a:t>
            </a:r>
            <a:r>
              <a:rPr lang="en-US" dirty="0" smtClean="0"/>
              <a:t> = 0][, </a:t>
            </a:r>
            <a:r>
              <a:rPr lang="en-US" dirty="0" err="1" smtClean="0"/>
              <a:t>untilTime</a:t>
            </a:r>
            <a:r>
              <a:rPr lang="en-US" dirty="0" smtClean="0"/>
              <a:t>=</a:t>
            </a:r>
            <a:r>
              <a:rPr lang="en-US" dirty="0" err="1" smtClean="0"/>
              <a:t>inf</a:t>
            </a:r>
            <a:r>
              <a:rPr lang="en-US" dirty="0" smtClean="0"/>
              <a:t>)</a:t>
            </a:r>
            <a:endParaRPr lang="en-US" dirty="0"/>
          </a:p>
        </p:txBody>
      </p:sp>
      <p:sp>
        <p:nvSpPr>
          <p:cNvPr id="3" name="Rectangle 2"/>
          <p:cNvSpPr/>
          <p:nvPr/>
        </p:nvSpPr>
        <p:spPr>
          <a:xfrm>
            <a:off x="4118661" y="2298485"/>
            <a:ext cx="1498735" cy="369332"/>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2894504" y="2791828"/>
            <a:ext cx="1693227" cy="9039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698948" y="3678440"/>
            <a:ext cx="5154047" cy="2585323"/>
          </a:xfrm>
          <a:prstGeom prst="rect">
            <a:avLst/>
          </a:prstGeom>
          <a:noFill/>
        </p:spPr>
        <p:txBody>
          <a:bodyPr wrap="square" rtlCol="0">
            <a:spAutoFit/>
          </a:bodyPr>
          <a:lstStyle/>
          <a:p>
            <a:r>
              <a:rPr lang="en-US" dirty="0" smtClean="0">
                <a:solidFill>
                  <a:schemeClr val="accent1"/>
                </a:solidFill>
              </a:rPr>
              <a:t>which device are we listening to?</a:t>
            </a:r>
          </a:p>
          <a:p>
            <a:r>
              <a:rPr lang="en-US" dirty="0" smtClean="0">
                <a:solidFill>
                  <a:schemeClr val="accent1"/>
                </a:solidFill>
              </a:rPr>
              <a:t>use </a:t>
            </a:r>
            <a:r>
              <a:rPr lang="en-US" dirty="0" err="1" smtClean="0">
                <a:solidFill>
                  <a:schemeClr val="accent1"/>
                </a:solidFill>
              </a:rPr>
              <a:t>PsychHID</a:t>
            </a:r>
            <a:r>
              <a:rPr lang="en-US" dirty="0" smtClean="0">
                <a:solidFill>
                  <a:schemeClr val="accent1"/>
                </a:solidFill>
              </a:rPr>
              <a:t>('Devices') to list all devices</a:t>
            </a:r>
          </a:p>
          <a:p>
            <a:endParaRPr lang="en-US" dirty="0" smtClean="0">
              <a:solidFill>
                <a:schemeClr val="accent1"/>
              </a:solidFill>
            </a:endParaRPr>
          </a:p>
          <a:p>
            <a:r>
              <a:rPr lang="en-US" dirty="0" err="1" smtClean="0">
                <a:solidFill>
                  <a:schemeClr val="accent1"/>
                </a:solidFill>
              </a:rPr>
              <a:t>GetKeyboardIndices</a:t>
            </a:r>
            <a:r>
              <a:rPr lang="en-US" dirty="0" smtClean="0">
                <a:solidFill>
                  <a:schemeClr val="accent1"/>
                </a:solidFill>
              </a:rPr>
              <a:t>() will return the device numbers of all keyboard devices</a:t>
            </a:r>
          </a:p>
          <a:p>
            <a:endParaRPr lang="en-US" dirty="0">
              <a:solidFill>
                <a:schemeClr val="accent1"/>
              </a:solidFill>
            </a:endParaRPr>
          </a:p>
          <a:p>
            <a:r>
              <a:rPr lang="en-US" b="1" dirty="0" smtClean="0">
                <a:solidFill>
                  <a:schemeClr val="accent1"/>
                </a:solidFill>
              </a:rPr>
              <a:t>Use -1 to listen to all keyboards</a:t>
            </a:r>
          </a:p>
          <a:p>
            <a:r>
              <a:rPr lang="en-US" b="1" dirty="0" smtClean="0">
                <a:solidFill>
                  <a:schemeClr val="accent1"/>
                </a:solidFill>
              </a:rPr>
              <a:t>Use -2 to listen to all keypad devices</a:t>
            </a:r>
          </a:p>
          <a:p>
            <a:r>
              <a:rPr lang="en-US" b="1" dirty="0" smtClean="0">
                <a:solidFill>
                  <a:schemeClr val="accent1"/>
                </a:solidFill>
              </a:rPr>
              <a:t>Use -3 to listen to all keyboards and keypads</a:t>
            </a:r>
            <a:endParaRPr lang="en-US" b="1" dirty="0">
              <a:solidFill>
                <a:schemeClr val="accent1"/>
              </a:solidFill>
            </a:endParaRPr>
          </a:p>
        </p:txBody>
      </p:sp>
    </p:spTree>
    <p:extLst>
      <p:ext uri="{BB962C8B-B14F-4D97-AF65-F5344CB8AC3E}">
        <p14:creationId xmlns:p14="http://schemas.microsoft.com/office/powerpoint/2010/main" val="78626569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KbWait</a:t>
            </a:r>
            <a:endParaRPr lang="en-US" dirty="0"/>
          </a:p>
        </p:txBody>
      </p:sp>
      <p:sp>
        <p:nvSpPr>
          <p:cNvPr id="4" name="TextBox 3"/>
          <p:cNvSpPr txBox="1"/>
          <p:nvPr/>
        </p:nvSpPr>
        <p:spPr>
          <a:xfrm>
            <a:off x="655237" y="2298485"/>
            <a:ext cx="8119800" cy="369332"/>
          </a:xfrm>
          <a:prstGeom prst="rect">
            <a:avLst/>
          </a:prstGeom>
          <a:noFill/>
        </p:spPr>
        <p:txBody>
          <a:bodyPr wrap="square" rtlCol="0">
            <a:spAutoFit/>
          </a:bodyPr>
          <a:lstStyle/>
          <a:p>
            <a:r>
              <a:rPr lang="en-US" dirty="0" smtClean="0"/>
              <a:t>[</a:t>
            </a:r>
            <a:r>
              <a:rPr lang="en-US" dirty="0" err="1" smtClean="0"/>
              <a:t>secs</a:t>
            </a:r>
            <a:r>
              <a:rPr lang="en-US" dirty="0" smtClean="0"/>
              <a:t>, </a:t>
            </a:r>
            <a:r>
              <a:rPr lang="en-US" dirty="0" err="1" smtClean="0"/>
              <a:t>keyCode</a:t>
            </a:r>
            <a:r>
              <a:rPr lang="en-US" dirty="0" smtClean="0"/>
              <a:t>, </a:t>
            </a:r>
            <a:r>
              <a:rPr lang="en-US" dirty="0" err="1" smtClean="0"/>
              <a:t>deltaSecs</a:t>
            </a:r>
            <a:r>
              <a:rPr lang="en-US" dirty="0" smtClean="0"/>
              <a:t>] = </a:t>
            </a:r>
            <a:r>
              <a:rPr lang="en-US" dirty="0" err="1" smtClean="0"/>
              <a:t>KbWait</a:t>
            </a:r>
            <a:r>
              <a:rPr lang="en-US" dirty="0" smtClean="0"/>
              <a:t>([</a:t>
            </a:r>
            <a:r>
              <a:rPr lang="en-US" dirty="0" err="1" smtClean="0"/>
              <a:t>devicenumber</a:t>
            </a:r>
            <a:r>
              <a:rPr lang="en-US" dirty="0" smtClean="0"/>
              <a:t>] [, </a:t>
            </a:r>
            <a:r>
              <a:rPr lang="en-US" dirty="0" err="1" smtClean="0"/>
              <a:t>forWhat</a:t>
            </a:r>
            <a:r>
              <a:rPr lang="en-US" dirty="0" smtClean="0"/>
              <a:t> = 0][, </a:t>
            </a:r>
            <a:r>
              <a:rPr lang="en-US" dirty="0" err="1" smtClean="0"/>
              <a:t>untilTime</a:t>
            </a:r>
            <a:r>
              <a:rPr lang="en-US" dirty="0" smtClean="0"/>
              <a:t>=</a:t>
            </a:r>
            <a:r>
              <a:rPr lang="en-US" dirty="0" err="1" smtClean="0"/>
              <a:t>inf</a:t>
            </a:r>
            <a:r>
              <a:rPr lang="en-US" dirty="0" smtClean="0"/>
              <a:t>)</a:t>
            </a:r>
            <a:endParaRPr lang="en-US" dirty="0"/>
          </a:p>
        </p:txBody>
      </p:sp>
      <p:sp>
        <p:nvSpPr>
          <p:cNvPr id="3" name="Rectangle 2"/>
          <p:cNvSpPr/>
          <p:nvPr/>
        </p:nvSpPr>
        <p:spPr>
          <a:xfrm>
            <a:off x="5617397" y="2298485"/>
            <a:ext cx="1407210" cy="369332"/>
          </a:xfrm>
          <a:prstGeom prst="rect">
            <a:avLst/>
          </a:prstGeom>
          <a:gradFill flip="none" rotWithShape="1">
            <a:gsLst>
              <a:gs pos="0">
                <a:schemeClr val="accent2">
                  <a:tint val="95000"/>
                  <a:shade val="70000"/>
                  <a:satMod val="150000"/>
                  <a:alpha val="35000"/>
                </a:schemeClr>
              </a:gs>
              <a:gs pos="100000">
                <a:schemeClr val="accent2">
                  <a:tint val="100000"/>
                  <a:shade val="100000"/>
                  <a:satMod val="150000"/>
                  <a:alpha val="35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7" name="Straight Arrow Connector 6"/>
          <p:cNvCxnSpPr/>
          <p:nvPr/>
        </p:nvCxnSpPr>
        <p:spPr>
          <a:xfrm flipV="1">
            <a:off x="4427561" y="2791828"/>
            <a:ext cx="1693227" cy="9039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1698948" y="3678439"/>
            <a:ext cx="3723956" cy="2031325"/>
          </a:xfrm>
          <a:prstGeom prst="rect">
            <a:avLst/>
          </a:prstGeom>
          <a:noFill/>
        </p:spPr>
        <p:txBody>
          <a:bodyPr wrap="square" rtlCol="0">
            <a:spAutoFit/>
          </a:bodyPr>
          <a:lstStyle/>
          <a:p>
            <a:r>
              <a:rPr lang="en-US" dirty="0" smtClean="0">
                <a:solidFill>
                  <a:schemeClr val="accent2"/>
                </a:solidFill>
              </a:rPr>
              <a:t>0: Default.  Listen for key down</a:t>
            </a:r>
          </a:p>
          <a:p>
            <a:r>
              <a:rPr lang="en-US" dirty="0" smtClean="0">
                <a:solidFill>
                  <a:schemeClr val="accent2"/>
                </a:solidFill>
              </a:rPr>
              <a:t>1: Listen for key release</a:t>
            </a:r>
          </a:p>
          <a:p>
            <a:r>
              <a:rPr lang="en-US" dirty="0" smtClean="0">
                <a:solidFill>
                  <a:schemeClr val="accent2"/>
                </a:solidFill>
              </a:rPr>
              <a:t>2: Wait until all keys are released, THEN wait for key down</a:t>
            </a:r>
          </a:p>
          <a:p>
            <a:r>
              <a:rPr lang="en-US" dirty="0" smtClean="0">
                <a:solidFill>
                  <a:schemeClr val="accent2"/>
                </a:solidFill>
              </a:rPr>
              <a:t>3: Wait until all keys are released, then wait for a full key press and release</a:t>
            </a:r>
            <a:endParaRPr lang="en-US" dirty="0">
              <a:solidFill>
                <a:schemeClr val="accent2"/>
              </a:solidFill>
            </a:endParaRPr>
          </a:p>
        </p:txBody>
      </p:sp>
      <p:sp>
        <p:nvSpPr>
          <p:cNvPr id="9" name="Rectangle 8"/>
          <p:cNvSpPr/>
          <p:nvPr/>
        </p:nvSpPr>
        <p:spPr>
          <a:xfrm>
            <a:off x="7161895" y="2298485"/>
            <a:ext cx="1407210" cy="369332"/>
          </a:xfrm>
          <a:prstGeom prst="rect">
            <a:avLst/>
          </a:prstGeom>
          <a:gradFill flip="none" rotWithShape="1">
            <a:gsLst>
              <a:gs pos="0">
                <a:schemeClr val="accent5">
                  <a:tint val="95000"/>
                  <a:shade val="70000"/>
                  <a:satMod val="150000"/>
                  <a:alpha val="36000"/>
                </a:schemeClr>
              </a:gs>
              <a:gs pos="100000">
                <a:schemeClr val="accent5">
                  <a:tint val="100000"/>
                  <a:shade val="100000"/>
                  <a:satMod val="150000"/>
                  <a:alpha val="36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cxnSp>
        <p:nvCxnSpPr>
          <p:cNvPr id="10" name="Straight Arrow Connector 9"/>
          <p:cNvCxnSpPr/>
          <p:nvPr/>
        </p:nvCxnSpPr>
        <p:spPr>
          <a:xfrm flipV="1">
            <a:off x="7161895" y="2791828"/>
            <a:ext cx="652120" cy="117851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1" name="TextBox 10"/>
          <p:cNvSpPr txBox="1"/>
          <p:nvPr/>
        </p:nvSpPr>
        <p:spPr>
          <a:xfrm>
            <a:off x="6198013" y="4141300"/>
            <a:ext cx="1927763" cy="923330"/>
          </a:xfrm>
          <a:prstGeom prst="rect">
            <a:avLst/>
          </a:prstGeom>
          <a:noFill/>
        </p:spPr>
        <p:txBody>
          <a:bodyPr wrap="square" rtlCol="0">
            <a:spAutoFit/>
          </a:bodyPr>
          <a:lstStyle/>
          <a:p>
            <a:r>
              <a:rPr lang="en-US" dirty="0" smtClean="0">
                <a:solidFill>
                  <a:schemeClr val="accent5"/>
                </a:solidFill>
              </a:rPr>
              <a:t>Stop waiting when we  get to this time</a:t>
            </a:r>
            <a:endParaRPr lang="en-US" b="1" dirty="0">
              <a:solidFill>
                <a:schemeClr val="accent5"/>
              </a:solidFill>
            </a:endParaRPr>
          </a:p>
        </p:txBody>
      </p:sp>
    </p:spTree>
    <p:extLst>
      <p:ext uri="{BB962C8B-B14F-4D97-AF65-F5344CB8AC3E}">
        <p14:creationId xmlns:p14="http://schemas.microsoft.com/office/powerpoint/2010/main" val="4233136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033" y="61055"/>
            <a:ext cx="5446710" cy="646331"/>
          </a:xfrm>
          <a:prstGeom prst="rect">
            <a:avLst/>
          </a:prstGeom>
          <a:noFill/>
        </p:spPr>
        <p:txBody>
          <a:bodyPr wrap="square" rtlCol="0">
            <a:spAutoFit/>
          </a:bodyPr>
          <a:lstStyle/>
          <a:p>
            <a:r>
              <a:rPr lang="en-US" dirty="0" smtClean="0"/>
              <a:t>inside </a:t>
            </a:r>
            <a:r>
              <a:rPr lang="en-US" dirty="0" err="1" smtClean="0"/>
              <a:t>KbWait.m</a:t>
            </a:r>
            <a:endParaRPr lang="en-US" dirty="0" smtClean="0"/>
          </a:p>
          <a:p>
            <a:endParaRPr lang="en-US" dirty="0"/>
          </a:p>
        </p:txBody>
      </p:sp>
      <p:pic>
        <p:nvPicPr>
          <p:cNvPr id="5" name="Picture 4" descr="Screen Shot 2013-08-10 at 5.45.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84" y="577935"/>
            <a:ext cx="5467550" cy="6280065"/>
          </a:xfrm>
          <a:prstGeom prst="rect">
            <a:avLst/>
          </a:prstGeom>
        </p:spPr>
      </p:pic>
    </p:spTree>
    <p:extLst>
      <p:ext uri="{BB962C8B-B14F-4D97-AF65-F5344CB8AC3E}">
        <p14:creationId xmlns:p14="http://schemas.microsoft.com/office/powerpoint/2010/main" val="387773992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KbCheck</a:t>
            </a:r>
            <a:endParaRPr lang="en-US" dirty="0"/>
          </a:p>
        </p:txBody>
      </p:sp>
      <p:sp>
        <p:nvSpPr>
          <p:cNvPr id="3" name="Content Placeholder 2"/>
          <p:cNvSpPr>
            <a:spLocks noGrp="1"/>
          </p:cNvSpPr>
          <p:nvPr>
            <p:ph idx="1"/>
          </p:nvPr>
        </p:nvSpPr>
        <p:spPr>
          <a:xfrm>
            <a:off x="284163" y="2299192"/>
            <a:ext cx="8457947" cy="2637680"/>
          </a:xfrm>
        </p:spPr>
        <p:txBody>
          <a:bodyPr>
            <a:normAutofit/>
          </a:bodyPr>
          <a:lstStyle/>
          <a:p>
            <a:pPr marL="0" indent="0">
              <a:buNone/>
            </a:pPr>
            <a:r>
              <a:rPr lang="en-US" sz="1600" dirty="0">
                <a:latin typeface="Courier"/>
                <a:cs typeface="Courier"/>
              </a:rPr>
              <a:t> [</a:t>
            </a:r>
            <a:r>
              <a:rPr lang="en-US" sz="1600" dirty="0" err="1">
                <a:latin typeface="Courier"/>
                <a:cs typeface="Courier"/>
              </a:rPr>
              <a:t>keyIsDown</a:t>
            </a:r>
            <a:r>
              <a:rPr lang="en-US" sz="1600" dirty="0">
                <a:latin typeface="Courier"/>
                <a:cs typeface="Courier"/>
              </a:rPr>
              <a:t>, </a:t>
            </a:r>
            <a:r>
              <a:rPr lang="en-US" sz="1600" dirty="0" err="1">
                <a:latin typeface="Courier"/>
                <a:cs typeface="Courier"/>
              </a:rPr>
              <a:t>secs</a:t>
            </a:r>
            <a:r>
              <a:rPr lang="en-US" sz="1600" dirty="0">
                <a:latin typeface="Courier"/>
                <a:cs typeface="Courier"/>
              </a:rPr>
              <a:t>, </a:t>
            </a:r>
            <a:r>
              <a:rPr lang="en-US" sz="1600" dirty="0" err="1">
                <a:latin typeface="Courier"/>
                <a:cs typeface="Courier"/>
              </a:rPr>
              <a:t>keyCode</a:t>
            </a:r>
            <a:r>
              <a:rPr lang="en-US" sz="1600" dirty="0">
                <a:latin typeface="Courier"/>
                <a:cs typeface="Courier"/>
              </a:rPr>
              <a:t>, </a:t>
            </a:r>
            <a:r>
              <a:rPr lang="en-US" sz="1600" dirty="0" err="1">
                <a:latin typeface="Courier"/>
                <a:cs typeface="Courier"/>
              </a:rPr>
              <a:t>deltaSecs</a:t>
            </a:r>
            <a:r>
              <a:rPr lang="en-US" sz="1600" dirty="0">
                <a:latin typeface="Courier"/>
                <a:cs typeface="Courier"/>
              </a:rPr>
              <a:t>] = </a:t>
            </a:r>
            <a:r>
              <a:rPr lang="en-US" sz="1600" dirty="0" err="1">
                <a:latin typeface="Courier"/>
                <a:cs typeface="Courier"/>
              </a:rPr>
              <a:t>KbCheck</a:t>
            </a:r>
            <a:r>
              <a:rPr lang="en-US" sz="1600" dirty="0">
                <a:latin typeface="Courier"/>
                <a:cs typeface="Courier"/>
              </a:rPr>
              <a:t>([</a:t>
            </a:r>
            <a:r>
              <a:rPr lang="en-US" sz="1600" dirty="0" err="1">
                <a:latin typeface="Courier"/>
                <a:cs typeface="Courier"/>
              </a:rPr>
              <a:t>deviceNumber</a:t>
            </a:r>
            <a:r>
              <a:rPr lang="en-US" sz="1600" dirty="0">
                <a:latin typeface="Courier"/>
                <a:cs typeface="Courier"/>
              </a:rPr>
              <a:t>])</a:t>
            </a:r>
          </a:p>
        </p:txBody>
      </p:sp>
      <p:sp>
        <p:nvSpPr>
          <p:cNvPr id="4" name="Rectangle 3"/>
          <p:cNvSpPr/>
          <p:nvPr/>
        </p:nvSpPr>
        <p:spPr>
          <a:xfrm>
            <a:off x="491951" y="2372177"/>
            <a:ext cx="1372887" cy="248022"/>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H="1" flipV="1">
            <a:off x="1212717" y="2795019"/>
            <a:ext cx="108687" cy="7062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91952" y="3501226"/>
            <a:ext cx="3157640" cy="923330"/>
          </a:xfrm>
          <a:prstGeom prst="rect">
            <a:avLst/>
          </a:prstGeom>
          <a:noFill/>
        </p:spPr>
        <p:txBody>
          <a:bodyPr wrap="square" rtlCol="0">
            <a:spAutoFit/>
          </a:bodyPr>
          <a:lstStyle/>
          <a:p>
            <a:r>
              <a:rPr lang="en-US" dirty="0" smtClean="0">
                <a:solidFill>
                  <a:schemeClr val="accent1"/>
                </a:solidFill>
              </a:rPr>
              <a:t>Has a key been pressed?</a:t>
            </a:r>
          </a:p>
          <a:p>
            <a:r>
              <a:rPr lang="en-US" dirty="0" smtClean="0">
                <a:solidFill>
                  <a:schemeClr val="accent1"/>
                </a:solidFill>
              </a:rPr>
              <a:t>1 if any key has been pressed, </a:t>
            </a:r>
          </a:p>
          <a:p>
            <a:r>
              <a:rPr lang="en-US" dirty="0" smtClean="0">
                <a:solidFill>
                  <a:schemeClr val="accent1"/>
                </a:solidFill>
              </a:rPr>
              <a:t>0 otherwise</a:t>
            </a:r>
            <a:endParaRPr lang="en-US" dirty="0">
              <a:solidFill>
                <a:schemeClr val="accent1"/>
              </a:solidFill>
            </a:endParaRPr>
          </a:p>
        </p:txBody>
      </p:sp>
      <p:sp>
        <p:nvSpPr>
          <p:cNvPr id="12" name="Rectangle 11"/>
          <p:cNvSpPr/>
          <p:nvPr/>
        </p:nvSpPr>
        <p:spPr>
          <a:xfrm>
            <a:off x="1899161" y="2372177"/>
            <a:ext cx="675003" cy="248022"/>
          </a:xfrm>
          <a:prstGeom prst="rect">
            <a:avLst/>
          </a:prstGeom>
          <a:gradFill flip="none" rotWithShape="1">
            <a:gsLst>
              <a:gs pos="0">
                <a:schemeClr val="accent2">
                  <a:tint val="95000"/>
                  <a:shade val="70000"/>
                  <a:satMod val="150000"/>
                  <a:alpha val="35000"/>
                </a:schemeClr>
              </a:gs>
              <a:gs pos="100000">
                <a:schemeClr val="accent2">
                  <a:tint val="100000"/>
                  <a:shade val="100000"/>
                  <a:satMod val="150000"/>
                  <a:alpha val="35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3" name="Straight Arrow Connector 12"/>
          <p:cNvCxnSpPr/>
          <p:nvPr/>
        </p:nvCxnSpPr>
        <p:spPr>
          <a:xfrm flipH="1" flipV="1">
            <a:off x="2476917" y="2795019"/>
            <a:ext cx="474790" cy="214185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2253823" y="5062904"/>
            <a:ext cx="1624583" cy="646331"/>
          </a:xfrm>
          <a:prstGeom prst="rect">
            <a:avLst/>
          </a:prstGeom>
          <a:noFill/>
        </p:spPr>
        <p:txBody>
          <a:bodyPr wrap="square" rtlCol="0">
            <a:spAutoFit/>
          </a:bodyPr>
          <a:lstStyle/>
          <a:p>
            <a:r>
              <a:rPr lang="en-US" dirty="0" smtClean="0">
                <a:solidFill>
                  <a:schemeClr val="accent2"/>
                </a:solidFill>
              </a:rPr>
              <a:t>Time key was pressed</a:t>
            </a:r>
            <a:endParaRPr lang="en-US" b="1" dirty="0">
              <a:solidFill>
                <a:schemeClr val="accent2"/>
              </a:solidFill>
            </a:endParaRPr>
          </a:p>
        </p:txBody>
      </p:sp>
      <p:sp>
        <p:nvSpPr>
          <p:cNvPr id="16" name="Rectangle 15"/>
          <p:cNvSpPr/>
          <p:nvPr/>
        </p:nvSpPr>
        <p:spPr>
          <a:xfrm>
            <a:off x="2631369" y="2372177"/>
            <a:ext cx="1075428" cy="248022"/>
          </a:xfrm>
          <a:prstGeom prst="rect">
            <a:avLst/>
          </a:prstGeom>
          <a:gradFill flip="none" rotWithShape="1">
            <a:gsLst>
              <a:gs pos="0">
                <a:schemeClr val="accent5">
                  <a:tint val="95000"/>
                  <a:shade val="70000"/>
                  <a:satMod val="150000"/>
                  <a:alpha val="36000"/>
                </a:schemeClr>
              </a:gs>
              <a:gs pos="100000">
                <a:schemeClr val="accent5">
                  <a:tint val="100000"/>
                  <a:shade val="100000"/>
                  <a:satMod val="150000"/>
                  <a:alpha val="36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cxnSp>
        <p:nvCxnSpPr>
          <p:cNvPr id="17" name="Straight Arrow Connector 16"/>
          <p:cNvCxnSpPr/>
          <p:nvPr/>
        </p:nvCxnSpPr>
        <p:spPr>
          <a:xfrm flipH="1" flipV="1">
            <a:off x="3306370" y="2795019"/>
            <a:ext cx="1716109" cy="228159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8" name="TextBox 17"/>
          <p:cNvSpPr txBox="1"/>
          <p:nvPr/>
        </p:nvSpPr>
        <p:spPr>
          <a:xfrm>
            <a:off x="4058597" y="5080322"/>
            <a:ext cx="2382532" cy="923330"/>
          </a:xfrm>
          <a:prstGeom prst="rect">
            <a:avLst/>
          </a:prstGeom>
          <a:noFill/>
        </p:spPr>
        <p:txBody>
          <a:bodyPr wrap="square" rtlCol="0">
            <a:spAutoFit/>
          </a:bodyPr>
          <a:lstStyle/>
          <a:p>
            <a:r>
              <a:rPr lang="en-US" dirty="0" smtClean="0">
                <a:solidFill>
                  <a:schemeClr val="accent5"/>
                </a:solidFill>
              </a:rPr>
              <a:t>256-element logical vector indicating which key(s) were pressed</a:t>
            </a:r>
            <a:endParaRPr lang="en-US" b="1" dirty="0">
              <a:solidFill>
                <a:schemeClr val="accent5"/>
              </a:solidFill>
            </a:endParaRPr>
          </a:p>
        </p:txBody>
      </p:sp>
      <p:sp>
        <p:nvSpPr>
          <p:cNvPr id="20" name="Rectangle 19"/>
          <p:cNvSpPr/>
          <p:nvPr/>
        </p:nvSpPr>
        <p:spPr>
          <a:xfrm>
            <a:off x="3706797" y="2372177"/>
            <a:ext cx="1315682" cy="248022"/>
          </a:xfrm>
          <a:prstGeom prst="rect">
            <a:avLst/>
          </a:prstGeom>
          <a:gradFill flip="none" rotWithShape="1">
            <a:gsLst>
              <a:gs pos="0">
                <a:schemeClr val="accent6">
                  <a:tint val="95000"/>
                  <a:shade val="70000"/>
                  <a:satMod val="150000"/>
                  <a:alpha val="37000"/>
                </a:schemeClr>
              </a:gs>
              <a:gs pos="100000">
                <a:schemeClr val="accent6">
                  <a:tint val="100000"/>
                  <a:shade val="100000"/>
                  <a:satMod val="150000"/>
                  <a:alpha val="37000"/>
                </a:schemeClr>
              </a:gs>
            </a:gsLst>
            <a:lin ang="16200000" scaled="0"/>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21" name="Straight Arrow Connector 20"/>
          <p:cNvCxnSpPr/>
          <p:nvPr/>
        </p:nvCxnSpPr>
        <p:spPr>
          <a:xfrm flipH="1" flipV="1">
            <a:off x="4473325" y="2781308"/>
            <a:ext cx="1967804" cy="125768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3" name="TextBox 22"/>
          <p:cNvSpPr txBox="1"/>
          <p:nvPr/>
        </p:nvSpPr>
        <p:spPr>
          <a:xfrm>
            <a:off x="6140809" y="4053622"/>
            <a:ext cx="2382532" cy="646331"/>
          </a:xfrm>
          <a:prstGeom prst="rect">
            <a:avLst/>
          </a:prstGeom>
          <a:noFill/>
        </p:spPr>
        <p:txBody>
          <a:bodyPr wrap="square" rtlCol="0">
            <a:spAutoFit/>
          </a:bodyPr>
          <a:lstStyle/>
          <a:p>
            <a:r>
              <a:rPr lang="en-US" dirty="0" smtClean="0">
                <a:solidFill>
                  <a:schemeClr val="tx2">
                    <a:lumMod val="90000"/>
                    <a:lumOff val="10000"/>
                  </a:schemeClr>
                </a:solidFill>
              </a:rPr>
              <a:t>interval between this check and the last one</a:t>
            </a:r>
            <a:endParaRPr lang="en-US" b="1" dirty="0">
              <a:solidFill>
                <a:schemeClr val="tx2">
                  <a:lumMod val="90000"/>
                  <a:lumOff val="10000"/>
                </a:schemeClr>
              </a:solidFill>
            </a:endParaRPr>
          </a:p>
        </p:txBody>
      </p:sp>
    </p:spTree>
    <p:extLst>
      <p:ext uri="{BB962C8B-B14F-4D97-AF65-F5344CB8AC3E}">
        <p14:creationId xmlns:p14="http://schemas.microsoft.com/office/powerpoint/2010/main" val="187852788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Ignoring responses</a:t>
            </a:r>
            <a:endParaRPr lang="en-US" dirty="0"/>
          </a:p>
        </p:txBody>
      </p:sp>
      <p:sp>
        <p:nvSpPr>
          <p:cNvPr id="3" name="Content Placeholder 2"/>
          <p:cNvSpPr>
            <a:spLocks noGrp="1"/>
          </p:cNvSpPr>
          <p:nvPr>
            <p:ph idx="1"/>
          </p:nvPr>
        </p:nvSpPr>
        <p:spPr>
          <a:xfrm>
            <a:off x="1781504" y="2133600"/>
            <a:ext cx="4831236" cy="498041"/>
          </a:xfrm>
        </p:spPr>
        <p:txBody>
          <a:bodyPr>
            <a:normAutofit/>
          </a:bodyPr>
          <a:lstStyle/>
          <a:p>
            <a:pPr marL="0" indent="0">
              <a:buNone/>
            </a:pPr>
            <a:r>
              <a:rPr lang="en-US" sz="1600" dirty="0" err="1">
                <a:latin typeface="Courier"/>
                <a:cs typeface="Courier"/>
              </a:rPr>
              <a:t>DisableKeysForKbCheck</a:t>
            </a:r>
            <a:r>
              <a:rPr lang="en-US" sz="1600" dirty="0">
                <a:latin typeface="Courier"/>
                <a:cs typeface="Courier"/>
              </a:rPr>
              <a:t>([</a:t>
            </a:r>
            <a:r>
              <a:rPr lang="en-US" sz="1600" dirty="0" err="1">
                <a:latin typeface="Courier"/>
                <a:cs typeface="Courier"/>
              </a:rPr>
              <a:t>disablekeys</a:t>
            </a:r>
            <a:r>
              <a:rPr lang="en-US" sz="1600" dirty="0">
                <a:latin typeface="Courier"/>
                <a:cs typeface="Courier"/>
              </a:rPr>
              <a:t>])</a:t>
            </a:r>
          </a:p>
        </p:txBody>
      </p:sp>
      <p:sp>
        <p:nvSpPr>
          <p:cNvPr id="4" name="Rectangle 3"/>
          <p:cNvSpPr/>
          <p:nvPr/>
        </p:nvSpPr>
        <p:spPr>
          <a:xfrm>
            <a:off x="4654527" y="2225282"/>
            <a:ext cx="1468146" cy="248022"/>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H="1" flipV="1">
            <a:off x="5340970" y="2473304"/>
            <a:ext cx="1762570" cy="6980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478165" y="3171361"/>
            <a:ext cx="2016816" cy="646331"/>
          </a:xfrm>
          <a:prstGeom prst="rect">
            <a:avLst/>
          </a:prstGeom>
          <a:noFill/>
        </p:spPr>
        <p:txBody>
          <a:bodyPr wrap="square" rtlCol="0">
            <a:spAutoFit/>
          </a:bodyPr>
          <a:lstStyle/>
          <a:p>
            <a:r>
              <a:rPr lang="en-US" dirty="0" smtClean="0">
                <a:solidFill>
                  <a:schemeClr val="accent1"/>
                </a:solidFill>
              </a:rPr>
              <a:t>vector of key codes to ignore</a:t>
            </a:r>
            <a:endParaRPr lang="en-US" dirty="0">
              <a:solidFill>
                <a:schemeClr val="accent1"/>
              </a:solidFill>
            </a:endParaRPr>
          </a:p>
        </p:txBody>
      </p:sp>
      <p:sp>
        <p:nvSpPr>
          <p:cNvPr id="8" name="Content Placeholder 2"/>
          <p:cNvSpPr txBox="1">
            <a:spLocks/>
          </p:cNvSpPr>
          <p:nvPr/>
        </p:nvSpPr>
        <p:spPr>
          <a:xfrm>
            <a:off x="1915728" y="4269669"/>
            <a:ext cx="4831236" cy="498041"/>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1600" dirty="0" err="1" smtClean="0">
                <a:latin typeface="Courier"/>
                <a:cs typeface="Courier"/>
              </a:rPr>
              <a:t>RestrictKeysForKbCheck</a:t>
            </a:r>
            <a:r>
              <a:rPr lang="en-US" sz="1600" dirty="0" smtClean="0">
                <a:latin typeface="Courier"/>
                <a:cs typeface="Courier"/>
              </a:rPr>
              <a:t>([</a:t>
            </a:r>
            <a:r>
              <a:rPr lang="en-US" sz="1600" dirty="0" err="1" smtClean="0">
                <a:latin typeface="Courier"/>
                <a:cs typeface="Courier"/>
              </a:rPr>
              <a:t>enablekeys</a:t>
            </a:r>
            <a:r>
              <a:rPr lang="en-US" sz="1600" dirty="0" smtClean="0">
                <a:latin typeface="Courier"/>
                <a:cs typeface="Courier"/>
              </a:rPr>
              <a:t>])</a:t>
            </a:r>
            <a:endParaRPr lang="en-US" sz="1600" dirty="0">
              <a:latin typeface="Courier"/>
              <a:cs typeface="Courier"/>
            </a:endParaRPr>
          </a:p>
        </p:txBody>
      </p:sp>
      <p:sp>
        <p:nvSpPr>
          <p:cNvPr id="9" name="Rectangle 8"/>
          <p:cNvSpPr/>
          <p:nvPr/>
        </p:nvSpPr>
        <p:spPr>
          <a:xfrm>
            <a:off x="4845937" y="4341790"/>
            <a:ext cx="1379218" cy="248022"/>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flipV="1">
            <a:off x="5731455" y="4610460"/>
            <a:ext cx="1762570" cy="6980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612740" y="5308517"/>
            <a:ext cx="2016816" cy="646331"/>
          </a:xfrm>
          <a:prstGeom prst="rect">
            <a:avLst/>
          </a:prstGeom>
          <a:noFill/>
        </p:spPr>
        <p:txBody>
          <a:bodyPr wrap="square" rtlCol="0">
            <a:spAutoFit/>
          </a:bodyPr>
          <a:lstStyle/>
          <a:p>
            <a:r>
              <a:rPr lang="en-US" dirty="0" smtClean="0">
                <a:solidFill>
                  <a:schemeClr val="accent1"/>
                </a:solidFill>
              </a:rPr>
              <a:t>vector of key codes to </a:t>
            </a:r>
            <a:r>
              <a:rPr lang="en-US" dirty="0" smtClean="0">
                <a:solidFill>
                  <a:schemeClr val="accent1"/>
                </a:solidFill>
              </a:rPr>
              <a:t>include</a:t>
            </a:r>
            <a:endParaRPr lang="en-US" dirty="0">
              <a:solidFill>
                <a:schemeClr val="accent1"/>
              </a:solidFill>
            </a:endParaRPr>
          </a:p>
        </p:txBody>
      </p:sp>
    </p:spTree>
    <p:extLst>
      <p:ext uri="{BB962C8B-B14F-4D97-AF65-F5344CB8AC3E}">
        <p14:creationId xmlns:p14="http://schemas.microsoft.com/office/powerpoint/2010/main" val="23945249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8-02 at 12.50.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662" y="675075"/>
            <a:ext cx="6404289" cy="6041782"/>
          </a:xfrm>
          <a:prstGeom prst="rect">
            <a:avLst/>
          </a:prstGeom>
        </p:spPr>
      </p:pic>
      <p:sp>
        <p:nvSpPr>
          <p:cNvPr id="5" name="Rectangle 4"/>
          <p:cNvSpPr/>
          <p:nvPr/>
        </p:nvSpPr>
        <p:spPr>
          <a:xfrm>
            <a:off x="354662" y="2193720"/>
            <a:ext cx="5407239" cy="1312034"/>
          </a:xfrm>
          <a:prstGeom prst="rect">
            <a:avLst/>
          </a:prstGeom>
          <a:gradFill flip="none" rotWithShape="1">
            <a:gsLst>
              <a:gs pos="0">
                <a:schemeClr val="accent1">
                  <a:tint val="95000"/>
                  <a:shade val="70000"/>
                  <a:satMod val="150000"/>
                  <a:alpha val="19000"/>
                </a:schemeClr>
              </a:gs>
              <a:gs pos="100000">
                <a:schemeClr val="accent1">
                  <a:tint val="100000"/>
                  <a:shade val="100000"/>
                  <a:satMod val="150000"/>
                  <a:alpha val="19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809129" y="2525162"/>
            <a:ext cx="1899643" cy="646331"/>
          </a:xfrm>
          <a:prstGeom prst="rect">
            <a:avLst/>
          </a:prstGeom>
          <a:noFill/>
        </p:spPr>
        <p:txBody>
          <a:bodyPr wrap="square" rtlCol="0">
            <a:spAutoFit/>
          </a:bodyPr>
          <a:lstStyle/>
          <a:p>
            <a:r>
              <a:rPr lang="en-US" dirty="0" smtClean="0">
                <a:solidFill>
                  <a:schemeClr val="accent1"/>
                </a:solidFill>
              </a:rPr>
              <a:t>waiting for a specific response</a:t>
            </a:r>
            <a:endParaRPr lang="en-US" dirty="0">
              <a:solidFill>
                <a:schemeClr val="accent1"/>
              </a:solidFill>
            </a:endParaRPr>
          </a:p>
        </p:txBody>
      </p:sp>
      <p:sp>
        <p:nvSpPr>
          <p:cNvPr id="7" name="Rectangle 6"/>
          <p:cNvSpPr/>
          <p:nvPr/>
        </p:nvSpPr>
        <p:spPr>
          <a:xfrm>
            <a:off x="354662" y="4156523"/>
            <a:ext cx="5407239" cy="1490470"/>
          </a:xfrm>
          <a:prstGeom prst="rect">
            <a:avLst/>
          </a:prstGeom>
          <a:gradFill flip="none" rotWithShape="1">
            <a:gsLst>
              <a:gs pos="0">
                <a:schemeClr val="accent2">
                  <a:tint val="95000"/>
                  <a:shade val="70000"/>
                  <a:satMod val="150000"/>
                  <a:alpha val="23000"/>
                </a:schemeClr>
              </a:gs>
              <a:gs pos="100000">
                <a:schemeClr val="accent2">
                  <a:tint val="100000"/>
                  <a:shade val="100000"/>
                  <a:satMod val="150000"/>
                  <a:alpha val="23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TextBox 7"/>
          <p:cNvSpPr txBox="1"/>
          <p:nvPr/>
        </p:nvSpPr>
        <p:spPr>
          <a:xfrm>
            <a:off x="5882596" y="4561439"/>
            <a:ext cx="1899643" cy="923330"/>
          </a:xfrm>
          <a:prstGeom prst="rect">
            <a:avLst/>
          </a:prstGeom>
          <a:noFill/>
        </p:spPr>
        <p:txBody>
          <a:bodyPr wrap="square" rtlCol="0">
            <a:spAutoFit/>
          </a:bodyPr>
          <a:lstStyle/>
          <a:p>
            <a:r>
              <a:rPr lang="en-US" dirty="0" smtClean="0">
                <a:solidFill>
                  <a:schemeClr val="accent2"/>
                </a:solidFill>
              </a:rPr>
              <a:t>waiting for any response EXCEPT certain keys</a:t>
            </a:r>
            <a:endParaRPr lang="en-US" dirty="0">
              <a:solidFill>
                <a:schemeClr val="accent2"/>
              </a:solidFill>
            </a:endParaRPr>
          </a:p>
        </p:txBody>
      </p:sp>
    </p:spTree>
    <p:extLst>
      <p:ext uri="{BB962C8B-B14F-4D97-AF65-F5344CB8AC3E}">
        <p14:creationId xmlns:p14="http://schemas.microsoft.com/office/powerpoint/2010/main" val="182991850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KbQueueCheck</a:t>
            </a:r>
            <a:endParaRPr lang="en-US" dirty="0"/>
          </a:p>
        </p:txBody>
      </p:sp>
      <p:sp>
        <p:nvSpPr>
          <p:cNvPr id="3" name="Content Placeholder 2"/>
          <p:cNvSpPr>
            <a:spLocks noGrp="1"/>
          </p:cNvSpPr>
          <p:nvPr>
            <p:ph idx="1"/>
          </p:nvPr>
        </p:nvSpPr>
        <p:spPr>
          <a:xfrm>
            <a:off x="511537" y="2166594"/>
            <a:ext cx="8196807" cy="3992563"/>
          </a:xfrm>
        </p:spPr>
        <p:txBody>
          <a:bodyPr/>
          <a:lstStyle/>
          <a:p>
            <a:r>
              <a:rPr lang="en-US" dirty="0" smtClean="0"/>
              <a:t>An alternative set of commands for collecting </a:t>
            </a:r>
            <a:r>
              <a:rPr lang="en-US" dirty="0" err="1" smtClean="0"/>
              <a:t>keypresses</a:t>
            </a:r>
            <a:r>
              <a:rPr lang="en-US" dirty="0" smtClean="0"/>
              <a:t>:</a:t>
            </a:r>
          </a:p>
          <a:p>
            <a:pPr lvl="1"/>
            <a:r>
              <a:rPr lang="en-US" dirty="0" err="1" smtClean="0"/>
              <a:t>KbQueueCreate</a:t>
            </a:r>
            <a:endParaRPr lang="en-US" dirty="0" smtClean="0"/>
          </a:p>
          <a:p>
            <a:pPr lvl="1"/>
            <a:r>
              <a:rPr lang="en-US" dirty="0" err="1" smtClean="0"/>
              <a:t>KbQueueStart</a:t>
            </a:r>
            <a:endParaRPr lang="en-US" dirty="0" smtClean="0"/>
          </a:p>
          <a:p>
            <a:pPr lvl="1"/>
            <a:r>
              <a:rPr lang="en-US" dirty="0" err="1" smtClean="0"/>
              <a:t>KbQueueStop</a:t>
            </a:r>
            <a:endParaRPr lang="en-US" dirty="0" smtClean="0"/>
          </a:p>
          <a:p>
            <a:pPr lvl="1"/>
            <a:r>
              <a:rPr lang="en-US" dirty="0" err="1" smtClean="0"/>
              <a:t>KbQueueCheck</a:t>
            </a:r>
            <a:endParaRPr lang="en-US" dirty="0" smtClean="0"/>
          </a:p>
          <a:p>
            <a:pPr lvl="1"/>
            <a:r>
              <a:rPr lang="en-US" dirty="0" err="1" smtClean="0"/>
              <a:t>KbQueueWait</a:t>
            </a:r>
            <a:endParaRPr lang="en-US" dirty="0" smtClean="0"/>
          </a:p>
          <a:p>
            <a:pPr lvl="1"/>
            <a:r>
              <a:rPr lang="en-US" dirty="0" err="1" smtClean="0"/>
              <a:t>KbQueueFlush</a:t>
            </a:r>
            <a:endParaRPr lang="en-US" dirty="0" smtClean="0"/>
          </a:p>
          <a:p>
            <a:pPr lvl="1"/>
            <a:r>
              <a:rPr lang="en-US" dirty="0" err="1" smtClean="0"/>
              <a:t>KbQueueRelease</a:t>
            </a:r>
            <a:endParaRPr lang="en-US" dirty="0"/>
          </a:p>
        </p:txBody>
      </p:sp>
    </p:spTree>
    <p:extLst>
      <p:ext uri="{BB962C8B-B14F-4D97-AF65-F5344CB8AC3E}">
        <p14:creationId xmlns:p14="http://schemas.microsoft.com/office/powerpoint/2010/main" val="328548890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KbQueueCheck</a:t>
            </a:r>
            <a:endParaRPr lang="en-US" dirty="0"/>
          </a:p>
        </p:txBody>
      </p:sp>
      <p:sp>
        <p:nvSpPr>
          <p:cNvPr id="3" name="Content Placeholder 2"/>
          <p:cNvSpPr>
            <a:spLocks noGrp="1"/>
          </p:cNvSpPr>
          <p:nvPr>
            <p:ph idx="1"/>
          </p:nvPr>
        </p:nvSpPr>
        <p:spPr>
          <a:xfrm>
            <a:off x="589719" y="1990377"/>
            <a:ext cx="7784423" cy="3992563"/>
          </a:xfrm>
        </p:spPr>
        <p:txBody>
          <a:bodyPr/>
          <a:lstStyle/>
          <a:p>
            <a:r>
              <a:rPr lang="en-US" dirty="0" smtClean="0"/>
              <a:t>Advantages of </a:t>
            </a:r>
            <a:r>
              <a:rPr lang="en-US" dirty="0" err="1" smtClean="0"/>
              <a:t>KbQueueCheck</a:t>
            </a:r>
            <a:r>
              <a:rPr lang="en-US" dirty="0" smtClean="0"/>
              <a:t>:</a:t>
            </a:r>
          </a:p>
          <a:p>
            <a:pPr lvl="1"/>
            <a:r>
              <a:rPr lang="en-US" dirty="0" smtClean="0"/>
              <a:t>Sometimes detects really brief responses that </a:t>
            </a:r>
            <a:r>
              <a:rPr lang="en-US" dirty="0" err="1" smtClean="0"/>
              <a:t>KbCheck</a:t>
            </a:r>
            <a:r>
              <a:rPr lang="en-US" dirty="0" smtClean="0"/>
              <a:t> can miss</a:t>
            </a:r>
          </a:p>
          <a:p>
            <a:pPr lvl="1"/>
            <a:r>
              <a:rPr lang="en-US" dirty="0" smtClean="0"/>
              <a:t>Very accurate time recording</a:t>
            </a:r>
          </a:p>
          <a:p>
            <a:pPr lvl="1"/>
            <a:r>
              <a:rPr lang="en-US" dirty="0" smtClean="0"/>
              <a:t>Records presses and releases both	</a:t>
            </a:r>
          </a:p>
          <a:p>
            <a:r>
              <a:rPr lang="en-US" dirty="0" smtClean="0"/>
              <a:t>Disadvantages:</a:t>
            </a:r>
          </a:p>
          <a:p>
            <a:pPr lvl="1"/>
            <a:r>
              <a:rPr lang="en-US" dirty="0" smtClean="0"/>
              <a:t>Difficulty in recording multiple presses of the same key</a:t>
            </a:r>
          </a:p>
          <a:p>
            <a:pPr lvl="1"/>
            <a:r>
              <a:rPr lang="en-US" dirty="0" smtClean="0"/>
              <a:t>May not deal well with many rapid </a:t>
            </a:r>
            <a:r>
              <a:rPr lang="en-US" dirty="0" err="1" smtClean="0"/>
              <a:t>keypresses</a:t>
            </a:r>
            <a:endParaRPr lang="en-US" dirty="0" smtClean="0"/>
          </a:p>
          <a:p>
            <a:pPr lvl="2"/>
            <a:endParaRPr lang="en-US" dirty="0" smtClean="0"/>
          </a:p>
          <a:p>
            <a:pPr lvl="1"/>
            <a:endParaRPr lang="en-US" dirty="0" smtClean="0"/>
          </a:p>
          <a:p>
            <a:endParaRPr lang="en-US" dirty="0"/>
          </a:p>
        </p:txBody>
      </p:sp>
    </p:spTree>
    <p:extLst>
      <p:ext uri="{BB962C8B-B14F-4D97-AF65-F5344CB8AC3E}">
        <p14:creationId xmlns:p14="http://schemas.microsoft.com/office/powerpoint/2010/main" val="277516341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using </a:t>
            </a:r>
            <a:r>
              <a:rPr lang="en-US" dirty="0" err="1" smtClean="0"/>
              <a:t>KbQueue</a:t>
            </a:r>
            <a:endParaRPr lang="en-US" dirty="0"/>
          </a:p>
        </p:txBody>
      </p:sp>
      <p:sp>
        <p:nvSpPr>
          <p:cNvPr id="3" name="Content Placeholder 2"/>
          <p:cNvSpPr>
            <a:spLocks noGrp="1"/>
          </p:cNvSpPr>
          <p:nvPr>
            <p:ph idx="1"/>
          </p:nvPr>
        </p:nvSpPr>
        <p:spPr>
          <a:xfrm>
            <a:off x="635669" y="2133600"/>
            <a:ext cx="7910348" cy="3992563"/>
          </a:xfrm>
        </p:spPr>
        <p:txBody>
          <a:bodyPr>
            <a:normAutofit fontScale="92500"/>
          </a:bodyPr>
          <a:lstStyle/>
          <a:p>
            <a:r>
              <a:rPr lang="en-US" dirty="0" err="1" smtClean="0"/>
              <a:t>KbQueueCreate</a:t>
            </a:r>
            <a:r>
              <a:rPr lang="en-US" dirty="0" smtClean="0"/>
              <a:t>([</a:t>
            </a:r>
            <a:r>
              <a:rPr lang="en-US" dirty="0" err="1" smtClean="0"/>
              <a:t>deviceNumber</a:t>
            </a:r>
            <a:r>
              <a:rPr lang="en-US" dirty="0" smtClean="0"/>
              <a:t>]) to create the queue. </a:t>
            </a:r>
          </a:p>
          <a:p>
            <a:r>
              <a:rPr lang="en-US" dirty="0" err="1" smtClean="0"/>
              <a:t>KbQueueStart</a:t>
            </a:r>
            <a:r>
              <a:rPr lang="en-US" dirty="0" smtClean="0"/>
              <a:t>() to start listening</a:t>
            </a:r>
          </a:p>
          <a:p>
            <a:r>
              <a:rPr lang="en-US" dirty="0" err="1" smtClean="0"/>
              <a:t>KbQueueStop</a:t>
            </a:r>
            <a:r>
              <a:rPr lang="en-US" dirty="0" smtClean="0"/>
              <a:t>() to stop listening (does not clear the queue)</a:t>
            </a:r>
          </a:p>
          <a:p>
            <a:r>
              <a:rPr lang="en-US" dirty="0" err="1" smtClean="0"/>
              <a:t>KbQueueCheck</a:t>
            </a:r>
            <a:r>
              <a:rPr lang="en-US" dirty="0" smtClean="0"/>
              <a:t>() to check the values recorded while the queue was active</a:t>
            </a:r>
          </a:p>
          <a:p>
            <a:r>
              <a:rPr lang="en-US" dirty="0" err="1" smtClean="0"/>
              <a:t>KbQueueFlush</a:t>
            </a:r>
            <a:r>
              <a:rPr lang="en-US" dirty="0" smtClean="0"/>
              <a:t>() to empty the queue</a:t>
            </a:r>
          </a:p>
          <a:p>
            <a:r>
              <a:rPr lang="en-US" dirty="0" err="1" smtClean="0"/>
              <a:t>KbQueueRelease</a:t>
            </a:r>
            <a:r>
              <a:rPr lang="en-US" dirty="0" smtClean="0"/>
              <a:t>() to destroy the queue object</a:t>
            </a:r>
            <a:endParaRPr lang="en-US" dirty="0"/>
          </a:p>
        </p:txBody>
      </p:sp>
    </p:spTree>
    <p:extLst>
      <p:ext uri="{BB962C8B-B14F-4D97-AF65-F5344CB8AC3E}">
        <p14:creationId xmlns:p14="http://schemas.microsoft.com/office/powerpoint/2010/main" val="16489111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 data</a:t>
            </a:r>
            <a:endParaRPr lang="en-US" dirty="0"/>
          </a:p>
        </p:txBody>
      </p:sp>
      <p:sp>
        <p:nvSpPr>
          <p:cNvPr id="3" name="Content Placeholder 2"/>
          <p:cNvSpPr>
            <a:spLocks noGrp="1"/>
          </p:cNvSpPr>
          <p:nvPr>
            <p:ph idx="1"/>
          </p:nvPr>
        </p:nvSpPr>
        <p:spPr/>
        <p:txBody>
          <a:bodyPr/>
          <a:lstStyle/>
          <a:p>
            <a:r>
              <a:rPr lang="en-US" dirty="0" smtClean="0"/>
              <a:t>Sound data should be in the form of a matrix where each row is one sound channel</a:t>
            </a:r>
          </a:p>
          <a:p>
            <a:r>
              <a:rPr lang="en-US" dirty="0" smtClean="0"/>
              <a:t>Samples in the vector should range from -1 to 1, where 0 is silent.  </a:t>
            </a:r>
          </a:p>
          <a:p>
            <a:r>
              <a:rPr lang="en-US" dirty="0" smtClean="0"/>
              <a:t>You can create a sound by generating data for a matrix on your own, or you can read in from a wav file</a:t>
            </a:r>
            <a:endParaRPr lang="en-US" dirty="0"/>
          </a:p>
        </p:txBody>
      </p:sp>
    </p:spTree>
    <p:extLst>
      <p:ext uri="{BB962C8B-B14F-4D97-AF65-F5344CB8AC3E}">
        <p14:creationId xmlns:p14="http://schemas.microsoft.com/office/powerpoint/2010/main" val="357326832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KbQueueCheck</a:t>
            </a:r>
            <a:endParaRPr lang="en-US" dirty="0"/>
          </a:p>
        </p:txBody>
      </p:sp>
      <p:sp>
        <p:nvSpPr>
          <p:cNvPr id="3" name="Content Placeholder 2"/>
          <p:cNvSpPr>
            <a:spLocks noGrp="1"/>
          </p:cNvSpPr>
          <p:nvPr>
            <p:ph idx="1"/>
          </p:nvPr>
        </p:nvSpPr>
        <p:spPr>
          <a:xfrm>
            <a:off x="284163" y="2157046"/>
            <a:ext cx="8574087" cy="821995"/>
          </a:xfrm>
        </p:spPr>
        <p:txBody>
          <a:bodyPr>
            <a:normAutofit/>
          </a:bodyPr>
          <a:lstStyle/>
          <a:p>
            <a:pPr marL="0" indent="0">
              <a:buNone/>
            </a:pPr>
            <a:r>
              <a:rPr lang="en-US" sz="1600" dirty="0">
                <a:latin typeface="Courier"/>
                <a:cs typeface="Courier"/>
              </a:rPr>
              <a:t>[pressed, </a:t>
            </a:r>
            <a:r>
              <a:rPr lang="en-US" sz="1600" dirty="0" err="1">
                <a:latin typeface="Courier"/>
                <a:cs typeface="Courier"/>
              </a:rPr>
              <a:t>firstPress</a:t>
            </a:r>
            <a:r>
              <a:rPr lang="en-US" sz="1600" dirty="0">
                <a:latin typeface="Courier"/>
                <a:cs typeface="Courier"/>
              </a:rPr>
              <a:t>, </a:t>
            </a:r>
            <a:r>
              <a:rPr lang="en-US" sz="1600" dirty="0" err="1">
                <a:latin typeface="Courier"/>
                <a:cs typeface="Courier"/>
              </a:rPr>
              <a:t>firstRelease</a:t>
            </a:r>
            <a:r>
              <a:rPr lang="en-US" sz="1600" dirty="0">
                <a:latin typeface="Courier"/>
                <a:cs typeface="Courier"/>
              </a:rPr>
              <a:t>, </a:t>
            </a:r>
            <a:r>
              <a:rPr lang="en-US" sz="1600" dirty="0" err="1">
                <a:latin typeface="Courier"/>
                <a:cs typeface="Courier"/>
              </a:rPr>
              <a:t>lastPress</a:t>
            </a:r>
            <a:r>
              <a:rPr lang="en-US" sz="1600" dirty="0">
                <a:latin typeface="Courier"/>
                <a:cs typeface="Courier"/>
              </a:rPr>
              <a:t>, </a:t>
            </a:r>
            <a:r>
              <a:rPr lang="en-US" sz="1600" dirty="0" err="1">
                <a:latin typeface="Courier"/>
                <a:cs typeface="Courier"/>
              </a:rPr>
              <a:t>lastRelease</a:t>
            </a:r>
            <a:r>
              <a:rPr lang="en-US" sz="1600" dirty="0" smtClean="0">
                <a:latin typeface="Courier"/>
                <a:cs typeface="Courier"/>
              </a:rPr>
              <a:t>] = </a:t>
            </a:r>
            <a:r>
              <a:rPr lang="en-US" sz="1600" dirty="0" err="1" smtClean="0">
                <a:latin typeface="Courier"/>
                <a:cs typeface="Courier"/>
              </a:rPr>
              <a:t>KbQueueCheck</a:t>
            </a:r>
            <a:r>
              <a:rPr lang="en-US" sz="1600" dirty="0">
                <a:latin typeface="Courier"/>
                <a:cs typeface="Courier"/>
              </a:rPr>
              <a:t>()</a:t>
            </a:r>
          </a:p>
        </p:txBody>
      </p:sp>
      <p:sp>
        <p:nvSpPr>
          <p:cNvPr id="4" name="Rectangle 3"/>
          <p:cNvSpPr/>
          <p:nvPr/>
        </p:nvSpPr>
        <p:spPr>
          <a:xfrm>
            <a:off x="465243" y="2225282"/>
            <a:ext cx="1014794" cy="248022"/>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V="1">
            <a:off x="1056200" y="2498038"/>
            <a:ext cx="0" cy="14453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80170" y="3943410"/>
            <a:ext cx="1530075" cy="923330"/>
          </a:xfrm>
          <a:prstGeom prst="rect">
            <a:avLst/>
          </a:prstGeom>
          <a:noFill/>
        </p:spPr>
        <p:txBody>
          <a:bodyPr wrap="square" rtlCol="0">
            <a:spAutoFit/>
          </a:bodyPr>
          <a:lstStyle/>
          <a:p>
            <a:r>
              <a:rPr lang="en-US" dirty="0" smtClean="0">
                <a:solidFill>
                  <a:schemeClr val="accent1"/>
                </a:solidFill>
              </a:rPr>
              <a:t>has a key been</a:t>
            </a:r>
          </a:p>
          <a:p>
            <a:r>
              <a:rPr lang="en-US" dirty="0" smtClean="0">
                <a:solidFill>
                  <a:schemeClr val="accent1"/>
                </a:solidFill>
              </a:rPr>
              <a:t>pressed?</a:t>
            </a:r>
            <a:endParaRPr lang="en-US" dirty="0">
              <a:solidFill>
                <a:schemeClr val="accent1"/>
              </a:solidFill>
            </a:endParaRPr>
          </a:p>
        </p:txBody>
      </p:sp>
      <p:sp>
        <p:nvSpPr>
          <p:cNvPr id="8" name="Rectangle 7"/>
          <p:cNvSpPr/>
          <p:nvPr/>
        </p:nvSpPr>
        <p:spPr>
          <a:xfrm>
            <a:off x="1602848" y="2225282"/>
            <a:ext cx="1223544" cy="248022"/>
          </a:xfrm>
          <a:prstGeom prst="rect">
            <a:avLst/>
          </a:prstGeom>
          <a:gradFill flip="none" rotWithShape="1">
            <a:gsLst>
              <a:gs pos="0">
                <a:schemeClr val="accent2">
                  <a:tint val="95000"/>
                  <a:shade val="70000"/>
                  <a:satMod val="150000"/>
                  <a:alpha val="35000"/>
                </a:schemeClr>
              </a:gs>
              <a:gs pos="100000">
                <a:schemeClr val="accent2">
                  <a:tint val="100000"/>
                  <a:shade val="100000"/>
                  <a:satMod val="150000"/>
                  <a:alpha val="35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9" name="Straight Arrow Connector 8"/>
          <p:cNvCxnSpPr/>
          <p:nvPr/>
        </p:nvCxnSpPr>
        <p:spPr>
          <a:xfrm flipV="1">
            <a:off x="2135194" y="2498038"/>
            <a:ext cx="0" cy="144537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0" name="TextBox 9"/>
          <p:cNvSpPr txBox="1"/>
          <p:nvPr/>
        </p:nvSpPr>
        <p:spPr>
          <a:xfrm>
            <a:off x="1697359" y="3943410"/>
            <a:ext cx="1530075" cy="1477328"/>
          </a:xfrm>
          <a:prstGeom prst="rect">
            <a:avLst/>
          </a:prstGeom>
          <a:noFill/>
        </p:spPr>
        <p:txBody>
          <a:bodyPr wrap="square" rtlCol="0">
            <a:spAutoFit/>
          </a:bodyPr>
          <a:lstStyle/>
          <a:p>
            <a:r>
              <a:rPr lang="en-US" dirty="0" smtClean="0">
                <a:solidFill>
                  <a:srgbClr val="FF6600"/>
                </a:solidFill>
              </a:rPr>
              <a:t>array indicating when each key was first pressed</a:t>
            </a:r>
            <a:endParaRPr lang="en-US" dirty="0">
              <a:solidFill>
                <a:srgbClr val="FF6600"/>
              </a:solidFill>
            </a:endParaRPr>
          </a:p>
        </p:txBody>
      </p:sp>
      <p:sp>
        <p:nvSpPr>
          <p:cNvPr id="11" name="Rectangle 10"/>
          <p:cNvSpPr/>
          <p:nvPr/>
        </p:nvSpPr>
        <p:spPr>
          <a:xfrm>
            <a:off x="3025593" y="2225282"/>
            <a:ext cx="1490906" cy="248022"/>
          </a:xfrm>
          <a:prstGeom prst="rect">
            <a:avLst/>
          </a:prstGeom>
          <a:gradFill flip="none" rotWithShape="1">
            <a:gsLst>
              <a:gs pos="0">
                <a:schemeClr val="accent5">
                  <a:tint val="95000"/>
                  <a:shade val="70000"/>
                  <a:satMod val="150000"/>
                  <a:alpha val="39000"/>
                </a:schemeClr>
              </a:gs>
              <a:gs pos="100000">
                <a:schemeClr val="accent5">
                  <a:tint val="100000"/>
                  <a:shade val="100000"/>
                  <a:satMod val="150000"/>
                  <a:alpha val="39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cxnSp>
        <p:nvCxnSpPr>
          <p:cNvPr id="12" name="Straight Arrow Connector 11"/>
          <p:cNvCxnSpPr/>
          <p:nvPr/>
        </p:nvCxnSpPr>
        <p:spPr>
          <a:xfrm flipV="1">
            <a:off x="3701168" y="2498038"/>
            <a:ext cx="0" cy="144537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3" name="TextBox 12"/>
          <p:cNvSpPr txBox="1"/>
          <p:nvPr/>
        </p:nvSpPr>
        <p:spPr>
          <a:xfrm>
            <a:off x="3227434" y="3943410"/>
            <a:ext cx="1530075" cy="1477328"/>
          </a:xfrm>
          <a:prstGeom prst="rect">
            <a:avLst/>
          </a:prstGeom>
          <a:noFill/>
        </p:spPr>
        <p:txBody>
          <a:bodyPr wrap="square" rtlCol="0">
            <a:spAutoFit/>
          </a:bodyPr>
          <a:lstStyle/>
          <a:p>
            <a:r>
              <a:rPr lang="en-US" dirty="0" smtClean="0">
                <a:solidFill>
                  <a:schemeClr val="accent5"/>
                </a:solidFill>
              </a:rPr>
              <a:t>array indicating when each key was first released</a:t>
            </a:r>
            <a:endParaRPr lang="en-US" dirty="0">
              <a:solidFill>
                <a:schemeClr val="accent5"/>
              </a:solidFill>
            </a:endParaRPr>
          </a:p>
        </p:txBody>
      </p:sp>
    </p:spTree>
    <p:extLst>
      <p:ext uri="{BB962C8B-B14F-4D97-AF65-F5344CB8AC3E}">
        <p14:creationId xmlns:p14="http://schemas.microsoft.com/office/powerpoint/2010/main" val="41591018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 responses</a:t>
            </a:r>
            <a:endParaRPr lang="en-US" dirty="0"/>
          </a:p>
        </p:txBody>
      </p:sp>
      <p:sp>
        <p:nvSpPr>
          <p:cNvPr id="6" name="Content Placeholder 2"/>
          <p:cNvSpPr txBox="1">
            <a:spLocks/>
          </p:cNvSpPr>
          <p:nvPr/>
        </p:nvSpPr>
        <p:spPr>
          <a:xfrm>
            <a:off x="981874" y="2131860"/>
            <a:ext cx="3070538" cy="3992563"/>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dirty="0" err="1" smtClean="0">
                <a:solidFill>
                  <a:schemeClr val="accent2"/>
                </a:solidFill>
              </a:rPr>
              <a:t>GetMouse</a:t>
            </a:r>
            <a:r>
              <a:rPr lang="en-US" dirty="0" smtClean="0">
                <a:solidFill>
                  <a:schemeClr val="accent2"/>
                </a:solidFill>
              </a:rPr>
              <a:t>()</a:t>
            </a:r>
          </a:p>
          <a:p>
            <a:r>
              <a:rPr lang="en-US" dirty="0" err="1" smtClean="0">
                <a:solidFill>
                  <a:schemeClr val="accent2"/>
                </a:solidFill>
              </a:rPr>
              <a:t>GetClicks</a:t>
            </a:r>
            <a:r>
              <a:rPr lang="en-US" dirty="0" smtClean="0">
                <a:solidFill>
                  <a:schemeClr val="accent2"/>
                </a:solidFill>
              </a:rPr>
              <a:t>()</a:t>
            </a:r>
          </a:p>
          <a:p>
            <a:r>
              <a:rPr lang="en-US" dirty="0" err="1" smtClean="0">
                <a:solidFill>
                  <a:schemeClr val="accent2"/>
                </a:solidFill>
              </a:rPr>
              <a:t>GetMouseWheel</a:t>
            </a:r>
            <a:r>
              <a:rPr lang="en-US" dirty="0" smtClean="0">
                <a:solidFill>
                  <a:schemeClr val="accent2"/>
                </a:solidFill>
              </a:rPr>
              <a:t>()</a:t>
            </a:r>
          </a:p>
          <a:p>
            <a:r>
              <a:rPr lang="en-US" dirty="0" err="1" smtClean="0">
                <a:solidFill>
                  <a:schemeClr val="accent2"/>
                </a:solidFill>
              </a:rPr>
              <a:t>SetMouse</a:t>
            </a:r>
            <a:r>
              <a:rPr lang="en-US" dirty="0" smtClean="0">
                <a:solidFill>
                  <a:schemeClr val="accent2"/>
                </a:solidFill>
              </a:rPr>
              <a:t>()</a:t>
            </a:r>
          </a:p>
          <a:p>
            <a:r>
              <a:rPr lang="en-US" dirty="0" err="1" smtClean="0">
                <a:solidFill>
                  <a:schemeClr val="accent2"/>
                </a:solidFill>
              </a:rPr>
              <a:t>ShowCursor</a:t>
            </a:r>
            <a:r>
              <a:rPr lang="en-US" dirty="0" smtClean="0">
                <a:solidFill>
                  <a:schemeClr val="accent2"/>
                </a:solidFill>
              </a:rPr>
              <a:t>()</a:t>
            </a:r>
          </a:p>
          <a:p>
            <a:r>
              <a:rPr lang="en-US" dirty="0" err="1" smtClean="0">
                <a:solidFill>
                  <a:schemeClr val="accent2"/>
                </a:solidFill>
              </a:rPr>
              <a:t>HideCursor</a:t>
            </a:r>
            <a:r>
              <a:rPr lang="en-US" dirty="0" smtClean="0">
                <a:solidFill>
                  <a:schemeClr val="accent2"/>
                </a:solidFill>
              </a:rPr>
              <a:t>()</a:t>
            </a:r>
          </a:p>
          <a:p>
            <a:endParaRPr lang="en-US" dirty="0" smtClean="0">
              <a:solidFill>
                <a:schemeClr val="accent2"/>
              </a:solidFill>
            </a:endParaRPr>
          </a:p>
          <a:p>
            <a:endParaRPr lang="en-US" dirty="0">
              <a:solidFill>
                <a:schemeClr val="accent2"/>
              </a:solidFill>
            </a:endParaRPr>
          </a:p>
        </p:txBody>
      </p:sp>
      <p:pic>
        <p:nvPicPr>
          <p:cNvPr id="7" name="Picture 6"/>
          <p:cNvPicPr>
            <a:picLocks noChangeAspect="1"/>
          </p:cNvPicPr>
          <p:nvPr/>
        </p:nvPicPr>
        <p:blipFill>
          <a:blip r:embed="rId2">
            <a:alphaModFix/>
            <a:extLst>
              <a:ext uri="{BEBA8EAE-BF5A-486C-A8C5-ECC9F3942E4B}">
                <a14:imgProps xmlns:a14="http://schemas.microsoft.com/office/drawing/2010/main">
                  <a14:imgLayer r:embed="rId3">
                    <a14:imgEffect>
                      <a14:backgroundRemoval t="1042" b="98438" l="9896" r="89844"/>
                    </a14:imgEffect>
                  </a14:imgLayer>
                </a14:imgProps>
              </a:ext>
            </a:extLst>
          </a:blip>
          <a:stretch>
            <a:fillRect/>
          </a:stretch>
        </p:blipFill>
        <p:spPr>
          <a:xfrm>
            <a:off x="4137270" y="1924884"/>
            <a:ext cx="4184269" cy="4184269"/>
          </a:xfrm>
          <a:prstGeom prst="rect">
            <a:avLst/>
          </a:prstGeom>
        </p:spPr>
      </p:pic>
    </p:spTree>
    <p:extLst>
      <p:ext uri="{BB962C8B-B14F-4D97-AF65-F5344CB8AC3E}">
        <p14:creationId xmlns:p14="http://schemas.microsoft.com/office/powerpoint/2010/main" val="36862901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 responses</a:t>
            </a:r>
            <a:endParaRPr lang="en-US" dirty="0"/>
          </a:p>
        </p:txBody>
      </p:sp>
      <p:sp>
        <p:nvSpPr>
          <p:cNvPr id="3" name="Content Placeholder 2"/>
          <p:cNvSpPr>
            <a:spLocks noGrp="1"/>
          </p:cNvSpPr>
          <p:nvPr>
            <p:ph idx="1"/>
          </p:nvPr>
        </p:nvSpPr>
        <p:spPr>
          <a:xfrm>
            <a:off x="358757" y="2114504"/>
            <a:ext cx="8626497" cy="3652613"/>
          </a:xfrm>
        </p:spPr>
        <p:txBody>
          <a:bodyPr>
            <a:normAutofit/>
          </a:bodyPr>
          <a:lstStyle/>
          <a:p>
            <a:pPr marL="0" indent="0">
              <a:buNone/>
            </a:pPr>
            <a:r>
              <a:rPr lang="en-US" sz="1600" dirty="0">
                <a:latin typeface="Courier"/>
                <a:cs typeface="Courier"/>
              </a:rPr>
              <a:t>[</a:t>
            </a:r>
            <a:r>
              <a:rPr lang="en-US" sz="1600" dirty="0" err="1">
                <a:latin typeface="Courier"/>
                <a:cs typeface="Courier"/>
              </a:rPr>
              <a:t>x,y,</a:t>
            </a:r>
            <a:r>
              <a:rPr lang="en-US" sz="1600" dirty="0" err="1" smtClean="0">
                <a:latin typeface="Courier"/>
                <a:cs typeface="Courier"/>
              </a:rPr>
              <a:t>buttons</a:t>
            </a:r>
            <a:r>
              <a:rPr lang="en-US" sz="1600" dirty="0" smtClean="0">
                <a:latin typeface="Courier"/>
                <a:cs typeface="Courier"/>
              </a:rPr>
              <a:t>] </a:t>
            </a:r>
            <a:r>
              <a:rPr lang="en-US" sz="1600" dirty="0">
                <a:latin typeface="Courier"/>
                <a:cs typeface="Courier"/>
              </a:rPr>
              <a:t>= </a:t>
            </a:r>
            <a:r>
              <a:rPr lang="en-US" sz="1600" dirty="0" err="1">
                <a:latin typeface="Courier"/>
                <a:cs typeface="Courier"/>
              </a:rPr>
              <a:t>GetMouse</a:t>
            </a:r>
            <a:r>
              <a:rPr lang="en-US" sz="1600" dirty="0">
                <a:latin typeface="Courier"/>
                <a:cs typeface="Courier"/>
              </a:rPr>
              <a:t>([</a:t>
            </a:r>
            <a:r>
              <a:rPr lang="en-US" sz="1600" dirty="0" err="1">
                <a:latin typeface="Courier"/>
                <a:cs typeface="Courier"/>
              </a:rPr>
              <a:t>windowPtrOrScreenNumber</a:t>
            </a:r>
            <a:r>
              <a:rPr lang="en-US" sz="1600" dirty="0">
                <a:latin typeface="Courier"/>
                <a:cs typeface="Courier"/>
              </a:rPr>
              <a:t>][, </a:t>
            </a:r>
            <a:r>
              <a:rPr lang="en-US" sz="1600" dirty="0" err="1">
                <a:latin typeface="Courier"/>
                <a:cs typeface="Courier"/>
              </a:rPr>
              <a:t>mouseDev</a:t>
            </a:r>
            <a:r>
              <a:rPr lang="en-US" sz="1600" dirty="0">
                <a:latin typeface="Courier"/>
                <a:cs typeface="Courier"/>
              </a:rPr>
              <a:t>])</a:t>
            </a:r>
          </a:p>
        </p:txBody>
      </p:sp>
      <p:sp>
        <p:nvSpPr>
          <p:cNvPr id="4" name="Rectangle 3"/>
          <p:cNvSpPr/>
          <p:nvPr/>
        </p:nvSpPr>
        <p:spPr>
          <a:xfrm>
            <a:off x="6557265" y="2206734"/>
            <a:ext cx="1454030" cy="248022"/>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5200303" y="4153470"/>
            <a:ext cx="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337990" y="3997650"/>
            <a:ext cx="2192341" cy="369332"/>
          </a:xfrm>
          <a:prstGeom prst="rect">
            <a:avLst/>
          </a:prstGeom>
          <a:noFill/>
        </p:spPr>
        <p:txBody>
          <a:bodyPr wrap="square" rtlCol="0">
            <a:spAutoFit/>
          </a:bodyPr>
          <a:lstStyle/>
          <a:p>
            <a:r>
              <a:rPr lang="en-US" dirty="0" smtClean="0">
                <a:solidFill>
                  <a:schemeClr val="accent1"/>
                </a:solidFill>
              </a:rPr>
              <a:t>which mouse device</a:t>
            </a:r>
            <a:endParaRPr lang="en-US" dirty="0">
              <a:solidFill>
                <a:schemeClr val="accent1"/>
              </a:solidFill>
            </a:endParaRPr>
          </a:p>
        </p:txBody>
      </p:sp>
      <p:cxnSp>
        <p:nvCxnSpPr>
          <p:cNvPr id="8" name="Straight Arrow Connector 7"/>
          <p:cNvCxnSpPr/>
          <p:nvPr/>
        </p:nvCxnSpPr>
        <p:spPr>
          <a:xfrm flipV="1">
            <a:off x="7329646" y="2536230"/>
            <a:ext cx="0" cy="14453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1019064" y="2206734"/>
            <a:ext cx="928855" cy="248022"/>
          </a:xfrm>
          <a:prstGeom prst="rect">
            <a:avLst/>
          </a:prstGeom>
          <a:gradFill flip="none" rotWithShape="1">
            <a:gsLst>
              <a:gs pos="0">
                <a:schemeClr val="accent2">
                  <a:tint val="95000"/>
                  <a:shade val="70000"/>
                  <a:satMod val="150000"/>
                  <a:alpha val="33000"/>
                </a:schemeClr>
              </a:gs>
              <a:gs pos="100000">
                <a:schemeClr val="accent2">
                  <a:tint val="100000"/>
                  <a:shade val="100000"/>
                  <a:satMod val="150000"/>
                  <a:alpha val="33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TextBox 9"/>
          <p:cNvSpPr txBox="1"/>
          <p:nvPr/>
        </p:nvSpPr>
        <p:spPr>
          <a:xfrm>
            <a:off x="622581" y="4008409"/>
            <a:ext cx="2192341" cy="1477328"/>
          </a:xfrm>
          <a:prstGeom prst="rect">
            <a:avLst/>
          </a:prstGeom>
          <a:noFill/>
        </p:spPr>
        <p:txBody>
          <a:bodyPr wrap="square" rtlCol="0">
            <a:spAutoFit/>
          </a:bodyPr>
          <a:lstStyle/>
          <a:p>
            <a:r>
              <a:rPr lang="en-US" dirty="0" smtClean="0">
                <a:solidFill>
                  <a:schemeClr val="accent2"/>
                </a:solidFill>
              </a:rPr>
              <a:t>vector of three numbers, one for each mouse button</a:t>
            </a:r>
          </a:p>
          <a:p>
            <a:r>
              <a:rPr lang="en-US" dirty="0" smtClean="0">
                <a:solidFill>
                  <a:schemeClr val="accent2"/>
                </a:solidFill>
              </a:rPr>
              <a:t>0 = not pressed</a:t>
            </a:r>
          </a:p>
          <a:p>
            <a:r>
              <a:rPr lang="en-US" dirty="0" smtClean="0">
                <a:solidFill>
                  <a:schemeClr val="accent2"/>
                </a:solidFill>
              </a:rPr>
              <a:t>1 = pressed</a:t>
            </a:r>
            <a:endParaRPr lang="en-US" dirty="0">
              <a:solidFill>
                <a:schemeClr val="accent2"/>
              </a:solidFill>
            </a:endParaRPr>
          </a:p>
        </p:txBody>
      </p:sp>
      <p:cxnSp>
        <p:nvCxnSpPr>
          <p:cNvPr id="11" name="Straight Arrow Connector 10"/>
          <p:cNvCxnSpPr/>
          <p:nvPr/>
        </p:nvCxnSpPr>
        <p:spPr>
          <a:xfrm flipV="1">
            <a:off x="1447695" y="2536230"/>
            <a:ext cx="0" cy="144537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3828110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input devices</a:t>
            </a:r>
            <a:endParaRPr lang="en-US" dirty="0"/>
          </a:p>
        </p:txBody>
      </p:sp>
      <p:sp>
        <p:nvSpPr>
          <p:cNvPr id="4" name="Content Placeholder 2"/>
          <p:cNvSpPr txBox="1">
            <a:spLocks/>
          </p:cNvSpPr>
          <p:nvPr/>
        </p:nvSpPr>
        <p:spPr>
          <a:xfrm>
            <a:off x="589855" y="2154453"/>
            <a:ext cx="3557186" cy="3992563"/>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dirty="0" err="1" smtClean="0">
                <a:solidFill>
                  <a:schemeClr val="accent5"/>
                </a:solidFill>
              </a:rPr>
              <a:t>GamePad</a:t>
            </a:r>
            <a:r>
              <a:rPr lang="en-US" dirty="0" smtClean="0">
                <a:solidFill>
                  <a:schemeClr val="accent5"/>
                </a:solidFill>
              </a:rPr>
              <a:t>()</a:t>
            </a:r>
          </a:p>
          <a:p>
            <a:endParaRPr lang="en-US" dirty="0">
              <a:solidFill>
                <a:schemeClr val="accent5"/>
              </a:solidFill>
            </a:endParaRPr>
          </a:p>
          <a:p>
            <a:r>
              <a:rPr lang="en-US" dirty="0"/>
              <a:t>Type Gamepad in the command window for </a:t>
            </a:r>
            <a:r>
              <a:rPr lang="en-US" dirty="0" smtClean="0"/>
              <a:t>help, or Gamepad Subcommand? for help with a subcommand</a:t>
            </a:r>
            <a:endParaRPr lang="en-US" dirty="0"/>
          </a:p>
          <a:p>
            <a:endParaRPr lang="en-US" dirty="0">
              <a:solidFill>
                <a:schemeClr val="accent5"/>
              </a:solidFill>
            </a:endParaRPr>
          </a:p>
        </p:txBody>
      </p:sp>
      <p:pic>
        <p:nvPicPr>
          <p:cNvPr id="5" name="Picture 4"/>
          <p:cNvPicPr>
            <a:picLocks noChangeAspect="1"/>
          </p:cNvPicPr>
          <p:nvPr/>
        </p:nvPicPr>
        <p:blipFill>
          <a:blip r:embed="rId2">
            <a:alphaModFix/>
            <a:extLst>
              <a:ext uri="{BEBA8EAE-BF5A-486C-A8C5-ECC9F3942E4B}">
                <a14:imgProps xmlns:a14="http://schemas.microsoft.com/office/drawing/2010/main">
                  <a14:imgLayer r:embed="rId3">
                    <a14:imgEffect>
                      <a14:backgroundRemoval t="3000" b="98500" l="19000" r="81750">
                        <a14:foregroundMark x1="36250" y1="79250" x2="36250" y2="79250"/>
                        <a14:foregroundMark x1="54000" y1="19000" x2="54000" y2="19000"/>
                        <a14:backgroundMark x1="51000" y1="22000" x2="51000" y2="22000"/>
                      </a14:backgroundRemoval>
                    </a14:imgEffect>
                  </a14:imgLayer>
                </a14:imgProps>
              </a:ext>
            </a:extLst>
          </a:blip>
          <a:stretch>
            <a:fillRect/>
          </a:stretch>
        </p:blipFill>
        <p:spPr>
          <a:xfrm>
            <a:off x="3897811" y="2133600"/>
            <a:ext cx="4167259" cy="4167259"/>
          </a:xfrm>
          <a:prstGeom prst="rect">
            <a:avLst/>
          </a:prstGeom>
        </p:spPr>
      </p:pic>
    </p:spTree>
    <p:extLst>
      <p:ext uri="{BB962C8B-B14F-4D97-AF65-F5344CB8AC3E}">
        <p14:creationId xmlns:p14="http://schemas.microsoft.com/office/powerpoint/2010/main" val="400120853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Gamepad</a:t>
            </a:r>
            <a:endParaRPr lang="en-US" dirty="0"/>
          </a:p>
        </p:txBody>
      </p:sp>
      <p:sp>
        <p:nvSpPr>
          <p:cNvPr id="3" name="Content Placeholder 2"/>
          <p:cNvSpPr>
            <a:spLocks noGrp="1"/>
          </p:cNvSpPr>
          <p:nvPr>
            <p:ph idx="1"/>
          </p:nvPr>
        </p:nvSpPr>
        <p:spPr>
          <a:xfrm>
            <a:off x="522781" y="2120739"/>
            <a:ext cx="8335469" cy="3992563"/>
          </a:xfrm>
        </p:spPr>
        <p:txBody>
          <a:bodyPr/>
          <a:lstStyle/>
          <a:p>
            <a:r>
              <a:rPr lang="en-US" dirty="0" smtClean="0"/>
              <a:t>Gamepad('</a:t>
            </a:r>
            <a:r>
              <a:rPr lang="en-US" dirty="0" err="1" smtClean="0"/>
              <a:t>GetButton</a:t>
            </a:r>
            <a:r>
              <a:rPr lang="en-US" dirty="0"/>
              <a:t>',</a:t>
            </a:r>
            <a:r>
              <a:rPr lang="en-US" dirty="0" err="1"/>
              <a:t>gamepadIndex</a:t>
            </a:r>
            <a:r>
              <a:rPr lang="en-US" dirty="0"/>
              <a:t>, </a:t>
            </a:r>
            <a:r>
              <a:rPr lang="en-US" dirty="0" err="1"/>
              <a:t>buttonIndex</a:t>
            </a:r>
            <a:r>
              <a:rPr lang="en-US" dirty="0"/>
              <a:t>) </a:t>
            </a:r>
            <a:r>
              <a:rPr lang="en-US" dirty="0" smtClean="0"/>
              <a:t>to get status of buttons</a:t>
            </a:r>
          </a:p>
          <a:p>
            <a:r>
              <a:rPr lang="en-US" dirty="0" smtClean="0"/>
              <a:t>Gamepad('</a:t>
            </a:r>
            <a:r>
              <a:rPr lang="en-US" dirty="0" err="1" smtClean="0"/>
              <a:t>GetAxis</a:t>
            </a:r>
            <a:r>
              <a:rPr lang="en-US" dirty="0" smtClean="0"/>
              <a:t>',</a:t>
            </a:r>
            <a:r>
              <a:rPr lang="en-US" dirty="0" err="1" smtClean="0"/>
              <a:t>gamepadIndex,axisIndex</a:t>
            </a:r>
            <a:r>
              <a:rPr lang="en-US" dirty="0" smtClean="0"/>
              <a:t>) to get joystick position</a:t>
            </a:r>
          </a:p>
          <a:p>
            <a:r>
              <a:rPr lang="en-US" dirty="0" smtClean="0"/>
              <a:t>Gamepad('</a:t>
            </a:r>
            <a:r>
              <a:rPr lang="en-US" dirty="0" err="1" smtClean="0"/>
              <a:t>GetBall</a:t>
            </a:r>
            <a:r>
              <a:rPr lang="en-US" dirty="0" smtClean="0"/>
              <a:t>',</a:t>
            </a:r>
            <a:r>
              <a:rPr lang="en-US" dirty="0" err="1" smtClean="0"/>
              <a:t>gamepadIndex,ballIndex</a:t>
            </a:r>
            <a:r>
              <a:rPr lang="en-US" dirty="0" smtClean="0"/>
              <a:t>) to get trackball info</a:t>
            </a:r>
          </a:p>
        </p:txBody>
      </p:sp>
    </p:spTree>
    <p:extLst>
      <p:ext uri="{BB962C8B-B14F-4D97-AF65-F5344CB8AC3E}">
        <p14:creationId xmlns:p14="http://schemas.microsoft.com/office/powerpoint/2010/main" val="150008037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737206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#5	</a:t>
            </a:r>
            <a:endParaRPr lang="en-US" dirty="0"/>
          </a:p>
        </p:txBody>
      </p:sp>
      <p:sp>
        <p:nvSpPr>
          <p:cNvPr id="3" name="Content Placeholder 2"/>
          <p:cNvSpPr>
            <a:spLocks noGrp="1"/>
          </p:cNvSpPr>
          <p:nvPr>
            <p:ph idx="1"/>
          </p:nvPr>
        </p:nvSpPr>
        <p:spPr>
          <a:xfrm>
            <a:off x="578973" y="2133600"/>
            <a:ext cx="8148464" cy="3992563"/>
          </a:xfrm>
        </p:spPr>
        <p:txBody>
          <a:bodyPr>
            <a:normAutofit fontScale="92500" lnSpcReduction="20000"/>
          </a:bodyPr>
          <a:lstStyle/>
          <a:p>
            <a:r>
              <a:rPr lang="en-US" dirty="0" smtClean="0"/>
              <a:t>Create a function called </a:t>
            </a:r>
            <a:r>
              <a:rPr lang="en-US" dirty="0" smtClean="0">
                <a:solidFill>
                  <a:srgbClr val="3366FF"/>
                </a:solidFill>
              </a:rPr>
              <a:t>yourinitials_week5()</a:t>
            </a:r>
          </a:p>
          <a:p>
            <a:pPr lvl="1"/>
            <a:r>
              <a:rPr lang="en-US" dirty="0" smtClean="0"/>
              <a:t>The function will take one input, </a:t>
            </a:r>
            <a:r>
              <a:rPr lang="en-US" dirty="0" smtClean="0">
                <a:solidFill>
                  <a:srgbClr val="FF6600"/>
                </a:solidFill>
              </a:rPr>
              <a:t>radius</a:t>
            </a:r>
            <a:r>
              <a:rPr lang="en-US" dirty="0" smtClean="0"/>
              <a:t>, which will determine the radius of a circle </a:t>
            </a:r>
          </a:p>
          <a:p>
            <a:pPr lvl="1"/>
            <a:r>
              <a:rPr lang="en-US" dirty="0" smtClean="0"/>
              <a:t>Draw a black circle in the center of the screen.  Using </a:t>
            </a:r>
            <a:r>
              <a:rPr lang="en-US" dirty="0" err="1" smtClean="0"/>
              <a:t>KbCheck</a:t>
            </a:r>
            <a:r>
              <a:rPr lang="en-US" dirty="0" smtClean="0"/>
              <a:t>, wait for the user to press a key.  If the user presses R, the ball will turn red; if they press G the ball should turn green; B will turn the ball blue.  </a:t>
            </a:r>
          </a:p>
          <a:p>
            <a:pPr lvl="1"/>
            <a:r>
              <a:rPr lang="en-US" dirty="0" smtClean="0"/>
              <a:t>The ball will begin moving towards the mouse position. Only move the ball 2 pixels each frame, do not jump right to the location of the mouse.  The ball will follow the mouse around the screen until the user clicks the mouse, when the program will end and the screen will clear. </a:t>
            </a:r>
          </a:p>
          <a:p>
            <a:pPr lvl="1"/>
            <a:r>
              <a:rPr lang="en-US" dirty="0" smtClean="0"/>
              <a:t>While the ball is moving, the user may press R, G, or B to change the color of the circle accordingly. </a:t>
            </a:r>
          </a:p>
          <a:p>
            <a:pPr marL="0" indent="0">
              <a:buNone/>
            </a:pPr>
            <a:endParaRPr lang="en-US" dirty="0" smtClean="0"/>
          </a:p>
          <a:p>
            <a:endParaRPr lang="en-US" dirty="0"/>
          </a:p>
        </p:txBody>
      </p:sp>
    </p:spTree>
    <p:extLst>
      <p:ext uri="{BB962C8B-B14F-4D97-AF65-F5344CB8AC3E}">
        <p14:creationId xmlns:p14="http://schemas.microsoft.com/office/powerpoint/2010/main" val="119033259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8-10 at 5.41.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60" y="752717"/>
            <a:ext cx="7669358" cy="6105283"/>
          </a:xfrm>
          <a:prstGeom prst="rect">
            <a:avLst/>
          </a:prstGeom>
        </p:spPr>
      </p:pic>
    </p:spTree>
    <p:extLst>
      <p:ext uri="{BB962C8B-B14F-4D97-AF65-F5344CB8AC3E}">
        <p14:creationId xmlns:p14="http://schemas.microsoft.com/office/powerpoint/2010/main" val="304973181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8-10 at 5.42.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71" y="649829"/>
            <a:ext cx="6098354" cy="6115062"/>
          </a:xfrm>
          <a:prstGeom prst="rect">
            <a:avLst/>
          </a:prstGeom>
        </p:spPr>
      </p:pic>
    </p:spTree>
    <p:extLst>
      <p:ext uri="{BB962C8B-B14F-4D97-AF65-F5344CB8AC3E}">
        <p14:creationId xmlns:p14="http://schemas.microsoft.com/office/powerpoint/2010/main" val="62098455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30780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wav files</a:t>
            </a:r>
            <a:endParaRPr lang="en-US" dirty="0"/>
          </a:p>
        </p:txBody>
      </p:sp>
      <p:sp>
        <p:nvSpPr>
          <p:cNvPr id="3" name="Content Placeholder 2"/>
          <p:cNvSpPr>
            <a:spLocks noGrp="1"/>
          </p:cNvSpPr>
          <p:nvPr>
            <p:ph idx="1"/>
          </p:nvPr>
        </p:nvSpPr>
        <p:spPr>
          <a:xfrm>
            <a:off x="2671616" y="3002046"/>
            <a:ext cx="4937756" cy="775690"/>
          </a:xfrm>
        </p:spPr>
        <p:txBody>
          <a:bodyPr>
            <a:noAutofit/>
          </a:bodyPr>
          <a:lstStyle/>
          <a:p>
            <a:pPr marL="0" indent="0">
              <a:buNone/>
            </a:pPr>
            <a:r>
              <a:rPr lang="en-US" dirty="0" smtClean="0"/>
              <a:t>Y = </a:t>
            </a:r>
            <a:r>
              <a:rPr lang="en-US" dirty="0" err="1" smtClean="0"/>
              <a:t>wavread</a:t>
            </a:r>
            <a:r>
              <a:rPr lang="en-US" dirty="0"/>
              <a:t>(FILE</a:t>
            </a:r>
            <a:r>
              <a:rPr lang="en-US" dirty="0" smtClean="0"/>
              <a:t>)</a:t>
            </a:r>
          </a:p>
          <a:p>
            <a:pPr marL="0" indent="0">
              <a:buNone/>
            </a:pPr>
            <a:r>
              <a:rPr lang="en-US" dirty="0" smtClean="0"/>
              <a:t>[ Y, </a:t>
            </a:r>
            <a:r>
              <a:rPr lang="en-US" dirty="0" err="1" smtClean="0"/>
              <a:t>freq</a:t>
            </a:r>
            <a:r>
              <a:rPr lang="en-US" dirty="0" smtClean="0"/>
              <a:t> ] = </a:t>
            </a:r>
            <a:r>
              <a:rPr lang="en-US" dirty="0" err="1" smtClean="0"/>
              <a:t>wavread</a:t>
            </a:r>
            <a:r>
              <a:rPr lang="en-US" dirty="0"/>
              <a:t>(FILE)</a:t>
            </a:r>
          </a:p>
        </p:txBody>
      </p:sp>
    </p:spTree>
    <p:extLst>
      <p:ext uri="{BB962C8B-B14F-4D97-AF65-F5344CB8AC3E}">
        <p14:creationId xmlns:p14="http://schemas.microsoft.com/office/powerpoint/2010/main" val="409021079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0616" y="2685938"/>
            <a:ext cx="8574087" cy="968375"/>
          </a:xfrm>
          <a:prstGeom prst="rect">
            <a:avLst/>
          </a:prstGeom>
          <a:solidFill>
            <a:schemeClr val="tx1">
              <a:lumMod val="85000"/>
              <a:lumOff val="15000"/>
              <a:alpha val="70000"/>
            </a:schemeClr>
          </a:solidFill>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r>
              <a:rPr lang="en-US" dirty="0" smtClean="0"/>
              <a:t>Week </a:t>
            </a:r>
            <a:r>
              <a:rPr lang="en-US" dirty="0"/>
              <a:t>6</a:t>
            </a:r>
          </a:p>
        </p:txBody>
      </p:sp>
      <p:sp>
        <p:nvSpPr>
          <p:cNvPr id="3" name="TextBox 2"/>
          <p:cNvSpPr txBox="1"/>
          <p:nvPr/>
        </p:nvSpPr>
        <p:spPr>
          <a:xfrm>
            <a:off x="1260231" y="3976077"/>
            <a:ext cx="6525846" cy="1200329"/>
          </a:xfrm>
          <a:prstGeom prst="rect">
            <a:avLst/>
          </a:prstGeom>
          <a:noFill/>
        </p:spPr>
        <p:txBody>
          <a:bodyPr wrap="square" rtlCol="0">
            <a:spAutoFit/>
          </a:bodyPr>
          <a:lstStyle/>
          <a:p>
            <a:pPr marL="285750" indent="-285750">
              <a:buFont typeface="Arial"/>
              <a:buChar char="•"/>
            </a:pPr>
            <a:r>
              <a:rPr lang="en-US" dirty="0" smtClean="0"/>
              <a:t>DAQ toolbox</a:t>
            </a:r>
            <a:endParaRPr lang="en-US" dirty="0" smtClean="0"/>
          </a:p>
          <a:p>
            <a:pPr marL="285750" indent="-285750">
              <a:buFont typeface="Arial"/>
              <a:buChar char="•"/>
            </a:pPr>
            <a:r>
              <a:rPr lang="en-US" dirty="0" smtClean="0"/>
              <a:t>Randomization, permutation, condition order</a:t>
            </a:r>
          </a:p>
          <a:p>
            <a:pPr marL="285750" indent="-285750">
              <a:buFont typeface="Arial"/>
              <a:buChar char="•"/>
            </a:pPr>
            <a:r>
              <a:rPr lang="en-US" dirty="0" smtClean="0"/>
              <a:t>Priority handling</a:t>
            </a:r>
          </a:p>
          <a:p>
            <a:pPr marL="285750" indent="-285750">
              <a:buFont typeface="Arial"/>
              <a:buChar char="•"/>
            </a:pPr>
            <a:r>
              <a:rPr lang="en-US" dirty="0" smtClean="0"/>
              <a:t>Handling complex code: </a:t>
            </a:r>
            <a:r>
              <a:rPr lang="en-US" dirty="0" err="1" smtClean="0"/>
              <a:t>Subfunctions</a:t>
            </a:r>
            <a:endParaRPr lang="en-US" dirty="0" smtClean="0"/>
          </a:p>
        </p:txBody>
      </p:sp>
    </p:spTree>
    <p:extLst>
      <p:ext uri="{BB962C8B-B14F-4D97-AF65-F5344CB8AC3E}">
        <p14:creationId xmlns:p14="http://schemas.microsoft.com/office/powerpoint/2010/main" val="25433932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DAQ toolbox</a:t>
            </a:r>
            <a:endParaRPr lang="en-US" dirty="0"/>
          </a:p>
        </p:txBody>
      </p:sp>
      <p:sp>
        <p:nvSpPr>
          <p:cNvPr id="3" name="Content Placeholder 2"/>
          <p:cNvSpPr>
            <a:spLocks noGrp="1"/>
          </p:cNvSpPr>
          <p:nvPr>
            <p:ph idx="1"/>
          </p:nvPr>
        </p:nvSpPr>
        <p:spPr>
          <a:xfrm>
            <a:off x="716999" y="2138010"/>
            <a:ext cx="7076747" cy="3992563"/>
          </a:xfrm>
        </p:spPr>
        <p:txBody>
          <a:bodyPr/>
          <a:lstStyle/>
          <a:p>
            <a:r>
              <a:rPr lang="en-US" dirty="0" smtClean="0"/>
              <a:t>DAQ = Data </a:t>
            </a:r>
            <a:r>
              <a:rPr lang="en-US" dirty="0"/>
              <a:t>A</a:t>
            </a:r>
            <a:r>
              <a:rPr lang="en-US" dirty="0" smtClean="0"/>
              <a:t>cquisition device</a:t>
            </a:r>
          </a:p>
          <a:p>
            <a:r>
              <a:rPr lang="en-US" dirty="0" smtClean="0"/>
              <a:t>For communicating with the USB-1208FS from Measurement Computing</a:t>
            </a:r>
          </a:p>
          <a:p>
            <a:r>
              <a:rPr lang="en-US" dirty="0" smtClean="0"/>
              <a:t>Allows input and out of digital and </a:t>
            </a:r>
            <a:br>
              <a:rPr lang="en-US" dirty="0" smtClean="0"/>
            </a:br>
            <a:r>
              <a:rPr lang="en-US" dirty="0" smtClean="0"/>
              <a:t>analog</a:t>
            </a:r>
            <a:r>
              <a:rPr lang="en-US" dirty="0"/>
              <a:t> </a:t>
            </a:r>
            <a:r>
              <a:rPr lang="en-US" dirty="0" smtClean="0"/>
              <a:t>signals</a:t>
            </a: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9434" b="89434" l="1132" r="98868"/>
                    </a14:imgEffect>
                  </a14:imgLayer>
                </a14:imgProps>
              </a:ext>
            </a:extLst>
          </a:blip>
          <a:stretch>
            <a:fillRect/>
          </a:stretch>
        </p:blipFill>
        <p:spPr>
          <a:xfrm>
            <a:off x="5264028" y="3318115"/>
            <a:ext cx="3365500" cy="3365500"/>
          </a:xfrm>
          <a:prstGeom prst="rect">
            <a:avLst/>
          </a:prstGeom>
        </p:spPr>
      </p:pic>
    </p:spTree>
    <p:extLst>
      <p:ext uri="{BB962C8B-B14F-4D97-AF65-F5344CB8AC3E}">
        <p14:creationId xmlns:p14="http://schemas.microsoft.com/office/powerpoint/2010/main" val="86564127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DAQ to synchronize</a:t>
            </a:r>
            <a:endParaRPr lang="en-US" dirty="0"/>
          </a:p>
        </p:txBody>
      </p:sp>
      <p:pic>
        <p:nvPicPr>
          <p:cNvPr id="4" name="Picture 3"/>
          <p:cNvPicPr>
            <a:picLocks noChangeAspect="1"/>
          </p:cNvPicPr>
          <p:nvPr/>
        </p:nvPicPr>
        <p:blipFill>
          <a:blip r:embed="rId2"/>
          <a:stretch>
            <a:fillRect/>
          </a:stretch>
        </p:blipFill>
        <p:spPr>
          <a:xfrm>
            <a:off x="6029158" y="2774469"/>
            <a:ext cx="2829092" cy="2130011"/>
          </a:xfrm>
          <a:prstGeom prst="rect">
            <a:avLst/>
          </a:prstGeom>
        </p:spPr>
      </p:pic>
      <p:sp>
        <p:nvSpPr>
          <p:cNvPr id="5" name="TextBox 4"/>
          <p:cNvSpPr txBox="1"/>
          <p:nvPr/>
        </p:nvSpPr>
        <p:spPr>
          <a:xfrm>
            <a:off x="5933525" y="2405137"/>
            <a:ext cx="3203542" cy="369332"/>
          </a:xfrm>
          <a:prstGeom prst="rect">
            <a:avLst/>
          </a:prstGeom>
          <a:noFill/>
        </p:spPr>
        <p:txBody>
          <a:bodyPr wrap="square" rtlCol="0">
            <a:spAutoFit/>
          </a:bodyPr>
          <a:lstStyle/>
          <a:p>
            <a:r>
              <a:rPr lang="en-US" dirty="0" smtClean="0"/>
              <a:t>external measurement system</a:t>
            </a: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backgroundRemoval t="9434" b="89434" l="1132" r="98868"/>
                    </a14:imgEffect>
                  </a14:imgLayer>
                </a14:imgProps>
              </a:ext>
            </a:extLst>
          </a:blip>
          <a:stretch>
            <a:fillRect/>
          </a:stretch>
        </p:blipFill>
        <p:spPr>
          <a:xfrm>
            <a:off x="3789813" y="3252745"/>
            <a:ext cx="1281741" cy="1281741"/>
          </a:xfrm>
          <a:prstGeom prst="rect">
            <a:avLst/>
          </a:prstGeom>
        </p:spPr>
      </p:pic>
      <p:pic>
        <p:nvPicPr>
          <p:cNvPr id="7" name="Picture 6"/>
          <p:cNvPicPr>
            <a:picLocks noChangeAspect="1"/>
          </p:cNvPicPr>
          <p:nvPr/>
        </p:nvPicPr>
        <p:blipFill>
          <a:blip r:embed="rId5"/>
          <a:stretch>
            <a:fillRect/>
          </a:stretch>
        </p:blipFill>
        <p:spPr>
          <a:xfrm>
            <a:off x="562980" y="3467532"/>
            <a:ext cx="2064612" cy="891537"/>
          </a:xfrm>
          <a:prstGeom prst="rect">
            <a:avLst/>
          </a:prstGeom>
        </p:spPr>
      </p:pic>
      <p:sp>
        <p:nvSpPr>
          <p:cNvPr id="8" name="Right Arrow 7"/>
          <p:cNvSpPr/>
          <p:nvPr/>
        </p:nvSpPr>
        <p:spPr>
          <a:xfrm>
            <a:off x="2865376" y="3632697"/>
            <a:ext cx="662981" cy="33618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Arrow 8"/>
          <p:cNvSpPr/>
          <p:nvPr/>
        </p:nvSpPr>
        <p:spPr>
          <a:xfrm>
            <a:off x="5181140" y="3632697"/>
            <a:ext cx="662981" cy="33618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855655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Daq</a:t>
            </a:r>
            <a:r>
              <a:rPr lang="en-US" dirty="0" smtClean="0"/>
              <a:t> functions</a:t>
            </a:r>
            <a:endParaRPr lang="en-US" dirty="0"/>
          </a:p>
        </p:txBody>
      </p:sp>
      <p:sp>
        <p:nvSpPr>
          <p:cNvPr id="3" name="Content Placeholder 2"/>
          <p:cNvSpPr>
            <a:spLocks noGrp="1"/>
          </p:cNvSpPr>
          <p:nvPr>
            <p:ph idx="1"/>
          </p:nvPr>
        </p:nvSpPr>
        <p:spPr>
          <a:xfrm>
            <a:off x="670310" y="2133600"/>
            <a:ext cx="7076747" cy="3992563"/>
          </a:xfrm>
        </p:spPr>
        <p:txBody>
          <a:bodyPr/>
          <a:lstStyle/>
          <a:p>
            <a:r>
              <a:rPr lang="en-US" dirty="0" smtClean="0"/>
              <a:t>Type "help </a:t>
            </a:r>
            <a:r>
              <a:rPr lang="en-US" dirty="0" err="1" smtClean="0"/>
              <a:t>DaqFunctions</a:t>
            </a:r>
            <a:r>
              <a:rPr lang="en-US" dirty="0" smtClean="0"/>
              <a:t>" to see all the </a:t>
            </a:r>
            <a:r>
              <a:rPr lang="en-US" dirty="0" err="1" smtClean="0"/>
              <a:t>PsychToolbox</a:t>
            </a:r>
            <a:r>
              <a:rPr lang="en-US" dirty="0" smtClean="0"/>
              <a:t> DAQ functions</a:t>
            </a:r>
            <a:endParaRPr lang="en-US" dirty="0"/>
          </a:p>
        </p:txBody>
      </p:sp>
    </p:spTree>
    <p:extLst>
      <p:ext uri="{BB962C8B-B14F-4D97-AF65-F5344CB8AC3E}">
        <p14:creationId xmlns:p14="http://schemas.microsoft.com/office/powerpoint/2010/main" val="332337858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output with the DAQ</a:t>
            </a:r>
            <a:endParaRPr lang="en-US" dirty="0"/>
          </a:p>
        </p:txBody>
      </p:sp>
      <p:sp>
        <p:nvSpPr>
          <p:cNvPr id="3" name="Content Placeholder 2"/>
          <p:cNvSpPr>
            <a:spLocks noGrp="1"/>
          </p:cNvSpPr>
          <p:nvPr>
            <p:ph idx="1"/>
          </p:nvPr>
        </p:nvSpPr>
        <p:spPr>
          <a:xfrm>
            <a:off x="623621" y="2133600"/>
            <a:ext cx="8069832" cy="3992563"/>
          </a:xfrm>
        </p:spPr>
        <p:txBody>
          <a:bodyPr/>
          <a:lstStyle/>
          <a:p>
            <a:r>
              <a:rPr lang="en-US" dirty="0" smtClean="0"/>
              <a:t>1. Identify the DAQ device in the </a:t>
            </a:r>
            <a:r>
              <a:rPr lang="en-US" dirty="0" err="1" smtClean="0"/>
              <a:t>PsychHID</a:t>
            </a:r>
            <a:r>
              <a:rPr lang="en-US" dirty="0" smtClean="0"/>
              <a:t> device list</a:t>
            </a:r>
          </a:p>
          <a:p>
            <a:r>
              <a:rPr lang="en-US" dirty="0" smtClean="0"/>
              <a:t>2. Initialize the DAQ device with </a:t>
            </a:r>
            <a:r>
              <a:rPr lang="en-US" dirty="0" err="1" smtClean="0"/>
              <a:t>DaqDConfigPort</a:t>
            </a:r>
            <a:r>
              <a:rPr lang="en-US" dirty="0" smtClean="0"/>
              <a:t>()</a:t>
            </a:r>
          </a:p>
          <a:p>
            <a:r>
              <a:rPr lang="en-US" dirty="0" smtClean="0"/>
              <a:t>3. Send output with </a:t>
            </a:r>
            <a:r>
              <a:rPr lang="en-US" dirty="0" err="1" smtClean="0"/>
              <a:t>DaqDOut</a:t>
            </a:r>
            <a:r>
              <a:rPr lang="en-US" dirty="0" smtClean="0"/>
              <a:t>()</a:t>
            </a:r>
            <a:endParaRPr lang="en-US" dirty="0"/>
          </a:p>
        </p:txBody>
      </p:sp>
    </p:spTree>
    <p:extLst>
      <p:ext uri="{BB962C8B-B14F-4D97-AF65-F5344CB8AC3E}">
        <p14:creationId xmlns:p14="http://schemas.microsoft.com/office/powerpoint/2010/main" val="96659413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your DAQ device</a:t>
            </a:r>
            <a:endParaRPr lang="en-US" dirty="0"/>
          </a:p>
        </p:txBody>
      </p:sp>
      <p:sp>
        <p:nvSpPr>
          <p:cNvPr id="4" name="TextBox 3"/>
          <p:cNvSpPr txBox="1"/>
          <p:nvPr/>
        </p:nvSpPr>
        <p:spPr>
          <a:xfrm>
            <a:off x="445750" y="1999757"/>
            <a:ext cx="7849021" cy="1754327"/>
          </a:xfrm>
          <a:prstGeom prst="rect">
            <a:avLst/>
          </a:prstGeom>
          <a:solidFill>
            <a:schemeClr val="bg1">
              <a:lumMod val="85000"/>
            </a:schemeClr>
          </a:solidFill>
        </p:spPr>
        <p:txBody>
          <a:bodyPr wrap="square" rtlCol="0">
            <a:spAutoFit/>
          </a:bodyPr>
          <a:lstStyle/>
          <a:p>
            <a:r>
              <a:rPr lang="en-US" sz="1200" dirty="0">
                <a:latin typeface="Courier"/>
                <a:cs typeface="Courier"/>
              </a:rPr>
              <a:t>devices = </a:t>
            </a:r>
            <a:r>
              <a:rPr lang="en-US" sz="1200" dirty="0" err="1">
                <a:latin typeface="Courier"/>
                <a:cs typeface="Courier"/>
              </a:rPr>
              <a:t>PsychHID</a:t>
            </a:r>
            <a:r>
              <a:rPr lang="en-US" sz="1200" dirty="0">
                <a:latin typeface="Courier"/>
                <a:cs typeface="Courier"/>
              </a:rPr>
              <a:t>('devices');</a:t>
            </a:r>
          </a:p>
          <a:p>
            <a:r>
              <a:rPr lang="en-US" sz="1200" dirty="0" err="1" smtClean="0">
                <a:latin typeface="Courier"/>
                <a:cs typeface="Courier"/>
              </a:rPr>
              <a:t>daqIndex</a:t>
            </a:r>
            <a:r>
              <a:rPr lang="en-US" sz="1200" dirty="0" smtClean="0">
                <a:latin typeface="Courier"/>
                <a:cs typeface="Courier"/>
              </a:rPr>
              <a:t> </a:t>
            </a:r>
            <a:r>
              <a:rPr lang="en-US" sz="1200" dirty="0">
                <a:latin typeface="Courier"/>
                <a:cs typeface="Courier"/>
              </a:rPr>
              <a:t>= 0;</a:t>
            </a:r>
          </a:p>
          <a:p>
            <a:r>
              <a:rPr lang="en-US" sz="1200" dirty="0" err="1">
                <a:latin typeface="Courier"/>
                <a:cs typeface="Courier"/>
              </a:rPr>
              <a:t>DAQFound</a:t>
            </a:r>
            <a:r>
              <a:rPr lang="en-US" sz="1200" dirty="0">
                <a:latin typeface="Courier"/>
                <a:cs typeface="Courier"/>
              </a:rPr>
              <a:t> = 0</a:t>
            </a:r>
            <a:r>
              <a:rPr lang="en-US" sz="1200" dirty="0" smtClean="0">
                <a:latin typeface="Courier"/>
                <a:cs typeface="Courier"/>
              </a:rPr>
              <a:t>;</a:t>
            </a:r>
          </a:p>
          <a:p>
            <a:endParaRPr lang="en-US" sz="1200" dirty="0">
              <a:latin typeface="Courier"/>
              <a:cs typeface="Courier"/>
            </a:endParaRPr>
          </a:p>
          <a:p>
            <a:r>
              <a:rPr lang="en-US" sz="1200" dirty="0">
                <a:latin typeface="Courier"/>
                <a:cs typeface="Courier"/>
              </a:rPr>
              <a:t>for </a:t>
            </a:r>
            <a:r>
              <a:rPr lang="en-US" sz="1200" dirty="0" err="1">
                <a:latin typeface="Courier"/>
                <a:cs typeface="Courier"/>
              </a:rPr>
              <a:t>i</a:t>
            </a:r>
            <a:r>
              <a:rPr lang="en-US" sz="1200" dirty="0">
                <a:latin typeface="Courier"/>
                <a:cs typeface="Courier"/>
              </a:rPr>
              <a:t> = 1:length(devices)</a:t>
            </a:r>
          </a:p>
          <a:p>
            <a:r>
              <a:rPr lang="en-US" sz="1200" dirty="0">
                <a:latin typeface="Courier"/>
                <a:cs typeface="Courier"/>
              </a:rPr>
              <a:t>    if </a:t>
            </a:r>
            <a:r>
              <a:rPr lang="en-US" sz="1200" dirty="0" err="1">
                <a:latin typeface="Courier"/>
                <a:cs typeface="Courier"/>
              </a:rPr>
              <a:t>strcmp</a:t>
            </a:r>
            <a:r>
              <a:rPr lang="en-US" sz="1200" dirty="0">
                <a:latin typeface="Courier"/>
                <a:cs typeface="Courier"/>
              </a:rPr>
              <a:t>(devices(</a:t>
            </a:r>
            <a:r>
              <a:rPr lang="en-US" sz="1200" dirty="0" err="1">
                <a:latin typeface="Courier"/>
                <a:cs typeface="Courier"/>
              </a:rPr>
              <a:t>i</a:t>
            </a:r>
            <a:r>
              <a:rPr lang="en-US" sz="1200" dirty="0">
                <a:latin typeface="Courier"/>
                <a:cs typeface="Courier"/>
              </a:rPr>
              <a:t>).product,'USB-1024LS')</a:t>
            </a:r>
          </a:p>
          <a:p>
            <a:r>
              <a:rPr lang="is-IS" sz="1200" dirty="0">
                <a:latin typeface="Courier"/>
                <a:cs typeface="Courier"/>
              </a:rPr>
              <a:t>        </a:t>
            </a:r>
            <a:r>
              <a:rPr lang="is-IS" sz="1200" dirty="0" smtClean="0">
                <a:latin typeface="Courier"/>
                <a:cs typeface="Courier"/>
              </a:rPr>
              <a:t>daqIndex </a:t>
            </a:r>
            <a:r>
              <a:rPr lang="is-IS" sz="1200" dirty="0">
                <a:latin typeface="Courier"/>
                <a:cs typeface="Courier"/>
              </a:rPr>
              <a:t>= i;</a:t>
            </a:r>
          </a:p>
          <a:p>
            <a:r>
              <a:rPr lang="is-IS" sz="1200" dirty="0">
                <a:latin typeface="Courier"/>
                <a:cs typeface="Courier"/>
              </a:rPr>
              <a:t>    end</a:t>
            </a:r>
          </a:p>
          <a:p>
            <a:r>
              <a:rPr lang="en-US" sz="1200" dirty="0">
                <a:latin typeface="Courier"/>
                <a:cs typeface="Courier"/>
              </a:rPr>
              <a:t>end</a:t>
            </a:r>
          </a:p>
        </p:txBody>
      </p:sp>
      <p:sp>
        <p:nvSpPr>
          <p:cNvPr id="5" name="TextBox 4"/>
          <p:cNvSpPr txBox="1"/>
          <p:nvPr/>
        </p:nvSpPr>
        <p:spPr>
          <a:xfrm>
            <a:off x="445750" y="4390427"/>
            <a:ext cx="7849021" cy="276999"/>
          </a:xfrm>
          <a:prstGeom prst="rect">
            <a:avLst/>
          </a:prstGeom>
          <a:solidFill>
            <a:schemeClr val="bg1">
              <a:lumMod val="85000"/>
            </a:schemeClr>
          </a:solidFill>
        </p:spPr>
        <p:txBody>
          <a:bodyPr wrap="square" rtlCol="0">
            <a:spAutoFit/>
          </a:bodyPr>
          <a:lstStyle/>
          <a:p>
            <a:r>
              <a:rPr lang="en-US" sz="1200" dirty="0" err="1" smtClean="0">
                <a:latin typeface="Courier"/>
                <a:cs typeface="Courier"/>
              </a:rPr>
              <a:t>daqIndex</a:t>
            </a:r>
            <a:r>
              <a:rPr lang="en-US" sz="1200" dirty="0" smtClean="0">
                <a:latin typeface="Courier"/>
                <a:cs typeface="Courier"/>
              </a:rPr>
              <a:t> = </a:t>
            </a:r>
            <a:r>
              <a:rPr lang="en-US" sz="1200" dirty="0" err="1" smtClean="0">
                <a:latin typeface="Courier"/>
                <a:cs typeface="Courier"/>
              </a:rPr>
              <a:t>DaqDeviceIndex</a:t>
            </a:r>
            <a:r>
              <a:rPr lang="en-US" sz="1200" dirty="0" smtClean="0">
                <a:latin typeface="Courier"/>
                <a:cs typeface="Courier"/>
              </a:rPr>
              <a:t>();</a:t>
            </a:r>
            <a:endParaRPr lang="en-US" sz="1200" dirty="0">
              <a:latin typeface="Courier"/>
              <a:cs typeface="Courier"/>
            </a:endParaRPr>
          </a:p>
        </p:txBody>
      </p:sp>
      <p:sp>
        <p:nvSpPr>
          <p:cNvPr id="6" name="TextBox 5"/>
          <p:cNvSpPr txBox="1"/>
          <p:nvPr/>
        </p:nvSpPr>
        <p:spPr>
          <a:xfrm>
            <a:off x="3342917" y="3855106"/>
            <a:ext cx="1213909" cy="369332"/>
          </a:xfrm>
          <a:prstGeom prst="rect">
            <a:avLst/>
          </a:prstGeom>
          <a:noFill/>
        </p:spPr>
        <p:txBody>
          <a:bodyPr wrap="square" rtlCol="0">
            <a:spAutoFit/>
          </a:bodyPr>
          <a:lstStyle/>
          <a:p>
            <a:r>
              <a:rPr lang="en-US" dirty="0" smtClean="0"/>
              <a:t>OR</a:t>
            </a:r>
            <a:endParaRPr lang="en-US" dirty="0"/>
          </a:p>
        </p:txBody>
      </p:sp>
    </p:spTree>
    <p:extLst>
      <p:ext uri="{BB962C8B-B14F-4D97-AF65-F5344CB8AC3E}">
        <p14:creationId xmlns:p14="http://schemas.microsoft.com/office/powerpoint/2010/main" val="35787821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the DAQ device</a:t>
            </a:r>
            <a:endParaRPr lang="en-US" dirty="0"/>
          </a:p>
        </p:txBody>
      </p:sp>
      <p:sp>
        <p:nvSpPr>
          <p:cNvPr id="3" name="Content Placeholder 2"/>
          <p:cNvSpPr>
            <a:spLocks noGrp="1"/>
          </p:cNvSpPr>
          <p:nvPr>
            <p:ph idx="1"/>
          </p:nvPr>
        </p:nvSpPr>
        <p:spPr>
          <a:xfrm>
            <a:off x="698323" y="2133600"/>
            <a:ext cx="7076747" cy="3992563"/>
          </a:xfrm>
        </p:spPr>
        <p:txBody>
          <a:bodyPr/>
          <a:lstStyle/>
          <a:p>
            <a:r>
              <a:rPr lang="en-US" dirty="0" smtClean="0"/>
              <a:t>Digital </a:t>
            </a:r>
            <a:r>
              <a:rPr lang="en-US" dirty="0" err="1" smtClean="0"/>
              <a:t>vs</a:t>
            </a:r>
            <a:r>
              <a:rPr lang="en-US" dirty="0" smtClean="0"/>
              <a:t> Analog connections:</a:t>
            </a:r>
            <a:br>
              <a:rPr lang="en-US" dirty="0" smtClean="0"/>
            </a:br>
            <a:r>
              <a:rPr lang="en-US" dirty="0" smtClean="0"/>
              <a:t>	</a:t>
            </a:r>
            <a:r>
              <a:rPr lang="en-US" dirty="0" err="1" smtClean="0"/>
              <a:t>DaqAIn</a:t>
            </a:r>
            <a:r>
              <a:rPr lang="en-US" dirty="0" smtClean="0"/>
              <a:t/>
            </a:r>
            <a:br>
              <a:rPr lang="en-US" dirty="0" smtClean="0"/>
            </a:br>
            <a:r>
              <a:rPr lang="en-US" dirty="0"/>
              <a:t>	</a:t>
            </a:r>
            <a:r>
              <a:rPr lang="en-US" dirty="0" err="1" smtClean="0"/>
              <a:t>DaqAOut</a:t>
            </a:r>
            <a:r>
              <a:rPr lang="en-US" dirty="0" smtClean="0"/>
              <a:t/>
            </a:r>
            <a:br>
              <a:rPr lang="en-US" dirty="0" smtClean="0"/>
            </a:br>
            <a:r>
              <a:rPr lang="en-US" dirty="0" smtClean="0"/>
              <a:t>	</a:t>
            </a:r>
            <a:r>
              <a:rPr lang="en-US" dirty="0" err="1" smtClean="0"/>
              <a:t>DaqAInScan</a:t>
            </a:r>
            <a:r>
              <a:rPr lang="en-US" dirty="0" smtClean="0"/>
              <a:t/>
            </a:r>
            <a:br>
              <a:rPr lang="en-US" dirty="0" smtClean="0"/>
            </a:br>
            <a:r>
              <a:rPr lang="en-US" dirty="0" smtClean="0"/>
              <a:t/>
            </a:r>
            <a:br>
              <a:rPr lang="en-US" dirty="0" smtClean="0"/>
            </a:br>
            <a:r>
              <a:rPr lang="en-US" dirty="0" smtClean="0"/>
              <a:t>	</a:t>
            </a:r>
            <a:r>
              <a:rPr lang="en-US" dirty="0" err="1" smtClean="0"/>
              <a:t>DaqDIn</a:t>
            </a:r>
            <a:r>
              <a:rPr lang="en-US" dirty="0" smtClean="0"/>
              <a:t/>
            </a:r>
            <a:br>
              <a:rPr lang="en-US" dirty="0" smtClean="0"/>
            </a:br>
            <a:r>
              <a:rPr lang="en-US" dirty="0" smtClean="0"/>
              <a:t>	</a:t>
            </a:r>
            <a:r>
              <a:rPr lang="en-US" dirty="0" err="1" smtClean="0"/>
              <a:t>DaqDOut</a:t>
            </a:r>
            <a:r>
              <a:rPr lang="en-US" dirty="0" smtClean="0"/>
              <a:t/>
            </a:r>
            <a:br>
              <a:rPr lang="en-US" dirty="0" smtClean="0"/>
            </a:br>
            <a:r>
              <a:rPr lang="en-US" dirty="0" smtClean="0"/>
              <a:t>	</a:t>
            </a:r>
            <a:r>
              <a:rPr lang="en-US" dirty="0" err="1" smtClean="0"/>
              <a:t>DaqDInScan</a:t>
            </a:r>
            <a:endParaRPr lang="en-US" dirty="0" smtClean="0"/>
          </a:p>
        </p:txBody>
      </p:sp>
    </p:spTree>
    <p:extLst>
      <p:ext uri="{BB962C8B-B14F-4D97-AF65-F5344CB8AC3E}">
        <p14:creationId xmlns:p14="http://schemas.microsoft.com/office/powerpoint/2010/main" val="306891090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a port</a:t>
            </a:r>
            <a:endParaRPr lang="en-US" dirty="0"/>
          </a:p>
        </p:txBody>
      </p:sp>
      <p:sp>
        <p:nvSpPr>
          <p:cNvPr id="3" name="Content Placeholder 2"/>
          <p:cNvSpPr>
            <a:spLocks noGrp="1"/>
          </p:cNvSpPr>
          <p:nvPr>
            <p:ph idx="1"/>
          </p:nvPr>
        </p:nvSpPr>
        <p:spPr>
          <a:xfrm>
            <a:off x="586270" y="2133600"/>
            <a:ext cx="7076747" cy="3992563"/>
          </a:xfrm>
        </p:spPr>
        <p:txBody>
          <a:bodyPr>
            <a:normAutofit/>
          </a:bodyPr>
          <a:lstStyle/>
          <a:p>
            <a:pPr marL="0" indent="0">
              <a:buNone/>
            </a:pPr>
            <a:r>
              <a:rPr lang="en-US" sz="1600" dirty="0" err="1" smtClean="0">
                <a:latin typeface="Courier"/>
                <a:cs typeface="Courier"/>
              </a:rPr>
              <a:t>DaqDConfigPort</a:t>
            </a:r>
            <a:r>
              <a:rPr lang="en-US" sz="1600" dirty="0" smtClean="0">
                <a:latin typeface="Courier"/>
                <a:cs typeface="Courier"/>
              </a:rPr>
              <a:t>(</a:t>
            </a:r>
            <a:r>
              <a:rPr lang="en-US" sz="1600" dirty="0" err="1" smtClean="0">
                <a:latin typeface="Courier"/>
                <a:cs typeface="Courier"/>
              </a:rPr>
              <a:t>DeviceIndex</a:t>
            </a:r>
            <a:r>
              <a:rPr lang="en-US" sz="1600" dirty="0" smtClean="0">
                <a:latin typeface="Courier"/>
                <a:cs typeface="Courier"/>
              </a:rPr>
              <a:t>, port, direction)</a:t>
            </a:r>
            <a:endParaRPr lang="en-US" sz="1600" dirty="0">
              <a:latin typeface="Courier"/>
              <a:cs typeface="Courier"/>
            </a:endParaRPr>
          </a:p>
        </p:txBody>
      </p:sp>
      <p:sp>
        <p:nvSpPr>
          <p:cNvPr id="4" name="Rectangle 3"/>
          <p:cNvSpPr/>
          <p:nvPr/>
        </p:nvSpPr>
        <p:spPr>
          <a:xfrm>
            <a:off x="2503120" y="2227106"/>
            <a:ext cx="1497754" cy="188591"/>
          </a:xfrm>
          <a:prstGeom prst="rect">
            <a:avLst/>
          </a:prstGeom>
          <a:gradFill flip="none" rotWithShape="1">
            <a:gsLst>
              <a:gs pos="0">
                <a:schemeClr val="accent1">
                  <a:tint val="95000"/>
                  <a:shade val="70000"/>
                  <a:satMod val="150000"/>
                  <a:alpha val="32000"/>
                </a:schemeClr>
              </a:gs>
              <a:gs pos="100000">
                <a:schemeClr val="accent1">
                  <a:tint val="100000"/>
                  <a:shade val="100000"/>
                  <a:satMod val="1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 name="Straight Arrow Connector 4"/>
          <p:cNvCxnSpPr/>
          <p:nvPr/>
        </p:nvCxnSpPr>
        <p:spPr>
          <a:xfrm flipV="1">
            <a:off x="2033857" y="2519918"/>
            <a:ext cx="1104514" cy="19295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857081" y="4454278"/>
            <a:ext cx="2122090" cy="646331"/>
          </a:xfrm>
          <a:prstGeom prst="rect">
            <a:avLst/>
          </a:prstGeom>
          <a:noFill/>
        </p:spPr>
        <p:txBody>
          <a:bodyPr wrap="square" rtlCol="0">
            <a:spAutoFit/>
          </a:bodyPr>
          <a:lstStyle/>
          <a:p>
            <a:r>
              <a:rPr lang="en-US" dirty="0" smtClean="0">
                <a:solidFill>
                  <a:schemeClr val="accent1"/>
                </a:solidFill>
              </a:rPr>
              <a:t>device index of the </a:t>
            </a:r>
            <a:r>
              <a:rPr lang="en-US" dirty="0" err="1" smtClean="0">
                <a:solidFill>
                  <a:schemeClr val="accent1"/>
                </a:solidFill>
              </a:rPr>
              <a:t>Daq</a:t>
            </a:r>
            <a:r>
              <a:rPr lang="en-US" dirty="0" smtClean="0">
                <a:solidFill>
                  <a:schemeClr val="accent1"/>
                </a:solidFill>
              </a:rPr>
              <a:t> device</a:t>
            </a:r>
            <a:endParaRPr lang="en-US" dirty="0">
              <a:solidFill>
                <a:schemeClr val="accent1"/>
              </a:solidFill>
            </a:endParaRPr>
          </a:p>
        </p:txBody>
      </p:sp>
      <p:sp>
        <p:nvSpPr>
          <p:cNvPr id="7" name="Rectangle 6"/>
          <p:cNvSpPr/>
          <p:nvPr/>
        </p:nvSpPr>
        <p:spPr>
          <a:xfrm>
            <a:off x="4065804" y="2228935"/>
            <a:ext cx="546181" cy="205858"/>
          </a:xfrm>
          <a:prstGeom prst="rect">
            <a:avLst/>
          </a:prstGeom>
          <a:gradFill flip="none" rotWithShape="1">
            <a:gsLst>
              <a:gs pos="0">
                <a:schemeClr val="accent2">
                  <a:tint val="95000"/>
                  <a:shade val="70000"/>
                  <a:satMod val="150000"/>
                  <a:alpha val="33000"/>
                </a:schemeClr>
              </a:gs>
              <a:gs pos="100000">
                <a:schemeClr val="accent2">
                  <a:tint val="100000"/>
                  <a:shade val="100000"/>
                  <a:satMod val="150000"/>
                  <a:alpha val="33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8" name="Straight Arrow Connector 7"/>
          <p:cNvCxnSpPr/>
          <p:nvPr/>
        </p:nvCxnSpPr>
        <p:spPr>
          <a:xfrm flipV="1">
            <a:off x="4172748" y="2578016"/>
            <a:ext cx="124132" cy="245388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3419788" y="5045591"/>
            <a:ext cx="2366678" cy="646331"/>
          </a:xfrm>
          <a:prstGeom prst="rect">
            <a:avLst/>
          </a:prstGeom>
          <a:noFill/>
        </p:spPr>
        <p:txBody>
          <a:bodyPr wrap="square" rtlCol="0">
            <a:spAutoFit/>
          </a:bodyPr>
          <a:lstStyle/>
          <a:p>
            <a:r>
              <a:rPr lang="en-US" dirty="0" smtClean="0">
                <a:solidFill>
                  <a:schemeClr val="accent2"/>
                </a:solidFill>
              </a:rPr>
              <a:t>which port you want to configure</a:t>
            </a:r>
            <a:endParaRPr lang="en-US" dirty="0">
              <a:solidFill>
                <a:schemeClr val="accent2"/>
              </a:solidFill>
            </a:endParaRPr>
          </a:p>
        </p:txBody>
      </p:sp>
      <p:sp>
        <p:nvSpPr>
          <p:cNvPr id="10" name="Rectangle 9"/>
          <p:cNvSpPr/>
          <p:nvPr/>
        </p:nvSpPr>
        <p:spPr>
          <a:xfrm>
            <a:off x="4789085" y="2238482"/>
            <a:ext cx="1159707" cy="196311"/>
          </a:xfrm>
          <a:prstGeom prst="rect">
            <a:avLst/>
          </a:prstGeom>
          <a:gradFill flip="none" rotWithShape="1">
            <a:gsLst>
              <a:gs pos="0">
                <a:schemeClr val="accent5">
                  <a:tint val="95000"/>
                  <a:shade val="70000"/>
                  <a:satMod val="150000"/>
                  <a:alpha val="38000"/>
                </a:schemeClr>
              </a:gs>
              <a:gs pos="100000">
                <a:schemeClr val="accent5">
                  <a:tint val="100000"/>
                  <a:shade val="100000"/>
                  <a:satMod val="150000"/>
                  <a:alpha val="38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cxnSp>
        <p:nvCxnSpPr>
          <p:cNvPr id="11" name="Straight Arrow Connector 10"/>
          <p:cNvCxnSpPr/>
          <p:nvPr/>
        </p:nvCxnSpPr>
        <p:spPr>
          <a:xfrm flipH="1" flipV="1">
            <a:off x="5383617" y="2524728"/>
            <a:ext cx="842085" cy="1380489"/>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2" name="TextBox 11"/>
          <p:cNvSpPr txBox="1"/>
          <p:nvPr/>
        </p:nvSpPr>
        <p:spPr>
          <a:xfrm>
            <a:off x="6223463" y="4148938"/>
            <a:ext cx="2083312" cy="646331"/>
          </a:xfrm>
          <a:prstGeom prst="rect">
            <a:avLst/>
          </a:prstGeom>
          <a:noFill/>
        </p:spPr>
        <p:txBody>
          <a:bodyPr wrap="square" rtlCol="0">
            <a:spAutoFit/>
          </a:bodyPr>
          <a:lstStyle/>
          <a:p>
            <a:r>
              <a:rPr lang="en-US" dirty="0" smtClean="0">
                <a:solidFill>
                  <a:schemeClr val="accent5"/>
                </a:solidFill>
              </a:rPr>
              <a:t>0 = output</a:t>
            </a:r>
          </a:p>
          <a:p>
            <a:r>
              <a:rPr lang="en-US" dirty="0" smtClean="0">
                <a:solidFill>
                  <a:schemeClr val="accent5"/>
                </a:solidFill>
              </a:rPr>
              <a:t>1 = input</a:t>
            </a:r>
            <a:endParaRPr lang="en-US" dirty="0">
              <a:solidFill>
                <a:schemeClr val="accent5"/>
              </a:solidFill>
            </a:endParaRPr>
          </a:p>
        </p:txBody>
      </p:sp>
    </p:spTree>
    <p:extLst>
      <p:ext uri="{BB962C8B-B14F-4D97-AF65-F5344CB8AC3E}">
        <p14:creationId xmlns:p14="http://schemas.microsoft.com/office/powerpoint/2010/main" val="152217640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output</a:t>
            </a:r>
            <a:endParaRPr lang="en-US" dirty="0"/>
          </a:p>
        </p:txBody>
      </p:sp>
      <p:sp>
        <p:nvSpPr>
          <p:cNvPr id="3" name="Content Placeholder 2"/>
          <p:cNvSpPr>
            <a:spLocks noGrp="1"/>
          </p:cNvSpPr>
          <p:nvPr>
            <p:ph idx="1"/>
          </p:nvPr>
        </p:nvSpPr>
        <p:spPr>
          <a:xfrm>
            <a:off x="1790842" y="2432434"/>
            <a:ext cx="5007046" cy="602595"/>
          </a:xfrm>
        </p:spPr>
        <p:txBody>
          <a:bodyPr>
            <a:normAutofit/>
          </a:bodyPr>
          <a:lstStyle/>
          <a:p>
            <a:pPr marL="0" indent="0">
              <a:buNone/>
            </a:pPr>
            <a:r>
              <a:rPr lang="en-US" sz="1600" dirty="0" err="1" smtClean="0">
                <a:latin typeface="Courier"/>
                <a:cs typeface="Courier"/>
              </a:rPr>
              <a:t>DaqDOut</a:t>
            </a:r>
            <a:r>
              <a:rPr lang="en-US" sz="1600" dirty="0" smtClean="0">
                <a:latin typeface="Courier"/>
                <a:cs typeface="Courier"/>
              </a:rPr>
              <a:t>(</a:t>
            </a:r>
            <a:r>
              <a:rPr lang="en-US" sz="1600" dirty="0" err="1" smtClean="0">
                <a:latin typeface="Courier"/>
                <a:cs typeface="Courier"/>
              </a:rPr>
              <a:t>DeviceIndex</a:t>
            </a:r>
            <a:r>
              <a:rPr lang="en-US" sz="1600" dirty="0" smtClean="0">
                <a:latin typeface="Courier"/>
                <a:cs typeface="Courier"/>
              </a:rPr>
              <a:t>, port, data)</a:t>
            </a:r>
            <a:endParaRPr lang="en-US" sz="1600" dirty="0">
              <a:latin typeface="Courier"/>
              <a:cs typeface="Courier"/>
            </a:endParaRPr>
          </a:p>
        </p:txBody>
      </p:sp>
      <p:sp>
        <p:nvSpPr>
          <p:cNvPr id="4" name="Rectangle 3"/>
          <p:cNvSpPr/>
          <p:nvPr/>
        </p:nvSpPr>
        <p:spPr>
          <a:xfrm>
            <a:off x="5117693" y="2544617"/>
            <a:ext cx="569002" cy="210256"/>
          </a:xfrm>
          <a:prstGeom prst="rect">
            <a:avLst/>
          </a:prstGeom>
          <a:gradFill flip="none" rotWithShape="1">
            <a:gsLst>
              <a:gs pos="0">
                <a:schemeClr val="accent1">
                  <a:tint val="95000"/>
                  <a:shade val="70000"/>
                  <a:satMod val="150000"/>
                  <a:alpha val="32000"/>
                </a:schemeClr>
              </a:gs>
              <a:gs pos="100000">
                <a:schemeClr val="accent1">
                  <a:tint val="100000"/>
                  <a:shade val="100000"/>
                  <a:satMod val="1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 name="Straight Arrow Connector 4"/>
          <p:cNvCxnSpPr/>
          <p:nvPr/>
        </p:nvCxnSpPr>
        <p:spPr>
          <a:xfrm flipV="1">
            <a:off x="5173118" y="2876274"/>
            <a:ext cx="224106" cy="1073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087946" y="3978013"/>
            <a:ext cx="2728618" cy="646331"/>
          </a:xfrm>
          <a:prstGeom prst="rect">
            <a:avLst/>
          </a:prstGeom>
          <a:noFill/>
        </p:spPr>
        <p:txBody>
          <a:bodyPr wrap="square" rtlCol="0">
            <a:spAutoFit/>
          </a:bodyPr>
          <a:lstStyle/>
          <a:p>
            <a:r>
              <a:rPr lang="en-US" dirty="0" smtClean="0">
                <a:solidFill>
                  <a:schemeClr val="accent1"/>
                </a:solidFill>
              </a:rPr>
              <a:t>value you want to send to the output channel</a:t>
            </a:r>
            <a:endParaRPr lang="en-US" dirty="0">
              <a:solidFill>
                <a:schemeClr val="accent1"/>
              </a:solidFill>
            </a:endParaRPr>
          </a:p>
        </p:txBody>
      </p:sp>
    </p:spTree>
    <p:extLst>
      <p:ext uri="{BB962C8B-B14F-4D97-AF65-F5344CB8AC3E}">
        <p14:creationId xmlns:p14="http://schemas.microsoft.com/office/powerpoint/2010/main" val="273301156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Send a pulse to the </a:t>
            </a:r>
            <a:r>
              <a:rPr lang="en-US" dirty="0" err="1" smtClean="0"/>
              <a:t>Biopac</a:t>
            </a:r>
            <a:r>
              <a:rPr lang="en-US" dirty="0" smtClean="0"/>
              <a:t> (</a:t>
            </a:r>
            <a:r>
              <a:rPr lang="en-US" dirty="0" err="1" smtClean="0"/>
              <a:t>physio</a:t>
            </a:r>
            <a:r>
              <a:rPr lang="en-US" dirty="0" smtClean="0"/>
              <a:t> measurement) computer when the script receives the first trigger pulse from the MRI scanner in order to synchronize measurement among the devices</a:t>
            </a:r>
            <a:endParaRPr lang="en-US" dirty="0"/>
          </a:p>
        </p:txBody>
      </p:sp>
    </p:spTree>
    <p:extLst>
      <p:ext uri="{BB962C8B-B14F-4D97-AF65-F5344CB8AC3E}">
        <p14:creationId xmlns:p14="http://schemas.microsoft.com/office/powerpoint/2010/main" val="413387676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a:t>
            </a:r>
            <a:r>
              <a:rPr lang="en-US" dirty="0" err="1" smtClean="0"/>
              <a:t>audiofiles</a:t>
            </a:r>
            <a:endParaRPr lang="en-US" dirty="0"/>
          </a:p>
        </p:txBody>
      </p:sp>
      <p:sp>
        <p:nvSpPr>
          <p:cNvPr id="3" name="Content Placeholder 2"/>
          <p:cNvSpPr>
            <a:spLocks noGrp="1"/>
          </p:cNvSpPr>
          <p:nvPr>
            <p:ph idx="1"/>
          </p:nvPr>
        </p:nvSpPr>
        <p:spPr>
          <a:xfrm>
            <a:off x="2639051" y="3305999"/>
            <a:ext cx="3960803" cy="526013"/>
          </a:xfrm>
        </p:spPr>
        <p:txBody>
          <a:bodyPr/>
          <a:lstStyle/>
          <a:p>
            <a:pPr marL="0" indent="0">
              <a:buNone/>
            </a:pPr>
            <a:r>
              <a:rPr lang="en-US" dirty="0" smtClean="0"/>
              <a:t>[Y, </a:t>
            </a:r>
            <a:r>
              <a:rPr lang="en-US" dirty="0" err="1" smtClean="0"/>
              <a:t>freq</a:t>
            </a:r>
            <a:r>
              <a:rPr lang="en-US" dirty="0" smtClean="0"/>
              <a:t> ] = </a:t>
            </a:r>
            <a:r>
              <a:rPr lang="en-US" dirty="0" err="1" smtClean="0"/>
              <a:t>audioread</a:t>
            </a:r>
            <a:r>
              <a:rPr lang="en-US" dirty="0" smtClean="0"/>
              <a:t>()</a:t>
            </a:r>
            <a:endParaRPr lang="en-US" dirty="0"/>
          </a:p>
        </p:txBody>
      </p:sp>
      <p:sp>
        <p:nvSpPr>
          <p:cNvPr id="4" name="TextBox 3"/>
          <p:cNvSpPr txBox="1"/>
          <p:nvPr/>
        </p:nvSpPr>
        <p:spPr>
          <a:xfrm>
            <a:off x="488476" y="2138545"/>
            <a:ext cx="7663646" cy="646331"/>
          </a:xfrm>
          <a:prstGeom prst="rect">
            <a:avLst/>
          </a:prstGeom>
          <a:noFill/>
        </p:spPr>
        <p:txBody>
          <a:bodyPr wrap="square" rtlCol="0">
            <a:spAutoFit/>
          </a:bodyPr>
          <a:lstStyle/>
          <a:p>
            <a:r>
              <a:rPr lang="en-US" dirty="0" smtClean="0"/>
              <a:t>New </a:t>
            </a:r>
            <a:r>
              <a:rPr lang="en-US" dirty="0" err="1" smtClean="0"/>
              <a:t>Matlab</a:t>
            </a:r>
            <a:r>
              <a:rPr lang="en-US" dirty="0" smtClean="0"/>
              <a:t> command available in versions 2012b and later, will read many audio formats including WAV, FLAC, MP3, MPEG-4, OGG</a:t>
            </a:r>
            <a:endParaRPr lang="en-US" dirty="0"/>
          </a:p>
        </p:txBody>
      </p:sp>
    </p:spTree>
    <p:extLst>
      <p:ext uri="{BB962C8B-B14F-4D97-AF65-F5344CB8AC3E}">
        <p14:creationId xmlns:p14="http://schemas.microsoft.com/office/powerpoint/2010/main" val="130992857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8-07 at 12.43.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862" y="672434"/>
            <a:ext cx="4678216" cy="6102753"/>
          </a:xfrm>
          <a:prstGeom prst="rect">
            <a:avLst/>
          </a:prstGeom>
        </p:spPr>
      </p:pic>
    </p:spTree>
    <p:extLst>
      <p:ext uri="{BB962C8B-B14F-4D97-AF65-F5344CB8AC3E}">
        <p14:creationId xmlns:p14="http://schemas.microsoft.com/office/powerpoint/2010/main" val="270514763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244567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Randomization</a:t>
            </a:r>
            <a:endParaRPr lang="en-US" dirty="0"/>
          </a:p>
        </p:txBody>
      </p:sp>
      <p:sp>
        <p:nvSpPr>
          <p:cNvPr id="3" name="Content Placeholder 2"/>
          <p:cNvSpPr>
            <a:spLocks noGrp="1"/>
          </p:cNvSpPr>
          <p:nvPr>
            <p:ph idx="1"/>
          </p:nvPr>
        </p:nvSpPr>
        <p:spPr/>
        <p:txBody>
          <a:bodyPr/>
          <a:lstStyle/>
          <a:p>
            <a:r>
              <a:rPr lang="en-US" dirty="0" smtClean="0"/>
              <a:t>On startup, </a:t>
            </a:r>
            <a:r>
              <a:rPr lang="en-US" dirty="0" err="1" smtClean="0"/>
              <a:t>Matlab</a:t>
            </a:r>
            <a:r>
              <a:rPr lang="en-US" dirty="0" smtClean="0"/>
              <a:t> initializes the random number generator. </a:t>
            </a:r>
          </a:p>
          <a:p>
            <a:r>
              <a:rPr lang="en-US" dirty="0" smtClean="0"/>
              <a:t>The </a:t>
            </a:r>
            <a:r>
              <a:rPr lang="en-US" dirty="0" err="1" smtClean="0"/>
              <a:t>rng</a:t>
            </a:r>
            <a:r>
              <a:rPr lang="en-US" dirty="0" smtClean="0"/>
              <a:t> creates a sequence of random numbers called the </a:t>
            </a:r>
            <a:r>
              <a:rPr lang="en-US" i="1" dirty="0" smtClean="0"/>
              <a:t>global stream</a:t>
            </a:r>
            <a:r>
              <a:rPr lang="en-US" dirty="0" smtClean="0"/>
              <a:t>. </a:t>
            </a:r>
          </a:p>
          <a:p>
            <a:r>
              <a:rPr lang="en-US" dirty="0" smtClean="0"/>
              <a:t>The random number functions (rand, </a:t>
            </a:r>
            <a:r>
              <a:rPr lang="en-US" dirty="0" err="1" smtClean="0"/>
              <a:t>randi</a:t>
            </a:r>
            <a:r>
              <a:rPr lang="en-US" dirty="0" smtClean="0"/>
              <a:t>, </a:t>
            </a:r>
            <a:r>
              <a:rPr lang="en-US" dirty="0" err="1" smtClean="0"/>
              <a:t>randn</a:t>
            </a:r>
            <a:r>
              <a:rPr lang="en-US" dirty="0" smtClean="0"/>
              <a:t>) access this list of numbers, in order</a:t>
            </a:r>
            <a:endParaRPr lang="en-US" dirty="0"/>
          </a:p>
        </p:txBody>
      </p:sp>
    </p:spTree>
    <p:extLst>
      <p:ext uri="{BB962C8B-B14F-4D97-AF65-F5344CB8AC3E}">
        <p14:creationId xmlns:p14="http://schemas.microsoft.com/office/powerpoint/2010/main" val="1478120811"/>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Randomization</a:t>
            </a:r>
            <a:endParaRPr lang="en-US" dirty="0"/>
          </a:p>
        </p:txBody>
      </p:sp>
      <p:sp>
        <p:nvSpPr>
          <p:cNvPr id="3" name="Content Placeholder 2"/>
          <p:cNvSpPr>
            <a:spLocks noGrp="1"/>
          </p:cNvSpPr>
          <p:nvPr>
            <p:ph idx="1"/>
          </p:nvPr>
        </p:nvSpPr>
        <p:spPr/>
        <p:txBody>
          <a:bodyPr/>
          <a:lstStyle/>
          <a:p>
            <a:r>
              <a:rPr lang="en-US" dirty="0" err="1" smtClean="0">
                <a:solidFill>
                  <a:srgbClr val="0000FF"/>
                </a:solidFill>
              </a:rPr>
              <a:t>rng</a:t>
            </a:r>
            <a:r>
              <a:rPr lang="en-US" dirty="0" smtClean="0">
                <a:solidFill>
                  <a:srgbClr val="0000FF"/>
                </a:solidFill>
              </a:rPr>
              <a:t> </a:t>
            </a:r>
            <a:r>
              <a:rPr lang="en-US" dirty="0" smtClean="0"/>
              <a:t>controls the random number generator</a:t>
            </a:r>
          </a:p>
        </p:txBody>
      </p:sp>
    </p:spTree>
    <p:extLst>
      <p:ext uri="{BB962C8B-B14F-4D97-AF65-F5344CB8AC3E}">
        <p14:creationId xmlns:p14="http://schemas.microsoft.com/office/powerpoint/2010/main" val="82893156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Randomization</a:t>
            </a:r>
            <a:endParaRPr lang="en-US" dirty="0"/>
          </a:p>
        </p:txBody>
      </p:sp>
      <p:sp>
        <p:nvSpPr>
          <p:cNvPr id="4" name="TextBox 3"/>
          <p:cNvSpPr txBox="1"/>
          <p:nvPr/>
        </p:nvSpPr>
        <p:spPr>
          <a:xfrm>
            <a:off x="585817" y="1990418"/>
            <a:ext cx="7849021" cy="4154983"/>
          </a:xfrm>
          <a:prstGeom prst="rect">
            <a:avLst/>
          </a:prstGeom>
          <a:solidFill>
            <a:schemeClr val="bg1">
              <a:lumMod val="85000"/>
            </a:schemeClr>
          </a:solidFill>
        </p:spPr>
        <p:txBody>
          <a:bodyPr wrap="square" rtlCol="0">
            <a:spAutoFit/>
          </a:bodyPr>
          <a:lstStyle/>
          <a:p>
            <a:r>
              <a:rPr lang="en-US" sz="1200" dirty="0" smtClean="0">
                <a:latin typeface="Courier"/>
                <a:cs typeface="Courier"/>
              </a:rPr>
              <a:t>&gt;&gt; </a:t>
            </a:r>
            <a:r>
              <a:rPr lang="en-US" sz="1200" dirty="0" err="1" smtClean="0">
                <a:latin typeface="Courier"/>
                <a:cs typeface="Courier"/>
              </a:rPr>
              <a:t>rng</a:t>
            </a:r>
            <a:endParaRPr lang="en-US" sz="1200" dirty="0" smtClean="0">
              <a:latin typeface="Courier"/>
              <a:cs typeface="Courier"/>
            </a:endParaRPr>
          </a:p>
          <a:p>
            <a:endParaRPr lang="nl-NL" sz="1200" dirty="0" smtClean="0">
              <a:latin typeface="Courier"/>
              <a:cs typeface="Courier"/>
            </a:endParaRPr>
          </a:p>
          <a:p>
            <a:r>
              <a:rPr lang="nl-NL" sz="1200" dirty="0" err="1" smtClean="0">
                <a:latin typeface="Courier"/>
                <a:cs typeface="Courier"/>
              </a:rPr>
              <a:t>ans</a:t>
            </a:r>
            <a:r>
              <a:rPr lang="nl-NL" sz="1200" dirty="0" smtClean="0">
                <a:latin typeface="Courier"/>
                <a:cs typeface="Courier"/>
              </a:rPr>
              <a:t> = </a:t>
            </a:r>
          </a:p>
          <a:p>
            <a:endParaRPr lang="nl-NL" sz="1200" dirty="0" smtClean="0">
              <a:latin typeface="Courier"/>
              <a:cs typeface="Courier"/>
            </a:endParaRPr>
          </a:p>
          <a:p>
            <a:r>
              <a:rPr lang="nl-NL" sz="1200" dirty="0" smtClean="0">
                <a:latin typeface="Courier"/>
                <a:cs typeface="Courier"/>
              </a:rPr>
              <a:t>     Type: 'twister'</a:t>
            </a:r>
          </a:p>
          <a:p>
            <a:r>
              <a:rPr lang="nl-NL" sz="1200" dirty="0" smtClean="0">
                <a:latin typeface="Courier"/>
                <a:cs typeface="Courier"/>
              </a:rPr>
              <a:t>     </a:t>
            </a:r>
            <a:r>
              <a:rPr lang="nl-NL" sz="1200" dirty="0" err="1" smtClean="0">
                <a:latin typeface="Courier"/>
                <a:cs typeface="Courier"/>
              </a:rPr>
              <a:t>Seed</a:t>
            </a:r>
            <a:r>
              <a:rPr lang="nl-NL" sz="1200" dirty="0" smtClean="0">
                <a:latin typeface="Courier"/>
                <a:cs typeface="Courier"/>
              </a:rPr>
              <a:t>: 0</a:t>
            </a:r>
          </a:p>
          <a:p>
            <a:r>
              <a:rPr lang="nl-NL" sz="1200" dirty="0" smtClean="0">
                <a:latin typeface="Courier"/>
                <a:cs typeface="Courier"/>
              </a:rPr>
              <a:t>    State: [625x1 uint32]</a:t>
            </a:r>
          </a:p>
          <a:p>
            <a:endParaRPr lang="nl-NL" sz="1200" dirty="0">
              <a:latin typeface="Courier"/>
              <a:cs typeface="Courier"/>
            </a:endParaRPr>
          </a:p>
          <a:p>
            <a:r>
              <a:rPr lang="nl-NL" sz="1200" dirty="0" smtClean="0">
                <a:latin typeface="Courier"/>
                <a:cs typeface="Courier"/>
              </a:rPr>
              <a:t>&gt;&gt; </a:t>
            </a:r>
            <a:r>
              <a:rPr lang="nl-NL" sz="1200" dirty="0" err="1" smtClean="0">
                <a:latin typeface="Courier"/>
                <a:cs typeface="Courier"/>
              </a:rPr>
              <a:t>rng</a:t>
            </a:r>
            <a:r>
              <a:rPr lang="nl-NL" sz="1200" dirty="0" smtClean="0">
                <a:latin typeface="Courier"/>
                <a:cs typeface="Courier"/>
              </a:rPr>
              <a:t> default</a:t>
            </a:r>
          </a:p>
          <a:p>
            <a:r>
              <a:rPr lang="nl-NL" sz="1200" dirty="0" smtClean="0">
                <a:latin typeface="Courier"/>
                <a:cs typeface="Courier"/>
              </a:rPr>
              <a:t>&gt;&gt; </a:t>
            </a:r>
            <a:r>
              <a:rPr lang="nl-NL" sz="1200" dirty="0" err="1" smtClean="0">
                <a:latin typeface="Courier"/>
                <a:cs typeface="Courier"/>
              </a:rPr>
              <a:t>randi</a:t>
            </a:r>
            <a:r>
              <a:rPr lang="nl-NL" sz="1200" dirty="0" smtClean="0">
                <a:latin typeface="Courier"/>
                <a:cs typeface="Courier"/>
              </a:rPr>
              <a:t>(100,[1,10])</a:t>
            </a:r>
          </a:p>
          <a:p>
            <a:endParaRPr lang="nl-NL" sz="1200" dirty="0" smtClean="0">
              <a:latin typeface="Courier"/>
              <a:cs typeface="Courier"/>
            </a:endParaRPr>
          </a:p>
          <a:p>
            <a:r>
              <a:rPr lang="nl-NL" sz="1200" dirty="0" err="1" smtClean="0">
                <a:latin typeface="Courier"/>
                <a:cs typeface="Courier"/>
              </a:rPr>
              <a:t>ans</a:t>
            </a:r>
            <a:r>
              <a:rPr lang="nl-NL" sz="1200" dirty="0" smtClean="0">
                <a:latin typeface="Courier"/>
                <a:cs typeface="Courier"/>
              </a:rPr>
              <a:t> =</a:t>
            </a:r>
          </a:p>
          <a:p>
            <a:endParaRPr lang="nl-NL" sz="1200" dirty="0" smtClean="0">
              <a:latin typeface="Courier"/>
              <a:cs typeface="Courier"/>
            </a:endParaRPr>
          </a:p>
          <a:p>
            <a:r>
              <a:rPr lang="nl-NL" sz="1200" dirty="0" smtClean="0">
                <a:latin typeface="Courier"/>
                <a:cs typeface="Courier"/>
              </a:rPr>
              <a:t>    82    91    13    92    64    10    28    55    96    97</a:t>
            </a:r>
          </a:p>
          <a:p>
            <a:r>
              <a:rPr lang="nl-NL" sz="1200" dirty="0" smtClean="0">
                <a:latin typeface="Courier"/>
                <a:cs typeface="Courier"/>
              </a:rPr>
              <a:t>&gt;&gt; </a:t>
            </a:r>
            <a:r>
              <a:rPr lang="nl-NL" sz="1200" dirty="0" err="1" smtClean="0">
                <a:latin typeface="Courier"/>
                <a:cs typeface="Courier"/>
              </a:rPr>
              <a:t>rng</a:t>
            </a:r>
            <a:r>
              <a:rPr lang="nl-NL" sz="1200" dirty="0" smtClean="0">
                <a:latin typeface="Courier"/>
                <a:cs typeface="Courier"/>
              </a:rPr>
              <a:t> default</a:t>
            </a:r>
          </a:p>
          <a:p>
            <a:r>
              <a:rPr lang="nl-NL" sz="1200" dirty="0" smtClean="0">
                <a:latin typeface="Courier"/>
                <a:cs typeface="Courier"/>
              </a:rPr>
              <a:t>&gt;&gt; </a:t>
            </a:r>
            <a:r>
              <a:rPr lang="nl-NL" sz="1200" dirty="0" err="1" smtClean="0">
                <a:latin typeface="Courier"/>
                <a:cs typeface="Courier"/>
              </a:rPr>
              <a:t>randi</a:t>
            </a:r>
            <a:r>
              <a:rPr lang="nl-NL" sz="1200" dirty="0" smtClean="0">
                <a:latin typeface="Courier"/>
                <a:cs typeface="Courier"/>
              </a:rPr>
              <a:t>(100,[1,10])</a:t>
            </a:r>
          </a:p>
          <a:p>
            <a:endParaRPr lang="nl-NL" sz="1200" dirty="0" smtClean="0">
              <a:latin typeface="Courier"/>
              <a:cs typeface="Courier"/>
            </a:endParaRPr>
          </a:p>
          <a:p>
            <a:r>
              <a:rPr lang="nl-NL" sz="1200" dirty="0" err="1" smtClean="0">
                <a:latin typeface="Courier"/>
                <a:cs typeface="Courier"/>
              </a:rPr>
              <a:t>ans</a:t>
            </a:r>
            <a:r>
              <a:rPr lang="nl-NL" sz="1200" dirty="0" smtClean="0">
                <a:latin typeface="Courier"/>
                <a:cs typeface="Courier"/>
              </a:rPr>
              <a:t> =</a:t>
            </a:r>
          </a:p>
          <a:p>
            <a:endParaRPr lang="nl-NL" sz="1200" dirty="0" smtClean="0">
              <a:latin typeface="Courier"/>
              <a:cs typeface="Courier"/>
            </a:endParaRPr>
          </a:p>
          <a:p>
            <a:r>
              <a:rPr lang="nl-NL" sz="1200" dirty="0" smtClean="0">
                <a:latin typeface="Courier"/>
                <a:cs typeface="Courier"/>
              </a:rPr>
              <a:t>    82    91    13    92    64    10    28    55    96    97</a:t>
            </a:r>
          </a:p>
          <a:p>
            <a:endParaRPr lang="en-US" sz="1200" dirty="0" smtClean="0">
              <a:latin typeface="Courier"/>
              <a:cs typeface="Courier"/>
            </a:endParaRPr>
          </a:p>
          <a:p>
            <a:endParaRPr lang="en-US" sz="1200" dirty="0">
              <a:latin typeface="Courier"/>
              <a:cs typeface="Courier"/>
            </a:endParaRPr>
          </a:p>
        </p:txBody>
      </p:sp>
    </p:spTree>
    <p:extLst>
      <p:ext uri="{BB962C8B-B14F-4D97-AF65-F5344CB8AC3E}">
        <p14:creationId xmlns:p14="http://schemas.microsoft.com/office/powerpoint/2010/main" val="41140886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Randomization</a:t>
            </a:r>
            <a:endParaRPr lang="en-US" dirty="0"/>
          </a:p>
        </p:txBody>
      </p:sp>
      <p:sp>
        <p:nvSpPr>
          <p:cNvPr id="3" name="Content Placeholder 2"/>
          <p:cNvSpPr>
            <a:spLocks noGrp="1"/>
          </p:cNvSpPr>
          <p:nvPr>
            <p:ph idx="1"/>
          </p:nvPr>
        </p:nvSpPr>
        <p:spPr/>
        <p:txBody>
          <a:bodyPr/>
          <a:lstStyle/>
          <a:p>
            <a:r>
              <a:rPr lang="en-US" dirty="0" smtClean="0"/>
              <a:t>"Seed" the random number generator to generate different values</a:t>
            </a:r>
          </a:p>
          <a:p>
            <a:r>
              <a:rPr lang="en-US" dirty="0" smtClean="0"/>
              <a:t>Common seed to use is the current time</a:t>
            </a:r>
          </a:p>
          <a:p>
            <a:r>
              <a:rPr lang="en-US" dirty="0" err="1" smtClean="0">
                <a:solidFill>
                  <a:srgbClr val="0000FF"/>
                </a:solidFill>
              </a:rPr>
              <a:t>rng</a:t>
            </a:r>
            <a:r>
              <a:rPr lang="en-US" dirty="0" smtClean="0">
                <a:solidFill>
                  <a:srgbClr val="0000FF"/>
                </a:solidFill>
              </a:rPr>
              <a:t> shuffle </a:t>
            </a:r>
            <a:r>
              <a:rPr lang="en-US" dirty="0" smtClean="0"/>
              <a:t>to reseed with current time</a:t>
            </a:r>
            <a:endParaRPr lang="en-US" dirty="0"/>
          </a:p>
        </p:txBody>
      </p:sp>
    </p:spTree>
    <p:extLst>
      <p:ext uri="{BB962C8B-B14F-4D97-AF65-F5344CB8AC3E}">
        <p14:creationId xmlns:p14="http://schemas.microsoft.com/office/powerpoint/2010/main" val="163509388"/>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Randomization</a:t>
            </a:r>
            <a:endParaRPr lang="en-US" dirty="0"/>
          </a:p>
        </p:txBody>
      </p:sp>
      <p:sp>
        <p:nvSpPr>
          <p:cNvPr id="4" name="TextBox 3"/>
          <p:cNvSpPr txBox="1"/>
          <p:nvPr/>
        </p:nvSpPr>
        <p:spPr>
          <a:xfrm>
            <a:off x="602311" y="1825488"/>
            <a:ext cx="7504613" cy="4893646"/>
          </a:xfrm>
          <a:prstGeom prst="rect">
            <a:avLst/>
          </a:prstGeom>
          <a:solidFill>
            <a:schemeClr val="bg1">
              <a:lumMod val="85000"/>
            </a:schemeClr>
          </a:solidFill>
        </p:spPr>
        <p:txBody>
          <a:bodyPr wrap="square" rtlCol="0">
            <a:spAutoFit/>
          </a:bodyPr>
          <a:lstStyle/>
          <a:p>
            <a:r>
              <a:rPr lang="en-US" sz="1200" dirty="0" smtClean="0">
                <a:latin typeface="Courier"/>
                <a:cs typeface="Courier"/>
              </a:rPr>
              <a:t>&gt;&gt; </a:t>
            </a:r>
            <a:r>
              <a:rPr lang="en-US" sz="1200" dirty="0" err="1" smtClean="0">
                <a:latin typeface="Courier"/>
                <a:cs typeface="Courier"/>
              </a:rPr>
              <a:t>rng</a:t>
            </a:r>
            <a:r>
              <a:rPr lang="en-US" sz="1200" dirty="0" smtClean="0">
                <a:latin typeface="Courier"/>
                <a:cs typeface="Courier"/>
              </a:rPr>
              <a:t> shuffle</a:t>
            </a:r>
          </a:p>
          <a:p>
            <a:r>
              <a:rPr lang="en-US" sz="1200" dirty="0" smtClean="0">
                <a:latin typeface="Courier"/>
                <a:cs typeface="Courier"/>
              </a:rPr>
              <a:t>&gt;&gt; </a:t>
            </a:r>
            <a:r>
              <a:rPr lang="en-US" sz="1200" dirty="0" err="1" smtClean="0">
                <a:latin typeface="Courier"/>
                <a:cs typeface="Courier"/>
              </a:rPr>
              <a:t>rng</a:t>
            </a:r>
            <a:endParaRPr lang="en-US" sz="1200" dirty="0" smtClean="0">
              <a:latin typeface="Courier"/>
              <a:cs typeface="Courier"/>
            </a:endParaRPr>
          </a:p>
          <a:p>
            <a:endParaRPr lang="nl-NL" sz="1200" dirty="0" smtClean="0">
              <a:latin typeface="Courier"/>
              <a:cs typeface="Courier"/>
            </a:endParaRPr>
          </a:p>
          <a:p>
            <a:r>
              <a:rPr lang="nl-NL" sz="1200" dirty="0" err="1" smtClean="0">
                <a:latin typeface="Courier"/>
                <a:cs typeface="Courier"/>
              </a:rPr>
              <a:t>ans</a:t>
            </a:r>
            <a:r>
              <a:rPr lang="nl-NL" sz="1200" dirty="0" smtClean="0">
                <a:latin typeface="Courier"/>
                <a:cs typeface="Courier"/>
              </a:rPr>
              <a:t> = </a:t>
            </a:r>
          </a:p>
          <a:p>
            <a:endParaRPr lang="nl-NL" sz="1200" dirty="0" smtClean="0">
              <a:latin typeface="Courier"/>
              <a:cs typeface="Courier"/>
            </a:endParaRPr>
          </a:p>
          <a:p>
            <a:r>
              <a:rPr lang="nl-NL" sz="1200" dirty="0" smtClean="0">
                <a:latin typeface="Courier"/>
                <a:cs typeface="Courier"/>
              </a:rPr>
              <a:t>     Type: 'twister'</a:t>
            </a:r>
          </a:p>
          <a:p>
            <a:r>
              <a:rPr lang="nl-NL" sz="1200" dirty="0" smtClean="0">
                <a:latin typeface="Courier"/>
                <a:cs typeface="Courier"/>
              </a:rPr>
              <a:t>     </a:t>
            </a:r>
            <a:r>
              <a:rPr lang="nl-NL" sz="1200" dirty="0" err="1" smtClean="0">
                <a:latin typeface="Courier"/>
                <a:cs typeface="Courier"/>
              </a:rPr>
              <a:t>Seed</a:t>
            </a:r>
            <a:r>
              <a:rPr lang="nl-NL" sz="1200" dirty="0" smtClean="0">
                <a:latin typeface="Courier"/>
                <a:cs typeface="Courier"/>
              </a:rPr>
              <a:t>: 2062320423</a:t>
            </a:r>
          </a:p>
          <a:p>
            <a:r>
              <a:rPr lang="nl-NL" sz="1200" dirty="0" smtClean="0">
                <a:latin typeface="Courier"/>
                <a:cs typeface="Courier"/>
              </a:rPr>
              <a:t>    State: [625x1 uint32]</a:t>
            </a:r>
          </a:p>
          <a:p>
            <a:endParaRPr lang="nl-NL" sz="1200" dirty="0">
              <a:latin typeface="Courier"/>
              <a:cs typeface="Courier"/>
            </a:endParaRPr>
          </a:p>
          <a:p>
            <a:r>
              <a:rPr lang="nl-NL" sz="1200" dirty="0" smtClean="0">
                <a:latin typeface="Courier"/>
                <a:cs typeface="Courier"/>
              </a:rPr>
              <a:t>&gt;&gt; </a:t>
            </a:r>
            <a:r>
              <a:rPr lang="nl-NL" sz="1200" dirty="0" err="1" smtClean="0">
                <a:latin typeface="Courier"/>
                <a:cs typeface="Courier"/>
              </a:rPr>
              <a:t>rng</a:t>
            </a:r>
            <a:r>
              <a:rPr lang="nl-NL" sz="1200" dirty="0" smtClean="0">
                <a:latin typeface="Courier"/>
                <a:cs typeface="Courier"/>
              </a:rPr>
              <a:t>(1)</a:t>
            </a:r>
          </a:p>
          <a:p>
            <a:r>
              <a:rPr lang="nl-NL" sz="1200" dirty="0" smtClean="0">
                <a:latin typeface="Courier"/>
                <a:cs typeface="Courier"/>
              </a:rPr>
              <a:t>&gt;&gt; </a:t>
            </a:r>
            <a:r>
              <a:rPr lang="nl-NL" sz="1200" dirty="0" err="1" smtClean="0">
                <a:latin typeface="Courier"/>
                <a:cs typeface="Courier"/>
              </a:rPr>
              <a:t>rng</a:t>
            </a:r>
            <a:endParaRPr lang="nl-NL" sz="1200" dirty="0" smtClean="0">
              <a:latin typeface="Courier"/>
              <a:cs typeface="Courier"/>
            </a:endParaRPr>
          </a:p>
          <a:p>
            <a:endParaRPr lang="nl-NL" sz="1200" dirty="0" smtClean="0">
              <a:latin typeface="Courier"/>
              <a:cs typeface="Courier"/>
            </a:endParaRPr>
          </a:p>
          <a:p>
            <a:r>
              <a:rPr lang="nl-NL" sz="1200" dirty="0" err="1" smtClean="0">
                <a:latin typeface="Courier"/>
                <a:cs typeface="Courier"/>
              </a:rPr>
              <a:t>ans</a:t>
            </a:r>
            <a:r>
              <a:rPr lang="nl-NL" sz="1200" dirty="0" smtClean="0">
                <a:latin typeface="Courier"/>
                <a:cs typeface="Courier"/>
              </a:rPr>
              <a:t> = </a:t>
            </a:r>
          </a:p>
          <a:p>
            <a:endParaRPr lang="nl-NL" sz="1200" dirty="0" smtClean="0">
              <a:latin typeface="Courier"/>
              <a:cs typeface="Courier"/>
            </a:endParaRPr>
          </a:p>
          <a:p>
            <a:r>
              <a:rPr lang="nl-NL" sz="1200" dirty="0" smtClean="0">
                <a:latin typeface="Courier"/>
                <a:cs typeface="Courier"/>
              </a:rPr>
              <a:t>     Type: 'twister'</a:t>
            </a:r>
          </a:p>
          <a:p>
            <a:r>
              <a:rPr lang="nl-NL" sz="1200" dirty="0" smtClean="0">
                <a:latin typeface="Courier"/>
                <a:cs typeface="Courier"/>
              </a:rPr>
              <a:t>     </a:t>
            </a:r>
            <a:r>
              <a:rPr lang="nl-NL" sz="1200" dirty="0" err="1" smtClean="0">
                <a:latin typeface="Courier"/>
                <a:cs typeface="Courier"/>
              </a:rPr>
              <a:t>Seed</a:t>
            </a:r>
            <a:r>
              <a:rPr lang="nl-NL" sz="1200" dirty="0" smtClean="0">
                <a:latin typeface="Courier"/>
                <a:cs typeface="Courier"/>
              </a:rPr>
              <a:t>: 1</a:t>
            </a:r>
          </a:p>
          <a:p>
            <a:r>
              <a:rPr lang="nl-NL" sz="1200" dirty="0" smtClean="0">
                <a:latin typeface="Courier"/>
                <a:cs typeface="Courier"/>
              </a:rPr>
              <a:t>    State: [625x1 uint32]</a:t>
            </a:r>
          </a:p>
          <a:p>
            <a:endParaRPr lang="nl-NL" sz="1200" dirty="0">
              <a:latin typeface="Courier"/>
              <a:cs typeface="Courier"/>
            </a:endParaRPr>
          </a:p>
          <a:p>
            <a:r>
              <a:rPr lang="nl-NL" sz="1200" dirty="0" smtClean="0">
                <a:latin typeface="Courier"/>
                <a:cs typeface="Courier"/>
              </a:rPr>
              <a:t>&gt;&gt; </a:t>
            </a:r>
            <a:r>
              <a:rPr lang="nl-NL" sz="1200" dirty="0" err="1" smtClean="0">
                <a:latin typeface="Courier"/>
                <a:cs typeface="Courier"/>
              </a:rPr>
              <a:t>rng</a:t>
            </a:r>
            <a:r>
              <a:rPr lang="nl-NL" sz="1200" dirty="0" smtClean="0">
                <a:latin typeface="Courier"/>
                <a:cs typeface="Courier"/>
              </a:rPr>
              <a:t>(5,'combRecursive')</a:t>
            </a:r>
          </a:p>
          <a:p>
            <a:r>
              <a:rPr lang="nl-NL" sz="1200" dirty="0" smtClean="0">
                <a:latin typeface="Courier"/>
                <a:cs typeface="Courier"/>
              </a:rPr>
              <a:t>&gt;&gt; </a:t>
            </a:r>
            <a:r>
              <a:rPr lang="nl-NL" sz="1200" dirty="0" err="1" smtClean="0">
                <a:latin typeface="Courier"/>
                <a:cs typeface="Courier"/>
              </a:rPr>
              <a:t>rng</a:t>
            </a:r>
            <a:endParaRPr lang="nl-NL" sz="1200" dirty="0">
              <a:latin typeface="Courier"/>
              <a:cs typeface="Courier"/>
            </a:endParaRPr>
          </a:p>
          <a:p>
            <a:endParaRPr lang="nl-NL" sz="1200" dirty="0" smtClean="0">
              <a:latin typeface="Courier"/>
              <a:cs typeface="Courier"/>
            </a:endParaRPr>
          </a:p>
          <a:p>
            <a:r>
              <a:rPr lang="nl-NL" sz="1200" dirty="0" err="1" smtClean="0">
                <a:latin typeface="Courier"/>
                <a:cs typeface="Courier"/>
              </a:rPr>
              <a:t>ans</a:t>
            </a:r>
            <a:r>
              <a:rPr lang="nl-NL" sz="1200" dirty="0" smtClean="0">
                <a:latin typeface="Courier"/>
                <a:cs typeface="Courier"/>
              </a:rPr>
              <a:t> = </a:t>
            </a:r>
          </a:p>
          <a:p>
            <a:endParaRPr lang="nl-NL" sz="1200" dirty="0" smtClean="0">
              <a:latin typeface="Courier"/>
              <a:cs typeface="Courier"/>
            </a:endParaRPr>
          </a:p>
          <a:p>
            <a:r>
              <a:rPr lang="nl-NL" sz="1200" dirty="0" smtClean="0">
                <a:latin typeface="Courier"/>
                <a:cs typeface="Courier"/>
              </a:rPr>
              <a:t>     Type: '</a:t>
            </a:r>
            <a:r>
              <a:rPr lang="nl-NL" sz="1200" dirty="0" err="1" smtClean="0">
                <a:latin typeface="Courier"/>
                <a:cs typeface="Courier"/>
              </a:rPr>
              <a:t>combRecursive</a:t>
            </a:r>
            <a:r>
              <a:rPr lang="nl-NL" sz="1200" dirty="0" smtClean="0">
                <a:latin typeface="Courier"/>
                <a:cs typeface="Courier"/>
              </a:rPr>
              <a:t>'</a:t>
            </a:r>
          </a:p>
          <a:p>
            <a:r>
              <a:rPr lang="nl-NL" sz="1200" dirty="0" smtClean="0">
                <a:latin typeface="Courier"/>
                <a:cs typeface="Courier"/>
              </a:rPr>
              <a:t>     </a:t>
            </a:r>
            <a:r>
              <a:rPr lang="nl-NL" sz="1200" dirty="0" err="1" smtClean="0">
                <a:latin typeface="Courier"/>
                <a:cs typeface="Courier"/>
              </a:rPr>
              <a:t>Seed</a:t>
            </a:r>
            <a:r>
              <a:rPr lang="nl-NL" sz="1200" dirty="0" smtClean="0">
                <a:latin typeface="Courier"/>
                <a:cs typeface="Courier"/>
              </a:rPr>
              <a:t>: 5</a:t>
            </a:r>
          </a:p>
          <a:p>
            <a:r>
              <a:rPr lang="nl-NL" sz="1200" dirty="0" smtClean="0">
                <a:latin typeface="Courier"/>
                <a:cs typeface="Courier"/>
              </a:rPr>
              <a:t>    State: [12x1 uint32]</a:t>
            </a:r>
          </a:p>
        </p:txBody>
      </p:sp>
    </p:spTree>
    <p:extLst>
      <p:ext uri="{BB962C8B-B14F-4D97-AF65-F5344CB8AC3E}">
        <p14:creationId xmlns:p14="http://schemas.microsoft.com/office/powerpoint/2010/main" val="32835809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23" end="2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
                                            <p:txEl>
                                              <p:pRg st="25" end="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a:t>
            </a:r>
            <a:endParaRPr lang="en-US" dirty="0"/>
          </a:p>
        </p:txBody>
      </p:sp>
      <p:sp>
        <p:nvSpPr>
          <p:cNvPr id="3" name="Content Placeholder 2"/>
          <p:cNvSpPr>
            <a:spLocks noGrp="1"/>
          </p:cNvSpPr>
          <p:nvPr>
            <p:ph idx="1"/>
          </p:nvPr>
        </p:nvSpPr>
        <p:spPr/>
        <p:txBody>
          <a:bodyPr/>
          <a:lstStyle/>
          <a:p>
            <a:r>
              <a:rPr lang="en-US" dirty="0" err="1" smtClean="0"/>
              <a:t>Matlab</a:t>
            </a:r>
            <a:r>
              <a:rPr lang="en-US" dirty="0" smtClean="0"/>
              <a:t> function </a:t>
            </a:r>
            <a:r>
              <a:rPr lang="en-US" dirty="0" err="1" smtClean="0">
                <a:solidFill>
                  <a:srgbClr val="0000FF"/>
                </a:solidFill>
              </a:rPr>
              <a:t>randperm</a:t>
            </a:r>
            <a:r>
              <a:rPr lang="en-US" dirty="0" smtClean="0">
                <a:solidFill>
                  <a:srgbClr val="0000FF"/>
                </a:solidFill>
              </a:rPr>
              <a:t>()</a:t>
            </a:r>
            <a:r>
              <a:rPr lang="en-US" dirty="0" smtClean="0"/>
              <a:t> and PTB function </a:t>
            </a:r>
            <a:r>
              <a:rPr lang="en-US" dirty="0" smtClean="0">
                <a:solidFill>
                  <a:srgbClr val="0000FF"/>
                </a:solidFill>
              </a:rPr>
              <a:t>Shuffle()</a:t>
            </a:r>
            <a:r>
              <a:rPr lang="en-US" dirty="0" smtClean="0"/>
              <a:t> are useful for permuting lists</a:t>
            </a:r>
            <a:endParaRPr lang="en-US" dirty="0"/>
          </a:p>
        </p:txBody>
      </p:sp>
    </p:spTree>
    <p:extLst>
      <p:ext uri="{BB962C8B-B14F-4D97-AF65-F5344CB8AC3E}">
        <p14:creationId xmlns:p14="http://schemas.microsoft.com/office/powerpoint/2010/main" val="3861189312"/>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a:t>
            </a:r>
            <a:endParaRPr lang="en-US" dirty="0"/>
          </a:p>
        </p:txBody>
      </p:sp>
      <p:sp>
        <p:nvSpPr>
          <p:cNvPr id="3" name="Content Placeholder 2"/>
          <p:cNvSpPr>
            <a:spLocks noGrp="1"/>
          </p:cNvSpPr>
          <p:nvPr>
            <p:ph idx="1"/>
          </p:nvPr>
        </p:nvSpPr>
        <p:spPr/>
        <p:txBody>
          <a:bodyPr/>
          <a:lstStyle/>
          <a:p>
            <a:r>
              <a:rPr lang="en-US" dirty="0" err="1" smtClean="0"/>
              <a:t>randperm</a:t>
            </a:r>
            <a:r>
              <a:rPr lang="en-US" dirty="0" smtClean="0"/>
              <a:t>(N) will create a vector of numbers from 1 to N in random order.  </a:t>
            </a:r>
          </a:p>
          <a:p>
            <a:r>
              <a:rPr lang="en-US" dirty="0" smtClean="0"/>
              <a:t>You can use these numbers as indexes to reference multiple lists in the same random order</a:t>
            </a:r>
            <a:endParaRPr lang="en-US" dirty="0"/>
          </a:p>
        </p:txBody>
      </p:sp>
    </p:spTree>
    <p:extLst>
      <p:ext uri="{BB962C8B-B14F-4D97-AF65-F5344CB8AC3E}">
        <p14:creationId xmlns:p14="http://schemas.microsoft.com/office/powerpoint/2010/main" val="189649646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You have a list of fruits, and a separate list of colors that describe those fruits.  They are in order, such that colors{1} describes the color of fruits{1}. </a:t>
            </a:r>
          </a:p>
          <a:p>
            <a:pPr lvl="1"/>
            <a:r>
              <a:rPr lang="en-US" dirty="0" smtClean="0"/>
              <a:t>You want to describe the name and color of each fruit, but in random order</a:t>
            </a:r>
            <a:endParaRPr lang="en-US" dirty="0"/>
          </a:p>
        </p:txBody>
      </p:sp>
    </p:spTree>
    <p:extLst>
      <p:ext uri="{BB962C8B-B14F-4D97-AF65-F5344CB8AC3E}">
        <p14:creationId xmlns:p14="http://schemas.microsoft.com/office/powerpoint/2010/main" val="236543349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sound data for playing</a:t>
            </a:r>
            <a:endParaRPr lang="en-US" dirty="0"/>
          </a:p>
        </p:txBody>
      </p:sp>
      <p:sp>
        <p:nvSpPr>
          <p:cNvPr id="4" name="TextBox 3"/>
          <p:cNvSpPr txBox="1"/>
          <p:nvPr/>
        </p:nvSpPr>
        <p:spPr>
          <a:xfrm>
            <a:off x="445750" y="1999757"/>
            <a:ext cx="7849021" cy="2308324"/>
          </a:xfrm>
          <a:prstGeom prst="rect">
            <a:avLst/>
          </a:prstGeom>
          <a:solidFill>
            <a:schemeClr val="bg1">
              <a:lumMod val="85000"/>
            </a:schemeClr>
          </a:solidFill>
        </p:spPr>
        <p:txBody>
          <a:bodyPr wrap="square" rtlCol="0">
            <a:spAutoFit/>
          </a:bodyPr>
          <a:lstStyle/>
          <a:p>
            <a:r>
              <a:rPr lang="en-US" sz="1200" dirty="0" smtClean="0">
                <a:latin typeface="Courier"/>
                <a:cs typeface="Courier"/>
              </a:rPr>
              <a:t>&gt;&gt; </a:t>
            </a:r>
            <a:r>
              <a:rPr lang="en-US" sz="1200" dirty="0" err="1" smtClean="0">
                <a:latin typeface="Courier"/>
                <a:cs typeface="Courier"/>
              </a:rPr>
              <a:t>whos</a:t>
            </a:r>
            <a:r>
              <a:rPr lang="en-US" sz="1200" dirty="0" smtClean="0">
                <a:latin typeface="Courier"/>
                <a:cs typeface="Courier"/>
              </a:rPr>
              <a:t> </a:t>
            </a:r>
            <a:r>
              <a:rPr lang="en-US" sz="1200" dirty="0" err="1" smtClean="0">
                <a:latin typeface="Courier"/>
                <a:cs typeface="Courier"/>
              </a:rPr>
              <a:t>funkData</a:t>
            </a:r>
            <a:endParaRPr lang="en-US" sz="1200" dirty="0" smtClean="0">
              <a:latin typeface="Courier"/>
              <a:cs typeface="Courier"/>
            </a:endParaRPr>
          </a:p>
          <a:p>
            <a:r>
              <a:rPr lang="en-US" sz="1200" dirty="0" smtClean="0">
                <a:latin typeface="Courier"/>
                <a:cs typeface="Courier"/>
              </a:rPr>
              <a:t> Name               Size              Bytes  Class     Attributes</a:t>
            </a:r>
          </a:p>
          <a:p>
            <a:endParaRPr lang="en-US" sz="1200" dirty="0" smtClean="0">
              <a:latin typeface="Courier"/>
              <a:cs typeface="Courier"/>
            </a:endParaRPr>
          </a:p>
          <a:p>
            <a:r>
              <a:rPr lang="en-US" sz="1200" dirty="0" smtClean="0">
                <a:latin typeface="Courier"/>
                <a:cs typeface="Courier"/>
              </a:rPr>
              <a:t>  </a:t>
            </a:r>
            <a:r>
              <a:rPr lang="en-US" sz="1200" dirty="0" err="1" smtClean="0">
                <a:latin typeface="Courier"/>
                <a:cs typeface="Courier"/>
              </a:rPr>
              <a:t>funkData</a:t>
            </a:r>
            <a:r>
              <a:rPr lang="en-US" sz="1200" dirty="0" smtClean="0">
                <a:latin typeface="Courier"/>
                <a:cs typeface="Courier"/>
              </a:rPr>
              <a:t>      624000x1             4992000  double </a:t>
            </a:r>
          </a:p>
          <a:p>
            <a:endParaRPr lang="en-US" sz="1200" dirty="0">
              <a:latin typeface="Courier"/>
              <a:cs typeface="Courier"/>
            </a:endParaRPr>
          </a:p>
          <a:p>
            <a:r>
              <a:rPr lang="en-US" sz="1200" dirty="0" smtClean="0">
                <a:latin typeface="Courier"/>
                <a:cs typeface="Courier"/>
              </a:rPr>
              <a:t>&gt;&gt; </a:t>
            </a:r>
            <a:r>
              <a:rPr lang="en-US" sz="1200" dirty="0" err="1" smtClean="0">
                <a:latin typeface="Courier"/>
                <a:cs typeface="Courier"/>
              </a:rPr>
              <a:t>funkData</a:t>
            </a:r>
            <a:r>
              <a:rPr lang="en-US" sz="1200" dirty="0" smtClean="0">
                <a:latin typeface="Courier"/>
                <a:cs typeface="Courier"/>
              </a:rPr>
              <a:t> = </a:t>
            </a:r>
            <a:r>
              <a:rPr lang="en-US" sz="1200" dirty="0" err="1" smtClean="0">
                <a:latin typeface="Courier"/>
                <a:cs typeface="Courier"/>
              </a:rPr>
              <a:t>funkData</a:t>
            </a:r>
            <a:r>
              <a:rPr lang="en-US" sz="1200" dirty="0" smtClean="0">
                <a:latin typeface="Courier"/>
                <a:cs typeface="Courier"/>
              </a:rPr>
              <a:t>'</a:t>
            </a:r>
          </a:p>
          <a:p>
            <a:r>
              <a:rPr lang="en-US" sz="1200" dirty="0" smtClean="0">
                <a:latin typeface="Courier"/>
                <a:cs typeface="Courier"/>
              </a:rPr>
              <a:t>&gt;&gt; </a:t>
            </a:r>
            <a:r>
              <a:rPr lang="en-US" sz="1200" dirty="0" err="1" smtClean="0">
                <a:latin typeface="Courier"/>
                <a:cs typeface="Courier"/>
              </a:rPr>
              <a:t>funkData</a:t>
            </a:r>
            <a:r>
              <a:rPr lang="en-US" sz="1200" dirty="0" smtClean="0">
                <a:latin typeface="Courier"/>
                <a:cs typeface="Courier"/>
              </a:rPr>
              <a:t> = [</a:t>
            </a:r>
            <a:r>
              <a:rPr lang="en-US" sz="1200" dirty="0" err="1" smtClean="0">
                <a:latin typeface="Courier"/>
                <a:cs typeface="Courier"/>
              </a:rPr>
              <a:t>funkData</a:t>
            </a:r>
            <a:r>
              <a:rPr lang="en-US" sz="1200" dirty="0" smtClean="0">
                <a:latin typeface="Courier"/>
                <a:cs typeface="Courier"/>
              </a:rPr>
              <a:t>; </a:t>
            </a:r>
            <a:r>
              <a:rPr lang="en-US" sz="1200" dirty="0" err="1" smtClean="0">
                <a:latin typeface="Courier"/>
                <a:cs typeface="Courier"/>
              </a:rPr>
              <a:t>funkData</a:t>
            </a:r>
            <a:r>
              <a:rPr lang="en-US" sz="1200" dirty="0" smtClean="0">
                <a:latin typeface="Courier"/>
                <a:cs typeface="Courier"/>
              </a:rPr>
              <a:t>];</a:t>
            </a:r>
          </a:p>
          <a:p>
            <a:r>
              <a:rPr lang="en-US" sz="1200" dirty="0" smtClean="0">
                <a:latin typeface="Courier"/>
                <a:cs typeface="Courier"/>
              </a:rPr>
              <a:t>&gt;&gt; </a:t>
            </a:r>
            <a:r>
              <a:rPr lang="en-US" sz="1200" dirty="0" err="1" smtClean="0">
                <a:latin typeface="Courier"/>
                <a:cs typeface="Courier"/>
              </a:rPr>
              <a:t>whos</a:t>
            </a:r>
            <a:r>
              <a:rPr lang="en-US" sz="1200" dirty="0" smtClean="0">
                <a:latin typeface="Courier"/>
                <a:cs typeface="Courier"/>
              </a:rPr>
              <a:t> </a:t>
            </a:r>
            <a:r>
              <a:rPr lang="en-US" sz="1200" dirty="0" err="1" smtClean="0">
                <a:latin typeface="Courier"/>
                <a:cs typeface="Courier"/>
              </a:rPr>
              <a:t>funkData</a:t>
            </a:r>
            <a:endParaRPr lang="en-US" sz="1200" dirty="0" smtClean="0">
              <a:latin typeface="Courier"/>
              <a:cs typeface="Courier"/>
            </a:endParaRPr>
          </a:p>
          <a:p>
            <a:r>
              <a:rPr lang="en-US" sz="1200" dirty="0" smtClean="0">
                <a:latin typeface="Courier"/>
                <a:cs typeface="Courier"/>
              </a:rPr>
              <a:t> Name          Size                  Bytes  Class     Attributes</a:t>
            </a:r>
          </a:p>
          <a:p>
            <a:endParaRPr lang="en-US" sz="1200" dirty="0" smtClean="0">
              <a:latin typeface="Courier"/>
              <a:cs typeface="Courier"/>
            </a:endParaRPr>
          </a:p>
          <a:p>
            <a:r>
              <a:rPr lang="en-US" sz="1200" dirty="0" smtClean="0">
                <a:latin typeface="Courier"/>
                <a:cs typeface="Courier"/>
              </a:rPr>
              <a:t>  </a:t>
            </a:r>
            <a:r>
              <a:rPr lang="en-US" sz="1200" dirty="0" err="1" smtClean="0">
                <a:latin typeface="Courier"/>
                <a:cs typeface="Courier"/>
              </a:rPr>
              <a:t>funkData</a:t>
            </a:r>
            <a:r>
              <a:rPr lang="en-US" sz="1200" dirty="0" smtClean="0">
                <a:latin typeface="Courier"/>
                <a:cs typeface="Courier"/>
              </a:rPr>
              <a:t>      2x624000            9984000  double </a:t>
            </a:r>
          </a:p>
          <a:p>
            <a:endParaRPr lang="en-US" sz="1200" dirty="0" smtClean="0">
              <a:latin typeface="Courier"/>
              <a:cs typeface="Courier"/>
            </a:endParaRPr>
          </a:p>
        </p:txBody>
      </p:sp>
      <p:sp>
        <p:nvSpPr>
          <p:cNvPr id="5" name="TextBox 4"/>
          <p:cNvSpPr txBox="1"/>
          <p:nvPr/>
        </p:nvSpPr>
        <p:spPr>
          <a:xfrm>
            <a:off x="4884242" y="2665739"/>
            <a:ext cx="3670160" cy="369332"/>
          </a:xfrm>
          <a:prstGeom prst="rect">
            <a:avLst/>
          </a:prstGeom>
          <a:noFill/>
        </p:spPr>
        <p:txBody>
          <a:bodyPr wrap="square" rtlCol="0">
            <a:spAutoFit/>
          </a:bodyPr>
          <a:lstStyle/>
          <a:p>
            <a:r>
              <a:rPr lang="en-US" dirty="0" smtClean="0">
                <a:solidFill>
                  <a:schemeClr val="accent1"/>
                </a:solidFill>
              </a:rPr>
              <a:t>change column to row</a:t>
            </a:r>
            <a:endParaRPr lang="en-US" dirty="0">
              <a:solidFill>
                <a:schemeClr val="accent1"/>
              </a:solidFill>
            </a:endParaRPr>
          </a:p>
        </p:txBody>
      </p:sp>
      <p:sp>
        <p:nvSpPr>
          <p:cNvPr id="6" name="TextBox 5"/>
          <p:cNvSpPr txBox="1"/>
          <p:nvPr/>
        </p:nvSpPr>
        <p:spPr>
          <a:xfrm>
            <a:off x="4912151" y="3028614"/>
            <a:ext cx="3963215" cy="369332"/>
          </a:xfrm>
          <a:prstGeom prst="rect">
            <a:avLst/>
          </a:prstGeom>
          <a:noFill/>
        </p:spPr>
        <p:txBody>
          <a:bodyPr wrap="square" rtlCol="0">
            <a:spAutoFit/>
          </a:bodyPr>
          <a:lstStyle/>
          <a:p>
            <a:r>
              <a:rPr lang="en-US" dirty="0" smtClean="0">
                <a:solidFill>
                  <a:schemeClr val="accent1"/>
                </a:solidFill>
              </a:rPr>
              <a:t>duplicate to make two rows for stereo</a:t>
            </a:r>
            <a:endParaRPr lang="en-US" dirty="0">
              <a:solidFill>
                <a:schemeClr val="accent1"/>
              </a:solidFill>
            </a:endParaRPr>
          </a:p>
        </p:txBody>
      </p:sp>
      <p:cxnSp>
        <p:nvCxnSpPr>
          <p:cNvPr id="8" name="Straight Arrow Connector 7"/>
          <p:cNvCxnSpPr/>
          <p:nvPr/>
        </p:nvCxnSpPr>
        <p:spPr>
          <a:xfrm flipH="1">
            <a:off x="2735176" y="2903005"/>
            <a:ext cx="1995562" cy="1674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823664" y="3265880"/>
            <a:ext cx="1102444" cy="139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0692767"/>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8-07 at 2.17.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329" y="1567610"/>
            <a:ext cx="7023100" cy="3429000"/>
          </a:xfrm>
          <a:prstGeom prst="rect">
            <a:avLst/>
          </a:prstGeom>
        </p:spPr>
      </p:pic>
    </p:spTree>
    <p:extLst>
      <p:ext uri="{BB962C8B-B14F-4D97-AF65-F5344CB8AC3E}">
        <p14:creationId xmlns:p14="http://schemas.microsoft.com/office/powerpoint/2010/main" val="4070890355"/>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a:t>
            </a:r>
            <a:endParaRPr lang="en-US" dirty="0"/>
          </a:p>
        </p:txBody>
      </p:sp>
      <p:sp>
        <p:nvSpPr>
          <p:cNvPr id="3" name="Content Placeholder 2"/>
          <p:cNvSpPr>
            <a:spLocks noGrp="1"/>
          </p:cNvSpPr>
          <p:nvPr>
            <p:ph idx="1"/>
          </p:nvPr>
        </p:nvSpPr>
        <p:spPr/>
        <p:txBody>
          <a:bodyPr/>
          <a:lstStyle/>
          <a:p>
            <a:r>
              <a:rPr lang="en-US" dirty="0" smtClean="0"/>
              <a:t>PTB function Shuffle() will take a vector or matrix, and return to you the items in random order</a:t>
            </a:r>
          </a:p>
          <a:p>
            <a:r>
              <a:rPr lang="en-US" dirty="0" smtClean="0"/>
              <a:t>If the input has multiple rows, each column will be shuffled, but numbers will stay in their columns.  Note this multi-column shuffle does not work with cell matrices. </a:t>
            </a:r>
            <a:endParaRPr lang="en-US" dirty="0"/>
          </a:p>
        </p:txBody>
      </p:sp>
    </p:spTree>
    <p:extLst>
      <p:ext uri="{BB962C8B-B14F-4D97-AF65-F5344CB8AC3E}">
        <p14:creationId xmlns:p14="http://schemas.microsoft.com/office/powerpoint/2010/main" val="3649209966"/>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602311" y="1825488"/>
            <a:ext cx="7504613" cy="3046987"/>
          </a:xfrm>
          <a:prstGeom prst="rect">
            <a:avLst/>
          </a:prstGeom>
          <a:solidFill>
            <a:schemeClr val="bg1">
              <a:lumMod val="85000"/>
            </a:schemeClr>
          </a:solidFill>
        </p:spPr>
        <p:txBody>
          <a:bodyPr wrap="square" rtlCol="0">
            <a:spAutoFit/>
          </a:bodyPr>
          <a:lstStyle/>
          <a:p>
            <a:r>
              <a:rPr lang="en-US" sz="1200" dirty="0" smtClean="0">
                <a:latin typeface="Courier"/>
                <a:cs typeface="Courier"/>
              </a:rPr>
              <a:t>&gt;&gt; fruits = {'</a:t>
            </a:r>
            <a:r>
              <a:rPr lang="en-US" sz="1200" dirty="0" err="1" smtClean="0">
                <a:latin typeface="Courier"/>
                <a:cs typeface="Courier"/>
              </a:rPr>
              <a:t>apple','banana','cucumber</a:t>
            </a:r>
            <a:r>
              <a:rPr lang="en-US" sz="1200" dirty="0" smtClean="0">
                <a:latin typeface="Courier"/>
                <a:cs typeface="Courier"/>
              </a:rPr>
              <a:t>'};</a:t>
            </a:r>
          </a:p>
          <a:p>
            <a:r>
              <a:rPr lang="en-US" sz="1200" dirty="0" smtClean="0">
                <a:latin typeface="Courier"/>
                <a:cs typeface="Courier"/>
              </a:rPr>
              <a:t>&gt;&gt; fruits = Shuffle(fruits)</a:t>
            </a:r>
          </a:p>
          <a:p>
            <a:endParaRPr lang="en-US" sz="1200" dirty="0" smtClean="0">
              <a:latin typeface="Courier"/>
              <a:cs typeface="Courier"/>
            </a:endParaRPr>
          </a:p>
          <a:p>
            <a:r>
              <a:rPr lang="en-US" sz="1200" dirty="0" smtClean="0">
                <a:latin typeface="Courier"/>
                <a:cs typeface="Courier"/>
              </a:rPr>
              <a:t>fruits = </a:t>
            </a:r>
          </a:p>
          <a:p>
            <a:endParaRPr lang="en-US" sz="1200" dirty="0" smtClean="0">
              <a:latin typeface="Courier"/>
              <a:cs typeface="Courier"/>
            </a:endParaRPr>
          </a:p>
          <a:p>
            <a:r>
              <a:rPr lang="en-US" sz="1200" dirty="0" smtClean="0">
                <a:latin typeface="Courier"/>
                <a:cs typeface="Courier"/>
              </a:rPr>
              <a:t>    'apple'    'cucumber'    'banana'</a:t>
            </a:r>
          </a:p>
          <a:p>
            <a:endParaRPr lang="en-US" sz="1200" dirty="0" smtClean="0">
              <a:latin typeface="Courier"/>
              <a:cs typeface="Courier"/>
            </a:endParaRPr>
          </a:p>
          <a:p>
            <a:r>
              <a:rPr lang="en-US" sz="1200" dirty="0" smtClean="0">
                <a:latin typeface="Courier"/>
                <a:cs typeface="Courier"/>
              </a:rPr>
              <a:t>&gt;&gt; fruits = {'</a:t>
            </a:r>
            <a:r>
              <a:rPr lang="en-US" sz="1200" dirty="0" err="1" smtClean="0">
                <a:latin typeface="Courier"/>
                <a:cs typeface="Courier"/>
              </a:rPr>
              <a:t>apple','banana','cucumber</a:t>
            </a:r>
            <a:r>
              <a:rPr lang="en-US" sz="1200" dirty="0" smtClean="0">
                <a:latin typeface="Courier"/>
                <a:cs typeface="Courier"/>
              </a:rPr>
              <a:t>'; '</a:t>
            </a:r>
            <a:r>
              <a:rPr lang="en-US" sz="1200" dirty="0" err="1" smtClean="0">
                <a:latin typeface="Courier"/>
                <a:cs typeface="Courier"/>
              </a:rPr>
              <a:t>red','yellow','green</a:t>
            </a:r>
            <a:r>
              <a:rPr lang="en-US" sz="1200" dirty="0" smtClean="0">
                <a:latin typeface="Courier"/>
                <a:cs typeface="Courier"/>
              </a:rPr>
              <a:t>'}</a:t>
            </a:r>
          </a:p>
          <a:p>
            <a:endParaRPr lang="en-US" sz="1200" dirty="0" smtClean="0">
              <a:latin typeface="Courier"/>
              <a:cs typeface="Courier"/>
            </a:endParaRPr>
          </a:p>
          <a:p>
            <a:r>
              <a:rPr lang="en-US" sz="1200" dirty="0" smtClean="0">
                <a:latin typeface="Courier"/>
                <a:cs typeface="Courier"/>
              </a:rPr>
              <a:t>fruits = </a:t>
            </a:r>
          </a:p>
          <a:p>
            <a:endParaRPr lang="en-US" sz="1200" dirty="0" smtClean="0">
              <a:latin typeface="Courier"/>
              <a:cs typeface="Courier"/>
            </a:endParaRPr>
          </a:p>
          <a:p>
            <a:r>
              <a:rPr lang="en-US" sz="1200" dirty="0" smtClean="0">
                <a:latin typeface="Courier"/>
                <a:cs typeface="Courier"/>
              </a:rPr>
              <a:t>    'apple'    'banana'    'cucumber'</a:t>
            </a:r>
          </a:p>
          <a:p>
            <a:r>
              <a:rPr lang="en-US" sz="1200" dirty="0" smtClean="0">
                <a:latin typeface="Courier"/>
                <a:cs typeface="Courier"/>
              </a:rPr>
              <a:t>    'red'      'yellow'    'green'</a:t>
            </a:r>
          </a:p>
          <a:p>
            <a:r>
              <a:rPr lang="en-US" sz="1200" dirty="0" smtClean="0">
                <a:latin typeface="Courier"/>
                <a:cs typeface="Courier"/>
              </a:rPr>
              <a:t>&gt;&gt; fruits = Shuffle(fruits)</a:t>
            </a:r>
          </a:p>
          <a:p>
            <a:r>
              <a:rPr lang="en-US" sz="1200" dirty="0" smtClean="0">
                <a:latin typeface="Courier"/>
                <a:cs typeface="Courier"/>
              </a:rPr>
              <a:t> </a:t>
            </a:r>
          </a:p>
          <a:p>
            <a:r>
              <a:rPr lang="en-US" sz="1200" dirty="0" smtClean="0">
                <a:latin typeface="Courier"/>
                <a:cs typeface="Courier"/>
              </a:rPr>
              <a:t> </a:t>
            </a:r>
            <a:endParaRPr lang="nl-NL" sz="1200" dirty="0" smtClean="0">
              <a:latin typeface="Courier"/>
              <a:cs typeface="Courier"/>
            </a:endParaRPr>
          </a:p>
        </p:txBody>
      </p:sp>
    </p:spTree>
    <p:extLst>
      <p:ext uri="{BB962C8B-B14F-4D97-AF65-F5344CB8AC3E}">
        <p14:creationId xmlns:p14="http://schemas.microsoft.com/office/powerpoint/2010/main" val="17776613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randomization functions</a:t>
            </a:r>
            <a:endParaRPr lang="en-US" dirty="0"/>
          </a:p>
        </p:txBody>
      </p:sp>
      <p:sp>
        <p:nvSpPr>
          <p:cNvPr id="3" name="Content Placeholder 2"/>
          <p:cNvSpPr>
            <a:spLocks noGrp="1"/>
          </p:cNvSpPr>
          <p:nvPr>
            <p:ph idx="1"/>
          </p:nvPr>
        </p:nvSpPr>
        <p:spPr/>
        <p:txBody>
          <a:bodyPr/>
          <a:lstStyle/>
          <a:p>
            <a:r>
              <a:rPr lang="en-US" dirty="0" err="1" smtClean="0"/>
              <a:t>RandSample</a:t>
            </a:r>
            <a:r>
              <a:rPr lang="en-US" dirty="0" smtClean="0"/>
              <a:t>()</a:t>
            </a:r>
          </a:p>
          <a:p>
            <a:r>
              <a:rPr lang="en-US" dirty="0" err="1" smtClean="0"/>
              <a:t>ChooseKFromN</a:t>
            </a:r>
            <a:r>
              <a:rPr lang="en-US" dirty="0" smtClean="0"/>
              <a:t>()</a:t>
            </a:r>
          </a:p>
          <a:p>
            <a:r>
              <a:rPr lang="en-US" dirty="0" err="1" smtClean="0"/>
              <a:t>RandSel</a:t>
            </a:r>
            <a:r>
              <a:rPr lang="en-US" dirty="0" smtClean="0"/>
              <a:t>()</a:t>
            </a:r>
          </a:p>
          <a:p>
            <a:r>
              <a:rPr lang="en-US" dirty="0" err="1" smtClean="0"/>
              <a:t>URandSel</a:t>
            </a:r>
            <a:r>
              <a:rPr lang="en-US" dirty="0" smtClean="0"/>
              <a:t>()</a:t>
            </a:r>
          </a:p>
          <a:p>
            <a:r>
              <a:rPr lang="en-US" dirty="0" err="1" smtClean="0"/>
              <a:t>CoinFlip</a:t>
            </a:r>
            <a:r>
              <a:rPr lang="en-US" dirty="0" smtClean="0"/>
              <a:t>()</a:t>
            </a:r>
          </a:p>
          <a:p>
            <a:endParaRPr lang="en-US" dirty="0"/>
          </a:p>
        </p:txBody>
      </p:sp>
    </p:spTree>
    <p:extLst>
      <p:ext uri="{BB962C8B-B14F-4D97-AF65-F5344CB8AC3E}">
        <p14:creationId xmlns:p14="http://schemas.microsoft.com/office/powerpoint/2010/main" val="2646555146"/>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2958944"/>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a:t>
            </a:r>
            <a:endParaRPr lang="en-US" dirty="0"/>
          </a:p>
        </p:txBody>
      </p:sp>
      <p:sp>
        <p:nvSpPr>
          <p:cNvPr id="3" name="Content Placeholder 2"/>
          <p:cNvSpPr>
            <a:spLocks noGrp="1"/>
          </p:cNvSpPr>
          <p:nvPr>
            <p:ph idx="1"/>
          </p:nvPr>
        </p:nvSpPr>
        <p:spPr/>
        <p:txBody>
          <a:bodyPr/>
          <a:lstStyle/>
          <a:p>
            <a:r>
              <a:rPr lang="en-US" dirty="0" smtClean="0"/>
              <a:t>Modern computers have multiple software processes constantly competing for access to resources. </a:t>
            </a:r>
          </a:p>
          <a:p>
            <a:r>
              <a:rPr lang="en-US" dirty="0" smtClean="0"/>
              <a:t>How these resources are allocated moment to moment can affect the execution of your script</a:t>
            </a:r>
          </a:p>
          <a:p>
            <a:endParaRPr lang="en-US" dirty="0"/>
          </a:p>
        </p:txBody>
      </p:sp>
    </p:spTree>
    <p:extLst>
      <p:ext uri="{BB962C8B-B14F-4D97-AF65-F5344CB8AC3E}">
        <p14:creationId xmlns:p14="http://schemas.microsoft.com/office/powerpoint/2010/main" val="4194279409"/>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a:t>
            </a:r>
            <a:endParaRPr lang="en-US" dirty="0"/>
          </a:p>
        </p:txBody>
      </p:sp>
      <p:sp>
        <p:nvSpPr>
          <p:cNvPr id="3" name="Content Placeholder 2"/>
          <p:cNvSpPr>
            <a:spLocks noGrp="1"/>
          </p:cNvSpPr>
          <p:nvPr>
            <p:ph idx="1"/>
          </p:nvPr>
        </p:nvSpPr>
        <p:spPr/>
        <p:txBody>
          <a:bodyPr/>
          <a:lstStyle/>
          <a:p>
            <a:r>
              <a:rPr lang="en-US" dirty="0" smtClean="0"/>
              <a:t>Recommendation: When you are testing with PTB, close applications other than </a:t>
            </a:r>
            <a:r>
              <a:rPr lang="en-US" dirty="0" err="1" smtClean="0"/>
              <a:t>Matlab</a:t>
            </a:r>
            <a:endParaRPr lang="en-US" dirty="0" smtClean="0"/>
          </a:p>
          <a:p>
            <a:r>
              <a:rPr lang="en-US" dirty="0" smtClean="0"/>
              <a:t>Use PTB's Priority function to assign a priority to the execution of your process</a:t>
            </a:r>
            <a:endParaRPr lang="en-US" dirty="0"/>
          </a:p>
        </p:txBody>
      </p:sp>
    </p:spTree>
    <p:extLst>
      <p:ext uri="{BB962C8B-B14F-4D97-AF65-F5344CB8AC3E}">
        <p14:creationId xmlns:p14="http://schemas.microsoft.com/office/powerpoint/2010/main" val="214672785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a:t>
            </a:r>
            <a:endParaRPr lang="en-US" dirty="0"/>
          </a:p>
        </p:txBody>
      </p:sp>
      <p:sp>
        <p:nvSpPr>
          <p:cNvPr id="3" name="Content Placeholder 2"/>
          <p:cNvSpPr>
            <a:spLocks noGrp="1"/>
          </p:cNvSpPr>
          <p:nvPr>
            <p:ph idx="1"/>
          </p:nvPr>
        </p:nvSpPr>
        <p:spPr/>
        <p:txBody>
          <a:bodyPr/>
          <a:lstStyle/>
          <a:p>
            <a:r>
              <a:rPr lang="en-US" dirty="0" smtClean="0"/>
              <a:t>Use Priority() to set the priority level</a:t>
            </a:r>
          </a:p>
          <a:p>
            <a:r>
              <a:rPr lang="en-US" dirty="0" smtClean="0"/>
              <a:t>The higher the priority level, the less chance there is of other processes interfering with your script</a:t>
            </a:r>
          </a:p>
          <a:p>
            <a:r>
              <a:rPr lang="en-US" dirty="0" smtClean="0"/>
              <a:t>Available levels and their functions differ depending on your OS</a:t>
            </a:r>
            <a:endParaRPr lang="en-US" dirty="0"/>
          </a:p>
        </p:txBody>
      </p:sp>
    </p:spTree>
    <p:extLst>
      <p:ext uri="{BB962C8B-B14F-4D97-AF65-F5344CB8AC3E}">
        <p14:creationId xmlns:p14="http://schemas.microsoft.com/office/powerpoint/2010/main" val="2349146369"/>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OSX</a:t>
            </a:r>
            <a:endParaRPr lang="en-US" dirty="0"/>
          </a:p>
        </p:txBody>
      </p:sp>
      <p:sp>
        <p:nvSpPr>
          <p:cNvPr id="3" name="Content Placeholder 2"/>
          <p:cNvSpPr>
            <a:spLocks noGrp="1"/>
          </p:cNvSpPr>
          <p:nvPr>
            <p:ph idx="1"/>
          </p:nvPr>
        </p:nvSpPr>
        <p:spPr/>
        <p:txBody>
          <a:bodyPr/>
          <a:lstStyle/>
          <a:p>
            <a:r>
              <a:rPr lang="en-US" dirty="0" smtClean="0"/>
              <a:t>OSX: Priority levels range from 0-9 and relate to the percentage of CPU time guaranteed to the PTB thread </a:t>
            </a:r>
          </a:p>
          <a:p>
            <a:pPr lvl="1"/>
            <a:r>
              <a:rPr lang="en-US" dirty="0" smtClean="0"/>
              <a:t>However, if you use too much CPU, the OS may kick you back down to level 0</a:t>
            </a:r>
          </a:p>
          <a:p>
            <a:pPr lvl="1"/>
            <a:r>
              <a:rPr lang="en-US" dirty="0" smtClean="0"/>
              <a:t>If you frequently call </a:t>
            </a:r>
            <a:r>
              <a:rPr lang="en-US" dirty="0" err="1" smtClean="0"/>
              <a:t>WaitSecs</a:t>
            </a:r>
            <a:r>
              <a:rPr lang="en-US" dirty="0" smtClean="0"/>
              <a:t> or Flip, you are unlikely to be demoted</a:t>
            </a:r>
            <a:endParaRPr lang="en-US" dirty="0"/>
          </a:p>
        </p:txBody>
      </p:sp>
    </p:spTree>
    <p:extLst>
      <p:ext uri="{BB962C8B-B14F-4D97-AF65-F5344CB8AC3E}">
        <p14:creationId xmlns:p14="http://schemas.microsoft.com/office/powerpoint/2010/main" val="3324425138"/>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Windows</a:t>
            </a:r>
            <a:endParaRPr lang="en-US" dirty="0"/>
          </a:p>
        </p:txBody>
      </p:sp>
      <p:sp>
        <p:nvSpPr>
          <p:cNvPr id="3" name="Content Placeholder 2"/>
          <p:cNvSpPr>
            <a:spLocks noGrp="1"/>
          </p:cNvSpPr>
          <p:nvPr>
            <p:ph idx="1"/>
          </p:nvPr>
        </p:nvSpPr>
        <p:spPr/>
        <p:txBody>
          <a:bodyPr/>
          <a:lstStyle/>
          <a:p>
            <a:r>
              <a:rPr lang="en-US" dirty="0" smtClean="0"/>
              <a:t>On Windows there are 3 levels available: </a:t>
            </a:r>
          </a:p>
          <a:p>
            <a:pPr lvl="1"/>
            <a:r>
              <a:rPr lang="en-US" dirty="0" smtClean="0"/>
              <a:t>0 : normal priority level</a:t>
            </a:r>
          </a:p>
          <a:p>
            <a:pPr lvl="1"/>
            <a:r>
              <a:rPr lang="en-US" dirty="0" smtClean="0"/>
              <a:t>1: high priority level</a:t>
            </a:r>
          </a:p>
          <a:p>
            <a:pPr lvl="1"/>
            <a:r>
              <a:rPr lang="en-US" dirty="0" smtClean="0"/>
              <a:t>2: real time priority level</a:t>
            </a:r>
          </a:p>
          <a:p>
            <a:r>
              <a:rPr lang="en-US" dirty="0" smtClean="0"/>
              <a:t>Using level 2 may cause problems (for example, it may disable keyboard input).  Probably only want to use this when absolutely necessary, for example when running an intense animation where timing really matters.  </a:t>
            </a:r>
            <a:endParaRPr lang="en-US" dirty="0"/>
          </a:p>
        </p:txBody>
      </p:sp>
    </p:spTree>
    <p:extLst>
      <p:ext uri="{BB962C8B-B14F-4D97-AF65-F5344CB8AC3E}">
        <p14:creationId xmlns:p14="http://schemas.microsoft.com/office/powerpoint/2010/main" val="202233214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playing a sound</a:t>
            </a:r>
            <a:endParaRPr lang="en-US" dirty="0"/>
          </a:p>
        </p:txBody>
      </p:sp>
      <p:sp>
        <p:nvSpPr>
          <p:cNvPr id="3" name="Content Placeholder 2"/>
          <p:cNvSpPr>
            <a:spLocks noGrp="1"/>
          </p:cNvSpPr>
          <p:nvPr>
            <p:ph idx="1"/>
          </p:nvPr>
        </p:nvSpPr>
        <p:spPr>
          <a:xfrm>
            <a:off x="784452" y="2133600"/>
            <a:ext cx="7863647" cy="3992563"/>
          </a:xfrm>
        </p:spPr>
        <p:txBody>
          <a:bodyPr/>
          <a:lstStyle/>
          <a:p>
            <a:r>
              <a:rPr lang="en-US" dirty="0" err="1" smtClean="0"/>
              <a:t>InitializePsychSound</a:t>
            </a:r>
            <a:endParaRPr lang="en-US" dirty="0" smtClean="0"/>
          </a:p>
          <a:p>
            <a:r>
              <a:rPr lang="en-US" dirty="0" smtClean="0"/>
              <a:t>open audio channel with </a:t>
            </a:r>
            <a:r>
              <a:rPr lang="en-US" dirty="0" err="1" smtClean="0"/>
              <a:t>PsychPortAudio</a:t>
            </a:r>
            <a:r>
              <a:rPr lang="en-US" dirty="0" smtClean="0"/>
              <a:t>('Open')</a:t>
            </a:r>
          </a:p>
          <a:p>
            <a:r>
              <a:rPr lang="en-US" dirty="0" smtClean="0"/>
              <a:t>fill audio buffer with </a:t>
            </a:r>
            <a:r>
              <a:rPr lang="en-US" dirty="0" err="1" smtClean="0"/>
              <a:t>PsychPortAudio</a:t>
            </a:r>
            <a:r>
              <a:rPr lang="en-US" dirty="0" smtClean="0"/>
              <a:t>('</a:t>
            </a:r>
            <a:r>
              <a:rPr lang="en-US" dirty="0" err="1" smtClean="0"/>
              <a:t>FillBuffer</a:t>
            </a:r>
            <a:r>
              <a:rPr lang="en-US" dirty="0" smtClean="0"/>
              <a:t>')</a:t>
            </a:r>
          </a:p>
          <a:p>
            <a:r>
              <a:rPr lang="en-US" dirty="0" smtClean="0"/>
              <a:t>start playing a sound with </a:t>
            </a:r>
            <a:r>
              <a:rPr lang="en-US" dirty="0" err="1" smtClean="0"/>
              <a:t>PsychPortAudio</a:t>
            </a:r>
            <a:r>
              <a:rPr lang="en-US" dirty="0" smtClean="0"/>
              <a:t>('Start')</a:t>
            </a:r>
          </a:p>
          <a:p>
            <a:r>
              <a:rPr lang="en-US" dirty="0" smtClean="0"/>
              <a:t>stop playing a sound with </a:t>
            </a:r>
            <a:r>
              <a:rPr lang="en-US" dirty="0" err="1" smtClean="0"/>
              <a:t>PsychPortAurio</a:t>
            </a:r>
            <a:r>
              <a:rPr lang="en-US" dirty="0" smtClean="0"/>
              <a:t>('Stop')</a:t>
            </a:r>
          </a:p>
          <a:p>
            <a:r>
              <a:rPr lang="en-US" dirty="0" smtClean="0"/>
              <a:t>close the audio channel with </a:t>
            </a:r>
            <a:r>
              <a:rPr lang="en-US" dirty="0" err="1" smtClean="0"/>
              <a:t>PsychPortAudio</a:t>
            </a:r>
            <a:r>
              <a:rPr lang="en-US" dirty="0" smtClean="0"/>
              <a:t>('Close')</a:t>
            </a:r>
          </a:p>
          <a:p>
            <a:endParaRPr lang="en-US" dirty="0"/>
          </a:p>
        </p:txBody>
      </p:sp>
    </p:spTree>
    <p:extLst>
      <p:ext uri="{BB962C8B-B14F-4D97-AF65-F5344CB8AC3E}">
        <p14:creationId xmlns:p14="http://schemas.microsoft.com/office/powerpoint/2010/main" val="793137053"/>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a:t>
            </a:r>
            <a:endParaRPr lang="en-US" dirty="0"/>
          </a:p>
        </p:txBody>
      </p:sp>
      <p:sp>
        <p:nvSpPr>
          <p:cNvPr id="3" name="Content Placeholder 2"/>
          <p:cNvSpPr>
            <a:spLocks noGrp="1"/>
          </p:cNvSpPr>
          <p:nvPr>
            <p:ph idx="1"/>
          </p:nvPr>
        </p:nvSpPr>
        <p:spPr/>
        <p:txBody>
          <a:bodyPr/>
          <a:lstStyle/>
          <a:p>
            <a:r>
              <a:rPr lang="en-US" dirty="0" err="1" smtClean="0"/>
              <a:t>MaxPriority</a:t>
            </a:r>
            <a:r>
              <a:rPr lang="en-US" dirty="0" smtClean="0"/>
              <a:t>(</a:t>
            </a:r>
            <a:r>
              <a:rPr lang="en-US" dirty="0" err="1" smtClean="0"/>
              <a:t>windowOrScreenNum</a:t>
            </a:r>
            <a:r>
              <a:rPr lang="en-US" dirty="0" smtClean="0"/>
              <a:t>) will tell you the maximum priority allowed on your system</a:t>
            </a:r>
          </a:p>
          <a:p>
            <a:r>
              <a:rPr lang="en-US" dirty="0" smtClean="0"/>
              <a:t>Not recommended to use greater than 1 on windows</a:t>
            </a:r>
            <a:endParaRPr lang="en-US" dirty="0"/>
          </a:p>
        </p:txBody>
      </p:sp>
    </p:spTree>
    <p:extLst>
      <p:ext uri="{BB962C8B-B14F-4D97-AF65-F5344CB8AC3E}">
        <p14:creationId xmlns:p14="http://schemas.microsoft.com/office/powerpoint/2010/main" val="1842900934"/>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a:t>
            </a:r>
            <a:endParaRPr lang="en-US" dirty="0"/>
          </a:p>
        </p:txBody>
      </p:sp>
      <p:sp>
        <p:nvSpPr>
          <p:cNvPr id="4" name="TextBox 3"/>
          <p:cNvSpPr txBox="1"/>
          <p:nvPr/>
        </p:nvSpPr>
        <p:spPr>
          <a:xfrm>
            <a:off x="565674" y="2033075"/>
            <a:ext cx="7504613" cy="830997"/>
          </a:xfrm>
          <a:prstGeom prst="rect">
            <a:avLst/>
          </a:prstGeom>
          <a:solidFill>
            <a:schemeClr val="bg1">
              <a:lumMod val="85000"/>
            </a:schemeClr>
          </a:solidFill>
        </p:spPr>
        <p:txBody>
          <a:bodyPr wrap="square" rtlCol="0">
            <a:spAutoFit/>
          </a:bodyPr>
          <a:lstStyle/>
          <a:p>
            <a:r>
              <a:rPr lang="en-US" sz="1200" dirty="0" err="1" smtClean="0">
                <a:latin typeface="Courier"/>
                <a:cs typeface="Courier"/>
              </a:rPr>
              <a:t>whichScreen</a:t>
            </a:r>
            <a:r>
              <a:rPr lang="en-US" sz="1200" dirty="0" smtClean="0">
                <a:latin typeface="Courier"/>
                <a:cs typeface="Courier"/>
              </a:rPr>
              <a:t> = max(Screen('Screens'));</a:t>
            </a:r>
          </a:p>
          <a:p>
            <a:r>
              <a:rPr lang="en-US" sz="1200" dirty="0" err="1" smtClean="0">
                <a:latin typeface="Courier"/>
                <a:cs typeface="Courier"/>
              </a:rPr>
              <a:t>maxPriorityLevel</a:t>
            </a:r>
            <a:r>
              <a:rPr lang="en-US" sz="1200" dirty="0" smtClean="0">
                <a:latin typeface="Courier"/>
                <a:cs typeface="Courier"/>
              </a:rPr>
              <a:t> = </a:t>
            </a:r>
            <a:r>
              <a:rPr lang="en-US" sz="1200" dirty="0" err="1" smtClean="0">
                <a:latin typeface="Courier"/>
                <a:cs typeface="Courier"/>
              </a:rPr>
              <a:t>MaxPriority</a:t>
            </a:r>
            <a:r>
              <a:rPr lang="en-US" sz="1200" dirty="0" smtClean="0">
                <a:latin typeface="Courier"/>
                <a:cs typeface="Courier"/>
              </a:rPr>
              <a:t>(</a:t>
            </a:r>
            <a:r>
              <a:rPr lang="en-US" sz="1200" dirty="0" err="1" smtClean="0">
                <a:latin typeface="Courier"/>
                <a:cs typeface="Courier"/>
              </a:rPr>
              <a:t>whichScreen</a:t>
            </a:r>
            <a:r>
              <a:rPr lang="en-US" sz="1200" dirty="0" smtClean="0">
                <a:latin typeface="Courier"/>
                <a:cs typeface="Courier"/>
              </a:rPr>
              <a:t>);</a:t>
            </a:r>
          </a:p>
          <a:p>
            <a:r>
              <a:rPr lang="en-US" sz="1200" dirty="0" smtClean="0">
                <a:latin typeface="Courier"/>
                <a:cs typeface="Courier"/>
              </a:rPr>
              <a:t>Priority(</a:t>
            </a:r>
            <a:r>
              <a:rPr lang="en-US" sz="1200" dirty="0" err="1" smtClean="0">
                <a:latin typeface="Courier"/>
                <a:cs typeface="Courier"/>
              </a:rPr>
              <a:t>maxPriorityLevel</a:t>
            </a:r>
            <a:r>
              <a:rPr lang="en-US" sz="1200" dirty="0" smtClean="0">
                <a:latin typeface="Courier"/>
                <a:cs typeface="Courier"/>
              </a:rPr>
              <a:t>);</a:t>
            </a:r>
          </a:p>
          <a:p>
            <a:r>
              <a:rPr lang="en-US" sz="1200" dirty="0" smtClean="0">
                <a:latin typeface="Courier"/>
                <a:cs typeface="Courier"/>
              </a:rPr>
              <a:t> </a:t>
            </a:r>
            <a:endParaRPr lang="nl-NL" sz="1200" dirty="0" smtClean="0">
              <a:latin typeface="Courier"/>
              <a:cs typeface="Courier"/>
            </a:endParaRPr>
          </a:p>
        </p:txBody>
      </p:sp>
      <p:sp>
        <p:nvSpPr>
          <p:cNvPr id="5" name="TextBox 4"/>
          <p:cNvSpPr txBox="1"/>
          <p:nvPr/>
        </p:nvSpPr>
        <p:spPr>
          <a:xfrm>
            <a:off x="3248486" y="3455712"/>
            <a:ext cx="2430258" cy="1200329"/>
          </a:xfrm>
          <a:prstGeom prst="rect">
            <a:avLst/>
          </a:prstGeom>
          <a:noFill/>
        </p:spPr>
        <p:txBody>
          <a:bodyPr wrap="square" rtlCol="0">
            <a:spAutoFit/>
          </a:bodyPr>
          <a:lstStyle/>
          <a:p>
            <a:r>
              <a:rPr lang="en-US" dirty="0" smtClean="0">
                <a:solidFill>
                  <a:schemeClr val="accent1"/>
                </a:solidFill>
              </a:rPr>
              <a:t>These lines would go at the beginning of your script to set priority level for that script</a:t>
            </a:r>
            <a:endParaRPr lang="en-US" dirty="0">
              <a:solidFill>
                <a:schemeClr val="accent1"/>
              </a:solidFill>
            </a:endParaRPr>
          </a:p>
        </p:txBody>
      </p:sp>
    </p:spTree>
    <p:extLst>
      <p:ext uri="{BB962C8B-B14F-4D97-AF65-F5344CB8AC3E}">
        <p14:creationId xmlns:p14="http://schemas.microsoft.com/office/powerpoint/2010/main" val="36432640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for OS</a:t>
            </a:r>
            <a:endParaRPr lang="en-US" dirty="0"/>
          </a:p>
        </p:txBody>
      </p:sp>
      <p:sp>
        <p:nvSpPr>
          <p:cNvPr id="4" name="TextBox 3"/>
          <p:cNvSpPr txBox="1"/>
          <p:nvPr/>
        </p:nvSpPr>
        <p:spPr>
          <a:xfrm>
            <a:off x="565674" y="2033075"/>
            <a:ext cx="7504613" cy="1938992"/>
          </a:xfrm>
          <a:prstGeom prst="rect">
            <a:avLst/>
          </a:prstGeom>
          <a:solidFill>
            <a:schemeClr val="bg1">
              <a:lumMod val="85000"/>
            </a:schemeClr>
          </a:solidFill>
        </p:spPr>
        <p:txBody>
          <a:bodyPr wrap="square" rtlCol="0">
            <a:spAutoFit/>
          </a:bodyPr>
          <a:lstStyle/>
          <a:p>
            <a:r>
              <a:rPr lang="en-US" sz="1200" dirty="0" smtClean="0">
                <a:latin typeface="Courier"/>
                <a:cs typeface="Courier"/>
              </a:rPr>
              <a:t>&gt;&gt; </a:t>
            </a:r>
            <a:r>
              <a:rPr lang="en-US" sz="1200" dirty="0" err="1" smtClean="0">
                <a:latin typeface="Courier"/>
                <a:cs typeface="Courier"/>
              </a:rPr>
              <a:t>IsOSX</a:t>
            </a:r>
            <a:endParaRPr lang="en-US" sz="1200" dirty="0" smtClean="0">
              <a:latin typeface="Courier"/>
              <a:cs typeface="Courier"/>
            </a:endParaRPr>
          </a:p>
          <a:p>
            <a:endParaRPr lang="en-US" sz="1200" dirty="0" smtClean="0">
              <a:latin typeface="Courier"/>
              <a:cs typeface="Courier"/>
            </a:endParaRPr>
          </a:p>
          <a:p>
            <a:r>
              <a:rPr lang="en-US" sz="1200" dirty="0" err="1" smtClean="0">
                <a:latin typeface="Courier"/>
                <a:cs typeface="Courier"/>
              </a:rPr>
              <a:t>ans</a:t>
            </a:r>
            <a:r>
              <a:rPr lang="en-US" sz="1200" dirty="0" smtClean="0">
                <a:latin typeface="Courier"/>
                <a:cs typeface="Courier"/>
              </a:rPr>
              <a:t> =</a:t>
            </a:r>
          </a:p>
          <a:p>
            <a:endParaRPr lang="en-US" sz="1200" dirty="0" smtClean="0">
              <a:latin typeface="Courier"/>
              <a:cs typeface="Courier"/>
            </a:endParaRPr>
          </a:p>
          <a:p>
            <a:r>
              <a:rPr lang="en-US" sz="1200" dirty="0" smtClean="0">
                <a:latin typeface="Courier"/>
                <a:cs typeface="Courier"/>
              </a:rPr>
              <a:t>     1</a:t>
            </a:r>
          </a:p>
          <a:p>
            <a:r>
              <a:rPr lang="en-US" sz="1200" dirty="0" smtClean="0">
                <a:latin typeface="Courier"/>
                <a:cs typeface="Courier"/>
              </a:rPr>
              <a:t>&gt;&gt; </a:t>
            </a:r>
            <a:r>
              <a:rPr lang="en-US" sz="1200" dirty="0" err="1" smtClean="0">
                <a:latin typeface="Courier"/>
                <a:cs typeface="Courier"/>
              </a:rPr>
              <a:t>IsWindows</a:t>
            </a:r>
            <a:endParaRPr lang="en-US" sz="1200" dirty="0" smtClean="0">
              <a:latin typeface="Courier"/>
              <a:cs typeface="Courier"/>
            </a:endParaRPr>
          </a:p>
          <a:p>
            <a:endParaRPr lang="en-US" sz="1200" dirty="0" smtClean="0">
              <a:latin typeface="Courier"/>
              <a:cs typeface="Courier"/>
            </a:endParaRPr>
          </a:p>
          <a:p>
            <a:r>
              <a:rPr lang="en-US" sz="1200" dirty="0" err="1" smtClean="0">
                <a:latin typeface="Courier"/>
                <a:cs typeface="Courier"/>
              </a:rPr>
              <a:t>ans</a:t>
            </a:r>
            <a:r>
              <a:rPr lang="en-US" sz="1200" dirty="0" smtClean="0">
                <a:latin typeface="Courier"/>
                <a:cs typeface="Courier"/>
              </a:rPr>
              <a:t> =</a:t>
            </a:r>
          </a:p>
          <a:p>
            <a:endParaRPr lang="en-US" sz="1200" dirty="0" smtClean="0">
              <a:latin typeface="Courier"/>
              <a:cs typeface="Courier"/>
            </a:endParaRPr>
          </a:p>
          <a:p>
            <a:r>
              <a:rPr lang="en-US" sz="1200" dirty="0" smtClean="0">
                <a:latin typeface="Courier"/>
                <a:cs typeface="Courier"/>
              </a:rPr>
              <a:t>     0</a:t>
            </a:r>
          </a:p>
        </p:txBody>
      </p:sp>
      <p:sp>
        <p:nvSpPr>
          <p:cNvPr id="5" name="TextBox 4"/>
          <p:cNvSpPr txBox="1"/>
          <p:nvPr/>
        </p:nvSpPr>
        <p:spPr>
          <a:xfrm>
            <a:off x="565674" y="4108945"/>
            <a:ext cx="7504613" cy="1015663"/>
          </a:xfrm>
          <a:prstGeom prst="rect">
            <a:avLst/>
          </a:prstGeom>
          <a:solidFill>
            <a:schemeClr val="accent3">
              <a:lumMod val="20000"/>
              <a:lumOff val="80000"/>
            </a:schemeClr>
          </a:solidFill>
        </p:spPr>
        <p:txBody>
          <a:bodyPr wrap="square" rtlCol="0">
            <a:spAutoFit/>
          </a:bodyPr>
          <a:lstStyle/>
          <a:p>
            <a:r>
              <a:rPr lang="en-US" sz="1200" dirty="0" smtClean="0">
                <a:solidFill>
                  <a:srgbClr val="3366FF"/>
                </a:solidFill>
                <a:latin typeface="Courier"/>
                <a:cs typeface="Courier"/>
              </a:rPr>
              <a:t>if</a:t>
            </a:r>
            <a:r>
              <a:rPr lang="en-US" sz="1200" dirty="0" smtClean="0">
                <a:latin typeface="Courier"/>
                <a:cs typeface="Courier"/>
              </a:rPr>
              <a:t> </a:t>
            </a:r>
            <a:r>
              <a:rPr lang="en-US" sz="1200" dirty="0" err="1" smtClean="0">
                <a:latin typeface="Courier"/>
                <a:cs typeface="Courier"/>
              </a:rPr>
              <a:t>IsOSX</a:t>
            </a:r>
            <a:endParaRPr lang="en-US" sz="1200" dirty="0" smtClean="0">
              <a:latin typeface="Courier"/>
              <a:cs typeface="Courier"/>
            </a:endParaRPr>
          </a:p>
          <a:p>
            <a:r>
              <a:rPr lang="en-US" sz="1200" dirty="0">
                <a:latin typeface="Courier"/>
                <a:cs typeface="Courier"/>
              </a:rPr>
              <a:t>	</a:t>
            </a:r>
            <a:r>
              <a:rPr lang="en-US" sz="1200" dirty="0" smtClean="0">
                <a:solidFill>
                  <a:schemeClr val="accent5"/>
                </a:solidFill>
                <a:latin typeface="Courier"/>
                <a:cs typeface="Courier"/>
              </a:rPr>
              <a:t>%OSX specific code here</a:t>
            </a:r>
          </a:p>
          <a:p>
            <a:r>
              <a:rPr lang="en-US" sz="1200" dirty="0" err="1" smtClean="0">
                <a:solidFill>
                  <a:srgbClr val="3366FF"/>
                </a:solidFill>
                <a:latin typeface="Courier"/>
                <a:cs typeface="Courier"/>
              </a:rPr>
              <a:t>elseif</a:t>
            </a:r>
            <a:r>
              <a:rPr lang="en-US" sz="1200" dirty="0" smtClean="0">
                <a:solidFill>
                  <a:srgbClr val="3366FF"/>
                </a:solidFill>
                <a:latin typeface="Courier"/>
                <a:cs typeface="Courier"/>
              </a:rPr>
              <a:t> </a:t>
            </a:r>
            <a:r>
              <a:rPr lang="en-US" sz="1200" dirty="0" err="1" smtClean="0">
                <a:latin typeface="Courier"/>
                <a:cs typeface="Courier"/>
              </a:rPr>
              <a:t>IsWindows</a:t>
            </a:r>
            <a:endParaRPr lang="en-US" sz="1200" dirty="0" smtClean="0">
              <a:latin typeface="Courier"/>
              <a:cs typeface="Courier"/>
            </a:endParaRPr>
          </a:p>
          <a:p>
            <a:r>
              <a:rPr lang="en-US" sz="1200" dirty="0">
                <a:latin typeface="Courier"/>
                <a:cs typeface="Courier"/>
              </a:rPr>
              <a:t>	</a:t>
            </a:r>
            <a:r>
              <a:rPr lang="en-US" sz="1200" dirty="0" smtClean="0">
                <a:solidFill>
                  <a:srgbClr val="528A02"/>
                </a:solidFill>
                <a:latin typeface="Courier"/>
                <a:cs typeface="Courier"/>
              </a:rPr>
              <a:t>%Windows specific code here</a:t>
            </a:r>
          </a:p>
          <a:p>
            <a:r>
              <a:rPr lang="en-US" sz="1200" dirty="0" smtClean="0">
                <a:solidFill>
                  <a:srgbClr val="3366FF"/>
                </a:solidFill>
                <a:latin typeface="Courier"/>
                <a:cs typeface="Courier"/>
              </a:rPr>
              <a:t>end</a:t>
            </a:r>
          </a:p>
        </p:txBody>
      </p:sp>
    </p:spTree>
    <p:extLst>
      <p:ext uri="{BB962C8B-B14F-4D97-AF65-F5344CB8AC3E}">
        <p14:creationId xmlns:p14="http://schemas.microsoft.com/office/powerpoint/2010/main" val="30930532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9708784"/>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organization</a:t>
            </a:r>
            <a:endParaRPr lang="en-US" dirty="0"/>
          </a:p>
        </p:txBody>
      </p:sp>
      <p:sp>
        <p:nvSpPr>
          <p:cNvPr id="3" name="Content Placeholder 2"/>
          <p:cNvSpPr>
            <a:spLocks noGrp="1"/>
          </p:cNvSpPr>
          <p:nvPr>
            <p:ph idx="1"/>
          </p:nvPr>
        </p:nvSpPr>
        <p:spPr/>
        <p:txBody>
          <a:bodyPr/>
          <a:lstStyle/>
          <a:p>
            <a:r>
              <a:rPr lang="en-US" dirty="0" smtClean="0"/>
              <a:t>Functions and </a:t>
            </a:r>
            <a:r>
              <a:rPr lang="en-US" dirty="0" err="1" smtClean="0"/>
              <a:t>subfunctions</a:t>
            </a:r>
            <a:endParaRPr lang="en-US" dirty="0" smtClean="0"/>
          </a:p>
          <a:p>
            <a:r>
              <a:rPr lang="en-US" dirty="0" smtClean="0"/>
              <a:t>In your script all of the following functions are available to you:</a:t>
            </a:r>
          </a:p>
          <a:p>
            <a:pPr lvl="1"/>
            <a:r>
              <a:rPr lang="en-US" dirty="0" smtClean="0"/>
              <a:t>Built in </a:t>
            </a:r>
            <a:r>
              <a:rPr lang="en-US" dirty="0" err="1" smtClean="0"/>
              <a:t>Matlab</a:t>
            </a:r>
            <a:r>
              <a:rPr lang="en-US" dirty="0" smtClean="0"/>
              <a:t> functions</a:t>
            </a:r>
          </a:p>
          <a:p>
            <a:pPr lvl="1"/>
            <a:r>
              <a:rPr lang="en-US" dirty="0" smtClean="0"/>
              <a:t>Any functions whose name is a filename in your current directory</a:t>
            </a:r>
          </a:p>
          <a:p>
            <a:pPr lvl="1"/>
            <a:r>
              <a:rPr lang="en-US" dirty="0" smtClean="0"/>
              <a:t>Any functions whose name is a filename in another folder when that folder is in your Path</a:t>
            </a:r>
            <a:endParaRPr lang="en-US" dirty="0"/>
          </a:p>
        </p:txBody>
      </p:sp>
    </p:spTree>
    <p:extLst>
      <p:ext uri="{BB962C8B-B14F-4D97-AF65-F5344CB8AC3E}">
        <p14:creationId xmlns:p14="http://schemas.microsoft.com/office/powerpoint/2010/main" val="30529135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and </a:t>
            </a:r>
            <a:r>
              <a:rPr lang="en-US" dirty="0" err="1" smtClean="0"/>
              <a:t>subfunctions</a:t>
            </a:r>
            <a:endParaRPr lang="en-US" dirty="0"/>
          </a:p>
        </p:txBody>
      </p:sp>
      <p:sp>
        <p:nvSpPr>
          <p:cNvPr id="3" name="Content Placeholder 2"/>
          <p:cNvSpPr>
            <a:spLocks noGrp="1"/>
          </p:cNvSpPr>
          <p:nvPr>
            <p:ph idx="1"/>
          </p:nvPr>
        </p:nvSpPr>
        <p:spPr/>
        <p:txBody>
          <a:bodyPr/>
          <a:lstStyle/>
          <a:p>
            <a:r>
              <a:rPr lang="en-US" dirty="0" smtClean="0"/>
              <a:t>Outsource repeated and often-used code to its own function</a:t>
            </a:r>
          </a:p>
          <a:p>
            <a:r>
              <a:rPr lang="en-US" dirty="0" smtClean="0"/>
              <a:t>Remember variable scope! Variables that exist in one function will not be available to another, unless you pass them as parameters</a:t>
            </a:r>
            <a:endParaRPr lang="en-US" dirty="0"/>
          </a:p>
        </p:txBody>
      </p:sp>
    </p:spTree>
    <p:extLst>
      <p:ext uri="{BB962C8B-B14F-4D97-AF65-F5344CB8AC3E}">
        <p14:creationId xmlns:p14="http://schemas.microsoft.com/office/powerpoint/2010/main" val="330302242"/>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4790" y="811977"/>
            <a:ext cx="7504613" cy="2492990"/>
          </a:xfrm>
          <a:prstGeom prst="rect">
            <a:avLst/>
          </a:prstGeom>
          <a:solidFill>
            <a:schemeClr val="accent3">
              <a:lumMod val="20000"/>
              <a:lumOff val="80000"/>
            </a:schemeClr>
          </a:solidFill>
        </p:spPr>
        <p:txBody>
          <a:bodyPr wrap="square" rtlCol="0">
            <a:spAutoFit/>
          </a:bodyPr>
          <a:lstStyle/>
          <a:p>
            <a:r>
              <a:rPr lang="en-US" sz="1200" dirty="0" smtClean="0">
                <a:solidFill>
                  <a:srgbClr val="3366FF"/>
                </a:solidFill>
                <a:latin typeface="Courier"/>
                <a:cs typeface="Courier"/>
              </a:rPr>
              <a:t>function </a:t>
            </a:r>
            <a:r>
              <a:rPr lang="en-US" sz="1200" dirty="0" err="1" smtClean="0">
                <a:latin typeface="Courier"/>
                <a:cs typeface="Courier"/>
              </a:rPr>
              <a:t>addEmUP</a:t>
            </a:r>
            <a:r>
              <a:rPr lang="en-US" sz="1200" dirty="0" smtClean="0">
                <a:latin typeface="Courier"/>
                <a:cs typeface="Courier"/>
              </a:rPr>
              <a:t>(</a:t>
            </a:r>
            <a:r>
              <a:rPr lang="en-US" sz="1200" dirty="0" err="1" smtClean="0">
                <a:latin typeface="Courier"/>
                <a:cs typeface="Courier"/>
              </a:rPr>
              <a:t>x,y</a:t>
            </a:r>
            <a:r>
              <a:rPr lang="en-US" sz="1200" dirty="0" smtClean="0">
                <a:latin typeface="Courier"/>
                <a:cs typeface="Courier"/>
              </a:rPr>
              <a:t>)</a:t>
            </a:r>
          </a:p>
          <a:p>
            <a:endParaRPr lang="en-US" sz="1200" dirty="0" smtClean="0">
              <a:latin typeface="Courier"/>
              <a:cs typeface="Courier"/>
            </a:endParaRPr>
          </a:p>
          <a:p>
            <a:r>
              <a:rPr lang="en-US" sz="1200" dirty="0" err="1" smtClean="0">
                <a:latin typeface="Courier"/>
                <a:cs typeface="Courier"/>
              </a:rPr>
              <a:t>addedUp</a:t>
            </a:r>
            <a:r>
              <a:rPr lang="en-US" sz="1200" dirty="0" smtClean="0">
                <a:latin typeface="Courier"/>
                <a:cs typeface="Courier"/>
              </a:rPr>
              <a:t> = x + y;</a:t>
            </a:r>
          </a:p>
          <a:p>
            <a:r>
              <a:rPr lang="en-US" sz="1200" dirty="0" err="1" smtClean="0">
                <a:latin typeface="Courier"/>
                <a:cs typeface="Courier"/>
              </a:rPr>
              <a:t>printItOut</a:t>
            </a:r>
            <a:r>
              <a:rPr lang="en-US" sz="1200" dirty="0" smtClean="0">
                <a:latin typeface="Courier"/>
                <a:cs typeface="Courier"/>
              </a:rPr>
              <a:t>();</a:t>
            </a:r>
            <a:endParaRPr lang="en-US" sz="1200" dirty="0">
              <a:latin typeface="Courier"/>
              <a:cs typeface="Courier"/>
            </a:endParaRPr>
          </a:p>
          <a:p>
            <a:endParaRPr lang="en-US" sz="1200" dirty="0" smtClean="0">
              <a:latin typeface="Courier"/>
              <a:cs typeface="Courier"/>
            </a:endParaRPr>
          </a:p>
          <a:p>
            <a:r>
              <a:rPr lang="en-US" sz="1200" dirty="0" smtClean="0">
                <a:solidFill>
                  <a:srgbClr val="3366FF"/>
                </a:solidFill>
                <a:latin typeface="Courier"/>
                <a:cs typeface="Courier"/>
              </a:rPr>
              <a:t>end</a:t>
            </a:r>
          </a:p>
          <a:p>
            <a:endParaRPr lang="en-US" sz="1200" dirty="0">
              <a:latin typeface="Courier"/>
              <a:cs typeface="Courier"/>
            </a:endParaRPr>
          </a:p>
          <a:p>
            <a:r>
              <a:rPr lang="en-US" sz="1200" dirty="0" smtClean="0">
                <a:solidFill>
                  <a:srgbClr val="3366FF"/>
                </a:solidFill>
                <a:latin typeface="Courier"/>
                <a:cs typeface="Courier"/>
              </a:rPr>
              <a:t>function</a:t>
            </a:r>
            <a:r>
              <a:rPr lang="en-US" sz="1200" dirty="0" smtClean="0">
                <a:latin typeface="Courier"/>
                <a:cs typeface="Courier"/>
              </a:rPr>
              <a:t> </a:t>
            </a:r>
            <a:r>
              <a:rPr lang="en-US" sz="1200" dirty="0" err="1" smtClean="0">
                <a:latin typeface="Courier"/>
                <a:cs typeface="Courier"/>
              </a:rPr>
              <a:t>printItOut</a:t>
            </a:r>
            <a:endParaRPr lang="en-US" sz="1200" dirty="0" smtClean="0">
              <a:latin typeface="Courier"/>
              <a:cs typeface="Courier"/>
            </a:endParaRPr>
          </a:p>
          <a:p>
            <a:endParaRPr lang="en-US" sz="1200" dirty="0">
              <a:latin typeface="Courier"/>
              <a:cs typeface="Courier"/>
            </a:endParaRPr>
          </a:p>
          <a:p>
            <a:r>
              <a:rPr lang="en-US" sz="1200" dirty="0" err="1" smtClean="0">
                <a:latin typeface="Courier"/>
                <a:cs typeface="Courier"/>
              </a:rPr>
              <a:t>fprintf</a:t>
            </a:r>
            <a:r>
              <a:rPr lang="en-US" sz="1200" dirty="0" smtClean="0">
                <a:latin typeface="Courier"/>
                <a:cs typeface="Courier"/>
              </a:rPr>
              <a:t>('The output is: %d\n',</a:t>
            </a:r>
            <a:r>
              <a:rPr lang="en-US" sz="1200" dirty="0" err="1" smtClean="0">
                <a:latin typeface="Courier"/>
                <a:cs typeface="Courier"/>
              </a:rPr>
              <a:t>addedUp</a:t>
            </a:r>
            <a:r>
              <a:rPr lang="en-US" sz="1200" dirty="0" smtClean="0">
                <a:latin typeface="Courier"/>
                <a:cs typeface="Courier"/>
              </a:rPr>
              <a:t>);</a:t>
            </a:r>
          </a:p>
          <a:p>
            <a:endParaRPr lang="en-US" sz="1200" dirty="0" smtClean="0">
              <a:latin typeface="Courier"/>
              <a:cs typeface="Courier"/>
            </a:endParaRPr>
          </a:p>
          <a:p>
            <a:r>
              <a:rPr lang="en-US" sz="1200" dirty="0" smtClean="0">
                <a:solidFill>
                  <a:srgbClr val="3366FF"/>
                </a:solidFill>
                <a:latin typeface="Courier"/>
                <a:cs typeface="Courier"/>
              </a:rPr>
              <a:t>end</a:t>
            </a:r>
          </a:p>
          <a:p>
            <a:endParaRPr lang="en-US" sz="1200" dirty="0">
              <a:latin typeface="Courier"/>
              <a:cs typeface="Courier"/>
            </a:endParaRPr>
          </a:p>
        </p:txBody>
      </p:sp>
      <p:sp>
        <p:nvSpPr>
          <p:cNvPr id="5" name="TextBox 4"/>
          <p:cNvSpPr txBox="1"/>
          <p:nvPr/>
        </p:nvSpPr>
        <p:spPr>
          <a:xfrm>
            <a:off x="284790" y="3547239"/>
            <a:ext cx="7504613" cy="2492990"/>
          </a:xfrm>
          <a:prstGeom prst="rect">
            <a:avLst/>
          </a:prstGeom>
          <a:solidFill>
            <a:schemeClr val="accent3">
              <a:lumMod val="20000"/>
              <a:lumOff val="80000"/>
            </a:schemeClr>
          </a:solidFill>
        </p:spPr>
        <p:txBody>
          <a:bodyPr wrap="square" rtlCol="0">
            <a:spAutoFit/>
          </a:bodyPr>
          <a:lstStyle/>
          <a:p>
            <a:r>
              <a:rPr lang="en-US" sz="1200" dirty="0" smtClean="0">
                <a:solidFill>
                  <a:srgbClr val="3366FF"/>
                </a:solidFill>
                <a:latin typeface="Courier"/>
                <a:cs typeface="Courier"/>
              </a:rPr>
              <a:t>function </a:t>
            </a:r>
            <a:r>
              <a:rPr lang="en-US" sz="1200" dirty="0" err="1" smtClean="0">
                <a:latin typeface="Courier"/>
                <a:cs typeface="Courier"/>
              </a:rPr>
              <a:t>addEmUP</a:t>
            </a:r>
            <a:r>
              <a:rPr lang="en-US" sz="1200" dirty="0" smtClean="0">
                <a:latin typeface="Courier"/>
                <a:cs typeface="Courier"/>
              </a:rPr>
              <a:t>(</a:t>
            </a:r>
            <a:r>
              <a:rPr lang="en-US" sz="1200" dirty="0" err="1" smtClean="0">
                <a:latin typeface="Courier"/>
                <a:cs typeface="Courier"/>
              </a:rPr>
              <a:t>x,y</a:t>
            </a:r>
            <a:r>
              <a:rPr lang="en-US" sz="1200" dirty="0" smtClean="0">
                <a:latin typeface="Courier"/>
                <a:cs typeface="Courier"/>
              </a:rPr>
              <a:t>)</a:t>
            </a:r>
          </a:p>
          <a:p>
            <a:endParaRPr lang="en-US" sz="1200" dirty="0" smtClean="0">
              <a:latin typeface="Courier"/>
              <a:cs typeface="Courier"/>
            </a:endParaRPr>
          </a:p>
          <a:p>
            <a:r>
              <a:rPr lang="en-US" sz="1200" dirty="0" err="1" smtClean="0">
                <a:latin typeface="Courier"/>
                <a:cs typeface="Courier"/>
              </a:rPr>
              <a:t>addedUp</a:t>
            </a:r>
            <a:r>
              <a:rPr lang="en-US" sz="1200" dirty="0" smtClean="0">
                <a:latin typeface="Courier"/>
                <a:cs typeface="Courier"/>
              </a:rPr>
              <a:t> = x + y;</a:t>
            </a:r>
          </a:p>
          <a:p>
            <a:r>
              <a:rPr lang="en-US" sz="1200" dirty="0" err="1" smtClean="0">
                <a:latin typeface="Courier"/>
                <a:cs typeface="Courier"/>
              </a:rPr>
              <a:t>printItOut</a:t>
            </a:r>
            <a:r>
              <a:rPr lang="en-US" sz="1200" dirty="0" smtClean="0">
                <a:latin typeface="Courier"/>
                <a:cs typeface="Courier"/>
              </a:rPr>
              <a:t>(</a:t>
            </a:r>
            <a:r>
              <a:rPr lang="en-US" sz="1200" dirty="0" err="1" smtClean="0">
                <a:latin typeface="Courier"/>
                <a:cs typeface="Courier"/>
              </a:rPr>
              <a:t>addedUp</a:t>
            </a:r>
            <a:r>
              <a:rPr lang="en-US" sz="1200" dirty="0" smtClean="0">
                <a:latin typeface="Courier"/>
                <a:cs typeface="Courier"/>
              </a:rPr>
              <a:t>);</a:t>
            </a:r>
            <a:endParaRPr lang="en-US" sz="1200" dirty="0">
              <a:latin typeface="Courier"/>
              <a:cs typeface="Courier"/>
            </a:endParaRPr>
          </a:p>
          <a:p>
            <a:endParaRPr lang="en-US" sz="1200" dirty="0" smtClean="0">
              <a:latin typeface="Courier"/>
              <a:cs typeface="Courier"/>
            </a:endParaRPr>
          </a:p>
          <a:p>
            <a:r>
              <a:rPr lang="en-US" sz="1200" dirty="0" smtClean="0">
                <a:solidFill>
                  <a:srgbClr val="3366FF"/>
                </a:solidFill>
                <a:latin typeface="Courier"/>
                <a:cs typeface="Courier"/>
              </a:rPr>
              <a:t>end</a:t>
            </a:r>
          </a:p>
          <a:p>
            <a:endParaRPr lang="en-US" sz="1200" dirty="0">
              <a:latin typeface="Courier"/>
              <a:cs typeface="Courier"/>
            </a:endParaRPr>
          </a:p>
          <a:p>
            <a:r>
              <a:rPr lang="en-US" sz="1200" dirty="0" smtClean="0">
                <a:solidFill>
                  <a:srgbClr val="3366FF"/>
                </a:solidFill>
                <a:latin typeface="Courier"/>
                <a:cs typeface="Courier"/>
              </a:rPr>
              <a:t>function</a:t>
            </a:r>
            <a:r>
              <a:rPr lang="en-US" sz="1200" dirty="0" smtClean="0">
                <a:latin typeface="Courier"/>
                <a:cs typeface="Courier"/>
              </a:rPr>
              <a:t> </a:t>
            </a:r>
            <a:r>
              <a:rPr lang="en-US" sz="1200" dirty="0" err="1" smtClean="0">
                <a:latin typeface="Courier"/>
                <a:cs typeface="Courier"/>
              </a:rPr>
              <a:t>printItOut</a:t>
            </a:r>
            <a:r>
              <a:rPr lang="en-US" sz="1200" dirty="0" smtClean="0">
                <a:latin typeface="Courier"/>
                <a:cs typeface="Courier"/>
              </a:rPr>
              <a:t>(</a:t>
            </a:r>
            <a:r>
              <a:rPr lang="en-US" sz="1200" dirty="0" err="1" smtClean="0">
                <a:latin typeface="Courier"/>
                <a:cs typeface="Courier"/>
              </a:rPr>
              <a:t>numToPrint</a:t>
            </a:r>
            <a:r>
              <a:rPr lang="en-US" sz="1200" dirty="0" smtClean="0">
                <a:latin typeface="Courier"/>
                <a:cs typeface="Courier"/>
              </a:rPr>
              <a:t>)</a:t>
            </a:r>
          </a:p>
          <a:p>
            <a:endParaRPr lang="en-US" sz="1200" dirty="0">
              <a:latin typeface="Courier"/>
              <a:cs typeface="Courier"/>
            </a:endParaRPr>
          </a:p>
          <a:p>
            <a:r>
              <a:rPr lang="en-US" sz="1200" dirty="0" err="1" smtClean="0">
                <a:latin typeface="Courier"/>
                <a:cs typeface="Courier"/>
              </a:rPr>
              <a:t>fprintf</a:t>
            </a:r>
            <a:r>
              <a:rPr lang="en-US" sz="1200" dirty="0" smtClean="0">
                <a:latin typeface="Courier"/>
                <a:cs typeface="Courier"/>
              </a:rPr>
              <a:t>('The output is: %d\n',</a:t>
            </a:r>
            <a:r>
              <a:rPr lang="en-US" sz="1200" dirty="0" err="1" smtClean="0">
                <a:latin typeface="Courier"/>
                <a:cs typeface="Courier"/>
              </a:rPr>
              <a:t>numToPrint</a:t>
            </a:r>
            <a:r>
              <a:rPr lang="en-US" sz="1200" dirty="0" smtClean="0">
                <a:latin typeface="Courier"/>
                <a:cs typeface="Courier"/>
              </a:rPr>
              <a:t>);</a:t>
            </a:r>
          </a:p>
          <a:p>
            <a:endParaRPr lang="en-US" sz="1200" dirty="0" smtClean="0">
              <a:latin typeface="Courier"/>
              <a:cs typeface="Courier"/>
            </a:endParaRPr>
          </a:p>
          <a:p>
            <a:r>
              <a:rPr lang="en-US" sz="1200" dirty="0" smtClean="0">
                <a:solidFill>
                  <a:srgbClr val="3366FF"/>
                </a:solidFill>
                <a:latin typeface="Courier"/>
                <a:cs typeface="Courier"/>
              </a:rPr>
              <a:t>end</a:t>
            </a:r>
          </a:p>
          <a:p>
            <a:endParaRPr lang="en-US" sz="1200" dirty="0">
              <a:latin typeface="Courier"/>
              <a:cs typeface="Courier"/>
            </a:endParaRPr>
          </a:p>
        </p:txBody>
      </p:sp>
    </p:spTree>
    <p:extLst>
      <p:ext uri="{BB962C8B-B14F-4D97-AF65-F5344CB8AC3E}">
        <p14:creationId xmlns:p14="http://schemas.microsoft.com/office/powerpoint/2010/main" val="1862527509"/>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790" y="811977"/>
            <a:ext cx="7504613" cy="4339649"/>
          </a:xfrm>
          <a:prstGeom prst="rect">
            <a:avLst/>
          </a:prstGeom>
          <a:solidFill>
            <a:schemeClr val="accent3">
              <a:lumMod val="20000"/>
              <a:lumOff val="80000"/>
            </a:schemeClr>
          </a:solidFill>
        </p:spPr>
        <p:txBody>
          <a:bodyPr wrap="square" rtlCol="0">
            <a:spAutoFit/>
          </a:bodyPr>
          <a:lstStyle/>
          <a:p>
            <a:r>
              <a:rPr lang="en-US" sz="1200" dirty="0" smtClean="0">
                <a:solidFill>
                  <a:srgbClr val="3366FF"/>
                </a:solidFill>
                <a:latin typeface="Courier"/>
                <a:cs typeface="Courier"/>
              </a:rPr>
              <a:t>function </a:t>
            </a:r>
            <a:r>
              <a:rPr lang="en-US" sz="1200" dirty="0" err="1" smtClean="0">
                <a:latin typeface="Courier"/>
                <a:cs typeface="Courier"/>
              </a:rPr>
              <a:t>welcomeUser</a:t>
            </a:r>
            <a:endParaRPr lang="en-US" sz="1200" dirty="0" smtClean="0">
              <a:latin typeface="Courier"/>
              <a:cs typeface="Courier"/>
            </a:endParaRPr>
          </a:p>
          <a:p>
            <a:endParaRPr lang="en-US" sz="1200" dirty="0" smtClean="0">
              <a:latin typeface="Courier"/>
              <a:cs typeface="Courier"/>
            </a:endParaRPr>
          </a:p>
          <a:p>
            <a:r>
              <a:rPr lang="en-US" sz="1200" dirty="0" smtClean="0">
                <a:latin typeface="Courier"/>
                <a:cs typeface="Courier"/>
              </a:rPr>
              <a:t>[</a:t>
            </a:r>
            <a:r>
              <a:rPr lang="en-US" sz="1200" dirty="0" err="1" smtClean="0">
                <a:latin typeface="Courier"/>
                <a:cs typeface="Courier"/>
              </a:rPr>
              <a:t>wPtr,rect</a:t>
            </a:r>
            <a:r>
              <a:rPr lang="en-US" sz="1200" dirty="0" smtClean="0">
                <a:latin typeface="Courier"/>
                <a:cs typeface="Courier"/>
              </a:rPr>
              <a:t>] = Screen('OpenWindow',1);</a:t>
            </a:r>
          </a:p>
          <a:p>
            <a:endParaRPr lang="en-US" sz="1200" dirty="0" smtClean="0">
              <a:latin typeface="Courier"/>
              <a:cs typeface="Courier"/>
            </a:endParaRPr>
          </a:p>
          <a:p>
            <a:r>
              <a:rPr lang="en-US" sz="1200" dirty="0" err="1" smtClean="0">
                <a:latin typeface="Courier"/>
                <a:cs typeface="Courier"/>
              </a:rPr>
              <a:t>myText</a:t>
            </a:r>
            <a:r>
              <a:rPr lang="en-US" sz="1200" dirty="0" smtClean="0">
                <a:latin typeface="Courier"/>
                <a:cs typeface="Courier"/>
              </a:rPr>
              <a:t> = 'Welcome to my script';</a:t>
            </a:r>
            <a:endParaRPr lang="en-US" sz="1200" dirty="0">
              <a:latin typeface="Courier"/>
              <a:cs typeface="Courier"/>
            </a:endParaRPr>
          </a:p>
          <a:p>
            <a:r>
              <a:rPr lang="en-US" sz="1200" dirty="0" err="1" smtClean="0">
                <a:latin typeface="Courier"/>
                <a:cs typeface="Courier"/>
              </a:rPr>
              <a:t>drawAtCenter</a:t>
            </a:r>
            <a:r>
              <a:rPr lang="en-US" sz="1200" dirty="0" smtClean="0">
                <a:latin typeface="Courier"/>
                <a:cs typeface="Courier"/>
              </a:rPr>
              <a:t>(</a:t>
            </a:r>
            <a:r>
              <a:rPr lang="en-US" sz="1200" dirty="0" err="1" smtClean="0">
                <a:latin typeface="Courier"/>
                <a:cs typeface="Courier"/>
              </a:rPr>
              <a:t>myText</a:t>
            </a:r>
            <a:r>
              <a:rPr lang="en-US" sz="1200" dirty="0" smtClean="0">
                <a:latin typeface="Courier"/>
                <a:cs typeface="Courier"/>
              </a:rPr>
              <a:t>);</a:t>
            </a:r>
          </a:p>
          <a:p>
            <a:r>
              <a:rPr lang="en-US" sz="1200" dirty="0" err="1" smtClean="0">
                <a:latin typeface="Courier"/>
                <a:cs typeface="Courier"/>
              </a:rPr>
              <a:t>KbWait</a:t>
            </a:r>
            <a:r>
              <a:rPr lang="en-US" sz="1200" dirty="0" smtClean="0">
                <a:latin typeface="Courier"/>
                <a:cs typeface="Courier"/>
              </a:rPr>
              <a:t>();</a:t>
            </a:r>
          </a:p>
          <a:p>
            <a:endParaRPr lang="en-US" sz="1200" dirty="0">
              <a:latin typeface="Courier"/>
              <a:cs typeface="Courier"/>
            </a:endParaRPr>
          </a:p>
          <a:p>
            <a:r>
              <a:rPr lang="en-US" sz="1200" dirty="0" err="1" smtClean="0">
                <a:latin typeface="Courier"/>
                <a:cs typeface="Courier"/>
              </a:rPr>
              <a:t>myText</a:t>
            </a:r>
            <a:r>
              <a:rPr lang="en-US" sz="1200" dirty="0" smtClean="0">
                <a:latin typeface="Courier"/>
                <a:cs typeface="Courier"/>
              </a:rPr>
              <a:t> = 'So, here we are.';</a:t>
            </a:r>
          </a:p>
          <a:p>
            <a:r>
              <a:rPr lang="en-US" sz="1200" dirty="0" err="1" smtClean="0">
                <a:latin typeface="Courier"/>
                <a:cs typeface="Courier"/>
              </a:rPr>
              <a:t>drawAtCenter</a:t>
            </a:r>
            <a:r>
              <a:rPr lang="en-US" sz="1200" dirty="0" smtClean="0">
                <a:latin typeface="Courier"/>
                <a:cs typeface="Courier"/>
              </a:rPr>
              <a:t>(</a:t>
            </a:r>
            <a:r>
              <a:rPr lang="en-US" sz="1200" dirty="0" err="1" smtClean="0">
                <a:latin typeface="Courier"/>
                <a:cs typeface="Courier"/>
              </a:rPr>
              <a:t>myText</a:t>
            </a:r>
            <a:r>
              <a:rPr lang="en-US" sz="1200" dirty="0" smtClean="0">
                <a:latin typeface="Courier"/>
                <a:cs typeface="Courier"/>
              </a:rPr>
              <a:t>);</a:t>
            </a:r>
          </a:p>
          <a:p>
            <a:r>
              <a:rPr lang="en-US" sz="1200" dirty="0" err="1" smtClean="0">
                <a:latin typeface="Courier"/>
                <a:cs typeface="Courier"/>
              </a:rPr>
              <a:t>KbWait</a:t>
            </a:r>
            <a:r>
              <a:rPr lang="en-US" sz="1200" dirty="0" smtClean="0">
                <a:latin typeface="Courier"/>
                <a:cs typeface="Courier"/>
              </a:rPr>
              <a:t>();</a:t>
            </a:r>
            <a:endParaRPr lang="en-US" sz="1200" dirty="0">
              <a:latin typeface="Courier"/>
              <a:cs typeface="Courier"/>
            </a:endParaRPr>
          </a:p>
          <a:p>
            <a:endParaRPr lang="en-US" sz="1200" dirty="0" smtClean="0">
              <a:latin typeface="Courier"/>
              <a:cs typeface="Courier"/>
            </a:endParaRPr>
          </a:p>
          <a:p>
            <a:r>
              <a:rPr lang="en-US" sz="1200" dirty="0" smtClean="0">
                <a:solidFill>
                  <a:srgbClr val="3366FF"/>
                </a:solidFill>
                <a:latin typeface="Courier"/>
                <a:cs typeface="Courier"/>
              </a:rPr>
              <a:t>end</a:t>
            </a:r>
          </a:p>
          <a:p>
            <a:endParaRPr lang="en-US" sz="1200" dirty="0">
              <a:solidFill>
                <a:srgbClr val="3366FF"/>
              </a:solidFill>
              <a:latin typeface="Courier"/>
              <a:cs typeface="Courier"/>
            </a:endParaRPr>
          </a:p>
          <a:p>
            <a:endParaRPr lang="en-US" sz="1200" dirty="0" smtClean="0">
              <a:solidFill>
                <a:srgbClr val="3366FF"/>
              </a:solidFill>
              <a:latin typeface="Courier"/>
              <a:cs typeface="Courier"/>
            </a:endParaRPr>
          </a:p>
          <a:p>
            <a:endParaRPr lang="en-US" sz="1200" dirty="0" smtClean="0">
              <a:solidFill>
                <a:srgbClr val="3366FF"/>
              </a:solidFill>
              <a:latin typeface="Courier"/>
              <a:cs typeface="Courier"/>
            </a:endParaRPr>
          </a:p>
          <a:p>
            <a:endParaRPr lang="en-US" sz="1200" dirty="0">
              <a:latin typeface="Courier"/>
              <a:cs typeface="Courier"/>
            </a:endParaRPr>
          </a:p>
          <a:p>
            <a:r>
              <a:rPr lang="en-US" sz="1200" dirty="0" smtClean="0">
                <a:solidFill>
                  <a:srgbClr val="3366FF"/>
                </a:solidFill>
                <a:latin typeface="Courier"/>
                <a:cs typeface="Courier"/>
              </a:rPr>
              <a:t>function</a:t>
            </a:r>
            <a:r>
              <a:rPr lang="en-US" sz="1200" dirty="0" smtClean="0">
                <a:latin typeface="Courier"/>
                <a:cs typeface="Courier"/>
              </a:rPr>
              <a:t> </a:t>
            </a:r>
            <a:r>
              <a:rPr lang="en-US" sz="1200" dirty="0" err="1" smtClean="0">
                <a:latin typeface="Courier"/>
                <a:cs typeface="Courier"/>
              </a:rPr>
              <a:t>drawAtCenter</a:t>
            </a:r>
            <a:r>
              <a:rPr lang="en-US" sz="1200" dirty="0" smtClean="0">
                <a:latin typeface="Courier"/>
                <a:cs typeface="Courier"/>
              </a:rPr>
              <a:t>(</a:t>
            </a:r>
            <a:r>
              <a:rPr lang="en-US" sz="1200" dirty="0" err="1" smtClean="0">
                <a:latin typeface="Courier"/>
                <a:cs typeface="Courier"/>
              </a:rPr>
              <a:t>theText</a:t>
            </a:r>
            <a:r>
              <a:rPr lang="en-US" sz="1200" dirty="0" smtClean="0">
                <a:latin typeface="Courier"/>
                <a:cs typeface="Courier"/>
              </a:rPr>
              <a:t>)</a:t>
            </a:r>
          </a:p>
          <a:p>
            <a:endParaRPr lang="en-US" sz="1200" dirty="0">
              <a:latin typeface="Courier"/>
              <a:cs typeface="Courier"/>
            </a:endParaRPr>
          </a:p>
          <a:p>
            <a:r>
              <a:rPr lang="en-US" sz="1200" dirty="0" err="1" smtClean="0">
                <a:latin typeface="Courier"/>
                <a:cs typeface="Courier"/>
              </a:rPr>
              <a:t>DrawFormattedText</a:t>
            </a:r>
            <a:r>
              <a:rPr lang="en-US" sz="1200" dirty="0" smtClean="0">
                <a:latin typeface="Courier"/>
                <a:cs typeface="Courier"/>
              </a:rPr>
              <a:t>(wPtr,</a:t>
            </a:r>
            <a:r>
              <a:rPr lang="en-US" sz="1200" dirty="0" err="1" smtClean="0">
                <a:latin typeface="Courier"/>
                <a:cs typeface="Courier"/>
              </a:rPr>
              <a:t>theText</a:t>
            </a:r>
            <a:r>
              <a:rPr lang="en-US" sz="1200" dirty="0" smtClean="0">
                <a:latin typeface="Courier"/>
                <a:cs typeface="Courier"/>
              </a:rPr>
              <a:t>,'</a:t>
            </a:r>
            <a:r>
              <a:rPr lang="en-US" sz="1200" dirty="0" err="1" smtClean="0">
                <a:latin typeface="Courier"/>
                <a:cs typeface="Courier"/>
              </a:rPr>
              <a:t>center','center</a:t>
            </a:r>
            <a:r>
              <a:rPr lang="en-US" sz="1200" dirty="0" smtClean="0">
                <a:latin typeface="Courier"/>
                <a:cs typeface="Courier"/>
              </a:rPr>
              <a:t>');</a:t>
            </a:r>
          </a:p>
          <a:p>
            <a:endParaRPr lang="en-US" sz="1200" dirty="0" smtClean="0">
              <a:latin typeface="Courier"/>
              <a:cs typeface="Courier"/>
            </a:endParaRPr>
          </a:p>
          <a:p>
            <a:r>
              <a:rPr lang="en-US" sz="1200" dirty="0" smtClean="0">
                <a:solidFill>
                  <a:srgbClr val="3366FF"/>
                </a:solidFill>
                <a:latin typeface="Courier"/>
                <a:cs typeface="Courier"/>
              </a:rPr>
              <a:t>end</a:t>
            </a:r>
          </a:p>
          <a:p>
            <a:endParaRPr lang="en-US" sz="1200" dirty="0">
              <a:latin typeface="Courier"/>
              <a:cs typeface="Courier"/>
            </a:endParaRPr>
          </a:p>
        </p:txBody>
      </p:sp>
    </p:spTree>
    <p:extLst>
      <p:ext uri="{BB962C8B-B14F-4D97-AF65-F5344CB8AC3E}">
        <p14:creationId xmlns:p14="http://schemas.microsoft.com/office/powerpoint/2010/main" val="1325427723"/>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790" y="811977"/>
            <a:ext cx="7504613" cy="4339649"/>
          </a:xfrm>
          <a:prstGeom prst="rect">
            <a:avLst/>
          </a:prstGeom>
          <a:solidFill>
            <a:schemeClr val="accent3">
              <a:lumMod val="20000"/>
              <a:lumOff val="80000"/>
            </a:schemeClr>
          </a:solidFill>
        </p:spPr>
        <p:txBody>
          <a:bodyPr wrap="square" rtlCol="0">
            <a:spAutoFit/>
          </a:bodyPr>
          <a:lstStyle/>
          <a:p>
            <a:r>
              <a:rPr lang="en-US" sz="1200" dirty="0" smtClean="0">
                <a:solidFill>
                  <a:srgbClr val="3366FF"/>
                </a:solidFill>
                <a:latin typeface="Courier"/>
                <a:cs typeface="Courier"/>
              </a:rPr>
              <a:t>function </a:t>
            </a:r>
            <a:r>
              <a:rPr lang="en-US" sz="1200" dirty="0" err="1" smtClean="0">
                <a:latin typeface="Courier"/>
                <a:cs typeface="Courier"/>
              </a:rPr>
              <a:t>welcomeUser</a:t>
            </a:r>
            <a:endParaRPr lang="en-US" sz="1200" dirty="0" smtClean="0">
              <a:latin typeface="Courier"/>
              <a:cs typeface="Courier"/>
            </a:endParaRPr>
          </a:p>
          <a:p>
            <a:endParaRPr lang="en-US" sz="1200" dirty="0" smtClean="0">
              <a:latin typeface="Courier"/>
              <a:cs typeface="Courier"/>
            </a:endParaRPr>
          </a:p>
          <a:p>
            <a:r>
              <a:rPr lang="en-US" sz="1200" dirty="0" smtClean="0">
                <a:latin typeface="Courier"/>
                <a:cs typeface="Courier"/>
              </a:rPr>
              <a:t>[</a:t>
            </a:r>
            <a:r>
              <a:rPr lang="en-US" sz="1200" dirty="0" err="1" smtClean="0">
                <a:latin typeface="Courier"/>
                <a:cs typeface="Courier"/>
              </a:rPr>
              <a:t>wPtr,rect</a:t>
            </a:r>
            <a:r>
              <a:rPr lang="en-US" sz="1200" dirty="0" smtClean="0">
                <a:latin typeface="Courier"/>
                <a:cs typeface="Courier"/>
              </a:rPr>
              <a:t>] = Screen('OpenWindow',1);</a:t>
            </a:r>
          </a:p>
          <a:p>
            <a:endParaRPr lang="en-US" sz="1200" dirty="0" smtClean="0">
              <a:latin typeface="Courier"/>
              <a:cs typeface="Courier"/>
            </a:endParaRPr>
          </a:p>
          <a:p>
            <a:r>
              <a:rPr lang="en-US" sz="1200" dirty="0" err="1" smtClean="0">
                <a:latin typeface="Courier"/>
                <a:cs typeface="Courier"/>
              </a:rPr>
              <a:t>myText</a:t>
            </a:r>
            <a:r>
              <a:rPr lang="en-US" sz="1200" dirty="0" smtClean="0">
                <a:latin typeface="Courier"/>
                <a:cs typeface="Courier"/>
              </a:rPr>
              <a:t> = 'Welcome to my script';</a:t>
            </a:r>
            <a:endParaRPr lang="en-US" sz="1200" dirty="0">
              <a:latin typeface="Courier"/>
              <a:cs typeface="Courier"/>
            </a:endParaRPr>
          </a:p>
          <a:p>
            <a:r>
              <a:rPr lang="en-US" sz="1200" dirty="0" err="1" smtClean="0">
                <a:latin typeface="Courier"/>
                <a:cs typeface="Courier"/>
              </a:rPr>
              <a:t>drawAtCenter</a:t>
            </a:r>
            <a:r>
              <a:rPr lang="en-US" sz="1200" dirty="0" smtClean="0">
                <a:latin typeface="Courier"/>
                <a:cs typeface="Courier"/>
              </a:rPr>
              <a:t>(</a:t>
            </a:r>
            <a:r>
              <a:rPr lang="en-US" sz="1200" dirty="0" err="1" smtClean="0">
                <a:latin typeface="Courier"/>
                <a:cs typeface="Courier"/>
              </a:rPr>
              <a:t>myText</a:t>
            </a:r>
            <a:r>
              <a:rPr lang="en-US" sz="1200" dirty="0" smtClean="0">
                <a:latin typeface="Courier"/>
                <a:cs typeface="Courier"/>
              </a:rPr>
              <a:t>);</a:t>
            </a:r>
          </a:p>
          <a:p>
            <a:r>
              <a:rPr lang="en-US" sz="1200" dirty="0" err="1" smtClean="0">
                <a:latin typeface="Courier"/>
                <a:cs typeface="Courier"/>
              </a:rPr>
              <a:t>KbWait</a:t>
            </a:r>
            <a:r>
              <a:rPr lang="en-US" sz="1200" dirty="0" smtClean="0">
                <a:latin typeface="Courier"/>
                <a:cs typeface="Courier"/>
              </a:rPr>
              <a:t>();</a:t>
            </a:r>
          </a:p>
          <a:p>
            <a:endParaRPr lang="en-US" sz="1200" dirty="0">
              <a:latin typeface="Courier"/>
              <a:cs typeface="Courier"/>
            </a:endParaRPr>
          </a:p>
          <a:p>
            <a:r>
              <a:rPr lang="en-US" sz="1200" dirty="0" err="1" smtClean="0">
                <a:latin typeface="Courier"/>
                <a:cs typeface="Courier"/>
              </a:rPr>
              <a:t>myText</a:t>
            </a:r>
            <a:r>
              <a:rPr lang="en-US" sz="1200" dirty="0" smtClean="0">
                <a:latin typeface="Courier"/>
                <a:cs typeface="Courier"/>
              </a:rPr>
              <a:t> = 'So, here we are.';</a:t>
            </a:r>
          </a:p>
          <a:p>
            <a:r>
              <a:rPr lang="en-US" sz="1200" dirty="0" err="1" smtClean="0">
                <a:latin typeface="Courier"/>
                <a:cs typeface="Courier"/>
              </a:rPr>
              <a:t>drawAtCenter</a:t>
            </a:r>
            <a:r>
              <a:rPr lang="en-US" sz="1200" dirty="0" smtClean="0">
                <a:latin typeface="Courier"/>
                <a:cs typeface="Courier"/>
              </a:rPr>
              <a:t>(</a:t>
            </a:r>
            <a:r>
              <a:rPr lang="en-US" sz="1200" dirty="0" err="1" smtClean="0">
                <a:latin typeface="Courier"/>
                <a:cs typeface="Courier"/>
              </a:rPr>
              <a:t>wPtr,myText</a:t>
            </a:r>
            <a:r>
              <a:rPr lang="en-US" sz="1200" dirty="0" smtClean="0">
                <a:latin typeface="Courier"/>
                <a:cs typeface="Courier"/>
              </a:rPr>
              <a:t>);</a:t>
            </a:r>
          </a:p>
          <a:p>
            <a:r>
              <a:rPr lang="en-US" sz="1200" dirty="0" err="1" smtClean="0">
                <a:latin typeface="Courier"/>
                <a:cs typeface="Courier"/>
              </a:rPr>
              <a:t>KbWait</a:t>
            </a:r>
            <a:r>
              <a:rPr lang="en-US" sz="1200" dirty="0" smtClean="0">
                <a:latin typeface="Courier"/>
                <a:cs typeface="Courier"/>
              </a:rPr>
              <a:t>();</a:t>
            </a:r>
            <a:endParaRPr lang="en-US" sz="1200" dirty="0">
              <a:latin typeface="Courier"/>
              <a:cs typeface="Courier"/>
            </a:endParaRPr>
          </a:p>
          <a:p>
            <a:endParaRPr lang="en-US" sz="1200" dirty="0" smtClean="0">
              <a:latin typeface="Courier"/>
              <a:cs typeface="Courier"/>
            </a:endParaRPr>
          </a:p>
          <a:p>
            <a:r>
              <a:rPr lang="en-US" sz="1200" dirty="0" smtClean="0">
                <a:solidFill>
                  <a:srgbClr val="3366FF"/>
                </a:solidFill>
                <a:latin typeface="Courier"/>
                <a:cs typeface="Courier"/>
              </a:rPr>
              <a:t>end</a:t>
            </a:r>
          </a:p>
          <a:p>
            <a:endParaRPr lang="en-US" sz="1200" dirty="0">
              <a:solidFill>
                <a:srgbClr val="3366FF"/>
              </a:solidFill>
              <a:latin typeface="Courier"/>
              <a:cs typeface="Courier"/>
            </a:endParaRPr>
          </a:p>
          <a:p>
            <a:endParaRPr lang="en-US" sz="1200" dirty="0" smtClean="0">
              <a:solidFill>
                <a:srgbClr val="3366FF"/>
              </a:solidFill>
              <a:latin typeface="Courier"/>
              <a:cs typeface="Courier"/>
            </a:endParaRPr>
          </a:p>
          <a:p>
            <a:endParaRPr lang="en-US" sz="1200" dirty="0" smtClean="0">
              <a:solidFill>
                <a:srgbClr val="3366FF"/>
              </a:solidFill>
              <a:latin typeface="Courier"/>
              <a:cs typeface="Courier"/>
            </a:endParaRPr>
          </a:p>
          <a:p>
            <a:endParaRPr lang="en-US" sz="1200" dirty="0">
              <a:latin typeface="Courier"/>
              <a:cs typeface="Courier"/>
            </a:endParaRPr>
          </a:p>
          <a:p>
            <a:r>
              <a:rPr lang="en-US" sz="1200" dirty="0" smtClean="0">
                <a:solidFill>
                  <a:srgbClr val="3366FF"/>
                </a:solidFill>
                <a:latin typeface="Courier"/>
                <a:cs typeface="Courier"/>
              </a:rPr>
              <a:t>function</a:t>
            </a:r>
            <a:r>
              <a:rPr lang="en-US" sz="1200" dirty="0" smtClean="0">
                <a:latin typeface="Courier"/>
                <a:cs typeface="Courier"/>
              </a:rPr>
              <a:t> </a:t>
            </a:r>
            <a:r>
              <a:rPr lang="en-US" sz="1200" dirty="0" err="1" smtClean="0">
                <a:latin typeface="Courier"/>
                <a:cs typeface="Courier"/>
              </a:rPr>
              <a:t>drawAtCenter</a:t>
            </a:r>
            <a:r>
              <a:rPr lang="en-US" sz="1200" dirty="0" smtClean="0">
                <a:latin typeface="Courier"/>
                <a:cs typeface="Courier"/>
              </a:rPr>
              <a:t>(</a:t>
            </a:r>
            <a:r>
              <a:rPr lang="en-US" sz="1200" dirty="0" err="1" smtClean="0">
                <a:latin typeface="Courier"/>
                <a:cs typeface="Courier"/>
              </a:rPr>
              <a:t>wPtr,theText</a:t>
            </a:r>
            <a:r>
              <a:rPr lang="en-US" sz="1200" dirty="0" smtClean="0">
                <a:latin typeface="Courier"/>
                <a:cs typeface="Courier"/>
              </a:rPr>
              <a:t>)</a:t>
            </a:r>
          </a:p>
          <a:p>
            <a:endParaRPr lang="en-US" sz="1200" dirty="0">
              <a:latin typeface="Courier"/>
              <a:cs typeface="Courier"/>
            </a:endParaRPr>
          </a:p>
          <a:p>
            <a:r>
              <a:rPr lang="en-US" sz="1200" dirty="0" err="1" smtClean="0">
                <a:latin typeface="Courier"/>
                <a:cs typeface="Courier"/>
              </a:rPr>
              <a:t>DrawFormattedText</a:t>
            </a:r>
            <a:r>
              <a:rPr lang="en-US" sz="1200" dirty="0" smtClean="0">
                <a:latin typeface="Courier"/>
                <a:cs typeface="Courier"/>
              </a:rPr>
              <a:t>(wPtr,</a:t>
            </a:r>
            <a:r>
              <a:rPr lang="en-US" sz="1200" dirty="0" err="1" smtClean="0">
                <a:latin typeface="Courier"/>
                <a:cs typeface="Courier"/>
              </a:rPr>
              <a:t>theText</a:t>
            </a:r>
            <a:r>
              <a:rPr lang="en-US" sz="1200" dirty="0" smtClean="0">
                <a:latin typeface="Courier"/>
                <a:cs typeface="Courier"/>
              </a:rPr>
              <a:t>,'</a:t>
            </a:r>
            <a:r>
              <a:rPr lang="en-US" sz="1200" dirty="0" err="1" smtClean="0">
                <a:latin typeface="Courier"/>
                <a:cs typeface="Courier"/>
              </a:rPr>
              <a:t>center','center</a:t>
            </a:r>
            <a:r>
              <a:rPr lang="en-US" sz="1200" dirty="0" smtClean="0">
                <a:latin typeface="Courier"/>
                <a:cs typeface="Courier"/>
              </a:rPr>
              <a:t>');</a:t>
            </a:r>
          </a:p>
          <a:p>
            <a:endParaRPr lang="en-US" sz="1200" dirty="0" smtClean="0">
              <a:latin typeface="Courier"/>
              <a:cs typeface="Courier"/>
            </a:endParaRPr>
          </a:p>
          <a:p>
            <a:r>
              <a:rPr lang="en-US" sz="1200" dirty="0" smtClean="0">
                <a:solidFill>
                  <a:srgbClr val="3366FF"/>
                </a:solidFill>
                <a:latin typeface="Courier"/>
                <a:cs typeface="Courier"/>
              </a:rPr>
              <a:t>end</a:t>
            </a:r>
          </a:p>
          <a:p>
            <a:endParaRPr lang="en-US" sz="1200" dirty="0">
              <a:latin typeface="Courier"/>
              <a:cs typeface="Courier"/>
            </a:endParaRPr>
          </a:p>
        </p:txBody>
      </p:sp>
    </p:spTree>
    <p:extLst>
      <p:ext uri="{BB962C8B-B14F-4D97-AF65-F5344CB8AC3E}">
        <p14:creationId xmlns:p14="http://schemas.microsoft.com/office/powerpoint/2010/main" val="213668289"/>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01875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Open audio channel</a:t>
            </a:r>
            <a:endParaRPr lang="en-US" dirty="0"/>
          </a:p>
        </p:txBody>
      </p:sp>
      <p:sp>
        <p:nvSpPr>
          <p:cNvPr id="3" name="Content Placeholder 2"/>
          <p:cNvSpPr>
            <a:spLocks noGrp="1"/>
          </p:cNvSpPr>
          <p:nvPr>
            <p:ph idx="1"/>
          </p:nvPr>
        </p:nvSpPr>
        <p:spPr>
          <a:xfrm>
            <a:off x="567536" y="2058202"/>
            <a:ext cx="8489879" cy="1361657"/>
          </a:xfrm>
        </p:spPr>
        <p:txBody>
          <a:bodyPr>
            <a:noAutofit/>
          </a:bodyPr>
          <a:lstStyle/>
          <a:p>
            <a:pPr marL="0" indent="0">
              <a:buNone/>
            </a:pPr>
            <a:r>
              <a:rPr lang="en-US" sz="1600" dirty="0" err="1">
                <a:latin typeface="Courier"/>
                <a:cs typeface="Courier"/>
              </a:rPr>
              <a:t>pahandle</a:t>
            </a:r>
            <a:r>
              <a:rPr lang="en-US" sz="1600" dirty="0">
                <a:latin typeface="Courier"/>
                <a:cs typeface="Courier"/>
              </a:rPr>
              <a:t> = </a:t>
            </a:r>
            <a:r>
              <a:rPr lang="en-US" sz="1600" dirty="0" err="1">
                <a:latin typeface="Courier"/>
                <a:cs typeface="Courier"/>
              </a:rPr>
              <a:t>PsychPortAudio</a:t>
            </a:r>
            <a:r>
              <a:rPr lang="en-US" sz="1600" dirty="0">
                <a:latin typeface="Courier"/>
                <a:cs typeface="Courier"/>
              </a:rPr>
              <a:t>('Open' [, </a:t>
            </a:r>
            <a:r>
              <a:rPr lang="en-US" sz="1600" dirty="0" err="1">
                <a:latin typeface="Courier"/>
                <a:cs typeface="Courier"/>
              </a:rPr>
              <a:t>deviceid</a:t>
            </a:r>
            <a:r>
              <a:rPr lang="en-US" sz="1600" dirty="0">
                <a:latin typeface="Courier"/>
                <a:cs typeface="Courier"/>
              </a:rPr>
              <a:t>][, mode</a:t>
            </a:r>
            <a:r>
              <a:rPr lang="en-US" sz="1600" dirty="0" smtClean="0">
                <a:latin typeface="Courier"/>
                <a:cs typeface="Courier"/>
              </a:rPr>
              <a:t>]                 [</a:t>
            </a:r>
            <a:r>
              <a:rPr lang="en-US" sz="1600" dirty="0">
                <a:latin typeface="Courier"/>
                <a:cs typeface="Courier"/>
              </a:rPr>
              <a:t>, </a:t>
            </a:r>
            <a:r>
              <a:rPr lang="en-US" sz="1600" dirty="0" err="1">
                <a:latin typeface="Courier"/>
                <a:cs typeface="Courier"/>
              </a:rPr>
              <a:t>reqlatencyclass</a:t>
            </a:r>
            <a:r>
              <a:rPr lang="en-US" sz="1600" dirty="0">
                <a:latin typeface="Courier"/>
                <a:cs typeface="Courier"/>
              </a:rPr>
              <a:t>][, </a:t>
            </a:r>
            <a:r>
              <a:rPr lang="en-US" sz="1600" dirty="0" err="1">
                <a:latin typeface="Courier"/>
                <a:cs typeface="Courier"/>
              </a:rPr>
              <a:t>freq</a:t>
            </a:r>
            <a:r>
              <a:rPr lang="en-US" sz="1600" dirty="0">
                <a:latin typeface="Courier"/>
                <a:cs typeface="Courier"/>
              </a:rPr>
              <a:t>][, channels</a:t>
            </a:r>
            <a:r>
              <a:rPr lang="en-US" sz="1600" dirty="0" smtClean="0">
                <a:latin typeface="Courier"/>
                <a:cs typeface="Courier"/>
              </a:rPr>
              <a:t>] [</a:t>
            </a:r>
            <a:r>
              <a:rPr lang="en-US" sz="1600" dirty="0">
                <a:latin typeface="Courier"/>
                <a:cs typeface="Courier"/>
              </a:rPr>
              <a:t>, </a:t>
            </a:r>
            <a:r>
              <a:rPr lang="en-US" sz="1600" dirty="0" err="1">
                <a:latin typeface="Courier"/>
                <a:cs typeface="Courier"/>
              </a:rPr>
              <a:t>buffersize</a:t>
            </a:r>
            <a:r>
              <a:rPr lang="en-US" sz="1600" dirty="0" smtClean="0">
                <a:latin typeface="Courier"/>
                <a:cs typeface="Courier"/>
              </a:rPr>
              <a:t>]                 [</a:t>
            </a:r>
            <a:r>
              <a:rPr lang="en-US" sz="1600" dirty="0">
                <a:latin typeface="Courier"/>
                <a:cs typeface="Courier"/>
              </a:rPr>
              <a:t>, </a:t>
            </a:r>
            <a:r>
              <a:rPr lang="en-US" sz="1600" dirty="0" err="1">
                <a:latin typeface="Courier"/>
                <a:cs typeface="Courier"/>
              </a:rPr>
              <a:t>suggestedLatency</a:t>
            </a:r>
            <a:r>
              <a:rPr lang="en-US" sz="1600" dirty="0" smtClean="0">
                <a:latin typeface="Courier"/>
                <a:cs typeface="Courier"/>
              </a:rPr>
              <a:t>][</a:t>
            </a:r>
            <a:r>
              <a:rPr lang="en-US" sz="1600" dirty="0">
                <a:latin typeface="Courier"/>
                <a:cs typeface="Courier"/>
              </a:rPr>
              <a:t>, </a:t>
            </a:r>
            <a:r>
              <a:rPr lang="en-US" sz="1600" dirty="0" err="1">
                <a:latin typeface="Courier"/>
                <a:cs typeface="Courier"/>
              </a:rPr>
              <a:t>selectchannels</a:t>
            </a:r>
            <a:r>
              <a:rPr lang="en-US" sz="1600" dirty="0">
                <a:latin typeface="Courier"/>
                <a:cs typeface="Courier"/>
              </a:rPr>
              <a:t>][, </a:t>
            </a:r>
            <a:r>
              <a:rPr lang="en-US" sz="1600" dirty="0" err="1">
                <a:latin typeface="Courier"/>
                <a:cs typeface="Courier"/>
              </a:rPr>
              <a:t>specialFlags</a:t>
            </a:r>
            <a:r>
              <a:rPr lang="en-US" sz="1600" dirty="0">
                <a:latin typeface="Courier"/>
                <a:cs typeface="Courier"/>
              </a:rPr>
              <a:t>=0]);</a:t>
            </a:r>
          </a:p>
        </p:txBody>
      </p:sp>
      <p:sp>
        <p:nvSpPr>
          <p:cNvPr id="4" name="Rectangle 3"/>
          <p:cNvSpPr/>
          <p:nvPr/>
        </p:nvSpPr>
        <p:spPr>
          <a:xfrm>
            <a:off x="641003" y="2372157"/>
            <a:ext cx="2308167" cy="251910"/>
          </a:xfrm>
          <a:prstGeom prst="rect">
            <a:avLst/>
          </a:prstGeom>
          <a:gradFill flip="none" rotWithShape="1">
            <a:gsLst>
              <a:gs pos="0">
                <a:schemeClr val="accent1">
                  <a:tint val="95000"/>
                  <a:shade val="70000"/>
                  <a:satMod val="150000"/>
                  <a:alpha val="32000"/>
                </a:schemeClr>
              </a:gs>
              <a:gs pos="100000">
                <a:schemeClr val="accent1">
                  <a:tint val="100000"/>
                  <a:shade val="100000"/>
                  <a:satMod val="1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1490328" y="2739526"/>
            <a:ext cx="62971" cy="16479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84163" y="4387441"/>
            <a:ext cx="2991151" cy="923330"/>
          </a:xfrm>
          <a:prstGeom prst="rect">
            <a:avLst/>
          </a:prstGeom>
          <a:noFill/>
        </p:spPr>
        <p:txBody>
          <a:bodyPr wrap="square" rtlCol="0">
            <a:spAutoFit/>
          </a:bodyPr>
          <a:lstStyle/>
          <a:p>
            <a:r>
              <a:rPr lang="en-US" dirty="0" smtClean="0">
                <a:solidFill>
                  <a:schemeClr val="accent1"/>
                </a:solidFill>
              </a:rPr>
              <a:t>how aggressively to take over the sound device in order to assure latency</a:t>
            </a:r>
            <a:endParaRPr lang="en-US" dirty="0">
              <a:solidFill>
                <a:schemeClr val="accent1"/>
              </a:solidFill>
            </a:endParaRPr>
          </a:p>
        </p:txBody>
      </p:sp>
      <p:sp>
        <p:nvSpPr>
          <p:cNvPr id="8" name="Rectangle 7"/>
          <p:cNvSpPr/>
          <p:nvPr/>
        </p:nvSpPr>
        <p:spPr>
          <a:xfrm>
            <a:off x="2991151" y="2372157"/>
            <a:ext cx="955070" cy="262408"/>
          </a:xfrm>
          <a:prstGeom prst="rect">
            <a:avLst/>
          </a:prstGeom>
          <a:gradFill flip="none" rotWithShape="1">
            <a:gsLst>
              <a:gs pos="0">
                <a:schemeClr val="accent2">
                  <a:tint val="95000"/>
                  <a:shade val="70000"/>
                  <a:satMod val="150000"/>
                  <a:alpha val="33000"/>
                </a:schemeClr>
              </a:gs>
              <a:gs pos="100000">
                <a:schemeClr val="accent2">
                  <a:tint val="100000"/>
                  <a:shade val="100000"/>
                  <a:satMod val="150000"/>
                  <a:alpha val="33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9" name="Straight Arrow Connector 8"/>
          <p:cNvCxnSpPr/>
          <p:nvPr/>
        </p:nvCxnSpPr>
        <p:spPr>
          <a:xfrm flipH="1" flipV="1">
            <a:off x="3526409" y="2624068"/>
            <a:ext cx="314858" cy="268670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2503119" y="5437068"/>
            <a:ext cx="2991151" cy="369332"/>
          </a:xfrm>
          <a:prstGeom prst="rect">
            <a:avLst/>
          </a:prstGeom>
          <a:noFill/>
        </p:spPr>
        <p:txBody>
          <a:bodyPr wrap="square" rtlCol="0">
            <a:spAutoFit/>
          </a:bodyPr>
          <a:lstStyle/>
          <a:p>
            <a:r>
              <a:rPr lang="en-US" dirty="0" smtClean="0">
                <a:solidFill>
                  <a:schemeClr val="accent2"/>
                </a:solidFill>
              </a:rPr>
              <a:t>requested playback rate in Hz</a:t>
            </a:r>
            <a:endParaRPr lang="en-US" dirty="0">
              <a:solidFill>
                <a:schemeClr val="accent2"/>
              </a:solidFill>
            </a:endParaRPr>
          </a:p>
        </p:txBody>
      </p:sp>
      <p:sp>
        <p:nvSpPr>
          <p:cNvPr id="12" name="Rectangle 11"/>
          <p:cNvSpPr/>
          <p:nvPr/>
        </p:nvSpPr>
        <p:spPr>
          <a:xfrm>
            <a:off x="3988199" y="2372157"/>
            <a:ext cx="1479833" cy="262407"/>
          </a:xfrm>
          <a:prstGeom prst="rect">
            <a:avLst/>
          </a:prstGeom>
          <a:gradFill flip="none" rotWithShape="1">
            <a:gsLst>
              <a:gs pos="0">
                <a:schemeClr val="accent5">
                  <a:tint val="95000"/>
                  <a:shade val="70000"/>
                  <a:satMod val="150000"/>
                  <a:alpha val="38000"/>
                </a:schemeClr>
              </a:gs>
              <a:gs pos="100000">
                <a:schemeClr val="accent5">
                  <a:tint val="100000"/>
                  <a:shade val="100000"/>
                  <a:satMod val="150000"/>
                  <a:alpha val="38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cxnSp>
        <p:nvCxnSpPr>
          <p:cNvPr id="13" name="Straight Arrow Connector 12"/>
          <p:cNvCxnSpPr/>
          <p:nvPr/>
        </p:nvCxnSpPr>
        <p:spPr>
          <a:xfrm flipH="1" flipV="1">
            <a:off x="4743859" y="2687047"/>
            <a:ext cx="640212" cy="1375009"/>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5" name="TextBox 14"/>
          <p:cNvSpPr txBox="1"/>
          <p:nvPr/>
        </p:nvSpPr>
        <p:spPr>
          <a:xfrm>
            <a:off x="4686135" y="4072553"/>
            <a:ext cx="2083312" cy="1477328"/>
          </a:xfrm>
          <a:prstGeom prst="rect">
            <a:avLst/>
          </a:prstGeom>
          <a:noFill/>
        </p:spPr>
        <p:txBody>
          <a:bodyPr wrap="square" rtlCol="0">
            <a:spAutoFit/>
          </a:bodyPr>
          <a:lstStyle/>
          <a:p>
            <a:r>
              <a:rPr lang="en-US" dirty="0" smtClean="0">
                <a:solidFill>
                  <a:schemeClr val="accent5"/>
                </a:solidFill>
              </a:rPr>
              <a:t>playback channels:</a:t>
            </a:r>
          </a:p>
          <a:p>
            <a:r>
              <a:rPr lang="en-US" dirty="0" smtClean="0">
                <a:solidFill>
                  <a:schemeClr val="accent5"/>
                </a:solidFill>
              </a:rPr>
              <a:t>1 = mono</a:t>
            </a:r>
          </a:p>
          <a:p>
            <a:r>
              <a:rPr lang="en-US" dirty="0" smtClean="0">
                <a:solidFill>
                  <a:schemeClr val="accent5"/>
                </a:solidFill>
              </a:rPr>
              <a:t>2 = stereo</a:t>
            </a:r>
          </a:p>
          <a:p>
            <a:r>
              <a:rPr lang="en-US" dirty="0" smtClean="0">
                <a:solidFill>
                  <a:schemeClr val="accent5"/>
                </a:solidFill>
              </a:rPr>
              <a:t>etc.</a:t>
            </a:r>
          </a:p>
          <a:p>
            <a:r>
              <a:rPr lang="en-US" dirty="0" smtClean="0">
                <a:solidFill>
                  <a:schemeClr val="accent5"/>
                </a:solidFill>
              </a:rPr>
              <a:t>default is 2</a:t>
            </a:r>
            <a:endParaRPr lang="en-US" dirty="0">
              <a:solidFill>
                <a:schemeClr val="accent5"/>
              </a:solidFill>
            </a:endParaRPr>
          </a:p>
        </p:txBody>
      </p:sp>
    </p:spTree>
    <p:extLst>
      <p:ext uri="{BB962C8B-B14F-4D97-AF65-F5344CB8AC3E}">
        <p14:creationId xmlns:p14="http://schemas.microsoft.com/office/powerpoint/2010/main" val="1192612231"/>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Acccessing</a:t>
            </a:r>
            <a:r>
              <a:rPr lang="en-US" dirty="0" smtClean="0"/>
              <a:t> the web</a:t>
            </a:r>
            <a:endParaRPr lang="en-US" dirty="0"/>
          </a:p>
        </p:txBody>
      </p:sp>
      <p:sp>
        <p:nvSpPr>
          <p:cNvPr id="3" name="Content Placeholder 2"/>
          <p:cNvSpPr>
            <a:spLocks noGrp="1"/>
          </p:cNvSpPr>
          <p:nvPr>
            <p:ph idx="1"/>
          </p:nvPr>
        </p:nvSpPr>
        <p:spPr/>
        <p:txBody>
          <a:bodyPr/>
          <a:lstStyle/>
          <a:p>
            <a:r>
              <a:rPr lang="en-US" dirty="0" smtClean="0"/>
              <a:t>web(</a:t>
            </a:r>
            <a:r>
              <a:rPr lang="en-US" dirty="0" err="1" smtClean="0"/>
              <a:t>url</a:t>
            </a:r>
            <a:r>
              <a:rPr lang="en-US" dirty="0" smtClean="0"/>
              <a:t>) to open </a:t>
            </a:r>
            <a:r>
              <a:rPr lang="en-US" dirty="0" err="1" smtClean="0"/>
              <a:t>url</a:t>
            </a:r>
            <a:r>
              <a:rPr lang="en-US" dirty="0" smtClean="0"/>
              <a:t> in </a:t>
            </a:r>
            <a:r>
              <a:rPr lang="en-US" dirty="0" err="1" smtClean="0"/>
              <a:t>matlab</a:t>
            </a:r>
            <a:r>
              <a:rPr lang="en-US" dirty="0" smtClean="0"/>
              <a:t> web browser</a:t>
            </a:r>
          </a:p>
          <a:p>
            <a:r>
              <a:rPr lang="en-US" dirty="0" smtClean="0"/>
              <a:t>web(</a:t>
            </a:r>
            <a:r>
              <a:rPr lang="en-US" dirty="0" err="1" smtClean="0"/>
              <a:t>url</a:t>
            </a:r>
            <a:r>
              <a:rPr lang="en-US" dirty="0" smtClean="0"/>
              <a:t>,'-browser') to open in system browser</a:t>
            </a:r>
            <a:endParaRPr lang="en-US" dirty="0"/>
          </a:p>
        </p:txBody>
      </p:sp>
    </p:spTree>
    <p:extLst>
      <p:ext uri="{BB962C8B-B14F-4D97-AF65-F5344CB8AC3E}">
        <p14:creationId xmlns:p14="http://schemas.microsoft.com/office/powerpoint/2010/main" val="1747075157"/>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programs outside </a:t>
            </a:r>
            <a:r>
              <a:rPr lang="en-US" dirty="0" err="1" smtClean="0"/>
              <a:t>Matlab</a:t>
            </a:r>
            <a:endParaRPr lang="en-US" dirty="0"/>
          </a:p>
        </p:txBody>
      </p:sp>
      <p:sp>
        <p:nvSpPr>
          <p:cNvPr id="3" name="Content Placeholder 2"/>
          <p:cNvSpPr>
            <a:spLocks noGrp="1"/>
          </p:cNvSpPr>
          <p:nvPr>
            <p:ph idx="1"/>
          </p:nvPr>
        </p:nvSpPr>
        <p:spPr/>
        <p:txBody>
          <a:bodyPr/>
          <a:lstStyle/>
          <a:p>
            <a:r>
              <a:rPr lang="en-US" dirty="0" smtClean="0"/>
              <a:t>system()</a:t>
            </a:r>
            <a:endParaRPr lang="en-US" dirty="0"/>
          </a:p>
        </p:txBody>
      </p:sp>
      <p:sp>
        <p:nvSpPr>
          <p:cNvPr id="4" name="TextBox 3"/>
          <p:cNvSpPr txBox="1"/>
          <p:nvPr/>
        </p:nvSpPr>
        <p:spPr>
          <a:xfrm>
            <a:off x="687797" y="2900056"/>
            <a:ext cx="7504613" cy="461665"/>
          </a:xfrm>
          <a:prstGeom prst="rect">
            <a:avLst/>
          </a:prstGeom>
          <a:solidFill>
            <a:schemeClr val="bg1">
              <a:lumMod val="85000"/>
            </a:schemeClr>
          </a:solidFill>
        </p:spPr>
        <p:txBody>
          <a:bodyPr wrap="square" rtlCol="0">
            <a:spAutoFit/>
          </a:bodyPr>
          <a:lstStyle/>
          <a:p>
            <a:r>
              <a:rPr lang="en-US" sz="1200" dirty="0" smtClean="0">
                <a:latin typeface="Courier"/>
                <a:cs typeface="Courier"/>
              </a:rPr>
              <a:t>&gt;&gt; system('open –a </a:t>
            </a:r>
            <a:r>
              <a:rPr lang="en-US" sz="1200" dirty="0" err="1" smtClean="0">
                <a:latin typeface="Courier"/>
                <a:cs typeface="Courier"/>
              </a:rPr>
              <a:t>Textedit.app</a:t>
            </a:r>
            <a:r>
              <a:rPr lang="en-US" sz="1200" dirty="0" smtClean="0">
                <a:latin typeface="Courier"/>
                <a:cs typeface="Courier"/>
              </a:rPr>
              <a:t>')</a:t>
            </a:r>
          </a:p>
          <a:p>
            <a:endParaRPr lang="en-US" sz="1200" dirty="0" smtClean="0">
              <a:latin typeface="Courier"/>
              <a:cs typeface="Courier"/>
            </a:endParaRPr>
          </a:p>
        </p:txBody>
      </p:sp>
    </p:spTree>
    <p:extLst>
      <p:ext uri="{BB962C8B-B14F-4D97-AF65-F5344CB8AC3E}">
        <p14:creationId xmlns:p14="http://schemas.microsoft.com/office/powerpoint/2010/main" val="11561023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PTB toolboxes</a:t>
            </a:r>
            <a:endParaRPr lang="en-US" dirty="0"/>
          </a:p>
        </p:txBody>
      </p:sp>
      <p:sp>
        <p:nvSpPr>
          <p:cNvPr id="3" name="Content Placeholder 2"/>
          <p:cNvSpPr>
            <a:spLocks noGrp="1"/>
          </p:cNvSpPr>
          <p:nvPr>
            <p:ph idx="1"/>
          </p:nvPr>
        </p:nvSpPr>
        <p:spPr/>
        <p:txBody>
          <a:bodyPr/>
          <a:lstStyle/>
          <a:p>
            <a:r>
              <a:rPr lang="en-US" dirty="0" err="1" smtClean="0"/>
              <a:t>PsychGLImageProcessing</a:t>
            </a:r>
            <a:endParaRPr lang="en-US" dirty="0" smtClean="0"/>
          </a:p>
          <a:p>
            <a:r>
              <a:rPr lang="en-US" dirty="0" err="1" smtClean="0"/>
              <a:t>PsychVideoCapture</a:t>
            </a:r>
            <a:endParaRPr lang="en-US" dirty="0" smtClean="0"/>
          </a:p>
          <a:p>
            <a:r>
              <a:rPr lang="en-US" dirty="0" err="1" smtClean="0"/>
              <a:t>PsychColorimetric</a:t>
            </a:r>
            <a:endParaRPr lang="en-US" dirty="0" smtClean="0"/>
          </a:p>
          <a:p>
            <a:r>
              <a:rPr lang="en-US" dirty="0" err="1" smtClean="0"/>
              <a:t>PsychKinect</a:t>
            </a:r>
            <a:endParaRPr lang="en-US" dirty="0" smtClean="0"/>
          </a:p>
          <a:p>
            <a:endParaRPr lang="en-US" dirty="0"/>
          </a:p>
        </p:txBody>
      </p:sp>
    </p:spTree>
    <p:extLst>
      <p:ext uri="{BB962C8B-B14F-4D97-AF65-F5344CB8AC3E}">
        <p14:creationId xmlns:p14="http://schemas.microsoft.com/office/powerpoint/2010/main" val="206072452"/>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507970"/>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Exam</a:t>
            </a:r>
            <a:endParaRPr lang="en-US" dirty="0"/>
          </a:p>
        </p:txBody>
      </p:sp>
      <p:sp>
        <p:nvSpPr>
          <p:cNvPr id="3" name="Content Placeholder 2"/>
          <p:cNvSpPr>
            <a:spLocks noGrp="1"/>
          </p:cNvSpPr>
          <p:nvPr>
            <p:ph idx="1"/>
          </p:nvPr>
        </p:nvSpPr>
        <p:spPr>
          <a:xfrm>
            <a:off x="377787" y="1991552"/>
            <a:ext cx="8428862" cy="3992563"/>
          </a:xfrm>
        </p:spPr>
        <p:txBody>
          <a:bodyPr>
            <a:normAutofit fontScale="92500"/>
          </a:bodyPr>
          <a:lstStyle/>
          <a:p>
            <a:r>
              <a:rPr lang="en-US" dirty="0" smtClean="0"/>
              <a:t>Full Experiment. Must:</a:t>
            </a:r>
          </a:p>
          <a:p>
            <a:pPr lvl="1"/>
            <a:r>
              <a:rPr lang="en-US" dirty="0" smtClean="0"/>
              <a:t>Write the entire thing from scratch yourself</a:t>
            </a:r>
          </a:p>
          <a:p>
            <a:pPr lvl="1"/>
            <a:r>
              <a:rPr lang="en-US" dirty="0" smtClean="0"/>
              <a:t>Take subject code and any relevant conditions as inputs</a:t>
            </a:r>
          </a:p>
          <a:p>
            <a:pPr lvl="1"/>
            <a:r>
              <a:rPr lang="en-US" dirty="0" smtClean="0"/>
              <a:t>Present repetitive trials that involve at least 2 different conditions</a:t>
            </a:r>
          </a:p>
          <a:p>
            <a:pPr lvl="1"/>
            <a:r>
              <a:rPr lang="en-US" dirty="0" smtClean="0"/>
              <a:t>Must present either visual or auditory stimuli (or both)</a:t>
            </a:r>
          </a:p>
          <a:p>
            <a:pPr lvl="1"/>
            <a:r>
              <a:rPr lang="en-US" dirty="0" smtClean="0"/>
              <a:t>Must collect some kind of behavioral response where timing is recorded</a:t>
            </a:r>
          </a:p>
          <a:p>
            <a:pPr lvl="1"/>
            <a:r>
              <a:rPr lang="en-US" dirty="0" smtClean="0"/>
              <a:t>Must write responses out to a log file</a:t>
            </a:r>
            <a:endParaRPr lang="en-US" dirty="0"/>
          </a:p>
          <a:p>
            <a:pPr marL="457200" lvl="1" indent="0">
              <a:buNone/>
            </a:pPr>
            <a:r>
              <a:rPr lang="en-US" dirty="0" smtClean="0"/>
              <a:t>Please run your experiment plan by me as soon as possible.  If you don't have something you are working on now, I will make something up for you. </a:t>
            </a:r>
            <a:endParaRPr lang="en-US" dirty="0"/>
          </a:p>
          <a:p>
            <a:pPr marL="457200" lvl="1" indent="0">
              <a:buNone/>
            </a:pPr>
            <a:endParaRPr lang="en-US" dirty="0" smtClean="0"/>
          </a:p>
        </p:txBody>
      </p:sp>
    </p:spTree>
    <p:extLst>
      <p:ext uri="{BB962C8B-B14F-4D97-AF65-F5344CB8AC3E}">
        <p14:creationId xmlns:p14="http://schemas.microsoft.com/office/powerpoint/2010/main" val="2234556295"/>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86638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Fill the audio buffer</a:t>
            </a:r>
            <a:endParaRPr lang="en-US" dirty="0"/>
          </a:p>
        </p:txBody>
      </p:sp>
      <p:sp>
        <p:nvSpPr>
          <p:cNvPr id="3" name="Content Placeholder 2"/>
          <p:cNvSpPr>
            <a:spLocks noGrp="1"/>
          </p:cNvSpPr>
          <p:nvPr>
            <p:ph idx="1"/>
          </p:nvPr>
        </p:nvSpPr>
        <p:spPr>
          <a:xfrm>
            <a:off x="1041889" y="2342951"/>
            <a:ext cx="7331099" cy="1620767"/>
          </a:xfrm>
        </p:spPr>
        <p:txBody>
          <a:bodyPr>
            <a:normAutofit/>
          </a:bodyPr>
          <a:lstStyle/>
          <a:p>
            <a:pPr marL="0" indent="0">
              <a:buNone/>
            </a:pPr>
            <a:r>
              <a:rPr lang="en-US" sz="1600" dirty="0" err="1">
                <a:latin typeface="Courier"/>
                <a:cs typeface="Courier"/>
              </a:rPr>
              <a:t>PsychPortAudio</a:t>
            </a:r>
            <a:r>
              <a:rPr lang="en-US" sz="1600" dirty="0">
                <a:latin typeface="Courier"/>
                <a:cs typeface="Courier"/>
              </a:rPr>
              <a:t>('</a:t>
            </a:r>
            <a:r>
              <a:rPr lang="en-US" sz="1600" dirty="0" err="1">
                <a:latin typeface="Courier"/>
                <a:cs typeface="Courier"/>
              </a:rPr>
              <a:t>FillBuffer</a:t>
            </a:r>
            <a:r>
              <a:rPr lang="en-US" sz="1600" dirty="0">
                <a:latin typeface="Courier"/>
                <a:cs typeface="Courier"/>
              </a:rPr>
              <a:t>', </a:t>
            </a:r>
            <a:r>
              <a:rPr lang="en-US" sz="1600" dirty="0" err="1">
                <a:latin typeface="Courier"/>
                <a:cs typeface="Courier"/>
              </a:rPr>
              <a:t>pahandle</a:t>
            </a:r>
            <a:r>
              <a:rPr lang="en-US" sz="1600" dirty="0">
                <a:latin typeface="Courier"/>
                <a:cs typeface="Courier"/>
              </a:rPr>
              <a:t>, </a:t>
            </a:r>
            <a:r>
              <a:rPr lang="en-US" sz="1600" dirty="0" err="1" smtClean="0">
                <a:latin typeface="Courier"/>
                <a:cs typeface="Courier"/>
              </a:rPr>
              <a:t>bufferdata</a:t>
            </a:r>
            <a:r>
              <a:rPr lang="en-US" sz="1600" dirty="0" smtClean="0">
                <a:latin typeface="Courier"/>
                <a:cs typeface="Courier"/>
              </a:rPr>
              <a:t>)</a:t>
            </a:r>
            <a:r>
              <a:rPr lang="en-US" sz="1600" dirty="0">
                <a:latin typeface="Courier"/>
                <a:cs typeface="Courier"/>
              </a:rPr>
              <a:t>;</a:t>
            </a:r>
          </a:p>
        </p:txBody>
      </p:sp>
      <p:sp>
        <p:nvSpPr>
          <p:cNvPr id="4" name="TextBox 3"/>
          <p:cNvSpPr txBox="1"/>
          <p:nvPr/>
        </p:nvSpPr>
        <p:spPr>
          <a:xfrm>
            <a:off x="2777041" y="3377534"/>
            <a:ext cx="4912153" cy="923330"/>
          </a:xfrm>
          <a:prstGeom prst="rect">
            <a:avLst/>
          </a:prstGeom>
          <a:noFill/>
        </p:spPr>
        <p:txBody>
          <a:bodyPr wrap="square" rtlCol="0">
            <a:spAutoFit/>
          </a:bodyPr>
          <a:lstStyle/>
          <a:p>
            <a:r>
              <a:rPr lang="en-US" dirty="0" smtClean="0">
                <a:solidFill>
                  <a:srgbClr val="990000"/>
                </a:solidFill>
              </a:rPr>
              <a:t>This is analogous to drawing on the back buffer with the Screen command.  We fill the buffer now, but it will not be heard until we play it. </a:t>
            </a:r>
            <a:endParaRPr lang="en-US" dirty="0">
              <a:solidFill>
                <a:srgbClr val="990000"/>
              </a:solidFill>
            </a:endParaRPr>
          </a:p>
        </p:txBody>
      </p:sp>
    </p:spTree>
    <p:extLst>
      <p:ext uri="{BB962C8B-B14F-4D97-AF65-F5344CB8AC3E}">
        <p14:creationId xmlns:p14="http://schemas.microsoft.com/office/powerpoint/2010/main" val="106021526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7038</TotalTime>
  <Words>3244</Words>
  <Application>Microsoft Macintosh PowerPoint</Application>
  <PresentationFormat>On-screen Show (4:3)</PresentationFormat>
  <Paragraphs>475</Paragraphs>
  <Slides>85</Slides>
  <Notes>0</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Spectrum</vt:lpstr>
      <vt:lpstr>Introduction to PsychToolbox in MATLAB</vt:lpstr>
      <vt:lpstr>Week 5 Recap</vt:lpstr>
      <vt:lpstr>Sound data</vt:lpstr>
      <vt:lpstr>Reading from wav files</vt:lpstr>
      <vt:lpstr>Reading from audiofiles</vt:lpstr>
      <vt:lpstr>Preparing sound data for playing</vt:lpstr>
      <vt:lpstr>Steps to playing a sound</vt:lpstr>
      <vt:lpstr>Step 2: Open audio channel</vt:lpstr>
      <vt:lpstr>Step 3: Fill the audio buffer</vt:lpstr>
      <vt:lpstr>Step 4: Start playback</vt:lpstr>
      <vt:lpstr>Remaining steps</vt:lpstr>
      <vt:lpstr>Sound recording steps</vt:lpstr>
      <vt:lpstr>Step 2: Open audio channel</vt:lpstr>
      <vt:lpstr>GetAudioData</vt:lpstr>
      <vt:lpstr>Writing data to file</vt:lpstr>
      <vt:lpstr>Collecting responses</vt:lpstr>
      <vt:lpstr>Listing devices</vt:lpstr>
      <vt:lpstr>Psychtoolbox Response Monitoring</vt:lpstr>
      <vt:lpstr>Keyboard responses</vt:lpstr>
      <vt:lpstr>GetChar</vt:lpstr>
      <vt:lpstr>KbWait</vt:lpstr>
      <vt:lpstr>KbWait</vt:lpstr>
      <vt:lpstr>PowerPoint Presentation</vt:lpstr>
      <vt:lpstr>KbCheck</vt:lpstr>
      <vt:lpstr>Ignoring responses</vt:lpstr>
      <vt:lpstr>PowerPoint Presentation</vt:lpstr>
      <vt:lpstr>KbQueueCheck</vt:lpstr>
      <vt:lpstr>KbQueueCheck</vt:lpstr>
      <vt:lpstr>Steps to using KbQueue</vt:lpstr>
      <vt:lpstr>KbQueueCheck</vt:lpstr>
      <vt:lpstr>Mouse responses</vt:lpstr>
      <vt:lpstr>Mouse responses</vt:lpstr>
      <vt:lpstr>Other input devices</vt:lpstr>
      <vt:lpstr>Gamepad</vt:lpstr>
      <vt:lpstr>PowerPoint Presentation</vt:lpstr>
      <vt:lpstr>Assignment #5 </vt:lpstr>
      <vt:lpstr>PowerPoint Presentation</vt:lpstr>
      <vt:lpstr>PowerPoint Presentation</vt:lpstr>
      <vt:lpstr>PowerPoint Presentation</vt:lpstr>
      <vt:lpstr>PowerPoint Presentation</vt:lpstr>
      <vt:lpstr>DAQ toolbox</vt:lpstr>
      <vt:lpstr>Using the DAQ to synchronize</vt:lpstr>
      <vt:lpstr>Daq functions</vt:lpstr>
      <vt:lpstr>Sending output with the DAQ</vt:lpstr>
      <vt:lpstr>Finding your DAQ device</vt:lpstr>
      <vt:lpstr>Communicating with the DAQ device</vt:lpstr>
      <vt:lpstr>Initializing a port</vt:lpstr>
      <vt:lpstr>Sending output</vt:lpstr>
      <vt:lpstr>Example</vt:lpstr>
      <vt:lpstr>PowerPoint Presentation</vt:lpstr>
      <vt:lpstr>PowerPoint Presentation</vt:lpstr>
      <vt:lpstr>Randomization</vt:lpstr>
      <vt:lpstr>Randomization</vt:lpstr>
      <vt:lpstr>Randomization</vt:lpstr>
      <vt:lpstr>Randomization</vt:lpstr>
      <vt:lpstr>Randomization</vt:lpstr>
      <vt:lpstr>Permutation</vt:lpstr>
      <vt:lpstr>Permutation</vt:lpstr>
      <vt:lpstr>Permutation</vt:lpstr>
      <vt:lpstr>PowerPoint Presentation</vt:lpstr>
      <vt:lpstr>Permutation</vt:lpstr>
      <vt:lpstr>PowerPoint Presentation</vt:lpstr>
      <vt:lpstr>Other randomization functions</vt:lpstr>
      <vt:lpstr>PowerPoint Presentation</vt:lpstr>
      <vt:lpstr>Priority</vt:lpstr>
      <vt:lpstr>Priority</vt:lpstr>
      <vt:lpstr>Priority</vt:lpstr>
      <vt:lpstr>Priority: OSX</vt:lpstr>
      <vt:lpstr>Priority: Windows</vt:lpstr>
      <vt:lpstr>Priority</vt:lpstr>
      <vt:lpstr>Priority</vt:lpstr>
      <vt:lpstr>Testing for OS</vt:lpstr>
      <vt:lpstr>PowerPoint Presentation</vt:lpstr>
      <vt:lpstr>Code organization</vt:lpstr>
      <vt:lpstr>Functions and subfunctions</vt:lpstr>
      <vt:lpstr>PowerPoint Presentation</vt:lpstr>
      <vt:lpstr>PowerPoint Presentation</vt:lpstr>
      <vt:lpstr>PowerPoint Presentation</vt:lpstr>
      <vt:lpstr>PowerPoint Presentation</vt:lpstr>
      <vt:lpstr>Acccessing the web</vt:lpstr>
      <vt:lpstr>Invoking programs outside Matlab</vt:lpstr>
      <vt:lpstr>Other PTB toolboxes</vt:lpstr>
      <vt:lpstr>PowerPoint Presentation</vt:lpstr>
      <vt:lpstr>Final Exam</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PsychToolbox in MATLAB</dc:title>
  <dc:creator>Jonas Kaplan</dc:creator>
  <cp:lastModifiedBy>Jonas Kaplan</cp:lastModifiedBy>
  <cp:revision>39</cp:revision>
  <dcterms:created xsi:type="dcterms:W3CDTF">2013-08-07T18:52:09Z</dcterms:created>
  <dcterms:modified xsi:type="dcterms:W3CDTF">2013-08-12T16:10:54Z</dcterms:modified>
</cp:coreProperties>
</file>