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295" r:id="rId3"/>
    <p:sldId id="328" r:id="rId4"/>
    <p:sldId id="346" r:id="rId5"/>
    <p:sldId id="345" r:id="rId6"/>
    <p:sldId id="351" r:id="rId7"/>
    <p:sldId id="352" r:id="rId8"/>
    <p:sldId id="353" r:id="rId9"/>
    <p:sldId id="347" r:id="rId10"/>
    <p:sldId id="349" r:id="rId11"/>
    <p:sldId id="350" r:id="rId12"/>
    <p:sldId id="354" r:id="rId13"/>
    <p:sldId id="355" r:id="rId14"/>
    <p:sldId id="356" r:id="rId15"/>
    <p:sldId id="357" r:id="rId16"/>
    <p:sldId id="358" r:id="rId17"/>
    <p:sldId id="359" r:id="rId18"/>
    <p:sldId id="361" r:id="rId19"/>
    <p:sldId id="362" r:id="rId20"/>
    <p:sldId id="363" r:id="rId21"/>
    <p:sldId id="336" r:id="rId22"/>
    <p:sldId id="364" r:id="rId23"/>
    <p:sldId id="339" r:id="rId24"/>
    <p:sldId id="365" r:id="rId25"/>
    <p:sldId id="372" r:id="rId26"/>
    <p:sldId id="373" r:id="rId27"/>
    <p:sldId id="366" r:id="rId28"/>
    <p:sldId id="367" r:id="rId29"/>
    <p:sldId id="370" r:id="rId30"/>
    <p:sldId id="371" r:id="rId31"/>
    <p:sldId id="374" r:id="rId32"/>
    <p:sldId id="375" r:id="rId33"/>
    <p:sldId id="377" r:id="rId34"/>
    <p:sldId id="378" r:id="rId35"/>
    <p:sldId id="379" r:id="rId36"/>
    <p:sldId id="376" r:id="rId37"/>
    <p:sldId id="381" r:id="rId38"/>
    <p:sldId id="380" r:id="rId39"/>
    <p:sldId id="369" r:id="rId40"/>
    <p:sldId id="382" r:id="rId41"/>
    <p:sldId id="383" r:id="rId42"/>
    <p:sldId id="287" r:id="rId43"/>
    <p:sldId id="288" r:id="rId44"/>
    <p:sldId id="384" r:id="rId45"/>
    <p:sldId id="368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88" autoAdjust="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461A-20BD-4FE6-A25A-24A28188B5CB}" type="datetimeFigureOut">
              <a:rPr lang="zh-CN" altLang="en-US" smtClean="0"/>
              <a:pPr/>
              <a:t>2013/6/16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A317D-6C0A-4B4A-BB68-F3E64CD3A3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A317D-6C0A-4B4A-BB68-F3E64CD3A3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506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506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CA" altLang="zh-CN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CA" altLang="zh-CN"/>
          </a:p>
        </p:txBody>
      </p:sp>
      <p:sp>
        <p:nvSpPr>
          <p:cNvPr id="4507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4183CA-C427-4D50-AA18-66AD51C4BEA1}" type="datetime1">
              <a:rPr lang="en-US" altLang="zh-CN" smtClean="0"/>
              <a:pPr/>
              <a:t>6/16/2013</a:t>
            </a:fld>
            <a:endParaRPr lang="zh-CN" altLang="en-US" dirty="0"/>
          </a:p>
        </p:txBody>
      </p:sp>
      <p:sp>
        <p:nvSpPr>
          <p:cNvPr id="4507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50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A0B40-D56B-4F9C-87D7-75D4EF1D378F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8" name="图片 7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9" name="图片 8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20AE1-8046-4514-9E44-0CD0CA17FAD2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8" name="图片 7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9" name="图片 8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EE12C-0903-4385-8BEA-23562D8217AF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871C8C-E756-4E09-B6AB-E5F0ADEAA580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8" name="图片 7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9" name="图片 8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851B90-666E-4193-BB0B-70555D7542B3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9" name="图片 8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10" name="图片 9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4BD9D-0C5F-432F-9941-C46DAA194873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11" name="图片 10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12" name="图片 11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B94F2C-2EC1-4AA1-B318-31969D9B9A98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7" name="图片 6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8" name="图片 7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BC2E7-A4AC-416F-8AB7-64ADA8A29AC5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6" name="图片 5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7" name="图片 6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C1736-A778-49C9-8F8B-9507D675D00E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9" name="图片 8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10" name="图片 9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979C9-8CFE-458A-9276-6AF0CA45F441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771154" y="126110"/>
            <a:ext cx="2246663" cy="941634"/>
            <a:chOff x="6771154" y="126110"/>
            <a:chExt cx="2246663" cy="941634"/>
          </a:xfrm>
        </p:grpSpPr>
        <p:pic>
          <p:nvPicPr>
            <p:cNvPr id="9" name="图片 8" descr="google_logo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6771154" y="315494"/>
              <a:ext cx="1229870" cy="512446"/>
            </a:xfrm>
            <a:prstGeom prst="rect">
              <a:avLst/>
            </a:prstGeom>
          </p:spPr>
        </p:pic>
        <p:pic>
          <p:nvPicPr>
            <p:cNvPr id="10" name="图片 9" descr="TH_darkblue.emf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74789" y="126110"/>
              <a:ext cx="943028" cy="9416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40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CA" altLang="zh-CN" smtClean="0"/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 altLang="zh-CN" smtClean="0"/>
          </a:p>
        </p:txBody>
      </p:sp>
      <p:sp>
        <p:nvSpPr>
          <p:cNvPr id="44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fld id="{D753D5A3-0B4C-4974-812D-5907D1DC7249}" type="datetime1">
              <a:rPr lang="en-US" altLang="zh-CN" smtClean="0"/>
              <a:pPr/>
              <a:t>6/16/2013</a:t>
            </a:fld>
            <a:endParaRPr lang="zh-CN" altLang="en-US"/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4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针对罗吉斯回归模型优化算法并行加速的研究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1538" y="3886200"/>
            <a:ext cx="7072362" cy="1752600"/>
          </a:xfrm>
        </p:spPr>
        <p:txBody>
          <a:bodyPr/>
          <a:lstStyle/>
          <a:p>
            <a:pPr algn="r"/>
            <a:r>
              <a:rPr lang="zh-CN" altLang="en-US" sz="2400" dirty="0" smtClean="0"/>
              <a:t>计算机系 彭昊若</a:t>
            </a:r>
            <a:endParaRPr lang="en-US" altLang="zh-CN" sz="2400" dirty="0" smtClean="0"/>
          </a:p>
          <a:p>
            <a:pPr algn="r"/>
            <a:r>
              <a:rPr lang="zh-CN" altLang="en-US" sz="2400" dirty="0" smtClean="0"/>
              <a:t>指导老师 赵颖</a:t>
            </a:r>
            <a:endParaRPr lang="en-US" altLang="zh-CN" sz="2400" dirty="0" smtClean="0"/>
          </a:p>
          <a:p>
            <a:pPr algn="r"/>
            <a:endParaRPr lang="en-US" altLang="zh-CN" sz="2400" u="sng" dirty="0" smtClean="0">
              <a:solidFill>
                <a:srgbClr val="0070C0"/>
              </a:solidFill>
            </a:endParaRPr>
          </a:p>
          <a:p>
            <a:endParaRPr lang="zh-CN" altLang="en-US" sz="26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smtClean="0"/>
              <a:t>6/17/2013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ransition advTm="1154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模型下的优化问题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罗吉斯回归模型定义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考虑对数最大似然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最大后验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928934"/>
            <a:ext cx="6429388" cy="975494"/>
          </a:xfrm>
          <a:prstGeom prst="rect">
            <a:avLst/>
          </a:prstGeom>
        </p:spPr>
      </p:pic>
      <p:pic>
        <p:nvPicPr>
          <p:cNvPr id="6" name="图片 5" descr="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88" y="3972060"/>
            <a:ext cx="4043368" cy="1028576"/>
          </a:xfrm>
          <a:prstGeom prst="rect">
            <a:avLst/>
          </a:prstGeom>
        </p:spPr>
      </p:pic>
      <p:pic>
        <p:nvPicPr>
          <p:cNvPr id="7" name="图片 6" descr="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72" y="5715016"/>
            <a:ext cx="6072166" cy="5515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6000760" y="3571876"/>
            <a:ext cx="285752" cy="2143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715140" y="3500438"/>
            <a:ext cx="142876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ransition advTm="146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模型下的优化问题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带二阶惩罚项（高斯先验）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带一阶惩罚项（拉普拉斯先验）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571744"/>
            <a:ext cx="5924566" cy="1077899"/>
          </a:xfrm>
          <a:prstGeom prst="rect">
            <a:avLst/>
          </a:prstGeom>
        </p:spPr>
      </p:pic>
      <p:pic>
        <p:nvPicPr>
          <p:cNvPr id="8" name="图片 7" descr="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4443649"/>
            <a:ext cx="6219820" cy="914177"/>
          </a:xfrm>
          <a:prstGeom prst="rect">
            <a:avLst/>
          </a:prstGeom>
        </p:spPr>
      </p:pic>
    </p:spTree>
  </p:cSld>
  <p:clrMapOvr>
    <a:masterClrMapping/>
  </p:clrMapOvr>
  <p:transition advTm="1319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次线性优化方法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随机抽取（</a:t>
            </a:r>
            <a:r>
              <a:rPr lang="en-US" altLang="zh-CN" dirty="0" smtClean="0"/>
              <a:t>Sampling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训练数据不是每一维都有效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不仅在样本空间中抽取，也在特征空间中抽取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对偶方法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样本空间与特征空间不断转换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可乘式更新算法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在特征空间中保持优化问题的梯度计算方向不变</a:t>
            </a:r>
            <a:endParaRPr lang="en-US" altLang="zh-CN" dirty="0" smtClean="0"/>
          </a:p>
          <a:p>
            <a:r>
              <a:rPr lang="zh-CN" altLang="en-US" dirty="0" smtClean="0"/>
              <a:t>算法细节可以参考引文</a:t>
            </a:r>
            <a:r>
              <a:rPr lang="en-US" altLang="zh-CN" dirty="0" smtClean="0"/>
              <a:t>[5]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ransition advTm="2840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次线性优化方法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算法框架（每次迭代）</a:t>
            </a:r>
            <a:endParaRPr lang="en-US" altLang="zh-CN" dirty="0" smtClean="0"/>
          </a:p>
          <a:p>
            <a:pPr lvl="1"/>
            <a:r>
              <a:rPr lang="zh-CN" altLang="en-US" i="1" u="sng" dirty="0" smtClean="0"/>
              <a:t>阶段</a:t>
            </a:r>
            <a:r>
              <a:rPr lang="en-US" altLang="zh-CN" i="1" u="sng" dirty="0" smtClean="0"/>
              <a:t>1: </a:t>
            </a:r>
            <a:r>
              <a:rPr lang="zh-CN" altLang="en-US" i="1" u="sng" dirty="0" smtClean="0"/>
              <a:t>随机原始更新</a:t>
            </a:r>
            <a:endParaRPr lang="en-US" altLang="zh-CN" i="1" u="sng" dirty="0" smtClean="0"/>
          </a:p>
          <a:p>
            <a:pPr lvl="2"/>
            <a:r>
              <a:rPr lang="zh-CN" altLang="en-US" dirty="0" smtClean="0"/>
              <a:t>根据概率向量    随机抽取一个训练样本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计算该样本梯度方向，并更新回归向量</a:t>
            </a:r>
            <a:endParaRPr lang="en-US" altLang="zh-CN" dirty="0" smtClean="0"/>
          </a:p>
          <a:p>
            <a:pPr lvl="1"/>
            <a:r>
              <a:rPr lang="zh-CN" altLang="en-US" i="1" u="sng" dirty="0" smtClean="0"/>
              <a:t>过渡：</a:t>
            </a:r>
            <a:r>
              <a:rPr lang="zh-CN" altLang="en-US" dirty="0" smtClean="0"/>
              <a:t>根据     抽取特征中的一维（关键）</a:t>
            </a:r>
            <a:endParaRPr lang="en-US" altLang="zh-CN" i="1" u="sng" dirty="0" smtClean="0"/>
          </a:p>
          <a:p>
            <a:pPr lvl="1"/>
            <a:r>
              <a:rPr lang="zh-CN" altLang="en-US" i="1" u="sng" dirty="0" smtClean="0"/>
              <a:t>阶段</a:t>
            </a:r>
            <a:r>
              <a:rPr lang="en-US" altLang="zh-CN" i="1" u="sng" dirty="0" smtClean="0"/>
              <a:t>2:</a:t>
            </a:r>
            <a:r>
              <a:rPr lang="zh-CN" altLang="en-US" i="1" u="sng" dirty="0" smtClean="0"/>
              <a:t>随机对偶更新</a:t>
            </a:r>
            <a:endParaRPr lang="en-US" altLang="zh-CN" i="1" u="sng" dirty="0" smtClean="0"/>
          </a:p>
          <a:p>
            <a:pPr lvl="2"/>
            <a:r>
              <a:rPr lang="zh-CN" altLang="en-US" dirty="0" smtClean="0"/>
              <a:t>对每个训练样本，根据抽取的一维特征，分别计算硬边际量加软边际量的估计值。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根据上述数值，使用可乘式更新算法分别更新概率向量    的每一个维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图片 4" descr="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3143248"/>
            <a:ext cx="277585" cy="323849"/>
          </a:xfrm>
          <a:prstGeom prst="rect">
            <a:avLst/>
          </a:prstGeom>
        </p:spPr>
      </p:pic>
      <p:pic>
        <p:nvPicPr>
          <p:cNvPr id="6" name="图片 5" descr="2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834" y="3571876"/>
            <a:ext cx="450380" cy="347662"/>
          </a:xfrm>
          <a:prstGeom prst="rect">
            <a:avLst/>
          </a:prstGeom>
        </p:spPr>
      </p:pic>
      <p:pic>
        <p:nvPicPr>
          <p:cNvPr id="8" name="图片 7" descr="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6215082"/>
            <a:ext cx="277585" cy="323849"/>
          </a:xfrm>
          <a:prstGeom prst="rect">
            <a:avLst/>
          </a:prstGeom>
        </p:spPr>
      </p:pic>
      <p:pic>
        <p:nvPicPr>
          <p:cNvPr id="9" name="图片 8" descr="2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0" y="4071942"/>
            <a:ext cx="450380" cy="3476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6286512" y="2071678"/>
            <a:ext cx="1928826" cy="9286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286512" y="2285992"/>
            <a:ext cx="1928826" cy="1428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 rot="5400000">
            <a:off x="7143768" y="2500307"/>
            <a:ext cx="928694" cy="7143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custDataLst>
      <p:tags r:id="rId1"/>
    </p:custDataLst>
  </p:cSld>
  <p:clrMapOvr>
    <a:masterClrMapping/>
  </p:clrMapOvr>
  <p:transition advTm="39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并行次线性方法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85852" y="2714620"/>
            <a:ext cx="6858048" cy="3929090"/>
            <a:chOff x="1142182" y="926438"/>
            <a:chExt cx="8038747" cy="4299692"/>
          </a:xfrm>
        </p:grpSpPr>
        <p:sp>
          <p:nvSpPr>
            <p:cNvPr id="8" name="流程图: 可选过程 7"/>
            <p:cNvSpPr/>
            <p:nvPr/>
          </p:nvSpPr>
          <p:spPr bwMode="auto">
            <a:xfrm>
              <a:off x="4143372" y="926438"/>
              <a:ext cx="1857388" cy="502298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初始化</a:t>
              </a:r>
            </a:p>
          </p:txBody>
        </p:sp>
        <p:sp>
          <p:nvSpPr>
            <p:cNvPr id="9" name="流程图: 可选过程 8"/>
            <p:cNvSpPr/>
            <p:nvPr/>
          </p:nvSpPr>
          <p:spPr bwMode="auto">
            <a:xfrm>
              <a:off x="1309656" y="2143116"/>
              <a:ext cx="3600689" cy="513461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ahoma" charset="0"/>
                </a:rPr>
                <a:t>并行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原始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MapReduce</a:t>
              </a: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5580240" y="2143116"/>
              <a:ext cx="3600689" cy="513461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Tahoma" charset="0"/>
                </a:rPr>
                <a:t>并行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ahoma" charset="0"/>
                </a:rPr>
                <a:t>对偶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ahoma" charset="0"/>
                </a:rPr>
                <a:t>MapReduce</a:t>
              </a:r>
              <a:endParaRPr lang="zh-CN" altLang="en-US" sz="2400" b="1" dirty="0" smtClean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1928794" y="3143248"/>
              <a:ext cx="2227918" cy="482207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ahoma" charset="0"/>
                </a:rPr>
                <a:t>串行原始更新</a:t>
              </a:r>
            </a:p>
          </p:txBody>
        </p:sp>
        <p:sp>
          <p:nvSpPr>
            <p:cNvPr id="12" name="流程图: 可选过程 11"/>
            <p:cNvSpPr/>
            <p:nvPr/>
          </p:nvSpPr>
          <p:spPr bwMode="auto">
            <a:xfrm>
              <a:off x="6286510" y="3143248"/>
              <a:ext cx="2308259" cy="482207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ahoma" charset="0"/>
                </a:rPr>
                <a:t>串行对偶更新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rot="10800000" flipV="1">
              <a:off x="3107523" y="1643049"/>
              <a:ext cx="1964552" cy="5000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>
              <a:endCxn id="10" idx="0"/>
            </p:cNvCxnSpPr>
            <p:nvPr/>
          </p:nvCxnSpPr>
          <p:spPr bwMode="auto">
            <a:xfrm>
              <a:off x="5072066" y="1643050"/>
              <a:ext cx="2308519" cy="5000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>
              <a:stCxn id="8" idx="2"/>
            </p:cNvCxnSpPr>
            <p:nvPr/>
          </p:nvCxnSpPr>
          <p:spPr bwMode="auto">
            <a:xfrm rot="5400000">
              <a:off x="4928397" y="1571615"/>
              <a:ext cx="286546" cy="7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7167276" y="2869884"/>
              <a:ext cx="486672" cy="6005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>
              <a:stCxn id="9" idx="2"/>
              <a:endCxn id="11" idx="0"/>
            </p:cNvCxnSpPr>
            <p:nvPr/>
          </p:nvCxnSpPr>
          <p:spPr bwMode="auto">
            <a:xfrm rot="5400000">
              <a:off x="2833041" y="2866289"/>
              <a:ext cx="486672" cy="6724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8" name="流程图: 可选过程 17"/>
            <p:cNvSpPr/>
            <p:nvPr/>
          </p:nvSpPr>
          <p:spPr bwMode="auto">
            <a:xfrm>
              <a:off x="4071934" y="4714883"/>
              <a:ext cx="1857388" cy="511247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结束</a:t>
              </a:r>
            </a:p>
          </p:txBody>
        </p:sp>
        <p:cxnSp>
          <p:nvCxnSpPr>
            <p:cNvPr id="19" name="直接箭头连接符 18"/>
            <p:cNvCxnSpPr>
              <a:stCxn id="11" idx="2"/>
            </p:cNvCxnSpPr>
            <p:nvPr/>
          </p:nvCxnSpPr>
          <p:spPr bwMode="auto">
            <a:xfrm rot="16200000" flipH="1">
              <a:off x="3691288" y="2976918"/>
              <a:ext cx="660802" cy="195787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12" idx="2"/>
            </p:cNvCxnSpPr>
            <p:nvPr/>
          </p:nvCxnSpPr>
          <p:spPr bwMode="auto">
            <a:xfrm rot="5400000">
              <a:off x="5890234" y="2735853"/>
              <a:ext cx="660805" cy="244000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>
              <a:endCxn id="18" idx="0"/>
            </p:cNvCxnSpPr>
            <p:nvPr/>
          </p:nvCxnSpPr>
          <p:spPr bwMode="auto">
            <a:xfrm rot="5400000">
              <a:off x="4787112" y="4500566"/>
              <a:ext cx="427833" cy="7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rot="10800000">
              <a:off x="1142976" y="4429132"/>
              <a:ext cx="3857652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rot="5400000" flipH="1" flipV="1">
              <a:off x="-286578" y="3000372"/>
              <a:ext cx="2858314" cy="7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1142182" y="1571612"/>
              <a:ext cx="392988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5" name="流程图: 可选过程 24"/>
            <p:cNvSpPr/>
            <p:nvPr/>
          </p:nvSpPr>
          <p:spPr bwMode="auto">
            <a:xfrm>
              <a:off x="2000232" y="926438"/>
              <a:ext cx="1143007" cy="502299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迭代</a:t>
              </a:r>
            </a:p>
          </p:txBody>
        </p:sp>
      </p:grpSp>
    </p:spTree>
  </p:cSld>
  <p:clrMapOvr>
    <a:masterClrMapping/>
  </p:clrMapOvr>
  <p:transition advTm="4485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上的并行次线性方法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选择直接读写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关于一阶和二阶惩罚项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训练数据集的稀疏问题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代码优化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ransition advTm="40045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上的并行次线性方法</a:t>
            </a:r>
            <a:endParaRPr lang="zh-CN" altLang="en-US" dirty="0"/>
          </a:p>
        </p:txBody>
      </p:sp>
      <p:pic>
        <p:nvPicPr>
          <p:cNvPr id="5" name="内容占位符 4" descr="alg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2143116"/>
            <a:ext cx="7603635" cy="41148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6286512" y="3000372"/>
            <a:ext cx="785818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143636" y="3857628"/>
            <a:ext cx="857256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ransition advTm="310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上的并行次线性方法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O(n*d)-&gt;O(</a:t>
            </a:r>
            <a:r>
              <a:rPr lang="en-US" altLang="zh-CN" dirty="0" err="1" smtClean="0"/>
              <a:t>n+d</a:t>
            </a:r>
            <a:r>
              <a:rPr lang="en-US" altLang="zh-CN" dirty="0" smtClean="0"/>
              <a:t>)-&gt;O(max{</a:t>
            </a:r>
            <a:r>
              <a:rPr lang="en-US" altLang="zh-CN" dirty="0" err="1" smtClean="0"/>
              <a:t>n,d</a:t>
            </a:r>
            <a:r>
              <a:rPr lang="en-US" altLang="zh-CN" dirty="0" smtClean="0"/>
              <a:t>})</a:t>
            </a:r>
          </a:p>
          <a:p>
            <a:r>
              <a:rPr lang="zh-CN" altLang="en-US" dirty="0" smtClean="0"/>
              <a:t>输入数据解析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一遍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在内存中</a:t>
            </a:r>
            <a:endParaRPr lang="en-US" altLang="zh-CN" dirty="0" smtClean="0"/>
          </a:p>
          <a:p>
            <a:r>
              <a:rPr lang="zh-CN" altLang="en-US" dirty="0" smtClean="0"/>
              <a:t>参数传递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训练数据集的稀疏问题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代码优化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ransition advTm="3358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上的并行梯度下降法</a:t>
            </a:r>
            <a:endParaRPr lang="zh-CN" altLang="en-US" dirty="0"/>
          </a:p>
        </p:txBody>
      </p:sp>
      <p:pic>
        <p:nvPicPr>
          <p:cNvPr id="5" name="内容占位符 4" descr="alg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2214554"/>
            <a:ext cx="8197586" cy="371477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ransition advTm="1117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Mahout</a:t>
            </a:r>
            <a:r>
              <a:rPr lang="zh-CN" altLang="en-US" dirty="0" smtClean="0"/>
              <a:t>上的在线</a:t>
            </a:r>
            <a:r>
              <a:rPr lang="en-US" altLang="zh-CN" dirty="0" smtClean="0"/>
              <a:t>SGD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OnlineLogisticRegression</a:t>
            </a:r>
            <a:endParaRPr lang="en-US" altLang="zh-CN" dirty="0" smtClean="0"/>
          </a:p>
          <a:p>
            <a:r>
              <a:rPr lang="zh-CN" altLang="en-US" dirty="0" smtClean="0"/>
              <a:t>数据存储结构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RandomAccessSparseVector</a:t>
            </a:r>
            <a:endParaRPr lang="en-US" altLang="zh-CN" dirty="0" smtClean="0"/>
          </a:p>
          <a:p>
            <a:r>
              <a:rPr lang="zh-CN" altLang="en-US" dirty="0" smtClean="0"/>
              <a:t>交叉验证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使用自己的</a:t>
            </a:r>
            <a:r>
              <a:rPr lang="en-US" altLang="zh-CN" dirty="0" err="1" smtClean="0"/>
              <a:t>CrossValidation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单机多线程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ransition advTm="1809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研究背景</a:t>
            </a:r>
            <a:r>
              <a:rPr lang="zh-CN" altLang="en-US" dirty="0" smtClean="0"/>
              <a:t>与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相关工作</a:t>
            </a:r>
            <a:endParaRPr lang="en-US" altLang="zh-CN" dirty="0" smtClean="0"/>
          </a:p>
          <a:p>
            <a:r>
              <a:rPr lang="zh-CN" altLang="en-US" dirty="0" smtClean="0"/>
              <a:t>研究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并行系统简介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算法简介</a:t>
            </a:r>
            <a:endParaRPr lang="en-US" altLang="zh-CN" dirty="0" smtClean="0"/>
          </a:p>
          <a:p>
            <a:r>
              <a:rPr lang="zh-CN" altLang="en-US" dirty="0" smtClean="0"/>
              <a:t>研究结果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advTm="443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图片 4" descr="tabl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686"/>
            <a:ext cx="9144000" cy="2474089"/>
          </a:xfrm>
          <a:prstGeom prst="rect">
            <a:avLst/>
          </a:prstGeom>
        </p:spPr>
      </p:pic>
    </p:spTree>
  </p:cSld>
  <p:clrMapOvr>
    <a:masterClrMapping/>
  </p:clrMapOvr>
  <p:transition advTm="1482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5" name="图片 4" descr="tabl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496"/>
            <a:ext cx="9144000" cy="3160436"/>
          </a:xfrm>
          <a:prstGeom prst="rect">
            <a:avLst/>
          </a:prstGeom>
        </p:spPr>
      </p:pic>
    </p:spTree>
  </p:cSld>
  <p:clrMapOvr>
    <a:masterClrMapping/>
  </p:clrMapOvr>
  <p:transition advTm="569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Liblinear</a:t>
            </a:r>
            <a:r>
              <a:rPr lang="zh-CN" altLang="en-US" dirty="0" smtClean="0"/>
              <a:t>：串行</a:t>
            </a:r>
          </a:p>
          <a:p>
            <a:pPr lvl="1"/>
            <a:r>
              <a:rPr lang="en-US" altLang="zh-CN" dirty="0" smtClean="0"/>
              <a:t>SLLR</a:t>
            </a:r>
            <a:r>
              <a:rPr lang="zh-CN" altLang="en-US" dirty="0" smtClean="0"/>
              <a:t>：串行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Mahout</a:t>
            </a:r>
            <a:r>
              <a:rPr lang="zh-CN" altLang="en-US" dirty="0" smtClean="0"/>
              <a:t>：单机多线程</a:t>
            </a:r>
          </a:p>
          <a:p>
            <a:pPr lvl="1"/>
            <a:r>
              <a:rPr lang="en-US" altLang="zh-CN" dirty="0" smtClean="0"/>
              <a:t>PSUBPLR-MR</a:t>
            </a:r>
            <a:r>
              <a:rPr lang="zh-CN" altLang="en-US" dirty="0" smtClean="0"/>
              <a:t>：多机并行</a:t>
            </a:r>
          </a:p>
          <a:p>
            <a:pPr lvl="1"/>
            <a:r>
              <a:rPr lang="en-US" altLang="zh-CN" dirty="0" smtClean="0"/>
              <a:t>PGDPLR-SPARK</a:t>
            </a:r>
            <a:r>
              <a:rPr lang="zh-CN" altLang="en-US" dirty="0" smtClean="0"/>
              <a:t> ：多机并行</a:t>
            </a:r>
          </a:p>
          <a:p>
            <a:pPr lvl="1"/>
            <a:r>
              <a:rPr lang="en-US" altLang="zh-CN" dirty="0" smtClean="0"/>
              <a:t>PSUBPLR-SPARK</a:t>
            </a:r>
            <a:r>
              <a:rPr lang="zh-CN" altLang="en-US" dirty="0" smtClean="0"/>
              <a:t>：多机并行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ransition advTm="36738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仿真</a:t>
            </a:r>
            <a:r>
              <a:rPr lang="en-US" altLang="zh-CN" sz="2800" dirty="0" smtClean="0"/>
              <a:t>2D</a:t>
            </a:r>
            <a:r>
              <a:rPr lang="zh-CN" altLang="en-US" sz="2800" dirty="0" smtClean="0"/>
              <a:t>数据集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8" name="图片 7" descr="2d-sh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571744"/>
            <a:ext cx="4332935" cy="3805446"/>
          </a:xfrm>
          <a:prstGeom prst="rect">
            <a:avLst/>
          </a:prstGeom>
        </p:spPr>
      </p:pic>
    </p:spTree>
  </p:cSld>
  <p:clrMapOvr>
    <a:masterClrMapping/>
  </p:clrMapOvr>
  <p:transition advTm="2321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5" name="内容占位符 4" descr="tabl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2714620"/>
            <a:ext cx="9112669" cy="242889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学习精度结果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9313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测试误差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图片 4" descr="2d_accuracy_ite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8" y="2714620"/>
            <a:ext cx="2957143" cy="2597143"/>
          </a:xfrm>
          <a:prstGeom prst="rect">
            <a:avLst/>
          </a:prstGeom>
        </p:spPr>
      </p:pic>
      <p:pic>
        <p:nvPicPr>
          <p:cNvPr id="6" name="图片 5" descr="20NewsGroup_accuracy_iter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17" y="2730414"/>
            <a:ext cx="2957143" cy="2597143"/>
          </a:xfrm>
          <a:prstGeom prst="rect">
            <a:avLst/>
          </a:prstGeom>
        </p:spPr>
      </p:pic>
      <p:pic>
        <p:nvPicPr>
          <p:cNvPr id="7" name="图片 6" descr="Gisette_accuracy_ite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575" y="2730414"/>
            <a:ext cx="2957143" cy="259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910" y="542926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仿真</a:t>
            </a:r>
            <a:r>
              <a:rPr lang="en-US" altLang="zh-CN" b="1" dirty="0" smtClean="0"/>
              <a:t>2D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542926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20NewsGroup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15074" y="541712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GISETTE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</p:spTree>
  </p:cSld>
  <p:clrMapOvr>
    <a:masterClrMapping/>
  </p:clrMapOvr>
  <p:transition advTm="13619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测试误差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28794" y="578645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ECUESpam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43504" y="578645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URL-Reputation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11" name="图片 10" descr="ECUESpam_accuracy_ite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643182"/>
            <a:ext cx="3548572" cy="3116571"/>
          </a:xfrm>
          <a:prstGeom prst="rect">
            <a:avLst/>
          </a:prstGeom>
        </p:spPr>
      </p:pic>
      <p:pic>
        <p:nvPicPr>
          <p:cNvPr id="12" name="图片 11" descr="URL-Reputation_accuracy_iter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643182"/>
            <a:ext cx="3548572" cy="3116571"/>
          </a:xfrm>
          <a:prstGeom prst="rect">
            <a:avLst/>
          </a:prstGeom>
        </p:spPr>
      </p:pic>
    </p:spTree>
  </p:cSld>
  <p:clrMapOvr>
    <a:masterClrMapping/>
  </p:clrMapOvr>
  <p:transition advTm="608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5" name="内容占位符 4" descr="table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714620"/>
            <a:ext cx="9081315" cy="242889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运行时间结果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6069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5" name="内容占位符 4" descr="all_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5" y="2285992"/>
            <a:ext cx="9070797" cy="442915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运行时间结果比较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2652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精度与时间结果分析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Liblinear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精度高、速度快、大数据差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数据集较小的情况（充分利用内存）</a:t>
            </a:r>
          </a:p>
          <a:p>
            <a:r>
              <a:rPr lang="en-US" altLang="zh-CN" dirty="0" smtClean="0"/>
              <a:t>Mahout </a:t>
            </a:r>
            <a:r>
              <a:rPr lang="zh-CN" altLang="en-US" dirty="0" smtClean="0"/>
              <a:t>精度差、速度一般、支持大数据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大数据、单机、内存有限（利用在线方法）</a:t>
            </a:r>
            <a:endParaRPr lang="en-US" altLang="zh-CN" dirty="0" smtClean="0"/>
          </a:p>
          <a:p>
            <a:r>
              <a:rPr lang="en-US" altLang="zh-CN" dirty="0" smtClean="0"/>
              <a:t>Sublinear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精度均接近最优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精度相对于串行程序有微小下降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ransition advTm="5564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大数据的挑战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运算效率问题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算法可扩展性</a:t>
            </a:r>
            <a:endParaRPr lang="en-US" altLang="zh-CN" dirty="0" smtClean="0"/>
          </a:p>
          <a:p>
            <a:r>
              <a:rPr lang="zh-CN" altLang="en-US" dirty="0" smtClean="0"/>
              <a:t>罗吉斯回归</a:t>
            </a:r>
            <a:r>
              <a:rPr lang="zh-CN" altLang="en-US" dirty="0" smtClean="0"/>
              <a:t>模型（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）的</a:t>
            </a:r>
            <a:r>
              <a:rPr lang="zh-CN" altLang="en-US" dirty="0" smtClean="0"/>
              <a:t>广泛应用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Anti-Spam </a:t>
            </a:r>
            <a:r>
              <a:rPr lang="en-US" altLang="zh-CN" dirty="0" smtClean="0"/>
              <a:t>Filtering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PageRank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机器学习领域的发展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LR</a:t>
            </a:r>
            <a:r>
              <a:rPr lang="zh-CN" altLang="en-US" dirty="0" smtClean="0"/>
              <a:t>进行研究的优势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</a:t>
            </a:r>
            <a:r>
              <a:rPr lang="en-US" altLang="zh-CN" dirty="0" smtClean="0"/>
              <a:t>+</a:t>
            </a:r>
            <a:r>
              <a:rPr lang="zh-CN" altLang="en-US" dirty="0" smtClean="0"/>
              <a:t>理论基础强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二分类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多分类</a:t>
            </a:r>
            <a:r>
              <a:rPr lang="en-US" altLang="zh-CN" dirty="0" smtClean="0"/>
              <a:t>  LR-&gt;</a:t>
            </a:r>
            <a:r>
              <a:rPr lang="zh-CN" altLang="en-US" dirty="0" smtClean="0"/>
              <a:t>其他模型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 descr="large_sca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1928802"/>
            <a:ext cx="1714512" cy="1714512"/>
          </a:xfrm>
          <a:prstGeom prst="rect">
            <a:avLst/>
          </a:prstGeom>
        </p:spPr>
      </p:pic>
    </p:spTree>
  </p:cSld>
  <p:clrMapOvr>
    <a:masterClrMapping/>
  </p:clrMapOvr>
  <p:transition advTm="20047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精度与时间结果分析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Hadoop </a:t>
            </a:r>
            <a:r>
              <a:rPr lang="zh-CN" altLang="en-US" dirty="0" smtClean="0"/>
              <a:t>支持大数据、速度慢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设计缺陷：非环形数据流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任务调度时间与文件读写时间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原始更新部分是瓶颈</a:t>
            </a:r>
            <a:endParaRPr lang="en-US" altLang="zh-CN" dirty="0" smtClean="0"/>
          </a:p>
          <a:p>
            <a:r>
              <a:rPr lang="en-US" altLang="zh-CN" dirty="0" smtClean="0"/>
              <a:t>Spark </a:t>
            </a:r>
            <a:r>
              <a:rPr lang="zh-CN" altLang="en-US" dirty="0" smtClean="0"/>
              <a:t>支持大数据、速度较快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RDD</a:t>
            </a:r>
            <a:r>
              <a:rPr lang="zh-CN" altLang="en-US" dirty="0" smtClean="0"/>
              <a:t>的本地拷贝形式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适合大数据、多计算节点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追求精度推荐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PGDPLR-SPARK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算法</a:t>
            </a:r>
            <a:endParaRPr lang="en-US" altLang="zh-CN" dirty="0" smtClean="0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zh-CN" altLang="en-US" dirty="0" smtClean="0"/>
              <a:t>追求速度推荐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PSUBPLR-SPARK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</a:rPr>
              <a:t>算法</a:t>
            </a:r>
            <a:endParaRPr lang="en-US" altLang="zh-CN" dirty="0" smtClean="0">
              <a:solidFill>
                <a:srgbClr val="000000"/>
              </a:solidFill>
              <a:latin typeface="Times New Roman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Times New Roman"/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ransition advTm="59374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计算节点数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5" name="图片 4" descr="2d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571744"/>
            <a:ext cx="7607765" cy="37147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3306" y="621508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仿真</a:t>
            </a:r>
            <a:r>
              <a:rPr lang="en-US" altLang="zh-CN" b="1" dirty="0" smtClean="0"/>
              <a:t>2D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</p:spTree>
  </p:cSld>
  <p:clrMapOvr>
    <a:masterClrMapping/>
  </p:clrMapOvr>
  <p:transition advTm="11357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计算节点数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3306" y="62150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20NewsGroup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7" name="图片 6" descr="20NewsGroup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534520"/>
            <a:ext cx="7684000" cy="3752000"/>
          </a:xfrm>
          <a:prstGeom prst="rect">
            <a:avLst/>
          </a:prstGeom>
        </p:spPr>
      </p:pic>
    </p:spTree>
  </p:cSld>
  <p:clrMapOvr>
    <a:masterClrMapping/>
  </p:clrMapOvr>
  <p:transition advTm="343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计算节点数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43306" y="62865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GISETTE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12" name="图片 11" descr="Gisette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605958"/>
            <a:ext cx="7684000" cy="3752000"/>
          </a:xfrm>
          <a:prstGeom prst="rect">
            <a:avLst/>
          </a:prstGeom>
        </p:spPr>
      </p:pic>
    </p:spTree>
  </p:cSld>
  <p:clrMapOvr>
    <a:masterClrMapping/>
  </p:clrMapOvr>
  <p:transition advTm="436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计算节点数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6182" y="621508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ECUESpam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10" name="图片 9" descr="ECUESpam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534520"/>
            <a:ext cx="7684000" cy="3752000"/>
          </a:xfrm>
          <a:prstGeom prst="rect">
            <a:avLst/>
          </a:prstGeom>
        </p:spPr>
      </p:pic>
    </p:spTree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计算节点数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868" y="621508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URL-Reputation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9" name="图片 8" descr="URL-Reputation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534520"/>
            <a:ext cx="7684000" cy="3752000"/>
          </a:xfrm>
          <a:prstGeom prst="rect">
            <a:avLst/>
          </a:prstGeom>
        </p:spPr>
      </p:pic>
    </p:spTree>
  </p:cSld>
  <p:clrMapOvr>
    <a:masterClrMapping/>
  </p:clrMapOvr>
  <p:transition advTm="421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不同集群资源下测试结果分析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非线性过程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算法在集群上的可扩展性极限</a:t>
            </a:r>
            <a:endParaRPr lang="en-US" altLang="zh-CN" dirty="0" smtClean="0"/>
          </a:p>
          <a:p>
            <a:r>
              <a:rPr lang="en-US" altLang="zh-CN" dirty="0" err="1" smtClean="0"/>
              <a:t>ECUESpam</a:t>
            </a:r>
            <a:r>
              <a:rPr lang="zh-CN" altLang="en-US" dirty="0" smtClean="0"/>
              <a:t>数据集 </a:t>
            </a:r>
            <a:r>
              <a:rPr lang="en-US" altLang="zh-CN" dirty="0" smtClean="0"/>
              <a:t>VS GISETTE</a:t>
            </a:r>
            <a:r>
              <a:rPr lang="zh-CN" altLang="en-US" dirty="0" smtClean="0"/>
              <a:t>数据集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特征维度与样本个数：高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-&gt; </a:t>
            </a:r>
            <a:r>
              <a:rPr lang="zh-CN" altLang="en-US" dirty="0" smtClean="0"/>
              <a:t>迭代次数：多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稀疏性：高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非零元素：少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-&gt; </a:t>
            </a:r>
            <a:r>
              <a:rPr lang="zh-CN" altLang="en-US" dirty="0" smtClean="0"/>
              <a:t>迭代时间：短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总运行时间：长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ransition advTm="48095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对节点失败鲁棒性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Hadoop</a:t>
            </a:r>
            <a:r>
              <a:rPr lang="zh-CN" altLang="en-US" dirty="0" smtClean="0"/>
              <a:t>系统：冗余机制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</a:t>
            </a:r>
            <a:r>
              <a:rPr lang="zh-CN" altLang="en-US" dirty="0" smtClean="0"/>
              <a:t>系统：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的线性操作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次线性方法：随机算法特性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9" name="图片 8" descr="tabl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20"/>
            <a:ext cx="9144000" cy="1446882"/>
          </a:xfrm>
          <a:prstGeom prst="rect">
            <a:avLst/>
          </a:prstGeom>
        </p:spPr>
      </p:pic>
    </p:spTree>
  </p:cSld>
  <p:clrMapOvr>
    <a:masterClrMapping/>
  </p:clrMapOvr>
  <p:transition advTm="18393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对节点失败鲁棒性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868" y="634581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URL-Reputation</a:t>
            </a:r>
            <a:r>
              <a:rPr lang="zh-CN" altLang="en-US" b="1" dirty="0" smtClean="0"/>
              <a:t>数据集</a:t>
            </a:r>
            <a:endParaRPr lang="zh-CN" altLang="en-US" b="1" dirty="0"/>
          </a:p>
        </p:txBody>
      </p:sp>
      <p:pic>
        <p:nvPicPr>
          <p:cNvPr id="7" name="图片 6" descr="fault_tole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534520"/>
            <a:ext cx="7684000" cy="3752000"/>
          </a:xfrm>
          <a:prstGeom prst="rect">
            <a:avLst/>
          </a:prstGeom>
        </p:spPr>
      </p:pic>
    </p:spTree>
  </p:cSld>
  <p:clrMapOvr>
    <a:masterClrMapping/>
  </p:clrMapOvr>
  <p:transition advTm="23837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主要成果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针对罗吉斯回归模型优化求解机器学习算法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大数据应用背景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考虑了以下维度上的各个特点：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数据集：</a:t>
            </a:r>
            <a:r>
              <a:rPr lang="en-US" altLang="zh-CN" dirty="0" smtClean="0"/>
              <a:t>Size, #Instances, #Features, </a:t>
            </a:r>
            <a:r>
              <a:rPr lang="en-US" altLang="zh-CN" dirty="0" err="1" smtClean="0"/>
              <a:t>Sparsity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并行系统：</a:t>
            </a:r>
            <a:r>
              <a:rPr lang="en-US" altLang="zh-CN" dirty="0" smtClean="0"/>
              <a:t>Design, Feature, Mechanism</a:t>
            </a:r>
          </a:p>
          <a:p>
            <a:pPr lvl="2"/>
            <a:r>
              <a:rPr lang="zh-CN" altLang="en-US" dirty="0" smtClean="0"/>
              <a:t>算法：</a:t>
            </a:r>
            <a:r>
              <a:rPr lang="en-US" altLang="zh-CN" dirty="0" smtClean="0"/>
              <a:t>Design, Framework, Code</a:t>
            </a:r>
          </a:p>
          <a:p>
            <a:pPr lvl="2"/>
            <a:r>
              <a:rPr lang="zh-CN" altLang="en-US" dirty="0" smtClean="0"/>
              <a:t>综合测试：</a:t>
            </a:r>
            <a:r>
              <a:rPr lang="en-US" altLang="zh-CN" dirty="0" smtClean="0"/>
              <a:t>Correctness, Accuracy, Efficiency, Scalability, Fault Tolerance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ransition advTm="1739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LR</a:t>
            </a:r>
            <a:r>
              <a:rPr lang="zh-CN" altLang="en-US" dirty="0" smtClean="0"/>
              <a:t>优化</a:t>
            </a:r>
            <a:r>
              <a:rPr lang="zh-CN" altLang="en-US" dirty="0" smtClean="0"/>
              <a:t>算法的计算效率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主要加速方式：并行计算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</a:t>
            </a:r>
            <a:r>
              <a:rPr lang="zh-CN" altLang="en-US" dirty="0" smtClean="0"/>
              <a:t>系统层面和算法层面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客观测试</a:t>
            </a:r>
            <a:endParaRPr lang="en-US" altLang="zh-CN" dirty="0" smtClean="0"/>
          </a:p>
          <a:p>
            <a:r>
              <a:rPr lang="zh-CN" altLang="en-US" dirty="0" smtClean="0"/>
              <a:t>研究</a:t>
            </a:r>
            <a:r>
              <a:rPr lang="zh-CN" altLang="en-US" dirty="0" smtClean="0"/>
              <a:t>重点在于充分认识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在何种情况下选择并行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选择什么并行系统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选择怎样的并行算法</a:t>
            </a:r>
            <a:endParaRPr lang="en-US" altLang="zh-CN" dirty="0" smtClean="0"/>
          </a:p>
          <a:p>
            <a:r>
              <a:rPr lang="zh-CN" altLang="en-US" dirty="0" smtClean="0"/>
              <a:t>次重点为新的次线性并行算法的提出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6" name="Picture 2" descr="C:\Users\user\AppData\Local\Microsoft\Windows\Temporary Internet Files\Content.IE5\PW1M0FN8\MC900423171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086561"/>
            <a:ext cx="556753" cy="556753"/>
          </a:xfrm>
          <a:prstGeom prst="rect">
            <a:avLst/>
          </a:prstGeom>
          <a:noFill/>
        </p:spPr>
      </p:pic>
      <p:pic>
        <p:nvPicPr>
          <p:cNvPr id="6" name="Picture 2" descr="C:\Users\user\AppData\Local\Microsoft\Windows\Temporary Internet Files\Content.IE5\PW1M0FN8\MC900423171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586627"/>
            <a:ext cx="556753" cy="556753"/>
          </a:xfrm>
          <a:prstGeom prst="rect">
            <a:avLst/>
          </a:prstGeom>
          <a:noFill/>
        </p:spPr>
      </p:pic>
    </p:spTree>
  </p:cSld>
  <p:clrMapOvr>
    <a:masterClrMapping/>
  </p:clrMapOvr>
  <p:transition advTm="97828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主要创新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进行了</a:t>
            </a:r>
            <a:r>
              <a:rPr lang="zh-CN" altLang="en-US" dirty="0" smtClean="0">
                <a:solidFill>
                  <a:srgbClr val="FF0000"/>
                </a:solidFill>
              </a:rPr>
              <a:t>客观综合</a:t>
            </a:r>
            <a:r>
              <a:rPr lang="zh-CN" altLang="en-US" dirty="0" smtClean="0"/>
              <a:t>地研究、测试、评价和比较。针对不同特点的数据集和不同的运行资源，给出了算法选择的建议。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提出了针对罗吉斯回归模型的新的并行次线性算法。其在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系统上的运行取得了优良的效果。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将机器学习算法与系统综合考虑的研究思路也</a:t>
            </a:r>
            <a:r>
              <a:rPr lang="zh-CN" altLang="en-US" dirty="0" smtClean="0"/>
              <a:t>是论文的</a:t>
            </a:r>
            <a:r>
              <a:rPr lang="zh-CN" altLang="en-US" dirty="0" smtClean="0"/>
              <a:t>一个特色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ransition advTm="19204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下一步研究计划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进一步</a:t>
            </a:r>
            <a:r>
              <a:rPr lang="zh-CN" altLang="en-US" dirty="0" smtClean="0"/>
              <a:t>增加综合测试</a:t>
            </a:r>
          </a:p>
          <a:p>
            <a:pPr lvl="1"/>
            <a:r>
              <a:rPr lang="zh-CN" altLang="en-US" dirty="0" smtClean="0"/>
              <a:t>包括算法稳定性、算法收敛性等方面</a:t>
            </a:r>
          </a:p>
          <a:p>
            <a:pPr lvl="1"/>
            <a:r>
              <a:rPr lang="zh-CN" altLang="en-US" dirty="0" smtClean="0"/>
              <a:t>增加实验节点数，在更大规模数据集上测试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并行次线性方法有待继续优化</a:t>
            </a:r>
            <a:endParaRPr lang="en-US" altLang="zh-CN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/>
                <a:ea typeface="宋体"/>
              </a:rPr>
              <a:t>研究对象扩展</a:t>
            </a:r>
            <a:endParaRPr lang="en-US" altLang="zh-CN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lvl="1"/>
            <a:r>
              <a:rPr lang="zh-CN" altLang="en-US" dirty="0" smtClean="0"/>
              <a:t>多分类问题以及其他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需要发展与机器学习算法相匹配的分布式并行计算</a:t>
            </a:r>
            <a:r>
              <a:rPr lang="zh-CN" altLang="en-US" dirty="0" smtClean="0">
                <a:solidFill>
                  <a:srgbClr val="FF0000"/>
                </a:solidFill>
              </a:rPr>
              <a:t>系统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ransition advTm="33556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[1] Justin Ma, Lawrence K. Saul, Stefan Savage, and Geoffrey M. </a:t>
            </a:r>
            <a:r>
              <a:rPr lang="en-US" sz="2000" dirty="0" err="1" smtClean="0"/>
              <a:t>Voelker</a:t>
            </a:r>
            <a:r>
              <a:rPr lang="en-US" sz="2000" dirty="0" smtClean="0"/>
              <a:t>, Identifying Suspicious URLs: An Application of Large-Scale Online Learning. I</a:t>
            </a:r>
            <a:r>
              <a:rPr lang="en-US" altLang="zh-CN" sz="2000" dirty="0" smtClean="0"/>
              <a:t>n </a:t>
            </a:r>
            <a:r>
              <a:rPr lang="en-US" sz="2000" i="1" dirty="0" smtClean="0"/>
              <a:t>Proceedings of the International Conference on Machine Learning (ICML)</a:t>
            </a:r>
            <a:r>
              <a:rPr lang="en-US" sz="2000" dirty="0" smtClean="0"/>
              <a:t>, pages 681-688, Montreal, Quebec, June 2009.</a:t>
            </a:r>
          </a:p>
          <a:p>
            <a:r>
              <a:rPr lang="en-US" sz="2000" dirty="0" smtClean="0"/>
              <a:t>[2] http://qwone.com/~jason/20Newsgroups/</a:t>
            </a:r>
          </a:p>
          <a:p>
            <a:r>
              <a:rPr lang="en-US" sz="2000" dirty="0" smtClean="0"/>
              <a:t>[3] I. </a:t>
            </a:r>
            <a:r>
              <a:rPr lang="en-US" sz="2000" dirty="0" err="1" smtClean="0"/>
              <a:t>Guyon</a:t>
            </a:r>
            <a:r>
              <a:rPr lang="en-US" sz="2000" dirty="0" smtClean="0"/>
              <a:t>, S. Gunn, A. Ben-</a:t>
            </a:r>
            <a:r>
              <a:rPr lang="en-US" sz="2000" dirty="0" err="1" smtClean="0"/>
              <a:t>Hur</a:t>
            </a:r>
            <a:r>
              <a:rPr lang="en-US" sz="2000" dirty="0" smtClean="0"/>
              <a:t>, and G. </a:t>
            </a:r>
            <a:r>
              <a:rPr lang="en-US" sz="2000" dirty="0" err="1" smtClean="0"/>
              <a:t>Dror</a:t>
            </a:r>
            <a:r>
              <a:rPr lang="en-US" sz="2000" dirty="0" smtClean="0"/>
              <a:t>. Result analysis of the nips 2003 feature selection challenge. </a:t>
            </a:r>
            <a:r>
              <a:rPr lang="en-US" sz="2000" i="1" dirty="0" smtClean="0"/>
              <a:t>Advances in Neural Information Processing Systems</a:t>
            </a:r>
            <a:r>
              <a:rPr lang="en-US" sz="2000" dirty="0" smtClean="0"/>
              <a:t>, 17:545–552, 2004.</a:t>
            </a:r>
          </a:p>
          <a:p>
            <a:r>
              <a:rPr lang="en-US" sz="2000" dirty="0" smtClean="0"/>
              <a:t>[4] S. J. Delany, P. Cunningham, A. </a:t>
            </a:r>
            <a:r>
              <a:rPr lang="en-US" sz="2000" dirty="0" err="1" smtClean="0"/>
              <a:t>Tsymbal</a:t>
            </a:r>
            <a:r>
              <a:rPr lang="en-US" sz="2000" dirty="0" smtClean="0"/>
              <a:t>, and L. Coyle. A case-based technique for tracking concept drift in spam filtering. Knowledge-Based Systems, 18(4–5):187–195, 2005.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ransition advTm="1435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[5] Haoruo Peng, Zhengyu Wang, Edward Y. Chang, </a:t>
            </a:r>
            <a:r>
              <a:rPr lang="en-US" sz="2000" dirty="0" err="1" smtClean="0"/>
              <a:t>Shuchang</a:t>
            </a:r>
            <a:r>
              <a:rPr lang="en-US" sz="2000" dirty="0" smtClean="0"/>
              <a:t> Zhou and </a:t>
            </a:r>
            <a:r>
              <a:rPr lang="en-US" sz="2000" dirty="0" err="1" smtClean="0"/>
              <a:t>Zhihua</a:t>
            </a:r>
            <a:r>
              <a:rPr lang="en-US" sz="2000" dirty="0" smtClean="0"/>
              <a:t> Zhang. </a:t>
            </a:r>
            <a:r>
              <a:rPr lang="en-US" sz="2000" dirty="0" err="1" smtClean="0"/>
              <a:t>Sublinear</a:t>
            </a:r>
            <a:r>
              <a:rPr lang="en-US" sz="2000" dirty="0" smtClean="0"/>
              <a:t> Algorithms for Penalized Logistic Regression in Massive Datasets. In </a:t>
            </a:r>
            <a:r>
              <a:rPr lang="en-US" sz="2000" i="1" dirty="0" smtClean="0"/>
              <a:t>Proceedings of the European Conference on Machine Learning and Principles and Practice of Knowledge Discovery in Databases, </a:t>
            </a:r>
            <a:r>
              <a:rPr lang="en-US" sz="2000" dirty="0" smtClean="0"/>
              <a:t>2012.</a:t>
            </a:r>
          </a:p>
          <a:p>
            <a:r>
              <a:rPr lang="en-US" sz="2000" dirty="0" smtClean="0"/>
              <a:t>[6] Mahout - Apache Software Foundation project homepage, http://lucene.apache.org/mahout</a:t>
            </a:r>
          </a:p>
          <a:p>
            <a:r>
              <a:rPr lang="en-US" sz="2000" dirty="0" smtClean="0"/>
              <a:t>[7] Fan R E, Chang K W, Hsieh C J, et al. LIBLINEAR: A library for large linear classification[J]. </a:t>
            </a:r>
            <a:r>
              <a:rPr lang="en-US" sz="2000" i="1" dirty="0" smtClean="0"/>
              <a:t>The Journal of Machine Learning Research</a:t>
            </a:r>
            <a:r>
              <a:rPr lang="en-US" sz="2000" dirty="0" smtClean="0"/>
              <a:t>, 2008, 9: 1871-1874.</a:t>
            </a:r>
          </a:p>
          <a:p>
            <a:r>
              <a:rPr lang="en-US" sz="2000" dirty="0" smtClean="0"/>
              <a:t>[8] </a:t>
            </a:r>
            <a:r>
              <a:rPr lang="en-US" sz="2000" dirty="0" err="1" smtClean="0"/>
              <a:t>Matei</a:t>
            </a:r>
            <a:r>
              <a:rPr lang="en-US" sz="2000" dirty="0" smtClean="0"/>
              <a:t> </a:t>
            </a:r>
            <a:r>
              <a:rPr lang="en-US" sz="2000" dirty="0" err="1" smtClean="0"/>
              <a:t>Zaharia</a:t>
            </a:r>
            <a:r>
              <a:rPr lang="en-US" sz="2000" dirty="0" smtClean="0"/>
              <a:t>, </a:t>
            </a:r>
            <a:r>
              <a:rPr lang="en-US" sz="2000" dirty="0" err="1" smtClean="0"/>
              <a:t>Mosharaf</a:t>
            </a:r>
            <a:r>
              <a:rPr lang="en-US" sz="2000" dirty="0" smtClean="0"/>
              <a:t> </a:t>
            </a:r>
            <a:r>
              <a:rPr lang="en-US" sz="2000" dirty="0" err="1" smtClean="0"/>
              <a:t>Chowdhury</a:t>
            </a:r>
            <a:r>
              <a:rPr lang="en-US" sz="2000" dirty="0" smtClean="0"/>
              <a:t>, Michael J. Franklin, Scott </a:t>
            </a:r>
            <a:r>
              <a:rPr lang="en-US" sz="2000" dirty="0" err="1" smtClean="0"/>
              <a:t>Shenker</a:t>
            </a:r>
            <a:r>
              <a:rPr lang="en-US" sz="2000" dirty="0" smtClean="0"/>
              <a:t>, Ion </a:t>
            </a:r>
            <a:r>
              <a:rPr lang="en-US" sz="2000" dirty="0" err="1" smtClean="0"/>
              <a:t>Stoica</a:t>
            </a:r>
            <a:r>
              <a:rPr lang="en-US" sz="2000" dirty="0" smtClean="0"/>
              <a:t>.  Spark: Cluster Computing with Working Sets. </a:t>
            </a:r>
            <a:r>
              <a:rPr lang="en-US" sz="2000" i="1" dirty="0" err="1" smtClean="0"/>
              <a:t>HotCloud</a:t>
            </a:r>
            <a:r>
              <a:rPr lang="en-US" sz="2000" dirty="0" smtClean="0"/>
              <a:t> 2010. June 2010.</a:t>
            </a:r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  <p:transition advTm="562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几点补充说明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任务并行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数据并行</a:t>
            </a:r>
            <a:endParaRPr lang="en-US" altLang="zh-CN" dirty="0" smtClean="0"/>
          </a:p>
          <a:p>
            <a:r>
              <a:rPr lang="zh-CN" altLang="en-US" dirty="0" smtClean="0"/>
              <a:t>尝试过其他方式的并行化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对偶</a:t>
            </a:r>
            <a:r>
              <a:rPr lang="zh-CN" altLang="en-US" dirty="0" smtClean="0"/>
              <a:t>更新考虑所有维度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延迟更新策略</a:t>
            </a:r>
            <a:endParaRPr lang="en-US" altLang="zh-CN" dirty="0" smtClean="0"/>
          </a:p>
          <a:p>
            <a:r>
              <a:rPr lang="zh-CN" altLang="en-US" dirty="0" smtClean="0"/>
              <a:t>英文版论文投稿至</a:t>
            </a:r>
            <a:r>
              <a:rPr lang="en-US" altLang="zh-CN" dirty="0" smtClean="0"/>
              <a:t>IEEE Big Data Conference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  <p:transition advTm="1064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428868"/>
            <a:ext cx="7793037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tx2">
                    <a:satMod val="130000"/>
                  </a:schemeClr>
                </a:solidFill>
                <a:latin typeface="隶书" pitchFamily="49" charset="-122"/>
                <a:ea typeface="隶书" pitchFamily="49" charset="-122"/>
              </a:rPr>
              <a:t>感谢各位老师同学给予我的帮助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2533670" y="3929066"/>
            <a:ext cx="48244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谢谢！</a:t>
            </a:r>
          </a:p>
        </p:txBody>
      </p:sp>
    </p:spTree>
  </p:cSld>
  <p:clrMapOvr>
    <a:masterClrMapping/>
  </p:clrMapOvr>
  <p:transition advTm="566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大数据背景下的机器学习算法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PSVM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PLDA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GraphLab</a:t>
            </a:r>
            <a:endParaRPr lang="en-US" altLang="zh-CN" dirty="0" smtClean="0"/>
          </a:p>
          <a:p>
            <a:r>
              <a:rPr lang="zh-CN" altLang="en-US" dirty="0" smtClean="0"/>
              <a:t>并行框架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Hadoop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Mahout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</a:t>
            </a:r>
            <a:endParaRPr lang="en-US" altLang="zh-CN" dirty="0" smtClean="0"/>
          </a:p>
          <a:p>
            <a:r>
              <a:rPr lang="zh-CN" altLang="en-US" dirty="0" smtClean="0"/>
              <a:t>算法框架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次线性、并行梯度下降、随机梯度下降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ransition advTm="3146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并行系统</a:t>
            </a:r>
            <a:r>
              <a:rPr lang="en-US" altLang="zh-CN" dirty="0" smtClean="0"/>
              <a:t>-Hadoop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 &amp; Reduce</a:t>
            </a:r>
          </a:p>
          <a:p>
            <a:r>
              <a:rPr lang="en-US" altLang="zh-CN" dirty="0" smtClean="0"/>
              <a:t>HDFS</a:t>
            </a:r>
          </a:p>
          <a:p>
            <a:pPr lvl="1"/>
            <a:r>
              <a:rPr lang="zh-CN" altLang="en-US" dirty="0" smtClean="0"/>
              <a:t>文件分割</a:t>
            </a:r>
            <a:endParaRPr lang="en-US" altLang="zh-CN" dirty="0" smtClean="0"/>
          </a:p>
          <a:p>
            <a:r>
              <a:rPr lang="zh-CN" altLang="en-US" dirty="0" smtClean="0"/>
              <a:t>对节点失败的鲁棒性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存储冗余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 advTm="2525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并行系统</a:t>
            </a:r>
            <a:r>
              <a:rPr lang="en-US" altLang="zh-CN" dirty="0" smtClean="0"/>
              <a:t>-Mahout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专门针对大规模机器学习算法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类支持的算法：推荐系统、聚类、分类、频繁模式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其他包括：</a:t>
            </a:r>
            <a:r>
              <a:rPr lang="en-US" altLang="zh-CN" dirty="0" smtClean="0"/>
              <a:t> K-means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LDA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SVD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Bayes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Decision Tree, etc.</a:t>
            </a:r>
            <a:endParaRPr lang="zh-CN" altLang="en-US" dirty="0" smtClean="0"/>
          </a:p>
          <a:p>
            <a:r>
              <a:rPr lang="zh-CN" altLang="en-US" dirty="0" smtClean="0"/>
              <a:t>很多算法实现建立在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基础上</a:t>
            </a:r>
            <a:endParaRPr lang="en-US" altLang="zh-CN" dirty="0" smtClean="0"/>
          </a:p>
          <a:p>
            <a:r>
              <a:rPr lang="zh-CN" altLang="en-US" dirty="0" smtClean="0"/>
              <a:t>但其中针对</a:t>
            </a:r>
            <a:r>
              <a:rPr lang="en-US" altLang="zh-CN" dirty="0" smtClean="0"/>
              <a:t>LR</a:t>
            </a:r>
            <a:r>
              <a:rPr lang="zh-CN" altLang="en-US" dirty="0" smtClean="0"/>
              <a:t>的算法使用在线随机梯度下降法，没有使用多机并行，而使用</a:t>
            </a:r>
            <a:r>
              <a:rPr lang="zh-CN" altLang="en-US" dirty="0" smtClean="0"/>
              <a:t>单机多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ransition advTm="1784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并行系统</a:t>
            </a:r>
            <a:r>
              <a:rPr lang="en-US" altLang="zh-CN" dirty="0" smtClean="0"/>
              <a:t>-Spark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857364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专门针对迭代算法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迭代是机器学习算法一大特点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In-Memory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r>
              <a:rPr lang="zh-CN" altLang="en-US" dirty="0" smtClean="0"/>
              <a:t>基本延续了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执行框架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，单</a:t>
            </a:r>
            <a:r>
              <a:rPr lang="en-US" altLang="zh-CN" dirty="0" smtClean="0"/>
              <a:t>Reducer</a:t>
            </a:r>
          </a:p>
          <a:p>
            <a:r>
              <a:rPr lang="zh-CN" altLang="en-US" dirty="0" smtClean="0"/>
              <a:t>弹性分布式数据集</a:t>
            </a:r>
            <a:r>
              <a:rPr lang="en-US" altLang="zh-CN" dirty="0" smtClean="0"/>
              <a:t>RDD</a:t>
            </a:r>
          </a:p>
          <a:p>
            <a:pPr lvl="1"/>
            <a:r>
              <a:rPr lang="zh-CN" altLang="en-US" dirty="0" smtClean="0"/>
              <a:t>线性操作</a:t>
            </a:r>
            <a:r>
              <a:rPr lang="en-US" altLang="zh-CN" dirty="0" smtClean="0"/>
              <a:t>Lineage</a:t>
            </a:r>
          </a:p>
          <a:p>
            <a:r>
              <a:rPr lang="zh-CN" altLang="en-US" dirty="0" smtClean="0"/>
              <a:t>对节点失败鲁棒性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Lineage</a:t>
            </a:r>
            <a:r>
              <a:rPr lang="zh-CN" altLang="en-US" dirty="0" smtClean="0"/>
              <a:t>为主，</a:t>
            </a:r>
            <a:r>
              <a:rPr lang="en-US" altLang="zh-CN" dirty="0" err="1" smtClean="0"/>
              <a:t>Checkpointing</a:t>
            </a:r>
            <a:r>
              <a:rPr lang="zh-CN" altLang="en-US" dirty="0" smtClean="0"/>
              <a:t>为辅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ransition advTm="1996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模型下的优化问题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训练数据集定义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asa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2" name="图片 11" descr="捕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701489"/>
            <a:ext cx="5786478" cy="513197"/>
          </a:xfrm>
          <a:prstGeom prst="rect">
            <a:avLst/>
          </a:prstGeom>
        </p:spPr>
      </p:pic>
      <p:pic>
        <p:nvPicPr>
          <p:cNvPr id="13" name="图片 12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6" y="3241783"/>
            <a:ext cx="1519234" cy="472969"/>
          </a:xfrm>
          <a:prstGeom prst="rect">
            <a:avLst/>
          </a:prstGeom>
        </p:spPr>
      </p:pic>
      <p:pic>
        <p:nvPicPr>
          <p:cNvPr id="14" name="图片 13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3214686"/>
            <a:ext cx="2514596" cy="551038"/>
          </a:xfrm>
          <a:prstGeom prst="rect">
            <a:avLst/>
          </a:prstGeom>
        </p:spPr>
      </p:pic>
      <p:pic>
        <p:nvPicPr>
          <p:cNvPr id="15" name="图片 14" descr="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794" y="4214818"/>
            <a:ext cx="4357718" cy="538263"/>
          </a:xfrm>
          <a:prstGeom prst="rect">
            <a:avLst/>
          </a:prstGeom>
        </p:spPr>
      </p:pic>
      <p:pic>
        <p:nvPicPr>
          <p:cNvPr id="16" name="图片 15" descr="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167" y="4786322"/>
            <a:ext cx="4492659" cy="57150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7215206" y="2786058"/>
            <a:ext cx="285752" cy="3571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286116" y="3214686"/>
            <a:ext cx="214314" cy="3571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</p:cSld>
  <p:clrMapOvr>
    <a:masterClrMapping/>
  </p:clrMapOvr>
  <p:transition advTm="280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.1"/>
</p:tagLst>
</file>

<file path=ppt/theme/theme1.xml><?xml version="1.0" encoding="utf-8"?>
<a:theme xmlns:a="http://schemas.openxmlformats.org/drawingml/2006/main" name="主题2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4153</TotalTime>
  <Words>1443</Words>
  <Application>Microsoft Office PowerPoint</Application>
  <PresentationFormat>全屏显示(4:3)</PresentationFormat>
  <Paragraphs>309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主题2</vt:lpstr>
      <vt:lpstr>针对罗吉斯回归模型优化算法并行加速的研究</vt:lpstr>
      <vt:lpstr>提纲</vt:lpstr>
      <vt:lpstr>研究背景</vt:lpstr>
      <vt:lpstr>研究内容</vt:lpstr>
      <vt:lpstr>相关工作</vt:lpstr>
      <vt:lpstr>并行系统-Hadoop</vt:lpstr>
      <vt:lpstr>并行系统-Mahout</vt:lpstr>
      <vt:lpstr>并行系统-Spark</vt:lpstr>
      <vt:lpstr>LR模型下的优化问题</vt:lpstr>
      <vt:lpstr>LR模型下的优化问题</vt:lpstr>
      <vt:lpstr>LR模型下的优化问题</vt:lpstr>
      <vt:lpstr>次线性优化方法</vt:lpstr>
      <vt:lpstr>次线性优化方法</vt:lpstr>
      <vt:lpstr>并行次线性方法</vt:lpstr>
      <vt:lpstr>Hadoop上的并行次线性方法</vt:lpstr>
      <vt:lpstr>Spark上的并行次线性方法</vt:lpstr>
      <vt:lpstr>Spark上的并行次线性方法</vt:lpstr>
      <vt:lpstr>Spark上的并行梯度下降法</vt:lpstr>
      <vt:lpstr>Mahout上的在线SGD算法</vt:lpstr>
      <vt:lpstr>实验环境</vt:lpstr>
      <vt:lpstr>实验环境</vt:lpstr>
      <vt:lpstr>实验环境</vt:lpstr>
      <vt:lpstr>实验结果</vt:lpstr>
      <vt:lpstr>实验结果</vt:lpstr>
      <vt:lpstr>实验结果</vt:lpstr>
      <vt:lpstr>实验结果</vt:lpstr>
      <vt:lpstr>实验结果</vt:lpstr>
      <vt:lpstr>实验结果</vt:lpstr>
      <vt:lpstr>精度与时间结果分析</vt:lpstr>
      <vt:lpstr>精度与时间结果分析</vt:lpstr>
      <vt:lpstr>实验结果</vt:lpstr>
      <vt:lpstr>实验结果</vt:lpstr>
      <vt:lpstr>实验结果</vt:lpstr>
      <vt:lpstr>实验结果</vt:lpstr>
      <vt:lpstr>实验结果</vt:lpstr>
      <vt:lpstr>不同集群资源下测试结果分析</vt:lpstr>
      <vt:lpstr>实验结果</vt:lpstr>
      <vt:lpstr>实验结果</vt:lpstr>
      <vt:lpstr>总结</vt:lpstr>
      <vt:lpstr>总结</vt:lpstr>
      <vt:lpstr>下一步研究计划</vt:lpstr>
      <vt:lpstr>主要参考文献</vt:lpstr>
      <vt:lpstr>主要参考文献</vt:lpstr>
      <vt:lpstr>几点补充说明</vt:lpstr>
      <vt:lpstr>感谢各位老师同学给予我的帮助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1355</cp:revision>
  <dcterms:created xsi:type="dcterms:W3CDTF">2012-09-13T08:26:05Z</dcterms:created>
  <dcterms:modified xsi:type="dcterms:W3CDTF">2013-06-16T08:05:24Z</dcterms:modified>
</cp:coreProperties>
</file>