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2" r:id="rId3"/>
    <p:sldId id="257" r:id="rId4"/>
    <p:sldId id="258" r:id="rId5"/>
    <p:sldId id="259" r:id="rId6"/>
    <p:sldId id="264" r:id="rId7"/>
    <p:sldId id="273" r:id="rId8"/>
    <p:sldId id="286" r:id="rId9"/>
    <p:sldId id="287" r:id="rId10"/>
    <p:sldId id="288" r:id="rId11"/>
    <p:sldId id="265" r:id="rId12"/>
    <p:sldId id="290" r:id="rId13"/>
    <p:sldId id="275" r:id="rId14"/>
    <p:sldId id="276" r:id="rId15"/>
    <p:sldId id="277" r:id="rId16"/>
    <p:sldId id="278" r:id="rId17"/>
    <p:sldId id="279" r:id="rId18"/>
    <p:sldId id="260" r:id="rId19"/>
    <p:sldId id="263" r:id="rId20"/>
    <p:sldId id="289" r:id="rId21"/>
    <p:sldId id="267" r:id="rId22"/>
    <p:sldId id="282" r:id="rId23"/>
    <p:sldId id="283" r:id="rId24"/>
    <p:sldId id="284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637</c:v>
                </c:pt>
                <c:pt idx="2">
                  <c:v>1245</c:v>
                </c:pt>
                <c:pt idx="3">
                  <c:v>2559</c:v>
                </c:pt>
                <c:pt idx="4">
                  <c:v>3818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</c:v>
                </c:pt>
                <c:pt idx="1">
                  <c:v>214</c:v>
                </c:pt>
                <c:pt idx="2">
                  <c:v>242</c:v>
                </c:pt>
                <c:pt idx="3">
                  <c:v>283</c:v>
                </c:pt>
                <c:pt idx="4">
                  <c:v>354</c:v>
                </c:pt>
              </c:numCache>
            </c:numRef>
          </c:val>
        </c:ser>
        <c:axId val="150514688"/>
        <c:axId val="152272896"/>
      </c:barChart>
      <c:catAx>
        <c:axId val="150514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Number of Iterations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52272896"/>
        <c:crosses val="autoZero"/>
        <c:auto val="1"/>
        <c:lblAlgn val="ctr"/>
        <c:lblOffset val="100"/>
      </c:catAx>
      <c:valAx>
        <c:axId val="152272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Running Time (s)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50514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2998"/>
          <c:y val="0.35207722423351701"/>
          <c:w val="0.15947225346831623"/>
          <c:h val="0.18151684299252227"/>
        </c:manualLayout>
      </c:layout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</c:chart>
  <c:txPr>
    <a:bodyPr/>
    <a:lstStyle/>
    <a:p>
      <a:pPr>
        <a:defRPr sz="20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dLbl>
              <c:idx val="1"/>
              <c:layout>
                <c:manualLayout>
                  <c:x val="-2.777777777777787E-3"/>
                  <c:y val="-3.7037037037037042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0"/>
                  <c:y val="-3.2407407407407447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0"/>
                  <c:y val="-1.8518518518518622E-2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-1.0185067526416047E-16"/>
                  <c:y val="-1.8518518518518521E-2"/>
                </c:manualLayout>
              </c:layout>
              <c:dLblPos val="outEnd"/>
              <c:showVal val="1"/>
            </c:dLbl>
            <c:numFmt formatCode="#,##0.0" sourceLinked="0"/>
            <c:txPr>
              <a:bodyPr rot="-5400000" vert="horz"/>
              <a:lstStyle/>
              <a:p>
                <a:pPr>
                  <a:defRPr lang="en-US"/>
                </a:pPr>
                <a:endParaRPr lang="zh-CN"/>
              </a:p>
            </c:txPr>
            <c:dLblPos val="outEnd"/>
            <c:showVal val="1"/>
          </c:dLbls>
          <c:errBars>
            <c:errBarType val="both"/>
            <c:errValType val="cust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2.812108507374699</c:v>
                  </c:pt>
                  <c:pt idx="3">
                    <c:v>2.0895510250169482</c:v>
                  </c:pt>
                  <c:pt idx="4">
                    <c:v>1.3500007226615574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2.812108507374699</c:v>
                  </c:pt>
                  <c:pt idx="3">
                    <c:v>2.0895510250169482</c:v>
                  </c:pt>
                  <c:pt idx="4">
                    <c:v>1.3500007226615574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68.841405988333506</c:v>
                </c:pt>
                <c:pt idx="1">
                  <c:v>58.061375029777814</c:v>
                </c:pt>
                <c:pt idx="2">
                  <c:v>40.740740243555585</c:v>
                </c:pt>
                <c:pt idx="3">
                  <c:v>29.747077791333322</c:v>
                </c:pt>
                <c:pt idx="4">
                  <c:v>11.530431902111108</c:v>
                </c:pt>
              </c:numCache>
            </c:numRef>
          </c:val>
        </c:ser>
        <c:gapWidth val="100"/>
        <c:axId val="117707904"/>
        <c:axId val="117709824"/>
      </c:barChart>
      <c:catAx>
        <c:axId val="11770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% 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</c:title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17709824"/>
        <c:crosses val="autoZero"/>
        <c:auto val="1"/>
        <c:lblAlgn val="ctr"/>
        <c:lblOffset val="100"/>
      </c:catAx>
      <c:valAx>
        <c:axId val="117709824"/>
        <c:scaling>
          <c:orientation val="minMax"/>
          <c:max val="100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Iteration time (s)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17707904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"/>
  <c:chart>
    <c:autoTitleDeleted val="1"/>
    <c:plotArea>
      <c:layout>
        <c:manualLayout>
          <c:layoutTarget val="inner"/>
          <c:xMode val="edge"/>
          <c:yMode val="edge"/>
          <c:x val="0.18194940129525236"/>
          <c:y val="0.11275964391691413"/>
          <c:w val="0.77958906024320962"/>
          <c:h val="0.60854599406528265"/>
        </c:manualLayout>
      </c:layout>
      <c:barChart>
        <c:barDir val="col"/>
        <c:grouping val="clustered"/>
        <c:ser>
          <c:idx val="0"/>
          <c:order val="0"/>
          <c:tx>
            <c:v>No Failure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val>
            <c:numRef>
              <c:f>'[FaultToleranceResults.xlsx]Draft 4'!$C$7:$L$7</c:f>
              <c:numCache>
                <c:formatCode>General</c:formatCode>
                <c:ptCount val="10"/>
                <c:pt idx="0">
                  <c:v>117.43957904800008</c:v>
                </c:pt>
                <c:pt idx="1">
                  <c:v>57.127581675999998</c:v>
                </c:pt>
                <c:pt idx="2">
                  <c:v>57.258032865000011</c:v>
                </c:pt>
                <c:pt idx="3">
                  <c:v>56.453165963000004</c:v>
                </c:pt>
                <c:pt idx="4">
                  <c:v>56.758279739000002</c:v>
                </c:pt>
                <c:pt idx="5">
                  <c:v>57.206157216000044</c:v>
                </c:pt>
                <c:pt idx="6">
                  <c:v>57.747787602999992</c:v>
                </c:pt>
                <c:pt idx="7">
                  <c:v>56.671404909000003</c:v>
                </c:pt>
                <c:pt idx="8">
                  <c:v>58.142853842000044</c:v>
                </c:pt>
                <c:pt idx="9">
                  <c:v>57.959652453999951</c:v>
                </c:pt>
              </c:numCache>
            </c:numRef>
          </c:val>
        </c:ser>
        <c:ser>
          <c:idx val="1"/>
          <c:order val="1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numFmt formatCode="#,##0" sourceLinked="0"/>
            <c:txPr>
              <a:bodyPr rot="-5400000" vert="horz"/>
              <a:lstStyle/>
              <a:p>
                <a:pPr>
                  <a:defRPr lang="en-US"/>
                </a:pPr>
                <a:endParaRPr lang="zh-CN"/>
              </a:p>
            </c:txPr>
            <c:showVal val="1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118.84012353600002</c:v>
                </c:pt>
                <c:pt idx="1">
                  <c:v>57.482512750000012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58.282009992000013</c:v>
                </c:pt>
                <c:pt idx="5">
                  <c:v>80.58479724599998</c:v>
                </c:pt>
                <c:pt idx="6">
                  <c:v>56.952982058999993</c:v>
                </c:pt>
                <c:pt idx="7">
                  <c:v>58.836493967999999</c:v>
                </c:pt>
                <c:pt idx="8">
                  <c:v>57.031772900000043</c:v>
                </c:pt>
                <c:pt idx="9">
                  <c:v>58.680599745000002</c:v>
                </c:pt>
              </c:numCache>
            </c:numRef>
          </c:val>
        </c:ser>
        <c:axId val="117751808"/>
        <c:axId val="117753728"/>
      </c:barChart>
      <c:catAx>
        <c:axId val="117751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Iteration</a:t>
                </a: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17753728"/>
        <c:crosses val="autoZero"/>
        <c:auto val="1"/>
        <c:lblAlgn val="ctr"/>
        <c:lblOffset val="100"/>
      </c:catAx>
      <c:valAx>
        <c:axId val="11775372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Iteratrion time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1775180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9677025578903233"/>
          <c:y val="4.0003271104465034E-2"/>
          <c:w val="0.45911312491264034"/>
          <c:h val="0.16553359401503401"/>
        </c:manualLayout>
      </c:layout>
      <c:overlay val="1"/>
      <c:txPr>
        <a:bodyPr/>
        <a:lstStyle/>
        <a:p>
          <a:pPr rtl="0">
            <a:defRPr lang="en-US"/>
          </a:pPr>
          <a:endParaRPr lang="zh-CN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89115-A086-4F85-8DCA-FAFC44B7EE51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0BF54-A415-4BB2-B907-CF067E972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Note that dataset is reused on each gradient computation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6D692-9537-2146-850C-795FF5B1173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63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 altLang="zh-CN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CA" altLang="zh-CN"/>
          </a:p>
        </p:txBody>
      </p:sp>
      <p:sp>
        <p:nvSpPr>
          <p:cNvPr id="45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5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CA" altLang="zh-CN" smtClean="0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 altLang="zh-CN" smtClean="0"/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“Spark”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Haoruo Peng</a:t>
            </a:r>
          </a:p>
          <a:p>
            <a:pPr algn="r"/>
            <a:r>
              <a:rPr lang="en-US" dirty="0" smtClean="0"/>
              <a:t>2013/05/08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Fundamental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2017713"/>
            <a:ext cx="8153400" cy="4114800"/>
          </a:xfrm>
        </p:spPr>
        <p:txBody>
          <a:bodyPr/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rade </a:t>
            </a:r>
            <a:r>
              <a:rPr lang="en-US" altLang="zh-CN" dirty="0" smtClean="0"/>
              <a:t>off </a:t>
            </a:r>
            <a:r>
              <a:rPr lang="en-US" altLang="zh-CN" dirty="0" smtClean="0"/>
              <a:t>between</a:t>
            </a:r>
          </a:p>
          <a:p>
            <a:pPr lvl="1"/>
            <a:r>
              <a:rPr lang="en-US" altLang="zh-CN" sz="2400" dirty="0" smtClean="0"/>
              <a:t>The cost of </a:t>
            </a:r>
            <a:r>
              <a:rPr lang="en-US" altLang="zh-CN" sz="2400" dirty="0" smtClean="0"/>
              <a:t>storing an </a:t>
            </a:r>
            <a:r>
              <a:rPr lang="en-US" altLang="zh-CN" sz="2400" dirty="0" smtClean="0"/>
              <a:t>RDD</a:t>
            </a:r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dirty="0" smtClean="0"/>
              <a:t>he </a:t>
            </a:r>
            <a:r>
              <a:rPr lang="en-US" altLang="zh-CN" sz="2400" dirty="0" smtClean="0"/>
              <a:t>speed of accessing </a:t>
            </a:r>
            <a:r>
              <a:rPr lang="en-US" altLang="zh-CN" sz="2400" dirty="0" smtClean="0"/>
              <a:t>it</a:t>
            </a:r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dirty="0" smtClean="0"/>
              <a:t>he probability of </a:t>
            </a:r>
            <a:r>
              <a:rPr lang="en-US" altLang="zh-CN" sz="2400" dirty="0" smtClean="0"/>
              <a:t>losing part of </a:t>
            </a:r>
            <a:r>
              <a:rPr lang="en-US" altLang="zh-CN" sz="2400" dirty="0" smtClean="0"/>
              <a:t>it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smtClean="0"/>
              <a:t>cost of </a:t>
            </a:r>
            <a:r>
              <a:rPr lang="en-US" altLang="zh-CN" sz="2400" dirty="0" err="1" smtClean="0"/>
              <a:t>recomputing</a:t>
            </a:r>
            <a:r>
              <a:rPr lang="en-US" altLang="zh-CN" sz="2400" dirty="0" smtClean="0"/>
              <a:t> it</a:t>
            </a:r>
            <a:r>
              <a:rPr lang="en-US" altLang="zh-CN" sz="2400" dirty="0" smtClean="0"/>
              <a:t>.</a:t>
            </a:r>
          </a:p>
          <a:p>
            <a:r>
              <a:rPr lang="en-US" altLang="zh-CN" dirty="0" smtClean="0"/>
              <a:t>Differences from DSM</a:t>
            </a:r>
          </a:p>
          <a:p>
            <a:pPr lvl="1"/>
            <a:r>
              <a:rPr lang="en-US" altLang="zh-CN" sz="2400" dirty="0" smtClean="0"/>
              <a:t>Fault tolerance mechanism: lineage VS </a:t>
            </a:r>
            <a:r>
              <a:rPr lang="en-US" altLang="zh-CN" sz="2400" dirty="0" err="1" smtClean="0"/>
              <a:t>checkpointing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RDDs push </a:t>
            </a:r>
            <a:r>
              <a:rPr lang="en-US" altLang="zh-CN" sz="2400" dirty="0" smtClean="0"/>
              <a:t>computation to the data as in </a:t>
            </a:r>
            <a:r>
              <a:rPr lang="en-US" altLang="zh-CN" sz="2400" dirty="0" smtClean="0"/>
              <a:t>MapReduce, rather than </a:t>
            </a:r>
            <a:r>
              <a:rPr lang="en-US" altLang="zh-CN" sz="2400" dirty="0" smtClean="0"/>
              <a:t>letting arbitrary nodes access a global address space.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rogramming </a:t>
            </a:r>
            <a:r>
              <a:rPr lang="en-US" dirty="0" smtClean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38308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Applications in Spark are called </a:t>
            </a:r>
            <a:r>
              <a:rPr lang="en-US" sz="4000" i="1" dirty="0" smtClean="0"/>
              <a:t>drivers</a:t>
            </a:r>
            <a:endParaRPr lang="en-US" sz="4000" b="1" dirty="0" smtClean="0"/>
          </a:p>
          <a:p>
            <a:r>
              <a:rPr lang="en-US" sz="4000" dirty="0" smtClean="0"/>
              <a:t>A driver can perform two types of operations on a dataset: an action and a transformation. </a:t>
            </a:r>
          </a:p>
          <a:p>
            <a:r>
              <a:rPr lang="en-US" sz="4000" dirty="0" smtClean="0"/>
              <a:t>Actions (e.g. count, collect, save)</a:t>
            </a:r>
          </a:p>
          <a:p>
            <a:pPr lvl="1"/>
            <a:r>
              <a:rPr lang="en-US" sz="3100" dirty="0" smtClean="0"/>
              <a:t>Return a result or write it to storage</a:t>
            </a:r>
          </a:p>
          <a:p>
            <a:pPr lvl="1"/>
            <a:r>
              <a:rPr lang="en-US" sz="3100" dirty="0" err="1" smtClean="0"/>
              <a:t>Eg</a:t>
            </a:r>
            <a:r>
              <a:rPr lang="en-US" sz="3100" dirty="0" smtClean="0"/>
              <a:t>. Reduce operation (using a function) </a:t>
            </a:r>
          </a:p>
          <a:p>
            <a:pPr lvl="1"/>
            <a:r>
              <a:rPr lang="en-US" sz="3100" dirty="0" err="1" smtClean="0"/>
              <a:t>Eg</a:t>
            </a:r>
            <a:r>
              <a:rPr lang="en-US" sz="3100" dirty="0" smtClean="0"/>
              <a:t>. Iterating a dataset (running a function on each element)</a:t>
            </a:r>
          </a:p>
          <a:p>
            <a:r>
              <a:rPr lang="en-US" sz="4000" dirty="0" smtClean="0"/>
              <a:t>Transformations (e.g. map, filter, join)</a:t>
            </a:r>
          </a:p>
          <a:p>
            <a:pPr lvl="1"/>
            <a:r>
              <a:rPr lang="en-US" dirty="0" smtClean="0"/>
              <a:t>Lazy operations to build RDDs from other RDDs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Map operation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Cache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Normally, when </a:t>
            </a:r>
            <a:r>
              <a:rPr lang="en-US" altLang="zh-CN" dirty="0" smtClean="0"/>
              <a:t>Spark runs a closure on a worker node, </a:t>
            </a:r>
            <a:r>
              <a:rPr lang="en-US" altLang="zh-CN" dirty="0" smtClean="0"/>
              <a:t>variables are </a:t>
            </a:r>
            <a:r>
              <a:rPr lang="en-US" altLang="zh-CN" dirty="0" smtClean="0"/>
              <a:t>copied to the </a:t>
            </a:r>
            <a:r>
              <a:rPr lang="en-US" altLang="zh-CN" dirty="0" smtClean="0"/>
              <a:t>worker.</a:t>
            </a:r>
          </a:p>
          <a:p>
            <a:r>
              <a:rPr lang="en-US" altLang="zh-CN" dirty="0" smtClean="0"/>
              <a:t>Broadcast </a:t>
            </a:r>
            <a:r>
              <a:rPr lang="en-US" altLang="zh-CN" dirty="0" smtClean="0"/>
              <a:t>variables: for a </a:t>
            </a:r>
            <a:r>
              <a:rPr lang="en-US" altLang="zh-CN" dirty="0" smtClean="0"/>
              <a:t>large read-only piece of </a:t>
            </a:r>
            <a:r>
              <a:rPr lang="en-US" altLang="zh-CN" dirty="0" smtClean="0"/>
              <a:t>data with </a:t>
            </a:r>
            <a:r>
              <a:rPr lang="en-US" altLang="zh-CN" dirty="0" smtClean="0"/>
              <a:t>multiple parallel </a:t>
            </a:r>
            <a:r>
              <a:rPr lang="en-US" altLang="zh-CN" dirty="0" smtClean="0"/>
              <a:t>operations, copied only once.</a:t>
            </a:r>
          </a:p>
          <a:p>
            <a:r>
              <a:rPr lang="en-US" altLang="zh-CN" dirty="0" smtClean="0"/>
              <a:t>Accumulators: </a:t>
            </a:r>
            <a:r>
              <a:rPr lang="en-US" altLang="zh-CN" dirty="0" smtClean="0"/>
              <a:t>workers </a:t>
            </a:r>
            <a:r>
              <a:rPr lang="en-US" altLang="zh-CN" dirty="0" smtClean="0"/>
              <a:t>can only </a:t>
            </a:r>
            <a:r>
              <a:rPr lang="en-US" altLang="zh-CN" dirty="0" smtClean="0"/>
              <a:t>“add” to using an associative operation, and </a:t>
            </a:r>
            <a:r>
              <a:rPr lang="en-US" altLang="zh-CN" dirty="0" smtClean="0"/>
              <a:t>that only </a:t>
            </a:r>
            <a:r>
              <a:rPr lang="en-US" altLang="zh-CN" dirty="0" smtClean="0"/>
              <a:t>the driver can read.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2954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5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10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8"/>
          <p:cNvGrpSpPr/>
          <p:nvPr/>
        </p:nvGrpSpPr>
        <p:grpSpPr>
          <a:xfrm>
            <a:off x="5638800" y="2743199"/>
            <a:ext cx="2971799" cy="3039676"/>
            <a:chOff x="5638800" y="2743199"/>
            <a:chExt cx="2971799" cy="3039676"/>
          </a:xfrm>
        </p:grpSpPr>
        <p:sp>
          <p:nvSpPr>
            <p:cNvPr id="15" name="Rounded Rectangle 14"/>
            <p:cNvSpPr/>
            <p:nvPr/>
          </p:nvSpPr>
          <p:spPr>
            <a:xfrm>
              <a:off x="7585364" y="2743199"/>
              <a:ext cx="1025235" cy="322241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10200"/>
              <a:ext cx="990600" cy="37267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800599"/>
              <a:ext cx="1040444" cy="32059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 smtClean="0">
                <a:latin typeface="Lucida Console"/>
                <a:cs typeface="Lucida Console"/>
              </a:rPr>
              <a:t>).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438400"/>
            <a:ext cx="1834818" cy="4641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39930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0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02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57150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Ex: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958" y="3429000"/>
            <a:ext cx="77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817886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817886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817886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129042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4" y="5129042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3521093" y="3979077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975" y="5240776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_.contains(...))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681" y="5240776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1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72400" cy="1143000"/>
          </a:xfrm>
        </p:spPr>
        <p:txBody>
          <a:bodyPr/>
          <a:lstStyle/>
          <a:p>
            <a:r>
              <a:rPr lang="en-US" sz="4500" dirty="0" err="1" smtClean="0">
                <a:ea typeface="ＭＳ Ｐゴシック" charset="-128"/>
                <a:cs typeface="ＭＳ Ｐゴシック" charset="-128"/>
              </a:rPr>
              <a:t>Example:Logistic</a:t>
            </a:r>
            <a:r>
              <a:rPr lang="en-US" sz="4500" dirty="0" smtClean="0">
                <a:ea typeface="ＭＳ Ｐゴシック" charset="-128"/>
                <a:cs typeface="ＭＳ Ｐゴシック" charset="-128"/>
              </a:rPr>
              <a:t> Regression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914400" y="2027238"/>
            <a:ext cx="8686800" cy="94456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Goal: find best line separating two sets of points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 rot="21003">
            <a:off x="4631452" y="3712963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 rot="21003">
            <a:off x="3611071" y="494657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 rot="21003">
            <a:off x="4524196" y="41187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 rot="21003">
            <a:off x="5392507" y="38700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 rot="21003">
            <a:off x="4981416" y="411674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 rot="21003">
            <a:off x="4909408" y="3430492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 rot="21003">
            <a:off x="5360207" y="4479429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 rot="21003">
            <a:off x="4222689" y="3578699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 rot="21003">
            <a:off x="4558386" y="3199744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 rot="21003">
            <a:off x="5265127" y="341202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 rot="21003">
            <a:off x="3356225" y="453891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1" name="TextBox 17"/>
          <p:cNvSpPr txBox="1">
            <a:spLocks noChangeArrowheads="1"/>
          </p:cNvSpPr>
          <p:nvPr/>
        </p:nvSpPr>
        <p:spPr bwMode="auto">
          <a:xfrm rot="21003">
            <a:off x="3918785" y="447060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 rot="21003">
            <a:off x="3691925" y="4185049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3" name="TextBox 19"/>
          <p:cNvSpPr txBox="1">
            <a:spLocks noChangeArrowheads="1"/>
          </p:cNvSpPr>
          <p:nvPr/>
        </p:nvSpPr>
        <p:spPr bwMode="auto">
          <a:xfrm rot="21003">
            <a:off x="3076411" y="5151269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 rot="21003">
            <a:off x="3159466" y="4029392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5" name="TextBox 21"/>
          <p:cNvSpPr txBox="1">
            <a:spLocks noChangeArrowheads="1"/>
          </p:cNvSpPr>
          <p:nvPr/>
        </p:nvSpPr>
        <p:spPr bwMode="auto">
          <a:xfrm rot="21003">
            <a:off x="4145518" y="477679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6" name="TextBox 23"/>
          <p:cNvSpPr txBox="1">
            <a:spLocks noChangeArrowheads="1"/>
          </p:cNvSpPr>
          <p:nvPr/>
        </p:nvSpPr>
        <p:spPr bwMode="auto">
          <a:xfrm rot="21003">
            <a:off x="3707167" y="5328163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7" name="TextBox 26"/>
          <p:cNvSpPr txBox="1">
            <a:spLocks noChangeArrowheads="1"/>
          </p:cNvSpPr>
          <p:nvPr/>
        </p:nvSpPr>
        <p:spPr bwMode="auto">
          <a:xfrm rot="21003">
            <a:off x="4219728" y="510269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21003" flipH="1">
            <a:off x="2840916" y="3455897"/>
            <a:ext cx="3243262" cy="2311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99" name="TextBox 32"/>
          <p:cNvSpPr txBox="1">
            <a:spLocks noChangeArrowheads="1"/>
          </p:cNvSpPr>
          <p:nvPr/>
        </p:nvSpPr>
        <p:spPr bwMode="auto">
          <a:xfrm rot="21003">
            <a:off x="4826226" y="457300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69755" y="5564533"/>
            <a:ext cx="979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  <a:ea typeface="Corbel" charset="0"/>
                <a:cs typeface="Corbel" charset="0"/>
              </a:rPr>
              <a:t>target</a:t>
            </a:r>
          </a:p>
        </p:txBody>
      </p:sp>
      <p:sp>
        <p:nvSpPr>
          <p:cNvPr id="24601" name="TextBox 43"/>
          <p:cNvSpPr txBox="1">
            <a:spLocks noChangeArrowheads="1"/>
          </p:cNvSpPr>
          <p:nvPr/>
        </p:nvSpPr>
        <p:spPr bwMode="auto">
          <a:xfrm rot="21003">
            <a:off x="2927146" y="463758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21003" flipV="1">
            <a:off x="2570039" y="3426450"/>
            <a:ext cx="3759200" cy="2438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21003" flipV="1">
            <a:off x="2239815" y="3967632"/>
            <a:ext cx="4368800" cy="13636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1003" flipV="1">
            <a:off x="2151003" y="4493017"/>
            <a:ext cx="4521200" cy="28416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003">
            <a:off x="2290716" y="4010689"/>
            <a:ext cx="4330700" cy="12446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58871" y="2926154"/>
            <a:ext cx="2471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rbel" charset="0"/>
                <a:ea typeface="Corbel" charset="0"/>
                <a:cs typeface="Corbel" charset="0"/>
              </a:rPr>
              <a:t>random initial line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3241449" y="3429776"/>
            <a:ext cx="2309983" cy="2280738"/>
            <a:chOff x="3241449" y="3429776"/>
            <a:chExt cx="2309983" cy="2280738"/>
          </a:xfrm>
        </p:grpSpPr>
        <p:cxnSp>
          <p:nvCxnSpPr>
            <p:cNvPr id="109" name="Straight Connector 108"/>
            <p:cNvCxnSpPr/>
            <p:nvPr/>
          </p:nvCxnSpPr>
          <p:spPr>
            <a:xfrm rot="3444250" flipH="1" flipV="1">
              <a:off x="3682592" y="5197449"/>
              <a:ext cx="160354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25"/>
            <p:cNvGrpSpPr/>
            <p:nvPr/>
          </p:nvGrpSpPr>
          <p:grpSpPr>
            <a:xfrm>
              <a:off x="3241449" y="3429776"/>
              <a:ext cx="2309983" cy="2280738"/>
              <a:chOff x="3241449" y="3429776"/>
              <a:chExt cx="2309983" cy="2280738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3444250">
                <a:off x="5033149" y="3903762"/>
                <a:ext cx="40362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3444250">
                <a:off x="4774550" y="4151154"/>
                <a:ext cx="313625" cy="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3444250">
                <a:off x="4587284" y="3816335"/>
                <a:ext cx="779209" cy="609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3444250">
                <a:off x="5468598" y="3812828"/>
                <a:ext cx="164046" cy="1622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3444250">
                <a:off x="4274614" y="4142492"/>
                <a:ext cx="66214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3444250" flipH="1" flipV="1">
                <a:off x="5434881" y="4064161"/>
                <a:ext cx="17440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3444250" flipH="1" flipV="1">
                <a:off x="5036308" y="4319960"/>
                <a:ext cx="17440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3444250" flipH="1" flipV="1">
                <a:off x="5036606" y="4457271"/>
                <a:ext cx="62606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3444250" flipH="1" flipV="1">
                <a:off x="4648864" y="4664001"/>
                <a:ext cx="472125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3444250">
                <a:off x="3178650" y="4706181"/>
                <a:ext cx="80126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3444250">
                <a:off x="3795896" y="4689539"/>
                <a:ext cx="38063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3444250">
                <a:off x="3029508" y="5155714"/>
                <a:ext cx="42547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3444250" flipH="1" flipV="1">
                <a:off x="4098885" y="4959058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3444250">
                <a:off x="3465462" y="5414390"/>
                <a:ext cx="590659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3444250" flipH="1" flipV="1">
                <a:off x="3934289" y="5152621"/>
                <a:ext cx="615413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3444250" flipH="1" flipV="1">
                <a:off x="3227408" y="5442376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3444250" flipH="1" flipV="1">
                <a:off x="4076523" y="4819985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3444250" flipH="1" flipV="1">
                <a:off x="3477749" y="4975497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2641600" y="3335867"/>
            <a:ext cx="3649133" cy="25569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67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5" grpId="0"/>
      <p:bldP spid="6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2103438"/>
            <a:ext cx="8229600" cy="42211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29277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Logistic Regression 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7467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1" y="2463168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01980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You can use either the standalone deploy mode, which depends only on Java, or the Apache </a:t>
            </a:r>
            <a:r>
              <a:rPr lang="en-US" dirty="0" err="1" smtClean="0"/>
              <a:t>Mesos</a:t>
            </a:r>
            <a:r>
              <a:rPr lang="en-US" dirty="0" smtClean="0"/>
              <a:t> cluster manager.</a:t>
            </a:r>
          </a:p>
          <a:p>
            <a:pPr fontAlgn="base"/>
            <a:r>
              <a:rPr lang="en-US" dirty="0" smtClean="0"/>
              <a:t>Note that you can also run Spark locally (possibly on multiple cores) without any special setup by just passing local[N]as the master URL, where N is the number of parallel threads you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981200"/>
            <a:ext cx="4572000" cy="4572000"/>
          </a:xfrm>
        </p:spPr>
        <p:txBody>
          <a:bodyPr/>
          <a:lstStyle/>
          <a:p>
            <a:r>
              <a:rPr lang="en-US" dirty="0" smtClean="0"/>
              <a:t>It's complementary to Hadoop and can run side by side over the Hadoop file system. </a:t>
            </a:r>
          </a:p>
          <a:p>
            <a:r>
              <a:rPr lang="en-US" dirty="0" smtClean="0"/>
              <a:t>This behavior is supported through a third-party clustering framework called </a:t>
            </a:r>
            <a:r>
              <a:rPr lang="en-US" i="1" dirty="0" err="1" smtClean="0"/>
              <a:t>Mesos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5" name="Content Placeholder 3" descr="Captur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8200" y="2057400"/>
            <a:ext cx="3657600" cy="465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at the </a:t>
            </a:r>
            <a:r>
              <a:rPr lang="en-US" i="1" dirty="0" smtClean="0"/>
              <a:t>University of California, Berkeley</a:t>
            </a:r>
            <a:r>
              <a:rPr lang="en-US" dirty="0" smtClean="0"/>
              <a:t>, Algorithms, Machines, and People(</a:t>
            </a:r>
            <a:r>
              <a:rPr lang="en-US" i="1" dirty="0" smtClean="0"/>
              <a:t>AMP</a:t>
            </a:r>
            <a:r>
              <a:rPr lang="en-US" dirty="0" smtClean="0"/>
              <a:t>) Lab.</a:t>
            </a:r>
          </a:p>
          <a:p>
            <a:pPr fontAlgn="base"/>
            <a:r>
              <a:rPr lang="en-US" dirty="0" smtClean="0"/>
              <a:t>Although it can load data from any </a:t>
            </a:r>
            <a:r>
              <a:rPr lang="en-US" dirty="0" err="1" smtClean="0"/>
              <a:t>Hadoop</a:t>
            </a:r>
            <a:r>
              <a:rPr lang="en-US" dirty="0" smtClean="0"/>
              <a:t> input source, Spark is a completely separate codebase optimized for low latency.</a:t>
            </a:r>
          </a:p>
          <a:p>
            <a:pPr fontAlgn="base"/>
            <a:r>
              <a:rPr lang="en-US" dirty="0" smtClean="0"/>
              <a:t>Starting in version 0.7, Spark supports </a:t>
            </a:r>
            <a:r>
              <a:rPr lang="en-US" dirty="0" err="1" smtClean="0"/>
              <a:t>Scala</a:t>
            </a:r>
            <a:r>
              <a:rPr lang="en-US" dirty="0" smtClean="0"/>
              <a:t>, Java and Python.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one reducer</a:t>
            </a:r>
          </a:p>
          <a:p>
            <a:pPr lvl="1"/>
            <a:r>
              <a:rPr lang="en-US" altLang="zh-CN" dirty="0" smtClean="0"/>
              <a:t>not support </a:t>
            </a:r>
            <a:r>
              <a:rPr lang="en-US" altLang="zh-CN" dirty="0" smtClean="0"/>
              <a:t>parallel </a:t>
            </a:r>
            <a:r>
              <a:rPr lang="en-US" altLang="zh-CN" dirty="0" smtClean="0"/>
              <a:t>reduction</a:t>
            </a:r>
          </a:p>
          <a:p>
            <a:pPr lvl="1"/>
            <a:r>
              <a:rPr lang="en-US" altLang="zh-CN" dirty="0" smtClean="0"/>
              <a:t>no “shuffle” like in Hadoop</a:t>
            </a:r>
          </a:p>
          <a:p>
            <a:pPr lvl="1"/>
            <a:r>
              <a:rPr lang="en-US" altLang="zh-CN" dirty="0" smtClean="0"/>
              <a:t>still work efficiently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535487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 smtClean="0">
                <a:latin typeface="Corbel"/>
                <a:cs typeface="Corbel"/>
              </a:rPr>
              <a:t>www.spark-project.org</a:t>
            </a:r>
          </a:p>
          <a:p>
            <a:pPr fontAlgn="base"/>
            <a:r>
              <a:rPr lang="en-US" sz="4000" dirty="0" smtClean="0"/>
              <a:t>Shark: SQL and Rich Analytics at Scale. </a:t>
            </a:r>
            <a:r>
              <a:rPr lang="en-US" sz="4000" dirty="0" err="1" smtClean="0"/>
              <a:t>Reynold</a:t>
            </a:r>
            <a:r>
              <a:rPr lang="en-US" sz="4000" dirty="0" smtClean="0"/>
              <a:t> </a:t>
            </a:r>
            <a:r>
              <a:rPr lang="en-US" sz="4000" dirty="0" err="1" smtClean="0"/>
              <a:t>Xin</a:t>
            </a:r>
            <a:r>
              <a:rPr lang="en-US" sz="4000" dirty="0" smtClean="0"/>
              <a:t>, Joshua Rosen,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Michael J. Franklin,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smtClean="0"/>
              <a:t>Technical Report UCB/EECS-2012-214</a:t>
            </a:r>
            <a:r>
              <a:rPr lang="en-US" sz="4000" dirty="0" smtClean="0"/>
              <a:t>. November 2012.</a:t>
            </a:r>
          </a:p>
          <a:p>
            <a:pPr fontAlgn="base"/>
            <a:r>
              <a:rPr lang="en-US" sz="4000" dirty="0" err="1" smtClean="0"/>
              <a:t>Discretized</a:t>
            </a:r>
            <a:r>
              <a:rPr lang="en-US" sz="4000" dirty="0" smtClean="0"/>
              <a:t> Streams: An Efficient and Fault-Tolerant Model for Stream Processing on Large Clusters.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</a:t>
            </a:r>
            <a:r>
              <a:rPr lang="en-US" sz="4000" dirty="0" err="1" smtClean="0"/>
              <a:t>Tathagata</a:t>
            </a:r>
            <a:r>
              <a:rPr lang="en-US" sz="4000" dirty="0" smtClean="0"/>
              <a:t> Das, </a:t>
            </a:r>
            <a:r>
              <a:rPr lang="en-US" sz="4000" dirty="0" err="1" smtClean="0"/>
              <a:t>Haoyuan</a:t>
            </a:r>
            <a:r>
              <a:rPr lang="en-US" sz="4000" dirty="0" smtClean="0"/>
              <a:t> Li,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err="1" smtClean="0"/>
              <a:t>HotCloud</a:t>
            </a:r>
            <a:r>
              <a:rPr lang="en-US" sz="4000" i="1" dirty="0" smtClean="0"/>
              <a:t> 2012</a:t>
            </a:r>
            <a:r>
              <a:rPr lang="en-US" sz="4000" dirty="0" smtClean="0"/>
              <a:t>. June 2012.</a:t>
            </a:r>
          </a:p>
          <a:p>
            <a:pPr fontAlgn="base"/>
            <a:r>
              <a:rPr lang="en-US" sz="4000" dirty="0" smtClean="0"/>
              <a:t>Shark: Fast Data Analysis Using Coarse-grained Distributed Memory (demo). Cliff Engle, Antonio </a:t>
            </a:r>
            <a:r>
              <a:rPr lang="en-US" sz="4000" dirty="0" err="1" smtClean="0"/>
              <a:t>Lupher</a:t>
            </a:r>
            <a:r>
              <a:rPr lang="en-US" sz="4000" dirty="0" smtClean="0"/>
              <a:t>, </a:t>
            </a:r>
            <a:r>
              <a:rPr lang="en-US" sz="4000" dirty="0" err="1" smtClean="0"/>
              <a:t>Reynold</a:t>
            </a:r>
            <a:r>
              <a:rPr lang="en-US" sz="4000" dirty="0" smtClean="0"/>
              <a:t> </a:t>
            </a:r>
            <a:r>
              <a:rPr lang="en-US" sz="4000" dirty="0" err="1" smtClean="0"/>
              <a:t>Xin</a:t>
            </a:r>
            <a:r>
              <a:rPr lang="en-US" sz="4000" dirty="0" smtClean="0"/>
              <a:t>,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</a:t>
            </a:r>
            <a:r>
              <a:rPr lang="en-US" sz="4000" dirty="0" err="1" smtClean="0"/>
              <a:t>Haoyuan</a:t>
            </a:r>
            <a:r>
              <a:rPr lang="en-US" sz="4000" dirty="0" smtClean="0"/>
              <a:t> Li,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smtClean="0"/>
              <a:t>SIGMOD 2012</a:t>
            </a:r>
            <a:r>
              <a:rPr lang="en-US" sz="4000" dirty="0" smtClean="0"/>
              <a:t>. May 2012.</a:t>
            </a:r>
          </a:p>
          <a:p>
            <a:pPr fontAlgn="base"/>
            <a:r>
              <a:rPr lang="en-US" sz="4000" dirty="0" smtClean="0"/>
              <a:t>Resilient Distributed Datasets: A Fault-Tolerant Abstraction for In-Memory Cluster Computing.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</a:t>
            </a:r>
            <a:r>
              <a:rPr lang="en-US" sz="4000" dirty="0" err="1" smtClean="0"/>
              <a:t>Mosharaf</a:t>
            </a:r>
            <a:r>
              <a:rPr lang="en-US" sz="4000" dirty="0" smtClean="0"/>
              <a:t> </a:t>
            </a:r>
            <a:r>
              <a:rPr lang="en-US" sz="4000" dirty="0" err="1" smtClean="0"/>
              <a:t>Chowdhury</a:t>
            </a:r>
            <a:r>
              <a:rPr lang="en-US" sz="4000" dirty="0" smtClean="0"/>
              <a:t>, </a:t>
            </a:r>
            <a:r>
              <a:rPr lang="en-US" sz="4000" dirty="0" err="1" smtClean="0"/>
              <a:t>Tathagata</a:t>
            </a:r>
            <a:r>
              <a:rPr lang="en-US" sz="4000" dirty="0" smtClean="0"/>
              <a:t> Das, </a:t>
            </a:r>
            <a:r>
              <a:rPr lang="en-US" sz="4000" dirty="0" err="1" smtClean="0"/>
              <a:t>Ankur</a:t>
            </a:r>
            <a:r>
              <a:rPr lang="en-US" sz="4000" dirty="0" smtClean="0"/>
              <a:t> Dave, Justin Ma, Murphy McCauley, Michael J. Franklin,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smtClean="0"/>
              <a:t>NSDI 2012</a:t>
            </a:r>
            <a:r>
              <a:rPr lang="en-US" sz="4000" dirty="0" smtClean="0"/>
              <a:t>. April 2012.</a:t>
            </a:r>
          </a:p>
          <a:p>
            <a:pPr fontAlgn="base"/>
            <a:r>
              <a:rPr lang="en-US" sz="4000" dirty="0" smtClean="0"/>
              <a:t>Resilient Distributed Datasets: A Fault-Tolerant Abstraction for In-Memory Cluster Computing.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</a:t>
            </a:r>
            <a:r>
              <a:rPr lang="en-US" sz="4000" dirty="0" err="1" smtClean="0"/>
              <a:t>Mosharaf</a:t>
            </a:r>
            <a:r>
              <a:rPr lang="en-US" sz="4000" dirty="0" smtClean="0"/>
              <a:t> </a:t>
            </a:r>
            <a:r>
              <a:rPr lang="en-US" sz="4000" dirty="0" err="1" smtClean="0"/>
              <a:t>Chowdhury</a:t>
            </a:r>
            <a:r>
              <a:rPr lang="en-US" sz="4000" dirty="0" smtClean="0"/>
              <a:t>, </a:t>
            </a:r>
            <a:r>
              <a:rPr lang="en-US" sz="4000" dirty="0" err="1" smtClean="0"/>
              <a:t>Tathagata</a:t>
            </a:r>
            <a:r>
              <a:rPr lang="en-US" sz="4000" dirty="0" smtClean="0"/>
              <a:t> Das, </a:t>
            </a:r>
            <a:r>
              <a:rPr lang="en-US" sz="4000" dirty="0" err="1" smtClean="0"/>
              <a:t>Ankur</a:t>
            </a:r>
            <a:r>
              <a:rPr lang="en-US" sz="4000" dirty="0" smtClean="0"/>
              <a:t> Dave, Justin Ma, Murphy McCauley, Michael J. Franklin,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smtClean="0"/>
              <a:t>Technical Report UCB/EECS-2011-82</a:t>
            </a:r>
            <a:r>
              <a:rPr lang="en-US" sz="4000" dirty="0" smtClean="0"/>
              <a:t>. July 2011.</a:t>
            </a:r>
          </a:p>
          <a:p>
            <a:pPr fontAlgn="base"/>
            <a:r>
              <a:rPr lang="en-US" sz="4000" dirty="0" smtClean="0"/>
              <a:t>Spark: Cluster Computing with Working Sets. </a:t>
            </a:r>
            <a:r>
              <a:rPr lang="en-US" sz="4000" dirty="0" err="1" smtClean="0"/>
              <a:t>Matei</a:t>
            </a:r>
            <a:r>
              <a:rPr lang="en-US" sz="4000" dirty="0" smtClean="0"/>
              <a:t> </a:t>
            </a:r>
            <a:r>
              <a:rPr lang="en-US" sz="4000" dirty="0" err="1" smtClean="0"/>
              <a:t>Zaharia</a:t>
            </a:r>
            <a:r>
              <a:rPr lang="en-US" sz="4000" dirty="0" smtClean="0"/>
              <a:t>, </a:t>
            </a:r>
            <a:r>
              <a:rPr lang="en-US" sz="4000" dirty="0" err="1" smtClean="0"/>
              <a:t>Mosharaf</a:t>
            </a:r>
            <a:r>
              <a:rPr lang="en-US" sz="4000" dirty="0" smtClean="0"/>
              <a:t> </a:t>
            </a:r>
            <a:r>
              <a:rPr lang="en-US" sz="4000" dirty="0" err="1" smtClean="0"/>
              <a:t>Chowdhury</a:t>
            </a:r>
            <a:r>
              <a:rPr lang="en-US" sz="4000" dirty="0" smtClean="0"/>
              <a:t>, Michael J. Franklin, Scott </a:t>
            </a:r>
            <a:r>
              <a:rPr lang="en-US" sz="4000" dirty="0" err="1" smtClean="0"/>
              <a:t>Shenker</a:t>
            </a:r>
            <a:r>
              <a:rPr lang="en-US" sz="4000" dirty="0" smtClean="0"/>
              <a:t>, Ion </a:t>
            </a:r>
            <a:r>
              <a:rPr lang="en-US" sz="4000" dirty="0" err="1" smtClean="0"/>
              <a:t>Stoica</a:t>
            </a:r>
            <a:r>
              <a:rPr lang="en-US" sz="4000" dirty="0" smtClean="0"/>
              <a:t>. </a:t>
            </a:r>
            <a:r>
              <a:rPr lang="en-US" sz="4000" i="1" dirty="0" err="1" smtClean="0"/>
              <a:t>HotCloud</a:t>
            </a:r>
            <a:r>
              <a:rPr lang="en-US" sz="4000" i="1" dirty="0" smtClean="0"/>
              <a:t> 2010</a:t>
            </a:r>
            <a:r>
              <a:rPr lang="en-US" sz="4000" dirty="0" smtClean="0"/>
              <a:t>. June 2010.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Not Enough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43777817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5394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47263163"/>
              </p:ext>
            </p:extLst>
          </p:nvPr>
        </p:nvGraphicFramePr>
        <p:xfrm>
          <a:off x="609600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3888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079807"/>
              </p:ext>
            </p:extLst>
          </p:nvPr>
        </p:nvGraphicFramePr>
        <p:xfrm>
          <a:off x="533400" y="2112886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57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have not included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Variable serialization</a:t>
            </a:r>
          </a:p>
          <a:p>
            <a:r>
              <a:rPr lang="en-US" altLang="zh-CN" dirty="0" err="1" smtClean="0"/>
              <a:t>Scala</a:t>
            </a:r>
            <a:r>
              <a:rPr lang="en-US" altLang="zh-CN" dirty="0" smtClean="0"/>
              <a:t> Interpreter</a:t>
            </a:r>
          </a:p>
          <a:p>
            <a:r>
              <a:rPr lang="en-US" altLang="zh-CN" dirty="0" smtClean="0"/>
              <a:t>Streaming System</a:t>
            </a:r>
          </a:p>
          <a:p>
            <a:r>
              <a:rPr lang="en-US" altLang="zh-CN" dirty="0" smtClean="0"/>
              <a:t>Lineage</a:t>
            </a:r>
          </a:p>
          <a:p>
            <a:r>
              <a:rPr lang="en-US" altLang="zh-CN" dirty="0" smtClean="0"/>
              <a:t>Cache Strategy</a:t>
            </a:r>
          </a:p>
          <a:p>
            <a:r>
              <a:rPr lang="en-US" altLang="zh-CN" dirty="0" smtClean="0"/>
              <a:t>Scheduler &amp; Deterministic Partition</a:t>
            </a:r>
          </a:p>
          <a:p>
            <a:r>
              <a:rPr lang="en-US" altLang="zh-CN" dirty="0" smtClean="0"/>
              <a:t>Support for </a:t>
            </a:r>
            <a:r>
              <a:rPr lang="en-US" altLang="zh-CN" dirty="0" err="1" smtClean="0"/>
              <a:t>Checkpointing</a:t>
            </a:r>
            <a:endParaRPr lang="en-US" altLang="zh-CN" dirty="0" smtClean="0"/>
          </a:p>
          <a:p>
            <a:r>
              <a:rPr lang="en-US" altLang="zh-CN" dirty="0" smtClean="0"/>
              <a:t>A lot of other applications of Spark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</a:t>
            </a:r>
            <a:r>
              <a:rPr lang="en-US" dirty="0" smtClean="0">
                <a:solidFill>
                  <a:srgbClr val="FF0000"/>
                </a:solidFill>
              </a:rPr>
              <a:t>large-scale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low-latency</a:t>
            </a:r>
            <a:r>
              <a:rPr lang="en-US" dirty="0" smtClean="0"/>
              <a:t> data analytics applications. </a:t>
            </a:r>
          </a:p>
          <a:p>
            <a:r>
              <a:rPr lang="en-US" dirty="0" smtClean="0"/>
              <a:t>Design a programming model that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extends the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model to better support two common classes of analytics apps:</a:t>
            </a:r>
          </a:p>
          <a:p>
            <a:pPr lvl="1"/>
            <a:r>
              <a:rPr lang="en-US" b="1" dirty="0" smtClean="0"/>
              <a:t>Iterative</a:t>
            </a:r>
            <a:r>
              <a:rPr lang="en-US" dirty="0" smtClean="0"/>
              <a:t> algorithms (such as gradient descent)</a:t>
            </a:r>
          </a:p>
          <a:p>
            <a:pPr lvl="1"/>
            <a:r>
              <a:rPr lang="en-US" b="1" dirty="0" smtClean="0">
                <a:ea typeface="ＭＳ Ｐゴシック" charset="-128"/>
                <a:cs typeface="ＭＳ Ｐゴシック" charset="-128"/>
              </a:rPr>
              <a:t>Interactive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data mining</a:t>
            </a:r>
            <a:endParaRPr lang="en-US" dirty="0" smtClean="0"/>
          </a:p>
          <a:p>
            <a:r>
              <a:rPr lang="en-US" dirty="0" smtClean="0"/>
              <a:t>Maintaining the feature of automatic </a:t>
            </a:r>
            <a:r>
              <a:rPr lang="en-US" dirty="0" smtClean="0">
                <a:solidFill>
                  <a:srgbClr val="FF0000"/>
                </a:solidFill>
              </a:rPr>
              <a:t>fault tolerance</a:t>
            </a:r>
            <a:r>
              <a:rPr lang="en-US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current cluster programming models are based on </a:t>
            </a:r>
            <a:r>
              <a:rPr lang="en-US" i="1" dirty="0" smtClean="0"/>
              <a:t>acyclic data flow</a:t>
            </a:r>
            <a:r>
              <a:rPr lang="en-US" dirty="0" smtClean="0"/>
              <a:t> from stable storage to stable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3610010"/>
            <a:ext cx="7010399" cy="2409790"/>
            <a:chOff x="195109" y="1484921"/>
            <a:chExt cx="8663829" cy="3698990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9" name="Folded Corner 8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0" name="Straight Arrow Connector 454"/>
              <p:cNvCxnSpPr>
                <a:cxnSpLocks noChangeShapeType="1"/>
                <a:stCxn id="11" idx="2"/>
                <a:endCxn id="15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Right Bracket 10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2" name="Right Bracket 11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4" name="Straight Arrow Connector 124"/>
              <p:cNvCxnSpPr>
                <a:cxnSpLocks noChangeShapeType="1"/>
                <a:stCxn id="12" idx="2"/>
                <a:endCxn id="16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Rounded Rectangle 14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18" name="Straight Arrow Connector 135"/>
              <p:cNvCxnSpPr>
                <a:cxnSpLocks noChangeShapeType="1"/>
                <a:stCxn id="13" idx="2"/>
                <a:endCxn id="17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Rounded Rectangle 18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21" name="Straight Arrow Connector 155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158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Arrow Connector 161"/>
              <p:cNvCxnSpPr>
                <a:cxnSpLocks noChangeShapeType="1"/>
                <a:stCxn id="17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Arrow Connector 162"/>
              <p:cNvCxnSpPr>
                <a:cxnSpLocks noChangeShapeType="1"/>
                <a:stCxn id="16" idx="3"/>
                <a:endCxn id="20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Straight Arrow Connector 163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Arrow Connector 164"/>
              <p:cNvCxnSpPr>
                <a:cxnSpLocks noChangeShapeType="1"/>
                <a:stCxn id="17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Straight Arrow Connector 182"/>
              <p:cNvCxnSpPr>
                <a:cxnSpLocks noChangeShapeType="1"/>
                <a:stCxn id="19" idx="3"/>
                <a:endCxn id="30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183"/>
              <p:cNvCxnSpPr>
                <a:cxnSpLocks noChangeShapeType="1"/>
                <a:stCxn id="20" idx="3"/>
                <a:endCxn id="31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Folded Corner 28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0" name="Right Bracket 29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1" name="Right Bracket 30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6" name="Group 40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7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8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32" name="Rounded Rectangle 31"/>
          <p:cNvSpPr/>
          <p:nvPr/>
        </p:nvSpPr>
        <p:spPr>
          <a:xfrm>
            <a:off x="609600" y="4053802"/>
            <a:ext cx="8077200" cy="1584998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b="1" dirty="0" smtClean="0"/>
              <a:t>Benefits of data flow:</a:t>
            </a:r>
            <a:r>
              <a:rPr lang="en-US" sz="3200" dirty="0" smtClean="0"/>
              <a:t> runtime can decide where to run tasks and can automatically recover from failures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i="1" dirty="0" smtClean="0"/>
              <a:t>Iterative algorithms</a:t>
            </a:r>
            <a:r>
              <a:rPr lang="en-US" dirty="0" smtClean="0"/>
              <a:t>, including many machine learning algorithms and graph algorithms like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pPr fontAlgn="base"/>
            <a:r>
              <a:rPr lang="en-US" i="1" dirty="0" smtClean="0"/>
              <a:t>Interactive data mining</a:t>
            </a:r>
            <a:r>
              <a:rPr lang="en-US" dirty="0" smtClean="0"/>
              <a:t>, where a user would like to load data into RAM across a cluster and query it repeatedly.</a:t>
            </a:r>
          </a:p>
          <a:p>
            <a:pPr fontAlgn="base"/>
            <a:r>
              <a:rPr lang="en-US" i="1" dirty="0" smtClean="0"/>
              <a:t>OLAP(</a:t>
            </a:r>
            <a:r>
              <a:rPr lang="en-US" dirty="0" smtClean="0"/>
              <a:t>online analytical processing</a:t>
            </a:r>
            <a:r>
              <a:rPr lang="en-US" i="1" dirty="0" smtClean="0"/>
              <a:t>)reports</a:t>
            </a:r>
            <a:r>
              <a:rPr lang="en-US" dirty="0" smtClean="0"/>
              <a:t> that run multiple aggregation queries on the same data.</a:t>
            </a:r>
          </a:p>
        </p:txBody>
      </p:sp>
      <p:sp>
        <p:nvSpPr>
          <p:cNvPr id="6" name="Rectangle 5"/>
          <p:cNvSpPr/>
          <p:nvPr/>
        </p:nvSpPr>
        <p:spPr>
          <a:xfrm rot="20215989">
            <a:off x="184361" y="2765066"/>
            <a:ext cx="854796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Acyclic data flow is inefficient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 (RDDs)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354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RDD is a read-only collection of objects distributed across a set of nodes. </a:t>
            </a:r>
          </a:p>
          <a:p>
            <a:r>
              <a:rPr lang="en-US" dirty="0" smtClean="0"/>
              <a:t>They can be rebuilt if a portion of the dataset is lost. The process of rebuilding a portion of the dataset relies on a fault-tolerance mechanism that maintains </a:t>
            </a:r>
            <a:r>
              <a:rPr lang="en-US" i="1" dirty="0" smtClean="0"/>
              <a:t>lineage</a:t>
            </a:r>
            <a:r>
              <a:rPr lang="en-US" dirty="0" smtClean="0"/>
              <a:t> (or information that allows the portion of the dataset to be re-created based on the process from which the data was derived). </a:t>
            </a:r>
            <a:endParaRPr lang="en-US" dirty="0" smtClean="0"/>
          </a:p>
          <a:p>
            <a:r>
              <a:rPr lang="en-US" altLang="zh-CN" dirty="0" smtClean="0"/>
              <a:t>The elements of an RDD need not exist in physical storage; instead, a handle to an RDD contains enough information to compute the RDD starting from data in reliable storage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 (RDDs)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Controllable persistence (e.g. </a:t>
            </a:r>
            <a:r>
              <a:rPr lang="en-US" dirty="0" smtClean="0">
                <a:solidFill>
                  <a:srgbClr val="FF0000"/>
                </a:solidFill>
              </a:rPr>
              <a:t>caching in RAM</a:t>
            </a:r>
            <a:r>
              <a:rPr lang="en-US" dirty="0" smtClean="0"/>
              <a:t>) for reuse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/>
              <a:t>Retain the </a:t>
            </a:r>
            <a:r>
              <a:rPr lang="en-US" dirty="0" smtClean="0">
                <a:solidFill>
                  <a:srgbClr val="FF0000"/>
                </a:solidFill>
              </a:rPr>
              <a:t>fault tolerance </a:t>
            </a:r>
            <a:r>
              <a:rPr lang="en-US" dirty="0" smtClean="0"/>
              <a:t>property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Automatically rebuilt on failure</a:t>
            </a:r>
          </a:p>
          <a:p>
            <a:r>
              <a:rPr lang="en-US" dirty="0" smtClean="0"/>
              <a:t>Created through parallel transformations (map, filter, </a:t>
            </a:r>
            <a:r>
              <a:rPr lang="en-US" dirty="0" err="1" smtClean="0"/>
              <a:t>groupBy</a:t>
            </a:r>
            <a:r>
              <a:rPr lang="en-US" dirty="0" smtClean="0"/>
              <a:t>, join, …) on data in stable storage</a:t>
            </a:r>
          </a:p>
          <a:p>
            <a:r>
              <a:rPr lang="en-US" dirty="0" smtClean="0"/>
              <a:t>Immutable collections of objects spread across a cluster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a file in a shared file </a:t>
            </a:r>
            <a:r>
              <a:rPr lang="en-US" altLang="zh-CN" dirty="0" smtClean="0"/>
              <a:t>system, like HDFS</a:t>
            </a:r>
          </a:p>
          <a:p>
            <a:r>
              <a:rPr lang="en-US" altLang="zh-CN" dirty="0" smtClean="0"/>
              <a:t>By “parallelizing” a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collection (e.g., an </a:t>
            </a:r>
            <a:r>
              <a:rPr lang="en-US" altLang="zh-CN" dirty="0" smtClean="0"/>
              <a:t>array) 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driver program</a:t>
            </a:r>
            <a:r>
              <a:rPr lang="en-US" altLang="zh-CN" dirty="0" smtClean="0"/>
              <a:t>, which means dividing it into </a:t>
            </a:r>
            <a:r>
              <a:rPr lang="en-US" altLang="zh-CN" dirty="0" smtClean="0"/>
              <a:t>a number </a:t>
            </a:r>
            <a:r>
              <a:rPr lang="en-US" altLang="zh-CN" dirty="0" smtClean="0"/>
              <a:t>of slices that will be sent to multiple nodes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By transforming an existing RDD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 altLang="zh-CN" dirty="0" smtClean="0"/>
              <a:t>By changing the persistence of an existing RDD.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By default</a:t>
            </a:r>
            <a:r>
              <a:rPr lang="en-US" altLang="zh-CN" sz="2400" dirty="0" smtClean="0"/>
              <a:t>, RDDs are lazy and ephemeral. That is, </a:t>
            </a:r>
            <a:r>
              <a:rPr lang="en-US" altLang="zh-CN" sz="2400" dirty="0" smtClean="0"/>
              <a:t>partitions of </a:t>
            </a:r>
            <a:r>
              <a:rPr lang="en-US" altLang="zh-CN" sz="2400" dirty="0" smtClean="0"/>
              <a:t>a dataset are materialized on demand </a:t>
            </a:r>
            <a:r>
              <a:rPr lang="en-US" altLang="zh-CN" sz="2400" dirty="0" smtClean="0"/>
              <a:t>when they </a:t>
            </a:r>
            <a:r>
              <a:rPr lang="en-US" altLang="zh-CN" sz="2400" dirty="0" smtClean="0"/>
              <a:t>are used in a parallel </a:t>
            </a:r>
            <a:r>
              <a:rPr lang="en-US" altLang="zh-CN" sz="2400" dirty="0" smtClean="0"/>
              <a:t>operation, </a:t>
            </a:r>
            <a:r>
              <a:rPr lang="en-US" altLang="zh-CN" sz="2400" dirty="0" smtClean="0"/>
              <a:t>and are </a:t>
            </a:r>
            <a:r>
              <a:rPr lang="en-US" altLang="zh-CN" sz="2400" dirty="0" smtClean="0"/>
              <a:t>discarded from </a:t>
            </a:r>
            <a:r>
              <a:rPr lang="en-US" altLang="zh-CN" sz="2400" dirty="0" smtClean="0"/>
              <a:t>memory after </a:t>
            </a:r>
            <a:r>
              <a:rPr lang="en-US" altLang="zh-CN" sz="2400" dirty="0" smtClean="0"/>
              <a:t>use.</a:t>
            </a:r>
          </a:p>
          <a:p>
            <a:pPr lvl="1"/>
            <a:r>
              <a:rPr lang="en-US" altLang="zh-CN" sz="2400" dirty="0" smtClean="0"/>
              <a:t>A </a:t>
            </a:r>
            <a:r>
              <a:rPr lang="en-US" altLang="zh-CN" sz="2400" dirty="0" smtClean="0"/>
              <a:t>user </a:t>
            </a:r>
            <a:r>
              <a:rPr lang="en-US" altLang="zh-CN" sz="2400" dirty="0" smtClean="0"/>
              <a:t>can alter </a:t>
            </a:r>
            <a:r>
              <a:rPr lang="en-US" altLang="zh-CN" sz="2400" dirty="0" smtClean="0"/>
              <a:t>the persistence of an RDD through two </a:t>
            </a:r>
            <a:r>
              <a:rPr lang="en-US" altLang="zh-CN" sz="2400" dirty="0" smtClean="0"/>
              <a:t>actions:</a:t>
            </a:r>
          </a:p>
          <a:p>
            <a:pPr lvl="2"/>
            <a:r>
              <a:rPr lang="en-US" altLang="zh-CN" dirty="0" smtClean="0"/>
              <a:t>Cache action</a:t>
            </a:r>
          </a:p>
          <a:p>
            <a:pPr lvl="2"/>
            <a:r>
              <a:rPr lang="en-US" altLang="zh-CN" dirty="0" smtClean="0"/>
              <a:t>Save 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458</TotalTime>
  <Words>1087</Words>
  <Application>Microsoft Office PowerPoint</Application>
  <PresentationFormat>全屏显示(4:3)</PresentationFormat>
  <Paragraphs>222</Paragraphs>
  <Slides>25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主题2</vt:lpstr>
      <vt:lpstr>Introduction to “Spark”</vt:lpstr>
      <vt:lpstr>Basic Information</vt:lpstr>
      <vt:lpstr>Motivation</vt:lpstr>
      <vt:lpstr>Drawback of MapReduce</vt:lpstr>
      <vt:lpstr>Drawback of MapReduce</vt:lpstr>
      <vt:lpstr>Resilient Distributed Datasets (RDDs)</vt:lpstr>
      <vt:lpstr>Resilient Distributed Datasets (RDDs)</vt:lpstr>
      <vt:lpstr>RDD Construction</vt:lpstr>
      <vt:lpstr>RDD Construction</vt:lpstr>
      <vt:lpstr>Fundamental Considerations</vt:lpstr>
      <vt:lpstr>Programming Model</vt:lpstr>
      <vt:lpstr>Variables</vt:lpstr>
      <vt:lpstr>Example: Log Mining</vt:lpstr>
      <vt:lpstr>RDD Fault Tolerance</vt:lpstr>
      <vt:lpstr>Example:Logistic Regression</vt:lpstr>
      <vt:lpstr>Example: Logistic Regression</vt:lpstr>
      <vt:lpstr>Logistic Regression Performance</vt:lpstr>
      <vt:lpstr>Implementation</vt:lpstr>
      <vt:lpstr>Implementation</vt:lpstr>
      <vt:lpstr>Other Features</vt:lpstr>
      <vt:lpstr>Main References</vt:lpstr>
      <vt:lpstr>Behavior with Not Enough RAM</vt:lpstr>
      <vt:lpstr>Fault Recovery Results</vt:lpstr>
      <vt:lpstr>Spark Operations</vt:lpstr>
      <vt:lpstr>What have not included here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</dc:title>
  <dc:creator>Haoruo Peng</dc:creator>
  <cp:lastModifiedBy>user</cp:lastModifiedBy>
  <cp:revision>256</cp:revision>
  <dcterms:created xsi:type="dcterms:W3CDTF">2006-08-16T00:00:00Z</dcterms:created>
  <dcterms:modified xsi:type="dcterms:W3CDTF">2013-05-07T10:50:26Z</dcterms:modified>
</cp:coreProperties>
</file>