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FA3525-F344-9849-8F7B-73798B39583B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/>
    <p:restoredTop sz="94745"/>
  </p:normalViewPr>
  <p:slideViewPr>
    <p:cSldViewPr snapToGrid="0" snapToObjects="1">
      <p:cViewPr varScale="1">
        <p:scale>
          <a:sx n="91" d="100"/>
          <a:sy n="91" d="100"/>
        </p:scale>
        <p:origin x="2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97065-293B-5A49-90EC-56981B87213B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381F2-5D0B-8645-A144-0A78AC797F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3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81F2-5D0B-8645-A144-0A78AC797FB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94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7DEC-51D4-6F4C-9A50-03E162171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B40D38-2BAA-0145-B0D7-FED7BE298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90A20-DAE7-6C48-8535-E4E3D0B3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77209-7ABF-0749-8749-4325E70C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92FEA-77EC-684B-8529-06803081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1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1E4ED-F6E1-3241-9AB9-6D21A71A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76689-5BC9-F74E-8D5D-BF61BDCFA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F2244-A948-0442-B810-A70B31FE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412A7-247A-3F48-AD87-1B3FBC65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98967-1C6F-2D4D-8AB9-ED3B5768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C84A6-0E66-FC48-94B7-5CBE6EEA7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ACC8C-46AB-8643-BBEC-D54D1874F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2E4DC-7272-2449-93B7-E6D8BB70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E7CDF-21ED-914A-81F1-07942B06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2EE00-51D5-1648-A2A9-CE0C460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8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91B19-978E-5D49-B250-CD338BB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84F4-F1EC-D246-B4C7-4EEC16CD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C2468-EC68-1F49-AEED-CF344DF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F0CB3-8F11-564F-81C8-B0DF3B9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2E40-B329-0644-B168-59297218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0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5198-8113-3F49-9D2C-C4E4F1B7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77F58-88DA-E243-94FB-0C4B688A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83942-9D8C-FC4E-839C-BB2BAD09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4DA62-A3D4-FB45-949B-E7AD6BF3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A0E8-07C2-7149-A0FF-E46ADA06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5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932B-F25D-9247-A1C0-58F2525E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A909B-85E1-9D4B-97C1-BB141C73D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E27D5-1D67-164C-B418-F76AE81C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27119-EFC7-104D-8333-56991BC0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D3468-F7A9-FD4C-8F04-9433EAB5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CD724-F722-5C42-BB14-ED74EF7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99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621D-D23F-D443-94C0-6E8CCE78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BB0EC-0D97-0149-9135-EBFF9368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5F960-1B78-0441-8BCD-4EA699C5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E54D46-AE36-254B-9A47-C8C60909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742549-8994-0D40-B143-B4A3DEBA4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AC173-6AB7-9B48-A049-421DE1A6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D057F-6340-1149-AC14-684CAC36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CA1077-9A21-C04A-80A9-43A320A7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8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7B310-2BB7-B941-91E8-857CC946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5E0207-47C4-F04D-A69F-09F3ADDF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B6880-55AC-0A43-9478-6C88784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44157-2616-904B-8B68-8891BE7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3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BE69C-7838-B545-8BAB-094BE824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25E974-61CC-3947-ADC0-212EA96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FB54A-0755-034A-8EE6-60BC7074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9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8E9F-7A1B-3A4B-BCC8-F9E36526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8ABD6-80D5-1043-B25C-6A38AABE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D21F3-DF28-6641-B3FB-E59FC63A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BBC38-3207-464A-BCAB-0BB2491E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F1201-4409-8046-A8F5-52E4F19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A2AF4-29F6-1C42-B09B-989DB8D0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96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DBA7-0087-4248-9AB5-26DB4C3D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FFCB7-1D07-4A4B-AF4A-E3E5B9804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4FC37-85FB-4342-B99D-9C2BE696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FAFF0-AF20-114B-9791-DB062D61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AA34D-6A8E-504E-8EDB-CDDCC9B4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AA42D-4CC8-9B4F-8A4B-D6E87C5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43500-CFC3-5445-B827-6CB68D74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AFE75-6DFD-E941-B97F-760F08A5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051AF-05E7-FD4D-B9B7-E24E36AE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1181-5FFA-8843-97A9-00A52BB02347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9EBF-8A33-4F4B-AB7C-8EE5809B1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DD2F8-AD2A-EF44-9E83-B7C17D14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0121-B6E3-E240-A950-1D054E108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3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fa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hash" TargetMode="External"/><Relationship Id="rId2" Type="http://schemas.openxmlformats.org/officeDocument/2006/relationships/hyperlink" Target="https://redis.io/commands/#st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#set" TargetMode="External"/><Relationship Id="rId2" Type="http://schemas.openxmlformats.org/officeDocument/2006/relationships/hyperlink" Target="https://redis.io/commands/#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#geo" TargetMode="External"/><Relationship Id="rId2" Type="http://schemas.openxmlformats.org/officeDocument/2006/relationships/hyperlink" Target="https://redis.io/commands/#sorted_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cluster-tutorial" TargetMode="External"/><Relationship Id="rId2" Type="http://schemas.openxmlformats.org/officeDocument/2006/relationships/hyperlink" Target="https://juejin.im/post/5db975e45188257561415ab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sentinel" TargetMode="External"/><Relationship Id="rId2" Type="http://schemas.openxmlformats.org/officeDocument/2006/relationships/hyperlink" Target="https://juejin.im/post/5b7d226a6fb9a01a1e01ff6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985026" TargetMode="External"/><Relationship Id="rId2" Type="http://schemas.openxmlformats.org/officeDocument/2006/relationships/hyperlink" Target="https://github.com/antirez/redis/issues/25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.io/topics/cluster-tutorial" TargetMode="External"/><Relationship Id="rId5" Type="http://schemas.openxmlformats.org/officeDocument/2006/relationships/hyperlink" Target="https://www.jianshu.com/p/f3e43328c1b5" TargetMode="External"/><Relationship Id="rId4" Type="http://schemas.openxmlformats.org/officeDocument/2006/relationships/hyperlink" Target="https://juejin.im/post/5cf7c811f265da1b7a4b636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c723cb3d0483" TargetMode="External"/><Relationship Id="rId2" Type="http://schemas.openxmlformats.org/officeDocument/2006/relationships/hyperlink" Target="https://juejin.im/post/5b70dfcf518825610f1f5c16#heading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persist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809C-5210-0C4F-9983-DA8B392E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3457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kumimoji="1" lang="zh-CN" altLang="en-US" sz="3200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A1E0E-B841-E349-8564-35C687D8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6936"/>
            <a:ext cx="9144000" cy="3400864"/>
          </a:xfr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基于内存的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k-v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数据库，结构丰富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algn="l">
              <a:buAutoNum type="arabicPeriod"/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可持久化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单线程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，多路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I/O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复用模型，非阻塞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</a:p>
          <a:p>
            <a:pPr marL="457200" indent="-457200" algn="l">
              <a:buAutoNum type="arabicPeriod"/>
            </a:pP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QPS 10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w+</a:t>
            </a:r>
          </a:p>
          <a:p>
            <a:pPr marL="457200" indent="-457200" algn="l">
              <a:buAutoNum type="arabicPeriod"/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数据库、缓存和消息中间件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59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ACAD1-EDAD-754A-9CFC-A6B78B6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4"/>
            <a:ext cx="10515600" cy="58256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8C53E-E861-6043-B8EC-5E0AA283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607020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sz="1800" dirty="0">
                <a:latin typeface="+mj-ea"/>
                <a:ea typeface="+mj-ea"/>
              </a:rPr>
              <a:t>缓存雪崩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当缓存服务器重启或者大量缓存在同一时期失效时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此时大量的流量会全部冲击到数据库上面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数据库有可能会因为承受不住而宕机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  <a:ea typeface="+mj-ea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1800" dirty="0">
                <a:latin typeface="+mj-ea"/>
                <a:ea typeface="+mj-ea"/>
              </a:rPr>
              <a:t>       </a:t>
            </a:r>
            <a:r>
              <a:rPr kumimoji="1" lang="zh-CN" altLang="en-US" sz="1600" dirty="0">
                <a:latin typeface="+mj-ea"/>
                <a:ea typeface="+mj-ea"/>
              </a:rPr>
              <a:t>应对策略：</a:t>
            </a:r>
            <a:endParaRPr kumimoji="1" lang="en-US" altLang="zh-CN" sz="1600" dirty="0">
              <a:latin typeface="+mj-ea"/>
              <a:ea typeface="+mj-ea"/>
            </a:endParaRP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均匀分布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我们应该在设置失效时间时应该尽量均匀的分布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比如失效时间是当前时间加上一个时间段的随机值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熔断机制：类似于</a:t>
            </a:r>
            <a:r>
              <a:rPr kumimoji="1"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SpringCloud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的熔断器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我们可以设定阈值或监控服务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如果达到熔断阈值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(QPS,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服务无法响应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服务超时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则直接返回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不再调用目标服务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并且还需要一个检测机制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如果目标服务已经可以正常使用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则重置阈值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恢复使用 没有用过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限流机制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其实限流就是熔断机制的一个版本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设置阈值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(QPS),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达到阈值之后直接返回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 ---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没有用过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双缓存机制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将数据存储到缓存中时存储俩份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一份的有效期是正常的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一份的有效期长一点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.  --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浪费资源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隔离机制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类似于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Docker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一样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当一个服务器上某一个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tomcat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出了问题后不会影响到其它的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tomcat,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这里我们可以使用线程池来达到隔离的目的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当线程池执行拒绝策略后则直接返回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不再向线程池中增加任务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 ---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没有用过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lvl="1">
              <a:spcBef>
                <a:spcPts val="1000"/>
              </a:spcBef>
            </a:pPr>
            <a:endParaRPr kumimoji="1" lang="en-US" altLang="zh-CN" sz="1800" dirty="0">
              <a:latin typeface="+mj-ea"/>
              <a:ea typeface="+mj-ea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sz="1800" dirty="0">
                <a:latin typeface="+mj-ea"/>
                <a:ea typeface="+mj-ea"/>
              </a:rPr>
              <a:t>缓冲穿透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查询的数据不存在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缓存无法命中所以需要查询完数据库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但是数据是不存在的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此时数据库肯定会返回空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也就无法将该数据写入到缓存中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那么每次对该数据的查询都会去查询一次数据库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1600" dirty="0">
                <a:latin typeface="+mj-ea"/>
                <a:ea typeface="+mj-ea"/>
              </a:rPr>
              <a:t>        </a:t>
            </a:r>
            <a:r>
              <a:rPr kumimoji="1" lang="zh-CN" altLang="en-US" sz="1600" dirty="0">
                <a:latin typeface="+mj-ea"/>
                <a:ea typeface="+mj-ea"/>
              </a:rPr>
              <a:t>应对策略：</a:t>
            </a:r>
            <a:endParaRPr kumimoji="1" lang="en-US" altLang="zh-CN" sz="1600" dirty="0">
              <a:latin typeface="+mj-ea"/>
              <a:ea typeface="+mj-ea"/>
            </a:endParaRP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缓存空值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即使这条数据不存在但是我们依然将其存储到缓存中去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设置一个较短的过期时间，这个时间会影响一致性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布隆过滤 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预先将数据库里面所有的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key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全部存到一个大的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map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里面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然后在过滤器中过滤掉那些不存在的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84151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B05E-97B2-7544-A672-0D58BDE6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931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70921-FEE9-8040-B98A-9A0E92F0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6148329"/>
          </a:xfr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+mj-ea"/>
                <a:ea typeface="+mj-ea"/>
                <a:hlinkClick r:id="rId2"/>
              </a:rPr>
              <a:t>String</a:t>
            </a:r>
            <a:r>
              <a:rPr kumimoji="1" lang="zh-CN" altLang="en-US" sz="2000" dirty="0">
                <a:latin typeface="+mj-ea"/>
                <a:ea typeface="+mj-ea"/>
              </a:rPr>
              <a:t>（字符串</a:t>
            </a:r>
            <a:r>
              <a:rPr kumimoji="1" lang="en-US" altLang="zh-CN" sz="2000" dirty="0">
                <a:latin typeface="+mj-ea"/>
                <a:ea typeface="+mj-ea"/>
              </a:rPr>
              <a:t>/</a:t>
            </a:r>
            <a:r>
              <a:rPr kumimoji="1" lang="zh-CN" altLang="en-US" sz="2000" dirty="0">
                <a:latin typeface="+mj-ea"/>
                <a:ea typeface="+mj-ea"/>
              </a:rPr>
              <a:t>数字）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最大长度：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512 M 	</a:t>
            </a: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常用命令： 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GET/SET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获取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APPEND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追加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INCR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自增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INCRBY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DESC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自减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DESCNY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2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+mj-ea"/>
                <a:ea typeface="+mj-ea"/>
                <a:hlinkClick r:id="rId3"/>
              </a:rPr>
              <a:t>Hash</a:t>
            </a:r>
            <a:r>
              <a:rPr kumimoji="1" lang="zh-CN" altLang="en-US" sz="2000" dirty="0">
                <a:latin typeface="+mj-ea"/>
                <a:ea typeface="+mj-ea"/>
              </a:rPr>
              <a:t>（哈希表）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最大长度：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 2^32 - 1 	</a:t>
            </a: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常用命令： 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HDEL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删除键值对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HGETALL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获取所有的键值对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(string)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HKEYS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所有键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HMSET 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HSTRLEN 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HELN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元素个数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HSET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添加元素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/>
          </a:p>
          <a:p>
            <a:pPr lvl="1"/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5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70921-FEE9-8040-B98A-9A0E92F0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42" y="152376"/>
            <a:ext cx="10515600" cy="6380253"/>
          </a:xfr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+mj-lt"/>
                <a:ea typeface="+mj-ea"/>
                <a:hlinkClick r:id="rId2"/>
              </a:rPr>
              <a:t>List</a:t>
            </a:r>
            <a:r>
              <a:rPr kumimoji="1" lang="zh-CN" altLang="en-US" sz="2000" dirty="0">
                <a:latin typeface="+mj-lt"/>
                <a:ea typeface="+mj-ea"/>
              </a:rPr>
              <a:t>（双向链表）</a:t>
            </a:r>
            <a:endParaRPr kumimoji="1" lang="en-US" altLang="zh-CN" sz="2000" dirty="0">
              <a:latin typeface="+mj-lt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最大长度：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2^32 - 1	</a:t>
            </a: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常用命令：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BLPOP</a:t>
            </a:r>
            <a:r>
              <a:rPr kumimoji="1" lang="zh-CN" altLang="en-US" sz="16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600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LINDEX 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LINSERT 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LLEN</a:t>
            </a: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LRANGE</a:t>
            </a:r>
          </a:p>
          <a:p>
            <a:pPr lvl="2"/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kumimoji="1" lang="en-US" altLang="zh-CN" sz="2000" dirty="0">
                <a:latin typeface="+mj-ea"/>
                <a:ea typeface="+mj-ea"/>
                <a:hlinkClick r:id="rId3"/>
              </a:rPr>
              <a:t>Set</a:t>
            </a:r>
            <a:r>
              <a:rPr kumimoji="1" lang="en-US" altLang="zh-CN" sz="2000" dirty="0">
                <a:latin typeface="+mj-ea"/>
                <a:ea typeface="+mj-ea"/>
              </a:rPr>
              <a:t> </a:t>
            </a:r>
            <a:r>
              <a:rPr kumimoji="1" lang="zh-CN" altLang="en-US" sz="2000" dirty="0">
                <a:latin typeface="+mj-ea"/>
                <a:ea typeface="+mj-ea"/>
              </a:rPr>
              <a:t>（集合）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最大长度：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2^32 - 1	</a:t>
            </a: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常用命令：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SADD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 添加元素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SREM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移除元素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ZCARD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获取个数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SISMEMBER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是否存在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SDIFF/ SDIFFSTORE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补集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SINTERSTORE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交集并存储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SUNION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存储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SUNIONSTORE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并集并存储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1600" dirty="0"/>
              <a:t>使用场景</a:t>
            </a:r>
            <a:r>
              <a:rPr kumimoji="1" lang="en-US" altLang="zh-CN" sz="1600" dirty="0"/>
              <a:t>  </a:t>
            </a:r>
          </a:p>
          <a:p>
            <a:pPr lvl="2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交集 （共同好友）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并集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差集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153C9-FD78-1F4F-8621-679EA7DF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kumimoji="1" lang="en-US" altLang="zh-CN" sz="2000" dirty="0">
                <a:latin typeface="+mj-ea"/>
                <a:ea typeface="+mj-ea"/>
                <a:hlinkClick r:id="rId2"/>
              </a:rPr>
              <a:t>Zset</a:t>
            </a:r>
            <a:r>
              <a:rPr kumimoji="1" lang="zh-CN" altLang="en-US" sz="2000" dirty="0">
                <a:latin typeface="+mj-ea"/>
                <a:ea typeface="+mj-ea"/>
              </a:rPr>
              <a:t> （有序集合）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最大长度：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2^32 - 1	</a:t>
            </a:r>
          </a:p>
          <a:p>
            <a:pPr lvl="1"/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HashMap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SkipList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常用命令：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ZRANK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获取索引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ZREMRANGEBYRANK 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移除指定索引范围内的元素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ZREMRANGEBYSCORE 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移除指定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范围内的元素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ZRANGE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索引在指定范围内的元素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ZINTERSTORE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 交集并存储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ZUNIONSTORE</a:t>
            </a:r>
          </a:p>
          <a:p>
            <a:pPr lvl="2"/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1600" dirty="0"/>
              <a:t>使用场景</a:t>
            </a:r>
            <a:r>
              <a:rPr kumimoji="1" lang="en-US" altLang="zh-CN" sz="1600" dirty="0"/>
              <a:t>  </a:t>
            </a:r>
          </a:p>
          <a:p>
            <a:pPr lvl="2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排行榜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优先级的队列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457200" lvl="2" indent="-457200">
              <a:spcBef>
                <a:spcPts val="1000"/>
              </a:spcBef>
              <a:buFont typeface="+mj-lt"/>
              <a:buAutoNum type="arabicPeriod" startAt="6"/>
            </a:pPr>
            <a:r>
              <a:rPr kumimoji="1" lang="en-US" altLang="zh-CN" dirty="0">
                <a:latin typeface="+mj-ea"/>
                <a:ea typeface="+mj-ea"/>
                <a:hlinkClick r:id="rId3"/>
              </a:rPr>
              <a:t>Geometry</a:t>
            </a:r>
            <a:r>
              <a:rPr kumimoji="1" lang="zh-CN" altLang="en-US" dirty="0">
                <a:latin typeface="+mj-ea"/>
                <a:ea typeface="+mj-ea"/>
              </a:rPr>
              <a:t>（坐标）</a:t>
            </a:r>
            <a:endParaRPr kumimoji="1" lang="en-US" altLang="zh-CN" dirty="0">
              <a:latin typeface="+mj-ea"/>
              <a:ea typeface="+mj-ea"/>
            </a:endParaRPr>
          </a:p>
          <a:p>
            <a:pPr marL="457200" lvl="2" indent="-457200">
              <a:spcBef>
                <a:spcPts val="1000"/>
              </a:spcBef>
              <a:buFont typeface="+mj-lt"/>
              <a:buAutoNum type="arabicPeriod" startAt="6"/>
            </a:pPr>
            <a:endParaRPr kumimoji="1" lang="en-US" altLang="zh-CN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20E38-9EA7-C440-942F-D3B47CD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897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常用模式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492D2-FFA4-9B4B-A248-41FC065D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9"/>
            <a:ext cx="10515600" cy="6239021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主从模式 （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 master-slave 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主写从读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好处：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数据有备份，方便恢复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读写分离，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Slave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负责读，减轻了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master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的压力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缺点：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主机挂了后，无法提供写服务，需要等到主机恢复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需要手动恢复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单机 写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存储，能力有限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过程：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从节点 </a:t>
            </a:r>
            <a:r>
              <a:rPr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Slaveof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masterIP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保存主节点的信息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从节点定时任务发现主节点信息，保持和主节点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socket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的连接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从节点发送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ping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，主节点放回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pong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连接建立，主节点将所有数据发送给从节点（全量同步）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主节点把当前的数据同步给从节点后，便完成了复制的建立流程。接下来，主节点就会持续的把写命令发送给从节点，保证主从数据一致性（部分同步）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中文参考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英文参考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+mj-ea"/>
              <a:ea typeface="+mj-ea"/>
            </a:endParaRPr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13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A4368-6618-3747-8EE9-AEDF94FF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611865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哨兵机制（</a:t>
            </a:r>
            <a:r>
              <a:rPr lang="en-US" altLang="zh-CN" sz="2000" dirty="0">
                <a:latin typeface="+mj-ea"/>
                <a:ea typeface="+mj-ea"/>
              </a:rPr>
              <a:t> Sentinel 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实现故障发现、故障自动转移、配置中心和客户端通知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功能：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Monitoring: Sentinel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不断检查 主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从 服务器运行是否正常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Notification: </a:t>
            </a:r>
            <a:r>
              <a:rPr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reids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服务器出现故障时，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Sentinel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可以通过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API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向管理员或者其他应用程序发送通知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Automatic failover: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故障自动切换。当一个主服务器不能正常工作时，会将失效主服务器的其中一个从服务器升级为新的主服务器，并让失效主服务器的其他从服务器改为复制新的主服务器； 当客户端试图连接失效的主服务器时， 集群也会向客户端返回新主服务器的地址， 使得集群可以使用新主服务器代替失效服务器。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Configuration provider: Sentinel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充当服务源头，客户端连接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Sentinels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，查询 主服务器地址， 发生故障时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Sentinels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报告新的地址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主观下线：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单个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Sentinel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实例对服务器做出的下线判断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客观下线：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多个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Sentinel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实例在对同一个服务器做出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SDOWN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判断，并得到通过后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好处：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解决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Redis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主从模式下的高可用切换问题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Redis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数据节点的线形扩展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缺点：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资源浪费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从节点失效，不会进行故障转移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中文参考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英文参考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04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7977-2A86-9B45-B131-79AF623F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"/>
            <a:ext cx="10515600" cy="5965948"/>
          </a:xfrm>
        </p:spPr>
        <p:txBody>
          <a:bodyPr/>
          <a:lstStyle/>
          <a:p>
            <a:r>
              <a:rPr lang="zh-CN" altLang="en-US" sz="2000" dirty="0">
                <a:latin typeface="+mj-ea"/>
                <a:ea typeface="+mj-ea"/>
              </a:rPr>
              <a:t>集群模式（</a:t>
            </a:r>
            <a:r>
              <a:rPr lang="en-US" altLang="zh-CN" sz="2000" dirty="0">
                <a:latin typeface="+mj-ea"/>
                <a:ea typeface="+mj-ea"/>
              </a:rPr>
              <a:t>  Cluster 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Redis Cluster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采用无中心结构，每个节点保存数据和整个集群状态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每个节点都和其他所有节点连接。节点之间使用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gossip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协议传播信息以及发现新节点。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Redis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集群是一个分布式（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distributed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）、容错（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fault-tolerant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）的 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Redis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实现，集群可以使用的功能是普通单机 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Redis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所能使用的功能的一个子集（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subset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）。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好处：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无中心架构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据按照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slot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存储分布在多个节点，节点间数据共享，可动态调整数据分布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可扩展性，拓展也非常简单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高可用性，部分节点不可用，整个集群还是可以工作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降低运维成本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缺点：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节点会因为某些原因发生阻塞，会误判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数据通过异步复制，不保证数据的强一致性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只支持多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key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在同一节点上的事务操作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只能使用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 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个数据库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主节点提供读写操作，从节点作为备用节点，不提供请求，只作为故障转移使用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1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1B397-B544-C64B-A5E9-9D26ACFD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471138"/>
          </a:xfrm>
          <a:gradFill>
            <a:gsLst>
              <a:gs pos="1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kumimoji="1" lang="zh-CN" altLang="en-US" sz="1800" dirty="0">
                <a:latin typeface="+mj-ea"/>
                <a:ea typeface="+mj-ea"/>
                <a:hlinkClick r:id="rId2"/>
              </a:rPr>
              <a:t> 哈希槽（</a:t>
            </a:r>
            <a:r>
              <a:rPr kumimoji="1" lang="en-US" altLang="zh-CN" sz="1800" dirty="0">
                <a:latin typeface="+mj-ea"/>
                <a:ea typeface="+mj-ea"/>
                <a:hlinkClick r:id="rId2"/>
              </a:rPr>
              <a:t>slot</a:t>
            </a:r>
            <a:r>
              <a:rPr kumimoji="1" lang="zh-CN" altLang="en-US" sz="1800" dirty="0">
                <a:latin typeface="+mj-ea"/>
                <a:ea typeface="+mj-ea"/>
                <a:hlinkClick r:id="rId2"/>
              </a:rPr>
              <a:t>）</a:t>
            </a:r>
            <a:endParaRPr kumimoji="1" lang="en-US" altLang="zh-CN" sz="1800" dirty="0">
              <a:latin typeface="+mj-ea"/>
              <a:ea typeface="+mj-ea"/>
            </a:endParaRPr>
          </a:p>
          <a:p>
            <a:pPr lvl="1"/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zh-CN" altLang="en-US" sz="1400" dirty="0">
                <a:latin typeface="+mj-ea"/>
                <a:ea typeface="+mj-ea"/>
              </a:rPr>
              <a:t>数量： </a:t>
            </a:r>
            <a:r>
              <a:rPr kumimoji="1" lang="en-US" altLang="zh-CN" sz="1400" dirty="0">
                <a:latin typeface="+mj-ea"/>
              </a:rPr>
              <a:t>16384</a:t>
            </a:r>
            <a:r>
              <a:rPr kumimoji="1" lang="zh-CN" altLang="en-US" sz="1400" dirty="0">
                <a:latin typeface="+mj-ea"/>
              </a:rPr>
              <a:t>  一般已经足够用了 </a:t>
            </a:r>
            <a:endParaRPr kumimoji="1" lang="en-US" altLang="zh-CN" sz="1400" dirty="0">
              <a:latin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sz="1800" dirty="0">
                <a:latin typeface="+mj-ea"/>
                <a:ea typeface="+mj-ea"/>
                <a:hlinkClick r:id="rId3"/>
              </a:rPr>
              <a:t>一致性</a:t>
            </a:r>
            <a:r>
              <a:rPr kumimoji="1" lang="en-US" altLang="zh-CN" sz="1800" dirty="0">
                <a:latin typeface="+mj-ea"/>
                <a:ea typeface="+mj-ea"/>
                <a:hlinkClick r:id="rId3"/>
              </a:rPr>
              <a:t>hash</a:t>
            </a:r>
            <a:endParaRPr kumimoji="1" lang="en-US" altLang="zh-CN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en-US" altLang="zh-CN" sz="1400" dirty="0">
                <a:latin typeface="+mj-ea"/>
                <a:ea typeface="+mj-ea"/>
              </a:rPr>
              <a:t>slot = CRC16(key) &amp; 16383</a:t>
            </a: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sz="1800" dirty="0">
                <a:latin typeface="+mj-ea"/>
                <a:ea typeface="+mj-ea"/>
              </a:rPr>
              <a:t> 平衡性</a:t>
            </a:r>
            <a:endParaRPr kumimoji="1" lang="en-US" altLang="zh-CN" sz="1800" dirty="0">
              <a:latin typeface="+mj-ea"/>
              <a:ea typeface="+mj-ea"/>
            </a:endParaRPr>
          </a:p>
          <a:p>
            <a:pPr marL="0" lvl="1" indent="0">
              <a:spcBef>
                <a:spcPts val="1000"/>
              </a:spcBef>
              <a:buNone/>
            </a:pPr>
            <a:endParaRPr kumimoji="1" lang="en-US" altLang="zh-CN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kumimoji="1" lang="zh-CN" altLang="en-US" sz="1400" dirty="0">
                <a:latin typeface="+mj-ea"/>
                <a:ea typeface="+mj-ea"/>
              </a:rPr>
              <a:t>平衡性是指哈希的结果能够尽可能分布到所有的缓冲中去，这样可以使得所有的缓冲空间都得到利用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  <a:ea typeface="+mj-ea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sz="1800" dirty="0">
                <a:latin typeface="+mj-ea"/>
                <a:ea typeface="+mj-ea"/>
              </a:rPr>
              <a:t>虚拟节点</a:t>
            </a:r>
            <a:endParaRPr kumimoji="1" lang="en-US" altLang="zh-CN" sz="1800" dirty="0">
              <a:latin typeface="+mj-ea"/>
              <a:ea typeface="+mj-ea"/>
            </a:endParaRPr>
          </a:p>
          <a:p>
            <a:pPr marL="742950" lvl="2" indent="-285750">
              <a:spcBef>
                <a:spcPts val="1000"/>
              </a:spcBef>
            </a:pPr>
            <a:r>
              <a:rPr kumimoji="1" lang="zh-CN" altLang="en-US" sz="1400" dirty="0">
                <a:latin typeface="+mj-ea"/>
                <a:ea typeface="+mj-ea"/>
              </a:rPr>
              <a:t>解耦数据和节点之间的关系，简化了节点扩容和收缩难度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742950" lvl="2" indent="-285750">
              <a:spcBef>
                <a:spcPts val="1000"/>
              </a:spcBef>
            </a:pPr>
            <a:r>
              <a:rPr kumimoji="1" lang="zh-CN" altLang="en-US" sz="1400" dirty="0">
                <a:latin typeface="+mj-ea"/>
                <a:ea typeface="+mj-ea"/>
              </a:rPr>
              <a:t>节点自身维护槽的映射关系，不需要客户端或者代理服务维护槽分区元数据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742950" lvl="2" indent="-285750">
              <a:spcBef>
                <a:spcPts val="1000"/>
              </a:spcBef>
            </a:pPr>
            <a:r>
              <a:rPr kumimoji="1" lang="zh-CN" altLang="en-US" sz="1400" dirty="0">
                <a:latin typeface="+mj-ea"/>
                <a:ea typeface="+mj-ea"/>
              </a:rPr>
              <a:t>支持节点、槽和键之间的映射查询，用于数据路由，在线集群伸缩等场景</a:t>
            </a:r>
            <a:endParaRPr kumimoji="1" lang="en-US" altLang="zh-CN" sz="1400" dirty="0">
              <a:latin typeface="+mj-ea"/>
              <a:ea typeface="+mj-ea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中文参考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1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中文参考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2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中文参考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3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英文参考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+mj-ea"/>
            </a:endParaRPr>
          </a:p>
          <a:p>
            <a:pPr marL="457200" lvl="1" indent="0">
              <a:buNone/>
            </a:pPr>
            <a:endParaRPr kumimoji="1"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33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62F51-6FE0-BA4C-89DD-7CD9B9F9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185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持久化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C6616-CA92-5D4D-A372-D689B772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795890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1800" dirty="0">
                <a:latin typeface="+mj-ea"/>
                <a:ea typeface="+mj-ea"/>
              </a:rPr>
              <a:t>RDB</a:t>
            </a:r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zh-CN" altLang="en-US" sz="1600" dirty="0">
                <a:latin typeface="+mj-ea"/>
                <a:ea typeface="+mj-ea"/>
              </a:rPr>
              <a:t>手动触发：已废弃</a:t>
            </a:r>
            <a:endParaRPr kumimoji="1" lang="en-US" altLang="zh-CN" sz="1600" dirty="0">
              <a:latin typeface="+mj-ea"/>
              <a:ea typeface="+mj-ea"/>
            </a:endParaRPr>
          </a:p>
          <a:p>
            <a:pPr lvl="1"/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save: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会阻塞当前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服务器，直到持久化完成，线上应该禁止使用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bgsace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该触发方式会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fork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一个子进程，由子进程负责持久化过程，因此阻塞只会发生在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fork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子进程的时候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kumimoji="1" lang="en-US" altLang="zh-CN" sz="1400" dirty="0"/>
          </a:p>
          <a:p>
            <a:pPr marL="0" indent="0">
              <a:buNone/>
            </a:pPr>
            <a:r>
              <a:rPr kumimoji="1" lang="en-US" altLang="zh-CN" sz="1800" dirty="0"/>
              <a:t>      </a:t>
            </a:r>
            <a:r>
              <a:rPr kumimoji="1" lang="zh-CN" altLang="en-US" sz="1600" dirty="0">
                <a:latin typeface="+mj-ea"/>
                <a:ea typeface="+mj-ea"/>
              </a:rPr>
              <a:t>自动触发：</a:t>
            </a:r>
            <a:endParaRPr kumimoji="1" lang="en-US" altLang="zh-CN" sz="1600" dirty="0">
              <a:latin typeface="+mj-ea"/>
              <a:ea typeface="+mj-ea"/>
            </a:endParaRPr>
          </a:p>
          <a:p>
            <a:pPr lvl="1"/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Fork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出一个 子进程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子进程 把数据写到一个临时的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RDB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子进程写完新的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RDB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文件后，再把旧的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RDB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文件替换掉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kumimoji="1" lang="en-US" altLang="zh-CN" sz="1800" dirty="0">
                <a:latin typeface="+mj-ea"/>
                <a:ea typeface="+mj-ea"/>
              </a:rPr>
              <a:t>AOF</a:t>
            </a:r>
          </a:p>
          <a:p>
            <a:pPr marL="457200" lvl="1" indent="0">
              <a:buNone/>
            </a:pP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当前指令会修改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中的数据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那么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就会将这条命令存储到硬盘中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保证：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文件合并，新的覆盖旧的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AOF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文件有序</a:t>
            </a:r>
          </a:p>
          <a:p>
            <a:pPr lvl="1"/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当新的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AOF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文件完成后会对旧的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AOF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文件进行替换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并且将重写过程中新加入到旧的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AOF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修复：</a:t>
            </a: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-check-</a:t>
            </a:r>
            <a:r>
              <a:rPr kumimoji="1" lang="en-US" altLang="zh-CN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aof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中文参考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1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中文参考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2</a:t>
            </a:r>
            <a:r>
              <a:rPr kumimoji="1"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英文参考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8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1362</Words>
  <Application>Microsoft Macintosh PowerPoint</Application>
  <PresentationFormat>宽屏</PresentationFormat>
  <Paragraphs>184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SimSun</vt:lpstr>
      <vt:lpstr>FangSong</vt:lpstr>
      <vt:lpstr>Arial</vt:lpstr>
      <vt:lpstr>Times New Roman</vt:lpstr>
      <vt:lpstr>Office 主题​​</vt:lpstr>
      <vt:lpstr>介绍</vt:lpstr>
      <vt:lpstr>类型</vt:lpstr>
      <vt:lpstr>PowerPoint 演示文稿</vt:lpstr>
      <vt:lpstr>PowerPoint 演示文稿</vt:lpstr>
      <vt:lpstr>常用模式</vt:lpstr>
      <vt:lpstr>PowerPoint 演示文稿</vt:lpstr>
      <vt:lpstr>PowerPoint 演示文稿</vt:lpstr>
      <vt:lpstr>PowerPoint 演示文稿</vt:lpstr>
      <vt:lpstr>持久化</vt:lpstr>
      <vt:lpstr>常见问题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</dc:title>
  <dc:creator>Microsoft Office User</dc:creator>
  <cp:lastModifiedBy>Microsoft Office User</cp:lastModifiedBy>
  <cp:revision>777</cp:revision>
  <dcterms:created xsi:type="dcterms:W3CDTF">2019-10-24T13:57:13Z</dcterms:created>
  <dcterms:modified xsi:type="dcterms:W3CDTF">2019-11-01T13:46:42Z</dcterms:modified>
</cp:coreProperties>
</file>