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ebassembly.org.cn/docs/c-and-c++/" TargetMode="External"/><Relationship Id="rId3" Type="http://schemas.openxmlformats.org/officeDocument/2006/relationships/hyperlink" Target="http://webassembly.org.cn/docs/binary-encoding/" TargetMode="External"/><Relationship Id="rId7" Type="http://schemas.openxmlformats.org/officeDocument/2006/relationships/hyperlink" Target="https://en.wikipedia.org/wiki/Internet_of_Things" TargetMode="External"/><Relationship Id="rId2" Type="http://schemas.openxmlformats.org/officeDocument/2006/relationships/hyperlink" Target="http://webassembly.org.c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obile_device" TargetMode="External"/><Relationship Id="rId11" Type="http://schemas.openxmlformats.org/officeDocument/2006/relationships/hyperlink" Target="http://webassembly.org.cn/docs/future-features/" TargetMode="External"/><Relationship Id="rId5" Type="http://schemas.openxmlformats.org/officeDocument/2006/relationships/hyperlink" Target="http://webassembly.org.cn/docs/mvp/#binary-format" TargetMode="External"/><Relationship Id="rId10" Type="http://schemas.openxmlformats.org/officeDocument/2006/relationships/hyperlink" Target="http://webassembly.org.cn/docs/mvp/" TargetMode="External"/><Relationship Id="rId4" Type="http://schemas.openxmlformats.org/officeDocument/2006/relationships/hyperlink" Target="http://webassembly.org.cn/docs/portability/" TargetMode="External"/><Relationship Id="rId9" Type="http://schemas.openxmlformats.org/officeDocument/2006/relationships/hyperlink" Target="http://asmj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assembly.org.cn/docs/feature-test/" TargetMode="External"/><Relationship Id="rId2" Type="http://schemas.openxmlformats.org/officeDocument/2006/relationships/hyperlink" Target="http://webassembly.org.cn/docs/web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ebassembly.org.cn/docs/tooling/" TargetMode="External"/><Relationship Id="rId4" Type="http://schemas.openxmlformats.org/officeDocument/2006/relationships/hyperlink" Target="http://webassembly.org.cn/docs/non-we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ibili/flv.js/" TargetMode="External"/><Relationship Id="rId2" Type="http://schemas.openxmlformats.org/officeDocument/2006/relationships/hyperlink" Target="https://feday.fequan.com/2017/WebAssembly%E5%9C%A8%E7%99%BD%E9%B9%AD%E5%BC%95%E6%93%8E%E7%9A%84%E5%AE%9E%E8%B7%B5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smjs.org/" TargetMode="External"/><Relationship Id="rId5" Type="http://schemas.openxmlformats.org/officeDocument/2006/relationships/hyperlink" Target="https://www.dartlang.org/" TargetMode="External"/><Relationship Id="rId4" Type="http://schemas.openxmlformats.org/officeDocument/2006/relationships/hyperlink" Target="http://www.typescriptlang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zhuanlan.zhihu.com/p/20501758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nghap/wasm-dem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08C6-9FFB-5D44-A8D5-69D78238D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719" y="398834"/>
            <a:ext cx="7197726" cy="79977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cap="none" dirty="0" err="1"/>
              <a:t>Webassembly</a:t>
            </a:r>
            <a:endParaRPr kumimoji="1"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799F2-1811-1542-99F5-D5D37688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719" y="1198605"/>
            <a:ext cx="7197726" cy="54122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 err="1">
                <a:hlinkClick r:id="rId2"/>
              </a:rPr>
              <a:t>WebAssembly</a:t>
            </a:r>
            <a:r>
              <a:rPr lang="en-US" altLang="zh-CN" dirty="0"/>
              <a:t> </a:t>
            </a:r>
          </a:p>
          <a:p>
            <a:pPr marL="857250" lvl="1" indent="-400050" algn="l"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altLang="zh-CN" dirty="0" err="1"/>
              <a:t>WebAssembly</a:t>
            </a:r>
            <a:r>
              <a:rPr lang="en-US" altLang="zh-CN" dirty="0"/>
              <a:t>/</a:t>
            </a:r>
            <a:r>
              <a:rPr lang="en-US" altLang="zh-CN" i="1" dirty="0"/>
              <a:t> </a:t>
            </a:r>
            <a:r>
              <a:rPr lang="en-US" altLang="zh-CN" i="1" dirty="0" err="1"/>
              <a:t>wasm</a:t>
            </a:r>
            <a:r>
              <a:rPr lang="en-US" altLang="zh-CN" i="1" dirty="0"/>
              <a:t> </a:t>
            </a:r>
            <a:r>
              <a:rPr lang="en-US" altLang="zh-CN" dirty="0"/>
              <a:t> </a:t>
            </a:r>
            <a:r>
              <a:rPr lang="en-US" altLang="zh-CN" dirty="0" err="1"/>
              <a:t>WebAssembly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wasm</a:t>
            </a:r>
            <a:r>
              <a:rPr lang="en-US" altLang="zh-CN" dirty="0"/>
              <a:t> </a:t>
            </a:r>
            <a:r>
              <a:rPr lang="zh-CN" altLang="en-US" dirty="0"/>
              <a:t>是一个可移植、体积小、加载快并且兼容 </a:t>
            </a:r>
            <a:r>
              <a:rPr lang="en-US" altLang="zh-CN" dirty="0"/>
              <a:t>Web </a:t>
            </a:r>
            <a:r>
              <a:rPr lang="zh-CN" altLang="en-US" dirty="0"/>
              <a:t>的全新格式</a:t>
            </a:r>
            <a:endParaRPr lang="en-US" altLang="zh-CN" dirty="0"/>
          </a:p>
          <a:p>
            <a:pPr marL="857250" lvl="1" indent="-400050" algn="l">
              <a:buFont typeface="Arial" panose="020B0604020202020204" pitchFamily="34" charset="0"/>
              <a:buChar char="•"/>
            </a:pPr>
            <a:r>
              <a:rPr lang="zh-CN" altLang="en-US" dirty="0"/>
              <a:t>体积小且加载快的</a:t>
            </a:r>
            <a:r>
              <a:rPr lang="zh-CN" altLang="en-US" dirty="0">
                <a:hlinkClick r:id="rId3"/>
              </a:rPr>
              <a:t>二进制格式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做什么</a:t>
            </a:r>
            <a:r>
              <a:rPr lang="en-US" altLang="zh-CN" dirty="0"/>
              <a:t>/</a:t>
            </a:r>
            <a:r>
              <a:rPr lang="zh-CN" altLang="en-US" dirty="0"/>
              <a:t>编译目标</a:t>
            </a:r>
            <a:endParaRPr lang="en-US" altLang="zh-CN" dirty="0"/>
          </a:p>
          <a:p>
            <a:pPr marL="857250" lvl="1" indent="-400050" algn="l">
              <a:buFont typeface="Arial" panose="020B0604020202020204" pitchFamily="34" charset="0"/>
              <a:buChar char="•"/>
            </a:pPr>
            <a:r>
              <a:rPr lang="zh-CN" altLang="en-US" dirty="0"/>
              <a:t>定义一个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</a:t>
            </a:r>
            <a:r>
              <a:rPr lang="zh-CN" altLang="en-US" sz="1800" cap="al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移植</a:t>
            </a:r>
            <a:r>
              <a:rPr lang="zh-CN" altLang="en-US" dirty="0"/>
              <a:t>、体积小、加载快的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二进制格式</a:t>
            </a:r>
            <a:r>
              <a:rPr lang="zh-CN" altLang="en-US" dirty="0"/>
              <a:t>作为编译结果。通过充分发挥通用硬件的能力（包括</a:t>
            </a:r>
            <a:r>
              <a:rPr lang="zh-CN" alt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移动设备</a:t>
            </a:r>
            <a:r>
              <a:rPr lang="zh-CN" altLang="en-US" dirty="0"/>
              <a:t>以及</a:t>
            </a:r>
            <a:r>
              <a:rPr lang="zh-CN" alt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物联网</a:t>
            </a:r>
            <a:r>
              <a:rPr lang="zh-CN" altLang="en-US" dirty="0"/>
              <a:t>），使其在大多数平台上能达到原生的执行效率</a:t>
            </a:r>
            <a:endParaRPr lang="en-US" altLang="zh-CN" dirty="0"/>
          </a:p>
          <a:p>
            <a:pPr marL="857250" lvl="1" indent="-400050" algn="l">
              <a:buFont typeface="Arial" panose="020B0604020202020204" pitchFamily="34" charset="0"/>
              <a:buChar char="•"/>
            </a:pPr>
            <a:r>
              <a:rPr lang="zh-CN" altLang="en-US" dirty="0"/>
              <a:t>逐步制定与完善：</a:t>
            </a: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r>
              <a:rPr lang="zh-CN" altLang="en-US" dirty="0"/>
              <a:t>主要针对 </a:t>
            </a:r>
            <a:r>
              <a:rPr lang="en-US" altLang="zh-CN" dirty="0">
                <a:hlinkClick r:id="rId8"/>
              </a:rPr>
              <a:t>C/C++</a:t>
            </a:r>
            <a:r>
              <a:rPr lang="zh-CN" altLang="en-US" dirty="0"/>
              <a:t>，提供一个和 </a:t>
            </a:r>
            <a:r>
              <a:rPr lang="en-US" altLang="zh-CN" dirty="0">
                <a:hlinkClick r:id="rId9"/>
              </a:rPr>
              <a:t>asm.js</a:t>
            </a:r>
            <a:r>
              <a:rPr lang="en-US" altLang="zh-CN" dirty="0"/>
              <a:t> </a:t>
            </a:r>
            <a:r>
              <a:rPr lang="zh-CN" altLang="en-US" dirty="0"/>
              <a:t>有大致相同功能的该标准</a:t>
            </a:r>
            <a:r>
              <a:rPr lang="zh-CN" altLang="en-US" dirty="0">
                <a:hlinkClick r:id="rId10"/>
              </a:rPr>
              <a:t>最小可行性产品</a:t>
            </a:r>
            <a:r>
              <a:rPr lang="en-US" altLang="zh-CN" dirty="0">
                <a:hlinkClick r:id="rId10"/>
              </a:rPr>
              <a:t>(MVP)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11"/>
              </a:rPr>
              <a:t>其他特性</a:t>
            </a:r>
            <a:r>
              <a:rPr lang="zh-CN" altLang="en-US" dirty="0"/>
              <a:t>，首先关注在线程、零成本异常处理和单指令流多数据流等关键功能特性上，然后优先考虑通过反馈和经验总结的其他特性，比如对非 </a:t>
            </a:r>
            <a:r>
              <a:rPr lang="en-US" altLang="zh-CN" dirty="0"/>
              <a:t>C</a:t>
            </a:r>
            <a:r>
              <a:rPr lang="zh-CN" altLang="en-US" dirty="0"/>
              <a:t>／</a:t>
            </a:r>
            <a:r>
              <a:rPr lang="en-US" altLang="zh-CN" dirty="0"/>
              <a:t>C++ </a:t>
            </a:r>
            <a:r>
              <a:rPr lang="zh-CN" altLang="en-US" dirty="0"/>
              <a:t>编程语言的支持；</a:t>
            </a: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314450" lvl="2" indent="-4000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57250" lvl="1" indent="-40005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algn="l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 descr=":unicorn:">
            <a:hlinkClick r:id="rId11"/>
            <a:extLst>
              <a:ext uri="{FF2B5EF4-FFF2-40B4-BE49-F238E27FC236}">
                <a16:creationId xmlns:a16="http://schemas.microsoft.com/office/drawing/2014/main" id="{F9784619-10DE-084D-9814-29C05FF3C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188" y="-122238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:unicorn:">
            <a:hlinkClick r:id="rId11"/>
            <a:extLst>
              <a:ext uri="{FF2B5EF4-FFF2-40B4-BE49-F238E27FC236}">
                <a16:creationId xmlns:a16="http://schemas.microsoft.com/office/drawing/2014/main" id="{C40FEFCD-43B3-DD45-A868-1444C178B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8" y="30162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:unicorn:">
            <a:hlinkClick r:id="rId11"/>
            <a:extLst>
              <a:ext uri="{FF2B5EF4-FFF2-40B4-BE49-F238E27FC236}">
                <a16:creationId xmlns:a16="http://schemas.microsoft.com/office/drawing/2014/main" id="{C4C93256-80E5-6C41-822A-EF03EC13B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5388" y="334962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322A8-784E-B545-BD62-BCB0473B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518984"/>
            <a:ext cx="10131428" cy="58200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做什么</a:t>
            </a:r>
            <a:r>
              <a:rPr lang="en-US" altLang="zh-CN" sz="1800" dirty="0"/>
              <a:t>/</a:t>
            </a:r>
            <a:r>
              <a:rPr lang="zh-CN" altLang="en-US" sz="1800" dirty="0"/>
              <a:t>编译目标</a:t>
            </a:r>
            <a:endParaRPr lang="en-US" altLang="zh-CN" sz="1800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zh-CN" altLang="en-US" sz="1600" dirty="0"/>
              <a:t>设计为可以与现有的 </a:t>
            </a:r>
            <a:r>
              <a:rPr lang="en-US" altLang="zh-C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zh-CN" alt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平台</a:t>
            </a:r>
            <a:r>
              <a:rPr lang="zh-CN" altLang="en-US" sz="1600" dirty="0"/>
              <a:t>完美结合并在其中运行</a:t>
            </a:r>
            <a:endParaRPr lang="en-US" altLang="zh-CN" sz="1600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维护无版本、</a:t>
            </a:r>
            <a:r>
              <a:rPr lang="zh-CN" altLang="en-US" dirty="0">
                <a:hlinkClick r:id="rId3"/>
              </a:rPr>
              <a:t>特性可测试</a:t>
            </a:r>
            <a:r>
              <a:rPr lang="zh-CN" altLang="en-US" dirty="0"/>
              <a:t>、向后兼容的 </a:t>
            </a:r>
            <a:r>
              <a:rPr lang="en-US" altLang="zh-CN" dirty="0"/>
              <a:t>Web </a:t>
            </a:r>
            <a:r>
              <a:rPr lang="zh-CN" altLang="en-US" dirty="0"/>
              <a:t>演变过程</a:t>
            </a:r>
            <a:endParaRPr lang="en-US" altLang="zh-CN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现有</a:t>
            </a:r>
            <a:r>
              <a:rPr lang="en-US" altLang="zh-CN" dirty="0"/>
              <a:t>JavaScript </a:t>
            </a:r>
            <a:r>
              <a:rPr lang="zh-CN" altLang="en-US" dirty="0"/>
              <a:t>执行在相同的语意环境中</a:t>
            </a:r>
            <a:endParaRPr lang="en-US" altLang="zh-CN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允许和 </a:t>
            </a:r>
            <a:r>
              <a:rPr lang="en-US" altLang="zh-CN" dirty="0"/>
              <a:t>JavaScript </a:t>
            </a:r>
            <a:r>
              <a:rPr lang="zh-CN" altLang="en-US" dirty="0"/>
              <a:t>相互的同步调用</a:t>
            </a:r>
            <a:endParaRPr lang="en-US" altLang="zh-CN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严格遵守同源策略以及浏览器安全策略</a:t>
            </a:r>
            <a:endParaRPr lang="en-US" altLang="zh-CN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一样，可以访问相同的 </a:t>
            </a:r>
            <a:r>
              <a:rPr lang="en-US" altLang="zh-CN" dirty="0"/>
              <a:t>Web API </a:t>
            </a:r>
            <a:r>
              <a:rPr lang="zh-CN" altLang="en-US" dirty="0"/>
              <a:t>去调用浏览器的功能，以及定义一个可与二进制格式相互转化的人类可编辑的文本格式，并且支持查看源码的功能</a:t>
            </a:r>
            <a:endParaRPr lang="en-US" altLang="zh-CN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zh-CN" altLang="en-US" sz="1600" dirty="0"/>
              <a:t>设计为也可以支持</a:t>
            </a:r>
            <a:r>
              <a:rPr lang="zh-CN" alt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非浏览器嵌入</a:t>
            </a:r>
            <a:r>
              <a:rPr lang="zh-CN" altLang="en-US" sz="1600" dirty="0"/>
              <a:t>的运行形式</a:t>
            </a:r>
            <a:endParaRPr lang="en-US" altLang="zh-CN" sz="1600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zh-CN" altLang="en-US" sz="1600" dirty="0"/>
              <a:t>平台</a:t>
            </a:r>
            <a:endParaRPr lang="en-US" altLang="zh-CN" sz="1600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为 </a:t>
            </a:r>
            <a:r>
              <a:rPr lang="en-US" altLang="zh-CN" dirty="0" err="1"/>
              <a:t>WebAssembly</a:t>
            </a:r>
            <a:r>
              <a:rPr lang="en-US" altLang="zh-CN" dirty="0"/>
              <a:t> </a:t>
            </a:r>
            <a:r>
              <a:rPr lang="zh-CN" altLang="en-US" dirty="0"/>
              <a:t>构建一个新的 </a:t>
            </a:r>
            <a:r>
              <a:rPr lang="en-US" altLang="zh-CN" dirty="0"/>
              <a:t>LLVM </a:t>
            </a:r>
            <a:r>
              <a:rPr lang="zh-CN" altLang="en-US" dirty="0"/>
              <a:t>后端环境和伴随的 </a:t>
            </a:r>
            <a:r>
              <a:rPr lang="en-US" altLang="zh-CN" dirty="0"/>
              <a:t>Clang </a:t>
            </a:r>
            <a:r>
              <a:rPr lang="zh-CN" altLang="en-US" dirty="0"/>
              <a:t>端口</a:t>
            </a:r>
            <a:endParaRPr lang="en-US" altLang="zh-CN" dirty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zh-CN" altLang="en-US" dirty="0"/>
              <a:t>推广面向 </a:t>
            </a:r>
            <a:r>
              <a:rPr lang="en-US" altLang="zh-CN" dirty="0" err="1"/>
              <a:t>WebAssembly</a:t>
            </a:r>
            <a:r>
              <a:rPr lang="en-US" altLang="zh-CN" dirty="0"/>
              <a:t> </a:t>
            </a:r>
            <a:r>
              <a:rPr lang="zh-CN" altLang="en-US" dirty="0"/>
              <a:t>的其他编译器和工具；以及启用其他有用的</a:t>
            </a:r>
            <a:r>
              <a:rPr lang="zh-CN" altLang="en-US" dirty="0">
                <a:hlinkClick r:id="rId5"/>
              </a:rPr>
              <a:t>工具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124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A4C3D-DF5F-8648-A28B-833751C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59492"/>
            <a:ext cx="10131428" cy="633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为什么会出现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前端业务的复杂， 性能需求</a:t>
            </a:r>
            <a:endParaRPr lang="en-US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网页游戏</a:t>
            </a:r>
            <a:r>
              <a:rPr lang="en-US" altLang="zh-CN" sz="1400" dirty="0"/>
              <a:t>, </a:t>
            </a:r>
            <a:r>
              <a:rPr lang="zh-CN" altLang="en-US" dirty="0">
                <a:hlinkClick r:id="rId2"/>
              </a:rPr>
              <a:t>白鹭引擎</a:t>
            </a:r>
            <a:endParaRPr lang="en-US" altLang="zh-C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3d</a:t>
            </a:r>
            <a:r>
              <a:rPr lang="zh-CN" altLang="en-US" sz="1400" dirty="0"/>
              <a:t>页面展示</a:t>
            </a:r>
            <a:endParaRPr lang="en-US" altLang="zh-C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音视频处理， </a:t>
            </a:r>
            <a:r>
              <a:rPr lang="en-US" altLang="zh-CN" dirty="0">
                <a:hlinkClick r:id="rId3"/>
              </a:rPr>
              <a:t>flv.js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JS </a:t>
            </a:r>
            <a:r>
              <a:rPr lang="zh-CN" altLang="en-US" sz="1600" dirty="0"/>
              <a:t>自身在缺陷</a:t>
            </a:r>
            <a:endParaRPr lang="en-US" altLang="zh-C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性能不能满足一些场景的需要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语法太灵活导致开发大型 </a:t>
            </a:r>
            <a:r>
              <a:rPr lang="en-US" altLang="zh-CN" dirty="0"/>
              <a:t>Web </a:t>
            </a:r>
            <a:r>
              <a:rPr lang="zh-CN" altLang="en-US" dirty="0"/>
              <a:t>项目困难（带商榷）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分久必合</a:t>
            </a:r>
            <a:endParaRPr lang="en-US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TypeScript </a:t>
            </a:r>
            <a:r>
              <a:rPr lang="zh-CN" altLang="en-US" dirty="0"/>
              <a:t>通过为 </a:t>
            </a:r>
            <a:r>
              <a:rPr lang="en-US" altLang="zh-CN" dirty="0"/>
              <a:t>JS </a:t>
            </a:r>
            <a:r>
              <a:rPr lang="zh-CN" altLang="en-US" dirty="0"/>
              <a:t>加入静态类型检查来改进 </a:t>
            </a:r>
            <a:r>
              <a:rPr lang="en-US" altLang="zh-CN" dirty="0"/>
              <a:t>JS </a:t>
            </a:r>
            <a:r>
              <a:rPr lang="zh-CN" altLang="en-US" dirty="0"/>
              <a:t>松散的语法，提升代码健壮性 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 </a:t>
            </a:r>
            <a:r>
              <a:rPr lang="zh-CN" altLang="en-US" dirty="0"/>
              <a:t>语法松散的问题，最后还是</a:t>
            </a:r>
            <a:r>
              <a:rPr lang="en-US" altLang="zh-CN" dirty="0"/>
              <a:t>JS</a:t>
            </a:r>
            <a:r>
              <a:rPr lang="zh-CN" altLang="en-US" dirty="0"/>
              <a:t>，性能上没有提升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5"/>
              </a:rPr>
              <a:t>Dart </a:t>
            </a:r>
            <a:r>
              <a:rPr lang="zh-CN" altLang="en-US" dirty="0"/>
              <a:t>则是为浏览器引入新的虚拟机去直接运行 </a:t>
            </a:r>
            <a:r>
              <a:rPr lang="en-US" altLang="zh-CN" dirty="0"/>
              <a:t>Dart </a:t>
            </a:r>
            <a:r>
              <a:rPr lang="zh-CN" altLang="en-US" dirty="0"/>
              <a:t>程序以提升性能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只能在 </a:t>
            </a:r>
            <a:r>
              <a:rPr lang="en-US" altLang="zh-CN" dirty="0"/>
              <a:t>Chrome </a:t>
            </a:r>
            <a:r>
              <a:rPr lang="zh-CN" altLang="en-US" dirty="0"/>
              <a:t>预览版中运行，无主流浏览器支持，开发成本太高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asm.js </a:t>
            </a:r>
            <a:r>
              <a:rPr lang="zh-CN" altLang="en-US" dirty="0"/>
              <a:t>则是取 </a:t>
            </a:r>
            <a:r>
              <a:rPr lang="en-US" altLang="zh-CN" dirty="0"/>
              <a:t>JS </a:t>
            </a:r>
            <a:r>
              <a:rPr lang="zh-CN" altLang="en-US" dirty="0"/>
              <a:t>的子集，</a:t>
            </a:r>
            <a:r>
              <a:rPr lang="en-US" altLang="zh-CN" dirty="0"/>
              <a:t>JS </a:t>
            </a:r>
            <a:r>
              <a:rPr lang="zh-CN" altLang="en-US" dirty="0"/>
              <a:t>引擎针对 </a:t>
            </a:r>
            <a:r>
              <a:rPr lang="en-US" altLang="zh-CN" dirty="0" err="1"/>
              <a:t>asm.js</a:t>
            </a:r>
            <a:r>
              <a:rPr lang="en-US" altLang="zh-CN" dirty="0"/>
              <a:t> </a:t>
            </a:r>
            <a:r>
              <a:rPr lang="zh-CN" altLang="en-US" dirty="0"/>
              <a:t>做性能优化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sm.js</a:t>
            </a:r>
            <a:r>
              <a:rPr lang="en-US" altLang="zh-CN" dirty="0"/>
              <a:t> </a:t>
            </a:r>
            <a:r>
              <a:rPr lang="zh-CN" altLang="en-US" dirty="0"/>
              <a:t>语法太简单、有很大限制，开发效率低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322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DF178-5F51-A04C-962D-F98FCE6A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4206"/>
            <a:ext cx="10131427" cy="936014"/>
          </a:xfrm>
        </p:spPr>
        <p:txBody>
          <a:bodyPr/>
          <a:lstStyle/>
          <a:p>
            <a:pPr algn="ctr"/>
            <a:r>
              <a:rPr kumimoji="1" lang="zh-CN" altLang="en-US" dirty="0"/>
              <a:t>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326BF-24A5-5A47-AA22-14B5D4EF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220220"/>
            <a:ext cx="10880125" cy="53535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机器码</a:t>
            </a:r>
            <a:endParaRPr lang="en-US" altLang="zh-CN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z="1600" cap="none" dirty="0">
                <a:solidFill>
                  <a:schemeClr val="tx1">
                    <a:tint val="75000"/>
                  </a:schemeClr>
                </a:solidFill>
              </a:rPr>
              <a:t>计算机可识别 </a:t>
            </a:r>
            <a:r>
              <a:rPr lang="en-US" altLang="zh-CN" sz="1600" cap="none" dirty="0">
                <a:solidFill>
                  <a:schemeClr val="tx1">
                    <a:tint val="75000"/>
                  </a:schemeClr>
                </a:solidFill>
              </a:rPr>
              <a:t>0</a:t>
            </a:r>
            <a:r>
              <a:rPr lang="zh-CN" altLang="en-US" sz="1600" cap="none" dirty="0">
                <a:solidFill>
                  <a:schemeClr val="tx1">
                    <a:tint val="75000"/>
                  </a:schemeClr>
                </a:solidFill>
              </a:rPr>
              <a:t>，</a:t>
            </a:r>
            <a:r>
              <a:rPr lang="en-US" altLang="zh-CN" sz="1600" cap="none" dirty="0">
                <a:solidFill>
                  <a:schemeClr val="tx1">
                    <a:tint val="75000"/>
                  </a:schemeClr>
                </a:solidFill>
              </a:rPr>
              <a:t>1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效率高，可读性差，跨平台差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 字节码</a:t>
            </a:r>
            <a:endParaRPr lang="en-US" altLang="zh-CN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对应架构的机器码</a:t>
            </a:r>
            <a:r>
              <a:rPr lang="en-US" altLang="zh-CN" sz="1600" dirty="0"/>
              <a:t>, </a:t>
            </a:r>
            <a:r>
              <a:rPr lang="zh-CN" altLang="en-US" sz="1600" dirty="0"/>
              <a:t>效率还行，跨平台好</a:t>
            </a:r>
            <a:endParaRPr lang="en-US" altLang="zh-C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cap="all" dirty="0" err="1">
                <a:solidFill>
                  <a:schemeClr val="tx1"/>
                </a:solidFill>
              </a:rPr>
              <a:t>WebAssembly</a:t>
            </a:r>
            <a:r>
              <a:rPr lang="en-US" altLang="zh-CN" cap="all" dirty="0">
                <a:solidFill>
                  <a:schemeClr val="tx1"/>
                </a:solidFill>
              </a:rPr>
              <a:t> </a:t>
            </a:r>
            <a:r>
              <a:rPr lang="zh-CN" altLang="en-US" cap="all" dirty="0">
                <a:solidFill>
                  <a:schemeClr val="tx1"/>
                </a:solidFill>
              </a:rPr>
              <a:t>字节码</a:t>
            </a:r>
            <a:endParaRPr lang="en-US" altLang="zh-CN" sz="2000" cap="all" dirty="0">
              <a:solidFill>
                <a:schemeClr val="tx1"/>
              </a:solidFill>
            </a:endParaRPr>
          </a:p>
          <a:p>
            <a:pPr marL="514350" lvl="1" indent="-285750" fontAlgn="base">
              <a:buFont typeface="Arial" panose="020B0604020202020204" pitchFamily="34" charset="0"/>
              <a:buChar char="•"/>
            </a:pPr>
            <a:r>
              <a:rPr lang="zh-CN" altLang="en-US" sz="1600" dirty="0"/>
              <a:t>体积小：由于浏览器运行时只加载编译成的字节码，一样的逻辑比用字符串描述的 </a:t>
            </a:r>
            <a:r>
              <a:rPr lang="en-US" altLang="zh-CN" sz="1600" dirty="0"/>
              <a:t>JS </a:t>
            </a:r>
            <a:r>
              <a:rPr lang="zh-CN" altLang="en-US" sz="1600" dirty="0"/>
              <a:t>文件体积要小很多</a:t>
            </a:r>
          </a:p>
          <a:p>
            <a:pPr marL="514350" lvl="1" indent="-285750" fontAlgn="base">
              <a:buFont typeface="Arial" panose="020B0604020202020204" pitchFamily="34" charset="0"/>
              <a:buChar char="•"/>
            </a:pPr>
            <a:r>
              <a:rPr lang="zh-CN" altLang="en-US" sz="1600" dirty="0"/>
              <a:t>加载快：由于文件体积小，再加上无需解释执行，</a:t>
            </a:r>
            <a:r>
              <a:rPr lang="en-US" altLang="zh-CN" sz="1600" dirty="0" err="1"/>
              <a:t>WebAssembly</a:t>
            </a:r>
            <a:r>
              <a:rPr lang="en-US" altLang="zh-CN" sz="1600" dirty="0"/>
              <a:t> </a:t>
            </a:r>
            <a:r>
              <a:rPr lang="zh-CN" altLang="en-US" sz="1600" dirty="0"/>
              <a:t>能更快的加载并实例化，减少运行前的等待时间</a:t>
            </a:r>
          </a:p>
          <a:p>
            <a:pPr marL="514350" lvl="1" indent="-285750" fontAlgn="base">
              <a:buFont typeface="Arial" panose="020B0604020202020204" pitchFamily="34" charset="0"/>
              <a:buChar char="•"/>
            </a:pPr>
            <a:r>
              <a:rPr lang="zh-CN" altLang="en-US" sz="1600" dirty="0"/>
              <a:t>兼容性问题少：</a:t>
            </a:r>
            <a:r>
              <a:rPr lang="en-US" altLang="zh-CN" sz="1600" dirty="0" err="1"/>
              <a:t>WebAssembly</a:t>
            </a:r>
            <a:r>
              <a:rPr lang="en-US" altLang="zh-CN" sz="1600" dirty="0"/>
              <a:t> </a:t>
            </a:r>
            <a:r>
              <a:rPr lang="zh-CN" altLang="en-US" sz="1600" dirty="0"/>
              <a:t>是非常底层的字节码规范，制订好后很少变动，就算以后发生变化</a:t>
            </a:r>
            <a:r>
              <a:rPr lang="en-US" altLang="zh-CN" sz="1600" dirty="0"/>
              <a:t>,</a:t>
            </a:r>
            <a:r>
              <a:rPr lang="zh-CN" altLang="en-US" sz="1600" dirty="0"/>
              <a:t>也只需在从高级语言编译成字节码过程中做兼容。可能出现兼容性问题的地方在于 </a:t>
            </a:r>
            <a:r>
              <a:rPr lang="en-US" altLang="zh-CN" sz="1600" dirty="0"/>
              <a:t>JS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WebAssembly</a:t>
            </a:r>
            <a:r>
              <a:rPr lang="en-US" altLang="zh-CN" sz="1600" dirty="0"/>
              <a:t> </a:t>
            </a:r>
            <a:r>
              <a:rPr lang="zh-CN" altLang="en-US" sz="1600" dirty="0"/>
              <a:t>桥接的 </a:t>
            </a:r>
            <a:r>
              <a:rPr lang="en-US" altLang="zh-CN" sz="1600" dirty="0"/>
              <a:t>JS </a:t>
            </a:r>
            <a:r>
              <a:rPr lang="zh-CN" altLang="en-US" sz="1600" dirty="0"/>
              <a:t>接口。</a:t>
            </a:r>
            <a:endParaRPr lang="en-US" altLang="zh-CN" cap="all" dirty="0">
              <a:solidFill>
                <a:schemeClr val="tx1"/>
              </a:solidFill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4010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63F3-8D93-3546-8F4B-2BC012DC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319"/>
            <a:ext cx="10131427" cy="809367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hlinkClick r:id="rId2"/>
              </a:rPr>
              <a:t>ChakraCore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966FCC-D25D-9846-9DA9-4EEE8241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17650"/>
            <a:ext cx="9144000" cy="38227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DD6B3-326F-FE4B-A896-62EBF522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75038"/>
            <a:ext cx="10131428" cy="5474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执行管线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68393-E342-9E4B-8342-13543BA8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84204"/>
            <a:ext cx="10131428" cy="6141309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执行步骤：</a:t>
            </a:r>
            <a:endParaRPr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语法解析器（</a:t>
            </a:r>
            <a:r>
              <a:rPr lang="en-US" altLang="zh-CN" sz="1600" dirty="0"/>
              <a:t>parser</a:t>
            </a:r>
            <a:r>
              <a:rPr lang="zh-CN" altLang="en-US" sz="1600" dirty="0"/>
              <a:t>）产生一个抽象语法树（</a:t>
            </a:r>
            <a:r>
              <a:rPr lang="en-US" altLang="zh-CN" sz="1600" dirty="0"/>
              <a:t>AST</a:t>
            </a:r>
            <a:r>
              <a:rPr lang="zh-CN" altLang="en-US" sz="1600" dirty="0"/>
              <a:t>）来代表这个函数的源码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AST </a:t>
            </a:r>
            <a:r>
              <a:rPr lang="zh-CN" altLang="en-US" sz="1600" dirty="0"/>
              <a:t>会被翻译为字节码（</a:t>
            </a:r>
            <a:r>
              <a:rPr lang="en-US" altLang="zh-CN" sz="1600" dirty="0"/>
              <a:t>bytecode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字节码将由</a:t>
            </a:r>
            <a:r>
              <a:rPr lang="en-US" altLang="zh-CN" sz="1600" dirty="0" err="1"/>
              <a:t>ChakraCore</a:t>
            </a:r>
            <a:r>
              <a:rPr lang="en-US" altLang="zh-CN" sz="1600" dirty="0"/>
              <a:t> </a:t>
            </a:r>
            <a:r>
              <a:rPr lang="zh-CN" altLang="en-US" sz="1600" dirty="0"/>
              <a:t>解释器直接执行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同时：在解释执行期间解释器会收集一些程序信息，如类型信息、调用次数，这些信息会被用来帮助</a:t>
            </a:r>
            <a:r>
              <a:rPr lang="en-US" altLang="zh-CN" sz="1600" dirty="0"/>
              <a:t>JIT </a:t>
            </a:r>
            <a:r>
              <a:rPr lang="zh-CN" altLang="en-US" sz="1600" dirty="0"/>
              <a:t>编译器生成高度优化的机器码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cap="all" dirty="0">
                <a:solidFill>
                  <a:schemeClr val="tx1"/>
                </a:solidFill>
              </a:rPr>
              <a:t>JIT </a:t>
            </a:r>
            <a:r>
              <a:rPr lang="zh-CN" altLang="en-US" cap="all" dirty="0">
                <a:solidFill>
                  <a:schemeClr val="tx1"/>
                </a:solidFill>
              </a:rPr>
              <a:t>编译器</a:t>
            </a:r>
            <a:endParaRPr lang="en-US" altLang="zh-CN" cap="all" dirty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Full JIT Compiler   </a:t>
            </a:r>
            <a:r>
              <a:rPr lang="zh-CN" altLang="en-US" dirty="0"/>
              <a:t>产生高度优化的代码</a:t>
            </a:r>
            <a:endParaRPr lang="en-US" altLang="zh-CN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Simple JIT Compiler</a:t>
            </a:r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执行的函数</a:t>
            </a:r>
            <a:r>
              <a:rPr lang="en-US" altLang="zh-CN" sz="1600" dirty="0"/>
              <a:t>  -&gt; Simple JIT Compiler -&gt; Full JIT Compiler</a:t>
            </a:r>
          </a:p>
          <a:p>
            <a:pPr lvl="1"/>
            <a:r>
              <a:rPr lang="zh-CN" altLang="en-US" sz="1600" dirty="0"/>
              <a:t>减少</a:t>
            </a:r>
            <a:r>
              <a:rPr lang="en-US" altLang="zh-CN" sz="1600" dirty="0"/>
              <a:t>JIT </a:t>
            </a:r>
            <a:r>
              <a:rPr lang="zh-CN" altLang="en-US" sz="1600" dirty="0"/>
              <a:t>编译延迟</a:t>
            </a:r>
            <a:endParaRPr lang="en-US" altLang="zh-CN" sz="16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zh-CN" altLang="en-US" cap="all" dirty="0">
              <a:solidFill>
                <a:schemeClr val="tx1"/>
              </a:solidFill>
            </a:endParaRPr>
          </a:p>
          <a:p>
            <a:pPr lvl="1"/>
            <a:endParaRPr lang="en-US" altLang="zh-CN" sz="1600" dirty="0"/>
          </a:p>
          <a:p>
            <a:r>
              <a:rPr lang="en-US" altLang="zh-CN" sz="1600" cap="none" dirty="0">
                <a:solidFill>
                  <a:schemeClr val="tx1">
                    <a:tint val="75000"/>
                  </a:schemeClr>
                </a:solidFill>
              </a:rPr>
              <a:t>	</a:t>
            </a:r>
            <a:endParaRPr lang="zh-CN" altLang="en-US" sz="1600" cap="none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B9B79-448A-184D-9475-AFAA1BD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3697"/>
            <a:ext cx="10131427" cy="1075038"/>
          </a:xfrm>
        </p:spPr>
        <p:txBody>
          <a:bodyPr/>
          <a:lstStyle/>
          <a:p>
            <a:pPr algn="ctr"/>
            <a:r>
              <a:rPr kumimoji="1" lang="en-US" altLang="zh-CN" dirty="0">
                <a:hlinkClick r:id="rId2"/>
              </a:rPr>
              <a:t>demos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D5B3B-E532-8C4B-82F0-E74DF339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977081"/>
            <a:ext cx="10131428" cy="3660700"/>
          </a:xfrm>
        </p:spPr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55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394</TotalTime>
  <Words>333</Words>
  <Application>Microsoft Macintosh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天体</vt:lpstr>
      <vt:lpstr>Webassembly</vt:lpstr>
      <vt:lpstr>PowerPoint 演示文稿</vt:lpstr>
      <vt:lpstr>PowerPoint 演示文稿</vt:lpstr>
      <vt:lpstr>原理</vt:lpstr>
      <vt:lpstr>ChakraCore</vt:lpstr>
      <vt:lpstr>PowerPoint 演示文稿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Microsoft Office User</dc:creator>
  <cp:lastModifiedBy>Microsoft Office User</cp:lastModifiedBy>
  <cp:revision>124</cp:revision>
  <dcterms:created xsi:type="dcterms:W3CDTF">2019-12-14T07:39:16Z</dcterms:created>
  <dcterms:modified xsi:type="dcterms:W3CDTF">2019-12-14T14:13:22Z</dcterms:modified>
</cp:coreProperties>
</file>