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9"/>
  </p:notesMasterIdLst>
  <p:sldIdLst>
    <p:sldId id="256" r:id="rId2"/>
    <p:sldId id="258" r:id="rId3"/>
    <p:sldId id="260" r:id="rId4"/>
    <p:sldId id="267" r:id="rId5"/>
    <p:sldId id="261" r:id="rId6"/>
    <p:sldId id="271" r:id="rId7"/>
    <p:sldId id="270" r:id="rId8"/>
    <p:sldId id="274" r:id="rId9"/>
    <p:sldId id="275" r:id="rId10"/>
    <p:sldId id="276" r:id="rId11"/>
    <p:sldId id="272" r:id="rId12"/>
    <p:sldId id="273" r:id="rId13"/>
    <p:sldId id="259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460767-FFED-D24C-81EE-08BC7AA76993}">
          <p14:sldIdLst>
            <p14:sldId id="256"/>
            <p14:sldId id="258"/>
            <p14:sldId id="260"/>
            <p14:sldId id="267"/>
            <p14:sldId id="261"/>
            <p14:sldId id="271"/>
            <p14:sldId id="270"/>
            <p14:sldId id="274"/>
            <p14:sldId id="275"/>
            <p14:sldId id="276"/>
            <p14:sldId id="272"/>
            <p14:sldId id="273"/>
            <p14:sldId id="259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97"/>
    <p:restoredTop sz="94707"/>
  </p:normalViewPr>
  <p:slideViewPr>
    <p:cSldViewPr snapToGrid="0" snapToObjects="1">
      <p:cViewPr varScale="1">
        <p:scale>
          <a:sx n="75" d="100"/>
          <a:sy n="75" d="100"/>
        </p:scale>
        <p:origin x="160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02178-74B9-BB48-B23B-22D3499449C2}" type="datetimeFigureOut">
              <a:rPr lang="en-CN" smtClean="0"/>
              <a:t>2020/6/14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B0027-E01C-8847-A9C9-48BC2F77BE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183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35EF-80A5-9C4C-BCAB-90A7A87B3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9E37C-3398-D840-A274-E47BDE42E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C08C9-38AF-7648-BC55-9E98BE24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6A25-AC5D-7244-BBDD-591276C9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F8A3-FBBB-CD40-9AF3-F085BBFC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4A3E-F573-2C43-A3B6-9BCD10DF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A9A92-4E81-4042-BD20-991DE8B7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AB4F-51B1-E240-803A-BE1CABB6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8915-A314-5C45-A8EC-ADD6E4C4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A8AA-C143-954A-9964-4EDCC0C2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0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18D-BAF3-864C-8327-2FECE4756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81F10-5AE3-644D-9A30-A2F43B7B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2C88-F069-004B-B19F-620F3D02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E2A6-8A90-244E-A202-B8C3860F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12FF-9EA7-2246-8DF9-5F50B9AB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F472-F4F1-9041-8E15-9E843312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165B-BBD2-374D-89D7-78A19243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98B0-4BB2-2F41-8A7A-918CE5B9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0F30-4899-974D-9ABB-950CC070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4E65-73FC-4A4A-84DB-88B471CF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B4BC-A5A6-8346-8A82-E5C60DE4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C6F62-A6BE-7D42-94BA-671CB6AF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BDAD-16D4-F840-B6D3-3BF714E9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5458D-7268-6549-B13D-6FDCC15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C213-2A34-F34D-B0EF-03DC6F74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EDE9-B119-3A4E-B19E-C919323C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7909-F1A6-7C48-8030-EB98B17B1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3B144-AAF4-9B45-92F7-F9EDCE112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4FDC4-6980-E048-84FA-238C2E18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FDE6-A87E-9145-87A6-AC2808B8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62F09-544E-9C4A-AFA2-D0A2589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1FD9-4AB0-5740-921D-5E55064A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C914-BB16-5649-8F8B-B810ED03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F31CE-736D-B444-A874-3C829E410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5F223-30D1-E24E-ACC5-092CAC830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9D8A1-797B-BA48-85EC-824771F2B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08102-7D0C-E942-A447-774A111E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008D3-3323-E643-B3C0-743C7D4A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C1607-B452-B147-970D-FEC21FEE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B64C-BF41-FA4B-9E53-11612767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05FD4-EBDA-4B43-8F42-136B90DB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AE251-FAA4-084C-9E0B-0673845D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0803-2BAF-614E-A6DE-45AE83C1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208FB-19B4-A840-AF3D-DF3FDAD5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A8241-507C-B241-B935-5ACFBB4D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12071-2D4A-094E-B4FD-3D6A2DF9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9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4B1C-46BB-2D46-9D80-B2752B74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59BF-7531-2A40-9C09-3046DC5D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43F99-38C2-7747-BD39-C0DD4B7F0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69A52-E761-904A-8FE5-BF848496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8FFBA-06D5-3349-AF7D-40DB0D98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AA68-4FAA-9C40-914B-E2F87279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082B-D1CF-BA46-BE8E-BAB9404B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5147C-422E-BB4C-B09F-E2565AA58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376-07EB-A540-AEC4-A607239D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6BAFD-2B24-A542-BCC2-E0854887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0873-A6EE-6F43-B1C0-4B431EC0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B11BB-766F-4846-AA98-C34F9F60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8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F5F10-731B-9741-BE3F-C97CD1F4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10E8D-DD43-7348-B50B-B6EAB5F5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F05C-5D68-D248-A200-105D12D0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C53F-E6D5-3945-89B2-856BBC78EF4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648D-FEBB-3C42-BC79-7696C0962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0B9E-8C59-CA40-AB03-3581FD5CC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JSON-RPC" TargetMode="External"/><Relationship Id="rId2" Type="http://schemas.openxmlformats.org/officeDocument/2006/relationships/hyperlink" Target="https://golang.org/pkg/net/rp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.oschina.net/grpc?t=5683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9%81%A0%E7%A8%8B%E9%81%8E%E7%A8%8B%E8%AA%BF%E7%94%A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CD02-C3C0-EB43-80C7-63A01596E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5913"/>
            <a:ext cx="9144000" cy="91192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RPC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EC28F-145E-E340-8EAA-9CE83E4B2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3591"/>
            <a:ext cx="9144000" cy="382809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zh-CN" altLang="en-US" sz="2800" dirty="0">
                <a:latin typeface="+mn-ea"/>
              </a:rPr>
              <a:t>什么是</a:t>
            </a:r>
            <a:r>
              <a:rPr lang="en-US" altLang="zh-CN" sz="2800" dirty="0">
                <a:latin typeface="+mn-ea"/>
              </a:rPr>
              <a:t>RPC</a:t>
            </a:r>
          </a:p>
          <a:p>
            <a:pPr marL="457200" indent="-457200" algn="l">
              <a:buFont typeface="+mj-lt"/>
              <a:buAutoNum type="arabicParenR"/>
            </a:pPr>
            <a:endParaRPr lang="en-US" altLang="zh-CN" sz="2800" dirty="0">
              <a:latin typeface="+mn-ea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en-US" sz="2800" dirty="0">
                <a:latin typeface="+mn-ea"/>
              </a:rPr>
              <a:t>RPC</a:t>
            </a:r>
            <a:r>
              <a:rPr lang="zh-CN" altLang="en-US" sz="2800" dirty="0">
                <a:latin typeface="+mn-ea"/>
              </a:rPr>
              <a:t>的使用场景</a:t>
            </a:r>
            <a:endParaRPr lang="en-US" altLang="zh-CN" sz="2800" dirty="0">
              <a:latin typeface="+mn-ea"/>
            </a:endParaRPr>
          </a:p>
          <a:p>
            <a:pPr marL="457200" indent="-457200" algn="l">
              <a:buFont typeface="+mj-lt"/>
              <a:buAutoNum type="arabicParenR"/>
            </a:pPr>
            <a:endParaRPr lang="en-US" altLang="zh-CN" sz="2800" dirty="0">
              <a:latin typeface="+mn-ea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en-US" altLang="zh-CN" sz="2800" dirty="0">
                <a:latin typeface="+mn-ea"/>
              </a:rPr>
              <a:t>RPC</a:t>
            </a:r>
            <a:r>
              <a:rPr lang="zh-CN" altLang="en-US" sz="2800" dirty="0">
                <a:latin typeface="+mn-ea"/>
              </a:rPr>
              <a:t> 和 </a:t>
            </a:r>
            <a:r>
              <a:rPr lang="en-US" altLang="zh-CN" sz="2800" dirty="0">
                <a:latin typeface="+mn-ea"/>
              </a:rPr>
              <a:t>HTTP</a:t>
            </a:r>
            <a:r>
              <a:rPr lang="zh-CN" altLang="en-US" sz="2800" dirty="0">
                <a:latin typeface="+mn-ea"/>
              </a:rPr>
              <a:t> 的对比</a:t>
            </a:r>
            <a:endParaRPr lang="en-US" altLang="zh-CN" sz="2800" dirty="0">
              <a:latin typeface="+mn-ea"/>
            </a:endParaRPr>
          </a:p>
          <a:p>
            <a:pPr marL="457200" indent="-457200" algn="l">
              <a:buFont typeface="+mj-lt"/>
              <a:buAutoNum type="arabicParenR"/>
            </a:pPr>
            <a:endParaRPr lang="en-US" altLang="zh-CN" sz="2800" dirty="0">
              <a:latin typeface="+mn-ea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zh-CN" altLang="en-US" sz="2800" dirty="0">
                <a:latin typeface="+mn-ea"/>
              </a:rPr>
              <a:t>常用的</a:t>
            </a:r>
            <a:r>
              <a:rPr lang="en-US" altLang="zh-CN" sz="2800" dirty="0">
                <a:latin typeface="+mn-ea"/>
              </a:rPr>
              <a:t>RPC</a:t>
            </a:r>
            <a:r>
              <a:rPr lang="zh-CN" altLang="en-US" sz="2800" dirty="0">
                <a:latin typeface="+mn-ea"/>
              </a:rPr>
              <a:t>的框架（</a:t>
            </a:r>
            <a:r>
              <a:rPr lang="en-US" altLang="zh-CN" sz="2800" dirty="0">
                <a:latin typeface="+mn-ea"/>
              </a:rPr>
              <a:t>demo</a:t>
            </a:r>
            <a:r>
              <a:rPr lang="zh-CN" altLang="en-US" sz="2800" dirty="0">
                <a:latin typeface="+mn-ea"/>
              </a:rPr>
              <a:t>）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63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F600-6FF5-FD42-915B-8A020D33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204"/>
            <a:ext cx="10515600" cy="589496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CN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RpcAcceptor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负责接收客户方请求并返回请求结果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RpcProcessor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 	</a:t>
            </a:r>
            <a:r>
              <a:rPr lang="zh-CN" altLang="en-US" sz="2000" dirty="0"/>
              <a:t>在服务方控制调用过程，包括管理调用线程池、超时时间等</a:t>
            </a:r>
          </a:p>
          <a:p>
            <a:pPr marL="0" indent="0">
              <a:buNone/>
            </a:pPr>
            <a:endParaRPr lang="zh-CN" alt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RpcChannel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	</a:t>
            </a:r>
            <a:r>
              <a:rPr lang="zh-CN" altLang="en-US" sz="2000" dirty="0"/>
              <a:t>数据传输通道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96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0640-A9A6-8B49-B968-35DC0D15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132"/>
            <a:ext cx="10515600" cy="5145831"/>
          </a:xfrm>
          <a:noFill/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altLang="zh-CN" dirty="0">
                <a:latin typeface="+mn-ea"/>
              </a:rPr>
              <a:t>RPC </a:t>
            </a:r>
            <a:r>
              <a:rPr lang="zh-CN" altLang="en-US" dirty="0">
                <a:latin typeface="+mn-ea"/>
              </a:rPr>
              <a:t>服务方通过 </a:t>
            </a:r>
            <a:r>
              <a:rPr lang="en-US" altLang="zh-CN" dirty="0" err="1">
                <a:latin typeface="+mn-ea"/>
              </a:rPr>
              <a:t>RpcServer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去导出（</a:t>
            </a:r>
            <a:r>
              <a:rPr lang="en-US" altLang="zh-CN" dirty="0">
                <a:latin typeface="+mn-ea"/>
              </a:rPr>
              <a:t>export</a:t>
            </a:r>
            <a:r>
              <a:rPr lang="zh-CN" altLang="en-US" dirty="0">
                <a:latin typeface="+mn-ea"/>
              </a:rPr>
              <a:t>）远程接口方法，调用方通过 </a:t>
            </a:r>
            <a:r>
              <a:rPr lang="en-US" altLang="zh-CN" dirty="0" err="1">
                <a:latin typeface="+mn-ea"/>
              </a:rPr>
              <a:t>RpcClient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去引入（</a:t>
            </a:r>
            <a:r>
              <a:rPr lang="en-US" altLang="zh-CN" dirty="0">
                <a:latin typeface="+mn-ea"/>
              </a:rPr>
              <a:t>import</a:t>
            </a:r>
            <a:r>
              <a:rPr lang="zh-CN" altLang="en-US" dirty="0">
                <a:latin typeface="+mn-ea"/>
              </a:rPr>
              <a:t>）远程接口方法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zh-CN" altLang="en-US" dirty="0">
                <a:latin typeface="+mn-ea"/>
              </a:rPr>
              <a:t>调用方像调用本地方法一样去调用远程接口方法，</a:t>
            </a:r>
            <a:r>
              <a:rPr lang="en-US" altLang="zh-CN" dirty="0">
                <a:latin typeface="+mn-ea"/>
              </a:rPr>
              <a:t>RPC </a:t>
            </a:r>
            <a:r>
              <a:rPr lang="zh-CN" altLang="en-US" dirty="0">
                <a:latin typeface="+mn-ea"/>
              </a:rPr>
              <a:t>框架提供接口的代理实现，实际的调用将委托给代理</a:t>
            </a:r>
            <a:r>
              <a:rPr lang="en-US" altLang="zh-CN" dirty="0" err="1">
                <a:latin typeface="+mn-ea"/>
              </a:rPr>
              <a:t>RpcProxy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zh-CN" altLang="en-US" dirty="0">
                <a:latin typeface="+mn-ea"/>
              </a:rPr>
              <a:t>代理（</a:t>
            </a:r>
            <a:r>
              <a:rPr lang="en-US" altLang="zh-CN" dirty="0" err="1">
                <a:latin typeface="+mn-ea"/>
              </a:rPr>
              <a:t>RpcProxy</a:t>
            </a:r>
            <a:r>
              <a:rPr lang="zh-CN" altLang="en-US" dirty="0">
                <a:latin typeface="+mn-ea"/>
              </a:rPr>
              <a:t>）封装调用信息并将调用转交给 </a:t>
            </a:r>
            <a:r>
              <a:rPr lang="en-US" altLang="zh-CN" dirty="0" err="1">
                <a:latin typeface="+mn-ea"/>
              </a:rPr>
              <a:t>RpcInvoker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去实际执行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zh-CN" altLang="en-US" dirty="0">
                <a:latin typeface="+mn-ea"/>
              </a:rPr>
              <a:t>在客户端的 </a:t>
            </a:r>
            <a:r>
              <a:rPr lang="en-US" altLang="zh-CN" dirty="0" err="1">
                <a:latin typeface="+mn-ea"/>
              </a:rPr>
              <a:t>RpcInvoker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通过连接器 </a:t>
            </a:r>
            <a:r>
              <a:rPr lang="en-US" altLang="zh-CN" dirty="0" err="1">
                <a:latin typeface="+mn-ea"/>
              </a:rPr>
              <a:t>RpcConnector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去维持与服务端的通道 </a:t>
            </a:r>
            <a:r>
              <a:rPr lang="en-US" altLang="zh-CN" dirty="0" err="1">
                <a:latin typeface="+mn-ea"/>
              </a:rPr>
              <a:t>RpcChannel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zh-CN" altLang="en-US" dirty="0">
                <a:latin typeface="+mn-ea"/>
              </a:rPr>
              <a:t>使用 </a:t>
            </a:r>
            <a:r>
              <a:rPr lang="en-US" altLang="zh-CN" dirty="0" err="1">
                <a:latin typeface="+mn-ea"/>
              </a:rPr>
              <a:t>RpcProtocol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执行协议编码（</a:t>
            </a:r>
            <a:r>
              <a:rPr lang="en-US" altLang="zh-CN" dirty="0">
                <a:latin typeface="+mn-ea"/>
              </a:rPr>
              <a:t>encode</a:t>
            </a:r>
            <a:r>
              <a:rPr lang="zh-CN" altLang="en-US" dirty="0">
                <a:latin typeface="+mn-ea"/>
              </a:rPr>
              <a:t>）并将编码后的请求消息通过通道发送给服务方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234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0640-A9A6-8B49-B968-35DC0D15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132"/>
            <a:ext cx="10515600" cy="5145831"/>
          </a:xfrm>
          <a:noFill/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altLang="zh-CN" dirty="0">
                <a:latin typeface="+mn-ea"/>
              </a:rPr>
              <a:t>RPC </a:t>
            </a:r>
            <a:r>
              <a:rPr lang="zh-CN" altLang="en-US" dirty="0">
                <a:latin typeface="+mn-ea"/>
              </a:rPr>
              <a:t>服务端接收器 </a:t>
            </a:r>
            <a:r>
              <a:rPr lang="en-US" altLang="zh-CN" dirty="0" err="1">
                <a:latin typeface="+mn-ea"/>
              </a:rPr>
              <a:t>RpcAcceptor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接收客户端的调用请求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altLang="zh-CN" dirty="0" err="1">
                <a:latin typeface="+mn-ea"/>
              </a:rPr>
              <a:t>RpcProtocol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执行协议解码（</a:t>
            </a:r>
            <a:r>
              <a:rPr lang="en-US" altLang="zh-CN" dirty="0">
                <a:latin typeface="+mn-ea"/>
              </a:rPr>
              <a:t>decode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altLang="zh-CN" dirty="0">
                <a:latin typeface="+mn-ea"/>
              </a:rPr>
              <a:t>RPC </a:t>
            </a:r>
            <a:r>
              <a:rPr lang="zh-CN" altLang="en-US" dirty="0">
                <a:latin typeface="+mn-ea"/>
              </a:rPr>
              <a:t>服务端接收器 </a:t>
            </a:r>
            <a:r>
              <a:rPr lang="en-US" altLang="zh-CN" dirty="0" err="1">
                <a:latin typeface="+mn-ea"/>
              </a:rPr>
              <a:t>RpcAcceptor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接收客户端的调用请求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zh-CN" altLang="en-US" dirty="0">
                <a:latin typeface="+mn-ea"/>
              </a:rPr>
              <a:t>解码后的调用信息传递给 </a:t>
            </a:r>
            <a:r>
              <a:rPr lang="en-US" altLang="zh-CN" dirty="0" err="1">
                <a:latin typeface="+mn-ea"/>
              </a:rPr>
              <a:t>RpcProcessor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去控制处理调用过程，最后再委托调用给 </a:t>
            </a:r>
            <a:r>
              <a:rPr lang="en-US" altLang="zh-CN" dirty="0" err="1">
                <a:latin typeface="+mn-ea"/>
              </a:rPr>
              <a:t>RpcInvoker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去实际执行并返回调用结果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214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C4E6-55EE-9A4C-B363-35F30E5B703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zh-CN" altLang="en-CN" sz="3600" dirty="0">
                <a:latin typeface="+mj-ea"/>
              </a:rPr>
              <a:t>使用</a:t>
            </a:r>
            <a:r>
              <a:rPr lang="zh-CN" altLang="en-US" sz="3600" dirty="0">
                <a:latin typeface="+mj-ea"/>
              </a:rPr>
              <a:t>场景</a:t>
            </a:r>
            <a:endParaRPr lang="en-CN" sz="3600" dirty="0">
              <a:latin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0640-A9A6-8B49-B968-35DC0D15D14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希望同步得到结果的场合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希望使用简单，</a:t>
            </a:r>
            <a:r>
              <a:rPr lang="en-US" sz="2400" dirty="0">
                <a:latin typeface="+mn-ea"/>
              </a:rPr>
              <a:t>RPC</a:t>
            </a:r>
            <a:r>
              <a:rPr lang="zh-CN" altLang="en-US" sz="2400" dirty="0">
                <a:latin typeface="+mn-ea"/>
              </a:rPr>
              <a:t>操作基于接口，使用简单，使用方式模拟本地调用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低延时、高可用的分布式系统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n-ea"/>
              </a:rPr>
              <a:t>RPC</a:t>
            </a:r>
            <a:r>
              <a:rPr lang="zh-CN" altLang="en-US" sz="2400" dirty="0">
                <a:latin typeface="+mn-ea"/>
              </a:rPr>
              <a:t>主要用于公司内部的服务调用，性能消耗低，传输效率高，服务治理方便。</a:t>
            </a:r>
            <a:r>
              <a:rPr lang="en-US" sz="2400" dirty="0">
                <a:latin typeface="+mn-ea"/>
              </a:rPr>
              <a:t>HTTP</a:t>
            </a:r>
            <a:r>
              <a:rPr lang="zh-CN" altLang="en-US" sz="2400" dirty="0">
                <a:latin typeface="+mn-ea"/>
              </a:rPr>
              <a:t>主要用于对外的异构环境，浏览器接口调用，</a:t>
            </a:r>
            <a:r>
              <a:rPr lang="en-US" sz="2400" dirty="0">
                <a:latin typeface="+mn-ea"/>
              </a:rPr>
              <a:t>APP</a:t>
            </a:r>
            <a:r>
              <a:rPr lang="zh-CN" altLang="en-US" sz="2400" dirty="0">
                <a:latin typeface="+mn-ea"/>
              </a:rPr>
              <a:t>接口调用，第三方接口调用等</a:t>
            </a:r>
            <a:endParaRPr lang="en-US" altLang="zh-CN" sz="2400" dirty="0">
              <a:latin typeface="+mn-ea"/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2640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70ED-CE95-2449-944F-1C56D902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+mj-ea"/>
              </a:rPr>
              <a:t>RPC</a:t>
            </a:r>
            <a:r>
              <a:rPr lang="zh-CN" altLang="en-US" sz="3600" dirty="0">
                <a:latin typeface="+mj-ea"/>
              </a:rPr>
              <a:t> 和 </a:t>
            </a:r>
            <a:r>
              <a:rPr lang="en-US" altLang="zh-CN" sz="3600" dirty="0">
                <a:latin typeface="+mj-ea"/>
              </a:rPr>
              <a:t>HTTP</a:t>
            </a:r>
            <a:r>
              <a:rPr lang="zh-CN" altLang="en-US" sz="3600" dirty="0">
                <a:latin typeface="+mj-ea"/>
              </a:rPr>
              <a:t> 的对比</a:t>
            </a:r>
            <a:endParaRPr lang="en-CN" sz="3600" dirty="0">
              <a:latin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97BE-E5D6-FD41-8E03-4837B7DD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5330758"/>
          </a:xfrm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zh-CN" altLang="en-US" dirty="0"/>
              <a:t>传输协议</a:t>
            </a:r>
            <a:endParaRPr lang="en-US" altLang="zh-CN" dirty="0"/>
          </a:p>
          <a:p>
            <a:pPr lvl="1">
              <a:buFont typeface="Wingdings" pitchFamily="2" charset="2"/>
              <a:buChar char="§"/>
            </a:pPr>
            <a:endParaRPr lang="zh-CN" altLang="en-US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+mn-ea"/>
              </a:rPr>
              <a:t>RPC，</a:t>
            </a:r>
            <a:r>
              <a:rPr lang="zh-CN" altLang="en-US" dirty="0">
                <a:latin typeface="+mn-ea"/>
              </a:rPr>
              <a:t>可以基于</a:t>
            </a:r>
            <a:r>
              <a:rPr lang="en-US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协议，也可以基于</a:t>
            </a:r>
            <a:r>
              <a:rPr lang="en-US" dirty="0">
                <a:latin typeface="+mn-ea"/>
              </a:rPr>
              <a:t>HTTP</a:t>
            </a:r>
            <a:r>
              <a:rPr lang="zh-CN" altLang="en-US" dirty="0">
                <a:latin typeface="+mn-ea"/>
              </a:rPr>
              <a:t>协议</a:t>
            </a:r>
            <a:endParaRPr lang="en-US" altLang="zh-CN" dirty="0">
              <a:latin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zh-CN" altLang="en-US" dirty="0">
              <a:latin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+mn-ea"/>
              </a:rPr>
              <a:t>HTTP，</a:t>
            </a:r>
            <a:r>
              <a:rPr lang="zh-CN" altLang="en-US" dirty="0">
                <a:latin typeface="+mn-ea"/>
              </a:rPr>
              <a:t>基于</a:t>
            </a:r>
            <a:r>
              <a:rPr lang="en-US" dirty="0">
                <a:latin typeface="+mn-ea"/>
              </a:rPr>
              <a:t>HTTP</a:t>
            </a:r>
            <a:r>
              <a:rPr lang="zh-CN" altLang="en-US" dirty="0">
                <a:latin typeface="+mn-ea"/>
              </a:rPr>
              <a:t>协议</a:t>
            </a:r>
          </a:p>
          <a:p>
            <a:endParaRPr lang="en-US" altLang="zh-CN" dirty="0"/>
          </a:p>
          <a:p>
            <a:pPr lvl="1">
              <a:buFont typeface="Wingdings" pitchFamily="2" charset="2"/>
              <a:buChar char="§"/>
            </a:pPr>
            <a:r>
              <a:rPr lang="zh-CN" altLang="en-US" dirty="0"/>
              <a:t>传输效率</a:t>
            </a:r>
            <a:endParaRPr lang="en-US" altLang="zh-CN" dirty="0"/>
          </a:p>
          <a:p>
            <a:pPr lvl="1">
              <a:buFont typeface="Wingdings" pitchFamily="2" charset="2"/>
              <a:buChar char="§"/>
            </a:pPr>
            <a:endParaRPr lang="zh-CN" altLang="en-US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+mn-ea"/>
              </a:rPr>
              <a:t>RPC，</a:t>
            </a:r>
            <a:r>
              <a:rPr lang="zh-CN" altLang="en-US" dirty="0">
                <a:latin typeface="+mn-ea"/>
              </a:rPr>
              <a:t>使用自定义的</a:t>
            </a:r>
            <a:r>
              <a:rPr lang="en-US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协议，可以让请求报文体积更小，或者使用</a:t>
            </a:r>
            <a:r>
              <a:rPr lang="en-US" dirty="0">
                <a:latin typeface="+mn-ea"/>
              </a:rPr>
              <a:t>HTTP2</a:t>
            </a:r>
            <a:r>
              <a:rPr lang="zh-CN" altLang="en-US" dirty="0">
                <a:latin typeface="+mn-ea"/>
              </a:rPr>
              <a:t>协议，也可以很好的减少报文的体积，提高传输效率</a:t>
            </a:r>
            <a:endParaRPr lang="en-US" altLang="zh-CN" dirty="0">
              <a:latin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zh-CN" altLang="en-US" sz="1600" dirty="0">
              <a:latin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+mn-ea"/>
              </a:rPr>
              <a:t>HTTP，</a:t>
            </a:r>
            <a:r>
              <a:rPr lang="zh-CN" altLang="en-US" dirty="0">
                <a:latin typeface="+mn-ea"/>
              </a:rPr>
              <a:t>如果是基于</a:t>
            </a:r>
            <a:r>
              <a:rPr lang="en-US" dirty="0">
                <a:latin typeface="+mn-ea"/>
              </a:rPr>
              <a:t>HTTP1.1</a:t>
            </a:r>
            <a:r>
              <a:rPr lang="zh-CN" altLang="en-US" dirty="0">
                <a:latin typeface="+mn-ea"/>
              </a:rPr>
              <a:t>的协议，请求中会包含很多无用的内容，如果是基于</a:t>
            </a:r>
            <a:r>
              <a:rPr lang="en-US" dirty="0">
                <a:latin typeface="+mn-ea"/>
              </a:rPr>
              <a:t>HTTP2.0，</a:t>
            </a:r>
            <a:r>
              <a:rPr lang="zh-CN" altLang="en-US" dirty="0">
                <a:latin typeface="+mn-ea"/>
              </a:rPr>
              <a:t>那么简单的封装以下是可以作为一个</a:t>
            </a:r>
            <a:r>
              <a:rPr lang="en-US" dirty="0">
                <a:latin typeface="+mn-ea"/>
              </a:rPr>
              <a:t>RPC</a:t>
            </a:r>
            <a:r>
              <a:rPr lang="zh-CN" altLang="en-US" dirty="0">
                <a:latin typeface="+mn-ea"/>
              </a:rPr>
              <a:t>来使用的，这时标准</a:t>
            </a:r>
            <a:r>
              <a:rPr lang="en-US" dirty="0">
                <a:latin typeface="+mn-ea"/>
              </a:rPr>
              <a:t>RPC</a:t>
            </a:r>
            <a:r>
              <a:rPr lang="zh-CN" altLang="en-US" dirty="0">
                <a:latin typeface="+mn-ea"/>
              </a:rPr>
              <a:t>框架更多的是服务治理</a:t>
            </a:r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7488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97BE-E5D6-FD41-8E03-4837B7DD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53"/>
            <a:ext cx="10515600" cy="6663447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§"/>
            </a:pPr>
            <a:r>
              <a:rPr lang="zh-CN" altLang="en-US" dirty="0"/>
              <a:t>性能消耗，主要在于序列化和反序列化的耗时</a:t>
            </a:r>
            <a:endParaRPr lang="en-US" altLang="zh-CN" dirty="0"/>
          </a:p>
          <a:p>
            <a:pPr lvl="1">
              <a:buFont typeface="Wingdings" pitchFamily="2" charset="2"/>
              <a:buChar char="§"/>
            </a:pPr>
            <a:endParaRPr lang="zh-CN" altLang="en-US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+mn-ea"/>
              </a:rPr>
              <a:t>RPC，</a:t>
            </a:r>
            <a:r>
              <a:rPr lang="zh-CN" altLang="en-US" dirty="0">
                <a:latin typeface="+mn-ea"/>
              </a:rPr>
              <a:t>可以基于二进制或自定义的协议，实现高效的二进制传输</a:t>
            </a:r>
            <a:endParaRPr lang="en-US" altLang="zh-CN" dirty="0">
              <a:latin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zh-CN" altLang="en-US" dirty="0">
              <a:latin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+mn-ea"/>
              </a:rPr>
              <a:t>HTTP，</a:t>
            </a:r>
            <a:r>
              <a:rPr lang="zh-CN" altLang="en-US" dirty="0">
                <a:latin typeface="+mn-ea"/>
              </a:rPr>
              <a:t>基于 </a:t>
            </a:r>
            <a:r>
              <a:rPr lang="en-US" altLang="zh-CN" dirty="0">
                <a:latin typeface="+mn-ea"/>
              </a:rPr>
              <a:t>JSON/XML</a:t>
            </a:r>
            <a:r>
              <a:rPr lang="zh-CN" altLang="en-US" dirty="0">
                <a:latin typeface="+mn-ea"/>
              </a:rPr>
              <a:t>来实现，字节大小和序列化耗时要更加消耗性能</a:t>
            </a:r>
          </a:p>
          <a:p>
            <a:endParaRPr lang="en-US" altLang="zh-CN" dirty="0"/>
          </a:p>
          <a:p>
            <a:pPr lvl="1">
              <a:buFont typeface="Wingdings" pitchFamily="2" charset="2"/>
              <a:buChar char="§"/>
            </a:pPr>
            <a:r>
              <a:rPr lang="zh-CN" altLang="en-US" dirty="0"/>
              <a:t>负载均衡</a:t>
            </a:r>
            <a:endParaRPr lang="en-US" altLang="zh-CN" dirty="0"/>
          </a:p>
          <a:p>
            <a:pPr lvl="1">
              <a:buFont typeface="Wingdings" pitchFamily="2" charset="2"/>
              <a:buChar char="§"/>
            </a:pPr>
            <a:endParaRPr lang="zh-CN" altLang="en-US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+mn-ea"/>
              </a:rPr>
              <a:t>RPC，</a:t>
            </a:r>
            <a:r>
              <a:rPr lang="zh-CN" altLang="en-US" dirty="0">
                <a:latin typeface="+mn-ea"/>
              </a:rPr>
              <a:t>基本都自带了负载均衡策略</a:t>
            </a:r>
            <a:endParaRPr lang="en-US" altLang="zh-CN" dirty="0">
              <a:latin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dirty="0">
              <a:latin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+mn-ea"/>
              </a:rPr>
              <a:t>HTTP，</a:t>
            </a:r>
            <a:r>
              <a:rPr lang="zh-CN" altLang="en-US" dirty="0">
                <a:latin typeface="+mn-ea"/>
              </a:rPr>
              <a:t>需要配置</a:t>
            </a:r>
            <a:r>
              <a:rPr lang="en-US" dirty="0" err="1">
                <a:latin typeface="+mn-ea"/>
              </a:rPr>
              <a:t>Nginx，HAProxy</a:t>
            </a:r>
            <a:r>
              <a:rPr lang="zh-CN" altLang="en-US" dirty="0">
                <a:latin typeface="+mn-ea"/>
              </a:rPr>
              <a:t>来实现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CN" dirty="0"/>
          </a:p>
          <a:p>
            <a:pPr lvl="1">
              <a:buFont typeface="Wingdings" pitchFamily="2" charset="2"/>
              <a:buChar char="§"/>
            </a:pPr>
            <a:r>
              <a:rPr lang="zh-CN" altLang="en-US" dirty="0"/>
              <a:t> 服务治理（下游服务新增，重启，下线时如何不影响上游调用者）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 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+mn-ea"/>
              </a:rPr>
              <a:t>	RPC</a:t>
            </a:r>
            <a:r>
              <a:rPr lang="zh-CN" altLang="en-US" sz="2200" dirty="0">
                <a:latin typeface="+mn-ea"/>
              </a:rPr>
              <a:t>，能做到自动通知，不影响上游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+mn-ea"/>
              </a:rPr>
              <a:t>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+mn-ea"/>
              </a:rPr>
              <a:t>	HTTP</a:t>
            </a:r>
            <a:r>
              <a:rPr lang="zh-CN" altLang="en-US" sz="2200" dirty="0">
                <a:latin typeface="+mn-ea"/>
              </a:rPr>
              <a:t>，需要事先通知，修改</a:t>
            </a:r>
            <a:r>
              <a:rPr lang="en-US" altLang="zh-CN" sz="2200" dirty="0">
                <a:latin typeface="+mn-ea"/>
              </a:rPr>
              <a:t>Nginx/</a:t>
            </a:r>
            <a:r>
              <a:rPr lang="en-US" altLang="zh-CN" sz="2200" dirty="0" err="1">
                <a:latin typeface="+mn-ea"/>
              </a:rPr>
              <a:t>HAProxy</a:t>
            </a:r>
            <a:r>
              <a:rPr lang="zh-CN" altLang="en-US" sz="2200" dirty="0">
                <a:latin typeface="+mn-ea"/>
              </a:rPr>
              <a:t>配置</a:t>
            </a:r>
            <a:endParaRPr lang="en-US" altLang="zh-CN" sz="2200" dirty="0"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4772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38E2-1B2C-E04F-A88F-8B0A222E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+mj-ea"/>
              </a:rPr>
              <a:t>常用</a:t>
            </a:r>
            <a:r>
              <a:rPr lang="en-US" sz="3600" dirty="0">
                <a:latin typeface="+mj-ea"/>
              </a:rPr>
              <a:t>RPC</a:t>
            </a:r>
            <a:r>
              <a:rPr lang="zh-CN" altLang="en-US" sz="3600" dirty="0">
                <a:latin typeface="+mj-ea"/>
              </a:rPr>
              <a:t>框架</a:t>
            </a:r>
            <a:endParaRPr lang="en-CN" sz="3600" dirty="0">
              <a:latin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5727-6B9E-F34F-BDC2-1082B58D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N" dirty="0">
                <a:hlinkClick r:id="rId2"/>
              </a:rPr>
              <a:t>RPC</a:t>
            </a:r>
            <a:endParaRPr lang="en-CN" dirty="0"/>
          </a:p>
          <a:p>
            <a:endParaRPr lang="en-CN" dirty="0"/>
          </a:p>
          <a:p>
            <a:r>
              <a:rPr lang="en-CN" dirty="0">
                <a:hlinkClick r:id="rId3"/>
              </a:rPr>
              <a:t>JSON</a:t>
            </a:r>
            <a:r>
              <a:rPr lang="en-US" altLang="zh-CN" dirty="0">
                <a:hlinkClick r:id="rId3"/>
              </a:rPr>
              <a:t>-RPC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一个无状态且轻量级的远程过程调用（</a:t>
            </a:r>
            <a:r>
              <a:rPr lang="en-US" sz="2400" dirty="0">
                <a:latin typeface="+mn-ea"/>
              </a:rPr>
              <a:t>RPC）</a:t>
            </a:r>
            <a:r>
              <a:rPr lang="zh-CN" altLang="en-US" sz="2400" dirty="0">
                <a:latin typeface="+mn-ea"/>
              </a:rPr>
              <a:t>传送协议，其传送內容透過</a:t>
            </a:r>
            <a:r>
              <a:rPr lang="en-US" sz="2400" dirty="0">
                <a:latin typeface="+mn-ea"/>
              </a:rPr>
              <a:t>JSON </a:t>
            </a:r>
            <a:r>
              <a:rPr lang="zh-CN" altLang="en-US" sz="2400" dirty="0">
                <a:latin typeface="+mn-ea"/>
              </a:rPr>
              <a:t>为主</a:t>
            </a:r>
            <a:endParaRPr lang="en-US" altLang="zh-CN" sz="2400" dirty="0">
              <a:latin typeface="+mn-ea"/>
            </a:endParaRPr>
          </a:p>
          <a:p>
            <a:endParaRPr lang="en-US" dirty="0"/>
          </a:p>
          <a:p>
            <a:r>
              <a:rPr lang="en-US" dirty="0">
                <a:hlinkClick r:id="rId4"/>
              </a:rPr>
              <a:t>GRPC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序列化用</a:t>
            </a:r>
            <a:r>
              <a:rPr lang="en-US" sz="2400" dirty="0" err="1">
                <a:latin typeface="+mn-ea"/>
              </a:rPr>
              <a:t>protobuf</a:t>
            </a:r>
            <a:r>
              <a:rPr lang="en-US" sz="2400" dirty="0">
                <a:latin typeface="+mn-ea"/>
              </a:rPr>
              <a:t>，</a:t>
            </a:r>
            <a:r>
              <a:rPr lang="zh-CN" altLang="en-US" sz="2400" dirty="0">
                <a:latin typeface="+mn-ea"/>
              </a:rPr>
              <a:t>通信使用</a:t>
            </a:r>
            <a:r>
              <a:rPr lang="en-US" sz="2400" dirty="0">
                <a:latin typeface="+mn-ea"/>
              </a:rPr>
              <a:t>http2</a:t>
            </a:r>
            <a:endParaRPr lang="en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550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F00C-C77F-EC4A-80EE-BD8EA51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 </a:t>
            </a:r>
            <a:r>
              <a:rPr lang="en-US" altLang="zh-CN" sz="3600" dirty="0"/>
              <a:t>Q&amp;A</a:t>
            </a:r>
            <a:endParaRPr lang="en-C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54EC-3C55-0E4A-A4A6-7D6562F9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N" dirty="0"/>
              <a:t>RPC</a:t>
            </a:r>
            <a:r>
              <a:rPr lang="zh-CN" altLang="en-US" dirty="0"/>
              <a:t>模拟本地调用需要考虑点：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CN" sz="2000" dirty="0">
                <a:latin typeface="+mn-ea"/>
              </a:rPr>
              <a:t>网络</a:t>
            </a:r>
            <a:r>
              <a:rPr lang="zh-CN" altLang="en-US" sz="2000" dirty="0">
                <a:latin typeface="+mn-ea"/>
              </a:rPr>
              <a:t>不稳定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服务阻塞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异常和熔断</a:t>
            </a:r>
            <a:endParaRPr lang="en-US" altLang="zh-CN" sz="2000" dirty="0">
              <a:latin typeface="+mn-ea"/>
            </a:endParaRPr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6046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7EB6-DBD6-7045-A6EC-48F6CB17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3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hlinkClick r:id="rId2"/>
              </a:rPr>
              <a:t>什么是</a:t>
            </a:r>
            <a:r>
              <a:rPr lang="en-US" altLang="zh-CN" sz="3600" dirty="0">
                <a:hlinkClick r:id="rId2"/>
              </a:rPr>
              <a:t>RPC</a:t>
            </a:r>
            <a:endParaRPr lang="en-C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C7E5-BCF9-564D-B91F-1AE3FCB2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5310553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sz="2400" dirty="0" err="1"/>
              <a:t>RPC（Remote</a:t>
            </a:r>
            <a:r>
              <a:rPr lang="en-US" sz="2400" dirty="0"/>
              <a:t> Procedure Call Protocol）——</a:t>
            </a:r>
            <a:r>
              <a:rPr lang="zh-CN" altLang="en-US" sz="2400" dirty="0"/>
              <a:t>远程过程调用协议，它是一种通过网络从远程计算机程序上请求服务，而不需要了解底层网络技术的协议。 </a:t>
            </a:r>
            <a:r>
              <a:rPr lang="en-US" sz="2400" dirty="0"/>
              <a:t>RPC</a:t>
            </a:r>
            <a:r>
              <a:rPr lang="zh-CN" altLang="en-US" sz="2400" dirty="0"/>
              <a:t>协议假定某些传输协议的存在，如</a:t>
            </a:r>
            <a:r>
              <a:rPr lang="en-US" sz="2400" dirty="0"/>
              <a:t>TCP</a:t>
            </a:r>
            <a:r>
              <a:rPr lang="zh-CN" altLang="en-US" sz="2400" dirty="0"/>
              <a:t>或</a:t>
            </a:r>
            <a:r>
              <a:rPr lang="en-US" sz="2400" dirty="0"/>
              <a:t>UDP，</a:t>
            </a:r>
            <a:r>
              <a:rPr lang="zh-CN" altLang="en-US" sz="2400" dirty="0"/>
              <a:t>为通信程序之间携带信息数据。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采用客户端</a:t>
            </a:r>
            <a:r>
              <a:rPr lang="en-US" altLang="zh-CN" sz="2400" dirty="0"/>
              <a:t>/</a:t>
            </a:r>
            <a:r>
              <a:rPr lang="zh-CN" altLang="en-US" sz="2400" dirty="0"/>
              <a:t>服务端工作模式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sz="2400" dirty="0"/>
              <a:t>OSI</a:t>
            </a:r>
            <a:r>
              <a:rPr lang="zh-CN" altLang="en-US" sz="2400" dirty="0"/>
              <a:t>网络通信模型中，</a:t>
            </a:r>
            <a:r>
              <a:rPr lang="en-US" sz="2400" dirty="0"/>
              <a:t>RPC</a:t>
            </a:r>
            <a:r>
              <a:rPr lang="zh-CN" altLang="en-US" sz="2400" dirty="0"/>
              <a:t>跨越了传输层和应用层。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远程过程调用具有与本地调用相同的形式  </a:t>
            </a:r>
            <a:r>
              <a:rPr lang="en-US" altLang="zh-CN" sz="2400" dirty="0"/>
              <a:t>🤔️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70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62FA-6A19-404E-B1E2-23F1963A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627"/>
            <a:ext cx="10515600" cy="5670336"/>
          </a:xfrm>
          <a:noFill/>
        </p:spPr>
        <p:txBody>
          <a:bodyPr/>
          <a:lstStyle/>
          <a:p>
            <a:r>
              <a:rPr lang="zh-CN" altLang="en-CN" dirty="0"/>
              <a:t>工作</a:t>
            </a:r>
            <a:r>
              <a:rPr lang="zh-CN" altLang="en-US" dirty="0"/>
              <a:t>原理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C02BB-2913-0F43-80BB-198E936A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130300"/>
            <a:ext cx="53848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0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F4EC-6962-954A-BDAD-F3F20D41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组成介绍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/>
          </a:p>
          <a:p>
            <a:pPr marL="914400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Caller: </a:t>
            </a:r>
            <a:r>
              <a:rPr lang="zh-CN" altLang="en-US" dirty="0">
                <a:latin typeface="+mn-ea"/>
              </a:rPr>
              <a:t> 调用方</a:t>
            </a:r>
            <a:endParaRPr lang="en-US" altLang="zh-CN" dirty="0">
              <a:latin typeface="+mn-ea"/>
            </a:endParaRPr>
          </a:p>
          <a:p>
            <a:pPr marL="914400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 marL="914400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Client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Stub:</a:t>
            </a:r>
            <a:r>
              <a:rPr lang="zh-CN" altLang="en-US" dirty="0">
                <a:latin typeface="+mn-ea"/>
              </a:rPr>
              <a:t>  存放 </a:t>
            </a:r>
            <a:r>
              <a:rPr lang="en-US" altLang="zh-CN" dirty="0">
                <a:latin typeface="+mn-ea"/>
              </a:rPr>
              <a:t>Caller</a:t>
            </a:r>
            <a:r>
              <a:rPr lang="zh-CN" altLang="en-US" dirty="0">
                <a:latin typeface="+mn-ea"/>
              </a:rPr>
              <a:t> 的请求参数数据信息打包成网络消息，再通过网络传输发送给服务端</a:t>
            </a:r>
            <a:endParaRPr lang="en-US" altLang="zh-CN" dirty="0">
              <a:latin typeface="+mn-ea"/>
            </a:endParaRPr>
          </a:p>
          <a:p>
            <a:pPr marL="914400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 marL="914400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Sockets:</a:t>
            </a:r>
            <a:r>
              <a:rPr lang="zh-CN" altLang="en-US" dirty="0">
                <a:latin typeface="+mn-ea"/>
              </a:rPr>
              <a:t> 网络服务，底层传输，</a:t>
            </a:r>
            <a:r>
              <a:rPr lang="en-US" altLang="zh-CN" dirty="0">
                <a:latin typeface="+mn-ea"/>
              </a:rPr>
              <a:t>TCP/HTTP2</a:t>
            </a:r>
          </a:p>
          <a:p>
            <a:pPr marL="914400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 marL="914400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Server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Stub:</a:t>
            </a:r>
            <a:r>
              <a:rPr lang="zh-CN" altLang="en-US" dirty="0">
                <a:latin typeface="+mn-ea"/>
              </a:rPr>
              <a:t> 接收客户端发送过来的请求消息并进行解包，然后再调用本地服务进行处理</a:t>
            </a:r>
            <a:endParaRPr lang="en-US" altLang="zh-CN" dirty="0">
              <a:latin typeface="+mn-ea"/>
            </a:endParaRPr>
          </a:p>
          <a:p>
            <a:pPr marL="914400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 marL="914400" lvl="1" indent="-457200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Server: </a:t>
            </a:r>
            <a:r>
              <a:rPr lang="zh-CN" altLang="en-US" dirty="0">
                <a:latin typeface="+mn-ea"/>
              </a:rPr>
              <a:t> 服务方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783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F4EC-6962-954A-BDAD-F3F20D41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611046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流程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/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服务调用方（</a:t>
            </a:r>
            <a:r>
              <a:rPr lang="en-US" altLang="zh-CN" dirty="0">
                <a:latin typeface="+mn-ea"/>
              </a:rPr>
              <a:t>client</a:t>
            </a:r>
            <a:r>
              <a:rPr lang="zh-CN" altLang="en-US" dirty="0">
                <a:latin typeface="+mn-ea"/>
              </a:rPr>
              <a:t>）通过本地调用的方式调用服务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endParaRPr lang="zh-CN" altLang="en-US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客户端存根（</a:t>
            </a:r>
            <a:r>
              <a:rPr lang="en-US" altLang="zh-CN" dirty="0">
                <a:latin typeface="+mn-ea"/>
              </a:rPr>
              <a:t>client stub</a:t>
            </a:r>
            <a:r>
              <a:rPr lang="zh-CN" altLang="en-US" dirty="0">
                <a:latin typeface="+mn-ea"/>
              </a:rPr>
              <a:t>）接收到调用请求后负责将方法、入参等信息序列化（组装）成能够进行网络传输的消息体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endParaRPr lang="zh-CN" altLang="en-US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客户端存根（</a:t>
            </a:r>
            <a:r>
              <a:rPr lang="en-US" altLang="zh-CN" dirty="0">
                <a:latin typeface="+mn-ea"/>
              </a:rPr>
              <a:t>client stub</a:t>
            </a:r>
            <a:r>
              <a:rPr lang="zh-CN" altLang="en-US" dirty="0">
                <a:latin typeface="+mn-ea"/>
              </a:rPr>
              <a:t>）找到远程的服务地址，并且将消息通过网络发送给服务端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endParaRPr lang="zh-CN" altLang="en-US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服务端存根（</a:t>
            </a:r>
            <a:r>
              <a:rPr lang="en-US" altLang="zh-CN" dirty="0">
                <a:latin typeface="+mn-ea"/>
              </a:rPr>
              <a:t>server stub</a:t>
            </a:r>
            <a:r>
              <a:rPr lang="zh-CN" altLang="en-US" dirty="0">
                <a:latin typeface="+mn-ea"/>
              </a:rPr>
              <a:t>）收到消息后进行解码（反序列化操作）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endParaRPr lang="zh-CN" altLang="en-US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服务端存根（</a:t>
            </a:r>
            <a:r>
              <a:rPr lang="en-US" altLang="zh-CN" dirty="0">
                <a:latin typeface="+mn-ea"/>
              </a:rPr>
              <a:t>server stub</a:t>
            </a:r>
            <a:r>
              <a:rPr lang="zh-CN" altLang="en-US" dirty="0">
                <a:latin typeface="+mn-ea"/>
              </a:rPr>
              <a:t>）根据解码结果调用本地的服务进行相关处理</a:t>
            </a:r>
          </a:p>
        </p:txBody>
      </p:sp>
    </p:spTree>
    <p:extLst>
      <p:ext uri="{BB962C8B-B14F-4D97-AF65-F5344CB8AC3E}">
        <p14:creationId xmlns:p14="http://schemas.microsoft.com/office/powerpoint/2010/main" val="242591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F4EC-6962-954A-BDAD-F3F20D41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61104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endParaRPr lang="en-US" altLang="zh-CN" dirty="0"/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 startAt="6"/>
            </a:pPr>
            <a:r>
              <a:rPr lang="zh-CN" altLang="en-US" dirty="0">
                <a:latin typeface="+mn-ea"/>
              </a:rPr>
              <a:t>本地服务执行具体业务逻辑并将处理结果返回给服务端存根（</a:t>
            </a:r>
            <a:r>
              <a:rPr lang="en-US" altLang="zh-CN" dirty="0">
                <a:latin typeface="+mn-ea"/>
              </a:rPr>
              <a:t>server stub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 startAt="6"/>
            </a:pPr>
            <a:endParaRPr lang="zh-CN" altLang="en-US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 startAt="6"/>
            </a:pPr>
            <a:r>
              <a:rPr lang="zh-CN" altLang="en-US" dirty="0">
                <a:latin typeface="+mn-ea"/>
              </a:rPr>
              <a:t>服务端存根（</a:t>
            </a:r>
            <a:r>
              <a:rPr lang="en-US" altLang="zh-CN" dirty="0">
                <a:latin typeface="+mn-ea"/>
              </a:rPr>
              <a:t>server stub</a:t>
            </a:r>
            <a:r>
              <a:rPr lang="zh-CN" altLang="en-US" dirty="0">
                <a:latin typeface="+mn-ea"/>
              </a:rPr>
              <a:t>）将返回结果重新打包成消息（序列化）并通过网络发送至消费方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 startAt="6"/>
            </a:pPr>
            <a:endParaRPr lang="zh-CN" altLang="en-US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 startAt="6"/>
            </a:pPr>
            <a:r>
              <a:rPr lang="zh-CN" altLang="en-US" dirty="0">
                <a:latin typeface="+mn-ea"/>
              </a:rPr>
              <a:t>客户端存根（</a:t>
            </a:r>
            <a:r>
              <a:rPr lang="en-US" altLang="zh-CN" dirty="0">
                <a:latin typeface="+mn-ea"/>
              </a:rPr>
              <a:t>client stub</a:t>
            </a:r>
            <a:r>
              <a:rPr lang="zh-CN" altLang="en-US" dirty="0">
                <a:latin typeface="+mn-ea"/>
              </a:rPr>
              <a:t>）接收到消息，并进行解码（反序列化）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 startAt="6"/>
            </a:pPr>
            <a:endParaRPr lang="zh-CN" altLang="en-US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Clr>
                <a:schemeClr val="tx2"/>
              </a:buClr>
              <a:buSzPct val="100000"/>
              <a:buFont typeface="+mj-lt"/>
              <a:buAutoNum type="arabicPeriod" startAt="6"/>
            </a:pPr>
            <a:r>
              <a:rPr lang="zh-CN" altLang="en-US" dirty="0">
                <a:latin typeface="+mn-ea"/>
              </a:rPr>
              <a:t>服务调用方（</a:t>
            </a:r>
            <a:r>
              <a:rPr lang="en-US" altLang="zh-CN" dirty="0">
                <a:latin typeface="+mn-ea"/>
              </a:rPr>
              <a:t>client</a:t>
            </a:r>
            <a:r>
              <a:rPr lang="zh-CN" altLang="en-US" dirty="0">
                <a:latin typeface="+mn-ea"/>
              </a:rPr>
              <a:t>）得到最终结果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414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62FA-6A19-404E-B1E2-23F1963A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627"/>
            <a:ext cx="10515600" cy="5670336"/>
          </a:xfrm>
          <a:noFill/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结构解析</a:t>
            </a:r>
            <a:endParaRPr lang="en-US" altLang="zh-CN" dirty="0">
              <a:latin typeface="+mj-ea"/>
              <a:ea typeface="+mj-ea"/>
            </a:endParaRPr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59136-2C08-6E48-B6F2-4A9B24EF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174750"/>
            <a:ext cx="75438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4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F600-6FF5-FD42-915B-8A020D33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204"/>
            <a:ext cx="10515600" cy="5612759"/>
          </a:xfrm>
          <a:noFill/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组件介绍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endParaRPr lang="en-CN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RpcServer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负责导出（</a:t>
            </a:r>
            <a:r>
              <a:rPr lang="en-US" sz="2000" dirty="0"/>
              <a:t>export）</a:t>
            </a:r>
            <a:r>
              <a:rPr lang="zh-CN" altLang="en-US" sz="2000" dirty="0"/>
              <a:t>远程接口  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RpcClient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   	</a:t>
            </a:r>
            <a:r>
              <a:rPr lang="zh-CN" altLang="en-US" sz="2000" dirty="0"/>
              <a:t>负责导入（</a:t>
            </a:r>
            <a:r>
              <a:rPr lang="en-US" sz="2000" dirty="0"/>
              <a:t>import）</a:t>
            </a:r>
            <a:r>
              <a:rPr lang="zh-CN" altLang="en-US" sz="2000" dirty="0"/>
              <a:t>远程接口的代理实现  </a:t>
            </a:r>
          </a:p>
          <a:p>
            <a:pPr marL="0" indent="0">
              <a:buNone/>
            </a:pPr>
            <a:endParaRPr lang="zh-CN" alt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RpcProxy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	 </a:t>
            </a:r>
            <a:r>
              <a:rPr lang="zh-CN" altLang="en-US" sz="2000" dirty="0"/>
              <a:t>远程接口的代理实现 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69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F600-6FF5-FD42-915B-8A020D33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204"/>
            <a:ext cx="10515600" cy="589496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CN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RpcInvoker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sz="2000" dirty="0">
                <a:latin typeface="+mn-ea"/>
              </a:rPr>
              <a:t>客户方实现：负责编码调用信息和发送调用请求到服务方并等待调用结果返回 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20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服务方实现：负责调用服务端接口的具体实现并返回调用结果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RpcProtocol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   	</a:t>
            </a:r>
            <a:r>
              <a:rPr lang="zh-CN" altLang="en-US" sz="2000" dirty="0"/>
              <a:t>协议编</a:t>
            </a:r>
            <a:r>
              <a:rPr lang="en-US" altLang="zh-CN" sz="2000" dirty="0"/>
              <a:t>/</a:t>
            </a:r>
            <a:r>
              <a:rPr lang="zh-CN" altLang="en-US" sz="2000" dirty="0"/>
              <a:t>解码 </a:t>
            </a:r>
          </a:p>
          <a:p>
            <a:pPr marL="0" indent="0">
              <a:buNone/>
            </a:pPr>
            <a:endParaRPr lang="zh-CN" alt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RpcConnector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	 </a:t>
            </a:r>
            <a:r>
              <a:rPr lang="zh-CN" altLang="en-US" sz="2000" dirty="0"/>
              <a:t>维持客户方和服务方的连接通道和发送数据到服务方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72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</TotalTime>
  <Words>1016</Words>
  <Application>Microsoft Macintosh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RPC</vt:lpstr>
      <vt:lpstr>什么是RPC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使用场景</vt:lpstr>
      <vt:lpstr>RPC 和 HTTP 的对比</vt:lpstr>
      <vt:lpstr>PowerPoint Presentation</vt:lpstr>
      <vt:lpstr>常用RPC框架</vt:lpstr>
      <vt:lpstr>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306</cp:revision>
  <dcterms:created xsi:type="dcterms:W3CDTF">2020-06-01T01:10:16Z</dcterms:created>
  <dcterms:modified xsi:type="dcterms:W3CDTF">2020-06-14T01:12:25Z</dcterms:modified>
</cp:coreProperties>
</file>