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85" r:id="rId35"/>
    <p:sldId id="284" r:id="rId36"/>
    <p:sldId id="286" r:id="rId3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8" d="100"/>
          <a:sy n="138" d="100"/>
        </p:scale>
        <p:origin x="-86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29058" y="3429000"/>
            <a:ext cx="4557722" cy="110965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1026" name="Picture 2" descr="C:\Documents and Settings\minos\바탕 화면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89" y="6072206"/>
            <a:ext cx="1908147" cy="500066"/>
          </a:xfrm>
          <a:prstGeom prst="rect">
            <a:avLst/>
          </a:prstGeom>
          <a:noFill/>
        </p:spPr>
      </p:pic>
      <p:pic>
        <p:nvPicPr>
          <p:cNvPr id="4" name="Picture 2" descr="D:\연구실\8. 기타자료\개인\selogo_bo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178" y="6000768"/>
            <a:ext cx="886474" cy="5572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u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2pPr>
            <a:lvl3pPr>
              <a:buClr>
                <a:schemeClr val="tx2"/>
              </a:buClr>
              <a:buSzPct val="75000"/>
              <a:buFont typeface="Wingdings" pitchFamily="2" charset="2"/>
              <a:buChar char="l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3pPr>
            <a:lvl4pPr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u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4pPr>
            <a:lvl5pPr>
              <a:buClr>
                <a:schemeClr val="tx2"/>
              </a:buClr>
              <a:buSzPct val="75000"/>
              <a:buFont typeface="Wingdings" pitchFamily="2" charset="2"/>
              <a:buChar char="l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7788"/>
            <a:ext cx="428628" cy="287360"/>
          </a:xfrm>
        </p:spPr>
        <p:txBody>
          <a:bodyPr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s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6286520"/>
            <a:ext cx="750099" cy="500066"/>
          </a:xfrm>
          <a:prstGeom prst="rect">
            <a:avLst/>
          </a:prstGeom>
        </p:spPr>
      </p:pic>
      <p:pic>
        <p:nvPicPr>
          <p:cNvPr id="10" name="그림 9" descr="se_copyr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6643710"/>
            <a:ext cx="2528881" cy="1044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114298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81804" y="6357958"/>
            <a:ext cx="2133600" cy="287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system" TargetMode="External"/><Relationship Id="rId2" Type="http://schemas.openxmlformats.org/officeDocument/2006/relationships/hyperlink" Target="http://en.wikipedia.org/wiki/Stru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 &amp;</a:t>
            </a:r>
            <a:br>
              <a:rPr lang="en-US" altLang="ko-KR" dirty="0" smtClean="0"/>
            </a:br>
            <a:r>
              <a:rPr lang="en-US" altLang="ko-KR" dirty="0" smtClean="0"/>
              <a:t>Software Architecture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2010.11.16</a:t>
            </a:r>
          </a:p>
          <a:p>
            <a:r>
              <a:rPr lang="en-US" altLang="ko-KR" dirty="0" smtClean="0"/>
              <a:t>Software Engineering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7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View</a:t>
            </a:r>
          </a:p>
          <a:p>
            <a:pPr lvl="1"/>
            <a:r>
              <a:rPr lang="ko-KR" altLang="en-US" dirty="0" smtClean="0"/>
              <a:t>시스템의 수행흐름을 중심으로 보는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시스템에서 작업을 수행할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동작을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통신하는지를 중점적으로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다음과 같은 부분을 고려함</a:t>
            </a:r>
            <a:endParaRPr lang="en-US" altLang="ko-KR" dirty="0" smtClean="0"/>
          </a:p>
          <a:p>
            <a:pPr lvl="2"/>
            <a:r>
              <a:rPr lang="en-US" altLang="ko-KR" dirty="0"/>
              <a:t>concurrency, distribution, integrators, </a:t>
            </a:r>
            <a:r>
              <a:rPr lang="en-US" altLang="ko-KR" dirty="0" smtClean="0"/>
              <a:t>performance, scalability</a:t>
            </a:r>
          </a:p>
          <a:p>
            <a:pPr lvl="1"/>
            <a:r>
              <a:rPr lang="en-US" altLang="ko-KR" dirty="0" smtClean="0"/>
              <a:t>UML</a:t>
            </a:r>
            <a:r>
              <a:rPr lang="ko-KR" altLang="en-US" dirty="0" smtClean="0"/>
              <a:t>외에도 </a:t>
            </a:r>
            <a:r>
              <a:rPr lang="en-US" altLang="ko-KR" dirty="0" err="1" smtClean="0"/>
              <a:t>PetriNet</a:t>
            </a:r>
            <a:r>
              <a:rPr lang="ko-KR" altLang="en-US" dirty="0" smtClean="0"/>
              <a:t>으로도 표현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UML – Activity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</a:p>
          <a:p>
            <a:pPr lvl="1"/>
            <a:r>
              <a:rPr lang="ko-KR" altLang="en-US" dirty="0" smtClean="0"/>
              <a:t>시스템의 기능이 수행될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흐름을 표현하는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그들 간의 관계를 묶어서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로 표현함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Action </a:t>
            </a:r>
            <a:r>
              <a:rPr lang="ko-KR" altLang="en-US" dirty="0" smtClean="0"/>
              <a:t>외에도 데이터의 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시그널 입출력도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Fork, Join</a:t>
            </a:r>
            <a:r>
              <a:rPr lang="ko-KR" altLang="en-US" dirty="0" smtClean="0"/>
              <a:t>을 활용하여 </a:t>
            </a:r>
            <a:r>
              <a:rPr lang="en-US" altLang="ko-KR" dirty="0" smtClean="0"/>
              <a:t>Concurrent</a:t>
            </a:r>
            <a:r>
              <a:rPr lang="ko-KR" altLang="en-US" dirty="0" smtClean="0"/>
              <a:t>한 수행흐름도 표현 할 수 있음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1043"/>
            <a:ext cx="2597917" cy="471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73" y="3933056"/>
            <a:ext cx="5038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2918"/>
            <a:ext cx="5295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32129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Fork, Join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52928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Send, Receive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View </a:t>
            </a:r>
          </a:p>
          <a:p>
            <a:pPr lvl="1"/>
            <a:r>
              <a:rPr lang="ko-KR" altLang="en-US" dirty="0" smtClean="0"/>
              <a:t>시스템의 물리적 요소들의 배치를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엔지니어의 관점에서 보는 소프트웨어 시스템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가 내부의 흐름을 표현한다면</a:t>
            </a:r>
            <a:r>
              <a:rPr lang="en-US" altLang="ko-KR" dirty="0" smtClean="0"/>
              <a:t>, Physical</a:t>
            </a:r>
            <a:r>
              <a:rPr lang="ko-KR" altLang="en-US" dirty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외부 시스템</a:t>
            </a:r>
            <a:r>
              <a:rPr lang="en-US" altLang="ko-KR" dirty="0"/>
              <a:t> </a:t>
            </a:r>
            <a:r>
              <a:rPr lang="ko-KR" altLang="en-US" dirty="0" smtClean="0"/>
              <a:t>혹은 컴포넌트와의 동작 흐름을 보여줌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UML – Deployment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Deployment diagram</a:t>
            </a:r>
          </a:p>
          <a:p>
            <a:pPr lvl="1"/>
            <a:r>
              <a:rPr lang="ko-KR" altLang="en-US" dirty="0" smtClean="0"/>
              <a:t>시스템과 관계된 물리적 요소들을 표현하는 다이어그램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파일 혹은 하드웨어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Artifact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</a:t>
            </a:r>
            <a:r>
              <a:rPr lang="ko-KR" altLang="en-US" dirty="0" smtClean="0"/>
              <a:t>는 동작하는 환경인 </a:t>
            </a:r>
            <a:r>
              <a:rPr lang="en-US" altLang="ko-KR" dirty="0" smtClean="0"/>
              <a:t>Execution environment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Node – Server, Desktop, Disk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Execution Environment – OS, J2EE, Web server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1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36856"/>
            <a:ext cx="49339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1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Development View</a:t>
            </a:r>
          </a:p>
          <a:p>
            <a:pPr lvl="1"/>
            <a:r>
              <a:rPr lang="ko-KR" altLang="en-US" dirty="0" smtClean="0"/>
              <a:t>개발자 시점에서 시스템의 전체적인 구조를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/>
              <a:t> </a:t>
            </a:r>
            <a:r>
              <a:rPr lang="ko-KR" altLang="en-US" dirty="0" smtClean="0"/>
              <a:t>소프트웨어 관리와 관계된 면을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Implementation view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Logical</a:t>
            </a:r>
            <a:r>
              <a:rPr lang="ko-KR" altLang="en-US" dirty="0" smtClean="0"/>
              <a:t>보다는 큰 것을 보는 관점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UML – Component diagram, Package diagram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 diagram</a:t>
            </a:r>
          </a:p>
          <a:p>
            <a:pPr lvl="1"/>
            <a:r>
              <a:rPr lang="ko-KR" altLang="en-US" dirty="0" smtClean="0"/>
              <a:t>소프트웨어를 구성하는 컴포넌트들의 관계를 나타낸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상에서 재사용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교체 가능한 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Building block</a:t>
            </a:r>
          </a:p>
          <a:p>
            <a:pPr lvl="2"/>
            <a:r>
              <a:rPr lang="ko-KR" altLang="en-US" dirty="0" smtClean="0"/>
              <a:t>몇몇 클래스로 구성되거나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서브시스템으로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컴포넌트는 개별적으로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Provided, Required</a:t>
            </a:r>
          </a:p>
          <a:p>
            <a:pPr lvl="3"/>
            <a:r>
              <a:rPr lang="en-US" altLang="ko-KR" dirty="0" smtClean="0"/>
              <a:t>Provided – </a:t>
            </a:r>
            <a:r>
              <a:rPr lang="ko-KR" altLang="en-US" dirty="0" smtClean="0"/>
              <a:t>외부로 기능을 제공하는 </a:t>
            </a:r>
            <a:r>
              <a:rPr lang="en-US" altLang="ko-KR" dirty="0" smtClean="0"/>
              <a:t>interface</a:t>
            </a:r>
          </a:p>
          <a:p>
            <a:pPr lvl="3"/>
            <a:r>
              <a:rPr lang="en-US" altLang="ko-KR" dirty="0" smtClean="0"/>
              <a:t>Required – </a:t>
            </a:r>
            <a:r>
              <a:rPr lang="ko-KR" altLang="en-US" dirty="0" smtClean="0"/>
              <a:t>외부로 기능을 요청하는 </a:t>
            </a:r>
            <a:r>
              <a:rPr lang="en-US" altLang="ko-KR" dirty="0" smtClean="0"/>
              <a:t>interface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5267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780928"/>
            <a:ext cx="4562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5353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6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 diagram</a:t>
            </a:r>
          </a:p>
          <a:p>
            <a:pPr lvl="1"/>
            <a:r>
              <a:rPr lang="ko-KR" altLang="en-US" dirty="0" smtClean="0"/>
              <a:t>패키지들 사이의 관계를 표현하는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모듈 혹은 클래스들의 묶음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모듈이나 클래스는 </a:t>
            </a:r>
            <a:r>
              <a:rPr lang="ko-KR" altLang="en-US" dirty="0" err="1" smtClean="0"/>
              <a:t>유즈케이스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더 작은 모듈이나 클래스로 구성될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각 패키지 간의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Import, access </a:t>
            </a:r>
            <a:r>
              <a:rPr lang="ko-KR" altLang="en-US" dirty="0" smtClean="0"/>
              <a:t>두 가지로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30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</a:p>
          <a:p>
            <a:r>
              <a:rPr lang="ko-KR" altLang="en-US" dirty="0" smtClean="0"/>
              <a:t>소프트웨어 아키텍처</a:t>
            </a:r>
            <a:endParaRPr lang="en-US" altLang="ko-KR" dirty="0" smtClean="0"/>
          </a:p>
          <a:p>
            <a:r>
              <a:rPr lang="en-US" altLang="ko-KR" dirty="0" smtClean="0"/>
              <a:t>4+1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</a:t>
            </a:r>
            <a:endParaRPr lang="en-US" altLang="ko-KR" dirty="0" smtClean="0"/>
          </a:p>
          <a:p>
            <a:r>
              <a:rPr lang="en-US" altLang="ko-KR" dirty="0" smtClean="0"/>
              <a:t>4+1</a:t>
            </a:r>
            <a:r>
              <a:rPr lang="ko-KR" altLang="en-US" dirty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아키텍처와 </a:t>
            </a:r>
            <a:r>
              <a:rPr lang="en-US" altLang="ko-KR" dirty="0" smtClean="0"/>
              <a:t>UML</a:t>
            </a:r>
          </a:p>
          <a:p>
            <a:r>
              <a:rPr lang="ko-KR" altLang="en-US" dirty="0" smtClean="0"/>
              <a:t>설계 예제</a:t>
            </a:r>
            <a:endParaRPr lang="en-US" altLang="ko-KR" dirty="0" smtClean="0"/>
          </a:p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924050"/>
            <a:ext cx="54387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2613" y="4869160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요소를 참조 가능하지만</a:t>
            </a:r>
            <a:r>
              <a:rPr lang="en-US" altLang="ko-KR" dirty="0" smtClean="0"/>
              <a:t>, D</a:t>
            </a:r>
            <a:r>
              <a:rPr lang="ko-KR" altLang="en-US" dirty="0" smtClean="0"/>
              <a:t>의 것은 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3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Logical View </a:t>
            </a:r>
          </a:p>
          <a:p>
            <a:pPr lvl="1"/>
            <a:r>
              <a:rPr lang="ko-KR" altLang="en-US" dirty="0" smtClean="0"/>
              <a:t>사용자에게 제공되는 기능을 중심으로 보는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내부의 논리적인 구조를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간의 관계나 클래스 간의 수행 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통신에 중점을 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UML – Class diagram, Communication diagram, 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</a:p>
          <a:p>
            <a:pPr lvl="1"/>
            <a:r>
              <a:rPr lang="ko-KR" altLang="en-US" dirty="0" smtClean="0"/>
              <a:t>시스템을 구성하는 클래스 구조를 표현하는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클래스들 간의 관계를 구성하는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Name, attribute, operation</a:t>
            </a:r>
          </a:p>
          <a:p>
            <a:pPr lvl="1"/>
            <a:r>
              <a:rPr lang="en-US" altLang="ko-KR" dirty="0" smtClean="0"/>
              <a:t>Relationship</a:t>
            </a:r>
          </a:p>
          <a:p>
            <a:pPr lvl="2"/>
            <a:r>
              <a:rPr lang="en-US" altLang="ko-KR" dirty="0" smtClean="0"/>
              <a:t>Association, composition, aggregation, generalization</a:t>
            </a:r>
          </a:p>
          <a:p>
            <a:pPr lvl="1"/>
            <a:r>
              <a:rPr lang="ko-KR" altLang="en-US" dirty="0" smtClean="0"/>
              <a:t>클래스 다이어그램이야 말로 객체지향 모델링의 가장 기본이 되는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6192688" cy="538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Communication diagram</a:t>
            </a:r>
          </a:p>
          <a:p>
            <a:pPr lvl="1"/>
            <a:r>
              <a:rPr lang="ko-KR" altLang="en-US" dirty="0" smtClean="0"/>
              <a:t>클래스간의 상호작</a:t>
            </a:r>
            <a:r>
              <a:rPr lang="ko-KR" altLang="en-US" dirty="0"/>
              <a:t>용</a:t>
            </a:r>
            <a:r>
              <a:rPr lang="ko-KR" altLang="en-US" dirty="0" smtClean="0"/>
              <a:t>을 표현하는 다이어그램</a:t>
            </a:r>
            <a:endParaRPr lang="en-US" altLang="ko-KR" dirty="0"/>
          </a:p>
          <a:p>
            <a:pPr lvl="1"/>
            <a:r>
              <a:rPr lang="en-US" altLang="ko-KR" dirty="0" smtClean="0"/>
              <a:t>Sequence diagram</a:t>
            </a:r>
            <a:r>
              <a:rPr lang="ko-KR" altLang="en-US" dirty="0" smtClean="0"/>
              <a:t>과 유사하지만 초점이 다름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Sequence – </a:t>
            </a:r>
            <a:r>
              <a:rPr lang="ko-KR" altLang="en-US" dirty="0" smtClean="0"/>
              <a:t>순차적인 흐름을 표현하는 데 중점을 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Communication – </a:t>
            </a:r>
            <a:r>
              <a:rPr lang="ko-KR" altLang="en-US" dirty="0" smtClean="0"/>
              <a:t>흐름보다 상호작용하는 클래스간 관계에 중점을 둠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4006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</a:p>
          <a:p>
            <a:pPr lvl="1"/>
            <a:r>
              <a:rPr lang="ko-KR" altLang="en-US" dirty="0" smtClean="0"/>
              <a:t>시스템이 기능을 수행할 때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수행할 것인지 보여주는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클래스</a:t>
            </a:r>
            <a:r>
              <a:rPr lang="en-US" altLang="ko-KR" dirty="0"/>
              <a:t> </a:t>
            </a:r>
            <a:r>
              <a:rPr lang="ko-KR" altLang="en-US" dirty="0" smtClean="0"/>
              <a:t>간의 순차적인 기능 수행흐름을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 표현이 가장 중요함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메시지의 호출과 그 응답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클래스간의 </a:t>
            </a:r>
            <a:r>
              <a:rPr lang="en-US" altLang="ko-KR" dirty="0" smtClean="0"/>
              <a:t>lifetime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3244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5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약국 관리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약사는 시스템을 이용하여 고객과 현재 약품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 요청 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처방전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약국 관리를 수행 할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고객은 등록된 자신의 정보를 관리할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약국에 필요한 것을 요청 할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관할 세무서는 이 시스템을 이용하여 세금을 적절하게 관리할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이 시스템은 동시 여러 사람의 접속을 처리할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dirty="0" err="1" smtClean="0"/>
              <a:t>Usecase</a:t>
            </a:r>
            <a:r>
              <a:rPr lang="en-US" altLang="ko-KR" dirty="0" smtClean="0"/>
              <a:t> view –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</a:p>
          <a:p>
            <a:pPr lvl="1"/>
            <a:r>
              <a:rPr lang="en-US" altLang="ko-KR" dirty="0" smtClean="0"/>
              <a:t>Logical view – sequence diagram</a:t>
            </a:r>
          </a:p>
          <a:p>
            <a:pPr lvl="1"/>
            <a:r>
              <a:rPr lang="en-US" altLang="ko-KR" dirty="0" smtClean="0"/>
              <a:t>Process view – activity diagram</a:t>
            </a:r>
          </a:p>
          <a:p>
            <a:pPr lvl="1"/>
            <a:r>
              <a:rPr lang="en-US" altLang="ko-KR" dirty="0"/>
              <a:t>Development view – </a:t>
            </a:r>
            <a:r>
              <a:rPr lang="en-US" altLang="ko-KR" dirty="0" smtClean="0"/>
              <a:t>package diagram</a:t>
            </a:r>
          </a:p>
          <a:p>
            <a:pPr lvl="1"/>
            <a:r>
              <a:rPr lang="en-US" altLang="ko-KR" dirty="0" smtClean="0"/>
              <a:t>Physical view – deployment diagram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위를 이용해서 간단하게 아키텍처를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9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view -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3594290" cy="466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Unified Modeling Language</a:t>
            </a:r>
          </a:p>
          <a:p>
            <a:pPr lvl="1"/>
            <a:r>
              <a:rPr lang="en-US" altLang="ko-KR" dirty="0" smtClean="0"/>
              <a:t>2.3 version – 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월에 공개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Infrastructure, superstructure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스펙</a:t>
            </a:r>
            <a:r>
              <a:rPr lang="ko-KR" altLang="en-US" dirty="0" smtClean="0"/>
              <a:t> 공개</a:t>
            </a:r>
            <a:endParaRPr lang="en-US" altLang="ko-KR" dirty="0" smtClean="0"/>
          </a:p>
          <a:p>
            <a:r>
              <a:rPr lang="ko-KR" altLang="en-US" dirty="0" smtClean="0"/>
              <a:t>표준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모델링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Management Group</a:t>
            </a:r>
            <a:r>
              <a:rPr lang="ko-KR" altLang="en-US" dirty="0" smtClean="0"/>
              <a:t>에서 재정</a:t>
            </a:r>
            <a:endParaRPr lang="en-US" altLang="ko-KR" dirty="0" smtClean="0"/>
          </a:p>
          <a:p>
            <a:r>
              <a:rPr lang="ko-KR" altLang="en-US" dirty="0" smtClean="0"/>
              <a:t>소프트웨어 시스템의 구성 요소들을 </a:t>
            </a:r>
            <a:r>
              <a:rPr lang="ko-KR" altLang="en-US" dirty="0" err="1" smtClean="0"/>
              <a:t>비주얼화</a:t>
            </a:r>
            <a:endParaRPr lang="en-US" altLang="ko-KR" dirty="0" smtClean="0"/>
          </a:p>
          <a:p>
            <a:r>
              <a:rPr lang="ko-KR" altLang="en-US" dirty="0" smtClean="0"/>
              <a:t>객체 지향 시스템을 지향</a:t>
            </a:r>
            <a:endParaRPr lang="en-US" altLang="ko-KR" dirty="0" smtClean="0"/>
          </a:p>
          <a:p>
            <a:r>
              <a:rPr lang="ko-KR" altLang="en-US" dirty="0" smtClean="0"/>
              <a:t>방법론이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시각적인 </a:t>
            </a:r>
            <a:r>
              <a:rPr lang="en-US" altLang="ko-KR" dirty="0" smtClean="0"/>
              <a:t>syntax</a:t>
            </a:r>
            <a:r>
              <a:rPr lang="ko-KR" altLang="en-US" dirty="0" smtClean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5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Logical view – sequence diagram</a:t>
            </a:r>
          </a:p>
          <a:p>
            <a:pPr lvl="1"/>
            <a:r>
              <a:rPr lang="ko-KR" altLang="en-US" dirty="0" smtClean="0"/>
              <a:t>고객 정보 관리 부분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968552" cy="431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4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view – activity diagram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4307443" cy="426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2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Development view – Package diagram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039395" cy="398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view – deployment view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44" y="1916832"/>
            <a:ext cx="72390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시스템의 설계도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 전 과정에 걸쳐서 큰 영향을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아키텍처를 잘 설계하기는 매우 어려운 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4+1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 </a:t>
            </a:r>
            <a:endParaRPr lang="en-US" altLang="ko-KR" dirty="0"/>
          </a:p>
          <a:p>
            <a:pPr lvl="1"/>
            <a:r>
              <a:rPr lang="ko-KR" altLang="en-US" dirty="0" smtClean="0"/>
              <a:t>아주 고전적인 방법이지만 그만큼 좋은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40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4+1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관점으로 아키텍처를 설계하는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Logical view – </a:t>
            </a:r>
            <a:r>
              <a:rPr lang="ko-KR" altLang="en-US" dirty="0" smtClean="0"/>
              <a:t>시스템 내부의 논리적 구조를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 view – </a:t>
            </a:r>
            <a:r>
              <a:rPr lang="ko-KR" altLang="en-US" dirty="0" smtClean="0"/>
              <a:t>기능 수행에 필요한 순차적인 흐름을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Development view – </a:t>
            </a:r>
            <a:r>
              <a:rPr lang="ko-KR" altLang="en-US" dirty="0" smtClean="0"/>
              <a:t>실제 개발자적 관점에서 소프트웨어 구조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Physical view – </a:t>
            </a:r>
            <a:r>
              <a:rPr lang="ko-KR" altLang="en-US" dirty="0" smtClean="0"/>
              <a:t>시스템과 그 외부의 물리적인 구조를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Usecase</a:t>
            </a:r>
            <a:r>
              <a:rPr lang="en-US" altLang="ko-KR" dirty="0" smtClean="0"/>
              <a:t> view – </a:t>
            </a:r>
            <a:r>
              <a:rPr lang="ko-KR" altLang="en-US" dirty="0" smtClean="0"/>
              <a:t>소프트웨어가 제공하는 기능적인 관점에서 시스템을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각 관점을 통해 만들어진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과 문서를 이용하여 아키텍처 설계를 수행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5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890391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  <a:endParaRPr lang="ko-KR" altLang="en-US" sz="6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소프트웨어의 구성 요소와 그들의 관계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속성들의 집합</a:t>
            </a:r>
            <a:endParaRPr lang="en-US" altLang="ko-KR" dirty="0" smtClean="0"/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구성요소와 그들이 지니고 있는 특성 중에 </a:t>
            </a:r>
            <a:r>
              <a:rPr lang="ko-KR" altLang="en-US" dirty="0">
                <a:solidFill>
                  <a:schemeClr val="accent2"/>
                </a:solidFill>
              </a:rPr>
              <a:t>외부에 </a:t>
            </a:r>
            <a:r>
              <a:rPr lang="ko-KR" altLang="en-US" dirty="0" smtClean="0">
                <a:solidFill>
                  <a:schemeClr val="accent2"/>
                </a:solidFill>
              </a:rPr>
              <a:t>드러나는 </a:t>
            </a:r>
            <a:r>
              <a:rPr lang="ko-KR" altLang="en-US" dirty="0">
                <a:solidFill>
                  <a:schemeClr val="accent2"/>
                </a:solidFill>
              </a:rPr>
              <a:t>특성</a:t>
            </a:r>
            <a:r>
              <a:rPr lang="en-US" altLang="ko-KR" dirty="0"/>
              <a:t>, </a:t>
            </a:r>
            <a:r>
              <a:rPr lang="ko-KR" altLang="en-US" dirty="0"/>
              <a:t>그리고 구성요소들의 관계를 표현하는 시스템의 구조나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marL="342900" lvl="1" indent="-342900"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altLang="ko-KR" dirty="0"/>
              <a:t>The </a:t>
            </a:r>
            <a:r>
              <a:rPr lang="en-US" altLang="ko-KR" b="1" dirty="0"/>
              <a:t>software architecture</a:t>
            </a:r>
            <a:r>
              <a:rPr lang="en-US" altLang="ko-KR" dirty="0"/>
              <a:t> of a system is the set of </a:t>
            </a:r>
            <a:r>
              <a:rPr lang="en-US" altLang="ko-KR" dirty="0">
                <a:hlinkClick r:id="rId2" tooltip="Structure"/>
              </a:rPr>
              <a:t>structures</a:t>
            </a:r>
            <a:r>
              <a:rPr lang="en-US" altLang="ko-KR" dirty="0"/>
              <a:t> needed to reason about the </a:t>
            </a:r>
            <a:r>
              <a:rPr lang="en-US" altLang="ko-KR" dirty="0">
                <a:hlinkClick r:id="rId3" tooltip="Software system"/>
              </a:rPr>
              <a:t>system</a:t>
            </a:r>
            <a:r>
              <a:rPr lang="en-US" altLang="ko-KR" dirty="0"/>
              <a:t>, which comprise software elements, relations among them, and properties of both. (Wikipedia)</a:t>
            </a:r>
          </a:p>
          <a:p>
            <a:pPr marL="0" indent="0">
              <a:buNone/>
            </a:pPr>
            <a:r>
              <a:rPr lang="en-US" altLang="ko-KR" dirty="0" smtClean="0"/>
              <a:t>	…..</a:t>
            </a:r>
          </a:p>
          <a:p>
            <a:r>
              <a:rPr lang="ko-KR" altLang="en-US" b="1" dirty="0"/>
              <a:t>소프트웨어 아키텍처는 구현할 시스템에 대한 </a:t>
            </a:r>
            <a:r>
              <a:rPr lang="en-US" altLang="ko-KR" b="1" dirty="0"/>
              <a:t>top-down view</a:t>
            </a:r>
            <a:r>
              <a:rPr lang="ko-KR" altLang="en-US" b="1" dirty="0" smtClean="0"/>
              <a:t>이며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시스템에 대한 기술적인 </a:t>
            </a:r>
            <a:r>
              <a:rPr lang="ko-KR" altLang="en-US" b="1" dirty="0" smtClean="0"/>
              <a:t>명세서이자 </a:t>
            </a:r>
            <a:r>
              <a:rPr lang="ko-KR" altLang="en-US" b="1" dirty="0"/>
              <a:t>공학적인 </a:t>
            </a:r>
            <a:r>
              <a:rPr lang="ko-KR" altLang="en-US" b="1" dirty="0" smtClean="0"/>
              <a:t>청사진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87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초창기 개발자들은 자료구조</a:t>
            </a:r>
            <a:r>
              <a:rPr lang="en-US" altLang="ko-KR" dirty="0"/>
              <a:t>, </a:t>
            </a:r>
            <a:r>
              <a:rPr lang="ko-KR" altLang="en-US" dirty="0"/>
              <a:t>알고리즘 문제에 집중</a:t>
            </a:r>
            <a:endParaRPr lang="en-US" altLang="ko-KR" dirty="0"/>
          </a:p>
          <a:p>
            <a:pPr lvl="1"/>
            <a:r>
              <a:rPr lang="ko-KR" altLang="en-US" dirty="0"/>
              <a:t>산업과 기술의 발달에 따라 대규모 </a:t>
            </a:r>
            <a:r>
              <a:rPr lang="ko-KR" altLang="en-US" dirty="0" smtClean="0"/>
              <a:t>소프트웨어가 </a:t>
            </a:r>
            <a:r>
              <a:rPr lang="ko-KR" altLang="en-US" dirty="0"/>
              <a:t>개발되면서 소프트웨어 시스템 전체를 다룰 기술이 필요해짐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위기 이후 소프트웨어 </a:t>
            </a:r>
            <a:r>
              <a:rPr lang="ko-KR" altLang="en-US" dirty="0"/>
              <a:t>공학과 함께 본격적으로 언급되기 시작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 아키텍처 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 아키텍처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아키텍처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가이드라인과 정책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메타 아키텍처 </a:t>
            </a:r>
            <a:r>
              <a:rPr lang="en-US" altLang="ko-KR" dirty="0" smtClean="0"/>
              <a:t>– Meta Architecture</a:t>
            </a:r>
          </a:p>
          <a:p>
            <a:pPr lvl="1"/>
            <a:r>
              <a:rPr lang="ko-KR" altLang="en-US" dirty="0" smtClean="0"/>
              <a:t>아키텍처 설계를 위한 일반적인 지침을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아키텍처의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패턴 등</a:t>
            </a:r>
            <a:endParaRPr lang="en-US" altLang="ko-KR" dirty="0" smtClean="0"/>
          </a:p>
          <a:p>
            <a:r>
              <a:rPr lang="ko-KR" altLang="en-US" dirty="0" smtClean="0"/>
              <a:t>소프트웨어 아키텍처 </a:t>
            </a:r>
            <a:r>
              <a:rPr lang="en-US" altLang="ko-KR" dirty="0" smtClean="0"/>
              <a:t>– Software Architecture</a:t>
            </a:r>
          </a:p>
          <a:p>
            <a:pPr lvl="1"/>
            <a:r>
              <a:rPr lang="ko-KR" altLang="en-US" dirty="0" smtClean="0"/>
              <a:t>소프트웨어 시스템을 특정 관점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으로 보았을 때의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모듈 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커넥터 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관점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건축 설계도</a:t>
            </a:r>
            <a:r>
              <a:rPr lang="en-US" altLang="ko-KR" dirty="0" smtClean="0"/>
              <a:t>, 4+1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아키텍처가 좋은 예시</a:t>
            </a:r>
            <a:endParaRPr lang="en-US" altLang="ko-KR" dirty="0" smtClean="0"/>
          </a:p>
          <a:p>
            <a:r>
              <a:rPr lang="ko-KR" altLang="en-US" dirty="0" smtClean="0"/>
              <a:t>가이드라인과 정책 </a:t>
            </a:r>
            <a:r>
              <a:rPr lang="en-US" altLang="ko-KR" dirty="0" smtClean="0"/>
              <a:t>– Guidelines and Policies</a:t>
            </a:r>
          </a:p>
          <a:p>
            <a:pPr lvl="1"/>
            <a:r>
              <a:rPr lang="ko-KR" altLang="en-US" dirty="0" smtClean="0"/>
              <a:t>아키텍처 기반으로 프로젝트를 수행하기 위한 가이드라인과 정책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 가이드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가이드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가이드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정책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2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4+1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시스템을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관점에서 바라본 구조</a:t>
            </a:r>
            <a:endParaRPr lang="en-US" altLang="ko-KR" dirty="0" smtClean="0"/>
          </a:p>
          <a:p>
            <a:r>
              <a:rPr lang="ko-KR" altLang="en-US" dirty="0" smtClean="0"/>
              <a:t>아키텍처 프레임워크</a:t>
            </a:r>
            <a:endParaRPr lang="en-US" altLang="ko-KR" dirty="0" smtClean="0"/>
          </a:p>
          <a:p>
            <a:r>
              <a:rPr lang="en-US" altLang="ko-KR" dirty="0" err="1" smtClean="0"/>
              <a:t>Phillippe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Kruchten</a:t>
            </a:r>
            <a:r>
              <a:rPr lang="ko-KR" altLang="en-US" dirty="0" smtClean="0"/>
              <a:t>이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아키텍처 모델 가운데 고전 중의 고전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가지 관점을 통해서 아키텍처 설계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  <a:r>
              <a:rPr lang="ko-KR" altLang="en-US" dirty="0" smtClean="0"/>
              <a:t>을 이용하여 각 관점을 설명할 수 있음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06024" y="4293096"/>
            <a:ext cx="180020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Logical View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2328" y="5445224"/>
            <a:ext cx="180020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Physical View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2328" y="4293096"/>
            <a:ext cx="180020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 View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06024" y="5445224"/>
            <a:ext cx="180020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Development View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46184" y="4725144"/>
            <a:ext cx="1584176" cy="8916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Usecase</a:t>
            </a:r>
            <a:r>
              <a:rPr lang="en-US" altLang="ko-KR" dirty="0" smtClean="0"/>
              <a:t> View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6" idx="1"/>
          </p:cNvCxnSpPr>
          <p:nvPr/>
        </p:nvCxnSpPr>
        <p:spPr>
          <a:xfrm>
            <a:off x="3906224" y="46171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7" idx="0"/>
          </p:cNvCxnSpPr>
          <p:nvPr/>
        </p:nvCxnSpPr>
        <p:spPr>
          <a:xfrm>
            <a:off x="3006124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5" idx="0"/>
          </p:cNvCxnSpPr>
          <p:nvPr/>
        </p:nvCxnSpPr>
        <p:spPr>
          <a:xfrm>
            <a:off x="5742428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5" idx="1"/>
          </p:cNvCxnSpPr>
          <p:nvPr/>
        </p:nvCxnSpPr>
        <p:spPr>
          <a:xfrm>
            <a:off x="3906224" y="576926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smtClean="0"/>
              <a:t>아키텍처와 </a:t>
            </a:r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View (Scenarios)</a:t>
            </a:r>
          </a:p>
          <a:p>
            <a:pPr lvl="1"/>
            <a:r>
              <a:rPr lang="ko-KR" altLang="en-US" dirty="0" smtClean="0"/>
              <a:t>시스템의 기능을 중심으로 보는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개발에서 가장 중심이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기능이 하나의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모듈로 구성됨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시스템이 해야 할 일을 정의하지만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시스템이 하면 안 되는 일을 기술하지는 않음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비기능적 요소들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UML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0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4+1 </a:t>
            </a:r>
            <a:r>
              <a:rPr lang="ko-KR" altLang="en-US" dirty="0" err="1"/>
              <a:t>뷰</a:t>
            </a:r>
            <a:r>
              <a:rPr lang="ko-KR" altLang="en-US" dirty="0"/>
              <a:t> 아키텍처와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</a:p>
          <a:p>
            <a:pPr lvl="1"/>
            <a:r>
              <a:rPr lang="ko-KR" altLang="en-US" dirty="0" smtClean="0"/>
              <a:t>시스템의 기능을 설명하는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Actor,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, Relation</a:t>
            </a:r>
          </a:p>
          <a:p>
            <a:pPr lvl="2"/>
            <a:r>
              <a:rPr lang="en-US" altLang="ko-KR" dirty="0" smtClean="0"/>
              <a:t>System Boundary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4944"/>
            <a:ext cx="4176464" cy="367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Verdana"/>
        <a:ea typeface="HY그래픽M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</Template>
  <TotalTime>5125</TotalTime>
  <Words>1080</Words>
  <Application>Microsoft Office PowerPoint</Application>
  <PresentationFormat>화면 슬라이드 쇼(4:3)</PresentationFormat>
  <Paragraphs>216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SElab</vt:lpstr>
      <vt:lpstr>UML &amp; Software Architecture</vt:lpstr>
      <vt:lpstr>목차</vt:lpstr>
      <vt:lpstr>UML</vt:lpstr>
      <vt:lpstr>소프트웨어 아키텍처</vt:lpstr>
      <vt:lpstr>소프트웨어 아키텍처</vt:lpstr>
      <vt:lpstr>소프트웨어 아키텍처</vt:lpstr>
      <vt:lpstr>4+1 뷰 아키텍처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4+1 뷰 아키텍처와 UML</vt:lpstr>
      <vt:lpstr>설계 예제</vt:lpstr>
      <vt:lpstr>설계 예제</vt:lpstr>
      <vt:lpstr>설계 예제</vt:lpstr>
      <vt:lpstr>설계 예제</vt:lpstr>
      <vt:lpstr>설계 예제</vt:lpstr>
      <vt:lpstr>설계 예제</vt:lpstr>
      <vt:lpstr>요약</vt:lpstr>
      <vt:lpstr>요약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newtype</dc:creator>
  <cp:lastModifiedBy>n</cp:lastModifiedBy>
  <cp:revision>50</cp:revision>
  <cp:lastPrinted>2010-11-15T08:27:49Z</cp:lastPrinted>
  <dcterms:created xsi:type="dcterms:W3CDTF">2010-11-10T10:59:36Z</dcterms:created>
  <dcterms:modified xsi:type="dcterms:W3CDTF">2012-07-16T03:48:15Z</dcterms:modified>
</cp:coreProperties>
</file>