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73" r:id="rId6"/>
    <p:sldId id="274" r:id="rId7"/>
    <p:sldId id="259" r:id="rId8"/>
    <p:sldId id="260" r:id="rId9"/>
    <p:sldId id="264" r:id="rId10"/>
    <p:sldId id="265" r:id="rId11"/>
    <p:sldId id="266" r:id="rId12"/>
    <p:sldId id="271" r:id="rId13"/>
    <p:sldId id="270" r:id="rId14"/>
    <p:sldId id="269" r:id="rId15"/>
    <p:sldId id="272" r:id="rId16"/>
    <p:sldId id="27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2"/>
    <p:restoredTop sz="94696"/>
  </p:normalViewPr>
  <p:slideViewPr>
    <p:cSldViewPr snapToGrid="0" snapToObjects="1">
      <p:cViewPr>
        <p:scale>
          <a:sx n="200" d="100"/>
          <a:sy n="200" d="100"/>
        </p:scale>
        <p:origin x="20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earch-project/sql/blob/main/docs/user/ppl/index.rst" TargetMode="External"/><Relationship Id="rId2" Type="http://schemas.openxmlformats.org/officeDocument/2006/relationships/hyperlink" Target="https://github.com/opensearch-project/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earch.org/blog/enhanced-log-analysis-with-opensearch-ppl-introducing-lookup-join-and-subsearch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earch.org/blog/enhanced-log-analysis-with-opensearch-ppl-introducing-lookup-join-and-subsearc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PPL</a:t>
            </a:r>
            <a:r>
              <a:rPr dirty="0"/>
              <a:t>: Simplifying Observability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Peng Huo &amp; Ashwin Pc — </a:t>
            </a:r>
            <a:r>
              <a:rPr lang="en-US" dirty="0"/>
              <a:t>AWS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overview (selected)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Eval, rename, fields</a:t>
            </a:r>
          </a:p>
          <a:p>
            <a:pPr lvl="1"/>
            <a:r>
              <a:rPr lang="en-US" dirty="0"/>
              <a:t>rex (regex extract), regex (regex filter), </a:t>
            </a:r>
            <a:r>
              <a:rPr lang="en-US" dirty="0" err="1"/>
              <a:t>spath</a:t>
            </a:r>
            <a:r>
              <a:rPr lang="en-US" dirty="0"/>
              <a:t> (</a:t>
            </a:r>
            <a:r>
              <a:rPr lang="en-US" dirty="0" err="1"/>
              <a:t>json</a:t>
            </a:r>
            <a:r>
              <a:rPr lang="en-US" dirty="0"/>
              <a:t> path)</a:t>
            </a:r>
          </a:p>
          <a:p>
            <a:pPr lvl="1"/>
            <a:r>
              <a:rPr lang="en-US" dirty="0"/>
              <a:t>sort, top, rare, </a:t>
            </a:r>
            <a:r>
              <a:rPr lang="en-US" dirty="0" err="1"/>
              <a:t>dedup</a:t>
            </a:r>
            <a:r>
              <a:rPr lang="en-US" dirty="0"/>
              <a:t>.</a:t>
            </a:r>
          </a:p>
          <a:p>
            <a:r>
              <a:rPr lang="en-US" dirty="0"/>
              <a:t>Aggregation</a:t>
            </a:r>
          </a:p>
          <a:p>
            <a:pPr lvl="1"/>
            <a:r>
              <a:rPr lang="en-US" dirty="0" err="1"/>
              <a:t>timechart</a:t>
            </a:r>
            <a:r>
              <a:rPr lang="en-US" dirty="0"/>
              <a:t>/span for time bucketing and rollups.</a:t>
            </a:r>
          </a:p>
          <a:p>
            <a:pPr lvl="1"/>
            <a:r>
              <a:rPr dirty="0"/>
              <a:t>stats (count, sum, avg, min, max, percentile), </a:t>
            </a:r>
            <a:endParaRPr lang="en-US" dirty="0"/>
          </a:p>
          <a:p>
            <a:pPr lvl="1"/>
            <a:r>
              <a:rPr lang="en-US" dirty="0" err="1"/>
              <a:t>eventstats</a:t>
            </a:r>
            <a:r>
              <a:rPr lang="en-US" dirty="0"/>
              <a:t> (window function)</a:t>
            </a:r>
          </a:p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lookup, join, </a:t>
            </a:r>
            <a:r>
              <a:rPr lang="en-US" dirty="0" err="1"/>
              <a:t>subsearch</a:t>
            </a:r>
            <a:r>
              <a:rPr lang="en-US" dirty="0"/>
              <a:t>.</a:t>
            </a:r>
            <a:endParaRPr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overview (selected)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Aggregation: count, sum, avg, min, max, percentile, approximate variants.</a:t>
            </a:r>
          </a:p>
          <a:p>
            <a:r>
              <a:rPr dirty="0"/>
              <a:t>Date/time: span, now, </a:t>
            </a:r>
            <a:r>
              <a:rPr dirty="0" err="1"/>
              <a:t>from_unixtime</a:t>
            </a:r>
            <a:r>
              <a:rPr dirty="0"/>
              <a:t>, timestamp arithmetic.</a:t>
            </a:r>
          </a:p>
          <a:p>
            <a:r>
              <a:rPr dirty="0"/>
              <a:t>String: </a:t>
            </a:r>
            <a:r>
              <a:rPr dirty="0" err="1"/>
              <a:t>concat</a:t>
            </a:r>
            <a:r>
              <a:rPr dirty="0"/>
              <a:t>, </a:t>
            </a:r>
            <a:r>
              <a:rPr dirty="0" err="1"/>
              <a:t>substr</a:t>
            </a:r>
            <a:r>
              <a:rPr dirty="0"/>
              <a:t>, upper/lower, regex functions.</a:t>
            </a:r>
          </a:p>
          <a:p>
            <a:r>
              <a:rPr dirty="0"/>
              <a:t>Numeric: abs, round, ceil, floor, coalesce/null handling.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A385B-2959-7836-8EF9-3A0F8D8DA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A188-56DA-6357-5FA6-55EB81E3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Future work:</a:t>
            </a:r>
            <a:r>
              <a:rPr lang="en-US" dirty="0"/>
              <a:t> Unified PPL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ECB31-8DE0-C8D2-74EF-146B6C0A5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81" y="1600200"/>
            <a:ext cx="6141638" cy="4525963"/>
          </a:xfrm>
        </p:spPr>
      </p:pic>
    </p:spTree>
    <p:extLst>
      <p:ext uri="{BB962C8B-B14F-4D97-AF65-F5344CB8AC3E}">
        <p14:creationId xmlns:p14="http://schemas.microsoft.com/office/powerpoint/2010/main" val="20029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dirty="0"/>
              <a:t>Future work: CNCF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Collaborate with CNCF efforts on query language semantics.</a:t>
            </a:r>
          </a:p>
          <a:p>
            <a:pPr lvl="1"/>
            <a:r>
              <a:rPr dirty="0"/>
              <a:t>Codify </a:t>
            </a:r>
            <a:r>
              <a:rPr dirty="0" err="1"/>
              <a:t>OTel</a:t>
            </a:r>
            <a:r>
              <a:rPr dirty="0"/>
              <a:t>‑aligned field and time semantics for portability.</a:t>
            </a:r>
          </a:p>
          <a:p>
            <a:pPr lvl="1"/>
            <a:r>
              <a:rPr dirty="0"/>
              <a:t>Share use cases, gaps, and proposals with the community.</a:t>
            </a:r>
          </a:p>
          <a:p>
            <a:pPr lvl="1"/>
            <a:r>
              <a:rPr dirty="0"/>
              <a:t>Call to action: try PPL in OpenSearch 3.x and give feedback.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Future work: </a:t>
            </a:r>
            <a:r>
              <a:rPr lang="en-US" dirty="0"/>
              <a:t>Unified PPL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PPL language behavior across OpenSearch and Spark.</a:t>
            </a:r>
          </a:p>
          <a:p>
            <a:r>
              <a:rPr lang="en-US" dirty="0"/>
              <a:t>Reusing the same underlying library to eliminate duplication and reduce maintenance overhead.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F3754-A652-4538-1B6B-B76661EB9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5681-988B-0334-8B5D-281C709A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Future work: Compliance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8CA9-30AE-841F-3896-600CF474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consistent semantics and outputs across engines.</a:t>
            </a:r>
          </a:p>
          <a:p>
            <a:pPr lvl="1"/>
            <a:r>
              <a:t>Golden test cases with datasets and expected results.</a:t>
            </a:r>
          </a:p>
          <a:p>
            <a:pPr lvl="1"/>
            <a:r>
              <a:t>Differential runner and CI integration.</a:t>
            </a:r>
          </a:p>
          <a:p>
            <a:pPr lvl="1"/>
            <a:r>
              <a:t>Public contribution model for new commands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57587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0A905-490E-9A56-9847-BAD4F182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94BE-95AA-5233-4790-3D319055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Resource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5B30-B74D-2BD1-25AC-7D5648B1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OpenSearch PPL Repo</a:t>
            </a:r>
            <a:endParaRPr lang="en-US" dirty="0"/>
          </a:p>
          <a:p>
            <a:r>
              <a:rPr lang="en-US" dirty="0">
                <a:hlinkClick r:id="rId3"/>
              </a:rPr>
              <a:t>OpenSearch PPL Reference Docs</a:t>
            </a:r>
            <a:endParaRPr lang="en-US" dirty="0"/>
          </a:p>
          <a:p>
            <a:r>
              <a:rPr lang="en-US" dirty="0"/>
              <a:t>Blogs</a:t>
            </a:r>
          </a:p>
          <a:p>
            <a:pPr lvl="1"/>
            <a:r>
              <a:rPr lang="en-US" dirty="0">
                <a:hlinkClick r:id="rId4"/>
              </a:rPr>
              <a:t>Enhanced log analysis with OpenSearch PPL: Introducing lookup, join, and </a:t>
            </a:r>
            <a:r>
              <a:rPr lang="en-US" dirty="0" err="1">
                <a:hlinkClick r:id="rId4"/>
              </a:rPr>
              <a:t>subsearch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Live Demo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A0B8D-FBA8-9455-9F0A-C878E897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1B38-55CE-203C-E882-B5E0BAD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Outline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9583-954D-0A45-8428-AAA9797E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PPL?</a:t>
            </a:r>
          </a:p>
          <a:p>
            <a:r>
              <a:rPr lang="en-US" dirty="0"/>
              <a:t>OpenSearch PPL Introduction</a:t>
            </a:r>
          </a:p>
          <a:p>
            <a:r>
              <a:rPr lang="en-US" dirty="0"/>
              <a:t>OpenSearch PPL Language</a:t>
            </a:r>
          </a:p>
          <a:p>
            <a:r>
              <a:rPr lang="en-US" dirty="0"/>
              <a:t>Future of OpenSearch PPL</a:t>
            </a:r>
          </a:p>
          <a:p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109532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dirty="0"/>
              <a:t>Problem: Observability query friction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Different DSLs and tools create a steep learning curve.</a:t>
            </a:r>
          </a:p>
          <a:p>
            <a:pPr lvl="1"/>
            <a:r>
              <a:rPr dirty="0"/>
              <a:t>Semantics are inconsistent and non‑portable.</a:t>
            </a:r>
          </a:p>
          <a:p>
            <a:pPr lvl="1"/>
            <a:r>
              <a:rPr dirty="0"/>
              <a:t>Hard to correlate logs, metrics, and traces in one workflow.</a:t>
            </a:r>
          </a:p>
          <a:p>
            <a:pPr lvl="1"/>
            <a:r>
              <a:rPr dirty="0"/>
              <a:t>Slow iteration during incidents due to complex queries.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dirty="0"/>
              <a:t>Our approach: Piped Processing Language (PPL)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Unix‑like pipe syntax that matches engineers’ mental model.</a:t>
            </a:r>
          </a:p>
          <a:p>
            <a:pPr lvl="1"/>
            <a:r>
              <a:rPr dirty="0"/>
              <a:t>Stage‑by‑stage filtering, transformation, and aggregation.</a:t>
            </a:r>
          </a:p>
          <a:p>
            <a:pPr lvl="1"/>
            <a:r>
              <a:rPr dirty="0"/>
              <a:t>Composable and explainable queries across data sources.</a:t>
            </a:r>
            <a:endParaRPr lang="en-US" dirty="0"/>
          </a:p>
          <a:p>
            <a:pPr lvl="1"/>
            <a:r>
              <a:rPr lang="en-US" dirty="0" err="1"/>
              <a:t>OpenTelemetry</a:t>
            </a:r>
            <a:r>
              <a:rPr lang="en-US" dirty="0"/>
              <a:t>‑aligned field semantics for portability.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F0898-D42C-CBC8-58B0-5CE580B0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EA7B-B575-5495-3232-DEBE4143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PPL – Simplifying Observability Queries 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B6F12-D7E8-9177-C80C-C6212EC5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Timechart</a:t>
            </a:r>
            <a:r>
              <a:rPr lang="en-US" dirty="0"/>
              <a:t> span=1d limit=5 </a:t>
            </a:r>
            <a:r>
              <a:rPr lang="en-US" dirty="0" err="1"/>
              <a:t>useOther</a:t>
            </a:r>
            <a:r>
              <a:rPr lang="en-US" dirty="0"/>
              <a:t>=true count by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buckets events by time and aggregates metrics into series (optionally split by a field), with limit capping how many series are shown and </a:t>
            </a:r>
            <a:r>
              <a:rPr lang="en-US" dirty="0" err="1"/>
              <a:t>useOther</a:t>
            </a:r>
            <a:r>
              <a:rPr lang="en-US" dirty="0"/>
              <a:t> merging all remaining categories into an OTHER bucket.</a:t>
            </a:r>
          </a:p>
        </p:txBody>
      </p:sp>
    </p:spTree>
    <p:extLst>
      <p:ext uri="{BB962C8B-B14F-4D97-AF65-F5344CB8AC3E}">
        <p14:creationId xmlns:p14="http://schemas.microsoft.com/office/powerpoint/2010/main" val="388467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D37FF-674E-9857-9E4A-66C889D51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A7AC-810D-FAD6-C536-96307987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PPL – Equivalent SQL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8F03-5FC6-049C-9CDB-8511DC4F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s.ts</a:t>
            </a:r>
            <a:r>
              <a:rPr lang="en-US" dirty="0"/>
              <a:t> AS `@timestamp`, </a:t>
            </a:r>
            <a:r>
              <a:rPr lang="en-US" dirty="0" err="1"/>
              <a:t>s.host</a:t>
            </a:r>
            <a:r>
              <a:rPr lang="en-US" dirty="0"/>
              <a:t>, SUM(</a:t>
            </a:r>
            <a:r>
              <a:rPr lang="en-US" dirty="0" err="1"/>
              <a:t>s.cnt</a:t>
            </a:r>
            <a:r>
              <a:rPr lang="en-US" dirty="0"/>
              <a:t>) AS `count`</a:t>
            </a:r>
          </a:p>
          <a:p>
            <a:pPr marL="0" indent="0">
              <a:buNone/>
            </a:pPr>
            <a:r>
              <a:rPr lang="en-US" dirty="0"/>
              <a:t>FROM (</a:t>
            </a:r>
          </a:p>
          <a:p>
            <a:pPr marL="0" indent="0">
              <a:buNone/>
            </a:pPr>
            <a:r>
              <a:rPr lang="en-US" dirty="0"/>
              <a:t>  SELECT CAST(</a:t>
            </a:r>
            <a:r>
              <a:rPr lang="en-US" dirty="0" err="1"/>
              <a:t>e.ts</a:t>
            </a:r>
            <a:r>
              <a:rPr lang="en-US" dirty="0"/>
              <a:t> AS TIMESTAMP) </a:t>
            </a:r>
            <a:r>
              <a:rPr lang="en-US" dirty="0" err="1"/>
              <a:t>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CASE WHEN </a:t>
            </a:r>
            <a:r>
              <a:rPr lang="en-US" dirty="0" err="1"/>
              <a:t>th.host</a:t>
            </a:r>
            <a:r>
              <a:rPr lang="en-US" dirty="0"/>
              <a:t> IS NOT NULL THEN </a:t>
            </a:r>
            <a:r>
              <a:rPr lang="en-US" dirty="0" err="1"/>
              <a:t>e.host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WHEN </a:t>
            </a:r>
            <a:r>
              <a:rPr lang="en-US" dirty="0" err="1"/>
              <a:t>e.host</a:t>
            </a:r>
            <a:r>
              <a:rPr lang="en-US" dirty="0"/>
              <a:t> IS NULL THEN NULL ELSE 'OTHER' END host,</a:t>
            </a:r>
          </a:p>
          <a:p>
            <a:pPr marL="0" indent="0">
              <a:buNone/>
            </a:pPr>
            <a:r>
              <a:rPr lang="en-US" dirty="0"/>
              <a:t>         SUM(</a:t>
            </a:r>
            <a:r>
              <a:rPr lang="en-US" dirty="0" err="1"/>
              <a:t>e.c</a:t>
            </a:r>
            <a:r>
              <a:rPr lang="en-US" dirty="0"/>
              <a:t>) </a:t>
            </a:r>
            <a:r>
              <a:rPr lang="en-US" dirty="0" err="1"/>
              <a:t>cnt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(SELECT SPAN(`@timestamp`,1,'h') </a:t>
            </a:r>
            <a:r>
              <a:rPr lang="en-US" dirty="0" err="1"/>
              <a:t>ts</a:t>
            </a:r>
            <a:r>
              <a:rPr lang="en-US" dirty="0"/>
              <a:t>, host, COUNT(*) c</a:t>
            </a:r>
          </a:p>
          <a:p>
            <a:pPr marL="0" indent="0">
              <a:buNone/>
            </a:pPr>
            <a:r>
              <a:rPr lang="en-US" dirty="0"/>
              <a:t>        FROM `</a:t>
            </a:r>
            <a:r>
              <a:rPr lang="en-US" dirty="0" err="1"/>
              <a:t>scott</a:t>
            </a:r>
            <a:r>
              <a:rPr lang="en-US" dirty="0"/>
              <a:t>`.`events` GROUP BY host, SPAN(`@timestamp`,1,'h')) e</a:t>
            </a:r>
          </a:p>
          <a:p>
            <a:pPr marL="0" indent="0">
              <a:buNone/>
            </a:pPr>
            <a:r>
              <a:rPr lang="en-US" dirty="0"/>
              <a:t>  LEFT JOIN (SELECT host, SUM(c) g</a:t>
            </a:r>
          </a:p>
          <a:p>
            <a:pPr marL="0" indent="0">
              <a:buNone/>
            </a:pPr>
            <a:r>
              <a:rPr lang="en-US" dirty="0"/>
              <a:t>             FROM (SELECT SPAN(`@timestamp`,1,'h') </a:t>
            </a:r>
            <a:r>
              <a:rPr lang="en-US" dirty="0" err="1"/>
              <a:t>ts</a:t>
            </a:r>
            <a:r>
              <a:rPr lang="en-US" dirty="0"/>
              <a:t>, host, COUNT(*) c</a:t>
            </a:r>
          </a:p>
          <a:p>
            <a:pPr marL="0" indent="0">
              <a:buNone/>
            </a:pPr>
            <a:r>
              <a:rPr lang="en-US" dirty="0"/>
              <a:t>                   FROM `</a:t>
            </a:r>
            <a:r>
              <a:rPr lang="en-US" dirty="0" err="1"/>
              <a:t>scott</a:t>
            </a:r>
            <a:r>
              <a:rPr lang="en-US" dirty="0"/>
              <a:t>`.`events` GROUP BY host, SPAN(`@timestamp`,1,'h')) x</a:t>
            </a:r>
          </a:p>
          <a:p>
            <a:pPr marL="0" indent="0">
              <a:buNone/>
            </a:pPr>
            <a:r>
              <a:rPr lang="en-US" dirty="0"/>
              <a:t>             WHERE host IS NOT NULL GROUP BY host</a:t>
            </a:r>
          </a:p>
          <a:p>
            <a:pPr marL="0" indent="0">
              <a:buNone/>
            </a:pPr>
            <a:r>
              <a:rPr lang="en-US" dirty="0"/>
              <a:t>             ORDER BY 2 DESC NULLS FIRST LIMIT 10) </a:t>
            </a:r>
            <a:r>
              <a:rPr lang="en-US" dirty="0" err="1"/>
              <a:t>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ON </a:t>
            </a:r>
            <a:r>
              <a:rPr lang="en-US" dirty="0" err="1"/>
              <a:t>e.host</a:t>
            </a:r>
            <a:r>
              <a:rPr lang="en-US" dirty="0"/>
              <a:t> IS NOT DISTINCT FROM </a:t>
            </a:r>
            <a:r>
              <a:rPr lang="en-US" dirty="0" err="1"/>
              <a:t>th.host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GROUP BY CAST(</a:t>
            </a:r>
            <a:r>
              <a:rPr lang="en-US" dirty="0" err="1"/>
              <a:t>e.ts</a:t>
            </a:r>
            <a:r>
              <a:rPr lang="en-US" dirty="0"/>
              <a:t> AS TIMESTAMP),</a:t>
            </a:r>
          </a:p>
          <a:p>
            <a:pPr marL="0" indent="0">
              <a:buNone/>
            </a:pPr>
            <a:r>
              <a:rPr lang="en-US" dirty="0"/>
              <a:t>           CASE WHEN </a:t>
            </a:r>
            <a:r>
              <a:rPr lang="en-US" dirty="0" err="1"/>
              <a:t>th.host</a:t>
            </a:r>
            <a:r>
              <a:rPr lang="en-US" dirty="0"/>
              <a:t> IS NOT NULL THEN </a:t>
            </a:r>
            <a:r>
              <a:rPr lang="en-US" dirty="0" err="1"/>
              <a:t>e.host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WHEN </a:t>
            </a:r>
            <a:r>
              <a:rPr lang="en-US" dirty="0" err="1"/>
              <a:t>e.host</a:t>
            </a:r>
            <a:r>
              <a:rPr lang="en-US" dirty="0"/>
              <a:t> IS NULL THEN NULL ELSE 'OTHER' END</a:t>
            </a:r>
          </a:p>
          <a:p>
            <a:pPr marL="0" indent="0">
              <a:buNone/>
            </a:pPr>
            <a:r>
              <a:rPr lang="en-US" dirty="0"/>
              <a:t>  UNION ALL</a:t>
            </a:r>
          </a:p>
          <a:p>
            <a:pPr marL="0" indent="0">
              <a:buNone/>
            </a:pPr>
            <a:r>
              <a:rPr lang="en-US" dirty="0"/>
              <a:t>  SELECT CAST(</a:t>
            </a:r>
            <a:r>
              <a:rPr lang="en-US" dirty="0" err="1"/>
              <a:t>d.ts</a:t>
            </a:r>
            <a:r>
              <a:rPr lang="en-US" dirty="0"/>
              <a:t> AS TIMESTAMP), </a:t>
            </a:r>
            <a:r>
              <a:rPr lang="en-US" dirty="0" err="1"/>
              <a:t>hb.host</a:t>
            </a:r>
            <a:r>
              <a:rPr lang="en-US" dirty="0"/>
              <a:t>, 0</a:t>
            </a:r>
          </a:p>
          <a:p>
            <a:pPr marL="0" indent="0">
              <a:buNone/>
            </a:pPr>
            <a:r>
              <a:rPr lang="en-US" dirty="0"/>
              <a:t>  FROM (SELECT DISTINCT SPAN(`@timestamp`,1,'h') </a:t>
            </a:r>
            <a:r>
              <a:rPr lang="en-US" dirty="0" err="1"/>
              <a:t>ts</a:t>
            </a:r>
            <a:r>
              <a:rPr lang="en-US" dirty="0"/>
              <a:t> FROM `</a:t>
            </a:r>
            <a:r>
              <a:rPr lang="en-US" dirty="0" err="1"/>
              <a:t>scott</a:t>
            </a:r>
            <a:r>
              <a:rPr lang="en-US" dirty="0"/>
              <a:t>`.`events`) d</a:t>
            </a:r>
          </a:p>
          <a:p>
            <a:pPr marL="0" indent="0">
              <a:buNone/>
            </a:pPr>
            <a:r>
              <a:rPr lang="en-US" dirty="0"/>
              <a:t>  CROSS JOIN (</a:t>
            </a:r>
          </a:p>
          <a:p>
            <a:pPr marL="0" indent="0">
              <a:buNone/>
            </a:pPr>
            <a:r>
              <a:rPr lang="en-US" dirty="0"/>
              <a:t>    SELECT CASE WHEN </a:t>
            </a:r>
            <a:r>
              <a:rPr lang="en-US" dirty="0" err="1"/>
              <a:t>th.host</a:t>
            </a:r>
            <a:r>
              <a:rPr lang="en-US" dirty="0"/>
              <a:t> IS NOT NULL THEN </a:t>
            </a:r>
            <a:r>
              <a:rPr lang="en-US" dirty="0" err="1"/>
              <a:t>e.host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WHEN </a:t>
            </a:r>
            <a:r>
              <a:rPr lang="en-US" dirty="0" err="1"/>
              <a:t>e.host</a:t>
            </a:r>
            <a:r>
              <a:rPr lang="en-US" dirty="0"/>
              <a:t> IS NULL THEN NULL ELSE 'OTHER' END host</a:t>
            </a:r>
          </a:p>
          <a:p>
            <a:pPr marL="0" indent="0">
              <a:buNone/>
            </a:pPr>
            <a:r>
              <a:rPr lang="en-US" dirty="0"/>
              <a:t>    FROM (SELECT SPAN(`@timestamp`,1,'h') </a:t>
            </a:r>
            <a:r>
              <a:rPr lang="en-US" dirty="0" err="1"/>
              <a:t>ts</a:t>
            </a:r>
            <a:r>
              <a:rPr lang="en-US" dirty="0"/>
              <a:t>, host, COUNT(*) c</a:t>
            </a:r>
          </a:p>
          <a:p>
            <a:pPr marL="0" indent="0">
              <a:buNone/>
            </a:pPr>
            <a:r>
              <a:rPr lang="en-US" dirty="0"/>
              <a:t>          FROM `</a:t>
            </a:r>
            <a:r>
              <a:rPr lang="en-US" dirty="0" err="1"/>
              <a:t>scott</a:t>
            </a:r>
            <a:r>
              <a:rPr lang="en-US" dirty="0"/>
              <a:t>`.`events` GROUP BY host, SPAN(`@timestamp`,1,'h')) e</a:t>
            </a:r>
          </a:p>
          <a:p>
            <a:pPr marL="0" indent="0">
              <a:buNone/>
            </a:pPr>
            <a:r>
              <a:rPr lang="en-US" dirty="0"/>
              <a:t>    LEFT JOIN (SELECT host, SUM(c) g</a:t>
            </a:r>
          </a:p>
          <a:p>
            <a:pPr marL="0" indent="0">
              <a:buNone/>
            </a:pPr>
            <a:r>
              <a:rPr lang="en-US" dirty="0"/>
              <a:t>               FROM (SELECT SPAN(`@timestamp`,1,'h') </a:t>
            </a:r>
            <a:r>
              <a:rPr lang="en-US" dirty="0" err="1"/>
              <a:t>ts</a:t>
            </a:r>
            <a:r>
              <a:rPr lang="en-US" dirty="0"/>
              <a:t>, host, COUNT(*) c</a:t>
            </a:r>
          </a:p>
          <a:p>
            <a:pPr marL="0" indent="0">
              <a:buNone/>
            </a:pPr>
            <a:r>
              <a:rPr lang="en-US" dirty="0"/>
              <a:t>                     FROM `</a:t>
            </a:r>
            <a:r>
              <a:rPr lang="en-US" dirty="0" err="1"/>
              <a:t>scott</a:t>
            </a:r>
            <a:r>
              <a:rPr lang="en-US" dirty="0"/>
              <a:t>`.`events` GROUP BY host, SPAN(`@timestamp`,1,'h')) y</a:t>
            </a:r>
          </a:p>
          <a:p>
            <a:pPr marL="0" indent="0">
              <a:buNone/>
            </a:pPr>
            <a:r>
              <a:rPr lang="en-US" dirty="0"/>
              <a:t>               WHERE host IS NOT NULL GROUP BY host</a:t>
            </a:r>
          </a:p>
          <a:p>
            <a:pPr marL="0" indent="0">
              <a:buNone/>
            </a:pPr>
            <a:r>
              <a:rPr lang="en-US" dirty="0"/>
              <a:t>               ORDER BY 2 DESC NULLS FIRST LIMIT 10) </a:t>
            </a:r>
            <a:r>
              <a:rPr lang="en-US" dirty="0" err="1"/>
              <a:t>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ON </a:t>
            </a:r>
            <a:r>
              <a:rPr lang="en-US" dirty="0" err="1"/>
              <a:t>e.host</a:t>
            </a:r>
            <a:r>
              <a:rPr lang="en-US" dirty="0"/>
              <a:t> IS NOT DISTINCT FROM </a:t>
            </a:r>
            <a:r>
              <a:rPr lang="en-US" dirty="0" err="1"/>
              <a:t>th.host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GROUP BY CASE WHEN </a:t>
            </a:r>
            <a:r>
              <a:rPr lang="en-US" dirty="0" err="1"/>
              <a:t>th.host</a:t>
            </a:r>
            <a:r>
              <a:rPr lang="en-US" dirty="0"/>
              <a:t> IS NOT NULL THEN </a:t>
            </a:r>
            <a:r>
              <a:rPr lang="en-US" dirty="0" err="1"/>
              <a:t>e.host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WHEN </a:t>
            </a:r>
            <a:r>
              <a:rPr lang="en-US" dirty="0" err="1"/>
              <a:t>e.host</a:t>
            </a:r>
            <a:r>
              <a:rPr lang="en-US" dirty="0"/>
              <a:t> IS NULL THEN NULL ELSE 'OTHER' END</a:t>
            </a:r>
          </a:p>
          <a:p>
            <a:pPr marL="0" indent="0">
              <a:buNone/>
            </a:pPr>
            <a:r>
              <a:rPr lang="en-US" dirty="0"/>
              <a:t>  ) </a:t>
            </a:r>
            <a:r>
              <a:rPr lang="en-US" dirty="0" err="1"/>
              <a:t>hb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 s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s.ts</a:t>
            </a:r>
            <a:r>
              <a:rPr lang="en-US" dirty="0"/>
              <a:t>, </a:t>
            </a:r>
            <a:r>
              <a:rPr lang="en-US" dirty="0" err="1"/>
              <a:t>s.host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s.ts</a:t>
            </a:r>
            <a:r>
              <a:rPr lang="en-US" dirty="0"/>
              <a:t> NULLS LAST, </a:t>
            </a:r>
            <a:r>
              <a:rPr lang="en-US" dirty="0" err="1"/>
              <a:t>s.host</a:t>
            </a:r>
            <a:r>
              <a:rPr lang="en-US" dirty="0"/>
              <a:t> NULLS LAST;</a:t>
            </a:r>
          </a:p>
        </p:txBody>
      </p:sp>
    </p:spTree>
    <p:extLst>
      <p:ext uri="{BB962C8B-B14F-4D97-AF65-F5344CB8AC3E}">
        <p14:creationId xmlns:p14="http://schemas.microsoft.com/office/powerpoint/2010/main" val="61640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OpenSearch PPL</a:t>
            </a:r>
            <a:r>
              <a:rPr lang="en-US" dirty="0"/>
              <a:t> State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Initial PPL focused on simple search and transformations</a:t>
            </a:r>
          </a:p>
          <a:p>
            <a:r>
              <a:rPr lang="en-US" dirty="0"/>
              <a:t>Powered by calcite since in OpenSearch 3.0</a:t>
            </a:r>
          </a:p>
          <a:p>
            <a:pPr lvl="1"/>
            <a:r>
              <a:rPr lang="en-US" dirty="0"/>
              <a:t>Support 38 commands</a:t>
            </a:r>
          </a:p>
          <a:p>
            <a:pPr lvl="1"/>
            <a:r>
              <a:rPr lang="en-US" dirty="0"/>
              <a:t>Support 173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PPL parser → AST → Calcite logical plan.</a:t>
            </a:r>
          </a:p>
          <a:p>
            <a:pPr lvl="1"/>
            <a:r>
              <a:rPr dirty="0"/>
              <a:t>Pushdown filters, projections, and aggregations to OpenSearch when possible.</a:t>
            </a:r>
          </a:p>
          <a:p>
            <a:pPr lvl="1"/>
            <a:r>
              <a:rPr dirty="0"/>
              <a:t>Operators: where, fields/project, eval, stats, sort, </a:t>
            </a:r>
            <a:r>
              <a:rPr dirty="0" err="1"/>
              <a:t>dedup</a:t>
            </a:r>
            <a:r>
              <a:rPr dirty="0"/>
              <a:t>, lookup/join.</a:t>
            </a:r>
          </a:p>
          <a:p>
            <a:pPr lvl="1"/>
            <a:r>
              <a:rPr dirty="0"/>
              <a:t>Extensible to logs, metrics, and traces with shared semantics.</a:t>
            </a:r>
            <a:endParaRPr lang="en-US" dirty="0"/>
          </a:p>
          <a:p>
            <a:pPr lvl="1"/>
            <a:r>
              <a:rPr lang="en-US" dirty="0"/>
              <a:t>More reading. </a:t>
            </a:r>
            <a:r>
              <a:rPr lang="en-US" dirty="0">
                <a:hlinkClick r:id="rId2"/>
              </a:rPr>
              <a:t>Enhanced log analysis with OpenSearch PPL: Introducing lookup, join, and subsearch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OpenTelemetry semantics in PPL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Common attributes: </a:t>
            </a:r>
            <a:r>
              <a:rPr dirty="0" err="1"/>
              <a:t>service.name</a:t>
            </a:r>
            <a:r>
              <a:rPr dirty="0"/>
              <a:t>, </a:t>
            </a:r>
            <a:r>
              <a:rPr dirty="0" err="1"/>
              <a:t>service.namespace</a:t>
            </a:r>
            <a:r>
              <a:rPr dirty="0"/>
              <a:t>, </a:t>
            </a:r>
            <a:r>
              <a:rPr dirty="0" err="1"/>
              <a:t>host.name</a:t>
            </a:r>
            <a:r>
              <a:rPr dirty="0"/>
              <a:t>.</a:t>
            </a:r>
          </a:p>
          <a:p>
            <a:r>
              <a:rPr dirty="0"/>
              <a:t>Trace context fields: </a:t>
            </a:r>
            <a:r>
              <a:rPr dirty="0" err="1"/>
              <a:t>trace_id</a:t>
            </a:r>
            <a:r>
              <a:rPr dirty="0"/>
              <a:t>, </a:t>
            </a:r>
            <a:r>
              <a:rPr dirty="0" err="1"/>
              <a:t>span_id</a:t>
            </a:r>
            <a:r>
              <a:rPr dirty="0"/>
              <a:t> available when present.</a:t>
            </a:r>
          </a:p>
          <a:p>
            <a:r>
              <a:rPr dirty="0"/>
              <a:t>Default time semantics over @timestamp; explicit span() bucketing.</a:t>
            </a:r>
          </a:p>
          <a:p>
            <a:r>
              <a:rPr dirty="0"/>
              <a:t>Benefit: portable queries and shared dashboards.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1093</Words>
  <Application>Microsoft Macintosh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PPL: Simplifying Observability Queries</vt:lpstr>
      <vt:lpstr>Outline</vt:lpstr>
      <vt:lpstr>Problem: Observability query friction</vt:lpstr>
      <vt:lpstr>Our approach: Piped Processing Language (PPL)</vt:lpstr>
      <vt:lpstr>PPL – Simplifying Observability Queries  </vt:lpstr>
      <vt:lpstr>PPL – Equivalent SQL</vt:lpstr>
      <vt:lpstr>OpenSearch PPL State</vt:lpstr>
      <vt:lpstr>Architecture at a glance</vt:lpstr>
      <vt:lpstr>OpenTelemetry semantics in PPL</vt:lpstr>
      <vt:lpstr>Command overview (selected)</vt:lpstr>
      <vt:lpstr>Function overview (selected)</vt:lpstr>
      <vt:lpstr>Future work: Unified PPL</vt:lpstr>
      <vt:lpstr>Future work: CNCF alignment</vt:lpstr>
      <vt:lpstr>Future work: Unified PPL</vt:lpstr>
      <vt:lpstr>Future work: Compliance Test Suite</vt:lpstr>
      <vt:lpstr>Resource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Huo, Peng</cp:lastModifiedBy>
  <cp:revision>4</cp:revision>
  <dcterms:created xsi:type="dcterms:W3CDTF">2013-01-27T09:14:16Z</dcterms:created>
  <dcterms:modified xsi:type="dcterms:W3CDTF">2025-09-07T17:42:15Z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2025-09-07T16:31:40Z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3c9f944c-0c51-4ae9-b434-ac156381fcca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50, 3, 0, 1</vt:lpwstr>
  </property>
</Properties>
</file>