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57" r:id="rId5"/>
    <p:sldId id="492" r:id="rId6"/>
    <p:sldId id="495" r:id="rId7"/>
    <p:sldId id="496" r:id="rId8"/>
    <p:sldId id="493" r:id="rId9"/>
    <p:sldId id="507" r:id="rId10"/>
    <p:sldId id="494" r:id="rId11"/>
    <p:sldId id="524" r:id="rId12"/>
    <p:sldId id="515" r:id="rId13"/>
    <p:sldId id="516" r:id="rId14"/>
    <p:sldId id="517" r:id="rId15"/>
    <p:sldId id="521" r:id="rId16"/>
    <p:sldId id="522" r:id="rId17"/>
    <p:sldId id="523" r:id="rId18"/>
    <p:sldId id="531" r:id="rId19"/>
    <p:sldId id="512" r:id="rId20"/>
    <p:sldId id="497" r:id="rId21"/>
    <p:sldId id="519" r:id="rId22"/>
    <p:sldId id="504" r:id="rId23"/>
    <p:sldId id="498" r:id="rId24"/>
    <p:sldId id="503" r:id="rId25"/>
    <p:sldId id="525" r:id="rId26"/>
    <p:sldId id="526" r:id="rId27"/>
    <p:sldId id="527" r:id="rId28"/>
    <p:sldId id="528" r:id="rId29"/>
    <p:sldId id="530" r:id="rId30"/>
    <p:sldId id="529" r:id="rId31"/>
    <p:sldId id="502" r:id="rId32"/>
    <p:sldId id="511" r:id="rId33"/>
    <p:sldId id="500" r:id="rId34"/>
    <p:sldId id="501" r:id="rId35"/>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9700"/>
    <a:srgbClr val="8B1E41"/>
    <a:srgbClr val="A6A6A6"/>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22" autoAdjust="0"/>
    <p:restoredTop sz="93258" autoAdjust="0"/>
  </p:normalViewPr>
  <p:slideViewPr>
    <p:cSldViewPr snapToGrid="0" snapToObjects="1">
      <p:cViewPr varScale="1">
        <p:scale>
          <a:sx n="121" d="100"/>
          <a:sy n="121" d="100"/>
        </p:scale>
        <p:origin x="856" y="184"/>
      </p:cViewPr>
      <p:guideLst>
        <p:guide orient="horz" pos="2160"/>
        <p:guide pos="2904"/>
      </p:guideLst>
    </p:cSldViewPr>
  </p:slideViewPr>
  <p:outlineViewPr>
    <p:cViewPr>
      <p:scale>
        <a:sx n="33" d="100"/>
        <a:sy n="33" d="100"/>
      </p:scale>
      <p:origin x="0" y="-1078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5" d="100"/>
          <a:sy n="85" d="100"/>
        </p:scale>
        <p:origin x="247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2BE9E-2E72-F44C-8D5B-2E24B2004D60}"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US"/>
        </a:p>
      </dgm:t>
    </dgm:pt>
    <dgm:pt modelId="{54EDF4A6-4B5C-AC42-9EEB-FEE1A0F50387}">
      <dgm:prSet phldrT="[Text]"/>
      <dgm:spPr>
        <a:solidFill>
          <a:srgbClr val="CA9700"/>
        </a:solidFill>
      </dgm:spPr>
      <dgm:t>
        <a:bodyPr/>
        <a:lstStyle/>
        <a:p>
          <a:r>
            <a:rPr lang="en-US" b="1">
              <a:solidFill>
                <a:schemeClr val="tx1"/>
              </a:solidFill>
            </a:rPr>
            <a:t>Data Collection</a:t>
          </a:r>
        </a:p>
      </dgm:t>
    </dgm:pt>
    <dgm:pt modelId="{C7F04F2A-4AD6-944E-AFE8-7DEAA614E0A8}" type="parTrans" cxnId="{CEAB2577-9027-054E-8A50-9CB2E24B3D08}">
      <dgm:prSet/>
      <dgm:spPr/>
      <dgm:t>
        <a:bodyPr/>
        <a:lstStyle/>
        <a:p>
          <a:endParaRPr lang="en-US"/>
        </a:p>
      </dgm:t>
    </dgm:pt>
    <dgm:pt modelId="{7F7BA876-2170-F748-B973-ACECDE808F94}" type="sibTrans" cxnId="{CEAB2577-9027-054E-8A50-9CB2E24B3D08}">
      <dgm:prSet/>
      <dgm:spPr/>
      <dgm:t>
        <a:bodyPr/>
        <a:lstStyle/>
        <a:p>
          <a:endParaRPr lang="en-US"/>
        </a:p>
      </dgm:t>
    </dgm:pt>
    <dgm:pt modelId="{09492ECE-2E2C-B04C-A432-C39A793C1648}">
      <dgm:prSet phldrT="[Text]"/>
      <dgm:spPr>
        <a:solidFill>
          <a:srgbClr val="CA9700"/>
        </a:solidFill>
      </dgm:spPr>
      <dgm:t>
        <a:bodyPr/>
        <a:lstStyle/>
        <a:p>
          <a:r>
            <a:rPr lang="en-US" b="1">
              <a:solidFill>
                <a:schemeClr val="tx1"/>
              </a:solidFill>
            </a:rPr>
            <a:t>Inference</a:t>
          </a:r>
        </a:p>
      </dgm:t>
    </dgm:pt>
    <dgm:pt modelId="{D8A8B313-1900-764E-AB03-3921B425E489}" type="parTrans" cxnId="{479E1F96-E608-8445-BFB5-4219D8642CA2}">
      <dgm:prSet/>
      <dgm:spPr/>
      <dgm:t>
        <a:bodyPr/>
        <a:lstStyle/>
        <a:p>
          <a:endParaRPr lang="en-US"/>
        </a:p>
      </dgm:t>
    </dgm:pt>
    <dgm:pt modelId="{95D0B9FA-53CD-8A4C-BF58-3DB1A11CEEC5}" type="sibTrans" cxnId="{479E1F96-E608-8445-BFB5-4219D8642CA2}">
      <dgm:prSet/>
      <dgm:spPr/>
      <dgm:t>
        <a:bodyPr/>
        <a:lstStyle/>
        <a:p>
          <a:endParaRPr lang="en-US"/>
        </a:p>
      </dgm:t>
    </dgm:pt>
    <dgm:pt modelId="{D7B87691-BC67-A348-98F9-D9C5F133BB80}">
      <dgm:prSet phldrT="[Text]"/>
      <dgm:spPr>
        <a:solidFill>
          <a:srgbClr val="CA9700"/>
        </a:solidFill>
      </dgm:spPr>
      <dgm:t>
        <a:bodyPr/>
        <a:lstStyle/>
        <a:p>
          <a:r>
            <a:rPr lang="en-US" b="1">
              <a:solidFill>
                <a:schemeClr val="tx1"/>
              </a:solidFill>
            </a:rPr>
            <a:t>Real time analysis dashbaords</a:t>
          </a:r>
        </a:p>
      </dgm:t>
    </dgm:pt>
    <dgm:pt modelId="{1798AAF7-2E82-6B41-A07D-6783C7739D7D}" type="parTrans" cxnId="{3577835A-9A4E-4B46-88E8-330B3439A910}">
      <dgm:prSet/>
      <dgm:spPr/>
      <dgm:t>
        <a:bodyPr/>
        <a:lstStyle/>
        <a:p>
          <a:endParaRPr lang="en-US"/>
        </a:p>
      </dgm:t>
    </dgm:pt>
    <dgm:pt modelId="{CA319A16-3A6A-254D-870E-F43D5AF7C864}" type="sibTrans" cxnId="{3577835A-9A4E-4B46-88E8-330B3439A910}">
      <dgm:prSet/>
      <dgm:spPr/>
      <dgm:t>
        <a:bodyPr/>
        <a:lstStyle/>
        <a:p>
          <a:endParaRPr lang="en-US"/>
        </a:p>
      </dgm:t>
    </dgm:pt>
    <dgm:pt modelId="{171801D6-B7CD-AF4B-84BF-4DB4ADDD9575}">
      <dgm:prSet/>
      <dgm:spPr>
        <a:solidFill>
          <a:srgbClr val="CA9700"/>
        </a:solidFill>
      </dgm:spPr>
      <dgm:t>
        <a:bodyPr/>
        <a:lstStyle/>
        <a:p>
          <a:r>
            <a:rPr lang="en-US" b="1">
              <a:solidFill>
                <a:schemeClr val="tx1"/>
              </a:solidFill>
            </a:rPr>
            <a:t>Define Success</a:t>
          </a:r>
        </a:p>
      </dgm:t>
    </dgm:pt>
    <dgm:pt modelId="{873D377B-F78A-0441-B455-516ED821F4E6}" type="parTrans" cxnId="{BC438361-8165-474C-B8A4-DFA41D455413}">
      <dgm:prSet/>
      <dgm:spPr/>
      <dgm:t>
        <a:bodyPr/>
        <a:lstStyle/>
        <a:p>
          <a:endParaRPr lang="en-US"/>
        </a:p>
      </dgm:t>
    </dgm:pt>
    <dgm:pt modelId="{7C6FA673-7682-3941-913E-45ACC9E5D993}" type="sibTrans" cxnId="{BC438361-8165-474C-B8A4-DFA41D455413}">
      <dgm:prSet/>
      <dgm:spPr/>
      <dgm:t>
        <a:bodyPr/>
        <a:lstStyle/>
        <a:p>
          <a:endParaRPr lang="en-US"/>
        </a:p>
      </dgm:t>
    </dgm:pt>
    <dgm:pt modelId="{FE9D7318-08A8-D74B-8822-B4FEC7680392}">
      <dgm:prSet/>
      <dgm:spPr>
        <a:solidFill>
          <a:srgbClr val="CA9700"/>
        </a:solidFill>
      </dgm:spPr>
      <dgm:t>
        <a:bodyPr/>
        <a:lstStyle/>
        <a:p>
          <a:r>
            <a:rPr lang="en-US" b="1">
              <a:solidFill>
                <a:schemeClr val="tx1"/>
              </a:solidFill>
            </a:rPr>
            <a:t>Data Cleaning</a:t>
          </a:r>
        </a:p>
      </dgm:t>
    </dgm:pt>
    <dgm:pt modelId="{EB938CF4-4E29-5F4A-BE47-D5965EE581F5}" type="parTrans" cxnId="{DDEE69F8-C4F9-6C45-9463-A90B9C46D123}">
      <dgm:prSet/>
      <dgm:spPr/>
      <dgm:t>
        <a:bodyPr/>
        <a:lstStyle/>
        <a:p>
          <a:endParaRPr lang="en-US"/>
        </a:p>
      </dgm:t>
    </dgm:pt>
    <dgm:pt modelId="{E193B0AA-272B-E544-BBE0-4AAB0529BEB0}" type="sibTrans" cxnId="{DDEE69F8-C4F9-6C45-9463-A90B9C46D123}">
      <dgm:prSet/>
      <dgm:spPr/>
      <dgm:t>
        <a:bodyPr/>
        <a:lstStyle/>
        <a:p>
          <a:endParaRPr lang="en-US"/>
        </a:p>
      </dgm:t>
    </dgm:pt>
    <dgm:pt modelId="{EFB4E585-C18C-534A-90A2-0816C8587E6D}">
      <dgm:prSet/>
      <dgm:spPr>
        <a:solidFill>
          <a:srgbClr val="CA9700"/>
        </a:solidFill>
      </dgm:spPr>
      <dgm:t>
        <a:bodyPr/>
        <a:lstStyle/>
        <a:p>
          <a:r>
            <a:rPr lang="en-US" b="1">
              <a:solidFill>
                <a:schemeClr val="tx1"/>
              </a:solidFill>
            </a:rPr>
            <a:t>Exploratory Data Analysis</a:t>
          </a:r>
        </a:p>
      </dgm:t>
    </dgm:pt>
    <dgm:pt modelId="{1E9F9E2F-18F5-BE4A-AE10-868DBB02156A}" type="parTrans" cxnId="{EC1C985B-5F87-4143-A547-686A770B9B76}">
      <dgm:prSet/>
      <dgm:spPr/>
      <dgm:t>
        <a:bodyPr/>
        <a:lstStyle/>
        <a:p>
          <a:endParaRPr lang="en-US"/>
        </a:p>
      </dgm:t>
    </dgm:pt>
    <dgm:pt modelId="{274D566A-5FC6-4F44-8565-0F46489370F8}" type="sibTrans" cxnId="{EC1C985B-5F87-4143-A547-686A770B9B76}">
      <dgm:prSet/>
      <dgm:spPr/>
      <dgm:t>
        <a:bodyPr/>
        <a:lstStyle/>
        <a:p>
          <a:endParaRPr lang="en-US"/>
        </a:p>
      </dgm:t>
    </dgm:pt>
    <dgm:pt modelId="{DF3E6A35-45B5-9E45-93B2-44AA9E6893DA}">
      <dgm:prSet/>
      <dgm:spPr>
        <a:solidFill>
          <a:srgbClr val="CA9700"/>
        </a:solidFill>
      </dgm:spPr>
      <dgm:t>
        <a:bodyPr/>
        <a:lstStyle/>
        <a:p>
          <a:r>
            <a:rPr lang="en-US" b="1">
              <a:solidFill>
                <a:schemeClr val="tx1"/>
              </a:solidFill>
            </a:rPr>
            <a:t>Builde Model</a:t>
          </a:r>
        </a:p>
      </dgm:t>
    </dgm:pt>
    <dgm:pt modelId="{C0B380C1-7F96-F24A-B2BD-CE3A2ED14ACC}" type="parTrans" cxnId="{9DEA9367-88A1-424C-8D43-0C49DB6354A9}">
      <dgm:prSet/>
      <dgm:spPr/>
      <dgm:t>
        <a:bodyPr/>
        <a:lstStyle/>
        <a:p>
          <a:endParaRPr lang="en-US"/>
        </a:p>
      </dgm:t>
    </dgm:pt>
    <dgm:pt modelId="{D6BE97F3-06B9-7E46-9BB8-8A962C7BE1AE}" type="sibTrans" cxnId="{9DEA9367-88A1-424C-8D43-0C49DB6354A9}">
      <dgm:prSet/>
      <dgm:spPr/>
      <dgm:t>
        <a:bodyPr/>
        <a:lstStyle/>
        <a:p>
          <a:endParaRPr lang="en-US"/>
        </a:p>
      </dgm:t>
    </dgm:pt>
    <dgm:pt modelId="{61D3473F-9E76-504E-833F-6282413420F8}">
      <dgm:prSet/>
      <dgm:spPr>
        <a:solidFill>
          <a:srgbClr val="CA9700"/>
        </a:solidFill>
      </dgm:spPr>
      <dgm:t>
        <a:bodyPr/>
        <a:lstStyle/>
        <a:p>
          <a:r>
            <a:rPr lang="en-US" b="1">
              <a:solidFill>
                <a:schemeClr val="tx1"/>
              </a:solidFill>
            </a:rPr>
            <a:t>Optimize model</a:t>
          </a:r>
        </a:p>
      </dgm:t>
    </dgm:pt>
    <dgm:pt modelId="{AE89AD6C-E245-9449-8136-1E01FCBD1563}" type="parTrans" cxnId="{C20485D6-10B0-A14C-A66F-C85A405490E6}">
      <dgm:prSet/>
      <dgm:spPr/>
      <dgm:t>
        <a:bodyPr/>
        <a:lstStyle/>
        <a:p>
          <a:endParaRPr lang="en-US"/>
        </a:p>
      </dgm:t>
    </dgm:pt>
    <dgm:pt modelId="{8D1FABA0-4318-5449-886D-4B505A20DB62}" type="sibTrans" cxnId="{C20485D6-10B0-A14C-A66F-C85A405490E6}">
      <dgm:prSet/>
      <dgm:spPr/>
      <dgm:t>
        <a:bodyPr/>
        <a:lstStyle/>
        <a:p>
          <a:endParaRPr lang="en-US"/>
        </a:p>
      </dgm:t>
    </dgm:pt>
    <dgm:pt modelId="{CFDEF9D5-9D70-494D-8C4F-240AAEAF2C68}" type="pres">
      <dgm:prSet presAssocID="{0FA2BE9E-2E72-F44C-8D5B-2E24B2004D60}" presName="rootnode" presStyleCnt="0">
        <dgm:presLayoutVars>
          <dgm:chMax/>
          <dgm:chPref/>
          <dgm:dir/>
          <dgm:animLvl val="lvl"/>
        </dgm:presLayoutVars>
      </dgm:prSet>
      <dgm:spPr/>
    </dgm:pt>
    <dgm:pt modelId="{0D4951EB-32E5-0E4F-98A4-7EE7EEC3DA40}" type="pres">
      <dgm:prSet presAssocID="{54EDF4A6-4B5C-AC42-9EEB-FEE1A0F50387}" presName="composite" presStyleCnt="0"/>
      <dgm:spPr/>
    </dgm:pt>
    <dgm:pt modelId="{6D461095-805D-5540-A13D-A1FA5B0E3E2A}" type="pres">
      <dgm:prSet presAssocID="{54EDF4A6-4B5C-AC42-9EEB-FEE1A0F50387}" presName="bentUpArrow1" presStyleLbl="alignImgPlace1" presStyleIdx="0" presStyleCnt="7"/>
      <dgm:spPr>
        <a:solidFill>
          <a:srgbClr val="8D1B40"/>
        </a:solidFill>
      </dgm:spPr>
    </dgm:pt>
    <dgm:pt modelId="{E5C5D33D-DB67-A842-B997-C122985CC60C}" type="pres">
      <dgm:prSet presAssocID="{54EDF4A6-4B5C-AC42-9EEB-FEE1A0F50387}" presName="ParentText" presStyleLbl="node1" presStyleIdx="0" presStyleCnt="8" custScaleX="397124">
        <dgm:presLayoutVars>
          <dgm:chMax val="1"/>
          <dgm:chPref val="1"/>
          <dgm:bulletEnabled val="1"/>
        </dgm:presLayoutVars>
      </dgm:prSet>
      <dgm:spPr/>
    </dgm:pt>
    <dgm:pt modelId="{7461512D-0F7B-A444-BC5D-CD20333F07B1}" type="pres">
      <dgm:prSet presAssocID="{54EDF4A6-4B5C-AC42-9EEB-FEE1A0F50387}" presName="ChildText" presStyleLbl="revTx" presStyleIdx="0" presStyleCnt="7">
        <dgm:presLayoutVars>
          <dgm:chMax val="0"/>
          <dgm:chPref val="0"/>
          <dgm:bulletEnabled val="1"/>
        </dgm:presLayoutVars>
      </dgm:prSet>
      <dgm:spPr/>
    </dgm:pt>
    <dgm:pt modelId="{6AA4ECD0-F5BD-6F4A-8951-9F12E5E0CCCB}" type="pres">
      <dgm:prSet presAssocID="{7F7BA876-2170-F748-B973-ACECDE808F94}" presName="sibTrans" presStyleCnt="0"/>
      <dgm:spPr/>
    </dgm:pt>
    <dgm:pt modelId="{8B07D865-AD8D-5144-AEFD-F734F4BDCC6B}" type="pres">
      <dgm:prSet presAssocID="{171801D6-B7CD-AF4B-84BF-4DB4ADDD9575}" presName="composite" presStyleCnt="0"/>
      <dgm:spPr/>
    </dgm:pt>
    <dgm:pt modelId="{4C7CA279-4237-9E49-9132-600CD2278E7C}" type="pres">
      <dgm:prSet presAssocID="{171801D6-B7CD-AF4B-84BF-4DB4ADDD9575}" presName="bentUpArrow1" presStyleLbl="alignImgPlace1" presStyleIdx="1" presStyleCnt="7"/>
      <dgm:spPr>
        <a:solidFill>
          <a:srgbClr val="8D1B40"/>
        </a:solidFill>
      </dgm:spPr>
    </dgm:pt>
    <dgm:pt modelId="{ABF044E1-6313-6646-99AD-46ADDBD5A51B}" type="pres">
      <dgm:prSet presAssocID="{171801D6-B7CD-AF4B-84BF-4DB4ADDD9575}" presName="ParentText" presStyleLbl="node1" presStyleIdx="1" presStyleCnt="8" custScaleX="397972" custLinFactNeighborX="11333" custLinFactNeighborY="9715">
        <dgm:presLayoutVars>
          <dgm:chMax val="1"/>
          <dgm:chPref val="1"/>
          <dgm:bulletEnabled val="1"/>
        </dgm:presLayoutVars>
      </dgm:prSet>
      <dgm:spPr/>
    </dgm:pt>
    <dgm:pt modelId="{DF200C1F-5833-4043-8611-9488E1DF120B}" type="pres">
      <dgm:prSet presAssocID="{171801D6-B7CD-AF4B-84BF-4DB4ADDD9575}" presName="ChildText" presStyleLbl="revTx" presStyleIdx="1" presStyleCnt="7">
        <dgm:presLayoutVars>
          <dgm:chMax val="0"/>
          <dgm:chPref val="0"/>
          <dgm:bulletEnabled val="1"/>
        </dgm:presLayoutVars>
      </dgm:prSet>
      <dgm:spPr/>
    </dgm:pt>
    <dgm:pt modelId="{AACAA1B6-1D04-094D-8067-10AF96CCDF2A}" type="pres">
      <dgm:prSet presAssocID="{7C6FA673-7682-3941-913E-45ACC9E5D993}" presName="sibTrans" presStyleCnt="0"/>
      <dgm:spPr/>
    </dgm:pt>
    <dgm:pt modelId="{0A379639-F4F8-A44C-B71D-69474BF0AE23}" type="pres">
      <dgm:prSet presAssocID="{FE9D7318-08A8-D74B-8822-B4FEC7680392}" presName="composite" presStyleCnt="0"/>
      <dgm:spPr/>
    </dgm:pt>
    <dgm:pt modelId="{D141AE5E-511E-0541-B9FE-9A2F6423225E}" type="pres">
      <dgm:prSet presAssocID="{FE9D7318-08A8-D74B-8822-B4FEC7680392}" presName="bentUpArrow1" presStyleLbl="alignImgPlace1" presStyleIdx="2" presStyleCnt="7"/>
      <dgm:spPr>
        <a:solidFill>
          <a:srgbClr val="8D1B40"/>
        </a:solidFill>
      </dgm:spPr>
    </dgm:pt>
    <dgm:pt modelId="{1E169DB7-3E1D-AE40-8BB2-B772D651F543}" type="pres">
      <dgm:prSet presAssocID="{FE9D7318-08A8-D74B-8822-B4FEC7680392}" presName="ParentText" presStyleLbl="node1" presStyleIdx="2" presStyleCnt="8" custScaleX="356728">
        <dgm:presLayoutVars>
          <dgm:chMax val="1"/>
          <dgm:chPref val="1"/>
          <dgm:bulletEnabled val="1"/>
        </dgm:presLayoutVars>
      </dgm:prSet>
      <dgm:spPr/>
    </dgm:pt>
    <dgm:pt modelId="{2A354201-4F87-A941-B7F2-CAAD3BFA0A39}" type="pres">
      <dgm:prSet presAssocID="{FE9D7318-08A8-D74B-8822-B4FEC7680392}" presName="ChildText" presStyleLbl="revTx" presStyleIdx="2" presStyleCnt="7">
        <dgm:presLayoutVars>
          <dgm:chMax val="0"/>
          <dgm:chPref val="0"/>
          <dgm:bulletEnabled val="1"/>
        </dgm:presLayoutVars>
      </dgm:prSet>
      <dgm:spPr/>
    </dgm:pt>
    <dgm:pt modelId="{76B15CF3-FEF2-DF47-8D76-20D79D9D17B4}" type="pres">
      <dgm:prSet presAssocID="{E193B0AA-272B-E544-BBE0-4AAB0529BEB0}" presName="sibTrans" presStyleCnt="0"/>
      <dgm:spPr/>
    </dgm:pt>
    <dgm:pt modelId="{B210F6AD-3AEA-3940-A6F2-1B790B109FB5}" type="pres">
      <dgm:prSet presAssocID="{EFB4E585-C18C-534A-90A2-0816C8587E6D}" presName="composite" presStyleCnt="0"/>
      <dgm:spPr/>
    </dgm:pt>
    <dgm:pt modelId="{AF4D5D19-93D0-B543-903D-8FCE39A05A76}" type="pres">
      <dgm:prSet presAssocID="{EFB4E585-C18C-534A-90A2-0816C8587E6D}" presName="bentUpArrow1" presStyleLbl="alignImgPlace1" presStyleIdx="3" presStyleCnt="7"/>
      <dgm:spPr>
        <a:solidFill>
          <a:srgbClr val="8D1B40"/>
        </a:solidFill>
      </dgm:spPr>
    </dgm:pt>
    <dgm:pt modelId="{FF627CBC-901C-084F-B3A9-71F056B208E8}" type="pres">
      <dgm:prSet presAssocID="{EFB4E585-C18C-534A-90A2-0816C8587E6D}" presName="ParentText" presStyleLbl="node1" presStyleIdx="3" presStyleCnt="8" custScaleX="415215">
        <dgm:presLayoutVars>
          <dgm:chMax val="1"/>
          <dgm:chPref val="1"/>
          <dgm:bulletEnabled val="1"/>
        </dgm:presLayoutVars>
      </dgm:prSet>
      <dgm:spPr/>
    </dgm:pt>
    <dgm:pt modelId="{5EAEC3E1-D2A0-5E42-92F6-6970CB1FB3A3}" type="pres">
      <dgm:prSet presAssocID="{EFB4E585-C18C-534A-90A2-0816C8587E6D}" presName="ChildText" presStyleLbl="revTx" presStyleIdx="3" presStyleCnt="7">
        <dgm:presLayoutVars>
          <dgm:chMax val="0"/>
          <dgm:chPref val="0"/>
          <dgm:bulletEnabled val="1"/>
        </dgm:presLayoutVars>
      </dgm:prSet>
      <dgm:spPr/>
    </dgm:pt>
    <dgm:pt modelId="{2F14412A-206C-0E4D-9F24-B697A5352049}" type="pres">
      <dgm:prSet presAssocID="{274D566A-5FC6-4F44-8565-0F46489370F8}" presName="sibTrans" presStyleCnt="0"/>
      <dgm:spPr/>
    </dgm:pt>
    <dgm:pt modelId="{C7DE0C87-9343-9E4E-A0EC-4074ADC15A53}" type="pres">
      <dgm:prSet presAssocID="{DF3E6A35-45B5-9E45-93B2-44AA9E6893DA}" presName="composite" presStyleCnt="0"/>
      <dgm:spPr/>
    </dgm:pt>
    <dgm:pt modelId="{2EF85CCA-1729-1A49-B1DE-B6EC69E981E2}" type="pres">
      <dgm:prSet presAssocID="{DF3E6A35-45B5-9E45-93B2-44AA9E6893DA}" presName="bentUpArrow1" presStyleLbl="alignImgPlace1" presStyleIdx="4" presStyleCnt="7"/>
      <dgm:spPr>
        <a:solidFill>
          <a:srgbClr val="8D1B40"/>
        </a:solidFill>
      </dgm:spPr>
    </dgm:pt>
    <dgm:pt modelId="{36BB51A0-E677-8F4A-A665-AEFE6D16A05B}" type="pres">
      <dgm:prSet presAssocID="{DF3E6A35-45B5-9E45-93B2-44AA9E6893DA}" presName="ParentText" presStyleLbl="node1" presStyleIdx="4" presStyleCnt="8" custScaleX="387571">
        <dgm:presLayoutVars>
          <dgm:chMax val="1"/>
          <dgm:chPref val="1"/>
          <dgm:bulletEnabled val="1"/>
        </dgm:presLayoutVars>
      </dgm:prSet>
      <dgm:spPr/>
    </dgm:pt>
    <dgm:pt modelId="{10F2C904-13FC-694C-BB04-30B161EF3727}" type="pres">
      <dgm:prSet presAssocID="{DF3E6A35-45B5-9E45-93B2-44AA9E6893DA}" presName="ChildText" presStyleLbl="revTx" presStyleIdx="4" presStyleCnt="7">
        <dgm:presLayoutVars>
          <dgm:chMax val="0"/>
          <dgm:chPref val="0"/>
          <dgm:bulletEnabled val="1"/>
        </dgm:presLayoutVars>
      </dgm:prSet>
      <dgm:spPr/>
    </dgm:pt>
    <dgm:pt modelId="{19CFB91C-1C02-2F45-9F1D-C049C3414626}" type="pres">
      <dgm:prSet presAssocID="{D6BE97F3-06B9-7E46-9BB8-8A962C7BE1AE}" presName="sibTrans" presStyleCnt="0"/>
      <dgm:spPr/>
    </dgm:pt>
    <dgm:pt modelId="{1E46021C-A217-674A-8DB1-3A53AA1F23EB}" type="pres">
      <dgm:prSet presAssocID="{61D3473F-9E76-504E-833F-6282413420F8}" presName="composite" presStyleCnt="0"/>
      <dgm:spPr/>
    </dgm:pt>
    <dgm:pt modelId="{49F6408C-820D-5F4D-BDFF-0D287431386F}" type="pres">
      <dgm:prSet presAssocID="{61D3473F-9E76-504E-833F-6282413420F8}" presName="bentUpArrow1" presStyleLbl="alignImgPlace1" presStyleIdx="5" presStyleCnt="7"/>
      <dgm:spPr>
        <a:solidFill>
          <a:srgbClr val="8D1B40"/>
        </a:solidFill>
      </dgm:spPr>
    </dgm:pt>
    <dgm:pt modelId="{DCFB7249-523C-D54B-991E-93FD03D4E03F}" type="pres">
      <dgm:prSet presAssocID="{61D3473F-9E76-504E-833F-6282413420F8}" presName="ParentText" presStyleLbl="node1" presStyleIdx="5" presStyleCnt="8" custScaleX="464191">
        <dgm:presLayoutVars>
          <dgm:chMax val="1"/>
          <dgm:chPref val="1"/>
          <dgm:bulletEnabled val="1"/>
        </dgm:presLayoutVars>
      </dgm:prSet>
      <dgm:spPr/>
    </dgm:pt>
    <dgm:pt modelId="{C23B49E3-D6A6-F942-A2A6-D78357F099CE}" type="pres">
      <dgm:prSet presAssocID="{61D3473F-9E76-504E-833F-6282413420F8}" presName="ChildText" presStyleLbl="revTx" presStyleIdx="5" presStyleCnt="7">
        <dgm:presLayoutVars>
          <dgm:chMax val="0"/>
          <dgm:chPref val="0"/>
          <dgm:bulletEnabled val="1"/>
        </dgm:presLayoutVars>
      </dgm:prSet>
      <dgm:spPr/>
    </dgm:pt>
    <dgm:pt modelId="{08E6B887-A328-904F-B252-4C9FF6137DAA}" type="pres">
      <dgm:prSet presAssocID="{8D1FABA0-4318-5449-886D-4B505A20DB62}" presName="sibTrans" presStyleCnt="0"/>
      <dgm:spPr/>
    </dgm:pt>
    <dgm:pt modelId="{7D8EE219-86FC-4A47-A546-02787EDDE415}" type="pres">
      <dgm:prSet presAssocID="{09492ECE-2E2C-B04C-A432-C39A793C1648}" presName="composite" presStyleCnt="0"/>
      <dgm:spPr/>
    </dgm:pt>
    <dgm:pt modelId="{0B03BE30-CEA1-C249-ADF2-47EB377D80CC}" type="pres">
      <dgm:prSet presAssocID="{09492ECE-2E2C-B04C-A432-C39A793C1648}" presName="bentUpArrow1" presStyleLbl="alignImgPlace1" presStyleIdx="6" presStyleCnt="7"/>
      <dgm:spPr>
        <a:solidFill>
          <a:srgbClr val="8D1B40"/>
        </a:solidFill>
      </dgm:spPr>
    </dgm:pt>
    <dgm:pt modelId="{B862ED32-80C1-604D-9D14-8C7F83895A20}" type="pres">
      <dgm:prSet presAssocID="{09492ECE-2E2C-B04C-A432-C39A793C1648}" presName="ParentText" presStyleLbl="node1" presStyleIdx="6" presStyleCnt="8" custScaleX="472812" custLinFactNeighborX="33124" custLinFactNeighborY="3943">
        <dgm:presLayoutVars>
          <dgm:chMax val="1"/>
          <dgm:chPref val="1"/>
          <dgm:bulletEnabled val="1"/>
        </dgm:presLayoutVars>
      </dgm:prSet>
      <dgm:spPr/>
    </dgm:pt>
    <dgm:pt modelId="{21411792-6F03-0B45-A0E6-BE497A0D95E8}" type="pres">
      <dgm:prSet presAssocID="{09492ECE-2E2C-B04C-A432-C39A793C1648}" presName="ChildText" presStyleLbl="revTx" presStyleIdx="6" presStyleCnt="7">
        <dgm:presLayoutVars>
          <dgm:chMax val="0"/>
          <dgm:chPref val="0"/>
          <dgm:bulletEnabled val="1"/>
        </dgm:presLayoutVars>
      </dgm:prSet>
      <dgm:spPr/>
    </dgm:pt>
    <dgm:pt modelId="{A36A017B-67BC-5343-8288-83373050DD60}" type="pres">
      <dgm:prSet presAssocID="{95D0B9FA-53CD-8A4C-BF58-3DB1A11CEEC5}" presName="sibTrans" presStyleCnt="0"/>
      <dgm:spPr/>
    </dgm:pt>
    <dgm:pt modelId="{584FD5E3-6343-5E45-83AD-1CDE8B873850}" type="pres">
      <dgm:prSet presAssocID="{D7B87691-BC67-A348-98F9-D9C5F133BB80}" presName="composite" presStyleCnt="0"/>
      <dgm:spPr/>
    </dgm:pt>
    <dgm:pt modelId="{BAF2BA16-B51C-9741-8D09-052FF32DD3A4}" type="pres">
      <dgm:prSet presAssocID="{D7B87691-BC67-A348-98F9-D9C5F133BB80}" presName="ParentText" presStyleLbl="node1" presStyleIdx="7" presStyleCnt="8" custScaleX="500283" custLinFactNeighborX="26363" custLinFactNeighborY="27202">
        <dgm:presLayoutVars>
          <dgm:chMax val="1"/>
          <dgm:chPref val="1"/>
          <dgm:bulletEnabled val="1"/>
        </dgm:presLayoutVars>
      </dgm:prSet>
      <dgm:spPr/>
    </dgm:pt>
  </dgm:ptLst>
  <dgm:cxnLst>
    <dgm:cxn modelId="{B5631521-C342-9745-8A97-C66AFE0A00D6}" type="presOf" srcId="{61D3473F-9E76-504E-833F-6282413420F8}" destId="{DCFB7249-523C-D54B-991E-93FD03D4E03F}" srcOrd="0" destOrd="0" presId="urn:microsoft.com/office/officeart/2005/8/layout/StepDownProcess"/>
    <dgm:cxn modelId="{092D2B44-405A-2C4B-9BF9-BCD814D41D20}" type="presOf" srcId="{FE9D7318-08A8-D74B-8822-B4FEC7680392}" destId="{1E169DB7-3E1D-AE40-8BB2-B772D651F543}" srcOrd="0" destOrd="0" presId="urn:microsoft.com/office/officeart/2005/8/layout/StepDownProcess"/>
    <dgm:cxn modelId="{3577835A-9A4E-4B46-88E8-330B3439A910}" srcId="{0FA2BE9E-2E72-F44C-8D5B-2E24B2004D60}" destId="{D7B87691-BC67-A348-98F9-D9C5F133BB80}" srcOrd="7" destOrd="0" parTransId="{1798AAF7-2E82-6B41-A07D-6783C7739D7D}" sibTransId="{CA319A16-3A6A-254D-870E-F43D5AF7C864}"/>
    <dgm:cxn modelId="{EC1C985B-5F87-4143-A547-686A770B9B76}" srcId="{0FA2BE9E-2E72-F44C-8D5B-2E24B2004D60}" destId="{EFB4E585-C18C-534A-90A2-0816C8587E6D}" srcOrd="3" destOrd="0" parTransId="{1E9F9E2F-18F5-BE4A-AE10-868DBB02156A}" sibTransId="{274D566A-5FC6-4F44-8565-0F46489370F8}"/>
    <dgm:cxn modelId="{BC438361-8165-474C-B8A4-DFA41D455413}" srcId="{0FA2BE9E-2E72-F44C-8D5B-2E24B2004D60}" destId="{171801D6-B7CD-AF4B-84BF-4DB4ADDD9575}" srcOrd="1" destOrd="0" parTransId="{873D377B-F78A-0441-B455-516ED821F4E6}" sibTransId="{7C6FA673-7682-3941-913E-45ACC9E5D993}"/>
    <dgm:cxn modelId="{9DEA9367-88A1-424C-8D43-0C49DB6354A9}" srcId="{0FA2BE9E-2E72-F44C-8D5B-2E24B2004D60}" destId="{DF3E6A35-45B5-9E45-93B2-44AA9E6893DA}" srcOrd="4" destOrd="0" parTransId="{C0B380C1-7F96-F24A-B2BD-CE3A2ED14ACC}" sibTransId="{D6BE97F3-06B9-7E46-9BB8-8A962C7BE1AE}"/>
    <dgm:cxn modelId="{CEAB2577-9027-054E-8A50-9CB2E24B3D08}" srcId="{0FA2BE9E-2E72-F44C-8D5B-2E24B2004D60}" destId="{54EDF4A6-4B5C-AC42-9EEB-FEE1A0F50387}" srcOrd="0" destOrd="0" parTransId="{C7F04F2A-4AD6-944E-AFE8-7DEAA614E0A8}" sibTransId="{7F7BA876-2170-F748-B973-ACECDE808F94}"/>
    <dgm:cxn modelId="{0D62977C-FC56-CC4B-863F-E5DF3DC967C2}" type="presOf" srcId="{09492ECE-2E2C-B04C-A432-C39A793C1648}" destId="{B862ED32-80C1-604D-9D14-8C7F83895A20}" srcOrd="0" destOrd="0" presId="urn:microsoft.com/office/officeart/2005/8/layout/StepDownProcess"/>
    <dgm:cxn modelId="{5534F28D-B654-B44E-ACDE-E401EB4F5EF0}" type="presOf" srcId="{D7B87691-BC67-A348-98F9-D9C5F133BB80}" destId="{BAF2BA16-B51C-9741-8D09-052FF32DD3A4}" srcOrd="0" destOrd="0" presId="urn:microsoft.com/office/officeart/2005/8/layout/StepDownProcess"/>
    <dgm:cxn modelId="{479E1F96-E608-8445-BFB5-4219D8642CA2}" srcId="{0FA2BE9E-2E72-F44C-8D5B-2E24B2004D60}" destId="{09492ECE-2E2C-B04C-A432-C39A793C1648}" srcOrd="6" destOrd="0" parTransId="{D8A8B313-1900-764E-AB03-3921B425E489}" sibTransId="{95D0B9FA-53CD-8A4C-BF58-3DB1A11CEEC5}"/>
    <dgm:cxn modelId="{DEFD8698-C3CC-B647-9FA2-ADD77102E1E8}" type="presOf" srcId="{DF3E6A35-45B5-9E45-93B2-44AA9E6893DA}" destId="{36BB51A0-E677-8F4A-A665-AEFE6D16A05B}" srcOrd="0" destOrd="0" presId="urn:microsoft.com/office/officeart/2005/8/layout/StepDownProcess"/>
    <dgm:cxn modelId="{6875C99D-DF59-D64D-8D13-EFBE6E3048F8}" type="presOf" srcId="{0FA2BE9E-2E72-F44C-8D5B-2E24B2004D60}" destId="{CFDEF9D5-9D70-494D-8C4F-240AAEAF2C68}" srcOrd="0" destOrd="0" presId="urn:microsoft.com/office/officeart/2005/8/layout/StepDownProcess"/>
    <dgm:cxn modelId="{59BCBFBB-E374-4641-9B78-8F6F4176A19C}" type="presOf" srcId="{171801D6-B7CD-AF4B-84BF-4DB4ADDD9575}" destId="{ABF044E1-6313-6646-99AD-46ADDBD5A51B}" srcOrd="0" destOrd="0" presId="urn:microsoft.com/office/officeart/2005/8/layout/StepDownProcess"/>
    <dgm:cxn modelId="{C20485D6-10B0-A14C-A66F-C85A405490E6}" srcId="{0FA2BE9E-2E72-F44C-8D5B-2E24B2004D60}" destId="{61D3473F-9E76-504E-833F-6282413420F8}" srcOrd="5" destOrd="0" parTransId="{AE89AD6C-E245-9449-8136-1E01FCBD1563}" sibTransId="{8D1FABA0-4318-5449-886D-4B505A20DB62}"/>
    <dgm:cxn modelId="{399EBDE6-894B-E04D-A04F-4C21A0F65A11}" type="presOf" srcId="{54EDF4A6-4B5C-AC42-9EEB-FEE1A0F50387}" destId="{E5C5D33D-DB67-A842-B997-C122985CC60C}" srcOrd="0" destOrd="0" presId="urn:microsoft.com/office/officeart/2005/8/layout/StepDownProcess"/>
    <dgm:cxn modelId="{B11E0AED-4400-9D44-8468-591DEA37F783}" type="presOf" srcId="{EFB4E585-C18C-534A-90A2-0816C8587E6D}" destId="{FF627CBC-901C-084F-B3A9-71F056B208E8}" srcOrd="0" destOrd="0" presId="urn:microsoft.com/office/officeart/2005/8/layout/StepDownProcess"/>
    <dgm:cxn modelId="{DDEE69F8-C4F9-6C45-9463-A90B9C46D123}" srcId="{0FA2BE9E-2E72-F44C-8D5B-2E24B2004D60}" destId="{FE9D7318-08A8-D74B-8822-B4FEC7680392}" srcOrd="2" destOrd="0" parTransId="{EB938CF4-4E29-5F4A-BE47-D5965EE581F5}" sibTransId="{E193B0AA-272B-E544-BBE0-4AAB0529BEB0}"/>
    <dgm:cxn modelId="{AF556C9C-184D-0542-AB0A-BE329C03AA54}" type="presParOf" srcId="{CFDEF9D5-9D70-494D-8C4F-240AAEAF2C68}" destId="{0D4951EB-32E5-0E4F-98A4-7EE7EEC3DA40}" srcOrd="0" destOrd="0" presId="urn:microsoft.com/office/officeart/2005/8/layout/StepDownProcess"/>
    <dgm:cxn modelId="{92409143-3D98-7741-B09F-F612C267F356}" type="presParOf" srcId="{0D4951EB-32E5-0E4F-98A4-7EE7EEC3DA40}" destId="{6D461095-805D-5540-A13D-A1FA5B0E3E2A}" srcOrd="0" destOrd="0" presId="urn:microsoft.com/office/officeart/2005/8/layout/StepDownProcess"/>
    <dgm:cxn modelId="{ADACEA01-173D-1240-B8A9-56E0E00591A2}" type="presParOf" srcId="{0D4951EB-32E5-0E4F-98A4-7EE7EEC3DA40}" destId="{E5C5D33D-DB67-A842-B997-C122985CC60C}" srcOrd="1" destOrd="0" presId="urn:microsoft.com/office/officeart/2005/8/layout/StepDownProcess"/>
    <dgm:cxn modelId="{0A1A322B-36FB-3444-9E4E-2C6F2FD8DAF3}" type="presParOf" srcId="{0D4951EB-32E5-0E4F-98A4-7EE7EEC3DA40}" destId="{7461512D-0F7B-A444-BC5D-CD20333F07B1}" srcOrd="2" destOrd="0" presId="urn:microsoft.com/office/officeart/2005/8/layout/StepDownProcess"/>
    <dgm:cxn modelId="{AE3530CC-2140-5549-B667-72AD59BCFC5E}" type="presParOf" srcId="{CFDEF9D5-9D70-494D-8C4F-240AAEAF2C68}" destId="{6AA4ECD0-F5BD-6F4A-8951-9F12E5E0CCCB}" srcOrd="1" destOrd="0" presId="urn:microsoft.com/office/officeart/2005/8/layout/StepDownProcess"/>
    <dgm:cxn modelId="{9FB83188-B932-AF42-967E-BF6DCDF485BD}" type="presParOf" srcId="{CFDEF9D5-9D70-494D-8C4F-240AAEAF2C68}" destId="{8B07D865-AD8D-5144-AEFD-F734F4BDCC6B}" srcOrd="2" destOrd="0" presId="urn:microsoft.com/office/officeart/2005/8/layout/StepDownProcess"/>
    <dgm:cxn modelId="{0D0CDBAB-8465-EA46-8B65-A40CDFD0966B}" type="presParOf" srcId="{8B07D865-AD8D-5144-AEFD-F734F4BDCC6B}" destId="{4C7CA279-4237-9E49-9132-600CD2278E7C}" srcOrd="0" destOrd="0" presId="urn:microsoft.com/office/officeart/2005/8/layout/StepDownProcess"/>
    <dgm:cxn modelId="{93957D07-1251-A144-8FAC-7F323DE37B6C}" type="presParOf" srcId="{8B07D865-AD8D-5144-AEFD-F734F4BDCC6B}" destId="{ABF044E1-6313-6646-99AD-46ADDBD5A51B}" srcOrd="1" destOrd="0" presId="urn:microsoft.com/office/officeart/2005/8/layout/StepDownProcess"/>
    <dgm:cxn modelId="{5FFE06DD-9FAE-3348-8DD2-B216FFA37ABB}" type="presParOf" srcId="{8B07D865-AD8D-5144-AEFD-F734F4BDCC6B}" destId="{DF200C1F-5833-4043-8611-9488E1DF120B}" srcOrd="2" destOrd="0" presId="urn:microsoft.com/office/officeart/2005/8/layout/StepDownProcess"/>
    <dgm:cxn modelId="{A31833F1-D547-974F-8953-D8455C8FD9E3}" type="presParOf" srcId="{CFDEF9D5-9D70-494D-8C4F-240AAEAF2C68}" destId="{AACAA1B6-1D04-094D-8067-10AF96CCDF2A}" srcOrd="3" destOrd="0" presId="urn:microsoft.com/office/officeart/2005/8/layout/StepDownProcess"/>
    <dgm:cxn modelId="{A835105D-1EA7-904E-A40E-35FD5A8984DA}" type="presParOf" srcId="{CFDEF9D5-9D70-494D-8C4F-240AAEAF2C68}" destId="{0A379639-F4F8-A44C-B71D-69474BF0AE23}" srcOrd="4" destOrd="0" presId="urn:microsoft.com/office/officeart/2005/8/layout/StepDownProcess"/>
    <dgm:cxn modelId="{44521994-5F46-7A40-903A-7410BA5F86B1}" type="presParOf" srcId="{0A379639-F4F8-A44C-B71D-69474BF0AE23}" destId="{D141AE5E-511E-0541-B9FE-9A2F6423225E}" srcOrd="0" destOrd="0" presId="urn:microsoft.com/office/officeart/2005/8/layout/StepDownProcess"/>
    <dgm:cxn modelId="{BBCB0361-CC1C-9E45-B694-E1BB58013EB5}" type="presParOf" srcId="{0A379639-F4F8-A44C-B71D-69474BF0AE23}" destId="{1E169DB7-3E1D-AE40-8BB2-B772D651F543}" srcOrd="1" destOrd="0" presId="urn:microsoft.com/office/officeart/2005/8/layout/StepDownProcess"/>
    <dgm:cxn modelId="{A88DD1F1-D1E8-904B-AEE0-6D93089ADEEC}" type="presParOf" srcId="{0A379639-F4F8-A44C-B71D-69474BF0AE23}" destId="{2A354201-4F87-A941-B7F2-CAAD3BFA0A39}" srcOrd="2" destOrd="0" presId="urn:microsoft.com/office/officeart/2005/8/layout/StepDownProcess"/>
    <dgm:cxn modelId="{217EF577-B1E1-8E44-B5B8-02C517B3685B}" type="presParOf" srcId="{CFDEF9D5-9D70-494D-8C4F-240AAEAF2C68}" destId="{76B15CF3-FEF2-DF47-8D76-20D79D9D17B4}" srcOrd="5" destOrd="0" presId="urn:microsoft.com/office/officeart/2005/8/layout/StepDownProcess"/>
    <dgm:cxn modelId="{6DD5DD1D-0FEB-2A42-B1CC-33BFEA9213D9}" type="presParOf" srcId="{CFDEF9D5-9D70-494D-8C4F-240AAEAF2C68}" destId="{B210F6AD-3AEA-3940-A6F2-1B790B109FB5}" srcOrd="6" destOrd="0" presId="urn:microsoft.com/office/officeart/2005/8/layout/StepDownProcess"/>
    <dgm:cxn modelId="{9E4E9E7B-79D2-C24A-8828-CE9C2224C60D}" type="presParOf" srcId="{B210F6AD-3AEA-3940-A6F2-1B790B109FB5}" destId="{AF4D5D19-93D0-B543-903D-8FCE39A05A76}" srcOrd="0" destOrd="0" presId="urn:microsoft.com/office/officeart/2005/8/layout/StepDownProcess"/>
    <dgm:cxn modelId="{A77FC366-9733-1040-A922-9639C1D47F47}" type="presParOf" srcId="{B210F6AD-3AEA-3940-A6F2-1B790B109FB5}" destId="{FF627CBC-901C-084F-B3A9-71F056B208E8}" srcOrd="1" destOrd="0" presId="urn:microsoft.com/office/officeart/2005/8/layout/StepDownProcess"/>
    <dgm:cxn modelId="{4827C294-4930-E04B-B973-875DAFF3969C}" type="presParOf" srcId="{B210F6AD-3AEA-3940-A6F2-1B790B109FB5}" destId="{5EAEC3E1-D2A0-5E42-92F6-6970CB1FB3A3}" srcOrd="2" destOrd="0" presId="urn:microsoft.com/office/officeart/2005/8/layout/StepDownProcess"/>
    <dgm:cxn modelId="{2A8BC08A-6B15-F44E-A09D-57AD7AE17D7B}" type="presParOf" srcId="{CFDEF9D5-9D70-494D-8C4F-240AAEAF2C68}" destId="{2F14412A-206C-0E4D-9F24-B697A5352049}" srcOrd="7" destOrd="0" presId="urn:microsoft.com/office/officeart/2005/8/layout/StepDownProcess"/>
    <dgm:cxn modelId="{E4D43247-7779-9644-9CAF-D443B10D64B8}" type="presParOf" srcId="{CFDEF9D5-9D70-494D-8C4F-240AAEAF2C68}" destId="{C7DE0C87-9343-9E4E-A0EC-4074ADC15A53}" srcOrd="8" destOrd="0" presId="urn:microsoft.com/office/officeart/2005/8/layout/StepDownProcess"/>
    <dgm:cxn modelId="{A52DA307-5D2D-4544-8D90-DCBECD86F2BE}" type="presParOf" srcId="{C7DE0C87-9343-9E4E-A0EC-4074ADC15A53}" destId="{2EF85CCA-1729-1A49-B1DE-B6EC69E981E2}" srcOrd="0" destOrd="0" presId="urn:microsoft.com/office/officeart/2005/8/layout/StepDownProcess"/>
    <dgm:cxn modelId="{5130FFFE-DDDF-984D-9B5F-D6B52D9D92E2}" type="presParOf" srcId="{C7DE0C87-9343-9E4E-A0EC-4074ADC15A53}" destId="{36BB51A0-E677-8F4A-A665-AEFE6D16A05B}" srcOrd="1" destOrd="0" presId="urn:microsoft.com/office/officeart/2005/8/layout/StepDownProcess"/>
    <dgm:cxn modelId="{1E417C01-A64A-7C4A-97A7-7D353D30A8A2}" type="presParOf" srcId="{C7DE0C87-9343-9E4E-A0EC-4074ADC15A53}" destId="{10F2C904-13FC-694C-BB04-30B161EF3727}" srcOrd="2" destOrd="0" presId="urn:microsoft.com/office/officeart/2005/8/layout/StepDownProcess"/>
    <dgm:cxn modelId="{60E562AE-EEDF-5C46-82B8-BF9343841A6A}" type="presParOf" srcId="{CFDEF9D5-9D70-494D-8C4F-240AAEAF2C68}" destId="{19CFB91C-1C02-2F45-9F1D-C049C3414626}" srcOrd="9" destOrd="0" presId="urn:microsoft.com/office/officeart/2005/8/layout/StepDownProcess"/>
    <dgm:cxn modelId="{35C48A3C-991F-6E45-8C8A-58A5EE183392}" type="presParOf" srcId="{CFDEF9D5-9D70-494D-8C4F-240AAEAF2C68}" destId="{1E46021C-A217-674A-8DB1-3A53AA1F23EB}" srcOrd="10" destOrd="0" presId="urn:microsoft.com/office/officeart/2005/8/layout/StepDownProcess"/>
    <dgm:cxn modelId="{3DB7E923-7213-544A-AC70-F41CD1038510}" type="presParOf" srcId="{1E46021C-A217-674A-8DB1-3A53AA1F23EB}" destId="{49F6408C-820D-5F4D-BDFF-0D287431386F}" srcOrd="0" destOrd="0" presId="urn:microsoft.com/office/officeart/2005/8/layout/StepDownProcess"/>
    <dgm:cxn modelId="{B2E26A0D-9742-714C-8D1A-AA6A57B4DF21}" type="presParOf" srcId="{1E46021C-A217-674A-8DB1-3A53AA1F23EB}" destId="{DCFB7249-523C-D54B-991E-93FD03D4E03F}" srcOrd="1" destOrd="0" presId="urn:microsoft.com/office/officeart/2005/8/layout/StepDownProcess"/>
    <dgm:cxn modelId="{9A879692-14F8-C640-9B5C-49B886664E0E}" type="presParOf" srcId="{1E46021C-A217-674A-8DB1-3A53AA1F23EB}" destId="{C23B49E3-D6A6-F942-A2A6-D78357F099CE}" srcOrd="2" destOrd="0" presId="urn:microsoft.com/office/officeart/2005/8/layout/StepDownProcess"/>
    <dgm:cxn modelId="{1B7B3EE0-A1F2-FF40-89B8-585F5BB1AB63}" type="presParOf" srcId="{CFDEF9D5-9D70-494D-8C4F-240AAEAF2C68}" destId="{08E6B887-A328-904F-B252-4C9FF6137DAA}" srcOrd="11" destOrd="0" presId="urn:microsoft.com/office/officeart/2005/8/layout/StepDownProcess"/>
    <dgm:cxn modelId="{6A806160-F6BC-FB45-BFF7-10D451B9BD7E}" type="presParOf" srcId="{CFDEF9D5-9D70-494D-8C4F-240AAEAF2C68}" destId="{7D8EE219-86FC-4A47-A546-02787EDDE415}" srcOrd="12" destOrd="0" presId="urn:microsoft.com/office/officeart/2005/8/layout/StepDownProcess"/>
    <dgm:cxn modelId="{6EA77EBC-38F8-4C48-A818-0761C009B475}" type="presParOf" srcId="{7D8EE219-86FC-4A47-A546-02787EDDE415}" destId="{0B03BE30-CEA1-C249-ADF2-47EB377D80CC}" srcOrd="0" destOrd="0" presId="urn:microsoft.com/office/officeart/2005/8/layout/StepDownProcess"/>
    <dgm:cxn modelId="{904601BC-0BA6-E149-9D0B-027F4DD66EB9}" type="presParOf" srcId="{7D8EE219-86FC-4A47-A546-02787EDDE415}" destId="{B862ED32-80C1-604D-9D14-8C7F83895A20}" srcOrd="1" destOrd="0" presId="urn:microsoft.com/office/officeart/2005/8/layout/StepDownProcess"/>
    <dgm:cxn modelId="{1C000D40-0044-884D-8076-2F6F56443A0E}" type="presParOf" srcId="{7D8EE219-86FC-4A47-A546-02787EDDE415}" destId="{21411792-6F03-0B45-A0E6-BE497A0D95E8}" srcOrd="2" destOrd="0" presId="urn:microsoft.com/office/officeart/2005/8/layout/StepDownProcess"/>
    <dgm:cxn modelId="{EF999E99-C05D-304B-82E2-2AF3AF3E91C0}" type="presParOf" srcId="{CFDEF9D5-9D70-494D-8C4F-240AAEAF2C68}" destId="{A36A017B-67BC-5343-8288-83373050DD60}" srcOrd="13" destOrd="0" presId="urn:microsoft.com/office/officeart/2005/8/layout/StepDownProcess"/>
    <dgm:cxn modelId="{B1BC3E63-C557-4346-B98E-8FFFBDC20BA7}" type="presParOf" srcId="{CFDEF9D5-9D70-494D-8C4F-240AAEAF2C68}" destId="{584FD5E3-6343-5E45-83AD-1CDE8B873850}" srcOrd="14" destOrd="0" presId="urn:microsoft.com/office/officeart/2005/8/layout/StepDownProcess"/>
    <dgm:cxn modelId="{073C4D71-ECCE-BA4B-BDAA-CC8AFF1CB8C6}" type="presParOf" srcId="{584FD5E3-6343-5E45-83AD-1CDE8B873850}" destId="{BAF2BA16-B51C-9741-8D09-052FF32DD3A4}" srcOrd="0" destOrd="0" presId="urn:microsoft.com/office/officeart/2005/8/layout/StepDownProces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61095-805D-5540-A13D-A1FA5B0E3E2A}">
      <dsp:nvSpPr>
        <dsp:cNvPr id="0" name=""/>
        <dsp:cNvSpPr/>
      </dsp:nvSpPr>
      <dsp:spPr>
        <a:xfrm rot="5400000">
          <a:off x="612706" y="272018"/>
          <a:ext cx="220569" cy="251110"/>
        </a:xfrm>
        <a:prstGeom prst="bentUpArrow">
          <a:avLst>
            <a:gd name="adj1" fmla="val 32840"/>
            <a:gd name="adj2" fmla="val 25000"/>
            <a:gd name="adj3" fmla="val 35780"/>
          </a:avLst>
        </a:prstGeom>
        <a:solidFill>
          <a:srgbClr val="8D1B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C5D33D-DB67-A842-B997-C122985CC60C}">
      <dsp:nvSpPr>
        <dsp:cNvPr id="0" name=""/>
        <dsp:cNvSpPr/>
      </dsp:nvSpPr>
      <dsp:spPr>
        <a:xfrm>
          <a:off x="2643" y="27512"/>
          <a:ext cx="1474559" cy="259904"/>
        </a:xfrm>
        <a:prstGeom prst="roundRect">
          <a:avLst>
            <a:gd name="adj" fmla="val 16670"/>
          </a:avLst>
        </a:prstGeom>
        <a:solidFill>
          <a:srgbClr val="CA97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solidFill>
                <a:schemeClr val="tx1"/>
              </a:solidFill>
            </a:rPr>
            <a:t>Data Collection</a:t>
          </a:r>
        </a:p>
      </dsp:txBody>
      <dsp:txXfrm>
        <a:off x="15333" y="40202"/>
        <a:ext cx="1449179" cy="234524"/>
      </dsp:txXfrm>
    </dsp:sp>
    <dsp:sp modelId="{7461512D-0F7B-A444-BC5D-CD20333F07B1}">
      <dsp:nvSpPr>
        <dsp:cNvPr id="0" name=""/>
        <dsp:cNvSpPr/>
      </dsp:nvSpPr>
      <dsp:spPr>
        <a:xfrm>
          <a:off x="925578" y="52300"/>
          <a:ext cx="270055" cy="210066"/>
        </a:xfrm>
        <a:prstGeom prst="rect">
          <a:avLst/>
        </a:prstGeom>
        <a:noFill/>
        <a:ln>
          <a:noFill/>
        </a:ln>
        <a:effectLst/>
      </dsp:spPr>
      <dsp:style>
        <a:lnRef idx="0">
          <a:scrgbClr r="0" g="0" b="0"/>
        </a:lnRef>
        <a:fillRef idx="0">
          <a:scrgbClr r="0" g="0" b="0"/>
        </a:fillRef>
        <a:effectRef idx="0">
          <a:scrgbClr r="0" g="0" b="0"/>
        </a:effectRef>
        <a:fontRef idx="minor"/>
      </dsp:style>
    </dsp:sp>
    <dsp:sp modelId="{4C7CA279-4237-9E49-9132-600CD2278E7C}">
      <dsp:nvSpPr>
        <dsp:cNvPr id="0" name=""/>
        <dsp:cNvSpPr/>
      </dsp:nvSpPr>
      <dsp:spPr>
        <a:xfrm rot="5400000">
          <a:off x="1322069" y="563977"/>
          <a:ext cx="220569" cy="251110"/>
        </a:xfrm>
        <a:prstGeom prst="bentUpArrow">
          <a:avLst>
            <a:gd name="adj1" fmla="val 32840"/>
            <a:gd name="adj2" fmla="val 25000"/>
            <a:gd name="adj3" fmla="val 35780"/>
          </a:avLst>
        </a:prstGeom>
        <a:solidFill>
          <a:srgbClr val="8D1B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F044E1-6313-6646-99AD-46ADDBD5A51B}">
      <dsp:nvSpPr>
        <dsp:cNvPr id="0" name=""/>
        <dsp:cNvSpPr/>
      </dsp:nvSpPr>
      <dsp:spPr>
        <a:xfrm>
          <a:off x="752512" y="344720"/>
          <a:ext cx="1477708" cy="259904"/>
        </a:xfrm>
        <a:prstGeom prst="roundRect">
          <a:avLst>
            <a:gd name="adj" fmla="val 16670"/>
          </a:avLst>
        </a:prstGeom>
        <a:solidFill>
          <a:srgbClr val="CA97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solidFill>
                <a:schemeClr val="tx1"/>
              </a:solidFill>
            </a:rPr>
            <a:t>Define Success</a:t>
          </a:r>
        </a:p>
      </dsp:txBody>
      <dsp:txXfrm>
        <a:off x="765202" y="357410"/>
        <a:ext cx="1452328" cy="234524"/>
      </dsp:txXfrm>
    </dsp:sp>
    <dsp:sp modelId="{DF200C1F-5833-4043-8611-9488E1DF120B}">
      <dsp:nvSpPr>
        <dsp:cNvPr id="0" name=""/>
        <dsp:cNvSpPr/>
      </dsp:nvSpPr>
      <dsp:spPr>
        <a:xfrm>
          <a:off x="1634941" y="344259"/>
          <a:ext cx="270055" cy="210066"/>
        </a:xfrm>
        <a:prstGeom prst="rect">
          <a:avLst/>
        </a:prstGeom>
        <a:noFill/>
        <a:ln>
          <a:noFill/>
        </a:ln>
        <a:effectLst/>
      </dsp:spPr>
      <dsp:style>
        <a:lnRef idx="0">
          <a:scrgbClr r="0" g="0" b="0"/>
        </a:lnRef>
        <a:fillRef idx="0">
          <a:scrgbClr r="0" g="0" b="0"/>
        </a:fillRef>
        <a:effectRef idx="0">
          <a:scrgbClr r="0" g="0" b="0"/>
        </a:effectRef>
        <a:fontRef idx="minor"/>
      </dsp:style>
    </dsp:sp>
    <dsp:sp modelId="{D141AE5E-511E-0541-B9FE-9A2F6423225E}">
      <dsp:nvSpPr>
        <dsp:cNvPr id="0" name=""/>
        <dsp:cNvSpPr/>
      </dsp:nvSpPr>
      <dsp:spPr>
        <a:xfrm rot="5400000">
          <a:off x="1953286" y="855936"/>
          <a:ext cx="220569" cy="251110"/>
        </a:xfrm>
        <a:prstGeom prst="bentUpArrow">
          <a:avLst>
            <a:gd name="adj1" fmla="val 32840"/>
            <a:gd name="adj2" fmla="val 25000"/>
            <a:gd name="adj3" fmla="val 35780"/>
          </a:avLst>
        </a:prstGeom>
        <a:solidFill>
          <a:srgbClr val="8D1B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169DB7-3E1D-AE40-8BB2-B772D651F543}">
      <dsp:nvSpPr>
        <dsp:cNvPr id="0" name=""/>
        <dsp:cNvSpPr/>
      </dsp:nvSpPr>
      <dsp:spPr>
        <a:xfrm>
          <a:off x="1418220" y="611429"/>
          <a:ext cx="1324565" cy="259904"/>
        </a:xfrm>
        <a:prstGeom prst="roundRect">
          <a:avLst>
            <a:gd name="adj" fmla="val 16670"/>
          </a:avLst>
        </a:prstGeom>
        <a:solidFill>
          <a:srgbClr val="CA97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solidFill>
                <a:schemeClr val="tx1"/>
              </a:solidFill>
            </a:rPr>
            <a:t>Data Cleaning</a:t>
          </a:r>
        </a:p>
      </dsp:txBody>
      <dsp:txXfrm>
        <a:off x="1430910" y="624119"/>
        <a:ext cx="1299185" cy="234524"/>
      </dsp:txXfrm>
    </dsp:sp>
    <dsp:sp modelId="{2A354201-4F87-A941-B7F2-CAAD3BFA0A39}">
      <dsp:nvSpPr>
        <dsp:cNvPr id="0" name=""/>
        <dsp:cNvSpPr/>
      </dsp:nvSpPr>
      <dsp:spPr>
        <a:xfrm>
          <a:off x="2266158" y="636217"/>
          <a:ext cx="270055" cy="210066"/>
        </a:xfrm>
        <a:prstGeom prst="rect">
          <a:avLst/>
        </a:prstGeom>
        <a:noFill/>
        <a:ln>
          <a:noFill/>
        </a:ln>
        <a:effectLst/>
      </dsp:spPr>
      <dsp:style>
        <a:lnRef idx="0">
          <a:scrgbClr r="0" g="0" b="0"/>
        </a:lnRef>
        <a:fillRef idx="0">
          <a:scrgbClr r="0" g="0" b="0"/>
        </a:fillRef>
        <a:effectRef idx="0">
          <a:scrgbClr r="0" g="0" b="0"/>
        </a:effectRef>
        <a:fontRef idx="minor"/>
      </dsp:style>
    </dsp:sp>
    <dsp:sp modelId="{AF4D5D19-93D0-B543-903D-8FCE39A05A76}">
      <dsp:nvSpPr>
        <dsp:cNvPr id="0" name=""/>
        <dsp:cNvSpPr/>
      </dsp:nvSpPr>
      <dsp:spPr>
        <a:xfrm rot="5400000">
          <a:off x="2769659" y="1147894"/>
          <a:ext cx="220569" cy="251110"/>
        </a:xfrm>
        <a:prstGeom prst="bentUpArrow">
          <a:avLst>
            <a:gd name="adj1" fmla="val 32840"/>
            <a:gd name="adj2" fmla="val 25000"/>
            <a:gd name="adj3" fmla="val 35780"/>
          </a:avLst>
        </a:prstGeom>
        <a:solidFill>
          <a:srgbClr val="8D1B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627CBC-901C-084F-B3A9-71F056B208E8}">
      <dsp:nvSpPr>
        <dsp:cNvPr id="0" name=""/>
        <dsp:cNvSpPr/>
      </dsp:nvSpPr>
      <dsp:spPr>
        <a:xfrm>
          <a:off x="2126009" y="903388"/>
          <a:ext cx="1541733" cy="259904"/>
        </a:xfrm>
        <a:prstGeom prst="roundRect">
          <a:avLst>
            <a:gd name="adj" fmla="val 16670"/>
          </a:avLst>
        </a:prstGeom>
        <a:solidFill>
          <a:srgbClr val="CA97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solidFill>
                <a:schemeClr val="tx1"/>
              </a:solidFill>
            </a:rPr>
            <a:t>Exploratory Data Analysis</a:t>
          </a:r>
        </a:p>
      </dsp:txBody>
      <dsp:txXfrm>
        <a:off x="2138699" y="916078"/>
        <a:ext cx="1516353" cy="234524"/>
      </dsp:txXfrm>
    </dsp:sp>
    <dsp:sp modelId="{5EAEC3E1-D2A0-5E42-92F6-6970CB1FB3A3}">
      <dsp:nvSpPr>
        <dsp:cNvPr id="0" name=""/>
        <dsp:cNvSpPr/>
      </dsp:nvSpPr>
      <dsp:spPr>
        <a:xfrm>
          <a:off x="3082531" y="928176"/>
          <a:ext cx="270055" cy="210066"/>
        </a:xfrm>
        <a:prstGeom prst="rect">
          <a:avLst/>
        </a:prstGeom>
        <a:noFill/>
        <a:ln>
          <a:noFill/>
        </a:ln>
        <a:effectLst/>
      </dsp:spPr>
      <dsp:style>
        <a:lnRef idx="0">
          <a:scrgbClr r="0" g="0" b="0"/>
        </a:lnRef>
        <a:fillRef idx="0">
          <a:scrgbClr r="0" g="0" b="0"/>
        </a:fillRef>
        <a:effectRef idx="0">
          <a:scrgbClr r="0" g="0" b="0"/>
        </a:effectRef>
        <a:fontRef idx="minor"/>
      </dsp:style>
    </dsp:sp>
    <dsp:sp modelId="{2EF85CCA-1729-1A49-B1DE-B6EC69E981E2}">
      <dsp:nvSpPr>
        <dsp:cNvPr id="0" name=""/>
        <dsp:cNvSpPr/>
      </dsp:nvSpPr>
      <dsp:spPr>
        <a:xfrm rot="5400000">
          <a:off x="3426125" y="1439853"/>
          <a:ext cx="220569" cy="251110"/>
        </a:xfrm>
        <a:prstGeom prst="bentUpArrow">
          <a:avLst>
            <a:gd name="adj1" fmla="val 32840"/>
            <a:gd name="adj2" fmla="val 25000"/>
            <a:gd name="adj3" fmla="val 35780"/>
          </a:avLst>
        </a:prstGeom>
        <a:solidFill>
          <a:srgbClr val="8D1B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BB51A0-E677-8F4A-A665-AEFE6D16A05B}">
      <dsp:nvSpPr>
        <dsp:cNvPr id="0" name=""/>
        <dsp:cNvSpPr/>
      </dsp:nvSpPr>
      <dsp:spPr>
        <a:xfrm>
          <a:off x="2833798" y="1195347"/>
          <a:ext cx="1439088" cy="259904"/>
        </a:xfrm>
        <a:prstGeom prst="roundRect">
          <a:avLst>
            <a:gd name="adj" fmla="val 16670"/>
          </a:avLst>
        </a:prstGeom>
        <a:solidFill>
          <a:srgbClr val="CA97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solidFill>
                <a:schemeClr val="tx1"/>
              </a:solidFill>
            </a:rPr>
            <a:t>Builde Model</a:t>
          </a:r>
        </a:p>
      </dsp:txBody>
      <dsp:txXfrm>
        <a:off x="2846488" y="1208037"/>
        <a:ext cx="1413708" cy="234524"/>
      </dsp:txXfrm>
    </dsp:sp>
    <dsp:sp modelId="{10F2C904-13FC-694C-BB04-30B161EF3727}">
      <dsp:nvSpPr>
        <dsp:cNvPr id="0" name=""/>
        <dsp:cNvSpPr/>
      </dsp:nvSpPr>
      <dsp:spPr>
        <a:xfrm>
          <a:off x="3738997" y="1220135"/>
          <a:ext cx="270055" cy="210066"/>
        </a:xfrm>
        <a:prstGeom prst="rect">
          <a:avLst/>
        </a:prstGeom>
        <a:noFill/>
        <a:ln>
          <a:noFill/>
        </a:ln>
        <a:effectLst/>
      </dsp:spPr>
      <dsp:style>
        <a:lnRef idx="0">
          <a:scrgbClr r="0" g="0" b="0"/>
        </a:lnRef>
        <a:fillRef idx="0">
          <a:scrgbClr r="0" g="0" b="0"/>
        </a:fillRef>
        <a:effectRef idx="0">
          <a:scrgbClr r="0" g="0" b="0"/>
        </a:effectRef>
        <a:fontRef idx="minor"/>
      </dsp:style>
    </dsp:sp>
    <dsp:sp modelId="{49F6408C-820D-5F4D-BDFF-0D287431386F}">
      <dsp:nvSpPr>
        <dsp:cNvPr id="0" name=""/>
        <dsp:cNvSpPr/>
      </dsp:nvSpPr>
      <dsp:spPr>
        <a:xfrm rot="5400000">
          <a:off x="4276162" y="1731812"/>
          <a:ext cx="220569" cy="251110"/>
        </a:xfrm>
        <a:prstGeom prst="bentUpArrow">
          <a:avLst>
            <a:gd name="adj1" fmla="val 32840"/>
            <a:gd name="adj2" fmla="val 25000"/>
            <a:gd name="adj3" fmla="val 35780"/>
          </a:avLst>
        </a:prstGeom>
        <a:solidFill>
          <a:srgbClr val="8D1B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FB7249-523C-D54B-991E-93FD03D4E03F}">
      <dsp:nvSpPr>
        <dsp:cNvPr id="0" name=""/>
        <dsp:cNvSpPr/>
      </dsp:nvSpPr>
      <dsp:spPr>
        <a:xfrm>
          <a:off x="3541586" y="1487306"/>
          <a:ext cx="1723586" cy="259904"/>
        </a:xfrm>
        <a:prstGeom prst="roundRect">
          <a:avLst>
            <a:gd name="adj" fmla="val 16670"/>
          </a:avLst>
        </a:prstGeom>
        <a:solidFill>
          <a:srgbClr val="CA97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solidFill>
                <a:schemeClr val="tx1"/>
              </a:solidFill>
            </a:rPr>
            <a:t>Optimize model</a:t>
          </a:r>
        </a:p>
      </dsp:txBody>
      <dsp:txXfrm>
        <a:off x="3554276" y="1499996"/>
        <a:ext cx="1698206" cy="234524"/>
      </dsp:txXfrm>
    </dsp:sp>
    <dsp:sp modelId="{C23B49E3-D6A6-F942-A2A6-D78357F099CE}">
      <dsp:nvSpPr>
        <dsp:cNvPr id="0" name=""/>
        <dsp:cNvSpPr/>
      </dsp:nvSpPr>
      <dsp:spPr>
        <a:xfrm>
          <a:off x="4589034" y="1512094"/>
          <a:ext cx="270055" cy="210066"/>
        </a:xfrm>
        <a:prstGeom prst="rect">
          <a:avLst/>
        </a:prstGeom>
        <a:noFill/>
        <a:ln>
          <a:noFill/>
        </a:ln>
        <a:effectLst/>
      </dsp:spPr>
      <dsp:style>
        <a:lnRef idx="0">
          <a:scrgbClr r="0" g="0" b="0"/>
        </a:lnRef>
        <a:fillRef idx="0">
          <a:scrgbClr r="0" g="0" b="0"/>
        </a:fillRef>
        <a:effectRef idx="0">
          <a:scrgbClr r="0" g="0" b="0"/>
        </a:effectRef>
        <a:fontRef idx="minor"/>
      </dsp:style>
    </dsp:sp>
    <dsp:sp modelId="{0B03BE30-CEA1-C249-ADF2-47EB377D80CC}">
      <dsp:nvSpPr>
        <dsp:cNvPr id="0" name=""/>
        <dsp:cNvSpPr/>
      </dsp:nvSpPr>
      <dsp:spPr>
        <a:xfrm rot="5400000">
          <a:off x="4999956" y="2023771"/>
          <a:ext cx="220569" cy="251110"/>
        </a:xfrm>
        <a:prstGeom prst="bentUpArrow">
          <a:avLst>
            <a:gd name="adj1" fmla="val 32840"/>
            <a:gd name="adj2" fmla="val 25000"/>
            <a:gd name="adj3" fmla="val 35780"/>
          </a:avLst>
        </a:prstGeom>
        <a:solidFill>
          <a:srgbClr val="8D1B4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62ED32-80C1-604D-9D14-8C7F83895A20}">
      <dsp:nvSpPr>
        <dsp:cNvPr id="0" name=""/>
        <dsp:cNvSpPr/>
      </dsp:nvSpPr>
      <dsp:spPr>
        <a:xfrm>
          <a:off x="4372368" y="1789513"/>
          <a:ext cx="1755596" cy="259904"/>
        </a:xfrm>
        <a:prstGeom prst="roundRect">
          <a:avLst>
            <a:gd name="adj" fmla="val 16670"/>
          </a:avLst>
        </a:prstGeom>
        <a:solidFill>
          <a:srgbClr val="CA97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solidFill>
                <a:schemeClr val="tx1"/>
              </a:solidFill>
            </a:rPr>
            <a:t>Inference</a:t>
          </a:r>
        </a:p>
      </dsp:txBody>
      <dsp:txXfrm>
        <a:off x="4385058" y="1802203"/>
        <a:ext cx="1730216" cy="234524"/>
      </dsp:txXfrm>
    </dsp:sp>
    <dsp:sp modelId="{21411792-6F03-0B45-A0E6-BE497A0D95E8}">
      <dsp:nvSpPr>
        <dsp:cNvPr id="0" name=""/>
        <dsp:cNvSpPr/>
      </dsp:nvSpPr>
      <dsp:spPr>
        <a:xfrm>
          <a:off x="5312828" y="1804052"/>
          <a:ext cx="270055" cy="210066"/>
        </a:xfrm>
        <a:prstGeom prst="rect">
          <a:avLst/>
        </a:prstGeom>
        <a:noFill/>
        <a:ln>
          <a:noFill/>
        </a:ln>
        <a:effectLst/>
      </dsp:spPr>
      <dsp:style>
        <a:lnRef idx="0">
          <a:scrgbClr r="0" g="0" b="0"/>
        </a:lnRef>
        <a:fillRef idx="0">
          <a:scrgbClr r="0" g="0" b="0"/>
        </a:fillRef>
        <a:effectRef idx="0">
          <a:scrgbClr r="0" g="0" b="0"/>
        </a:effectRef>
        <a:fontRef idx="minor"/>
      </dsp:style>
    </dsp:sp>
    <dsp:sp modelId="{BAF2BA16-B51C-9741-8D09-052FF32DD3A4}">
      <dsp:nvSpPr>
        <dsp:cNvPr id="0" name=""/>
        <dsp:cNvSpPr/>
      </dsp:nvSpPr>
      <dsp:spPr>
        <a:xfrm>
          <a:off x="4959807" y="2098736"/>
          <a:ext cx="1857599" cy="259904"/>
        </a:xfrm>
        <a:prstGeom prst="roundRect">
          <a:avLst>
            <a:gd name="adj" fmla="val 16670"/>
          </a:avLst>
        </a:prstGeom>
        <a:solidFill>
          <a:srgbClr val="CA97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a:solidFill>
                <a:schemeClr val="tx1"/>
              </a:solidFill>
            </a:rPr>
            <a:t>Real time analysis dashbaords</a:t>
          </a:r>
        </a:p>
      </dsp:txBody>
      <dsp:txXfrm>
        <a:off x="4972497" y="2111426"/>
        <a:ext cx="1832219" cy="23452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1A4853-E304-48EB-A540-2AB0255EED5F}"/>
              </a:ext>
            </a:extLst>
          </p:cNvPr>
          <p:cNvSpPr>
            <a:spLocks noGrp="1"/>
          </p:cNvSpPr>
          <p:nvPr>
            <p:ph type="hdr" sz="quarter"/>
          </p:nvPr>
        </p:nvSpPr>
        <p:spPr>
          <a:xfrm>
            <a:off x="0" y="2"/>
            <a:ext cx="3011012" cy="463391"/>
          </a:xfrm>
          <a:prstGeom prst="rect">
            <a:avLst/>
          </a:prstGeom>
        </p:spPr>
        <p:txBody>
          <a:bodyPr vert="horz" lIns="91394" tIns="45697" rIns="91394" bIns="45697" rtlCol="0"/>
          <a:lstStyle>
            <a:lvl1pPr algn="l">
              <a:defRPr sz="1200"/>
            </a:lvl1pPr>
          </a:lstStyle>
          <a:p>
            <a:endParaRPr lang="en-US"/>
          </a:p>
        </p:txBody>
      </p:sp>
      <p:sp>
        <p:nvSpPr>
          <p:cNvPr id="3" name="Date Placeholder 2">
            <a:extLst>
              <a:ext uri="{FF2B5EF4-FFF2-40B4-BE49-F238E27FC236}">
                <a16:creationId xmlns:a16="http://schemas.microsoft.com/office/drawing/2014/main" id="{C9B4027C-EBCC-4F63-A747-103E86AA6AA6}"/>
              </a:ext>
            </a:extLst>
          </p:cNvPr>
          <p:cNvSpPr>
            <a:spLocks noGrp="1"/>
          </p:cNvSpPr>
          <p:nvPr>
            <p:ph type="dt" sz="quarter" idx="1"/>
          </p:nvPr>
        </p:nvSpPr>
        <p:spPr>
          <a:xfrm>
            <a:off x="3937477" y="2"/>
            <a:ext cx="3011012" cy="463391"/>
          </a:xfrm>
          <a:prstGeom prst="rect">
            <a:avLst/>
          </a:prstGeom>
        </p:spPr>
        <p:txBody>
          <a:bodyPr vert="horz" lIns="91394" tIns="45697" rIns="91394" bIns="45697" rtlCol="0"/>
          <a:lstStyle>
            <a:lvl1pPr algn="r">
              <a:defRPr sz="1200"/>
            </a:lvl1pPr>
          </a:lstStyle>
          <a:p>
            <a:fld id="{C8DF7662-9E73-4FC8-8FF6-1B24C3B9CEF3}" type="datetimeFigureOut">
              <a:rPr lang="en-US" smtClean="0"/>
              <a:t>3/7/25</a:t>
            </a:fld>
            <a:endParaRPr lang="en-US"/>
          </a:p>
        </p:txBody>
      </p:sp>
      <p:sp>
        <p:nvSpPr>
          <p:cNvPr id="4" name="Footer Placeholder 3">
            <a:extLst>
              <a:ext uri="{FF2B5EF4-FFF2-40B4-BE49-F238E27FC236}">
                <a16:creationId xmlns:a16="http://schemas.microsoft.com/office/drawing/2014/main" id="{4C1FA172-B4D6-491F-855E-47ED7EC65E31}"/>
              </a:ext>
            </a:extLst>
          </p:cNvPr>
          <p:cNvSpPr>
            <a:spLocks noGrp="1"/>
          </p:cNvSpPr>
          <p:nvPr>
            <p:ph type="ftr" sz="quarter" idx="2"/>
          </p:nvPr>
        </p:nvSpPr>
        <p:spPr>
          <a:xfrm>
            <a:off x="0" y="8772686"/>
            <a:ext cx="3011012" cy="463391"/>
          </a:xfrm>
          <a:prstGeom prst="rect">
            <a:avLst/>
          </a:prstGeom>
        </p:spPr>
        <p:txBody>
          <a:bodyPr vert="horz" lIns="91394" tIns="45697" rIns="91394" bIns="45697"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CF74AA7-F4BC-4423-9BA8-51181FF05067}"/>
              </a:ext>
            </a:extLst>
          </p:cNvPr>
          <p:cNvSpPr>
            <a:spLocks noGrp="1"/>
          </p:cNvSpPr>
          <p:nvPr>
            <p:ph type="sldNum" sz="quarter" idx="3"/>
          </p:nvPr>
        </p:nvSpPr>
        <p:spPr>
          <a:xfrm>
            <a:off x="3937477" y="8772686"/>
            <a:ext cx="3011012" cy="463391"/>
          </a:xfrm>
          <a:prstGeom prst="rect">
            <a:avLst/>
          </a:prstGeom>
        </p:spPr>
        <p:txBody>
          <a:bodyPr vert="horz" lIns="91394" tIns="45697" rIns="91394" bIns="45697" rtlCol="0" anchor="b"/>
          <a:lstStyle>
            <a:lvl1pPr algn="r">
              <a:defRPr sz="1200"/>
            </a:lvl1pPr>
          </a:lstStyle>
          <a:p>
            <a:fld id="{AED83F17-F434-42E3-BF42-70569C6CF321}" type="slidenum">
              <a:rPr lang="en-US" smtClean="0"/>
              <a:t>‹#›</a:t>
            </a:fld>
            <a:endParaRPr lang="en-US"/>
          </a:p>
        </p:txBody>
      </p:sp>
    </p:spTree>
    <p:extLst>
      <p:ext uri="{BB962C8B-B14F-4D97-AF65-F5344CB8AC3E}">
        <p14:creationId xmlns:p14="http://schemas.microsoft.com/office/powerpoint/2010/main" val="3640722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11699" cy="463408"/>
          </a:xfrm>
          <a:prstGeom prst="rect">
            <a:avLst/>
          </a:prstGeom>
        </p:spPr>
        <p:txBody>
          <a:bodyPr vert="horz" lIns="92474" tIns="46236" rIns="92474" bIns="46236" rtlCol="0"/>
          <a:lstStyle>
            <a:lvl1pPr algn="l">
              <a:defRPr sz="1200"/>
            </a:lvl1pPr>
          </a:lstStyle>
          <a:p>
            <a:endParaRPr lang="en-US" dirty="0"/>
          </a:p>
        </p:txBody>
      </p:sp>
      <p:sp>
        <p:nvSpPr>
          <p:cNvPr id="3" name="Date Placeholder 2"/>
          <p:cNvSpPr>
            <a:spLocks noGrp="1"/>
          </p:cNvSpPr>
          <p:nvPr>
            <p:ph type="dt" idx="1"/>
          </p:nvPr>
        </p:nvSpPr>
        <p:spPr>
          <a:xfrm>
            <a:off x="3936771" y="0"/>
            <a:ext cx="3011699" cy="463408"/>
          </a:xfrm>
          <a:prstGeom prst="rect">
            <a:avLst/>
          </a:prstGeom>
        </p:spPr>
        <p:txBody>
          <a:bodyPr vert="horz" lIns="92474" tIns="46236" rIns="92474" bIns="46236" rtlCol="0"/>
          <a:lstStyle>
            <a:lvl1pPr algn="r">
              <a:defRPr sz="1200"/>
            </a:lvl1pPr>
          </a:lstStyle>
          <a:p>
            <a:fld id="{57BD37CE-1BCA-47AB-BDAB-EA85FFB2B2D3}" type="datetimeFigureOut">
              <a:rPr lang="en-US" smtClean="0"/>
              <a:t>3/7/25</a:t>
            </a:fld>
            <a:endParaRPr lang="en-US" dirty="0"/>
          </a:p>
        </p:txBody>
      </p:sp>
      <p:sp>
        <p:nvSpPr>
          <p:cNvPr id="4" name="Slide Image Placeholder 3"/>
          <p:cNvSpPr>
            <a:spLocks noGrp="1" noRot="1" noChangeAspect="1"/>
          </p:cNvSpPr>
          <p:nvPr>
            <p:ph type="sldImg" idx="2"/>
          </p:nvPr>
        </p:nvSpPr>
        <p:spPr>
          <a:xfrm>
            <a:off x="1397000" y="1154113"/>
            <a:ext cx="4156075" cy="3117850"/>
          </a:xfrm>
          <a:prstGeom prst="rect">
            <a:avLst/>
          </a:prstGeom>
          <a:noFill/>
          <a:ln w="12700">
            <a:solidFill>
              <a:prstClr val="black"/>
            </a:solidFill>
          </a:ln>
        </p:spPr>
        <p:txBody>
          <a:bodyPr vert="horz" lIns="92474" tIns="46236" rIns="92474" bIns="46236" rtlCol="0" anchor="ctr"/>
          <a:lstStyle/>
          <a:p>
            <a:endParaRPr lang="en-US" dirty="0"/>
          </a:p>
        </p:txBody>
      </p:sp>
      <p:sp>
        <p:nvSpPr>
          <p:cNvPr id="5" name="Notes Placeholder 4"/>
          <p:cNvSpPr>
            <a:spLocks noGrp="1"/>
          </p:cNvSpPr>
          <p:nvPr>
            <p:ph type="body" sz="quarter" idx="3"/>
          </p:nvPr>
        </p:nvSpPr>
        <p:spPr>
          <a:xfrm>
            <a:off x="695008" y="4444865"/>
            <a:ext cx="5560060" cy="3636705"/>
          </a:xfrm>
          <a:prstGeom prst="rect">
            <a:avLst/>
          </a:prstGeom>
        </p:spPr>
        <p:txBody>
          <a:bodyPr vert="horz" lIns="92474" tIns="46236" rIns="92474" bIns="462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772671"/>
            <a:ext cx="3011699" cy="463407"/>
          </a:xfrm>
          <a:prstGeom prst="rect">
            <a:avLst/>
          </a:prstGeom>
        </p:spPr>
        <p:txBody>
          <a:bodyPr vert="horz" lIns="92474" tIns="46236" rIns="92474" bIns="4623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71" y="8772671"/>
            <a:ext cx="3011699" cy="463407"/>
          </a:xfrm>
          <a:prstGeom prst="rect">
            <a:avLst/>
          </a:prstGeom>
        </p:spPr>
        <p:txBody>
          <a:bodyPr vert="horz" lIns="92474" tIns="46236" rIns="92474" bIns="46236" rtlCol="0" anchor="b"/>
          <a:lstStyle>
            <a:lvl1pPr algn="r">
              <a:defRPr sz="1200"/>
            </a:lvl1pPr>
          </a:lstStyle>
          <a:p>
            <a:fld id="{359C4C8A-EE7B-48D1-899B-93B0102EBB57}" type="slidenum">
              <a:rPr lang="en-US" smtClean="0"/>
              <a:t>‹#›</a:t>
            </a:fld>
            <a:endParaRPr lang="en-US" dirty="0"/>
          </a:p>
        </p:txBody>
      </p:sp>
    </p:spTree>
    <p:extLst>
      <p:ext uri="{BB962C8B-B14F-4D97-AF65-F5344CB8AC3E}">
        <p14:creationId xmlns:p14="http://schemas.microsoft.com/office/powerpoint/2010/main" val="248753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13603-EA33-5145-B812-5C8767EA6C30}" type="slidenum">
              <a:rPr lang="en-US" smtClean="0"/>
              <a:t>1</a:t>
            </a:fld>
            <a:endParaRPr lang="en-US" dirty="0"/>
          </a:p>
        </p:txBody>
      </p:sp>
    </p:spTree>
    <p:extLst>
      <p:ext uri="{BB962C8B-B14F-4D97-AF65-F5344CB8AC3E}">
        <p14:creationId xmlns:p14="http://schemas.microsoft.com/office/powerpoint/2010/main" val="15011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693F3-F691-6828-2A31-528DBC09F6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5BF1A-9EF2-1C96-75CA-448D9CE4B6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B67EE8-BF13-DCEC-C91D-167C278758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35A51E-6375-966F-8E25-1157D7B170B5}"/>
              </a:ext>
            </a:extLst>
          </p:cNvPr>
          <p:cNvSpPr>
            <a:spLocks noGrp="1"/>
          </p:cNvSpPr>
          <p:nvPr>
            <p:ph type="sldNum" sz="quarter" idx="10"/>
          </p:nvPr>
        </p:nvSpPr>
        <p:spPr/>
        <p:txBody>
          <a:bodyPr/>
          <a:lstStyle/>
          <a:p>
            <a:fld id="{DE713603-EA33-5145-B812-5C8767EA6C30}" type="slidenum">
              <a:rPr lang="en-US" smtClean="0"/>
              <a:t>10</a:t>
            </a:fld>
            <a:endParaRPr lang="en-US" dirty="0"/>
          </a:p>
        </p:txBody>
      </p:sp>
    </p:spTree>
    <p:extLst>
      <p:ext uri="{BB962C8B-B14F-4D97-AF65-F5344CB8AC3E}">
        <p14:creationId xmlns:p14="http://schemas.microsoft.com/office/powerpoint/2010/main" val="2859271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874A0-552A-A841-616B-3E1EE230C9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2C57F5-329D-F29A-7EBF-4FA8C6AE70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9B08E5-F4B4-2476-358B-28192493DD15}"/>
              </a:ext>
            </a:extLst>
          </p:cNvPr>
          <p:cNvSpPr>
            <a:spLocks noGrp="1"/>
          </p:cNvSpPr>
          <p:nvPr>
            <p:ph type="body" idx="1"/>
          </p:nvPr>
        </p:nvSpPr>
        <p:spPr/>
        <p:txBody>
          <a:bodyPr/>
          <a:lstStyle/>
          <a:p>
            <a:r>
              <a:rPr lang="en-US" dirty="0"/>
              <a:t>These data dictionaries define the structure and purpose of our key data tables for analyzing Health Department programs. The </a:t>
            </a:r>
            <a:r>
              <a:rPr lang="en-US" b="1" dirty="0"/>
              <a:t>Utilization table</a:t>
            </a:r>
            <a:r>
              <a:rPr lang="en-US" dirty="0"/>
              <a:t> tracks service usage over time, while the </a:t>
            </a:r>
            <a:r>
              <a:rPr lang="en-US" b="1" dirty="0"/>
              <a:t>Service table</a:t>
            </a:r>
            <a:r>
              <a:rPr lang="en-US" dirty="0"/>
              <a:t> provides details on each service, including its strategic value through the 'Impact Multiplier.' The </a:t>
            </a:r>
            <a:r>
              <a:rPr lang="en-US" b="1" dirty="0"/>
              <a:t>Customer Survey table</a:t>
            </a:r>
            <a:r>
              <a:rPr lang="en-US" dirty="0"/>
              <a:t> captures customer feedback through rankings, and the </a:t>
            </a:r>
            <a:r>
              <a:rPr lang="en-US" b="1" dirty="0"/>
              <a:t>Customer Comment table</a:t>
            </a:r>
            <a:r>
              <a:rPr lang="en-US" dirty="0"/>
              <a:t> provides qualitative insights. The </a:t>
            </a:r>
            <a:r>
              <a:rPr lang="en-US" b="1" dirty="0"/>
              <a:t>Impact Multiplier table</a:t>
            </a:r>
            <a:r>
              <a:rPr lang="en-US" dirty="0"/>
              <a:t> consolidates various metrics, including customer satisfaction, budget allocation, positive outcomes, and an internal impact score, to calculate the overall impact of each service. Together, these tables enable a comprehensive, data-driven assessment of service performance, customer satisfaction, and strategic alignment, supporting informed decisions on resource allocation and program sustainability."</a:t>
            </a:r>
          </a:p>
        </p:txBody>
      </p:sp>
      <p:sp>
        <p:nvSpPr>
          <p:cNvPr id="4" name="Slide Number Placeholder 3">
            <a:extLst>
              <a:ext uri="{FF2B5EF4-FFF2-40B4-BE49-F238E27FC236}">
                <a16:creationId xmlns:a16="http://schemas.microsoft.com/office/drawing/2014/main" id="{6E8C4D3D-4A12-6ED2-3F06-525286384D87}"/>
              </a:ext>
            </a:extLst>
          </p:cNvPr>
          <p:cNvSpPr>
            <a:spLocks noGrp="1"/>
          </p:cNvSpPr>
          <p:nvPr>
            <p:ph type="sldNum" sz="quarter" idx="10"/>
          </p:nvPr>
        </p:nvSpPr>
        <p:spPr/>
        <p:txBody>
          <a:bodyPr/>
          <a:lstStyle/>
          <a:p>
            <a:fld id="{DE713603-EA33-5145-B812-5C8767EA6C30}" type="slidenum">
              <a:rPr lang="en-US" smtClean="0"/>
              <a:t>11</a:t>
            </a:fld>
            <a:endParaRPr lang="en-US" dirty="0"/>
          </a:p>
        </p:txBody>
      </p:sp>
    </p:spTree>
    <p:extLst>
      <p:ext uri="{BB962C8B-B14F-4D97-AF65-F5344CB8AC3E}">
        <p14:creationId xmlns:p14="http://schemas.microsoft.com/office/powerpoint/2010/main" val="1421659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FB718-A44C-36B4-F0FC-FB2D57B81A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7C039-BE31-EE05-C862-49D063B84F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472B71-6571-584E-30DF-118B0DD355A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Why chart: Visual representation of text data where words are displayed in different sizes. It turns a bunch of comment text into a visual to show a snapshot of which programs have more positive comments</a:t>
            </a:r>
          </a:p>
          <a:p>
            <a:endParaRPr lang="en-US" dirty="0"/>
          </a:p>
        </p:txBody>
      </p:sp>
      <p:sp>
        <p:nvSpPr>
          <p:cNvPr id="4" name="Slide Number Placeholder 3">
            <a:extLst>
              <a:ext uri="{FF2B5EF4-FFF2-40B4-BE49-F238E27FC236}">
                <a16:creationId xmlns:a16="http://schemas.microsoft.com/office/drawing/2014/main" id="{634929A1-7275-7BEB-F12F-A27A190B0EBF}"/>
              </a:ext>
            </a:extLst>
          </p:cNvPr>
          <p:cNvSpPr>
            <a:spLocks noGrp="1"/>
          </p:cNvSpPr>
          <p:nvPr>
            <p:ph type="sldNum" sz="quarter" idx="10"/>
          </p:nvPr>
        </p:nvSpPr>
        <p:spPr/>
        <p:txBody>
          <a:bodyPr/>
          <a:lstStyle/>
          <a:p>
            <a:fld id="{DE713603-EA33-5145-B812-5C8767EA6C30}" type="slidenum">
              <a:rPr lang="en-US" smtClean="0"/>
              <a:t>12</a:t>
            </a:fld>
            <a:endParaRPr lang="en-US" dirty="0"/>
          </a:p>
        </p:txBody>
      </p:sp>
    </p:spTree>
    <p:extLst>
      <p:ext uri="{BB962C8B-B14F-4D97-AF65-F5344CB8AC3E}">
        <p14:creationId xmlns:p14="http://schemas.microsoft.com/office/powerpoint/2010/main" val="3867405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69276-B4E4-908F-C572-A05E2974B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C441B0-A481-B4A0-4AE8-17DB322E85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A9B95E-F103-14E5-F87D-D275337C2551}"/>
              </a:ext>
            </a:extLst>
          </p:cNvPr>
          <p:cNvSpPr>
            <a:spLocks noGrp="1"/>
          </p:cNvSpPr>
          <p:nvPr>
            <p:ph type="body" idx="1"/>
          </p:nvPr>
        </p:nvSpPr>
        <p:spPr/>
        <p:txBody>
          <a:bodyPr/>
          <a:lstStyle/>
          <a:p>
            <a:r>
              <a:rPr lang="en-US" dirty="0"/>
              <a:t>Budget by year for each program: It increases every year. We can expect that that there will be a steady increase every year.</a:t>
            </a:r>
          </a:p>
          <a:p>
            <a:r>
              <a:rPr lang="en-US" dirty="0"/>
              <a:t>Scatterplot: To show relationship between the year and the program.</a:t>
            </a:r>
            <a:br>
              <a:rPr lang="en-US" dirty="0"/>
            </a:br>
            <a:endParaRPr lang="en-US" dirty="0"/>
          </a:p>
          <a:p>
            <a:r>
              <a:rPr lang="en-US" dirty="0"/>
              <a:t>Chart 2: We want to understand the funding mix for all programs. It is important to know because program that relies heavily on tax are at risk and we need to </a:t>
            </a:r>
            <a:r>
              <a:rPr lang="en-US" dirty="0" err="1"/>
              <a:t>jknow</a:t>
            </a:r>
            <a:r>
              <a:rPr lang="en-US" dirty="0"/>
              <a:t> how to proactively support them.</a:t>
            </a:r>
          </a:p>
          <a:p>
            <a:r>
              <a:rPr lang="en-US" dirty="0"/>
              <a:t>Stacked chart help[s compares tax vs non-tax across multiple categories of data</a:t>
            </a:r>
            <a:br>
              <a:rPr lang="en-US" dirty="0"/>
            </a:br>
            <a:endParaRPr lang="en-US" dirty="0"/>
          </a:p>
        </p:txBody>
      </p:sp>
      <p:sp>
        <p:nvSpPr>
          <p:cNvPr id="4" name="Slide Number Placeholder 3">
            <a:extLst>
              <a:ext uri="{FF2B5EF4-FFF2-40B4-BE49-F238E27FC236}">
                <a16:creationId xmlns:a16="http://schemas.microsoft.com/office/drawing/2014/main" id="{A8047B6C-38DC-A9ED-E7E0-CB129FEDAF28}"/>
              </a:ext>
            </a:extLst>
          </p:cNvPr>
          <p:cNvSpPr>
            <a:spLocks noGrp="1"/>
          </p:cNvSpPr>
          <p:nvPr>
            <p:ph type="sldNum" sz="quarter" idx="10"/>
          </p:nvPr>
        </p:nvSpPr>
        <p:spPr/>
        <p:txBody>
          <a:bodyPr/>
          <a:lstStyle/>
          <a:p>
            <a:fld id="{DE713603-EA33-5145-B812-5C8767EA6C30}" type="slidenum">
              <a:rPr lang="en-US" smtClean="0"/>
              <a:t>13</a:t>
            </a:fld>
            <a:endParaRPr lang="en-US" dirty="0"/>
          </a:p>
        </p:txBody>
      </p:sp>
    </p:spTree>
    <p:extLst>
      <p:ext uri="{BB962C8B-B14F-4D97-AF65-F5344CB8AC3E}">
        <p14:creationId xmlns:p14="http://schemas.microsoft.com/office/powerpoint/2010/main" val="3573943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EC29C-E516-FA4A-35BB-C3CF0D1E5D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020D79-4E19-E82D-1703-6AD6A25FF6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38BFB6-B394-37CA-418A-B4D0B0F04CEB}"/>
              </a:ext>
            </a:extLst>
          </p:cNvPr>
          <p:cNvSpPr>
            <a:spLocks noGrp="1"/>
          </p:cNvSpPr>
          <p:nvPr>
            <p:ph type="body" idx="1"/>
          </p:nvPr>
        </p:nvSpPr>
        <p:spPr/>
        <p:txBody>
          <a:bodyPr/>
          <a:lstStyle/>
          <a:p>
            <a:r>
              <a:rPr lang="en-US" dirty="0"/>
              <a:t>Impact of program: It based on the weighted average of multiple external factors, including internal impact/value of program, avg ranking of customers, budget allocated and customer positive comments.</a:t>
            </a:r>
          </a:p>
          <a:p>
            <a:r>
              <a:rPr lang="en-US" dirty="0"/>
              <a:t>Bar chat helps to compare the numerical value of the impacts.</a:t>
            </a:r>
            <a:br>
              <a:rPr lang="en-US" dirty="0"/>
            </a:br>
            <a:br>
              <a:rPr lang="en-US" dirty="0"/>
            </a:br>
            <a:r>
              <a:rPr lang="en-US" dirty="0"/>
              <a:t>Likewise utilization rate: The data shows that the people served or those who utilized the services. Even thought it is consistent among programs we can see that the impact of the program differs. This can help us allocate resources better. E.g. if we have two services in the same program and service A a has an impact of 30% but serves 1000 people and program B has an impact of 70% and serves 500 people. If we get the total utilization for program A, it will give u 300k utilization and 350k for program. </a:t>
            </a:r>
          </a:p>
        </p:txBody>
      </p:sp>
      <p:sp>
        <p:nvSpPr>
          <p:cNvPr id="4" name="Slide Number Placeholder 3">
            <a:extLst>
              <a:ext uri="{FF2B5EF4-FFF2-40B4-BE49-F238E27FC236}">
                <a16:creationId xmlns:a16="http://schemas.microsoft.com/office/drawing/2014/main" id="{D97651AE-BE06-B4AA-C10D-F3B4E2F7702B}"/>
              </a:ext>
            </a:extLst>
          </p:cNvPr>
          <p:cNvSpPr>
            <a:spLocks noGrp="1"/>
          </p:cNvSpPr>
          <p:nvPr>
            <p:ph type="sldNum" sz="quarter" idx="10"/>
          </p:nvPr>
        </p:nvSpPr>
        <p:spPr/>
        <p:txBody>
          <a:bodyPr/>
          <a:lstStyle/>
          <a:p>
            <a:fld id="{DE713603-EA33-5145-B812-5C8767EA6C30}" type="slidenum">
              <a:rPr lang="en-US" smtClean="0"/>
              <a:t>14</a:t>
            </a:fld>
            <a:endParaRPr lang="en-US" dirty="0"/>
          </a:p>
        </p:txBody>
      </p:sp>
    </p:spTree>
    <p:extLst>
      <p:ext uri="{BB962C8B-B14F-4D97-AF65-F5344CB8AC3E}">
        <p14:creationId xmlns:p14="http://schemas.microsoft.com/office/powerpoint/2010/main" val="749428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71870-B6FE-47A2-E024-523DD43E42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93E14-9EBC-1C33-B4CD-6E10C7E208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2C0E96-DF2F-C464-0541-4B12BDD10A5C}"/>
              </a:ext>
            </a:extLst>
          </p:cNvPr>
          <p:cNvSpPr>
            <a:spLocks noGrp="1"/>
          </p:cNvSpPr>
          <p:nvPr>
            <p:ph type="body" idx="1"/>
          </p:nvPr>
        </p:nvSpPr>
        <p:spPr/>
        <p:txBody>
          <a:bodyPr/>
          <a:lstStyle/>
          <a:p>
            <a:r>
              <a:rPr lang="en-US" dirty="0"/>
              <a:t>-</a:t>
            </a:r>
          </a:p>
        </p:txBody>
      </p:sp>
      <p:sp>
        <p:nvSpPr>
          <p:cNvPr id="4" name="Slide Number Placeholder 3">
            <a:extLst>
              <a:ext uri="{FF2B5EF4-FFF2-40B4-BE49-F238E27FC236}">
                <a16:creationId xmlns:a16="http://schemas.microsoft.com/office/drawing/2014/main" id="{052BD183-8862-36DD-BCCA-A3C0220CE070}"/>
              </a:ext>
            </a:extLst>
          </p:cNvPr>
          <p:cNvSpPr>
            <a:spLocks noGrp="1"/>
          </p:cNvSpPr>
          <p:nvPr>
            <p:ph type="sldNum" sz="quarter" idx="10"/>
          </p:nvPr>
        </p:nvSpPr>
        <p:spPr/>
        <p:txBody>
          <a:bodyPr/>
          <a:lstStyle/>
          <a:p>
            <a:fld id="{DE713603-EA33-5145-B812-5C8767EA6C30}" type="slidenum">
              <a:rPr lang="en-US" smtClean="0"/>
              <a:t>15</a:t>
            </a:fld>
            <a:endParaRPr lang="en-US" dirty="0"/>
          </a:p>
        </p:txBody>
      </p:sp>
    </p:spTree>
    <p:extLst>
      <p:ext uri="{BB962C8B-B14F-4D97-AF65-F5344CB8AC3E}">
        <p14:creationId xmlns:p14="http://schemas.microsoft.com/office/powerpoint/2010/main" val="3497901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545DE-A5AD-5096-58F8-7278E6FDD7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596EA6-307B-EE24-C4A1-432D5E21DE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CD4E7B-CDC9-2481-40F8-B85198A79CDB}"/>
              </a:ext>
            </a:extLst>
          </p:cNvPr>
          <p:cNvSpPr>
            <a:spLocks noGrp="1"/>
          </p:cNvSpPr>
          <p:nvPr>
            <p:ph type="body" idx="1"/>
          </p:nvPr>
        </p:nvSpPr>
        <p:spPr/>
        <p:txBody>
          <a:bodyPr/>
          <a:lstStyle/>
          <a:p>
            <a:r>
              <a:rPr lang="en-US" dirty="0"/>
              <a:t>We used a statistical method called linear regression to predict the number of housing requests based on factors like site visits, month, year, and mortgages. Here's what we found: we are off  by a +1k+. so if we predicted 12k it might be 1k more or less.</a:t>
            </a:r>
          </a:p>
        </p:txBody>
      </p:sp>
      <p:sp>
        <p:nvSpPr>
          <p:cNvPr id="4" name="Slide Number Placeholder 3">
            <a:extLst>
              <a:ext uri="{FF2B5EF4-FFF2-40B4-BE49-F238E27FC236}">
                <a16:creationId xmlns:a16="http://schemas.microsoft.com/office/drawing/2014/main" id="{591AB5B5-D37F-1C2A-6721-3F1ADDE30A20}"/>
              </a:ext>
            </a:extLst>
          </p:cNvPr>
          <p:cNvSpPr>
            <a:spLocks noGrp="1"/>
          </p:cNvSpPr>
          <p:nvPr>
            <p:ph type="sldNum" sz="quarter" idx="10"/>
          </p:nvPr>
        </p:nvSpPr>
        <p:spPr/>
        <p:txBody>
          <a:bodyPr/>
          <a:lstStyle/>
          <a:p>
            <a:fld id="{DE713603-EA33-5145-B812-5C8767EA6C30}" type="slidenum">
              <a:rPr lang="en-US" smtClean="0"/>
              <a:t>16</a:t>
            </a:fld>
            <a:endParaRPr lang="en-US" dirty="0"/>
          </a:p>
        </p:txBody>
      </p:sp>
    </p:spTree>
    <p:extLst>
      <p:ext uri="{BB962C8B-B14F-4D97-AF65-F5344CB8AC3E}">
        <p14:creationId xmlns:p14="http://schemas.microsoft.com/office/powerpoint/2010/main" val="3585310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19531-E006-0C01-161B-32B1CF3F6F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C612E5-3DD0-E0ED-430F-302AF37341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5EC70C-55A4-28D4-8281-AA98BD9013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11DE6D-E573-D42B-AA10-88007E857D80}"/>
              </a:ext>
            </a:extLst>
          </p:cNvPr>
          <p:cNvSpPr>
            <a:spLocks noGrp="1"/>
          </p:cNvSpPr>
          <p:nvPr>
            <p:ph type="sldNum" sz="quarter" idx="10"/>
          </p:nvPr>
        </p:nvSpPr>
        <p:spPr/>
        <p:txBody>
          <a:bodyPr/>
          <a:lstStyle/>
          <a:p>
            <a:fld id="{DE713603-EA33-5145-B812-5C8767EA6C30}" type="slidenum">
              <a:rPr lang="en-US" smtClean="0"/>
              <a:t>17</a:t>
            </a:fld>
            <a:endParaRPr lang="en-US" dirty="0"/>
          </a:p>
        </p:txBody>
      </p:sp>
    </p:spTree>
    <p:extLst>
      <p:ext uri="{BB962C8B-B14F-4D97-AF65-F5344CB8AC3E}">
        <p14:creationId xmlns:p14="http://schemas.microsoft.com/office/powerpoint/2010/main" val="296934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65E38-2785-CA2C-B95F-9F4146A0F4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8F3D03-E27B-15A8-9B76-B5254BF43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B255E7-7824-B180-2D21-5AD775CE63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421808-A6AE-703D-F08B-6260E4C940BE}"/>
              </a:ext>
            </a:extLst>
          </p:cNvPr>
          <p:cNvSpPr>
            <a:spLocks noGrp="1"/>
          </p:cNvSpPr>
          <p:nvPr>
            <p:ph type="sldNum" sz="quarter" idx="10"/>
          </p:nvPr>
        </p:nvSpPr>
        <p:spPr/>
        <p:txBody>
          <a:bodyPr/>
          <a:lstStyle/>
          <a:p>
            <a:fld id="{DE713603-EA33-5145-B812-5C8767EA6C30}" type="slidenum">
              <a:rPr lang="en-US" smtClean="0"/>
              <a:t>18</a:t>
            </a:fld>
            <a:endParaRPr lang="en-US" dirty="0"/>
          </a:p>
        </p:txBody>
      </p:sp>
    </p:spTree>
    <p:extLst>
      <p:ext uri="{BB962C8B-B14F-4D97-AF65-F5344CB8AC3E}">
        <p14:creationId xmlns:p14="http://schemas.microsoft.com/office/powerpoint/2010/main" val="3026991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7EF13-28EA-1D44-A6CC-8F72DD30A3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82F367-B497-87EE-6077-39C8B8E12D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360F19-35AA-ADC4-78A9-970788A04EC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Models are not 100% accurate, so keep RMSE in mind. </a:t>
            </a:r>
            <a:br>
              <a:rPr lang="en-US" dirty="0"/>
            </a:br>
            <a:br>
              <a:rPr lang="en-US" dirty="0"/>
            </a:br>
            <a:r>
              <a:rPr lang="en-US" dirty="0"/>
              <a:t>Customer  sentiment sources should be diversified for a more accurate community and </a:t>
            </a:r>
            <a:r>
              <a:rPr lang="en-US" dirty="0" err="1"/>
              <a:t>represenation</a:t>
            </a:r>
            <a:r>
              <a:rPr lang="en-US" dirty="0"/>
              <a:t>.</a:t>
            </a:r>
          </a:p>
          <a:p>
            <a:r>
              <a:rPr lang="en-US" b="1" dirty="0"/>
              <a:t>Better data:</a:t>
            </a:r>
            <a:r>
              <a:rPr lang="en-US" dirty="0"/>
              <a:t> Look for more data points and other factors that could be influencing the results. to increase </a:t>
            </a:r>
          </a:p>
          <a:p>
            <a:endParaRPr lang="en-US" dirty="0"/>
          </a:p>
          <a:p>
            <a:r>
              <a:rPr lang="en-US" dirty="0"/>
              <a:t>We need to do some forecasting of site visits and use to predict. We can use ARIMA if we hade more value.</a:t>
            </a:r>
          </a:p>
          <a:p>
            <a:r>
              <a:rPr lang="en-US" dirty="0"/>
              <a:t>We used multiple linear regression cos we had a handful of independent variable.</a:t>
            </a:r>
          </a:p>
          <a:p>
            <a:endParaRPr lang="en-US" dirty="0"/>
          </a:p>
          <a:p>
            <a:r>
              <a:rPr lang="en-US" dirty="0"/>
              <a:t>We could build a deep learning model if we tracked more independent variables.</a:t>
            </a:r>
          </a:p>
          <a:p>
            <a:br>
              <a:rPr lang="en-US" dirty="0"/>
            </a:br>
            <a:r>
              <a:rPr lang="en-US" dirty="0"/>
              <a:t>For every service we build its own predicting model. To predict future community needs and multiply by the impact score and then we allocate resources based on that. </a:t>
            </a:r>
            <a:br>
              <a:rPr lang="en-US" dirty="0"/>
            </a:br>
            <a:r>
              <a:rPr lang="en-US" b="1" dirty="0"/>
              <a:t>Feature engineering:</a:t>
            </a:r>
            <a:r>
              <a:rPr lang="en-US" dirty="0"/>
              <a:t> Refine the current data by transforming variables or creating new ones from the existing data. </a:t>
            </a:r>
            <a:r>
              <a:rPr lang="en-US" b="1" dirty="0"/>
              <a:t>Regularization techniques:</a:t>
            </a:r>
            <a:r>
              <a:rPr lang="en-US" dirty="0"/>
              <a:t> Use methods like Ridge or Lasso regression to handle overfitting and make the model more generalizable</a:t>
            </a:r>
          </a:p>
          <a:p>
            <a:endParaRPr lang="en-US" dirty="0"/>
          </a:p>
        </p:txBody>
      </p:sp>
      <p:sp>
        <p:nvSpPr>
          <p:cNvPr id="4" name="Slide Number Placeholder 3">
            <a:extLst>
              <a:ext uri="{FF2B5EF4-FFF2-40B4-BE49-F238E27FC236}">
                <a16:creationId xmlns:a16="http://schemas.microsoft.com/office/drawing/2014/main" id="{58B90AED-8FF2-A33F-CD04-62BECE1F798C}"/>
              </a:ext>
            </a:extLst>
          </p:cNvPr>
          <p:cNvSpPr>
            <a:spLocks noGrp="1"/>
          </p:cNvSpPr>
          <p:nvPr>
            <p:ph type="sldNum" sz="quarter" idx="10"/>
          </p:nvPr>
        </p:nvSpPr>
        <p:spPr/>
        <p:txBody>
          <a:bodyPr/>
          <a:lstStyle/>
          <a:p>
            <a:fld id="{DE713603-EA33-5145-B812-5C8767EA6C30}" type="slidenum">
              <a:rPr lang="en-US" smtClean="0"/>
              <a:t>19</a:t>
            </a:fld>
            <a:endParaRPr lang="en-US" dirty="0"/>
          </a:p>
        </p:txBody>
      </p:sp>
    </p:spTree>
    <p:extLst>
      <p:ext uri="{BB962C8B-B14F-4D97-AF65-F5344CB8AC3E}">
        <p14:creationId xmlns:p14="http://schemas.microsoft.com/office/powerpoint/2010/main" val="323818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41BD0-9DA5-2BC9-7EF9-096709CBC6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86D6BA-F35B-86C7-C4CA-3D2524D889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D7A032-6C99-51EF-E2F3-1ED9AEB604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066680-712B-98CA-6FE2-BB1C4953540C}"/>
              </a:ext>
            </a:extLst>
          </p:cNvPr>
          <p:cNvSpPr>
            <a:spLocks noGrp="1"/>
          </p:cNvSpPr>
          <p:nvPr>
            <p:ph type="sldNum" sz="quarter" idx="10"/>
          </p:nvPr>
        </p:nvSpPr>
        <p:spPr/>
        <p:txBody>
          <a:bodyPr/>
          <a:lstStyle/>
          <a:p>
            <a:fld id="{DE713603-EA33-5145-B812-5C8767EA6C30}" type="slidenum">
              <a:rPr lang="en-US" smtClean="0"/>
              <a:t>2</a:t>
            </a:fld>
            <a:endParaRPr lang="en-US" dirty="0"/>
          </a:p>
        </p:txBody>
      </p:sp>
    </p:spTree>
    <p:extLst>
      <p:ext uri="{BB962C8B-B14F-4D97-AF65-F5344CB8AC3E}">
        <p14:creationId xmlns:p14="http://schemas.microsoft.com/office/powerpoint/2010/main" val="953071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5198C-9D8D-18F3-7C86-8EF14B6EEA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99B309-450E-0055-F14E-DEDDC8388B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317FA-FE5E-B5DC-8222-02F6DC75AC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B00C8F-F0A7-CE04-2E73-539AC2C1E224}"/>
              </a:ext>
            </a:extLst>
          </p:cNvPr>
          <p:cNvSpPr>
            <a:spLocks noGrp="1"/>
          </p:cNvSpPr>
          <p:nvPr>
            <p:ph type="sldNum" sz="quarter" idx="10"/>
          </p:nvPr>
        </p:nvSpPr>
        <p:spPr/>
        <p:txBody>
          <a:bodyPr/>
          <a:lstStyle/>
          <a:p>
            <a:fld id="{DE713603-EA33-5145-B812-5C8767EA6C30}" type="slidenum">
              <a:rPr lang="en-US" smtClean="0"/>
              <a:t>20</a:t>
            </a:fld>
            <a:endParaRPr lang="en-US" dirty="0"/>
          </a:p>
        </p:txBody>
      </p:sp>
    </p:spTree>
    <p:extLst>
      <p:ext uri="{BB962C8B-B14F-4D97-AF65-F5344CB8AC3E}">
        <p14:creationId xmlns:p14="http://schemas.microsoft.com/office/powerpoint/2010/main" val="3623588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CF20B-8EAE-9039-5038-7F404C9036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1E9552-5041-3D50-A258-019ADF40C4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861F16-BCFF-2401-A16A-D8412B5F82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1059CF-ADAA-566C-23E1-5E332C8F75F0}"/>
              </a:ext>
            </a:extLst>
          </p:cNvPr>
          <p:cNvSpPr>
            <a:spLocks noGrp="1"/>
          </p:cNvSpPr>
          <p:nvPr>
            <p:ph type="sldNum" sz="quarter" idx="10"/>
          </p:nvPr>
        </p:nvSpPr>
        <p:spPr/>
        <p:txBody>
          <a:bodyPr/>
          <a:lstStyle/>
          <a:p>
            <a:fld id="{DE713603-EA33-5145-B812-5C8767EA6C30}" type="slidenum">
              <a:rPr lang="en-US" smtClean="0"/>
              <a:t>21</a:t>
            </a:fld>
            <a:endParaRPr lang="en-US" dirty="0"/>
          </a:p>
        </p:txBody>
      </p:sp>
    </p:spTree>
    <p:extLst>
      <p:ext uri="{BB962C8B-B14F-4D97-AF65-F5344CB8AC3E}">
        <p14:creationId xmlns:p14="http://schemas.microsoft.com/office/powerpoint/2010/main" val="2591712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C23F4-A970-02C4-4FFD-E1ADC9C470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AB7E38-54E5-8C63-A465-2933F279A0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6F301-5871-4AFD-88F9-718735B0AB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11B46F-C3B6-85C8-95EF-0328986DF987}"/>
              </a:ext>
            </a:extLst>
          </p:cNvPr>
          <p:cNvSpPr>
            <a:spLocks noGrp="1"/>
          </p:cNvSpPr>
          <p:nvPr>
            <p:ph type="sldNum" sz="quarter" idx="10"/>
          </p:nvPr>
        </p:nvSpPr>
        <p:spPr/>
        <p:txBody>
          <a:bodyPr/>
          <a:lstStyle/>
          <a:p>
            <a:fld id="{DE713603-EA33-5145-B812-5C8767EA6C30}" type="slidenum">
              <a:rPr lang="en-US" smtClean="0"/>
              <a:t>22</a:t>
            </a:fld>
            <a:endParaRPr lang="en-US" dirty="0"/>
          </a:p>
        </p:txBody>
      </p:sp>
    </p:spTree>
    <p:extLst>
      <p:ext uri="{BB962C8B-B14F-4D97-AF65-F5344CB8AC3E}">
        <p14:creationId xmlns:p14="http://schemas.microsoft.com/office/powerpoint/2010/main" val="2678136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8833C-6F83-990D-7240-90765043AA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3B7DE5-85D5-6F72-3628-CB096C6D70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5A8F59-0B52-430F-326F-E5C8E4B6C0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A3DEA2-D661-AE34-E68B-A40CFF9F0692}"/>
              </a:ext>
            </a:extLst>
          </p:cNvPr>
          <p:cNvSpPr>
            <a:spLocks noGrp="1"/>
          </p:cNvSpPr>
          <p:nvPr>
            <p:ph type="sldNum" sz="quarter" idx="10"/>
          </p:nvPr>
        </p:nvSpPr>
        <p:spPr/>
        <p:txBody>
          <a:bodyPr/>
          <a:lstStyle/>
          <a:p>
            <a:fld id="{DE713603-EA33-5145-B812-5C8767EA6C30}" type="slidenum">
              <a:rPr lang="en-US" smtClean="0"/>
              <a:t>23</a:t>
            </a:fld>
            <a:endParaRPr lang="en-US" dirty="0"/>
          </a:p>
        </p:txBody>
      </p:sp>
    </p:spTree>
    <p:extLst>
      <p:ext uri="{BB962C8B-B14F-4D97-AF65-F5344CB8AC3E}">
        <p14:creationId xmlns:p14="http://schemas.microsoft.com/office/powerpoint/2010/main" val="3575476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DBED-2EE9-3FF5-1B98-FD39107C1C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2399D8-CAAC-E567-2DB4-4DDFF38B38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699D79-F539-3874-AAF2-CBA15A5F47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9D9472-C73C-4334-F493-56439C9562ED}"/>
              </a:ext>
            </a:extLst>
          </p:cNvPr>
          <p:cNvSpPr>
            <a:spLocks noGrp="1"/>
          </p:cNvSpPr>
          <p:nvPr>
            <p:ph type="sldNum" sz="quarter" idx="10"/>
          </p:nvPr>
        </p:nvSpPr>
        <p:spPr/>
        <p:txBody>
          <a:bodyPr/>
          <a:lstStyle/>
          <a:p>
            <a:fld id="{DE713603-EA33-5145-B812-5C8767EA6C30}" type="slidenum">
              <a:rPr lang="en-US" smtClean="0"/>
              <a:t>24</a:t>
            </a:fld>
            <a:endParaRPr lang="en-US" dirty="0"/>
          </a:p>
        </p:txBody>
      </p:sp>
    </p:spTree>
    <p:extLst>
      <p:ext uri="{BB962C8B-B14F-4D97-AF65-F5344CB8AC3E}">
        <p14:creationId xmlns:p14="http://schemas.microsoft.com/office/powerpoint/2010/main" val="136356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EA619-06E7-3FEB-063F-2C9E5ABE22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687FA-5ADA-A5E9-44DB-3F38A7E4D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FC814B-ADC3-0F52-9132-04679427C8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78A2DE-6A39-3C15-0303-89F6D9DBB3C9}"/>
              </a:ext>
            </a:extLst>
          </p:cNvPr>
          <p:cNvSpPr>
            <a:spLocks noGrp="1"/>
          </p:cNvSpPr>
          <p:nvPr>
            <p:ph type="sldNum" sz="quarter" idx="10"/>
          </p:nvPr>
        </p:nvSpPr>
        <p:spPr/>
        <p:txBody>
          <a:bodyPr/>
          <a:lstStyle/>
          <a:p>
            <a:fld id="{DE713603-EA33-5145-B812-5C8767EA6C30}" type="slidenum">
              <a:rPr lang="en-US" smtClean="0"/>
              <a:t>25</a:t>
            </a:fld>
            <a:endParaRPr lang="en-US" dirty="0"/>
          </a:p>
        </p:txBody>
      </p:sp>
    </p:spTree>
    <p:extLst>
      <p:ext uri="{BB962C8B-B14F-4D97-AF65-F5344CB8AC3E}">
        <p14:creationId xmlns:p14="http://schemas.microsoft.com/office/powerpoint/2010/main" val="2728490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B30E7-0F42-1D55-24A3-35536C5BB4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AD2216-42F9-FCBD-F4CB-64A761BE0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EA213C-F380-3D8C-4078-5CC7C2262C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B7CC84-A4E7-CF62-AD61-D8DEA0D01507}"/>
              </a:ext>
            </a:extLst>
          </p:cNvPr>
          <p:cNvSpPr>
            <a:spLocks noGrp="1"/>
          </p:cNvSpPr>
          <p:nvPr>
            <p:ph type="sldNum" sz="quarter" idx="10"/>
          </p:nvPr>
        </p:nvSpPr>
        <p:spPr/>
        <p:txBody>
          <a:bodyPr/>
          <a:lstStyle/>
          <a:p>
            <a:fld id="{DE713603-EA33-5145-B812-5C8767EA6C30}" type="slidenum">
              <a:rPr lang="en-US" smtClean="0"/>
              <a:t>26</a:t>
            </a:fld>
            <a:endParaRPr lang="en-US" dirty="0"/>
          </a:p>
        </p:txBody>
      </p:sp>
    </p:spTree>
    <p:extLst>
      <p:ext uri="{BB962C8B-B14F-4D97-AF65-F5344CB8AC3E}">
        <p14:creationId xmlns:p14="http://schemas.microsoft.com/office/powerpoint/2010/main" val="994188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DDE6-DBBA-7EC8-8DDF-222C5D5B6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290821-CE4E-9054-B79D-423562155E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FD95A-FCAD-DF8C-F57A-4A863CAAA5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2FE59-28C0-C532-04EC-4A4626C5F25B}"/>
              </a:ext>
            </a:extLst>
          </p:cNvPr>
          <p:cNvSpPr>
            <a:spLocks noGrp="1"/>
          </p:cNvSpPr>
          <p:nvPr>
            <p:ph type="sldNum" sz="quarter" idx="10"/>
          </p:nvPr>
        </p:nvSpPr>
        <p:spPr/>
        <p:txBody>
          <a:bodyPr/>
          <a:lstStyle/>
          <a:p>
            <a:fld id="{DE713603-EA33-5145-B812-5C8767EA6C30}" type="slidenum">
              <a:rPr lang="en-US" smtClean="0"/>
              <a:t>27</a:t>
            </a:fld>
            <a:endParaRPr lang="en-US" dirty="0"/>
          </a:p>
        </p:txBody>
      </p:sp>
    </p:spTree>
    <p:extLst>
      <p:ext uri="{BB962C8B-B14F-4D97-AF65-F5344CB8AC3E}">
        <p14:creationId xmlns:p14="http://schemas.microsoft.com/office/powerpoint/2010/main" val="3016909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5F1F4-C8B7-1FE9-B20B-223A4A861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2A4A9D-81D5-04AD-129F-2BCEFC8DDD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2788EB-7AE6-D34B-C315-D8CCA79CE1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C222FC-3C4A-F420-B148-9002B11BEC65}"/>
              </a:ext>
            </a:extLst>
          </p:cNvPr>
          <p:cNvSpPr>
            <a:spLocks noGrp="1"/>
          </p:cNvSpPr>
          <p:nvPr>
            <p:ph type="sldNum" sz="quarter" idx="10"/>
          </p:nvPr>
        </p:nvSpPr>
        <p:spPr/>
        <p:txBody>
          <a:bodyPr/>
          <a:lstStyle/>
          <a:p>
            <a:fld id="{DE713603-EA33-5145-B812-5C8767EA6C30}" type="slidenum">
              <a:rPr lang="en-US" smtClean="0"/>
              <a:t>28</a:t>
            </a:fld>
            <a:endParaRPr lang="en-US" dirty="0"/>
          </a:p>
        </p:txBody>
      </p:sp>
    </p:spTree>
    <p:extLst>
      <p:ext uri="{BB962C8B-B14F-4D97-AF65-F5344CB8AC3E}">
        <p14:creationId xmlns:p14="http://schemas.microsoft.com/office/powerpoint/2010/main" val="2309120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01D44-AEE9-D7D2-FF35-420C92C132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D8A1F5-20DE-3E2B-35BC-ED96C5C2EF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25CA6B-2706-FAA5-49A0-01D29762CA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A80A08-A331-D4D8-9262-BDF7C94B466F}"/>
              </a:ext>
            </a:extLst>
          </p:cNvPr>
          <p:cNvSpPr>
            <a:spLocks noGrp="1"/>
          </p:cNvSpPr>
          <p:nvPr>
            <p:ph type="sldNum" sz="quarter" idx="10"/>
          </p:nvPr>
        </p:nvSpPr>
        <p:spPr/>
        <p:txBody>
          <a:bodyPr/>
          <a:lstStyle/>
          <a:p>
            <a:fld id="{DE713603-EA33-5145-B812-5C8767EA6C30}" type="slidenum">
              <a:rPr lang="en-US" smtClean="0"/>
              <a:t>29</a:t>
            </a:fld>
            <a:endParaRPr lang="en-US" dirty="0"/>
          </a:p>
        </p:txBody>
      </p:sp>
    </p:spTree>
    <p:extLst>
      <p:ext uri="{BB962C8B-B14F-4D97-AF65-F5344CB8AC3E}">
        <p14:creationId xmlns:p14="http://schemas.microsoft.com/office/powerpoint/2010/main" val="4229986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61AB5-787E-5E7E-016A-08066471D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310DD-B4A9-BFEC-DA79-B0FF345AAA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2E02D1-5C31-3121-6C16-184B498F9279}"/>
              </a:ext>
            </a:extLst>
          </p:cNvPr>
          <p:cNvSpPr>
            <a:spLocks noGrp="1"/>
          </p:cNvSpPr>
          <p:nvPr>
            <p:ph type="body" idx="1"/>
          </p:nvPr>
        </p:nvSpPr>
        <p:spPr/>
        <p:txBody>
          <a:bodyPr/>
          <a:lstStyle/>
          <a:p>
            <a:r>
              <a:rPr lang="en-US" dirty="0"/>
              <a:t>Many health programs rely on </a:t>
            </a:r>
            <a:r>
              <a:rPr lang="en-US" b="1" dirty="0"/>
              <a:t>grants, government budgets, and other funding sources</a:t>
            </a:r>
            <a:r>
              <a:rPr lang="en-US" dirty="0"/>
              <a:t> that may not be stable or sufficient over time. Leadership needs </a:t>
            </a:r>
            <a:r>
              <a:rPr lang="en-US" b="1" dirty="0"/>
              <a:t>data-driven insights</a:t>
            </a:r>
            <a:r>
              <a:rPr lang="en-US" dirty="0"/>
              <a:t> to assess </a:t>
            </a:r>
            <a:r>
              <a:rPr lang="en-US" b="1" dirty="0"/>
              <a:t>which programs are financially sustainable</a:t>
            </a:r>
            <a:r>
              <a:rPr lang="en-US" dirty="0"/>
              <a:t> and which require </a:t>
            </a:r>
            <a:r>
              <a:rPr lang="en-US" b="1" dirty="0"/>
              <a:t>additional funding, restructuring, or alternative financing strategies</a:t>
            </a:r>
            <a:r>
              <a:rPr lang="en-US" dirty="0"/>
              <a:t>.</a:t>
            </a:r>
          </a:p>
        </p:txBody>
      </p:sp>
      <p:sp>
        <p:nvSpPr>
          <p:cNvPr id="4" name="Slide Number Placeholder 3">
            <a:extLst>
              <a:ext uri="{FF2B5EF4-FFF2-40B4-BE49-F238E27FC236}">
                <a16:creationId xmlns:a16="http://schemas.microsoft.com/office/drawing/2014/main" id="{FB2F8D33-7E4F-563E-48F0-95B36E906B8D}"/>
              </a:ext>
            </a:extLst>
          </p:cNvPr>
          <p:cNvSpPr>
            <a:spLocks noGrp="1"/>
          </p:cNvSpPr>
          <p:nvPr>
            <p:ph type="sldNum" sz="quarter" idx="10"/>
          </p:nvPr>
        </p:nvSpPr>
        <p:spPr/>
        <p:txBody>
          <a:bodyPr/>
          <a:lstStyle/>
          <a:p>
            <a:fld id="{DE713603-EA33-5145-B812-5C8767EA6C30}" type="slidenum">
              <a:rPr lang="en-US" smtClean="0"/>
              <a:t>3</a:t>
            </a:fld>
            <a:endParaRPr lang="en-US" dirty="0"/>
          </a:p>
        </p:txBody>
      </p:sp>
    </p:spTree>
    <p:extLst>
      <p:ext uri="{BB962C8B-B14F-4D97-AF65-F5344CB8AC3E}">
        <p14:creationId xmlns:p14="http://schemas.microsoft.com/office/powerpoint/2010/main" val="3942565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359AB-27D8-0DE6-4816-B355A80FFB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3FF568-AE15-4BA0-DF3B-279991F530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6104AF-B4B6-C363-B114-37C441AC0E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A7A23B-BBE5-82C8-A216-64AEA66F1AEA}"/>
              </a:ext>
            </a:extLst>
          </p:cNvPr>
          <p:cNvSpPr>
            <a:spLocks noGrp="1"/>
          </p:cNvSpPr>
          <p:nvPr>
            <p:ph type="sldNum" sz="quarter" idx="10"/>
          </p:nvPr>
        </p:nvSpPr>
        <p:spPr/>
        <p:txBody>
          <a:bodyPr/>
          <a:lstStyle/>
          <a:p>
            <a:fld id="{DE713603-EA33-5145-B812-5C8767EA6C30}" type="slidenum">
              <a:rPr lang="en-US" smtClean="0"/>
              <a:t>30</a:t>
            </a:fld>
            <a:endParaRPr lang="en-US" dirty="0"/>
          </a:p>
        </p:txBody>
      </p:sp>
    </p:spTree>
    <p:extLst>
      <p:ext uri="{BB962C8B-B14F-4D97-AF65-F5344CB8AC3E}">
        <p14:creationId xmlns:p14="http://schemas.microsoft.com/office/powerpoint/2010/main" val="3090901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0A4AA-56D6-3D1A-7164-A3993F760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E5EA87-68F7-22A7-5CF6-1220E7E4D4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D77F5-7E78-5F4B-F9D6-666465D74A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9D679A-3CA4-3E09-573D-C316963A65D7}"/>
              </a:ext>
            </a:extLst>
          </p:cNvPr>
          <p:cNvSpPr>
            <a:spLocks noGrp="1"/>
          </p:cNvSpPr>
          <p:nvPr>
            <p:ph type="sldNum" sz="quarter" idx="10"/>
          </p:nvPr>
        </p:nvSpPr>
        <p:spPr/>
        <p:txBody>
          <a:bodyPr/>
          <a:lstStyle/>
          <a:p>
            <a:fld id="{DE713603-EA33-5145-B812-5C8767EA6C30}" type="slidenum">
              <a:rPr lang="en-US" smtClean="0"/>
              <a:t>31</a:t>
            </a:fld>
            <a:endParaRPr lang="en-US" dirty="0"/>
          </a:p>
        </p:txBody>
      </p:sp>
    </p:spTree>
    <p:extLst>
      <p:ext uri="{BB962C8B-B14F-4D97-AF65-F5344CB8AC3E}">
        <p14:creationId xmlns:p14="http://schemas.microsoft.com/office/powerpoint/2010/main" val="302052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B85D5-1EC7-EFB9-29C2-1C63D3AD5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FA5D21-A3F7-7469-A758-7492460A0E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FAC95-FC21-3597-6CFA-D22FD388A578}"/>
              </a:ext>
            </a:extLst>
          </p:cNvPr>
          <p:cNvSpPr>
            <a:spLocks noGrp="1"/>
          </p:cNvSpPr>
          <p:nvPr>
            <p:ph type="body" idx="1"/>
          </p:nvPr>
        </p:nvSpPr>
        <p:spPr/>
        <p:txBody>
          <a:bodyPr/>
          <a:lstStyle/>
          <a:p>
            <a:r>
              <a:rPr lang="en-US" dirty="0"/>
              <a:t>This problem is critical for the health department to ensure community needs are met by optimizing resource allocation and understanding current and future community health needs. To do so they need an integrated data platform that collects data from each program and provides real time insights leveraging data driven decision support models that relies on deep quantitative research and artificial intelligence techniques.</a:t>
            </a:r>
          </a:p>
        </p:txBody>
      </p:sp>
      <p:sp>
        <p:nvSpPr>
          <p:cNvPr id="4" name="Slide Number Placeholder 3">
            <a:extLst>
              <a:ext uri="{FF2B5EF4-FFF2-40B4-BE49-F238E27FC236}">
                <a16:creationId xmlns:a16="http://schemas.microsoft.com/office/drawing/2014/main" id="{6813FED0-F0A6-40AF-6837-54C3C4467485}"/>
              </a:ext>
            </a:extLst>
          </p:cNvPr>
          <p:cNvSpPr>
            <a:spLocks noGrp="1"/>
          </p:cNvSpPr>
          <p:nvPr>
            <p:ph type="sldNum" sz="quarter" idx="10"/>
          </p:nvPr>
        </p:nvSpPr>
        <p:spPr/>
        <p:txBody>
          <a:bodyPr/>
          <a:lstStyle/>
          <a:p>
            <a:fld id="{DE713603-EA33-5145-B812-5C8767EA6C30}" type="slidenum">
              <a:rPr lang="en-US" smtClean="0"/>
              <a:t>4</a:t>
            </a:fld>
            <a:endParaRPr lang="en-US" dirty="0"/>
          </a:p>
        </p:txBody>
      </p:sp>
    </p:spTree>
    <p:extLst>
      <p:ext uri="{BB962C8B-B14F-4D97-AF65-F5344CB8AC3E}">
        <p14:creationId xmlns:p14="http://schemas.microsoft.com/office/powerpoint/2010/main" val="84361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A7CD4-DD42-46C7-E429-D3C4852213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F58D7F-1B6F-996E-F69A-0556F7D3F6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0959B-79FC-F6C9-41AE-9ABB28F52CAD}"/>
              </a:ext>
            </a:extLst>
          </p:cNvPr>
          <p:cNvSpPr>
            <a:spLocks noGrp="1"/>
          </p:cNvSpPr>
          <p:nvPr>
            <p:ph type="body" idx="1"/>
          </p:nvPr>
        </p:nvSpPr>
        <p:spPr/>
        <p:txBody>
          <a:bodyPr/>
          <a:lstStyle/>
          <a:p>
            <a:r>
              <a:rPr lang="en-US" dirty="0"/>
              <a:t>I made an assumption to collect data from 3 different departments. The different data </a:t>
            </a:r>
          </a:p>
        </p:txBody>
      </p:sp>
      <p:sp>
        <p:nvSpPr>
          <p:cNvPr id="4" name="Slide Number Placeholder 3">
            <a:extLst>
              <a:ext uri="{FF2B5EF4-FFF2-40B4-BE49-F238E27FC236}">
                <a16:creationId xmlns:a16="http://schemas.microsoft.com/office/drawing/2014/main" id="{579C9D03-D99D-8859-886D-48B1FABC0B95}"/>
              </a:ext>
            </a:extLst>
          </p:cNvPr>
          <p:cNvSpPr>
            <a:spLocks noGrp="1"/>
          </p:cNvSpPr>
          <p:nvPr>
            <p:ph type="sldNum" sz="quarter" idx="10"/>
          </p:nvPr>
        </p:nvSpPr>
        <p:spPr/>
        <p:txBody>
          <a:bodyPr/>
          <a:lstStyle/>
          <a:p>
            <a:fld id="{DE713603-EA33-5145-B812-5C8767EA6C30}" type="slidenum">
              <a:rPr lang="en-US" smtClean="0"/>
              <a:t>5</a:t>
            </a:fld>
            <a:endParaRPr lang="en-US" dirty="0"/>
          </a:p>
        </p:txBody>
      </p:sp>
    </p:spTree>
    <p:extLst>
      <p:ext uri="{BB962C8B-B14F-4D97-AF65-F5344CB8AC3E}">
        <p14:creationId xmlns:p14="http://schemas.microsoft.com/office/powerpoint/2010/main" val="855866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D8743-4412-0321-141B-F4855436C4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C5FD6E-7699-44EE-05B2-47B877711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A12587-F150-2E38-EDBD-EB089EF8A4D4}"/>
              </a:ext>
            </a:extLst>
          </p:cNvPr>
          <p:cNvSpPr>
            <a:spLocks noGrp="1"/>
          </p:cNvSpPr>
          <p:nvPr>
            <p:ph type="body" idx="1"/>
          </p:nvPr>
        </p:nvSpPr>
        <p:spPr/>
        <p:txBody>
          <a:bodyPr/>
          <a:lstStyle/>
          <a:p>
            <a:r>
              <a:rPr lang="en-US" dirty="0"/>
              <a:t>I made an assumption to collect data from 3 different departments. The different data </a:t>
            </a:r>
          </a:p>
        </p:txBody>
      </p:sp>
      <p:sp>
        <p:nvSpPr>
          <p:cNvPr id="4" name="Slide Number Placeholder 3">
            <a:extLst>
              <a:ext uri="{FF2B5EF4-FFF2-40B4-BE49-F238E27FC236}">
                <a16:creationId xmlns:a16="http://schemas.microsoft.com/office/drawing/2014/main" id="{81EF4087-4050-C428-4221-B5E536A483D9}"/>
              </a:ext>
            </a:extLst>
          </p:cNvPr>
          <p:cNvSpPr>
            <a:spLocks noGrp="1"/>
          </p:cNvSpPr>
          <p:nvPr>
            <p:ph type="sldNum" sz="quarter" idx="10"/>
          </p:nvPr>
        </p:nvSpPr>
        <p:spPr/>
        <p:txBody>
          <a:bodyPr/>
          <a:lstStyle/>
          <a:p>
            <a:fld id="{DE713603-EA33-5145-B812-5C8767EA6C30}" type="slidenum">
              <a:rPr lang="en-US" smtClean="0"/>
              <a:t>6</a:t>
            </a:fld>
            <a:endParaRPr lang="en-US" dirty="0"/>
          </a:p>
        </p:txBody>
      </p:sp>
    </p:spTree>
    <p:extLst>
      <p:ext uri="{BB962C8B-B14F-4D97-AF65-F5344CB8AC3E}">
        <p14:creationId xmlns:p14="http://schemas.microsoft.com/office/powerpoint/2010/main" val="211813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E58B0-4DC2-6C60-A0AC-AC10011B32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BC1DE8-9560-7E5C-1E1C-12E61D5BA8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C5679A-65D6-6ACF-8E7D-FAAD89827E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22A424-04B0-A68B-C4B4-B0760C4E5895}"/>
              </a:ext>
            </a:extLst>
          </p:cNvPr>
          <p:cNvSpPr>
            <a:spLocks noGrp="1"/>
          </p:cNvSpPr>
          <p:nvPr>
            <p:ph type="sldNum" sz="quarter" idx="10"/>
          </p:nvPr>
        </p:nvSpPr>
        <p:spPr/>
        <p:txBody>
          <a:bodyPr/>
          <a:lstStyle/>
          <a:p>
            <a:fld id="{DE713603-EA33-5145-B812-5C8767EA6C30}" type="slidenum">
              <a:rPr lang="en-US" smtClean="0"/>
              <a:t>7</a:t>
            </a:fld>
            <a:endParaRPr lang="en-US" dirty="0"/>
          </a:p>
        </p:txBody>
      </p:sp>
    </p:spTree>
    <p:extLst>
      <p:ext uri="{BB962C8B-B14F-4D97-AF65-F5344CB8AC3E}">
        <p14:creationId xmlns:p14="http://schemas.microsoft.com/office/powerpoint/2010/main" val="2161484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02F7F-84B8-405D-211C-D1A795E53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36F47-25B2-C213-80B8-9AAF07B2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82286-A55A-1953-1E09-42DF645D98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D6EBAE-2CCF-99FF-452D-06D658DD66FA}"/>
              </a:ext>
            </a:extLst>
          </p:cNvPr>
          <p:cNvSpPr>
            <a:spLocks noGrp="1"/>
          </p:cNvSpPr>
          <p:nvPr>
            <p:ph type="sldNum" sz="quarter" idx="10"/>
          </p:nvPr>
        </p:nvSpPr>
        <p:spPr/>
        <p:txBody>
          <a:bodyPr/>
          <a:lstStyle/>
          <a:p>
            <a:fld id="{DE713603-EA33-5145-B812-5C8767EA6C30}" type="slidenum">
              <a:rPr lang="en-US" smtClean="0"/>
              <a:t>8</a:t>
            </a:fld>
            <a:endParaRPr lang="en-US" dirty="0"/>
          </a:p>
        </p:txBody>
      </p:sp>
    </p:spTree>
    <p:extLst>
      <p:ext uri="{BB962C8B-B14F-4D97-AF65-F5344CB8AC3E}">
        <p14:creationId xmlns:p14="http://schemas.microsoft.com/office/powerpoint/2010/main" val="1549967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41727-AA16-AC97-2051-962E3B1043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555D3A-A43D-31BC-33BB-13EB23F5F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0BEEEF-963E-B912-C6E5-7457969978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4D07ED-B6E7-F9D4-4E65-96BFA7953778}"/>
              </a:ext>
            </a:extLst>
          </p:cNvPr>
          <p:cNvSpPr>
            <a:spLocks noGrp="1"/>
          </p:cNvSpPr>
          <p:nvPr>
            <p:ph type="sldNum" sz="quarter" idx="10"/>
          </p:nvPr>
        </p:nvSpPr>
        <p:spPr/>
        <p:txBody>
          <a:bodyPr/>
          <a:lstStyle/>
          <a:p>
            <a:fld id="{DE713603-EA33-5145-B812-5C8767EA6C30}" type="slidenum">
              <a:rPr lang="en-US" smtClean="0"/>
              <a:t>9</a:t>
            </a:fld>
            <a:endParaRPr lang="en-US" dirty="0"/>
          </a:p>
        </p:txBody>
      </p:sp>
    </p:spTree>
    <p:extLst>
      <p:ext uri="{BB962C8B-B14F-4D97-AF65-F5344CB8AC3E}">
        <p14:creationId xmlns:p14="http://schemas.microsoft.com/office/powerpoint/2010/main" val="166354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229600" cy="685800"/>
          </a:xfrm>
        </p:spPr>
        <p:txBody>
          <a:bodyPr lIns="0" tIns="0" rIns="0" bIns="0" anchor="t" anchorCtr="0"/>
          <a:lstStyle/>
          <a:p>
            <a:r>
              <a:rPr lang="en-US" dirty="0"/>
              <a:t>Click to edit Master title style</a:t>
            </a:r>
          </a:p>
        </p:txBody>
      </p:sp>
      <p:sp>
        <p:nvSpPr>
          <p:cNvPr id="3" name="Subtitle 2"/>
          <p:cNvSpPr>
            <a:spLocks noGrp="1"/>
          </p:cNvSpPr>
          <p:nvPr>
            <p:ph type="subTitle" idx="1"/>
          </p:nvPr>
        </p:nvSpPr>
        <p:spPr>
          <a:xfrm>
            <a:off x="253767" y="1143000"/>
            <a:ext cx="8229600" cy="384142"/>
          </a:xfrm>
        </p:spPr>
        <p:txBody>
          <a:bodyPr/>
          <a:lstStyle>
            <a:lvl1pPr marL="0" indent="0" algn="l">
              <a:buNone/>
              <a:defRPr sz="2400"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Content Placeholder 2">
            <a:extLst>
              <a:ext uri="{FF2B5EF4-FFF2-40B4-BE49-F238E27FC236}">
                <a16:creationId xmlns:a16="http://schemas.microsoft.com/office/drawing/2014/main" id="{43FC1442-98E4-463C-A294-75E647E67CEC}"/>
              </a:ext>
            </a:extLst>
          </p:cNvPr>
          <p:cNvSpPr>
            <a:spLocks noGrp="1"/>
          </p:cNvSpPr>
          <p:nvPr>
            <p:ph idx="10"/>
          </p:nvPr>
        </p:nvSpPr>
        <p:spPr>
          <a:xfrm>
            <a:off x="457200" y="1762812"/>
            <a:ext cx="8229600" cy="4637988"/>
          </a:xfrm>
        </p:spPr>
        <p:txBody>
          <a:bodyPr/>
          <a:lstStyle>
            <a:lvl2pPr>
              <a:defRPr b="1">
                <a:solidFill>
                  <a:srgbClr val="666666"/>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57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6406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498862"/>
            <a:ext cx="8229600" cy="4901938"/>
          </a:xfrm>
        </p:spPr>
        <p:txBody>
          <a:bodyPr/>
          <a:lstStyle>
            <a:lvl1pPr marL="0" indent="0">
              <a:buNone/>
              <a:defRPr sz="3000"/>
            </a:lvl1pPr>
            <a:lvl2pPr>
              <a:defRPr b="1">
                <a:solidFill>
                  <a:srgbClr val="666666"/>
                </a:solidFill>
              </a:defRPr>
            </a:lvl2pPr>
          </a:lstStyle>
          <a:p>
            <a:pPr lvl="0"/>
            <a:r>
              <a:rPr lang="en-US" dirty="0"/>
              <a:t>Body</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4C3D0478-5D8E-4387-8354-A769397B84F7}"/>
              </a:ext>
            </a:extLst>
          </p:cNvPr>
          <p:cNvSpPr>
            <a:spLocks noGrp="1"/>
          </p:cNvSpPr>
          <p:nvPr>
            <p:ph type="ctrTitle"/>
          </p:nvPr>
        </p:nvSpPr>
        <p:spPr>
          <a:xfrm>
            <a:off x="228600" y="457200"/>
            <a:ext cx="8229600" cy="685800"/>
          </a:xfrm>
        </p:spPr>
        <p:txBody>
          <a:bodyPr lIns="0" tIns="0" rIns="0" bIns="0" anchor="t" anchorCtr="0"/>
          <a:lstStyle>
            <a:lvl1pPr>
              <a:defRPr b="1"/>
            </a:lvl1pPr>
          </a:lstStyle>
          <a:p>
            <a:r>
              <a:rPr lang="en-US" dirty="0"/>
              <a:t>Click to edit Master title style</a:t>
            </a:r>
          </a:p>
        </p:txBody>
      </p:sp>
    </p:spTree>
    <p:extLst>
      <p:ext uri="{BB962C8B-B14F-4D97-AF65-F5344CB8AC3E}">
        <p14:creationId xmlns:p14="http://schemas.microsoft.com/office/powerpoint/2010/main" val="124146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en-US" dirty="0"/>
              <a:t>Click to edit Master title style</a:t>
            </a:r>
          </a:p>
        </p:txBody>
      </p:sp>
      <p:sp>
        <p:nvSpPr>
          <p:cNvPr id="3" name="Content Placeholder 2"/>
          <p:cNvSpPr>
            <a:spLocks noGrp="1"/>
          </p:cNvSpPr>
          <p:nvPr>
            <p:ph sz="half" idx="1" hasCustomPrompt="1"/>
          </p:nvPr>
        </p:nvSpPr>
        <p:spPr>
          <a:xfrm>
            <a:off x="457200" y="1600200"/>
            <a:ext cx="4038600" cy="4866588"/>
          </a:xfrm>
        </p:spPr>
        <p:txBody>
          <a:bodyPr/>
          <a:lstStyle>
            <a:lvl1pPr marL="0" indent="0">
              <a:buNone/>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0"/>
            <a:endParaRPr lang="en-US" dirty="0"/>
          </a:p>
        </p:txBody>
      </p:sp>
      <p:sp>
        <p:nvSpPr>
          <p:cNvPr id="4" name="Content Placeholder 3"/>
          <p:cNvSpPr>
            <a:spLocks noGrp="1"/>
          </p:cNvSpPr>
          <p:nvPr>
            <p:ph sz="half" idx="2" hasCustomPrompt="1"/>
          </p:nvPr>
        </p:nvSpPr>
        <p:spPr>
          <a:xfrm>
            <a:off x="4648200" y="1600200"/>
            <a:ext cx="4038600" cy="4866588"/>
          </a:xfrm>
        </p:spPr>
        <p:txBody>
          <a:bodyPr/>
          <a:lstStyle>
            <a:lvl1pPr marL="0" indent="0">
              <a:buNone/>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1493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 with col headings and page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150579"/>
            <a:ext cx="3886200"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0" y="2516965"/>
            <a:ext cx="3886200" cy="4006383"/>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894872" y="2150579"/>
            <a:ext cx="3886200"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894872" y="2516965"/>
            <a:ext cx="3886200" cy="4006384"/>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1" name="Text Placeholder 2">
            <a:extLst>
              <a:ext uri="{FF2B5EF4-FFF2-40B4-BE49-F238E27FC236}">
                <a16:creationId xmlns:a16="http://schemas.microsoft.com/office/drawing/2014/main" id="{D798B48D-16AB-4BDC-8143-3F88F55CBA9E}"/>
              </a:ext>
            </a:extLst>
          </p:cNvPr>
          <p:cNvSpPr>
            <a:spLocks noGrp="1"/>
          </p:cNvSpPr>
          <p:nvPr>
            <p:ph type="body" idx="10"/>
          </p:nvPr>
        </p:nvSpPr>
        <p:spPr>
          <a:xfrm>
            <a:off x="253767" y="1159778"/>
            <a:ext cx="8229600" cy="357464"/>
          </a:xfrm>
        </p:spPr>
        <p:txBody>
          <a:bodyPr anchor="b"/>
          <a:lstStyle>
            <a:lvl1pPr marL="0" indent="0" algn="l">
              <a:buNone/>
              <a:defRPr sz="2800" b="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cxnSp>
        <p:nvCxnSpPr>
          <p:cNvPr id="8" name="Straight Connector 7">
            <a:extLst>
              <a:ext uri="{FF2B5EF4-FFF2-40B4-BE49-F238E27FC236}">
                <a16:creationId xmlns:a16="http://schemas.microsoft.com/office/drawing/2014/main" id="{7E621BB1-73B7-49DA-AB19-1F0A8703C9B2}"/>
              </a:ext>
            </a:extLst>
          </p:cNvPr>
          <p:cNvCxnSpPr/>
          <p:nvPr userDrawn="1"/>
        </p:nvCxnSpPr>
        <p:spPr>
          <a:xfrm>
            <a:off x="4580389" y="2150579"/>
            <a:ext cx="0" cy="437277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73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 with col heading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3886200"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0" y="2024409"/>
            <a:ext cx="3886200" cy="4407021"/>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894872" y="1600200"/>
            <a:ext cx="3886200"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894872" y="2024409"/>
            <a:ext cx="3886200" cy="4407022"/>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cxnSp>
        <p:nvCxnSpPr>
          <p:cNvPr id="8" name="Straight Connector 7">
            <a:extLst>
              <a:ext uri="{FF2B5EF4-FFF2-40B4-BE49-F238E27FC236}">
                <a16:creationId xmlns:a16="http://schemas.microsoft.com/office/drawing/2014/main" id="{F41AD129-B4A8-4B44-B57B-D726BAE50900}"/>
              </a:ext>
            </a:extLst>
          </p:cNvPr>
          <p:cNvCxnSpPr>
            <a:cxnSpLocks/>
          </p:cNvCxnSpPr>
          <p:nvPr userDrawn="1"/>
        </p:nvCxnSpPr>
        <p:spPr>
          <a:xfrm>
            <a:off x="4580389" y="1600200"/>
            <a:ext cx="0" cy="4923149"/>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459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rows with page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905477"/>
            <a:ext cx="8229600"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0" y="2271863"/>
            <a:ext cx="8229600" cy="1838223"/>
          </a:xfrm>
        </p:spPr>
        <p:txBody>
          <a:bodyPr lIns="182880"/>
          <a:lstStyle>
            <a:lvl1pPr marL="182880" indent="-182880">
              <a:buFont typeface="Arial" panose="020B0604020202020204" pitchFamily="34" charset="0"/>
              <a:buChar cha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0"/>
            <a:r>
              <a:rPr lang="en-US" dirty="0"/>
              <a:t>First Level </a:t>
            </a:r>
          </a:p>
          <a:p>
            <a:pPr lvl="1"/>
            <a:r>
              <a:rPr lang="en-US" dirty="0"/>
              <a:t>Second level</a:t>
            </a:r>
          </a:p>
          <a:p>
            <a:pPr lvl="2"/>
            <a:r>
              <a:rPr lang="en-US" dirty="0"/>
              <a:t>Third level</a:t>
            </a:r>
          </a:p>
        </p:txBody>
      </p:sp>
      <p:sp>
        <p:nvSpPr>
          <p:cNvPr id="11" name="Text Placeholder 2">
            <a:extLst>
              <a:ext uri="{FF2B5EF4-FFF2-40B4-BE49-F238E27FC236}">
                <a16:creationId xmlns:a16="http://schemas.microsoft.com/office/drawing/2014/main" id="{D798B48D-16AB-4BDC-8143-3F88F55CBA9E}"/>
              </a:ext>
            </a:extLst>
          </p:cNvPr>
          <p:cNvSpPr>
            <a:spLocks noGrp="1"/>
          </p:cNvSpPr>
          <p:nvPr>
            <p:ph type="body" idx="10"/>
          </p:nvPr>
        </p:nvSpPr>
        <p:spPr>
          <a:xfrm>
            <a:off x="253767" y="1161338"/>
            <a:ext cx="8229600" cy="357464"/>
          </a:xfrm>
        </p:spPr>
        <p:txBody>
          <a:bodyPr anchor="b"/>
          <a:lstStyle>
            <a:lvl1pPr marL="0" indent="0" algn="l">
              <a:buNone/>
              <a:defRPr sz="2800" b="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7B79EAA-29B2-4756-8B34-0C0260AFFB93}"/>
              </a:ext>
            </a:extLst>
          </p:cNvPr>
          <p:cNvSpPr>
            <a:spLocks noGrp="1"/>
          </p:cNvSpPr>
          <p:nvPr>
            <p:ph type="body" idx="11"/>
          </p:nvPr>
        </p:nvSpPr>
        <p:spPr>
          <a:xfrm>
            <a:off x="457200" y="4292033"/>
            <a:ext cx="8229600"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3">
            <a:extLst>
              <a:ext uri="{FF2B5EF4-FFF2-40B4-BE49-F238E27FC236}">
                <a16:creationId xmlns:a16="http://schemas.microsoft.com/office/drawing/2014/main" id="{A747D6B2-B88E-4D5D-BA8C-D899BDF02CB4}"/>
              </a:ext>
            </a:extLst>
          </p:cNvPr>
          <p:cNvSpPr>
            <a:spLocks noGrp="1"/>
          </p:cNvSpPr>
          <p:nvPr>
            <p:ph sz="half" idx="12" hasCustomPrompt="1"/>
          </p:nvPr>
        </p:nvSpPr>
        <p:spPr>
          <a:xfrm>
            <a:off x="457200" y="4658419"/>
            <a:ext cx="8229600" cy="1838223"/>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cxnSp>
        <p:nvCxnSpPr>
          <p:cNvPr id="8" name="Straight Connector 7">
            <a:extLst>
              <a:ext uri="{FF2B5EF4-FFF2-40B4-BE49-F238E27FC236}">
                <a16:creationId xmlns:a16="http://schemas.microsoft.com/office/drawing/2014/main" id="{30A4FA24-7F68-4A9E-AF31-870D2F55AF1F}"/>
              </a:ext>
            </a:extLst>
          </p:cNvPr>
          <p:cNvCxnSpPr/>
          <p:nvPr userDrawn="1"/>
        </p:nvCxnSpPr>
        <p:spPr>
          <a:xfrm>
            <a:off x="4580389" y="2150579"/>
            <a:ext cx="0" cy="437277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4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row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71600"/>
            <a:ext cx="8229600"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57200" y="1681424"/>
            <a:ext cx="8229600" cy="1838223"/>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8" name="Text Placeholder 2">
            <a:extLst>
              <a:ext uri="{FF2B5EF4-FFF2-40B4-BE49-F238E27FC236}">
                <a16:creationId xmlns:a16="http://schemas.microsoft.com/office/drawing/2014/main" id="{E0CF34ED-04EC-4755-A57B-6C486362B0BF}"/>
              </a:ext>
            </a:extLst>
          </p:cNvPr>
          <p:cNvSpPr>
            <a:spLocks noGrp="1"/>
          </p:cNvSpPr>
          <p:nvPr>
            <p:ph type="body" idx="10"/>
          </p:nvPr>
        </p:nvSpPr>
        <p:spPr>
          <a:xfrm>
            <a:off x="457200" y="3786433"/>
            <a:ext cx="8229600"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3">
            <a:extLst>
              <a:ext uri="{FF2B5EF4-FFF2-40B4-BE49-F238E27FC236}">
                <a16:creationId xmlns:a16="http://schemas.microsoft.com/office/drawing/2014/main" id="{02AABFFE-27A5-4276-8CB4-E53D58130C9D}"/>
              </a:ext>
            </a:extLst>
          </p:cNvPr>
          <p:cNvSpPr>
            <a:spLocks noGrp="1"/>
          </p:cNvSpPr>
          <p:nvPr>
            <p:ph sz="half" idx="11" hasCustomPrompt="1"/>
          </p:nvPr>
        </p:nvSpPr>
        <p:spPr>
          <a:xfrm>
            <a:off x="457200" y="4096257"/>
            <a:ext cx="8229600" cy="1838223"/>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6268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rows-split 6/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87B0F32-1E13-4A34-ABAD-1E2F3492EF68}"/>
              </a:ext>
            </a:extLst>
          </p:cNvPr>
          <p:cNvCxnSpPr/>
          <p:nvPr userDrawn="1"/>
        </p:nvCxnSpPr>
        <p:spPr>
          <a:xfrm>
            <a:off x="5712639" y="1681424"/>
            <a:ext cx="0" cy="4804217"/>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23826" y="1371600"/>
            <a:ext cx="7362331"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923827" y="1681424"/>
            <a:ext cx="4571996" cy="1838223"/>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7" name="Content Placeholder 3">
            <a:extLst>
              <a:ext uri="{FF2B5EF4-FFF2-40B4-BE49-F238E27FC236}">
                <a16:creationId xmlns:a16="http://schemas.microsoft.com/office/drawing/2014/main" id="{83654E2E-C34A-471D-A060-53E8C5A62F46}"/>
              </a:ext>
            </a:extLst>
          </p:cNvPr>
          <p:cNvSpPr>
            <a:spLocks noGrp="1"/>
          </p:cNvSpPr>
          <p:nvPr>
            <p:ph sz="half" idx="10" hasCustomPrompt="1"/>
          </p:nvPr>
        </p:nvSpPr>
        <p:spPr>
          <a:xfrm>
            <a:off x="5929457" y="1681424"/>
            <a:ext cx="2318996" cy="1838223"/>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1" name="Text Placeholder 2">
            <a:extLst>
              <a:ext uri="{FF2B5EF4-FFF2-40B4-BE49-F238E27FC236}">
                <a16:creationId xmlns:a16="http://schemas.microsoft.com/office/drawing/2014/main" id="{6C4F7A4F-24D8-4195-9AC4-1942A6106E6B}"/>
              </a:ext>
            </a:extLst>
          </p:cNvPr>
          <p:cNvSpPr>
            <a:spLocks noGrp="1"/>
          </p:cNvSpPr>
          <p:nvPr>
            <p:ph type="body" idx="11"/>
          </p:nvPr>
        </p:nvSpPr>
        <p:spPr>
          <a:xfrm>
            <a:off x="923826" y="3672047"/>
            <a:ext cx="7324624" cy="290970"/>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3">
            <a:extLst>
              <a:ext uri="{FF2B5EF4-FFF2-40B4-BE49-F238E27FC236}">
                <a16:creationId xmlns:a16="http://schemas.microsoft.com/office/drawing/2014/main" id="{A58321B7-7AA1-4013-A717-28A43B33D179}"/>
              </a:ext>
            </a:extLst>
          </p:cNvPr>
          <p:cNvSpPr>
            <a:spLocks noGrp="1"/>
          </p:cNvSpPr>
          <p:nvPr>
            <p:ph sz="half" idx="12" hasCustomPrompt="1"/>
          </p:nvPr>
        </p:nvSpPr>
        <p:spPr>
          <a:xfrm>
            <a:off x="923826" y="3981871"/>
            <a:ext cx="4571997" cy="1838223"/>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3" name="Content Placeholder 3">
            <a:extLst>
              <a:ext uri="{FF2B5EF4-FFF2-40B4-BE49-F238E27FC236}">
                <a16:creationId xmlns:a16="http://schemas.microsoft.com/office/drawing/2014/main" id="{1019DBEC-D3E0-4ED7-A8DF-8D1592613CEC}"/>
              </a:ext>
            </a:extLst>
          </p:cNvPr>
          <p:cNvSpPr>
            <a:spLocks noGrp="1"/>
          </p:cNvSpPr>
          <p:nvPr>
            <p:ph sz="half" idx="13" hasCustomPrompt="1"/>
          </p:nvPr>
        </p:nvSpPr>
        <p:spPr>
          <a:xfrm>
            <a:off x="5929456" y="3981871"/>
            <a:ext cx="2318994" cy="1838223"/>
          </a:xfrm>
        </p:spPr>
        <p:txBody>
          <a:bodyPr lIns="182880"/>
          <a:lstStyle>
            <a:lvl1pPr marL="0" indent="0">
              <a:buNone/>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81110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23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457200"/>
            <a:ext cx="8229600" cy="6858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371600"/>
            <a:ext cx="8229600" cy="5029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381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9" r:id="rId5"/>
    <p:sldLayoutId id="2147483658" r:id="rId6"/>
    <p:sldLayoutId id="2147483660" r:id="rId7"/>
    <p:sldLayoutId id="2147483661" r:id="rId8"/>
    <p:sldLayoutId id="2147483654" r:id="rId9"/>
    <p:sldLayoutId id="2147483657" r:id="rId10"/>
  </p:sldLayoutIdLst>
  <p:txStyles>
    <p:titleStyle>
      <a:lvl1pPr algn="l" defTabSz="457200" rtl="0" eaLnBrk="1" latinLnBrk="0" hangingPunct="1">
        <a:spcBef>
          <a:spcPct val="0"/>
        </a:spcBef>
        <a:buNone/>
        <a:defRPr sz="4400" b="1" kern="1200">
          <a:solidFill>
            <a:srgbClr val="8B1E41"/>
          </a:solidFill>
          <a:latin typeface="+mj-lt"/>
          <a:ea typeface="+mj-ea"/>
          <a:cs typeface="+mj-cs"/>
        </a:defRPr>
      </a:lvl1pPr>
    </p:titleStyle>
    <p:bodyStyle>
      <a:lvl1pPr marL="182880" indent="-182880" algn="l" defTabSz="457200" rtl="0" eaLnBrk="1" latinLnBrk="0" hangingPunct="1">
        <a:spcBef>
          <a:spcPct val="20000"/>
        </a:spcBef>
        <a:buFont typeface="Arial"/>
        <a:buChar char="•"/>
        <a:defRPr sz="3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b="1" kern="1200">
          <a:solidFill>
            <a:srgbClr val="66666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2EC027-48C0-4AF5-9E4D-67905D746226}"/>
              </a:ext>
            </a:extLst>
          </p:cNvPr>
          <p:cNvSpPr/>
          <p:nvPr/>
        </p:nvSpPr>
        <p:spPr>
          <a:xfrm>
            <a:off x="15975" y="3727614"/>
            <a:ext cx="9144000" cy="3145162"/>
          </a:xfrm>
          <a:prstGeom prst="rect">
            <a:avLst/>
          </a:prstGeom>
          <a:solidFill>
            <a:srgbClr val="666666"/>
          </a:solidFill>
          <a:ln>
            <a:noFill/>
          </a:ln>
          <a:effectLst>
            <a:outerShdw blurRad="40000" dist="23000" dir="5400000" rotWithShape="0">
              <a:srgbClr val="666666">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highlight>
                <a:srgbClr val="800000"/>
              </a:highlight>
            </a:endParaRPr>
          </a:p>
        </p:txBody>
      </p:sp>
      <p:sp>
        <p:nvSpPr>
          <p:cNvPr id="3" name="Subtitle 2"/>
          <p:cNvSpPr>
            <a:spLocks noGrp="1"/>
          </p:cNvSpPr>
          <p:nvPr>
            <p:ph type="subTitle" idx="1"/>
          </p:nvPr>
        </p:nvSpPr>
        <p:spPr>
          <a:xfrm>
            <a:off x="797743" y="3727614"/>
            <a:ext cx="5838825" cy="1171575"/>
          </a:xfrm>
        </p:spPr>
        <p:txBody>
          <a:bodyPr wrap="none" lIns="0" tIns="0" rIns="0" bIns="0">
            <a:normAutofit/>
          </a:bodyPr>
          <a:lstStyle/>
          <a:p>
            <a:pPr algn="l">
              <a:spcBef>
                <a:spcPct val="0"/>
              </a:spcBef>
            </a:pPr>
            <a:r>
              <a:rPr lang="en-US" sz="6400" dirty="0">
                <a:solidFill>
                  <a:schemeClr val="bg1"/>
                </a:solidFill>
                <a:latin typeface="Century Gothic" panose="020B0502020202020204" pitchFamily="34" charset="0"/>
                <a:ea typeface="+mj-ea"/>
                <a:cs typeface="+mj-cs"/>
              </a:rPr>
              <a:t>March 5</a:t>
            </a:r>
            <a:r>
              <a:rPr lang="en-US" sz="6400" baseline="30000" dirty="0">
                <a:solidFill>
                  <a:schemeClr val="bg1"/>
                </a:solidFill>
                <a:latin typeface="Century Gothic" panose="020B0502020202020204" pitchFamily="34" charset="0"/>
                <a:ea typeface="+mj-ea"/>
                <a:cs typeface="+mj-cs"/>
              </a:rPr>
              <a:t>th</a:t>
            </a:r>
            <a:r>
              <a:rPr lang="en-US" sz="6400" dirty="0">
                <a:solidFill>
                  <a:schemeClr val="bg1"/>
                </a:solidFill>
                <a:latin typeface="Century Gothic" panose="020B0502020202020204" pitchFamily="34" charset="0"/>
                <a:ea typeface="+mj-ea"/>
                <a:cs typeface="+mj-cs"/>
              </a:rPr>
              <a:t> 2025</a:t>
            </a:r>
          </a:p>
        </p:txBody>
      </p:sp>
      <p:sp>
        <p:nvSpPr>
          <p:cNvPr id="7" name="Rectangle 6">
            <a:extLst>
              <a:ext uri="{FF2B5EF4-FFF2-40B4-BE49-F238E27FC236}">
                <a16:creationId xmlns:a16="http://schemas.microsoft.com/office/drawing/2014/main" id="{49559628-7097-40CD-B321-AEEE9B3F4FD5}"/>
              </a:ext>
            </a:extLst>
          </p:cNvPr>
          <p:cNvSpPr/>
          <p:nvPr/>
        </p:nvSpPr>
        <p:spPr>
          <a:xfrm>
            <a:off x="502467" y="599299"/>
            <a:ext cx="8171016" cy="4814673"/>
          </a:xfrm>
          <a:prstGeom prst="rect">
            <a:avLst/>
          </a:prstGeom>
          <a:noFill/>
          <a:ln w="25400">
            <a:solidFill>
              <a:srgbClr val="CA97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87407270-2AC9-4A12-A4E1-B78FB4092CDB}"/>
              </a:ext>
            </a:extLst>
          </p:cNvPr>
          <p:cNvPicPr>
            <a:picLocks noChangeAspect="1"/>
          </p:cNvPicPr>
          <p:nvPr/>
        </p:nvPicPr>
        <p:blipFill>
          <a:blip r:embed="rId4"/>
          <a:stretch>
            <a:fillRect/>
          </a:stretch>
        </p:blipFill>
        <p:spPr>
          <a:xfrm>
            <a:off x="0" y="0"/>
            <a:ext cx="9144000" cy="721519"/>
          </a:xfrm>
          <a:prstGeom prst="rect">
            <a:avLst/>
          </a:prstGeom>
        </p:spPr>
      </p:pic>
      <p:sp>
        <p:nvSpPr>
          <p:cNvPr id="2" name="Title 1">
            <a:extLst>
              <a:ext uri="{FF2B5EF4-FFF2-40B4-BE49-F238E27FC236}">
                <a16:creationId xmlns:a16="http://schemas.microsoft.com/office/drawing/2014/main" id="{04B885FC-BFED-A678-094E-8F5BD92FC393}"/>
              </a:ext>
            </a:extLst>
          </p:cNvPr>
          <p:cNvSpPr>
            <a:spLocks noGrp="1"/>
          </p:cNvSpPr>
          <p:nvPr>
            <p:ph type="ctrTitle"/>
          </p:nvPr>
        </p:nvSpPr>
        <p:spPr>
          <a:xfrm>
            <a:off x="4245136" y="2463165"/>
            <a:ext cx="4268243"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Ololade Folashade </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4" name="Title 1">
            <a:extLst>
              <a:ext uri="{FF2B5EF4-FFF2-40B4-BE49-F238E27FC236}">
                <a16:creationId xmlns:a16="http://schemas.microsoft.com/office/drawing/2014/main" id="{59571F1B-57D8-1CC2-13C5-F6616E4E262C}"/>
              </a:ext>
            </a:extLst>
          </p:cNvPr>
          <p:cNvSpPr txBox="1">
            <a:spLocks/>
          </p:cNvSpPr>
          <p:nvPr/>
        </p:nvSpPr>
        <p:spPr>
          <a:xfrm>
            <a:off x="5269895" y="3104679"/>
            <a:ext cx="2770519" cy="324321"/>
          </a:xfrm>
          <a:prstGeom prst="rect">
            <a:avLst/>
          </a:prstGeom>
        </p:spPr>
        <p:txBody>
          <a:bodyPr vert="horz" lIns="0" tIns="0" rIns="0" bIns="0" rtlCol="0" anchor="t" anchorCtr="0">
            <a:normAutofit fontScale="25000" lnSpcReduction="20000"/>
          </a:bodyPr>
          <a:lstStyle>
            <a:lvl1pPr algn="l" defTabSz="457200" rtl="0" eaLnBrk="1" latinLnBrk="0" hangingPunct="1">
              <a:spcBef>
                <a:spcPct val="0"/>
              </a:spcBef>
              <a:buNone/>
              <a:defRPr sz="4400" b="1" kern="1200">
                <a:solidFill>
                  <a:srgbClr val="8B1E41"/>
                </a:solidFill>
                <a:latin typeface="+mj-lt"/>
                <a:ea typeface="+mj-ea"/>
                <a:cs typeface="+mj-cs"/>
              </a:defRPr>
            </a:lvl1pPr>
          </a:lstStyle>
          <a:p>
            <a:r>
              <a:rPr lang="en-US" dirty="0">
                <a:latin typeface="Calibri Light" panose="020F0302020204030204" pitchFamily="34" charset="0"/>
                <a:cs typeface="Calibri Light" panose="020F0302020204030204" pitchFamily="34" charset="0"/>
              </a:rPr>
              <a:t>- SLCO Business Analyst, Health Department</a:t>
            </a:r>
            <a:br>
              <a:rPr lang="en-US" dirty="0">
                <a:latin typeface="Calibri Light" panose="020F0302020204030204" pitchFamily="34" charset="0"/>
                <a:cs typeface="Calibri Light" panose="020F0302020204030204" pitchFamily="34" charset="0"/>
              </a:rPr>
            </a:br>
            <a:endParaRPr lang="en-US" sz="3100" dirty="0">
              <a:latin typeface="Calibri Light" panose="020F0302020204030204" pitchFamily="34" charset="0"/>
              <a:cs typeface="Calibri Light" panose="020F0302020204030204" pitchFamily="34" charset="0"/>
            </a:endParaRPr>
          </a:p>
        </p:txBody>
      </p:sp>
      <p:sp>
        <p:nvSpPr>
          <p:cNvPr id="5" name="Title 1">
            <a:extLst>
              <a:ext uri="{FF2B5EF4-FFF2-40B4-BE49-F238E27FC236}">
                <a16:creationId xmlns:a16="http://schemas.microsoft.com/office/drawing/2014/main" id="{0FB99556-ED3B-9830-44B2-E99C2A50FDD0}"/>
              </a:ext>
            </a:extLst>
          </p:cNvPr>
          <p:cNvSpPr txBox="1">
            <a:spLocks/>
          </p:cNvSpPr>
          <p:nvPr/>
        </p:nvSpPr>
        <p:spPr>
          <a:xfrm>
            <a:off x="1282263" y="869483"/>
            <a:ext cx="5507420" cy="1397903"/>
          </a:xfrm>
          <a:prstGeom prst="rect">
            <a:avLst/>
          </a:prstGeom>
        </p:spPr>
        <p:txBody>
          <a:bodyPr vert="horz" lIns="0" tIns="0" rIns="0" bIns="0" rtlCol="0" anchor="t" anchorCtr="0">
            <a:normAutofit fontScale="52500" lnSpcReduction="20000"/>
          </a:bodyPr>
          <a:lstStyle>
            <a:lvl1pPr algn="l" defTabSz="457200" rtl="0" eaLnBrk="1" latinLnBrk="0" hangingPunct="1">
              <a:spcBef>
                <a:spcPct val="0"/>
              </a:spcBef>
              <a:buNone/>
              <a:defRPr sz="4400" b="1" kern="1200">
                <a:solidFill>
                  <a:srgbClr val="8B1E41"/>
                </a:solidFill>
                <a:latin typeface="+mj-lt"/>
                <a:ea typeface="+mj-ea"/>
                <a:cs typeface="+mj-cs"/>
              </a:defRPr>
            </a:lvl1pPr>
          </a:lstStyle>
          <a:p>
            <a:r>
              <a:rPr lang="en-US" dirty="0">
                <a:latin typeface="Century Gothic" panose="020B0502020202020204" pitchFamily="34" charset="0"/>
                <a:cs typeface="Calibri Light" panose="020F0302020204030204" pitchFamily="34" charset="0"/>
              </a:rPr>
              <a:t>Improving Resource Allocation &amp; Sustainable Funding for Health Department Programs – </a:t>
            </a:r>
            <a:r>
              <a:rPr lang="en-US" b="0" i="1" dirty="0">
                <a:latin typeface="Century Gothic" panose="020B0502020202020204" pitchFamily="34" charset="0"/>
                <a:cs typeface="Calibri Light" panose="020F0302020204030204" pitchFamily="34" charset="0"/>
              </a:rPr>
              <a:t>What the data says?</a:t>
            </a:r>
            <a:br>
              <a:rPr lang="en-US" dirty="0">
                <a:latin typeface="Calibri Light" panose="020F0302020204030204" pitchFamily="34" charset="0"/>
                <a:cs typeface="Calibri Light" panose="020F0302020204030204" pitchFamily="34" charset="0"/>
              </a:rPr>
            </a:br>
            <a:endParaRPr lang="en-US" sz="31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36874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3045">
        <p15:prstTrans prst="peelOff"/>
      </p:transition>
    </mc:Choice>
    <mc:Fallback xmlns="">
      <p:transition spd="slow" advTm="2304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BE4D0-C239-BF4D-71BA-E844EEBF8E3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19B23AD-361D-0705-C388-F0D8F11D0BD3}"/>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D2CC358C-9B64-4D86-36A1-36E26B921270}"/>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Methodology and structure of Analysis</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graphicFrame>
        <p:nvGraphicFramePr>
          <p:cNvPr id="4" name="Content Placeholder 6">
            <a:extLst>
              <a:ext uri="{FF2B5EF4-FFF2-40B4-BE49-F238E27FC236}">
                <a16:creationId xmlns:a16="http://schemas.microsoft.com/office/drawing/2014/main" id="{58DEB1D0-29BE-5536-4C90-3029FC5E45E3}"/>
              </a:ext>
            </a:extLst>
          </p:cNvPr>
          <p:cNvGraphicFramePr>
            <a:graphicFrameLocks/>
          </p:cNvGraphicFramePr>
          <p:nvPr>
            <p:extLst>
              <p:ext uri="{D42A27DB-BD31-4B8C-83A1-F6EECF244321}">
                <p14:modId xmlns:p14="http://schemas.microsoft.com/office/powerpoint/2010/main" val="2231371914"/>
              </p:ext>
            </p:extLst>
          </p:nvPr>
        </p:nvGraphicFramePr>
        <p:xfrm>
          <a:off x="398435" y="1890329"/>
          <a:ext cx="8142111" cy="1424503"/>
        </p:xfrm>
        <a:graphic>
          <a:graphicData uri="http://schemas.openxmlformats.org/drawingml/2006/table">
            <a:tbl>
              <a:tblPr firstRow="1" bandRow="1">
                <a:tableStyleId>{5C22544A-7EE6-4342-B048-85BDC9FD1C3A}</a:tableStyleId>
              </a:tblPr>
              <a:tblGrid>
                <a:gridCol w="1592734">
                  <a:extLst>
                    <a:ext uri="{9D8B030D-6E8A-4147-A177-3AD203B41FA5}">
                      <a16:colId xmlns:a16="http://schemas.microsoft.com/office/drawing/2014/main" val="3661376051"/>
                    </a:ext>
                  </a:extLst>
                </a:gridCol>
                <a:gridCol w="6549377">
                  <a:extLst>
                    <a:ext uri="{9D8B030D-6E8A-4147-A177-3AD203B41FA5}">
                      <a16:colId xmlns:a16="http://schemas.microsoft.com/office/drawing/2014/main" val="674377844"/>
                    </a:ext>
                  </a:extLst>
                </a:gridCol>
              </a:tblGrid>
              <a:tr h="253383">
                <a:tc>
                  <a:txBody>
                    <a:bodyPr/>
                    <a:lstStyle/>
                    <a:p>
                      <a:pPr marL="0" marR="0">
                        <a:lnSpc>
                          <a:spcPct val="107000"/>
                        </a:lnSpc>
                        <a:spcBef>
                          <a:spcPts val="0"/>
                        </a:spcBef>
                        <a:spcAft>
                          <a:spcPts val="0"/>
                        </a:spcAft>
                      </a:pPr>
                      <a:r>
                        <a:rPr lang="en-US" sz="1200" b="1" u="none" dirty="0">
                          <a:solidFill>
                            <a:schemeClr val="bg1"/>
                          </a:solidFill>
                          <a:effectLst/>
                          <a:latin typeface="Calibri" panose="020F0502020204030204" pitchFamily="34" charset="0"/>
                          <a:cs typeface="Calibri" panose="020F0502020204030204" pitchFamily="34" charset="0"/>
                        </a:rPr>
                        <a:t>Column Name</a:t>
                      </a:r>
                      <a:endParaRPr lang="en-US" sz="1200" b="1" u="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b="1" u="none" dirty="0">
                          <a:solidFill>
                            <a:schemeClr val="tx1"/>
                          </a:solidFill>
                          <a:effectLst/>
                          <a:latin typeface="Calibri" panose="020F0502020204030204" pitchFamily="34" charset="0"/>
                          <a:cs typeface="Calibri" panose="020F0502020204030204" pitchFamily="34" charset="0"/>
                        </a:rPr>
                        <a:t>Description</a:t>
                      </a:r>
                      <a:endParaRPr lang="en-US" sz="1200" b="1" u="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57549706"/>
                  </a:ext>
                </a:extLst>
              </a:tr>
              <a:tr h="247828">
                <a:tc>
                  <a:txBody>
                    <a:bodyPr/>
                    <a:lstStyle/>
                    <a:p>
                      <a:pPr marL="0" marR="0" indent="0">
                        <a:lnSpc>
                          <a:spcPct val="107000"/>
                        </a:lnSpc>
                        <a:spcBef>
                          <a:spcPts val="0"/>
                        </a:spcBef>
                        <a:spcAft>
                          <a:spcPts val="0"/>
                        </a:spcAft>
                        <a:buFont typeface="+mj-lt"/>
                        <a:buNone/>
                      </a:pPr>
                      <a:r>
                        <a:rPr lang="en-US" sz="1200" b="0" dirty="0">
                          <a:solidFill>
                            <a:schemeClr val="tx1"/>
                          </a:solidFill>
                          <a:effectLst/>
                          <a:latin typeface="Calibri" panose="020F0502020204030204" pitchFamily="34" charset="0"/>
                          <a:cs typeface="Calibri" panose="020F0502020204030204" pitchFamily="34" charset="0"/>
                        </a:rPr>
                        <a:t>Program ID</a:t>
                      </a:r>
                      <a:endParaRPr lang="en-US" sz="1200" b="0" dirty="0">
                        <a:solidFill>
                          <a:schemeClr val="tx1"/>
                        </a:solidFill>
                        <a:effectLst/>
                        <a:latin typeface="Calibri" panose="020F0502020204030204" pitchFamily="34" charset="0"/>
                        <a:ea typeface="Verdana" panose="020B0604030504040204" pitchFamily="34" charset="0"/>
                        <a:cs typeface="Calibri" panose="020F0502020204030204" pitchFamily="34"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Unique identifier</a:t>
                      </a:r>
                      <a:r>
                        <a:rPr lang="en-US" sz="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each health department program.</a:t>
                      </a: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9035904"/>
                  </a:ext>
                </a:extLst>
              </a:tr>
              <a:tr h="259365">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Year</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The calendar year in which the services were provided.</a:t>
                      </a:r>
                    </a:p>
                  </a:txBody>
                  <a:tcPr marL="68580" marR="68580" marT="0" marB="0"/>
                </a:tc>
                <a:extLst>
                  <a:ext uri="{0D108BD9-81ED-4DB2-BD59-A6C34878D82A}">
                    <a16:rowId xmlns:a16="http://schemas.microsoft.com/office/drawing/2014/main" val="3216287310"/>
                  </a:ext>
                </a:extLst>
              </a:tr>
              <a:tr h="259365">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Month</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The month in which services were provided.</a:t>
                      </a:r>
                    </a:p>
                  </a:txBody>
                  <a:tcPr marL="68580" marR="68580" marT="0" marB="0"/>
                </a:tc>
                <a:extLst>
                  <a:ext uri="{0D108BD9-81ED-4DB2-BD59-A6C34878D82A}">
                    <a16:rowId xmlns:a16="http://schemas.microsoft.com/office/drawing/2014/main" val="966539171"/>
                  </a:ext>
                </a:extLst>
              </a:tr>
              <a:tr h="217491">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Service ID</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A unique identifier for each type of service provided by Health Department.</a:t>
                      </a:r>
                    </a:p>
                  </a:txBody>
                  <a:tcPr marL="68580" marR="68580" marT="0" marB="0"/>
                </a:tc>
                <a:extLst>
                  <a:ext uri="{0D108BD9-81ED-4DB2-BD59-A6C34878D82A}">
                    <a16:rowId xmlns:a16="http://schemas.microsoft.com/office/drawing/2014/main" val="215798891"/>
                  </a:ext>
                </a:extLst>
              </a:tr>
              <a:tr h="137587">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Number Served</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Total count of individuals who received the specific service during that particular month and year</a:t>
                      </a:r>
                    </a:p>
                  </a:txBody>
                  <a:tcPr marL="68580" marR="68580" marT="0" marB="0"/>
                </a:tc>
                <a:extLst>
                  <a:ext uri="{0D108BD9-81ED-4DB2-BD59-A6C34878D82A}">
                    <a16:rowId xmlns:a16="http://schemas.microsoft.com/office/drawing/2014/main" val="163857724"/>
                  </a:ext>
                </a:extLst>
              </a:tr>
            </a:tbl>
          </a:graphicData>
        </a:graphic>
      </p:graphicFrame>
      <p:sp>
        <p:nvSpPr>
          <p:cNvPr id="2" name="Content Placeholder 3">
            <a:extLst>
              <a:ext uri="{FF2B5EF4-FFF2-40B4-BE49-F238E27FC236}">
                <a16:creationId xmlns:a16="http://schemas.microsoft.com/office/drawing/2014/main" id="{9C0438B1-7B0E-0938-7D37-A861A12D4B4F}"/>
              </a:ext>
            </a:extLst>
          </p:cNvPr>
          <p:cNvSpPr txBox="1">
            <a:spLocks/>
          </p:cNvSpPr>
          <p:nvPr/>
        </p:nvSpPr>
        <p:spPr>
          <a:xfrm>
            <a:off x="228600" y="1229587"/>
            <a:ext cx="2279947"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panose="020F0502020204030204" pitchFamily="34" charset="0"/>
                <a:cs typeface="Calibri" panose="020F0502020204030204" pitchFamily="34" charset="0"/>
              </a:rPr>
              <a:t>Data Dictionary</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DAC62EFB-0D02-7C5F-FAB9-B001B4FBD029}"/>
              </a:ext>
            </a:extLst>
          </p:cNvPr>
          <p:cNvGraphicFramePr>
            <a:graphicFrameLocks noGrp="1"/>
          </p:cNvGraphicFramePr>
          <p:nvPr>
            <p:extLst>
              <p:ext uri="{D42A27DB-BD31-4B8C-83A1-F6EECF244321}">
                <p14:modId xmlns:p14="http://schemas.microsoft.com/office/powerpoint/2010/main" val="3568042685"/>
              </p:ext>
            </p:extLst>
          </p:nvPr>
        </p:nvGraphicFramePr>
        <p:xfrm>
          <a:off x="398435" y="1567008"/>
          <a:ext cx="6096000" cy="333796"/>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603000770"/>
                    </a:ext>
                  </a:extLst>
                </a:gridCol>
              </a:tblGrid>
              <a:tr h="333796">
                <a:tc>
                  <a:txBody>
                    <a:bodyPr/>
                    <a:lstStyle/>
                    <a:p>
                      <a:r>
                        <a:rPr lang="en-US" sz="1600" dirty="0">
                          <a:solidFill>
                            <a:schemeClr val="tx1"/>
                          </a:solidFill>
                          <a:latin typeface="Calibri" panose="020F0502020204030204" pitchFamily="34" charset="0"/>
                          <a:cs typeface="Calibri" panose="020F0502020204030204" pitchFamily="34" charset="0"/>
                        </a:rPr>
                        <a:t>Utilization</a:t>
                      </a:r>
                      <a:endParaRPr lang="en-US" sz="1600" dirty="0"/>
                    </a:p>
                  </a:txBody>
                  <a:tcPr marT="41564" marB="41564">
                    <a:solidFill>
                      <a:srgbClr val="CA9700"/>
                    </a:solidFill>
                  </a:tcPr>
                </a:tc>
                <a:extLst>
                  <a:ext uri="{0D108BD9-81ED-4DB2-BD59-A6C34878D82A}">
                    <a16:rowId xmlns:a16="http://schemas.microsoft.com/office/drawing/2014/main" val="4010181592"/>
                  </a:ext>
                </a:extLst>
              </a:tr>
            </a:tbl>
          </a:graphicData>
        </a:graphic>
      </p:graphicFrame>
      <p:graphicFrame>
        <p:nvGraphicFramePr>
          <p:cNvPr id="10" name="Table 9">
            <a:extLst>
              <a:ext uri="{FF2B5EF4-FFF2-40B4-BE49-F238E27FC236}">
                <a16:creationId xmlns:a16="http://schemas.microsoft.com/office/drawing/2014/main" id="{7F3D27DD-AF4C-C15E-EAA6-2A9F2A734229}"/>
              </a:ext>
            </a:extLst>
          </p:cNvPr>
          <p:cNvGraphicFramePr>
            <a:graphicFrameLocks noGrp="1"/>
          </p:cNvGraphicFramePr>
          <p:nvPr>
            <p:extLst>
              <p:ext uri="{D42A27DB-BD31-4B8C-83A1-F6EECF244321}">
                <p14:modId xmlns:p14="http://schemas.microsoft.com/office/powerpoint/2010/main" val="3578130034"/>
              </p:ext>
            </p:extLst>
          </p:nvPr>
        </p:nvGraphicFramePr>
        <p:xfrm>
          <a:off x="398435" y="3465790"/>
          <a:ext cx="6096000" cy="360979"/>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603000770"/>
                    </a:ext>
                  </a:extLst>
                </a:gridCol>
              </a:tblGrid>
              <a:tr h="360979">
                <a:tc>
                  <a:txBody>
                    <a:bodyPr/>
                    <a:lstStyle/>
                    <a:p>
                      <a:r>
                        <a:rPr lang="en-US" sz="1600" dirty="0">
                          <a:solidFill>
                            <a:schemeClr val="tx1"/>
                          </a:solidFill>
                          <a:latin typeface="Calibri" panose="020F0502020204030204" pitchFamily="34" charset="0"/>
                          <a:cs typeface="Calibri" panose="020F0502020204030204" pitchFamily="34" charset="0"/>
                        </a:rPr>
                        <a:t>Service</a:t>
                      </a:r>
                      <a:endParaRPr lang="en-US" sz="1600" dirty="0"/>
                    </a:p>
                  </a:txBody>
                  <a:tcPr marT="41564" marB="41564">
                    <a:solidFill>
                      <a:srgbClr val="CA9700"/>
                    </a:solidFill>
                  </a:tcPr>
                </a:tc>
                <a:extLst>
                  <a:ext uri="{0D108BD9-81ED-4DB2-BD59-A6C34878D82A}">
                    <a16:rowId xmlns:a16="http://schemas.microsoft.com/office/drawing/2014/main" val="4010181592"/>
                  </a:ext>
                </a:extLst>
              </a:tr>
            </a:tbl>
          </a:graphicData>
        </a:graphic>
      </p:graphicFrame>
      <p:graphicFrame>
        <p:nvGraphicFramePr>
          <p:cNvPr id="11" name="Content Placeholder 6">
            <a:extLst>
              <a:ext uri="{FF2B5EF4-FFF2-40B4-BE49-F238E27FC236}">
                <a16:creationId xmlns:a16="http://schemas.microsoft.com/office/drawing/2014/main" id="{9B3ED0EE-783A-BD8F-3A25-2CA8CE966376}"/>
              </a:ext>
            </a:extLst>
          </p:cNvPr>
          <p:cNvGraphicFramePr>
            <a:graphicFrameLocks/>
          </p:cNvGraphicFramePr>
          <p:nvPr>
            <p:extLst>
              <p:ext uri="{D42A27DB-BD31-4B8C-83A1-F6EECF244321}">
                <p14:modId xmlns:p14="http://schemas.microsoft.com/office/powerpoint/2010/main" val="2877715299"/>
              </p:ext>
            </p:extLst>
          </p:nvPr>
        </p:nvGraphicFramePr>
        <p:xfrm>
          <a:off x="398435" y="3826769"/>
          <a:ext cx="8142111" cy="1404022"/>
        </p:xfrm>
        <a:graphic>
          <a:graphicData uri="http://schemas.openxmlformats.org/drawingml/2006/table">
            <a:tbl>
              <a:tblPr firstRow="1" bandRow="1">
                <a:tableStyleId>{5C22544A-7EE6-4342-B048-85BDC9FD1C3A}</a:tableStyleId>
              </a:tblPr>
              <a:tblGrid>
                <a:gridCol w="1677682">
                  <a:extLst>
                    <a:ext uri="{9D8B030D-6E8A-4147-A177-3AD203B41FA5}">
                      <a16:colId xmlns:a16="http://schemas.microsoft.com/office/drawing/2014/main" val="3661376051"/>
                    </a:ext>
                  </a:extLst>
                </a:gridCol>
                <a:gridCol w="6464429">
                  <a:extLst>
                    <a:ext uri="{9D8B030D-6E8A-4147-A177-3AD203B41FA5}">
                      <a16:colId xmlns:a16="http://schemas.microsoft.com/office/drawing/2014/main" val="674377844"/>
                    </a:ext>
                  </a:extLst>
                </a:gridCol>
              </a:tblGrid>
              <a:tr h="260669">
                <a:tc>
                  <a:txBody>
                    <a:bodyPr/>
                    <a:lstStyle/>
                    <a:p>
                      <a:pPr marL="0" marR="0">
                        <a:lnSpc>
                          <a:spcPct val="107000"/>
                        </a:lnSpc>
                        <a:spcBef>
                          <a:spcPts val="0"/>
                        </a:spcBef>
                        <a:spcAft>
                          <a:spcPts val="0"/>
                        </a:spcAft>
                      </a:pPr>
                      <a:r>
                        <a:rPr lang="en-US" sz="1200" b="1" u="none" dirty="0">
                          <a:solidFill>
                            <a:schemeClr val="bg1"/>
                          </a:solidFill>
                          <a:effectLst/>
                          <a:latin typeface="Calibri" panose="020F0502020204030204" pitchFamily="34" charset="0"/>
                          <a:cs typeface="Calibri" panose="020F0502020204030204" pitchFamily="34" charset="0"/>
                        </a:rPr>
                        <a:t>Column Name</a:t>
                      </a:r>
                      <a:endParaRPr lang="en-US" sz="1200" b="1" u="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b="1" u="none" dirty="0">
                          <a:solidFill>
                            <a:schemeClr val="tx1"/>
                          </a:solidFill>
                          <a:effectLst/>
                          <a:latin typeface="Calibri" panose="020F0502020204030204" pitchFamily="34" charset="0"/>
                          <a:cs typeface="Calibri" panose="020F0502020204030204" pitchFamily="34" charset="0"/>
                        </a:rPr>
                        <a:t>Description</a:t>
                      </a:r>
                      <a:endParaRPr lang="en-US" sz="1200" b="1" u="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57549706"/>
                  </a:ext>
                </a:extLst>
              </a:tr>
              <a:tr h="247828">
                <a:tc>
                  <a:txBody>
                    <a:bodyPr/>
                    <a:lstStyle/>
                    <a:p>
                      <a:pPr marL="0" marR="0" indent="0">
                        <a:lnSpc>
                          <a:spcPct val="107000"/>
                        </a:lnSpc>
                        <a:spcBef>
                          <a:spcPts val="0"/>
                        </a:spcBef>
                        <a:spcAft>
                          <a:spcPts val="0"/>
                        </a:spcAft>
                        <a:buFont typeface="+mj-lt"/>
                        <a:buNone/>
                      </a:pPr>
                      <a:r>
                        <a:rPr lang="en-US" sz="1200" b="0" dirty="0">
                          <a:solidFill>
                            <a:schemeClr val="tx1"/>
                          </a:solidFill>
                          <a:effectLst/>
                          <a:latin typeface="Calibri" panose="020F0502020204030204" pitchFamily="34" charset="0"/>
                          <a:cs typeface="Calibri" panose="020F0502020204030204" pitchFamily="34" charset="0"/>
                        </a:rPr>
                        <a:t>Program ID</a:t>
                      </a:r>
                      <a:endParaRPr lang="en-US" sz="1200" b="0" dirty="0">
                        <a:solidFill>
                          <a:schemeClr val="tx1"/>
                        </a:solidFill>
                        <a:effectLst/>
                        <a:latin typeface="Calibri" panose="020F0502020204030204" pitchFamily="34" charset="0"/>
                        <a:ea typeface="Verdana" panose="020B0604030504040204" pitchFamily="34" charset="0"/>
                        <a:cs typeface="Calibri" panose="020F0502020204030204" pitchFamily="34"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Unique identifier</a:t>
                      </a:r>
                      <a:r>
                        <a:rPr lang="en-US" sz="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each health department program.</a:t>
                      </a: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9035904"/>
                  </a:ext>
                </a:extLst>
              </a:tr>
              <a:tr h="264919">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Service ID</a:t>
                      </a: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 typeface="+mj-lt"/>
                        <a:buNone/>
                        <a:tabLst/>
                        <a:defRPr/>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A unique identifier for each type of service provided by Health Department.</a:t>
                      </a:r>
                    </a:p>
                  </a:txBody>
                  <a:tcPr marL="68580" marR="68580" marT="0" marB="0"/>
                </a:tc>
                <a:extLst>
                  <a:ext uri="{0D108BD9-81ED-4DB2-BD59-A6C34878D82A}">
                    <a16:rowId xmlns:a16="http://schemas.microsoft.com/office/drawing/2014/main" val="3216287310"/>
                  </a:ext>
                </a:extLst>
              </a:tr>
              <a:tr h="247828">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Service Name</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The name of the service provided by each program.</a:t>
                      </a:r>
                    </a:p>
                  </a:txBody>
                  <a:tcPr marL="68580" marR="68580" marT="0" marB="0"/>
                </a:tc>
                <a:extLst>
                  <a:ext uri="{0D108BD9-81ED-4DB2-BD59-A6C34878D82A}">
                    <a16:rowId xmlns:a16="http://schemas.microsoft.com/office/drawing/2014/main" val="3551603602"/>
                  </a:ext>
                </a:extLst>
              </a:tr>
              <a:tr h="247828">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Impact multiplier</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dirty="0">
                          <a:latin typeface="Calibri" panose="020F0502020204030204" pitchFamily="34" charset="0"/>
                          <a:cs typeface="Calibri" panose="020F0502020204030204" pitchFamily="34" charset="0"/>
                        </a:rPr>
                        <a:t>Weighted factor representing the relative strategic value of the service or health outcome associated with the service.</a:t>
                      </a:r>
                      <a:endPar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endParaRPr>
                    </a:p>
                  </a:txBody>
                  <a:tcPr marL="68580" marR="68580" marT="0" marB="0"/>
                </a:tc>
                <a:extLst>
                  <a:ext uri="{0D108BD9-81ED-4DB2-BD59-A6C34878D82A}">
                    <a16:rowId xmlns:a16="http://schemas.microsoft.com/office/drawing/2014/main" val="2588314727"/>
                  </a:ext>
                </a:extLst>
              </a:tr>
            </a:tbl>
          </a:graphicData>
        </a:graphic>
      </p:graphicFrame>
      <p:graphicFrame>
        <p:nvGraphicFramePr>
          <p:cNvPr id="3" name="Content Placeholder 6">
            <a:extLst>
              <a:ext uri="{FF2B5EF4-FFF2-40B4-BE49-F238E27FC236}">
                <a16:creationId xmlns:a16="http://schemas.microsoft.com/office/drawing/2014/main" id="{471617B8-2EF0-3F89-E327-5E1B734B2492}"/>
              </a:ext>
            </a:extLst>
          </p:cNvPr>
          <p:cNvGraphicFramePr>
            <a:graphicFrameLocks/>
          </p:cNvGraphicFramePr>
          <p:nvPr>
            <p:extLst>
              <p:ext uri="{D42A27DB-BD31-4B8C-83A1-F6EECF244321}">
                <p14:modId xmlns:p14="http://schemas.microsoft.com/office/powerpoint/2010/main" val="3323971495"/>
              </p:ext>
            </p:extLst>
          </p:nvPr>
        </p:nvGraphicFramePr>
        <p:xfrm>
          <a:off x="398435" y="5628413"/>
          <a:ext cx="8142111" cy="1021244"/>
        </p:xfrm>
        <a:graphic>
          <a:graphicData uri="http://schemas.openxmlformats.org/drawingml/2006/table">
            <a:tbl>
              <a:tblPr firstRow="1" bandRow="1">
                <a:tableStyleId>{5C22544A-7EE6-4342-B048-85BDC9FD1C3A}</a:tableStyleId>
              </a:tblPr>
              <a:tblGrid>
                <a:gridCol w="1158337">
                  <a:extLst>
                    <a:ext uri="{9D8B030D-6E8A-4147-A177-3AD203B41FA5}">
                      <a16:colId xmlns:a16="http://schemas.microsoft.com/office/drawing/2014/main" val="3661376051"/>
                    </a:ext>
                  </a:extLst>
                </a:gridCol>
                <a:gridCol w="6983774">
                  <a:extLst>
                    <a:ext uri="{9D8B030D-6E8A-4147-A177-3AD203B41FA5}">
                      <a16:colId xmlns:a16="http://schemas.microsoft.com/office/drawing/2014/main" val="674377844"/>
                    </a:ext>
                  </a:extLst>
                </a:gridCol>
              </a:tblGrid>
              <a:tr h="260669">
                <a:tc>
                  <a:txBody>
                    <a:bodyPr/>
                    <a:lstStyle/>
                    <a:p>
                      <a:pPr marL="0" marR="0">
                        <a:lnSpc>
                          <a:spcPct val="107000"/>
                        </a:lnSpc>
                        <a:spcBef>
                          <a:spcPts val="0"/>
                        </a:spcBef>
                        <a:spcAft>
                          <a:spcPts val="0"/>
                        </a:spcAft>
                      </a:pPr>
                      <a:r>
                        <a:rPr lang="en-US" sz="1200" b="1" u="none" dirty="0">
                          <a:solidFill>
                            <a:schemeClr val="bg1"/>
                          </a:solidFill>
                          <a:effectLst/>
                          <a:latin typeface="Calibri" panose="020F0502020204030204" pitchFamily="34" charset="0"/>
                          <a:cs typeface="Calibri" panose="020F0502020204030204" pitchFamily="34" charset="0"/>
                        </a:rPr>
                        <a:t>Column Name</a:t>
                      </a:r>
                      <a:endParaRPr lang="en-US" sz="1200" b="1" u="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b="1" u="none" dirty="0">
                          <a:solidFill>
                            <a:schemeClr val="tx1"/>
                          </a:solidFill>
                          <a:effectLst/>
                          <a:latin typeface="Calibri" panose="020F0502020204030204" pitchFamily="34" charset="0"/>
                          <a:cs typeface="Calibri" panose="020F0502020204030204" pitchFamily="34" charset="0"/>
                        </a:rPr>
                        <a:t>Description</a:t>
                      </a:r>
                      <a:endParaRPr lang="en-US" sz="1200" b="1" u="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57549706"/>
                  </a:ext>
                </a:extLst>
              </a:tr>
              <a:tr h="247828">
                <a:tc>
                  <a:txBody>
                    <a:bodyPr/>
                    <a:lstStyle/>
                    <a:p>
                      <a:pPr marL="0" marR="0" indent="0">
                        <a:lnSpc>
                          <a:spcPct val="107000"/>
                        </a:lnSpc>
                        <a:spcBef>
                          <a:spcPts val="0"/>
                        </a:spcBef>
                        <a:spcAft>
                          <a:spcPts val="0"/>
                        </a:spcAft>
                        <a:buFont typeface="+mj-lt"/>
                        <a:buNone/>
                      </a:pPr>
                      <a:r>
                        <a:rPr lang="en-US" sz="1200" b="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Service ID</a:t>
                      </a: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Descriptive label representing service offering.</a:t>
                      </a:r>
                    </a:p>
                  </a:txBody>
                  <a:tcPr marL="68580" marR="68580" marT="0" marB="0"/>
                </a:tc>
                <a:extLst>
                  <a:ext uri="{0D108BD9-81ED-4DB2-BD59-A6C34878D82A}">
                    <a16:rowId xmlns:a16="http://schemas.microsoft.com/office/drawing/2014/main" val="309035904"/>
                  </a:ext>
                </a:extLst>
              </a:tr>
              <a:tr h="264919">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Program ID</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Foreign key linking the program table, identifying the program that the service belongs to.</a:t>
                      </a:r>
                    </a:p>
                  </a:txBody>
                  <a:tcPr marL="68580" marR="68580" marT="0" marB="0"/>
                </a:tc>
                <a:extLst>
                  <a:ext uri="{0D108BD9-81ED-4DB2-BD59-A6C34878D82A}">
                    <a16:rowId xmlns:a16="http://schemas.microsoft.com/office/drawing/2014/main" val="3216287310"/>
                  </a:ext>
                </a:extLst>
              </a:tr>
              <a:tr h="247828">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Ranking</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Ordinal value representing customer satisfaction or perception of service.</a:t>
                      </a:r>
                    </a:p>
                  </a:txBody>
                  <a:tcPr marL="68580" marR="68580" marT="0" marB="0"/>
                </a:tc>
                <a:extLst>
                  <a:ext uri="{0D108BD9-81ED-4DB2-BD59-A6C34878D82A}">
                    <a16:rowId xmlns:a16="http://schemas.microsoft.com/office/drawing/2014/main" val="3551603602"/>
                  </a:ext>
                </a:extLst>
              </a:tr>
            </a:tbl>
          </a:graphicData>
        </a:graphic>
      </p:graphicFrame>
      <p:graphicFrame>
        <p:nvGraphicFramePr>
          <p:cNvPr id="5" name="Table 4">
            <a:extLst>
              <a:ext uri="{FF2B5EF4-FFF2-40B4-BE49-F238E27FC236}">
                <a16:creationId xmlns:a16="http://schemas.microsoft.com/office/drawing/2014/main" id="{392FE74E-D922-2DD8-AF5F-08BAE52D1F2A}"/>
              </a:ext>
            </a:extLst>
          </p:cNvPr>
          <p:cNvGraphicFramePr>
            <a:graphicFrameLocks noGrp="1"/>
          </p:cNvGraphicFramePr>
          <p:nvPr>
            <p:extLst>
              <p:ext uri="{D42A27DB-BD31-4B8C-83A1-F6EECF244321}">
                <p14:modId xmlns:p14="http://schemas.microsoft.com/office/powerpoint/2010/main" val="3803262207"/>
              </p:ext>
            </p:extLst>
          </p:nvPr>
        </p:nvGraphicFramePr>
        <p:xfrm>
          <a:off x="398435" y="5290992"/>
          <a:ext cx="6096000" cy="32696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603000770"/>
                    </a:ext>
                  </a:extLst>
                </a:gridCol>
              </a:tblGrid>
              <a:tr h="144778">
                <a:tc>
                  <a:txBody>
                    <a:bodyPr/>
                    <a:lstStyle/>
                    <a:p>
                      <a:r>
                        <a:rPr lang="en-US" sz="1600" dirty="0">
                          <a:solidFill>
                            <a:schemeClr val="tx1"/>
                          </a:solidFill>
                          <a:latin typeface="Calibri" panose="020F0502020204030204" pitchFamily="34" charset="0"/>
                          <a:cs typeface="Calibri" panose="020F0502020204030204" pitchFamily="34" charset="0"/>
                        </a:rPr>
                        <a:t>Customer Survey</a:t>
                      </a:r>
                      <a:endParaRPr lang="en-US" sz="1600" dirty="0"/>
                    </a:p>
                  </a:txBody>
                  <a:tcPr marT="41564" marB="41564">
                    <a:solidFill>
                      <a:srgbClr val="CA9700"/>
                    </a:solidFill>
                  </a:tcPr>
                </a:tc>
                <a:extLst>
                  <a:ext uri="{0D108BD9-81ED-4DB2-BD59-A6C34878D82A}">
                    <a16:rowId xmlns:a16="http://schemas.microsoft.com/office/drawing/2014/main" val="4010181592"/>
                  </a:ext>
                </a:extLst>
              </a:tr>
            </a:tbl>
          </a:graphicData>
        </a:graphic>
      </p:graphicFrame>
    </p:spTree>
    <p:extLst>
      <p:ext uri="{BB962C8B-B14F-4D97-AF65-F5344CB8AC3E}">
        <p14:creationId xmlns:p14="http://schemas.microsoft.com/office/powerpoint/2010/main" val="4180644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1334">
        <p15:prstTrans prst="peelOff"/>
      </p:transition>
    </mc:Choice>
    <mc:Fallback xmlns="">
      <p:transition spd="slow" advTm="5133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5AEED-5606-E1C6-F346-6BD1255EDB6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10AF016-E83A-2583-ECA8-3D98551194AD}"/>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30902AB3-717D-610F-9F51-20B52AE6EF97}"/>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Methodology and structure of Analysis</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graphicFrame>
        <p:nvGraphicFramePr>
          <p:cNvPr id="4" name="Content Placeholder 6">
            <a:extLst>
              <a:ext uri="{FF2B5EF4-FFF2-40B4-BE49-F238E27FC236}">
                <a16:creationId xmlns:a16="http://schemas.microsoft.com/office/drawing/2014/main" id="{C9283FF0-548D-57F4-9311-B5C4720357D2}"/>
              </a:ext>
            </a:extLst>
          </p:cNvPr>
          <p:cNvGraphicFramePr>
            <a:graphicFrameLocks/>
          </p:cNvGraphicFramePr>
          <p:nvPr>
            <p:extLst>
              <p:ext uri="{D42A27DB-BD31-4B8C-83A1-F6EECF244321}">
                <p14:modId xmlns:p14="http://schemas.microsoft.com/office/powerpoint/2010/main" val="1840713180"/>
              </p:ext>
            </p:extLst>
          </p:nvPr>
        </p:nvGraphicFramePr>
        <p:xfrm>
          <a:off x="398436" y="2010372"/>
          <a:ext cx="8142111" cy="507646"/>
        </p:xfrm>
        <a:graphic>
          <a:graphicData uri="http://schemas.openxmlformats.org/drawingml/2006/table">
            <a:tbl>
              <a:tblPr firstRow="1" bandRow="1">
                <a:tableStyleId>{5C22544A-7EE6-4342-B048-85BDC9FD1C3A}</a:tableStyleId>
              </a:tblPr>
              <a:tblGrid>
                <a:gridCol w="1592734">
                  <a:extLst>
                    <a:ext uri="{9D8B030D-6E8A-4147-A177-3AD203B41FA5}">
                      <a16:colId xmlns:a16="http://schemas.microsoft.com/office/drawing/2014/main" val="3661376051"/>
                    </a:ext>
                  </a:extLst>
                </a:gridCol>
                <a:gridCol w="6549377">
                  <a:extLst>
                    <a:ext uri="{9D8B030D-6E8A-4147-A177-3AD203B41FA5}">
                      <a16:colId xmlns:a16="http://schemas.microsoft.com/office/drawing/2014/main" val="674377844"/>
                    </a:ext>
                  </a:extLst>
                </a:gridCol>
              </a:tblGrid>
              <a:tr h="259818">
                <a:tc>
                  <a:txBody>
                    <a:bodyPr/>
                    <a:lstStyle/>
                    <a:p>
                      <a:pPr marL="0" marR="0">
                        <a:lnSpc>
                          <a:spcPct val="107000"/>
                        </a:lnSpc>
                        <a:spcBef>
                          <a:spcPts val="0"/>
                        </a:spcBef>
                        <a:spcAft>
                          <a:spcPts val="0"/>
                        </a:spcAft>
                      </a:pPr>
                      <a:r>
                        <a:rPr lang="en-US" sz="1200" b="1" u="none" dirty="0">
                          <a:solidFill>
                            <a:schemeClr val="bg1"/>
                          </a:solidFill>
                          <a:effectLst/>
                          <a:latin typeface="Calibri" panose="020F0502020204030204" pitchFamily="34" charset="0"/>
                          <a:cs typeface="Calibri" panose="020F0502020204030204" pitchFamily="34" charset="0"/>
                        </a:rPr>
                        <a:t>Column Name</a:t>
                      </a:r>
                      <a:endParaRPr lang="en-US" sz="1200" b="1" u="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b="1" u="none" dirty="0">
                          <a:solidFill>
                            <a:schemeClr val="tx1"/>
                          </a:solidFill>
                          <a:effectLst/>
                          <a:latin typeface="Calibri" panose="020F0502020204030204" pitchFamily="34" charset="0"/>
                          <a:cs typeface="Calibri" panose="020F0502020204030204" pitchFamily="34" charset="0"/>
                        </a:rPr>
                        <a:t>Description</a:t>
                      </a:r>
                      <a:endParaRPr lang="en-US" sz="1200" b="1" u="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57549706"/>
                  </a:ext>
                </a:extLst>
              </a:tr>
              <a:tr h="247828">
                <a:tc>
                  <a:txBody>
                    <a:bodyPr/>
                    <a:lstStyle/>
                    <a:p>
                      <a:pPr marL="0" marR="0" indent="0">
                        <a:lnSpc>
                          <a:spcPct val="107000"/>
                        </a:lnSpc>
                        <a:spcBef>
                          <a:spcPts val="0"/>
                        </a:spcBef>
                        <a:spcAft>
                          <a:spcPts val="0"/>
                        </a:spcAft>
                        <a:buFont typeface="+mj-lt"/>
                        <a:buNone/>
                      </a:pPr>
                      <a:r>
                        <a:rPr lang="en-US" sz="1200" b="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Comment</a:t>
                      </a: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Free-text field containing qualitative customer feedback.</a:t>
                      </a:r>
                    </a:p>
                  </a:txBody>
                  <a:tcPr marL="68580" marR="68580" marT="0" marB="0"/>
                </a:tc>
                <a:extLst>
                  <a:ext uri="{0D108BD9-81ED-4DB2-BD59-A6C34878D82A}">
                    <a16:rowId xmlns:a16="http://schemas.microsoft.com/office/drawing/2014/main" val="309035904"/>
                  </a:ext>
                </a:extLst>
              </a:tr>
            </a:tbl>
          </a:graphicData>
        </a:graphic>
      </p:graphicFrame>
      <p:sp>
        <p:nvSpPr>
          <p:cNvPr id="2" name="Content Placeholder 3">
            <a:extLst>
              <a:ext uri="{FF2B5EF4-FFF2-40B4-BE49-F238E27FC236}">
                <a16:creationId xmlns:a16="http://schemas.microsoft.com/office/drawing/2014/main" id="{924CD8D0-DAB1-3AF4-3C06-CB9E4DC6F2CC}"/>
              </a:ext>
            </a:extLst>
          </p:cNvPr>
          <p:cNvSpPr txBox="1">
            <a:spLocks/>
          </p:cNvSpPr>
          <p:nvPr/>
        </p:nvSpPr>
        <p:spPr>
          <a:xfrm>
            <a:off x="266700" y="1367328"/>
            <a:ext cx="2279947"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panose="020F0502020204030204" pitchFamily="34" charset="0"/>
                <a:cs typeface="Calibri" panose="020F0502020204030204" pitchFamily="34" charset="0"/>
              </a:rPr>
              <a:t>Data Dictionary</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49D0BD8F-B812-4DA9-9FE2-AFB03199C170}"/>
              </a:ext>
            </a:extLst>
          </p:cNvPr>
          <p:cNvGraphicFramePr>
            <a:graphicFrameLocks noGrp="1"/>
          </p:cNvGraphicFramePr>
          <p:nvPr>
            <p:extLst>
              <p:ext uri="{D42A27DB-BD31-4B8C-83A1-F6EECF244321}">
                <p14:modId xmlns:p14="http://schemas.microsoft.com/office/powerpoint/2010/main" val="550979606"/>
              </p:ext>
            </p:extLst>
          </p:nvPr>
        </p:nvGraphicFramePr>
        <p:xfrm>
          <a:off x="398436" y="1665920"/>
          <a:ext cx="6096000" cy="337127"/>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603000770"/>
                    </a:ext>
                  </a:extLst>
                </a:gridCol>
              </a:tblGrid>
              <a:tr h="337127">
                <a:tc>
                  <a:txBody>
                    <a:bodyPr/>
                    <a:lstStyle/>
                    <a:p>
                      <a:r>
                        <a:rPr lang="en-US" sz="1600" dirty="0">
                          <a:solidFill>
                            <a:schemeClr val="tx1"/>
                          </a:solidFill>
                          <a:latin typeface="Calibri" panose="020F0502020204030204" pitchFamily="34" charset="0"/>
                          <a:cs typeface="Calibri" panose="020F0502020204030204" pitchFamily="34" charset="0"/>
                        </a:rPr>
                        <a:t>Customer Comment</a:t>
                      </a:r>
                      <a:endParaRPr lang="en-US" sz="1600" dirty="0"/>
                    </a:p>
                  </a:txBody>
                  <a:tcPr marT="41564" marB="41564">
                    <a:solidFill>
                      <a:srgbClr val="CA9700"/>
                    </a:solidFill>
                  </a:tcPr>
                </a:tc>
                <a:extLst>
                  <a:ext uri="{0D108BD9-81ED-4DB2-BD59-A6C34878D82A}">
                    <a16:rowId xmlns:a16="http://schemas.microsoft.com/office/drawing/2014/main" val="4010181592"/>
                  </a:ext>
                </a:extLst>
              </a:tr>
            </a:tbl>
          </a:graphicData>
        </a:graphic>
      </p:graphicFrame>
      <p:graphicFrame>
        <p:nvGraphicFramePr>
          <p:cNvPr id="10" name="Table 9">
            <a:extLst>
              <a:ext uri="{FF2B5EF4-FFF2-40B4-BE49-F238E27FC236}">
                <a16:creationId xmlns:a16="http://schemas.microsoft.com/office/drawing/2014/main" id="{057C48B5-B7C8-6AFA-D438-A894D4F006B3}"/>
              </a:ext>
            </a:extLst>
          </p:cNvPr>
          <p:cNvGraphicFramePr>
            <a:graphicFrameLocks noGrp="1"/>
          </p:cNvGraphicFramePr>
          <p:nvPr>
            <p:extLst>
              <p:ext uri="{D42A27DB-BD31-4B8C-83A1-F6EECF244321}">
                <p14:modId xmlns:p14="http://schemas.microsoft.com/office/powerpoint/2010/main" val="856472486"/>
              </p:ext>
            </p:extLst>
          </p:nvPr>
        </p:nvGraphicFramePr>
        <p:xfrm>
          <a:off x="398436" y="2874215"/>
          <a:ext cx="6096000" cy="32696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603000770"/>
                    </a:ext>
                  </a:extLst>
                </a:gridCol>
              </a:tblGrid>
              <a:tr h="279741">
                <a:tc>
                  <a:txBody>
                    <a:bodyPr/>
                    <a:lstStyle/>
                    <a:p>
                      <a:r>
                        <a:rPr lang="en-US" sz="1600" dirty="0">
                          <a:solidFill>
                            <a:schemeClr val="tx1"/>
                          </a:solidFill>
                          <a:latin typeface="Calibri" panose="020F0502020204030204" pitchFamily="34" charset="0"/>
                          <a:cs typeface="Calibri" panose="020F0502020204030204" pitchFamily="34" charset="0"/>
                        </a:rPr>
                        <a:t>Impact Multiplier</a:t>
                      </a:r>
                      <a:endParaRPr lang="en-US" sz="1600" dirty="0"/>
                    </a:p>
                  </a:txBody>
                  <a:tcPr marT="41564" marB="41564">
                    <a:solidFill>
                      <a:srgbClr val="CA9700"/>
                    </a:solidFill>
                  </a:tcPr>
                </a:tc>
                <a:extLst>
                  <a:ext uri="{0D108BD9-81ED-4DB2-BD59-A6C34878D82A}">
                    <a16:rowId xmlns:a16="http://schemas.microsoft.com/office/drawing/2014/main" val="4010181592"/>
                  </a:ext>
                </a:extLst>
              </a:tr>
            </a:tbl>
          </a:graphicData>
        </a:graphic>
      </p:graphicFrame>
      <p:graphicFrame>
        <p:nvGraphicFramePr>
          <p:cNvPr id="11" name="Content Placeholder 6">
            <a:extLst>
              <a:ext uri="{FF2B5EF4-FFF2-40B4-BE49-F238E27FC236}">
                <a16:creationId xmlns:a16="http://schemas.microsoft.com/office/drawing/2014/main" id="{92B3714D-8065-7C67-382C-EC3E7EAA9106}"/>
              </a:ext>
            </a:extLst>
          </p:cNvPr>
          <p:cNvGraphicFramePr>
            <a:graphicFrameLocks/>
          </p:cNvGraphicFramePr>
          <p:nvPr>
            <p:extLst>
              <p:ext uri="{D42A27DB-BD31-4B8C-83A1-F6EECF244321}">
                <p14:modId xmlns:p14="http://schemas.microsoft.com/office/powerpoint/2010/main" val="2485810803"/>
              </p:ext>
            </p:extLst>
          </p:nvPr>
        </p:nvGraphicFramePr>
        <p:xfrm>
          <a:off x="398436" y="3146196"/>
          <a:ext cx="8142111" cy="1651850"/>
        </p:xfrm>
        <a:graphic>
          <a:graphicData uri="http://schemas.openxmlformats.org/drawingml/2006/table">
            <a:tbl>
              <a:tblPr firstRow="1" bandRow="1">
                <a:tableStyleId>{5C22544A-7EE6-4342-B048-85BDC9FD1C3A}</a:tableStyleId>
              </a:tblPr>
              <a:tblGrid>
                <a:gridCol w="1677682">
                  <a:extLst>
                    <a:ext uri="{9D8B030D-6E8A-4147-A177-3AD203B41FA5}">
                      <a16:colId xmlns:a16="http://schemas.microsoft.com/office/drawing/2014/main" val="3661376051"/>
                    </a:ext>
                  </a:extLst>
                </a:gridCol>
                <a:gridCol w="6464429">
                  <a:extLst>
                    <a:ext uri="{9D8B030D-6E8A-4147-A177-3AD203B41FA5}">
                      <a16:colId xmlns:a16="http://schemas.microsoft.com/office/drawing/2014/main" val="674377844"/>
                    </a:ext>
                  </a:extLst>
                </a:gridCol>
              </a:tblGrid>
              <a:tr h="260669">
                <a:tc>
                  <a:txBody>
                    <a:bodyPr/>
                    <a:lstStyle/>
                    <a:p>
                      <a:pPr marL="0" marR="0">
                        <a:lnSpc>
                          <a:spcPct val="107000"/>
                        </a:lnSpc>
                        <a:spcBef>
                          <a:spcPts val="0"/>
                        </a:spcBef>
                        <a:spcAft>
                          <a:spcPts val="0"/>
                        </a:spcAft>
                      </a:pPr>
                      <a:r>
                        <a:rPr lang="en-US" sz="1200" b="1" u="none" dirty="0">
                          <a:solidFill>
                            <a:schemeClr val="bg1"/>
                          </a:solidFill>
                          <a:effectLst/>
                          <a:latin typeface="Calibri" panose="020F0502020204030204" pitchFamily="34" charset="0"/>
                          <a:cs typeface="Calibri" panose="020F0502020204030204" pitchFamily="34" charset="0"/>
                        </a:rPr>
                        <a:t>Column Name</a:t>
                      </a:r>
                      <a:endParaRPr lang="en-US" sz="1200" b="1" u="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b="1" u="none" dirty="0">
                          <a:solidFill>
                            <a:schemeClr val="tx1"/>
                          </a:solidFill>
                          <a:effectLst/>
                          <a:latin typeface="Calibri" panose="020F0502020204030204" pitchFamily="34" charset="0"/>
                          <a:cs typeface="Calibri" panose="020F0502020204030204" pitchFamily="34" charset="0"/>
                        </a:rPr>
                        <a:t>Description</a:t>
                      </a:r>
                      <a:endParaRPr lang="en-US" sz="1200" b="1" u="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57549706"/>
                  </a:ext>
                </a:extLst>
              </a:tr>
              <a:tr h="247828">
                <a:tc>
                  <a:txBody>
                    <a:bodyPr/>
                    <a:lstStyle/>
                    <a:p>
                      <a:pPr marL="0" marR="0" indent="0">
                        <a:lnSpc>
                          <a:spcPct val="107000"/>
                        </a:lnSpc>
                        <a:spcBef>
                          <a:spcPts val="0"/>
                        </a:spcBef>
                        <a:spcAft>
                          <a:spcPts val="0"/>
                        </a:spcAft>
                        <a:buFont typeface="+mj-lt"/>
                        <a:buNone/>
                      </a:pPr>
                      <a:r>
                        <a:rPr lang="en-US" sz="1200" b="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Service ID</a:t>
                      </a: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Foreign key linking to service table</a:t>
                      </a:r>
                    </a:p>
                  </a:txBody>
                  <a:tcPr marL="68580" marR="68580" marT="0" marB="0"/>
                </a:tc>
                <a:extLst>
                  <a:ext uri="{0D108BD9-81ED-4DB2-BD59-A6C34878D82A}">
                    <a16:rowId xmlns:a16="http://schemas.microsoft.com/office/drawing/2014/main" val="309035904"/>
                  </a:ext>
                </a:extLst>
              </a:tr>
              <a:tr h="264919">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Customer Avg Rank</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Average ranking of service from customer survey table</a:t>
                      </a:r>
                    </a:p>
                  </a:txBody>
                  <a:tcPr marL="68580" marR="68580" marT="0" marB="0"/>
                </a:tc>
                <a:extLst>
                  <a:ext uri="{0D108BD9-81ED-4DB2-BD59-A6C34878D82A}">
                    <a16:rowId xmlns:a16="http://schemas.microsoft.com/office/drawing/2014/main" val="3216287310"/>
                  </a:ext>
                </a:extLst>
              </a:tr>
              <a:tr h="247828">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Budget %</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Percentage of health departments budget that service uses</a:t>
                      </a:r>
                    </a:p>
                  </a:txBody>
                  <a:tcPr marL="68580" marR="68580" marT="0" marB="0"/>
                </a:tc>
                <a:extLst>
                  <a:ext uri="{0D108BD9-81ED-4DB2-BD59-A6C34878D82A}">
                    <a16:rowId xmlns:a16="http://schemas.microsoft.com/office/drawing/2014/main" val="3551603602"/>
                  </a:ext>
                </a:extLst>
              </a:tr>
              <a:tr h="247828">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Customer +%</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Percentage of customers that had positive outcome from the service.</a:t>
                      </a:r>
                    </a:p>
                  </a:txBody>
                  <a:tcPr marL="68580" marR="68580" marT="0" marB="0"/>
                </a:tc>
                <a:extLst>
                  <a:ext uri="{0D108BD9-81ED-4DB2-BD59-A6C34878D82A}">
                    <a16:rowId xmlns:a16="http://schemas.microsoft.com/office/drawing/2014/main" val="1709079935"/>
                  </a:ext>
                </a:extLst>
              </a:tr>
              <a:tr h="247828">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Internal impact score</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A numerical value assigned internally by the Health Department leadership to represent overall strategic impact and priority of program.</a:t>
                      </a:r>
                    </a:p>
                  </a:txBody>
                  <a:tcPr marL="68580" marR="68580" marT="0" marB="0"/>
                </a:tc>
                <a:extLst>
                  <a:ext uri="{0D108BD9-81ED-4DB2-BD59-A6C34878D82A}">
                    <a16:rowId xmlns:a16="http://schemas.microsoft.com/office/drawing/2014/main" val="3947683862"/>
                  </a:ext>
                </a:extLst>
              </a:tr>
            </a:tbl>
          </a:graphicData>
        </a:graphic>
      </p:graphicFrame>
    </p:spTree>
    <p:extLst>
      <p:ext uri="{BB962C8B-B14F-4D97-AF65-F5344CB8AC3E}">
        <p14:creationId xmlns:p14="http://schemas.microsoft.com/office/powerpoint/2010/main" val="739511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7395">
        <p15:prstTrans prst="peelOff"/>
      </p:transition>
    </mc:Choice>
    <mc:Fallback xmlns="">
      <p:transition spd="slow" advTm="57395">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F034C5DF-E287-77B4-A8EC-ACDA437264F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5A4ACFE3-7A5C-8B5D-1DA8-D12B65F34181}"/>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7E2C94BE-EDEE-EEDD-F373-C81897D61848}"/>
              </a:ext>
            </a:extLst>
          </p:cNvPr>
          <p:cNvSpPr>
            <a:spLocks noGrp="1"/>
          </p:cNvSpPr>
          <p:nvPr>
            <p:ph type="ctrTitle"/>
          </p:nvPr>
        </p:nvSpPr>
        <p:spPr>
          <a:xfrm>
            <a:off x="228600" y="457200"/>
            <a:ext cx="8229600" cy="685800"/>
          </a:xfrm>
        </p:spPr>
        <p:txBody>
          <a:bodyPr>
            <a:normAutofit/>
          </a:bodyPr>
          <a:lstStyle/>
          <a:p>
            <a:pPr algn="l"/>
            <a:r>
              <a:rPr lang="en-US">
                <a:latin typeface="Calibri Light" panose="020F0302020204030204" pitchFamily="34" charset="0"/>
                <a:cs typeface="Calibri Light" panose="020F0302020204030204" pitchFamily="34" charset="0"/>
              </a:rPr>
              <a:t>Insights and Visualization</a:t>
            </a:r>
            <a:endParaRPr lang="en-US" sz="3100" b="1" dirty="0">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F4AC5E47-7BF6-6F21-2B09-2AC207C4D23C}"/>
              </a:ext>
            </a:extLst>
          </p:cNvPr>
          <p:cNvSpPr txBox="1"/>
          <p:nvPr/>
        </p:nvSpPr>
        <p:spPr>
          <a:xfrm>
            <a:off x="713930" y="1178719"/>
            <a:ext cx="2302736" cy="325341"/>
          </a:xfrm>
          <a:prstGeom prst="rect">
            <a:avLst/>
          </a:prstGeom>
        </p:spPr>
        <p:txBody>
          <a:bodyPr vert="horz" lIns="91440" tIns="45720" rIns="91440" bIns="45720" rtlCol="0">
            <a:normAutofit/>
          </a:bodyPr>
          <a:lstStyle/>
          <a:p>
            <a:pPr defTabSz="914400">
              <a:lnSpc>
                <a:spcPct val="90000"/>
              </a:lnSpc>
              <a:spcAft>
                <a:spcPts val="600"/>
              </a:spcAft>
            </a:pPr>
            <a:r>
              <a:rPr lang="en-US" sz="1400" dirty="0">
                <a:latin typeface="Calibri" panose="020F0502020204030204" pitchFamily="34" charset="0"/>
                <a:cs typeface="Calibri" panose="020F0502020204030204" pitchFamily="34" charset="0"/>
              </a:rPr>
              <a:t>EDA</a:t>
            </a:r>
          </a:p>
        </p:txBody>
      </p:sp>
      <p:pic>
        <p:nvPicPr>
          <p:cNvPr id="4" name="Picture 3" descr="A close-up of words&#10;&#10;AI-generated content may be incorrect.">
            <a:extLst>
              <a:ext uri="{FF2B5EF4-FFF2-40B4-BE49-F238E27FC236}">
                <a16:creationId xmlns:a16="http://schemas.microsoft.com/office/drawing/2014/main" id="{E727F24D-FB7C-AB1D-4571-33BFAFF3CEF2}"/>
              </a:ext>
            </a:extLst>
          </p:cNvPr>
          <p:cNvPicPr>
            <a:picLocks noChangeAspect="1"/>
          </p:cNvPicPr>
          <p:nvPr/>
        </p:nvPicPr>
        <p:blipFill>
          <a:blip r:embed="rId5"/>
          <a:stretch>
            <a:fillRect/>
          </a:stretch>
        </p:blipFill>
        <p:spPr>
          <a:xfrm>
            <a:off x="857784" y="1600200"/>
            <a:ext cx="7772400" cy="3958531"/>
          </a:xfrm>
          <a:prstGeom prst="rect">
            <a:avLst/>
          </a:prstGeom>
          <a:effectLst>
            <a:softEdge rad="0"/>
          </a:effectLst>
        </p:spPr>
      </p:pic>
    </p:spTree>
    <p:extLst>
      <p:ext uri="{BB962C8B-B14F-4D97-AF65-F5344CB8AC3E}">
        <p14:creationId xmlns:p14="http://schemas.microsoft.com/office/powerpoint/2010/main" val="3654764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3028">
        <p15:prstTrans prst="peelOff"/>
      </p:transition>
    </mc:Choice>
    <mc:Fallback xmlns="">
      <p:transition spd="slow" advTm="4302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4133941-1249-5A6F-F22A-2C2DD1A047C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A83BBD20-343F-0C03-A4F9-AC4C73ECDE5F}"/>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6A4520B5-CA5B-C0DC-D7E5-60E8AE11BA64}"/>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Insights and Visualization</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568703B3-2988-8DA4-43F8-A829FF6BBDFF}"/>
              </a:ext>
            </a:extLst>
          </p:cNvPr>
          <p:cNvSpPr txBox="1"/>
          <p:nvPr/>
        </p:nvSpPr>
        <p:spPr>
          <a:xfrm>
            <a:off x="713930" y="1143000"/>
            <a:ext cx="2302736" cy="325341"/>
          </a:xfrm>
          <a:prstGeom prst="rect">
            <a:avLst/>
          </a:prstGeom>
        </p:spPr>
        <p:txBody>
          <a:bodyPr vert="horz" lIns="91440" tIns="45720" rIns="91440" bIns="45720" rtlCol="0">
            <a:noAutofit/>
          </a:bodyPr>
          <a:lstStyle/>
          <a:p>
            <a:pPr defTabSz="914400">
              <a:lnSpc>
                <a:spcPct val="90000"/>
              </a:lnSpc>
              <a:spcAft>
                <a:spcPts val="600"/>
              </a:spcAft>
            </a:pPr>
            <a:r>
              <a:rPr lang="en-US" sz="1400" dirty="0">
                <a:latin typeface="Calibri" panose="020F0502020204030204" pitchFamily="34" charset="0"/>
                <a:cs typeface="Calibri" panose="020F0502020204030204" pitchFamily="34" charset="0"/>
              </a:rPr>
              <a:t>Program budget by year</a:t>
            </a:r>
          </a:p>
        </p:txBody>
      </p:sp>
      <p:sp>
        <p:nvSpPr>
          <p:cNvPr id="5" name="TextBox 4">
            <a:extLst>
              <a:ext uri="{FF2B5EF4-FFF2-40B4-BE49-F238E27FC236}">
                <a16:creationId xmlns:a16="http://schemas.microsoft.com/office/drawing/2014/main" id="{141225CB-04E3-AAFD-DE1C-1E1EB71FF682}"/>
              </a:ext>
            </a:extLst>
          </p:cNvPr>
          <p:cNvSpPr txBox="1"/>
          <p:nvPr/>
        </p:nvSpPr>
        <p:spPr>
          <a:xfrm>
            <a:off x="5502499" y="1178719"/>
            <a:ext cx="2504910" cy="325341"/>
          </a:xfrm>
          <a:prstGeom prst="rect">
            <a:avLst/>
          </a:prstGeom>
        </p:spPr>
        <p:txBody>
          <a:bodyPr vert="horz" lIns="91440" tIns="45720" rIns="91440" bIns="45720" rtlCol="0">
            <a:normAutofit fontScale="70000" lnSpcReduction="20000"/>
          </a:bodyPr>
          <a:lstStyle/>
          <a:p>
            <a:pPr defTabSz="914400">
              <a:lnSpc>
                <a:spcPct val="90000"/>
              </a:lnSpc>
              <a:spcAft>
                <a:spcPts val="600"/>
              </a:spcAft>
            </a:pPr>
            <a:r>
              <a:rPr lang="en-US" sz="1400" dirty="0">
                <a:latin typeface="Calibri" panose="020F0502020204030204" pitchFamily="34" charset="0"/>
                <a:cs typeface="Calibri" panose="020F0502020204030204" pitchFamily="34" charset="0"/>
              </a:rPr>
              <a:t>Average yearly funding sources for programs</a:t>
            </a:r>
          </a:p>
        </p:txBody>
      </p:sp>
      <p:pic>
        <p:nvPicPr>
          <p:cNvPr id="1026" name="Picture 2">
            <a:extLst>
              <a:ext uri="{FF2B5EF4-FFF2-40B4-BE49-F238E27FC236}">
                <a16:creationId xmlns:a16="http://schemas.microsoft.com/office/drawing/2014/main" id="{15168968-B892-45F9-06FC-63433B0FCE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726" y="1820255"/>
            <a:ext cx="3270973" cy="252219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E2828CA-0482-F294-64BF-D67A81DAF8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9185" y="1911712"/>
            <a:ext cx="3258224" cy="243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540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3128">
        <p15:prstTrans prst="peelOff"/>
      </p:transition>
    </mc:Choice>
    <mc:Fallback xmlns="">
      <p:transition spd="slow" advTm="5312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038343D4-BE61-6491-2F6C-0C03309770E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15052C9-4517-5859-311D-C45E9677049E}"/>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51AD31B8-6FC7-BE23-C7E0-959A1C59185A}"/>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Insights and Visualization</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390F8189-DE5E-F8DA-4563-DF9EBADC0082}"/>
              </a:ext>
            </a:extLst>
          </p:cNvPr>
          <p:cNvSpPr txBox="1"/>
          <p:nvPr/>
        </p:nvSpPr>
        <p:spPr>
          <a:xfrm>
            <a:off x="845327" y="5750683"/>
            <a:ext cx="2302736" cy="763000"/>
          </a:xfrm>
          <a:prstGeom prst="rect">
            <a:avLst/>
          </a:prstGeom>
        </p:spPr>
        <p:txBody>
          <a:bodyPr vert="horz" lIns="91440" tIns="45720" rIns="91440" bIns="45720" rtlCol="0">
            <a:normAutofit/>
          </a:bodyPr>
          <a:lstStyle/>
          <a:p>
            <a:pPr defTabSz="914400">
              <a:lnSpc>
                <a:spcPct val="90000"/>
              </a:lnSpc>
              <a:spcAft>
                <a:spcPts val="600"/>
              </a:spcAft>
            </a:pPr>
            <a:endParaRPr lang="en-US" sz="1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0756F78-ADB0-4C5B-CC55-D0F71166B4AB}"/>
              </a:ext>
            </a:extLst>
          </p:cNvPr>
          <p:cNvSpPr txBox="1"/>
          <p:nvPr/>
        </p:nvSpPr>
        <p:spPr>
          <a:xfrm>
            <a:off x="901079" y="1252043"/>
            <a:ext cx="1945638" cy="325341"/>
          </a:xfrm>
          <a:prstGeom prst="rect">
            <a:avLst/>
          </a:prstGeom>
        </p:spPr>
        <p:txBody>
          <a:bodyPr vert="horz" lIns="91440" tIns="45720" rIns="91440" bIns="45720" rtlCol="0">
            <a:noAutofit/>
          </a:bodyPr>
          <a:lstStyle/>
          <a:p>
            <a:pPr defTabSz="914400">
              <a:lnSpc>
                <a:spcPct val="90000"/>
              </a:lnSpc>
              <a:spcAft>
                <a:spcPts val="600"/>
              </a:spcAft>
            </a:pPr>
            <a:r>
              <a:rPr lang="en-US" sz="1400" b="1" dirty="0">
                <a:latin typeface="Calibri" panose="020F0502020204030204" pitchFamily="34" charset="0"/>
                <a:cs typeface="Calibri" panose="020F0502020204030204" pitchFamily="34" charset="0"/>
              </a:rPr>
              <a:t>Impact of Program </a:t>
            </a:r>
          </a:p>
        </p:txBody>
      </p:sp>
      <p:sp>
        <p:nvSpPr>
          <p:cNvPr id="5" name="TextBox 4">
            <a:extLst>
              <a:ext uri="{FF2B5EF4-FFF2-40B4-BE49-F238E27FC236}">
                <a16:creationId xmlns:a16="http://schemas.microsoft.com/office/drawing/2014/main" id="{64D61293-EB32-116F-960F-207E2F63C356}"/>
              </a:ext>
            </a:extLst>
          </p:cNvPr>
          <p:cNvSpPr txBox="1"/>
          <p:nvPr/>
        </p:nvSpPr>
        <p:spPr>
          <a:xfrm>
            <a:off x="5469432" y="1252043"/>
            <a:ext cx="2988768" cy="325341"/>
          </a:xfrm>
          <a:prstGeom prst="rect">
            <a:avLst/>
          </a:prstGeom>
        </p:spPr>
        <p:txBody>
          <a:bodyPr vert="horz" lIns="91440" tIns="45720" rIns="91440" bIns="45720" rtlCol="0">
            <a:normAutofit fontScale="70000" lnSpcReduction="20000"/>
          </a:bodyPr>
          <a:lstStyle/>
          <a:p>
            <a:pPr defTabSz="914400">
              <a:lnSpc>
                <a:spcPct val="90000"/>
              </a:lnSpc>
              <a:spcAft>
                <a:spcPts val="600"/>
              </a:spcAft>
            </a:pPr>
            <a:r>
              <a:rPr lang="en-US" sz="1400" b="1" dirty="0">
                <a:latin typeface="Calibri" panose="020F0502020204030204" pitchFamily="34" charset="0"/>
                <a:cs typeface="Calibri" panose="020F0502020204030204" pitchFamily="34" charset="0"/>
              </a:rPr>
              <a:t>Average number of people served or utilization </a:t>
            </a:r>
            <a:r>
              <a:rPr lang="en-US" sz="1400" b="1" dirty="0" err="1">
                <a:latin typeface="Calibri" panose="020F0502020204030204" pitchFamily="34" charset="0"/>
                <a:cs typeface="Calibri" panose="020F0502020204030204" pitchFamily="34" charset="0"/>
              </a:rPr>
              <a:t>rtate</a:t>
            </a:r>
            <a:endParaRPr lang="en-US" sz="1400" b="1" dirty="0">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50AA3063-A0FF-3CDF-BAF9-6E8D67A31C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126" y="1702431"/>
            <a:ext cx="2904343" cy="38498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9339A7A-11F2-6636-8AA4-6AD53B969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651" y="1600200"/>
            <a:ext cx="2988769" cy="3923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43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8033">
        <p15:prstTrans prst="peelOff"/>
      </p:transition>
    </mc:Choice>
    <mc:Fallback xmlns="">
      <p:transition spd="slow" advTm="6803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EBF4AB7-A502-1A10-E67C-C830265CB9C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D14A4BE-B328-C7E9-DEC6-CD087551A739}"/>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B01694CE-63EB-FC3A-7CE0-23C745C90F70}"/>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Insights and Visualization</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B8CB5648-73D2-3063-CA2B-5B6A99AE5D52}"/>
              </a:ext>
            </a:extLst>
          </p:cNvPr>
          <p:cNvSpPr txBox="1"/>
          <p:nvPr/>
        </p:nvSpPr>
        <p:spPr>
          <a:xfrm>
            <a:off x="857784" y="4470449"/>
            <a:ext cx="2302736" cy="1424725"/>
          </a:xfrm>
          <a:prstGeom prst="rect">
            <a:avLst/>
          </a:prstGeom>
        </p:spPr>
        <p:txBody>
          <a:bodyPr vert="horz" lIns="91440" tIns="45720" rIns="91440" bIns="45720" rtlCol="0">
            <a:normAutofit/>
          </a:bodyPr>
          <a:lstStyle/>
          <a:p>
            <a:pPr defTabSz="914400">
              <a:lnSpc>
                <a:spcPct val="90000"/>
              </a:lnSpc>
              <a:spcAft>
                <a:spcPts val="600"/>
              </a:spcAft>
            </a:pPr>
            <a:endParaRPr lang="en-US" sz="14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5AA59463-9C28-175B-FC6E-0B15DB4B5849}"/>
              </a:ext>
            </a:extLst>
          </p:cNvPr>
          <p:cNvSpPr txBox="1"/>
          <p:nvPr/>
        </p:nvSpPr>
        <p:spPr>
          <a:xfrm>
            <a:off x="3097011" y="1437529"/>
            <a:ext cx="2492777" cy="325341"/>
          </a:xfrm>
          <a:prstGeom prst="rect">
            <a:avLst/>
          </a:prstGeom>
        </p:spPr>
        <p:txBody>
          <a:bodyPr vert="horz" lIns="91440" tIns="45720" rIns="91440" bIns="45720" rtlCol="0">
            <a:noAutofit/>
          </a:bodyPr>
          <a:lstStyle/>
          <a:p>
            <a:pPr defTabSz="914400">
              <a:lnSpc>
                <a:spcPct val="90000"/>
              </a:lnSpc>
              <a:spcAft>
                <a:spcPts val="600"/>
              </a:spcAft>
            </a:pPr>
            <a:r>
              <a:rPr lang="en-US" sz="1400" dirty="0">
                <a:latin typeface="Calibri" panose="020F0502020204030204" pitchFamily="34" charset="0"/>
                <a:cs typeface="Calibri" panose="020F0502020204030204" pitchFamily="34" charset="0"/>
              </a:rPr>
              <a:t>Resource Allocation Outcome</a:t>
            </a:r>
          </a:p>
        </p:txBody>
      </p:sp>
      <p:graphicFrame>
        <p:nvGraphicFramePr>
          <p:cNvPr id="11" name="Table 10">
            <a:extLst>
              <a:ext uri="{FF2B5EF4-FFF2-40B4-BE49-F238E27FC236}">
                <a16:creationId xmlns:a16="http://schemas.microsoft.com/office/drawing/2014/main" id="{BA038F5D-78CF-2128-F099-651D671B71B3}"/>
              </a:ext>
            </a:extLst>
          </p:cNvPr>
          <p:cNvGraphicFramePr>
            <a:graphicFrameLocks noGrp="1"/>
          </p:cNvGraphicFramePr>
          <p:nvPr>
            <p:extLst>
              <p:ext uri="{D42A27DB-BD31-4B8C-83A1-F6EECF244321}">
                <p14:modId xmlns:p14="http://schemas.microsoft.com/office/powerpoint/2010/main" val="3042687387"/>
              </p:ext>
            </p:extLst>
          </p:nvPr>
        </p:nvGraphicFramePr>
        <p:xfrm>
          <a:off x="1939900" y="2270968"/>
          <a:ext cx="5065791" cy="1778000"/>
        </p:xfrm>
        <a:graphic>
          <a:graphicData uri="http://schemas.openxmlformats.org/drawingml/2006/table">
            <a:tbl>
              <a:tblPr firstRow="1" bandRow="1">
                <a:tableStyleId>{93296810-A885-4BE3-A3E7-6D5BEEA58F35}</a:tableStyleId>
              </a:tblPr>
              <a:tblGrid>
                <a:gridCol w="1071712">
                  <a:extLst>
                    <a:ext uri="{9D8B030D-6E8A-4147-A177-3AD203B41FA5}">
                      <a16:colId xmlns:a16="http://schemas.microsoft.com/office/drawing/2014/main" val="1857047641"/>
                    </a:ext>
                  </a:extLst>
                </a:gridCol>
                <a:gridCol w="959787">
                  <a:extLst>
                    <a:ext uri="{9D8B030D-6E8A-4147-A177-3AD203B41FA5}">
                      <a16:colId xmlns:a16="http://schemas.microsoft.com/office/drawing/2014/main" val="2615743041"/>
                    </a:ext>
                  </a:extLst>
                </a:gridCol>
                <a:gridCol w="1322305">
                  <a:extLst>
                    <a:ext uri="{9D8B030D-6E8A-4147-A177-3AD203B41FA5}">
                      <a16:colId xmlns:a16="http://schemas.microsoft.com/office/drawing/2014/main" val="1340684524"/>
                    </a:ext>
                  </a:extLst>
                </a:gridCol>
                <a:gridCol w="608595">
                  <a:extLst>
                    <a:ext uri="{9D8B030D-6E8A-4147-A177-3AD203B41FA5}">
                      <a16:colId xmlns:a16="http://schemas.microsoft.com/office/drawing/2014/main" val="1750416979"/>
                    </a:ext>
                  </a:extLst>
                </a:gridCol>
                <a:gridCol w="1103392">
                  <a:extLst>
                    <a:ext uri="{9D8B030D-6E8A-4147-A177-3AD203B41FA5}">
                      <a16:colId xmlns:a16="http://schemas.microsoft.com/office/drawing/2014/main" val="2641316060"/>
                    </a:ext>
                  </a:extLst>
                </a:gridCol>
              </a:tblGrid>
              <a:tr h="370840">
                <a:tc>
                  <a:txBody>
                    <a:bodyPr/>
                    <a:lstStyle/>
                    <a:p>
                      <a:endParaRPr lang="en-US" sz="1400" dirty="0">
                        <a:latin typeface="Calibri" panose="020F0502020204030204" pitchFamily="34" charset="0"/>
                        <a:cs typeface="Calibri" panose="020F0502020204030204" pitchFamily="34" charset="0"/>
                      </a:endParaRPr>
                    </a:p>
                  </a:txBody>
                  <a:tcPr/>
                </a:tc>
                <a:tc>
                  <a:txBody>
                    <a:bodyPr/>
                    <a:lstStyle/>
                    <a:p>
                      <a:r>
                        <a:rPr lang="en-US" sz="1400" dirty="0">
                          <a:latin typeface="Calibri" panose="020F0502020204030204" pitchFamily="34" charset="0"/>
                          <a:cs typeface="Calibri" panose="020F0502020204030204" pitchFamily="34" charset="0"/>
                        </a:rPr>
                        <a:t>Utilization</a:t>
                      </a:r>
                    </a:p>
                  </a:txBody>
                  <a:tcPr/>
                </a:tc>
                <a:tc>
                  <a:txBody>
                    <a:bodyPr/>
                    <a:lstStyle/>
                    <a:p>
                      <a:r>
                        <a:rPr lang="en-US" sz="1400" dirty="0">
                          <a:latin typeface="Calibri" panose="020F0502020204030204" pitchFamily="34" charset="0"/>
                          <a:cs typeface="Calibri" panose="020F0502020204030204" pitchFamily="34" charset="0"/>
                        </a:rPr>
                        <a:t>Tax Funding Allocation</a:t>
                      </a:r>
                    </a:p>
                  </a:txBody>
                  <a:tcPr/>
                </a:tc>
                <a:tc>
                  <a:txBody>
                    <a:bodyPr/>
                    <a:lstStyle/>
                    <a:p>
                      <a:endParaRPr lang="en-US" sz="1400" dirty="0">
                        <a:latin typeface="Calibri" panose="020F0502020204030204" pitchFamily="34" charset="0"/>
                        <a:cs typeface="Calibri" panose="020F0502020204030204" pitchFamily="34" charset="0"/>
                      </a:endParaRPr>
                    </a:p>
                  </a:txBody>
                  <a:tcPr/>
                </a:tc>
                <a:tc>
                  <a:txBody>
                    <a:bodyPr/>
                    <a:lstStyle/>
                    <a:p>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6486466"/>
                  </a:ext>
                </a:extLst>
              </a:tr>
              <a:tr h="370840">
                <a:tc>
                  <a:txBody>
                    <a:bodyPr/>
                    <a:lstStyle/>
                    <a:p>
                      <a:r>
                        <a:rPr lang="en-US" sz="1400" dirty="0">
                          <a:latin typeface="Calibri" panose="020F0502020204030204" pitchFamily="34" charset="0"/>
                          <a:cs typeface="Calibri" panose="020F0502020204030204" pitchFamily="34" charset="0"/>
                        </a:rPr>
                        <a:t>Housing</a:t>
                      </a:r>
                    </a:p>
                  </a:txBody>
                  <a:tcPr/>
                </a:tc>
                <a:tc>
                  <a:txBody>
                    <a:bodyPr/>
                    <a:lstStyle/>
                    <a:p>
                      <a:r>
                        <a:rPr lang="en-US" sz="1400" dirty="0">
                          <a:latin typeface="Calibri" panose="020F0502020204030204" pitchFamily="34" charset="0"/>
                          <a:cs typeface="Calibri" panose="020F0502020204030204" pitchFamily="34" charset="0"/>
                        </a:rPr>
                        <a:t>$5M</a:t>
                      </a:r>
                    </a:p>
                  </a:txBody>
                  <a:tcPr/>
                </a:tc>
                <a:tc>
                  <a:txBody>
                    <a:bodyPr/>
                    <a:lstStyle/>
                    <a:p>
                      <a:r>
                        <a:rPr lang="en-US" sz="1400" dirty="0">
                          <a:latin typeface="Calibri" panose="020F0502020204030204" pitchFamily="34" charset="0"/>
                          <a:cs typeface="Calibri" panose="020F0502020204030204" pitchFamily="34" charset="0"/>
                        </a:rPr>
                        <a:t>33%</a:t>
                      </a:r>
                    </a:p>
                  </a:txBody>
                  <a:tcPr/>
                </a:tc>
                <a:tc>
                  <a:txBody>
                    <a:bodyPr/>
                    <a:lstStyle/>
                    <a:p>
                      <a:endParaRPr lang="en-US" sz="1400" dirty="0">
                        <a:latin typeface="Calibri" panose="020F0502020204030204" pitchFamily="34" charset="0"/>
                        <a:cs typeface="Calibri" panose="020F0502020204030204" pitchFamily="34" charset="0"/>
                      </a:endParaRPr>
                    </a:p>
                  </a:txBody>
                  <a:tcPr/>
                </a:tc>
                <a:tc>
                  <a:txBody>
                    <a:bodyPr/>
                    <a:lstStyle/>
                    <a:p>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99525988"/>
                  </a:ext>
                </a:extLst>
              </a:tr>
              <a:tr h="370840">
                <a:tc>
                  <a:txBody>
                    <a:bodyPr/>
                    <a:lstStyle/>
                    <a:p>
                      <a:r>
                        <a:rPr lang="en-US" sz="1400" dirty="0">
                          <a:latin typeface="Calibri" panose="020F0502020204030204" pitchFamily="34" charset="0"/>
                          <a:cs typeface="Calibri" panose="020F0502020204030204" pitchFamily="34" charset="0"/>
                        </a:rPr>
                        <a:t>Food Protection</a:t>
                      </a:r>
                    </a:p>
                  </a:txBody>
                  <a:tcPr/>
                </a:tc>
                <a:tc>
                  <a:txBody>
                    <a:bodyPr/>
                    <a:lstStyle/>
                    <a:p>
                      <a:r>
                        <a:rPr lang="en-US" sz="1400" dirty="0">
                          <a:latin typeface="Calibri" panose="020F0502020204030204" pitchFamily="34" charset="0"/>
                          <a:cs typeface="Calibri" panose="020F0502020204030204" pitchFamily="34" charset="0"/>
                        </a:rPr>
                        <a:t>$2M</a:t>
                      </a:r>
                    </a:p>
                  </a:txBody>
                  <a:tcPr/>
                </a:tc>
                <a:tc>
                  <a:txBody>
                    <a:bodyPr/>
                    <a:lstStyle/>
                    <a:p>
                      <a:r>
                        <a:rPr lang="en-US" sz="1400" dirty="0">
                          <a:latin typeface="Calibri" panose="020F0502020204030204" pitchFamily="34" charset="0"/>
                          <a:cs typeface="Calibri" panose="020F0502020204030204" pitchFamily="34" charset="0"/>
                        </a:rPr>
                        <a:t>14%</a:t>
                      </a:r>
                    </a:p>
                  </a:txBody>
                  <a:tcPr/>
                </a:tc>
                <a:tc>
                  <a:txBody>
                    <a:bodyPr/>
                    <a:lstStyle/>
                    <a:p>
                      <a:r>
                        <a:rPr lang="en-US" sz="1400" dirty="0">
                          <a:latin typeface="Calibri" panose="020F0502020204030204" pitchFamily="34" charset="0"/>
                          <a:cs typeface="Calibri" panose="020F0502020204030204" pitchFamily="34" charset="0"/>
                        </a:rPr>
                        <a:t>$12M</a:t>
                      </a:r>
                    </a:p>
                  </a:txBody>
                  <a:tcPr/>
                </a:tc>
                <a:tc>
                  <a:txBody>
                    <a:bodyPr/>
                    <a:lstStyle/>
                    <a:p>
                      <a:r>
                        <a:rPr lang="en-US" sz="1400" dirty="0">
                          <a:latin typeface="Calibri" panose="020F0502020204030204" pitchFamily="34" charset="0"/>
                          <a:cs typeface="Calibri" panose="020F0502020204030204" pitchFamily="34" charset="0"/>
                        </a:rPr>
                        <a:t>Tax Amount</a:t>
                      </a:r>
                    </a:p>
                  </a:txBody>
                  <a:tcPr/>
                </a:tc>
                <a:extLst>
                  <a:ext uri="{0D108BD9-81ED-4DB2-BD59-A6C34878D82A}">
                    <a16:rowId xmlns:a16="http://schemas.microsoft.com/office/drawing/2014/main" val="2305176770"/>
                  </a:ext>
                </a:extLst>
              </a:tr>
              <a:tr h="370840">
                <a:tc>
                  <a:txBody>
                    <a:bodyPr/>
                    <a:lstStyle/>
                    <a:p>
                      <a:r>
                        <a:rPr lang="en-US" sz="1400" dirty="0">
                          <a:latin typeface="Calibri" panose="020F0502020204030204" pitchFamily="34" charset="0"/>
                          <a:cs typeface="Calibri" panose="020F0502020204030204" pitchFamily="34" charset="0"/>
                        </a:rPr>
                        <a:t>STD</a:t>
                      </a:r>
                    </a:p>
                  </a:txBody>
                  <a:tcPr/>
                </a:tc>
                <a:tc>
                  <a:txBody>
                    <a:bodyPr/>
                    <a:lstStyle/>
                    <a:p>
                      <a:r>
                        <a:rPr lang="en-US" sz="1400" dirty="0">
                          <a:latin typeface="Calibri" panose="020F0502020204030204" pitchFamily="34" charset="0"/>
                          <a:cs typeface="Calibri" panose="020F0502020204030204" pitchFamily="34" charset="0"/>
                        </a:rPr>
                        <a:t>$7M</a:t>
                      </a:r>
                    </a:p>
                  </a:txBody>
                  <a:tcPr/>
                </a:tc>
                <a:tc>
                  <a:txBody>
                    <a:bodyPr/>
                    <a:lstStyle/>
                    <a:p>
                      <a:r>
                        <a:rPr lang="en-US" sz="1400" dirty="0">
                          <a:latin typeface="Calibri" panose="020F0502020204030204" pitchFamily="34" charset="0"/>
                          <a:cs typeface="Calibri" panose="020F0502020204030204" pitchFamily="34" charset="0"/>
                        </a:rPr>
                        <a:t>50%</a:t>
                      </a:r>
                    </a:p>
                  </a:txBody>
                  <a:tcPr/>
                </a:tc>
                <a:tc>
                  <a:txBody>
                    <a:bodyPr/>
                    <a:lstStyle/>
                    <a:p>
                      <a:endParaRPr lang="en-US" sz="1400" dirty="0">
                        <a:latin typeface="Calibri" panose="020F0502020204030204" pitchFamily="34" charset="0"/>
                        <a:cs typeface="Calibri" panose="020F0502020204030204" pitchFamily="34" charset="0"/>
                      </a:endParaRPr>
                    </a:p>
                  </a:txBody>
                  <a:tcPr/>
                </a:tc>
                <a:tc>
                  <a:txBody>
                    <a:bodyPr/>
                    <a:lstStyle/>
                    <a:p>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71286571"/>
                  </a:ext>
                </a:extLst>
              </a:tr>
            </a:tbl>
          </a:graphicData>
        </a:graphic>
      </p:graphicFrame>
    </p:spTree>
    <p:extLst>
      <p:ext uri="{BB962C8B-B14F-4D97-AF65-F5344CB8AC3E}">
        <p14:creationId xmlns:p14="http://schemas.microsoft.com/office/powerpoint/2010/main" val="1374620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5056">
        <p15:prstTrans prst="peelOff"/>
      </p:transition>
    </mc:Choice>
    <mc:Fallback xmlns="">
      <p:transition spd="slow" advTm="95056">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D68D15A-5D22-CC68-2039-1D9DD482CDE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63E624A-C107-2538-A65A-2525FC5AD6C8}"/>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C4FA9761-0AEA-9405-2EA6-52C32250BDD6}"/>
              </a:ext>
            </a:extLst>
          </p:cNvPr>
          <p:cNvSpPr>
            <a:spLocks noGrp="1"/>
          </p:cNvSpPr>
          <p:nvPr>
            <p:ph type="ctrTitle"/>
          </p:nvPr>
        </p:nvSpPr>
        <p:spPr>
          <a:xfrm>
            <a:off x="228600" y="457200"/>
            <a:ext cx="8229600" cy="685800"/>
          </a:xfrm>
        </p:spPr>
        <p:txBody>
          <a:bodyPr>
            <a:normAutofit/>
          </a:bodyPr>
          <a:lstStyle/>
          <a:p>
            <a:pPr algn="l"/>
            <a:r>
              <a:rPr lang="en-US" dirty="0">
                <a:latin typeface="Calibri Light" panose="020F0302020204030204" pitchFamily="34" charset="0"/>
                <a:cs typeface="Calibri Light" panose="020F0302020204030204" pitchFamily="34" charset="0"/>
              </a:rPr>
              <a:t>Insights and Visualization</a:t>
            </a:r>
            <a:endParaRPr lang="en-US" sz="3100" b="1" dirty="0">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C277D9D4-4E30-B429-449D-754399A56083}"/>
              </a:ext>
            </a:extLst>
          </p:cNvPr>
          <p:cNvSpPr txBox="1"/>
          <p:nvPr/>
        </p:nvSpPr>
        <p:spPr>
          <a:xfrm>
            <a:off x="3192032" y="1437529"/>
            <a:ext cx="2302736" cy="325341"/>
          </a:xfrm>
          <a:prstGeom prst="rect">
            <a:avLst/>
          </a:prstGeom>
        </p:spPr>
        <p:txBody>
          <a:bodyPr vert="horz" lIns="91440" tIns="45720" rIns="91440" bIns="45720" rtlCol="0">
            <a:normAutofit/>
          </a:bodyPr>
          <a:lstStyle/>
          <a:p>
            <a:pPr defTabSz="914400">
              <a:lnSpc>
                <a:spcPct val="90000"/>
              </a:lnSpc>
              <a:spcAft>
                <a:spcPts val="600"/>
              </a:spcAft>
            </a:pPr>
            <a:r>
              <a:rPr lang="en-US" sz="1400" dirty="0">
                <a:latin typeface="Calibri" panose="020F0502020204030204" pitchFamily="34" charset="0"/>
                <a:cs typeface="Calibri" panose="020F0502020204030204" pitchFamily="34" charset="0"/>
              </a:rPr>
              <a:t>Predictive Model </a:t>
            </a:r>
          </a:p>
        </p:txBody>
      </p:sp>
      <p:graphicFrame>
        <p:nvGraphicFramePr>
          <p:cNvPr id="5" name="Table 4">
            <a:extLst>
              <a:ext uri="{FF2B5EF4-FFF2-40B4-BE49-F238E27FC236}">
                <a16:creationId xmlns:a16="http://schemas.microsoft.com/office/drawing/2014/main" id="{83FA2F18-86EF-BE5E-32EF-3B3269FD6ED9}"/>
              </a:ext>
            </a:extLst>
          </p:cNvPr>
          <p:cNvGraphicFramePr>
            <a:graphicFrameLocks noGrp="1"/>
          </p:cNvGraphicFramePr>
          <p:nvPr>
            <p:extLst>
              <p:ext uri="{D42A27DB-BD31-4B8C-83A1-F6EECF244321}">
                <p14:modId xmlns:p14="http://schemas.microsoft.com/office/powerpoint/2010/main" val="4090219422"/>
              </p:ext>
            </p:extLst>
          </p:nvPr>
        </p:nvGraphicFramePr>
        <p:xfrm>
          <a:off x="5600923" y="2227647"/>
          <a:ext cx="2958860" cy="2373511"/>
        </p:xfrm>
        <a:graphic>
          <a:graphicData uri="http://schemas.openxmlformats.org/drawingml/2006/table">
            <a:tbl>
              <a:tblPr firstRow="1" bandRow="1">
                <a:tableStyleId>{93296810-A885-4BE3-A3E7-6D5BEEA58F35}</a:tableStyleId>
              </a:tblPr>
              <a:tblGrid>
                <a:gridCol w="1449238">
                  <a:extLst>
                    <a:ext uri="{9D8B030D-6E8A-4147-A177-3AD203B41FA5}">
                      <a16:colId xmlns:a16="http://schemas.microsoft.com/office/drawing/2014/main" val="3970536557"/>
                    </a:ext>
                  </a:extLst>
                </a:gridCol>
                <a:gridCol w="1509622">
                  <a:extLst>
                    <a:ext uri="{9D8B030D-6E8A-4147-A177-3AD203B41FA5}">
                      <a16:colId xmlns:a16="http://schemas.microsoft.com/office/drawing/2014/main" val="2883225087"/>
                    </a:ext>
                  </a:extLst>
                </a:gridCol>
              </a:tblGrid>
              <a:tr h="431321">
                <a:tc>
                  <a:txBody>
                    <a:bodyPr/>
                    <a:lstStyle/>
                    <a:p>
                      <a:endParaRPr lang="en-US" sz="1400" dirty="0">
                        <a:latin typeface="Calibri" panose="020F0502020204030204" pitchFamily="34" charset="0"/>
                        <a:cs typeface="Calibri" panose="020F0502020204030204" pitchFamily="34" charset="0"/>
                      </a:endParaRPr>
                    </a:p>
                  </a:txBody>
                  <a:tcPr/>
                </a:tc>
                <a:tc>
                  <a:txBody>
                    <a:bodyPr/>
                    <a:lstStyle/>
                    <a:p>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90316165"/>
                  </a:ext>
                </a:extLst>
              </a:tr>
              <a:tr h="448670">
                <a:tc>
                  <a:txBody>
                    <a:bodyPr/>
                    <a:lstStyle/>
                    <a:p>
                      <a:r>
                        <a:rPr lang="en-US" sz="1400" dirty="0">
                          <a:latin typeface="Calibri" panose="020F0502020204030204" pitchFamily="34" charset="0"/>
                          <a:cs typeface="Calibri" panose="020F0502020204030204" pitchFamily="34" charset="0"/>
                        </a:rPr>
                        <a:t>Coefficients</a:t>
                      </a:r>
                    </a:p>
                  </a:txBody>
                  <a:tcPr/>
                </a:tc>
                <a:tc>
                  <a:txBody>
                    <a:bodyPr/>
                    <a:lstStyle/>
                    <a:p>
                      <a:r>
                        <a:rPr lang="en-US" sz="1400" dirty="0">
                          <a:latin typeface="Calibri" panose="020F0502020204030204" pitchFamily="34" charset="0"/>
                          <a:cs typeface="Calibri" panose="020F0502020204030204" pitchFamily="34" charset="0"/>
                        </a:rPr>
                        <a:t>1.8, 1.9, -8.5, 2.8</a:t>
                      </a:r>
                    </a:p>
                  </a:txBody>
                  <a:tcPr/>
                </a:tc>
                <a:extLst>
                  <a:ext uri="{0D108BD9-81ED-4DB2-BD59-A6C34878D82A}">
                    <a16:rowId xmlns:a16="http://schemas.microsoft.com/office/drawing/2014/main" val="2449782629"/>
                  </a:ext>
                </a:extLst>
              </a:tr>
              <a:tr h="457200">
                <a:tc>
                  <a:txBody>
                    <a:bodyPr/>
                    <a:lstStyle/>
                    <a:p>
                      <a:r>
                        <a:rPr lang="en-US" sz="1400" dirty="0">
                          <a:latin typeface="Calibri" panose="020F0502020204030204" pitchFamily="34" charset="0"/>
                          <a:cs typeface="Calibri" panose="020F0502020204030204" pitchFamily="34" charset="0"/>
                        </a:rPr>
                        <a:t>Intercept</a:t>
                      </a:r>
                    </a:p>
                  </a:txBody>
                  <a:tcPr/>
                </a:tc>
                <a:tc>
                  <a:txBody>
                    <a:bodyPr/>
                    <a:lstStyle/>
                    <a:p>
                      <a:r>
                        <a:rPr lang="en-US" sz="1400" dirty="0">
                          <a:latin typeface="Calibri" panose="020F0502020204030204" pitchFamily="34" charset="0"/>
                          <a:cs typeface="Calibri" panose="020F0502020204030204" pitchFamily="34" charset="0"/>
                        </a:rPr>
                        <a:t>26550</a:t>
                      </a:r>
                    </a:p>
                  </a:txBody>
                  <a:tcPr/>
                </a:tc>
                <a:extLst>
                  <a:ext uri="{0D108BD9-81ED-4DB2-BD59-A6C34878D82A}">
                    <a16:rowId xmlns:a16="http://schemas.microsoft.com/office/drawing/2014/main" val="1375248909"/>
                  </a:ext>
                </a:extLst>
              </a:tr>
              <a:tr h="370840">
                <a:tc>
                  <a:txBody>
                    <a:bodyPr/>
                    <a:lstStyle/>
                    <a:p>
                      <a:r>
                        <a:rPr lang="en-US" sz="1400" dirty="0">
                          <a:latin typeface="Calibri" panose="020F0502020204030204" pitchFamily="34" charset="0"/>
                          <a:cs typeface="Calibri" panose="020F0502020204030204" pitchFamily="34" charset="0"/>
                        </a:rPr>
                        <a:t>Mean Squared Error</a:t>
                      </a:r>
                    </a:p>
                  </a:txBody>
                  <a:tcPr/>
                </a:tc>
                <a:tc>
                  <a:txBody>
                    <a:bodyPr/>
                    <a:lstStyle/>
                    <a:p>
                      <a:r>
                        <a:rPr lang="en-US" sz="1400" dirty="0">
                          <a:latin typeface="Calibri" panose="020F0502020204030204" pitchFamily="34" charset="0"/>
                          <a:cs typeface="Calibri" panose="020F0502020204030204" pitchFamily="34" charset="0"/>
                        </a:rPr>
                        <a:t>1709640</a:t>
                      </a:r>
                    </a:p>
                  </a:txBody>
                  <a:tcPr/>
                </a:tc>
                <a:extLst>
                  <a:ext uri="{0D108BD9-81ED-4DB2-BD59-A6C34878D82A}">
                    <a16:rowId xmlns:a16="http://schemas.microsoft.com/office/drawing/2014/main" val="2438546985"/>
                  </a:ext>
                </a:extLst>
              </a:tr>
              <a:tr h="370840">
                <a:tc>
                  <a:txBody>
                    <a:bodyPr/>
                    <a:lstStyle/>
                    <a:p>
                      <a:r>
                        <a:rPr lang="en-US" sz="1400" dirty="0">
                          <a:latin typeface="Calibri" panose="020F0502020204030204" pitchFamily="34" charset="0"/>
                          <a:cs typeface="Calibri" panose="020F0502020204030204" pitchFamily="34" charset="0"/>
                        </a:rPr>
                        <a:t>Root mean Squared Error</a:t>
                      </a:r>
                    </a:p>
                  </a:txBody>
                  <a:tcPr/>
                </a:tc>
                <a:tc>
                  <a:txBody>
                    <a:bodyPr/>
                    <a:lstStyle/>
                    <a:p>
                      <a:r>
                        <a:rPr lang="en-US" sz="1400" dirty="0">
                          <a:latin typeface="Calibri" panose="020F0502020204030204" pitchFamily="34" charset="0"/>
                          <a:cs typeface="Calibri" panose="020F0502020204030204" pitchFamily="34" charset="0"/>
                        </a:rPr>
                        <a:t>1307</a:t>
                      </a:r>
                    </a:p>
                  </a:txBody>
                  <a:tcPr/>
                </a:tc>
                <a:extLst>
                  <a:ext uri="{0D108BD9-81ED-4DB2-BD59-A6C34878D82A}">
                    <a16:rowId xmlns:a16="http://schemas.microsoft.com/office/drawing/2014/main" val="2208025582"/>
                  </a:ext>
                </a:extLst>
              </a:tr>
            </a:tbl>
          </a:graphicData>
        </a:graphic>
      </p:graphicFrame>
      <p:pic>
        <p:nvPicPr>
          <p:cNvPr id="6" name="Picture 5">
            <a:extLst>
              <a:ext uri="{FF2B5EF4-FFF2-40B4-BE49-F238E27FC236}">
                <a16:creationId xmlns:a16="http://schemas.microsoft.com/office/drawing/2014/main" id="{4846F0A4-7F4E-6D39-5EB4-4F217701D842}"/>
              </a:ext>
            </a:extLst>
          </p:cNvPr>
          <p:cNvPicPr>
            <a:picLocks noChangeAspect="1"/>
          </p:cNvPicPr>
          <p:nvPr/>
        </p:nvPicPr>
        <p:blipFill>
          <a:blip r:embed="rId5"/>
          <a:stretch>
            <a:fillRect/>
          </a:stretch>
        </p:blipFill>
        <p:spPr>
          <a:xfrm>
            <a:off x="1097786" y="2227647"/>
            <a:ext cx="3810000" cy="1854200"/>
          </a:xfrm>
          <a:prstGeom prst="rect">
            <a:avLst/>
          </a:prstGeom>
        </p:spPr>
      </p:pic>
    </p:spTree>
    <p:extLst>
      <p:ext uri="{BB962C8B-B14F-4D97-AF65-F5344CB8AC3E}">
        <p14:creationId xmlns:p14="http://schemas.microsoft.com/office/powerpoint/2010/main" val="1608287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14997">
        <p15:prstTrans prst="peelOff"/>
      </p:transition>
    </mc:Choice>
    <mc:Fallback xmlns="">
      <p:transition spd="slow" advTm="114997">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AA800301-66FD-AA66-AC21-4E23F522E08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95F12EE4-CC03-3308-767E-9386FE7C8F06}"/>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47CC1ECA-6B7C-B83C-48E9-B35C8FEDFBF4}"/>
              </a:ext>
            </a:extLst>
          </p:cNvPr>
          <p:cNvSpPr>
            <a:spLocks noGrp="1"/>
          </p:cNvSpPr>
          <p:nvPr>
            <p:ph type="ctrTitle"/>
          </p:nvPr>
        </p:nvSpPr>
        <p:spPr>
          <a:xfrm>
            <a:off x="228599" y="721518"/>
            <a:ext cx="8438605" cy="421481"/>
          </a:xfrm>
        </p:spPr>
        <p:txBody>
          <a:bodyPr>
            <a:normAutofit fontScale="90000"/>
          </a:bodyPr>
          <a:lstStyle/>
          <a:p>
            <a:pPr algn="ctr"/>
            <a:r>
              <a:rPr lang="en-US" dirty="0">
                <a:latin typeface="Calibri Light" panose="020F0302020204030204" pitchFamily="34" charset="0"/>
                <a:cs typeface="Calibri Light" panose="020F0302020204030204" pitchFamily="34" charset="0"/>
              </a:rPr>
              <a:t>Recommendation and Decision Support Models</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FF09B0DF-DD79-3F6B-2CCC-6C5AAEAE0065}"/>
              </a:ext>
            </a:extLst>
          </p:cNvPr>
          <p:cNvSpPr txBox="1"/>
          <p:nvPr/>
        </p:nvSpPr>
        <p:spPr>
          <a:xfrm>
            <a:off x="749537" y="2430853"/>
            <a:ext cx="2084965" cy="335862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Use developed model for decision-support model</a:t>
            </a:r>
          </a:p>
        </p:txBody>
      </p:sp>
      <p:sp>
        <p:nvSpPr>
          <p:cNvPr id="5" name="TextBox 4">
            <a:extLst>
              <a:ext uri="{FF2B5EF4-FFF2-40B4-BE49-F238E27FC236}">
                <a16:creationId xmlns:a16="http://schemas.microsoft.com/office/drawing/2014/main" id="{7B8359E7-F643-0EB6-42A2-74882D45CF5E}"/>
              </a:ext>
            </a:extLst>
          </p:cNvPr>
          <p:cNvSpPr txBox="1"/>
          <p:nvPr/>
        </p:nvSpPr>
        <p:spPr>
          <a:xfrm>
            <a:off x="3269122" y="2430853"/>
            <a:ext cx="2084965" cy="335862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Setup a data warehouse/data lake</a:t>
            </a:r>
          </a:p>
        </p:txBody>
      </p:sp>
      <p:sp>
        <p:nvSpPr>
          <p:cNvPr id="6" name="TextBox 5">
            <a:extLst>
              <a:ext uri="{FF2B5EF4-FFF2-40B4-BE49-F238E27FC236}">
                <a16:creationId xmlns:a16="http://schemas.microsoft.com/office/drawing/2014/main" id="{14010CBC-72FD-1E00-2657-5477E6FEFE3E}"/>
              </a:ext>
            </a:extLst>
          </p:cNvPr>
          <p:cNvSpPr txBox="1"/>
          <p:nvPr/>
        </p:nvSpPr>
        <p:spPr>
          <a:xfrm>
            <a:off x="6182737" y="2430853"/>
            <a:ext cx="2084965" cy="335862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Build predictive model for each service to help predict utilization.</a:t>
            </a:r>
          </a:p>
        </p:txBody>
      </p:sp>
      <p:cxnSp>
        <p:nvCxnSpPr>
          <p:cNvPr id="7" name="Straight Arrow Connector 6">
            <a:extLst>
              <a:ext uri="{FF2B5EF4-FFF2-40B4-BE49-F238E27FC236}">
                <a16:creationId xmlns:a16="http://schemas.microsoft.com/office/drawing/2014/main" id="{5B4FE678-A579-B2FB-353F-F236AD5B5428}"/>
              </a:ext>
            </a:extLst>
          </p:cNvPr>
          <p:cNvCxnSpPr>
            <a:cxnSpLocks/>
          </p:cNvCxnSpPr>
          <p:nvPr/>
        </p:nvCxnSpPr>
        <p:spPr>
          <a:xfrm>
            <a:off x="2615013" y="2726108"/>
            <a:ext cx="5601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15DAF53-B21B-CF08-F7F7-A78C6A927149}"/>
              </a:ext>
            </a:extLst>
          </p:cNvPr>
          <p:cNvCxnSpPr>
            <a:cxnSpLocks/>
          </p:cNvCxnSpPr>
          <p:nvPr/>
        </p:nvCxnSpPr>
        <p:spPr>
          <a:xfrm>
            <a:off x="5354087" y="2726108"/>
            <a:ext cx="5601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504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441">
        <p15:prstTrans prst="peelOff"/>
      </p:transition>
    </mc:Choice>
    <mc:Fallback xmlns="">
      <p:transition spd="slow" advTm="3044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D8BC124-458A-C0B4-3864-14208827D69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2B5FB23-C5AD-C658-8FD9-72BACD3046D4}"/>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BEE23E9F-1248-A73F-44E9-7119AD56E649}"/>
              </a:ext>
            </a:extLst>
          </p:cNvPr>
          <p:cNvSpPr>
            <a:spLocks noGrp="1"/>
          </p:cNvSpPr>
          <p:nvPr>
            <p:ph type="ctrTitle"/>
          </p:nvPr>
        </p:nvSpPr>
        <p:spPr>
          <a:xfrm>
            <a:off x="228599" y="721518"/>
            <a:ext cx="8438605" cy="421481"/>
          </a:xfrm>
        </p:spPr>
        <p:txBody>
          <a:bodyPr>
            <a:normAutofit fontScale="90000"/>
          </a:bodyPr>
          <a:lstStyle/>
          <a:p>
            <a:pPr algn="ctr"/>
            <a:r>
              <a:rPr lang="en-US" dirty="0">
                <a:latin typeface="Calibri Light" panose="020F0302020204030204" pitchFamily="34" charset="0"/>
                <a:cs typeface="Calibri Light" panose="020F0302020204030204" pitchFamily="34" charset="0"/>
              </a:rPr>
              <a:t>Recommendation and Decision Support Models</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36CA3A1C-E645-A270-D8B6-B86F38A7A45C}"/>
              </a:ext>
            </a:extLst>
          </p:cNvPr>
          <p:cNvSpPr txBox="1"/>
          <p:nvPr/>
        </p:nvSpPr>
        <p:spPr>
          <a:xfrm>
            <a:off x="749537" y="2430853"/>
            <a:ext cx="2084965" cy="335862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Use framework to allocate funds based on utilization. </a:t>
            </a:r>
          </a:p>
        </p:txBody>
      </p:sp>
      <p:sp>
        <p:nvSpPr>
          <p:cNvPr id="5" name="TextBox 4">
            <a:extLst>
              <a:ext uri="{FF2B5EF4-FFF2-40B4-BE49-F238E27FC236}">
                <a16:creationId xmlns:a16="http://schemas.microsoft.com/office/drawing/2014/main" id="{97946989-04EE-54F8-F936-F0268F769610}"/>
              </a:ext>
            </a:extLst>
          </p:cNvPr>
          <p:cNvSpPr txBox="1"/>
          <p:nvPr/>
        </p:nvSpPr>
        <p:spPr>
          <a:xfrm>
            <a:off x="3269122" y="2430853"/>
            <a:ext cx="2084965" cy="335862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Provide stakeholders with template tool. Train stakeholders on new data collection tool. </a:t>
            </a:r>
          </a:p>
        </p:txBody>
      </p:sp>
      <p:sp>
        <p:nvSpPr>
          <p:cNvPr id="6" name="TextBox 5">
            <a:extLst>
              <a:ext uri="{FF2B5EF4-FFF2-40B4-BE49-F238E27FC236}">
                <a16:creationId xmlns:a16="http://schemas.microsoft.com/office/drawing/2014/main" id="{BD174CC6-64CD-9268-BD3B-460318BAC9A1}"/>
              </a:ext>
            </a:extLst>
          </p:cNvPr>
          <p:cNvSpPr txBox="1"/>
          <p:nvPr/>
        </p:nvSpPr>
        <p:spPr>
          <a:xfrm>
            <a:off x="6182737" y="2430853"/>
            <a:ext cx="2084965" cy="335862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dirty="0">
                <a:latin typeface="Calibri" panose="020F0502020204030204" pitchFamily="34" charset="0"/>
                <a:cs typeface="Calibri" panose="020F0502020204030204" pitchFamily="34" charset="0"/>
              </a:rPr>
              <a:t>Implement model on one program, track KPIs and reiterate across multiple programs. Track metrics and continuously improve model.</a:t>
            </a:r>
          </a:p>
        </p:txBody>
      </p:sp>
      <p:cxnSp>
        <p:nvCxnSpPr>
          <p:cNvPr id="3" name="Straight Arrow Connector 2">
            <a:extLst>
              <a:ext uri="{FF2B5EF4-FFF2-40B4-BE49-F238E27FC236}">
                <a16:creationId xmlns:a16="http://schemas.microsoft.com/office/drawing/2014/main" id="{330F8E72-1427-B8E0-879F-82D73BBC0212}"/>
              </a:ext>
            </a:extLst>
          </p:cNvPr>
          <p:cNvCxnSpPr>
            <a:cxnSpLocks/>
          </p:cNvCxnSpPr>
          <p:nvPr/>
        </p:nvCxnSpPr>
        <p:spPr>
          <a:xfrm>
            <a:off x="2603766" y="2982482"/>
            <a:ext cx="5601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6D69955-2DC8-516E-B7CE-443DF78B8661}"/>
              </a:ext>
            </a:extLst>
          </p:cNvPr>
          <p:cNvCxnSpPr/>
          <p:nvPr/>
        </p:nvCxnSpPr>
        <p:spPr>
          <a:xfrm>
            <a:off x="5354087" y="2982482"/>
            <a:ext cx="5601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4345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3128">
        <p15:prstTrans prst="peelOff"/>
      </p:transition>
    </mc:Choice>
    <mc:Fallback xmlns="">
      <p:transition spd="slow" advTm="5312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E219997-D780-3044-DD87-124896D2E74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7B48CCB2-236C-B549-6DEE-1E6809CC30BC}"/>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2DCCF21E-E651-9BF0-1336-C7DED3940AA2}"/>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Limitations – </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E31D7484-3B68-E703-1191-C9CCA43FB397}"/>
              </a:ext>
            </a:extLst>
          </p:cNvPr>
          <p:cNvSpPr txBox="1"/>
          <p:nvPr/>
        </p:nvSpPr>
        <p:spPr>
          <a:xfrm>
            <a:off x="672625" y="1809858"/>
            <a:ext cx="2084965" cy="335862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endParaRPr lang="en-US" sz="1400" dirty="0"/>
          </a:p>
        </p:txBody>
      </p:sp>
      <p:sp>
        <p:nvSpPr>
          <p:cNvPr id="3" name="Rectangle 2">
            <a:extLst>
              <a:ext uri="{FF2B5EF4-FFF2-40B4-BE49-F238E27FC236}">
                <a16:creationId xmlns:a16="http://schemas.microsoft.com/office/drawing/2014/main" id="{E6544D14-E914-BA00-C458-F6169EBC204B}"/>
              </a:ext>
            </a:extLst>
          </p:cNvPr>
          <p:cNvSpPr/>
          <p:nvPr/>
        </p:nvSpPr>
        <p:spPr>
          <a:xfrm>
            <a:off x="948585" y="1762394"/>
            <a:ext cx="2999572" cy="3333211"/>
          </a:xfrm>
          <a:prstGeom prst="rect">
            <a:avLst/>
          </a:prstGeom>
          <a:solidFill>
            <a:srgbClr val="CA9700"/>
          </a:solidFill>
        </p:spPr>
        <p:style>
          <a:lnRef idx="1">
            <a:schemeClr val="accent1"/>
          </a:lnRef>
          <a:fillRef idx="3">
            <a:schemeClr val="accent1"/>
          </a:fillRef>
          <a:effectRef idx="2">
            <a:schemeClr val="accent1"/>
          </a:effectRef>
          <a:fontRef idx="minor">
            <a:schemeClr val="lt1"/>
          </a:fontRef>
        </p:style>
        <p:txBody>
          <a:bodyPr rtlCol="0" anchor="ctr"/>
          <a:lstStyle/>
          <a:p>
            <a:pPr indent="-228600" defTabSz="914400">
              <a:lnSpc>
                <a:spcPct val="90000"/>
              </a:lnSpc>
              <a:spcAft>
                <a:spcPts val="60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indent="-228600" defTabSz="914400">
              <a:lnSpc>
                <a:spcPct val="90000"/>
              </a:lnSpc>
              <a:spcAft>
                <a:spcPts val="60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indent="-228600" defTabSz="914400">
              <a:lnSpc>
                <a:spcPct val="90000"/>
              </a:lnSpc>
              <a:spcAft>
                <a:spcPts val="60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Data Availability</a:t>
            </a:r>
          </a:p>
          <a:p>
            <a:pPr indent="-228600" defTabSz="914400">
              <a:lnSpc>
                <a:spcPct val="90000"/>
              </a:lnSpc>
              <a:spcAft>
                <a:spcPts val="60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Data Quality </a:t>
            </a:r>
          </a:p>
          <a:p>
            <a:pPr indent="-228600" defTabSz="914400">
              <a:lnSpc>
                <a:spcPct val="90000"/>
              </a:lnSpc>
              <a:spcAft>
                <a:spcPts val="60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Forecasting Assumptions</a:t>
            </a:r>
          </a:p>
          <a:p>
            <a:pPr indent="-228600" defTabSz="9144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Predictive model Inaccuracy</a:t>
            </a:r>
            <a:endParaRPr lang="en-US" sz="1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351D251B-03C4-B812-EF81-85F912F3CFBC}"/>
              </a:ext>
            </a:extLst>
          </p:cNvPr>
          <p:cNvSpPr/>
          <p:nvPr/>
        </p:nvSpPr>
        <p:spPr>
          <a:xfrm>
            <a:off x="5057688" y="1762393"/>
            <a:ext cx="2999572" cy="3333211"/>
          </a:xfrm>
          <a:prstGeom prst="rect">
            <a:avLst/>
          </a:prstGeom>
          <a:solidFill>
            <a:srgbClr val="8B1E41"/>
          </a:solidFill>
        </p:spPr>
        <p:style>
          <a:lnRef idx="1">
            <a:schemeClr val="accent1"/>
          </a:lnRef>
          <a:fillRef idx="3">
            <a:schemeClr val="accent1"/>
          </a:fillRef>
          <a:effectRef idx="2">
            <a:schemeClr val="accent1"/>
          </a:effectRef>
          <a:fontRef idx="minor">
            <a:schemeClr val="lt1"/>
          </a:fontRef>
        </p:style>
        <p:txBody>
          <a:bodyPr rtlCol="0" anchor="ctr"/>
          <a:lstStyle/>
          <a:p>
            <a:pPr indent="-228600" defTabSz="914400">
              <a:lnSpc>
                <a:spcPct val="90000"/>
              </a:lnSpc>
              <a:spcAft>
                <a:spcPts val="60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Economic </a:t>
            </a:r>
            <a:r>
              <a:rPr lang="en-US" dirty="0">
                <a:latin typeface="Calibri" panose="020F0502020204030204" pitchFamily="34" charset="0"/>
                <a:cs typeface="Calibri" panose="020F0502020204030204" pitchFamily="34" charset="0"/>
              </a:rPr>
              <a:t>Factors/</a:t>
            </a:r>
            <a:r>
              <a:rPr lang="en-US" sz="1800" dirty="0">
                <a:latin typeface="Calibri" panose="020F0502020204030204" pitchFamily="34" charset="0"/>
                <a:cs typeface="Calibri" panose="020F0502020204030204" pitchFamily="34" charset="0"/>
              </a:rPr>
              <a:t>Tax cuts</a:t>
            </a:r>
          </a:p>
          <a:p>
            <a:pPr indent="-228600" defTabSz="914400">
              <a:lnSpc>
                <a:spcPct val="90000"/>
              </a:lnSpc>
              <a:spcAft>
                <a:spcPts val="60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Political Climate</a:t>
            </a:r>
          </a:p>
          <a:p>
            <a:pPr indent="-228600" defTabSz="914400">
              <a:lnSpc>
                <a:spcPct val="90000"/>
              </a:lnSpc>
              <a:spcAft>
                <a:spcPts val="60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Resistance to Change</a:t>
            </a:r>
          </a:p>
        </p:txBody>
      </p:sp>
    </p:spTree>
    <p:extLst>
      <p:ext uri="{BB962C8B-B14F-4D97-AF65-F5344CB8AC3E}">
        <p14:creationId xmlns:p14="http://schemas.microsoft.com/office/powerpoint/2010/main" val="3425053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43185">
        <p15:prstTrans prst="peelOff"/>
      </p:transition>
    </mc:Choice>
    <mc:Fallback xmlns="">
      <p:transition spd="slow" advTm="14318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F61DCE34-C665-6C78-8922-556276717A1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D35ED7A-8F71-4835-273D-DC023049402F}"/>
              </a:ext>
            </a:extLst>
          </p:cNvPr>
          <p:cNvPicPr>
            <a:picLocks noChangeAspect="1"/>
          </p:cNvPicPr>
          <p:nvPr/>
        </p:nvPicPr>
        <p:blipFill>
          <a:blip r:embed="rId4"/>
          <a:stretch>
            <a:fillRect/>
          </a:stretch>
        </p:blipFill>
        <p:spPr>
          <a:xfrm>
            <a:off x="0" y="0"/>
            <a:ext cx="9144000" cy="721519"/>
          </a:xfrm>
          <a:prstGeom prst="rect">
            <a:avLst/>
          </a:prstGeom>
        </p:spPr>
      </p:pic>
      <p:sp>
        <p:nvSpPr>
          <p:cNvPr id="2" name="Title 1">
            <a:extLst>
              <a:ext uri="{FF2B5EF4-FFF2-40B4-BE49-F238E27FC236}">
                <a16:creationId xmlns:a16="http://schemas.microsoft.com/office/drawing/2014/main" id="{0E3644B3-87A5-B5E4-8509-7DF666155144}"/>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Agenda</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6" name="Content Placeholder 3">
            <a:extLst>
              <a:ext uri="{FF2B5EF4-FFF2-40B4-BE49-F238E27FC236}">
                <a16:creationId xmlns:a16="http://schemas.microsoft.com/office/drawing/2014/main" id="{9DEA7C9C-61AF-0D9F-DA1A-DE7F25F0D9BD}"/>
              </a:ext>
            </a:extLst>
          </p:cNvPr>
          <p:cNvSpPr txBox="1">
            <a:spLocks/>
          </p:cNvSpPr>
          <p:nvPr/>
        </p:nvSpPr>
        <p:spPr>
          <a:xfrm>
            <a:off x="266700" y="1435510"/>
            <a:ext cx="8610600" cy="5171768"/>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Problem Statement</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Objective </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Methodology and Structure of Analysis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Insights &amp; Visualizations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Recommendations &amp; Decision Support Model</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Risks and Considerations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Technical Overview</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Conclusion</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Next Steps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Questions</a:t>
            </a:r>
          </a:p>
          <a:p>
            <a:endParaRPr lang="en-US" dirty="0"/>
          </a:p>
        </p:txBody>
      </p:sp>
    </p:spTree>
    <p:extLst>
      <p:ext uri="{BB962C8B-B14F-4D97-AF65-F5344CB8AC3E}">
        <p14:creationId xmlns:p14="http://schemas.microsoft.com/office/powerpoint/2010/main" val="477391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931">
        <p15:prstTrans prst="peelOff"/>
      </p:transition>
    </mc:Choice>
    <mc:Fallback xmlns="">
      <p:transition spd="slow" advTm="4493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AC660F44-94BD-F0DF-4C2D-4CE5BEC6D3A7}"/>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AC2CECB-B6C0-1E26-C679-20B68146D9E4}"/>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096B6FC7-8630-84CA-1C91-00B149A4D5F1}"/>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Considerations – Stakeholder Buy-In</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7" name="Rectangle 6">
            <a:extLst>
              <a:ext uri="{FF2B5EF4-FFF2-40B4-BE49-F238E27FC236}">
                <a16:creationId xmlns:a16="http://schemas.microsoft.com/office/drawing/2014/main" id="{8841D89A-814F-A736-660F-51CD3296673E}"/>
              </a:ext>
            </a:extLst>
          </p:cNvPr>
          <p:cNvSpPr/>
          <p:nvPr/>
        </p:nvSpPr>
        <p:spPr>
          <a:xfrm>
            <a:off x="1512606" y="1965532"/>
            <a:ext cx="6358071" cy="311066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indent="-228600" defTabSz="914400">
              <a:lnSpc>
                <a:spcPct val="90000"/>
              </a:lnSpc>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indent="-228600" defTabSz="9144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Lack of project awareness</a:t>
            </a:r>
          </a:p>
          <a:p>
            <a:pPr indent="-228600" defTabSz="9144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Inability to provide data</a:t>
            </a:r>
          </a:p>
          <a:p>
            <a:pPr indent="-228600" defTabSz="914400">
              <a:lnSpc>
                <a:spcPct val="90000"/>
              </a:lnSpc>
              <a:spcAft>
                <a:spcPts val="60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Increased workload</a:t>
            </a:r>
          </a:p>
          <a:p>
            <a:pPr indent="-228600" defTabSz="914400">
              <a:lnSpc>
                <a:spcPct val="90000"/>
              </a:lnSpc>
              <a:spcAft>
                <a:spcPts val="60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Use of New tools</a:t>
            </a:r>
          </a:p>
        </p:txBody>
      </p:sp>
    </p:spTree>
    <p:extLst>
      <p:ext uri="{BB962C8B-B14F-4D97-AF65-F5344CB8AC3E}">
        <p14:creationId xmlns:p14="http://schemas.microsoft.com/office/powerpoint/2010/main" val="1491765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90001">
        <p15:prstTrans prst="peelOff"/>
      </p:transition>
    </mc:Choice>
    <mc:Fallback xmlns="">
      <p:transition spd="slow" advTm="9000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F78B2-4944-AA9D-B16E-851E4ED8686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DAECF36-9007-827E-4F5E-77E755C93331}"/>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14BFCFA6-1C27-17B7-EEFA-BED75107FF9B}"/>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Technical Overview </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5" name="Content Placeholder 3">
            <a:extLst>
              <a:ext uri="{FF2B5EF4-FFF2-40B4-BE49-F238E27FC236}">
                <a16:creationId xmlns:a16="http://schemas.microsoft.com/office/drawing/2014/main" id="{382B0498-B1A5-06EF-6A1C-41416DDEADEE}"/>
              </a:ext>
            </a:extLst>
          </p:cNvPr>
          <p:cNvSpPr txBox="1">
            <a:spLocks/>
          </p:cNvSpPr>
          <p:nvPr/>
        </p:nvSpPr>
        <p:spPr>
          <a:xfrm>
            <a:off x="228600" y="1431489"/>
            <a:ext cx="8610600"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tx1"/>
              </a:solidFill>
              <a:latin typeface="Calibri" panose="020F0502020204030204" pitchFamily="34" charset="0"/>
              <a:cs typeface="Calibri" panose="020F0502020204030204" pitchFamily="34" charset="0"/>
            </a:endParaRPr>
          </a:p>
        </p:txBody>
      </p:sp>
      <p:sp>
        <p:nvSpPr>
          <p:cNvPr id="7" name="Content Placeholder 3">
            <a:extLst>
              <a:ext uri="{FF2B5EF4-FFF2-40B4-BE49-F238E27FC236}">
                <a16:creationId xmlns:a16="http://schemas.microsoft.com/office/drawing/2014/main" id="{6FF04D95-32E7-B6A1-F008-73BDD73079CB}"/>
              </a:ext>
            </a:extLst>
          </p:cNvPr>
          <p:cNvSpPr txBox="1">
            <a:spLocks/>
          </p:cNvSpPr>
          <p:nvPr/>
        </p:nvSpPr>
        <p:spPr>
          <a:xfrm>
            <a:off x="266700" y="1367328"/>
            <a:ext cx="2760279" cy="337421"/>
          </a:xfrm>
          <a:prstGeom prst="rect">
            <a:avLst/>
          </a:prstGeom>
        </p:spPr>
        <p:txBody>
          <a:bodyPr vert="horz" lIns="0" tIns="0" rIns="0" bIns="0" rtlCol="0">
            <a:normAutofit fontScale="77500" lnSpcReduction="20000"/>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panose="020F0502020204030204" pitchFamily="34" charset="0"/>
                <a:cs typeface="Calibri" panose="020F0502020204030204" pitchFamily="34" charset="0"/>
              </a:rPr>
              <a:t>Python Programming – Installing Packages</a:t>
            </a:r>
          </a:p>
          <a:p>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pic>
        <p:nvPicPr>
          <p:cNvPr id="10" name="Picture 9" descr="A screenshot of a computer program&#10;&#10;AI-generated content may be incorrect.">
            <a:extLst>
              <a:ext uri="{FF2B5EF4-FFF2-40B4-BE49-F238E27FC236}">
                <a16:creationId xmlns:a16="http://schemas.microsoft.com/office/drawing/2014/main" id="{04F9195A-F99F-5621-A3C3-C5CA127CEBF8}"/>
              </a:ext>
            </a:extLst>
          </p:cNvPr>
          <p:cNvPicPr>
            <a:picLocks noChangeAspect="1"/>
          </p:cNvPicPr>
          <p:nvPr/>
        </p:nvPicPr>
        <p:blipFill>
          <a:blip r:embed="rId4"/>
          <a:stretch>
            <a:fillRect/>
          </a:stretch>
        </p:blipFill>
        <p:spPr>
          <a:xfrm>
            <a:off x="433344" y="2057399"/>
            <a:ext cx="5867400" cy="2374900"/>
          </a:xfrm>
          <a:prstGeom prst="rect">
            <a:avLst/>
          </a:prstGeom>
        </p:spPr>
      </p:pic>
    </p:spTree>
    <p:extLst>
      <p:ext uri="{BB962C8B-B14F-4D97-AF65-F5344CB8AC3E}">
        <p14:creationId xmlns:p14="http://schemas.microsoft.com/office/powerpoint/2010/main" val="857699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5509">
        <p15:prstTrans prst="peelOff"/>
      </p:transition>
    </mc:Choice>
    <mc:Fallback xmlns="">
      <p:transition spd="slow" advTm="15509">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F33F9-AFC0-D327-0E54-9D04E5CCF107}"/>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763A599-5682-7AD7-8D42-3B9547F19AE1}"/>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EABB4CB1-9B4D-F0D7-CC9B-CEBB816A6C25}"/>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Technical Overview </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5" name="Content Placeholder 3">
            <a:extLst>
              <a:ext uri="{FF2B5EF4-FFF2-40B4-BE49-F238E27FC236}">
                <a16:creationId xmlns:a16="http://schemas.microsoft.com/office/drawing/2014/main" id="{BE962119-96AA-8C38-AB43-E61690A7CB19}"/>
              </a:ext>
            </a:extLst>
          </p:cNvPr>
          <p:cNvSpPr txBox="1">
            <a:spLocks/>
          </p:cNvSpPr>
          <p:nvPr/>
        </p:nvSpPr>
        <p:spPr>
          <a:xfrm>
            <a:off x="228600" y="1431489"/>
            <a:ext cx="8610600"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tx1"/>
              </a:solidFill>
              <a:latin typeface="Calibri" panose="020F0502020204030204" pitchFamily="34" charset="0"/>
              <a:cs typeface="Calibri" panose="020F0502020204030204" pitchFamily="34" charset="0"/>
            </a:endParaRPr>
          </a:p>
        </p:txBody>
      </p:sp>
      <p:sp>
        <p:nvSpPr>
          <p:cNvPr id="7" name="Content Placeholder 3">
            <a:extLst>
              <a:ext uri="{FF2B5EF4-FFF2-40B4-BE49-F238E27FC236}">
                <a16:creationId xmlns:a16="http://schemas.microsoft.com/office/drawing/2014/main" id="{BF497945-FEA1-6E06-0870-16FBD968FC2E}"/>
              </a:ext>
            </a:extLst>
          </p:cNvPr>
          <p:cNvSpPr txBox="1">
            <a:spLocks/>
          </p:cNvSpPr>
          <p:nvPr/>
        </p:nvSpPr>
        <p:spPr>
          <a:xfrm>
            <a:off x="266700" y="1367328"/>
            <a:ext cx="2823341" cy="337421"/>
          </a:xfrm>
          <a:prstGeom prst="rect">
            <a:avLst/>
          </a:prstGeom>
        </p:spPr>
        <p:txBody>
          <a:bodyPr vert="horz" lIns="0" tIns="0" rIns="0" bIns="0" rtlCol="0">
            <a:normAutofit fontScale="85000" lnSpcReduction="10000"/>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panose="020F0502020204030204" pitchFamily="34" charset="0"/>
                <a:cs typeface="Calibri" panose="020F0502020204030204" pitchFamily="34" charset="0"/>
              </a:rPr>
              <a:t>Python Programming – Scatter plots</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D6A20D37-EE00-5785-F6BC-E9E06A7AAF16}"/>
              </a:ext>
            </a:extLst>
          </p:cNvPr>
          <p:cNvPicPr>
            <a:picLocks noChangeAspect="1"/>
          </p:cNvPicPr>
          <p:nvPr/>
        </p:nvPicPr>
        <p:blipFill>
          <a:blip r:embed="rId4"/>
          <a:srcRect/>
          <a:stretch/>
        </p:blipFill>
        <p:spPr>
          <a:xfrm>
            <a:off x="637604" y="2283933"/>
            <a:ext cx="3497456" cy="2805158"/>
          </a:xfrm>
          <a:prstGeom prst="rect">
            <a:avLst/>
          </a:prstGeom>
        </p:spPr>
      </p:pic>
      <p:sp>
        <p:nvSpPr>
          <p:cNvPr id="2" name="Content Placeholder 3">
            <a:extLst>
              <a:ext uri="{FF2B5EF4-FFF2-40B4-BE49-F238E27FC236}">
                <a16:creationId xmlns:a16="http://schemas.microsoft.com/office/drawing/2014/main" id="{A6A07C82-E838-9A7C-9F02-4A70C8EAA59E}"/>
              </a:ext>
            </a:extLst>
          </p:cNvPr>
          <p:cNvSpPr txBox="1">
            <a:spLocks/>
          </p:cNvSpPr>
          <p:nvPr/>
        </p:nvSpPr>
        <p:spPr>
          <a:xfrm>
            <a:off x="4770383" y="3686512"/>
            <a:ext cx="2823341"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defTabSz="914400">
              <a:lnSpc>
                <a:spcPct val="90000"/>
              </a:lnSpc>
              <a:spcAft>
                <a:spcPts val="600"/>
              </a:spcAft>
            </a:pPr>
            <a:r>
              <a:rPr lang="en-US" sz="1600" dirty="0">
                <a:solidFill>
                  <a:schemeClr val="tx1"/>
                </a:solidFill>
                <a:latin typeface="Calibri" panose="020F0502020204030204" pitchFamily="34" charset="0"/>
                <a:cs typeface="Calibri" panose="020F0502020204030204" pitchFamily="34" charset="0"/>
              </a:rPr>
              <a:t>Program budget by year</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0049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2796">
        <p15:prstTrans prst="peelOff"/>
      </p:transition>
    </mc:Choice>
    <mc:Fallback xmlns="">
      <p:transition spd="slow" advTm="3279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371F6-53D3-00FA-AC76-D93D7D4762B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CD4B81D-5ED8-FE0B-7690-3916A6270335}"/>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63292441-5145-9C89-0D91-41DB7F612C5A}"/>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Technical Overview </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5" name="Content Placeholder 3">
            <a:extLst>
              <a:ext uri="{FF2B5EF4-FFF2-40B4-BE49-F238E27FC236}">
                <a16:creationId xmlns:a16="http://schemas.microsoft.com/office/drawing/2014/main" id="{EBCAC3C0-1A13-DE6E-7317-D42962B03BD3}"/>
              </a:ext>
            </a:extLst>
          </p:cNvPr>
          <p:cNvSpPr txBox="1">
            <a:spLocks/>
          </p:cNvSpPr>
          <p:nvPr/>
        </p:nvSpPr>
        <p:spPr>
          <a:xfrm>
            <a:off x="228600" y="1431489"/>
            <a:ext cx="8610600"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tx1"/>
              </a:solidFill>
              <a:latin typeface="Calibri" panose="020F0502020204030204" pitchFamily="34" charset="0"/>
              <a:cs typeface="Calibri" panose="020F0502020204030204" pitchFamily="34" charset="0"/>
            </a:endParaRPr>
          </a:p>
        </p:txBody>
      </p:sp>
      <p:sp>
        <p:nvSpPr>
          <p:cNvPr id="7" name="Content Placeholder 3">
            <a:extLst>
              <a:ext uri="{FF2B5EF4-FFF2-40B4-BE49-F238E27FC236}">
                <a16:creationId xmlns:a16="http://schemas.microsoft.com/office/drawing/2014/main" id="{95638E38-3DF9-BA4A-93B6-75B3808D8A43}"/>
              </a:ext>
            </a:extLst>
          </p:cNvPr>
          <p:cNvSpPr txBox="1">
            <a:spLocks/>
          </p:cNvSpPr>
          <p:nvPr/>
        </p:nvSpPr>
        <p:spPr>
          <a:xfrm>
            <a:off x="266700" y="1367328"/>
            <a:ext cx="2928445" cy="337421"/>
          </a:xfrm>
          <a:prstGeom prst="rect">
            <a:avLst/>
          </a:prstGeom>
        </p:spPr>
        <p:txBody>
          <a:bodyPr vert="horz" lIns="0" tIns="0" rIns="0" bIns="0" rtlCol="0">
            <a:normAutofit fontScale="77500" lnSpcReduction="20000"/>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panose="020F0502020204030204" pitchFamily="34" charset="0"/>
                <a:cs typeface="Calibri" panose="020F0502020204030204" pitchFamily="34" charset="0"/>
              </a:rPr>
              <a:t>Python Programming – Stacked bar chart</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3B8B53C8-4FAD-AFA9-D324-D16554E0A877}"/>
              </a:ext>
            </a:extLst>
          </p:cNvPr>
          <p:cNvPicPr>
            <a:picLocks noChangeAspect="1"/>
          </p:cNvPicPr>
          <p:nvPr/>
        </p:nvPicPr>
        <p:blipFill>
          <a:blip r:embed="rId4"/>
          <a:srcRect r="27726"/>
          <a:stretch/>
        </p:blipFill>
        <p:spPr>
          <a:xfrm>
            <a:off x="228600" y="2221865"/>
            <a:ext cx="3719557" cy="1875388"/>
          </a:xfrm>
          <a:prstGeom prst="rect">
            <a:avLst/>
          </a:prstGeom>
        </p:spPr>
      </p:pic>
      <p:pic>
        <p:nvPicPr>
          <p:cNvPr id="2" name="Picture 1">
            <a:extLst>
              <a:ext uri="{FF2B5EF4-FFF2-40B4-BE49-F238E27FC236}">
                <a16:creationId xmlns:a16="http://schemas.microsoft.com/office/drawing/2014/main" id="{A22643FE-2B15-1925-3ADF-E44844A96475}"/>
              </a:ext>
            </a:extLst>
          </p:cNvPr>
          <p:cNvPicPr>
            <a:picLocks noChangeAspect="1"/>
          </p:cNvPicPr>
          <p:nvPr/>
        </p:nvPicPr>
        <p:blipFill>
          <a:blip r:embed="rId5"/>
          <a:stretch>
            <a:fillRect/>
          </a:stretch>
        </p:blipFill>
        <p:spPr>
          <a:xfrm>
            <a:off x="4533900" y="1955099"/>
            <a:ext cx="4038600" cy="2781300"/>
          </a:xfrm>
          <a:prstGeom prst="rect">
            <a:avLst/>
          </a:prstGeom>
        </p:spPr>
      </p:pic>
      <p:sp>
        <p:nvSpPr>
          <p:cNvPr id="3" name="TextBox 2">
            <a:extLst>
              <a:ext uri="{FF2B5EF4-FFF2-40B4-BE49-F238E27FC236}">
                <a16:creationId xmlns:a16="http://schemas.microsoft.com/office/drawing/2014/main" id="{F96E0085-2564-E356-3F4E-2AA4886F2E01}"/>
              </a:ext>
            </a:extLst>
          </p:cNvPr>
          <p:cNvSpPr txBox="1"/>
          <p:nvPr/>
        </p:nvSpPr>
        <p:spPr>
          <a:xfrm>
            <a:off x="2770584" y="5603573"/>
            <a:ext cx="3602831" cy="325341"/>
          </a:xfrm>
          <a:prstGeom prst="rect">
            <a:avLst/>
          </a:prstGeom>
        </p:spPr>
        <p:txBody>
          <a:bodyPr vert="horz" lIns="91440" tIns="45720" rIns="91440" bIns="45720" rtlCol="0">
            <a:noAutofit/>
          </a:bodyPr>
          <a:lstStyle/>
          <a:p>
            <a:pPr defTabSz="914400">
              <a:lnSpc>
                <a:spcPct val="90000"/>
              </a:lnSpc>
              <a:spcAft>
                <a:spcPts val="600"/>
              </a:spcAft>
            </a:pPr>
            <a:r>
              <a:rPr lang="en-US" sz="1400" b="1" dirty="0">
                <a:latin typeface="Calibri" panose="020F0502020204030204" pitchFamily="34" charset="0"/>
                <a:cs typeface="Calibri" panose="020F0502020204030204" pitchFamily="34" charset="0"/>
              </a:rPr>
              <a:t>Average yearly funding sources for programs</a:t>
            </a:r>
          </a:p>
        </p:txBody>
      </p:sp>
    </p:spTree>
    <p:extLst>
      <p:ext uri="{BB962C8B-B14F-4D97-AF65-F5344CB8AC3E}">
        <p14:creationId xmlns:p14="http://schemas.microsoft.com/office/powerpoint/2010/main" val="2835813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465">
        <p15:prstTrans prst="peelOff"/>
      </p:transition>
    </mc:Choice>
    <mc:Fallback xmlns="">
      <p:transition spd="slow" advTm="12465">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5A51D-64C6-6809-C2E4-F9E4586393D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91B75A0-E821-AF90-D7EC-0F469BFA86E4}"/>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2EADC89C-607B-6866-2392-6302C8D65EFB}"/>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Technical Overview </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5" name="Content Placeholder 3">
            <a:extLst>
              <a:ext uri="{FF2B5EF4-FFF2-40B4-BE49-F238E27FC236}">
                <a16:creationId xmlns:a16="http://schemas.microsoft.com/office/drawing/2014/main" id="{FE796FC0-88D5-485A-5333-24CEB2BF9548}"/>
              </a:ext>
            </a:extLst>
          </p:cNvPr>
          <p:cNvSpPr txBox="1">
            <a:spLocks/>
          </p:cNvSpPr>
          <p:nvPr/>
        </p:nvSpPr>
        <p:spPr>
          <a:xfrm>
            <a:off x="228600" y="1431489"/>
            <a:ext cx="8610600"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tx1"/>
              </a:solidFill>
              <a:latin typeface="Calibri" panose="020F0502020204030204" pitchFamily="34" charset="0"/>
              <a:cs typeface="Calibri" panose="020F0502020204030204" pitchFamily="34" charset="0"/>
            </a:endParaRPr>
          </a:p>
        </p:txBody>
      </p:sp>
      <p:sp>
        <p:nvSpPr>
          <p:cNvPr id="7" name="Content Placeholder 3">
            <a:extLst>
              <a:ext uri="{FF2B5EF4-FFF2-40B4-BE49-F238E27FC236}">
                <a16:creationId xmlns:a16="http://schemas.microsoft.com/office/drawing/2014/main" id="{321CAC96-7C1A-4A4E-5716-3D9F482207F8}"/>
              </a:ext>
            </a:extLst>
          </p:cNvPr>
          <p:cNvSpPr txBox="1">
            <a:spLocks/>
          </p:cNvSpPr>
          <p:nvPr/>
        </p:nvSpPr>
        <p:spPr>
          <a:xfrm>
            <a:off x="266700" y="1367328"/>
            <a:ext cx="2613134" cy="337421"/>
          </a:xfrm>
          <a:prstGeom prst="rect">
            <a:avLst/>
          </a:prstGeom>
        </p:spPr>
        <p:txBody>
          <a:bodyPr vert="horz" lIns="0" tIns="0" rIns="0" bIns="0" rtlCol="0">
            <a:no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dirty="0">
                <a:solidFill>
                  <a:schemeClr val="tx1"/>
                </a:solidFill>
                <a:latin typeface="Calibri" panose="020F0502020204030204" pitchFamily="34" charset="0"/>
                <a:cs typeface="Calibri" panose="020F0502020204030204" pitchFamily="34" charset="0"/>
              </a:rPr>
              <a:t>Python Programming – Bar Chart</a:t>
            </a:r>
          </a:p>
          <a:p>
            <a:pPr marL="342900" indent="-342900">
              <a:buFont typeface="Arial" panose="020B0604020202020204" pitchFamily="34" charset="0"/>
              <a:buChar char="•"/>
            </a:pPr>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31687106-E477-5B7A-CE07-D52DB58A3C40}"/>
              </a:ext>
            </a:extLst>
          </p:cNvPr>
          <p:cNvPicPr>
            <a:picLocks noChangeAspect="1"/>
          </p:cNvPicPr>
          <p:nvPr/>
        </p:nvPicPr>
        <p:blipFill>
          <a:blip r:embed="rId4"/>
          <a:srcRect l="8679" t="-2278" r="2888" b="2278"/>
          <a:stretch/>
        </p:blipFill>
        <p:spPr>
          <a:xfrm>
            <a:off x="249335" y="2211411"/>
            <a:ext cx="4185932" cy="1875388"/>
          </a:xfrm>
          <a:prstGeom prst="rect">
            <a:avLst/>
          </a:prstGeom>
        </p:spPr>
      </p:pic>
      <p:pic>
        <p:nvPicPr>
          <p:cNvPr id="3" name="Picture 2">
            <a:extLst>
              <a:ext uri="{FF2B5EF4-FFF2-40B4-BE49-F238E27FC236}">
                <a16:creationId xmlns:a16="http://schemas.microsoft.com/office/drawing/2014/main" id="{F340A267-9716-4247-1F1A-ED57028CA2D5}"/>
              </a:ext>
            </a:extLst>
          </p:cNvPr>
          <p:cNvPicPr>
            <a:picLocks noChangeAspect="1"/>
          </p:cNvPicPr>
          <p:nvPr/>
        </p:nvPicPr>
        <p:blipFill>
          <a:blip r:embed="rId5"/>
          <a:srcRect/>
          <a:stretch/>
        </p:blipFill>
        <p:spPr>
          <a:xfrm>
            <a:off x="5196298" y="2038349"/>
            <a:ext cx="3261902" cy="3312605"/>
          </a:xfrm>
          <a:prstGeom prst="rect">
            <a:avLst/>
          </a:prstGeom>
        </p:spPr>
      </p:pic>
      <p:sp>
        <p:nvSpPr>
          <p:cNvPr id="2" name="TextBox 1">
            <a:extLst>
              <a:ext uri="{FF2B5EF4-FFF2-40B4-BE49-F238E27FC236}">
                <a16:creationId xmlns:a16="http://schemas.microsoft.com/office/drawing/2014/main" id="{D12B3C9C-9083-7DB2-D2B8-36E0AF29CEB1}"/>
              </a:ext>
            </a:extLst>
          </p:cNvPr>
          <p:cNvSpPr txBox="1"/>
          <p:nvPr/>
        </p:nvSpPr>
        <p:spPr>
          <a:xfrm>
            <a:off x="3959590" y="5630784"/>
            <a:ext cx="1945638" cy="325341"/>
          </a:xfrm>
          <a:prstGeom prst="rect">
            <a:avLst/>
          </a:prstGeom>
        </p:spPr>
        <p:txBody>
          <a:bodyPr vert="horz" lIns="91440" tIns="45720" rIns="91440" bIns="45720" rtlCol="0">
            <a:noAutofit/>
          </a:bodyPr>
          <a:lstStyle/>
          <a:p>
            <a:pPr defTabSz="914400">
              <a:lnSpc>
                <a:spcPct val="90000"/>
              </a:lnSpc>
              <a:spcAft>
                <a:spcPts val="600"/>
              </a:spcAft>
            </a:pPr>
            <a:r>
              <a:rPr lang="en-US" sz="1400" b="1" dirty="0">
                <a:latin typeface="Calibri" panose="020F0502020204030204" pitchFamily="34" charset="0"/>
                <a:cs typeface="Calibri" panose="020F0502020204030204" pitchFamily="34" charset="0"/>
              </a:rPr>
              <a:t>Impact of Program </a:t>
            </a:r>
          </a:p>
        </p:txBody>
      </p:sp>
    </p:spTree>
    <p:extLst>
      <p:ext uri="{BB962C8B-B14F-4D97-AF65-F5344CB8AC3E}">
        <p14:creationId xmlns:p14="http://schemas.microsoft.com/office/powerpoint/2010/main" val="1612302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1531">
        <p15:prstTrans prst="peelOff"/>
      </p:transition>
    </mc:Choice>
    <mc:Fallback xmlns="">
      <p:transition spd="slow" advTm="2153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4CA65-0F52-EAEC-C31C-1D5E7F92BE9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9159AE62-1550-9D88-2688-D2FD1FD31BA1}"/>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87EA4795-9920-1A23-A46F-C8D75DF36390}"/>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Technical Overview </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5" name="Content Placeholder 3">
            <a:extLst>
              <a:ext uri="{FF2B5EF4-FFF2-40B4-BE49-F238E27FC236}">
                <a16:creationId xmlns:a16="http://schemas.microsoft.com/office/drawing/2014/main" id="{C18134A3-A834-E233-E517-764FB79E2AEF}"/>
              </a:ext>
            </a:extLst>
          </p:cNvPr>
          <p:cNvSpPr txBox="1">
            <a:spLocks/>
          </p:cNvSpPr>
          <p:nvPr/>
        </p:nvSpPr>
        <p:spPr>
          <a:xfrm>
            <a:off x="228600" y="1431489"/>
            <a:ext cx="8610600"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tx1"/>
              </a:solidFill>
              <a:latin typeface="Calibri" panose="020F0502020204030204" pitchFamily="34" charset="0"/>
              <a:cs typeface="Calibri" panose="020F0502020204030204" pitchFamily="34" charset="0"/>
            </a:endParaRPr>
          </a:p>
        </p:txBody>
      </p:sp>
      <p:sp>
        <p:nvSpPr>
          <p:cNvPr id="7" name="Content Placeholder 3">
            <a:extLst>
              <a:ext uri="{FF2B5EF4-FFF2-40B4-BE49-F238E27FC236}">
                <a16:creationId xmlns:a16="http://schemas.microsoft.com/office/drawing/2014/main" id="{5679D60B-8156-C4AA-7E30-2EAC29E5ABB9}"/>
              </a:ext>
            </a:extLst>
          </p:cNvPr>
          <p:cNvSpPr txBox="1">
            <a:spLocks/>
          </p:cNvSpPr>
          <p:nvPr/>
        </p:nvSpPr>
        <p:spPr>
          <a:xfrm>
            <a:off x="266700" y="1367328"/>
            <a:ext cx="2802321" cy="337421"/>
          </a:xfrm>
          <a:prstGeom prst="rect">
            <a:avLst/>
          </a:prstGeom>
        </p:spPr>
        <p:txBody>
          <a:bodyPr vert="horz" lIns="0" tIns="0" rIns="0" bIns="0" rtlCol="0">
            <a:no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dirty="0">
                <a:solidFill>
                  <a:schemeClr val="tx1"/>
                </a:solidFill>
                <a:latin typeface="Calibri" panose="020F0502020204030204" pitchFamily="34" charset="0"/>
                <a:cs typeface="Calibri" panose="020F0502020204030204" pitchFamily="34" charset="0"/>
              </a:rPr>
              <a:t>Python Programming – Bar Chart </a:t>
            </a:r>
          </a:p>
          <a:p>
            <a:pPr marL="342900" indent="-342900">
              <a:buFont typeface="Arial" panose="020B0604020202020204" pitchFamily="34" charset="0"/>
              <a:buChar char="•"/>
            </a:pPr>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F3EF3FF-6E9E-AB5C-E6F6-96DFB59728D7}"/>
              </a:ext>
            </a:extLst>
          </p:cNvPr>
          <p:cNvPicPr>
            <a:picLocks noChangeAspect="1"/>
          </p:cNvPicPr>
          <p:nvPr/>
        </p:nvPicPr>
        <p:blipFill rotWithShape="1">
          <a:blip r:embed="rId4"/>
          <a:srcRect l="5902" t="570" r="4778" b="1"/>
          <a:stretch/>
        </p:blipFill>
        <p:spPr>
          <a:xfrm>
            <a:off x="2858487" y="1536038"/>
            <a:ext cx="3738868" cy="4604141"/>
          </a:xfrm>
          <a:prstGeom prst="rect">
            <a:avLst/>
          </a:prstGeom>
        </p:spPr>
      </p:pic>
      <p:sp>
        <p:nvSpPr>
          <p:cNvPr id="2" name="TextBox 1">
            <a:extLst>
              <a:ext uri="{FF2B5EF4-FFF2-40B4-BE49-F238E27FC236}">
                <a16:creationId xmlns:a16="http://schemas.microsoft.com/office/drawing/2014/main" id="{BA66C6F5-BF4F-FC2D-E484-F3181EDAE6A5}"/>
              </a:ext>
            </a:extLst>
          </p:cNvPr>
          <p:cNvSpPr txBox="1"/>
          <p:nvPr/>
        </p:nvSpPr>
        <p:spPr>
          <a:xfrm>
            <a:off x="6310592" y="4120294"/>
            <a:ext cx="2302736" cy="325341"/>
          </a:xfrm>
          <a:prstGeom prst="rect">
            <a:avLst/>
          </a:prstGeom>
        </p:spPr>
        <p:txBody>
          <a:bodyPr vert="horz" lIns="91440" tIns="45720" rIns="91440" bIns="45720" rtlCol="0">
            <a:normAutofit fontScale="70000" lnSpcReduction="20000"/>
          </a:bodyPr>
          <a:lstStyle/>
          <a:p>
            <a:pPr defTabSz="914400">
              <a:lnSpc>
                <a:spcPct val="90000"/>
              </a:lnSpc>
              <a:spcAft>
                <a:spcPts val="600"/>
              </a:spcAft>
            </a:pPr>
            <a:r>
              <a:rPr lang="en-US" sz="1400" b="1" dirty="0">
                <a:latin typeface="Calibri" panose="020F0502020204030204" pitchFamily="34" charset="0"/>
                <a:cs typeface="Calibri" panose="020F0502020204030204" pitchFamily="34" charset="0"/>
              </a:rPr>
              <a:t>Average number of people served or utilization rate</a:t>
            </a:r>
          </a:p>
        </p:txBody>
      </p:sp>
    </p:spTree>
    <p:extLst>
      <p:ext uri="{BB962C8B-B14F-4D97-AF65-F5344CB8AC3E}">
        <p14:creationId xmlns:p14="http://schemas.microsoft.com/office/powerpoint/2010/main" val="1655634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835">
        <p15:prstTrans prst="peelOff"/>
      </p:transition>
    </mc:Choice>
    <mc:Fallback xmlns="">
      <p:transition spd="slow" advTm="13835">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A4F3C-562B-A379-8F81-12D0B0AF1A95}"/>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5C99131-2143-FE64-E951-28C25403B30C}"/>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0C6CD8CA-A379-F670-8D75-36764AFE95BE}"/>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Technical Overview </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5" name="Content Placeholder 3">
            <a:extLst>
              <a:ext uri="{FF2B5EF4-FFF2-40B4-BE49-F238E27FC236}">
                <a16:creationId xmlns:a16="http://schemas.microsoft.com/office/drawing/2014/main" id="{54027D3B-DB40-4EB7-10A4-71226C6C4F9F}"/>
              </a:ext>
            </a:extLst>
          </p:cNvPr>
          <p:cNvSpPr txBox="1">
            <a:spLocks/>
          </p:cNvSpPr>
          <p:nvPr/>
        </p:nvSpPr>
        <p:spPr>
          <a:xfrm>
            <a:off x="228600" y="1431489"/>
            <a:ext cx="8610600"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tx1"/>
              </a:solidFill>
              <a:latin typeface="Calibri" panose="020F0502020204030204" pitchFamily="34" charset="0"/>
              <a:cs typeface="Calibri" panose="020F0502020204030204" pitchFamily="34" charset="0"/>
            </a:endParaRPr>
          </a:p>
        </p:txBody>
      </p:sp>
      <p:sp>
        <p:nvSpPr>
          <p:cNvPr id="7" name="Content Placeholder 3">
            <a:extLst>
              <a:ext uri="{FF2B5EF4-FFF2-40B4-BE49-F238E27FC236}">
                <a16:creationId xmlns:a16="http://schemas.microsoft.com/office/drawing/2014/main" id="{A2FF83C2-3AA9-99FB-7971-892618531F9F}"/>
              </a:ext>
            </a:extLst>
          </p:cNvPr>
          <p:cNvSpPr txBox="1">
            <a:spLocks/>
          </p:cNvSpPr>
          <p:nvPr/>
        </p:nvSpPr>
        <p:spPr>
          <a:xfrm>
            <a:off x="266699" y="1367328"/>
            <a:ext cx="3411921" cy="337421"/>
          </a:xfrm>
          <a:prstGeom prst="rect">
            <a:avLst/>
          </a:prstGeom>
        </p:spPr>
        <p:txBody>
          <a:bodyPr vert="horz" lIns="0" tIns="0" rIns="0" bIns="0" rtlCol="0">
            <a:normAutofit fontScale="85000" lnSpcReduction="10000"/>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panose="020F0502020204030204" pitchFamily="34" charset="0"/>
                <a:cs typeface="Calibri" panose="020F0502020204030204" pitchFamily="34" charset="0"/>
              </a:rPr>
              <a:t>Python Programming - Allocation Framework</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pic>
        <p:nvPicPr>
          <p:cNvPr id="3" name="Picture 2" descr="A screen shot of a computer code&#10;&#10;AI-generated content may be incorrect.">
            <a:extLst>
              <a:ext uri="{FF2B5EF4-FFF2-40B4-BE49-F238E27FC236}">
                <a16:creationId xmlns:a16="http://schemas.microsoft.com/office/drawing/2014/main" id="{4BF7ECFD-782E-9260-E608-90A654DFD25F}"/>
              </a:ext>
            </a:extLst>
          </p:cNvPr>
          <p:cNvPicPr>
            <a:picLocks noChangeAspect="1"/>
          </p:cNvPicPr>
          <p:nvPr/>
        </p:nvPicPr>
        <p:blipFill>
          <a:blip r:embed="rId4"/>
          <a:stretch>
            <a:fillRect/>
          </a:stretch>
        </p:blipFill>
        <p:spPr>
          <a:xfrm>
            <a:off x="1885950" y="2006600"/>
            <a:ext cx="5372100" cy="2844800"/>
          </a:xfrm>
          <a:prstGeom prst="rect">
            <a:avLst/>
          </a:prstGeom>
        </p:spPr>
      </p:pic>
      <p:pic>
        <p:nvPicPr>
          <p:cNvPr id="2" name="Picture 1">
            <a:extLst>
              <a:ext uri="{FF2B5EF4-FFF2-40B4-BE49-F238E27FC236}">
                <a16:creationId xmlns:a16="http://schemas.microsoft.com/office/drawing/2014/main" id="{A3E662B2-F0F0-689D-6D08-A04F1912643C}"/>
              </a:ext>
            </a:extLst>
          </p:cNvPr>
          <p:cNvPicPr>
            <a:picLocks noChangeAspect="1"/>
          </p:cNvPicPr>
          <p:nvPr/>
        </p:nvPicPr>
        <p:blipFill>
          <a:blip r:embed="rId5"/>
          <a:stretch>
            <a:fillRect/>
          </a:stretch>
        </p:blipFill>
        <p:spPr>
          <a:xfrm>
            <a:off x="2106753" y="4989022"/>
            <a:ext cx="4241800" cy="1003300"/>
          </a:xfrm>
          <a:prstGeom prst="rect">
            <a:avLst/>
          </a:prstGeom>
        </p:spPr>
      </p:pic>
    </p:spTree>
    <p:extLst>
      <p:ext uri="{BB962C8B-B14F-4D97-AF65-F5344CB8AC3E}">
        <p14:creationId xmlns:p14="http://schemas.microsoft.com/office/powerpoint/2010/main" val="3826916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571">
        <p15:prstTrans prst="peelOff"/>
      </p:transition>
    </mc:Choice>
    <mc:Fallback xmlns="">
      <p:transition spd="slow" advTm="2557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B58E6-FB2F-C358-754F-81444099060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72D29D0-4105-0B34-D7C8-5DCD51ABD554}"/>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2E03D86A-B15A-364C-CDA6-CB7E1D8EEF76}"/>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Technical Overview </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5" name="Content Placeholder 3">
            <a:extLst>
              <a:ext uri="{FF2B5EF4-FFF2-40B4-BE49-F238E27FC236}">
                <a16:creationId xmlns:a16="http://schemas.microsoft.com/office/drawing/2014/main" id="{92A6CA58-9DF4-6213-6601-A6D9B00B3DE3}"/>
              </a:ext>
            </a:extLst>
          </p:cNvPr>
          <p:cNvSpPr txBox="1">
            <a:spLocks/>
          </p:cNvSpPr>
          <p:nvPr/>
        </p:nvSpPr>
        <p:spPr>
          <a:xfrm>
            <a:off x="228600" y="1431489"/>
            <a:ext cx="8610600"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600" dirty="0">
              <a:solidFill>
                <a:schemeClr val="tx1"/>
              </a:solidFill>
              <a:latin typeface="Calibri" panose="020F0502020204030204" pitchFamily="34" charset="0"/>
              <a:cs typeface="Calibri" panose="020F0502020204030204" pitchFamily="34" charset="0"/>
            </a:endParaRPr>
          </a:p>
        </p:txBody>
      </p:sp>
      <p:sp>
        <p:nvSpPr>
          <p:cNvPr id="7" name="Content Placeholder 3">
            <a:extLst>
              <a:ext uri="{FF2B5EF4-FFF2-40B4-BE49-F238E27FC236}">
                <a16:creationId xmlns:a16="http://schemas.microsoft.com/office/drawing/2014/main" id="{05255A5B-2054-53E6-7B94-044439B1D0BB}"/>
              </a:ext>
            </a:extLst>
          </p:cNvPr>
          <p:cNvSpPr txBox="1">
            <a:spLocks/>
          </p:cNvSpPr>
          <p:nvPr/>
        </p:nvSpPr>
        <p:spPr>
          <a:xfrm>
            <a:off x="266700" y="1367328"/>
            <a:ext cx="4179176" cy="337421"/>
          </a:xfrm>
          <a:prstGeom prst="rect">
            <a:avLst/>
          </a:prstGeom>
        </p:spPr>
        <p:txBody>
          <a:bodyPr vert="horz" lIns="0" tIns="0" rIns="0" bIns="0" rtlCol="0">
            <a:no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dirty="0">
                <a:solidFill>
                  <a:schemeClr val="tx1"/>
                </a:solidFill>
                <a:latin typeface="Calibri" panose="020F0502020204030204" pitchFamily="34" charset="0"/>
                <a:cs typeface="Calibri" panose="020F0502020204030204" pitchFamily="34" charset="0"/>
              </a:rPr>
              <a:t>Python Programming – Multivariate Regression Model</a:t>
            </a:r>
          </a:p>
          <a:p>
            <a:pPr marL="342900" indent="-342900">
              <a:buFont typeface="Arial" panose="020B0604020202020204" pitchFamily="34" charset="0"/>
              <a:buChar char="•"/>
            </a:pPr>
            <a:endParaRPr lang="en-US" sz="1400" dirty="0">
              <a:solidFill>
                <a:schemeClr val="tx1"/>
              </a:solidFill>
              <a:latin typeface="Calibri" panose="020F0502020204030204" pitchFamily="34" charset="0"/>
              <a:cs typeface="Calibri" panose="020F0502020204030204" pitchFamily="34" charset="0"/>
            </a:endParaRPr>
          </a:p>
          <a:p>
            <a:endParaRPr lang="en-US" sz="1400" dirty="0">
              <a:solidFill>
                <a:schemeClr val="tx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BBD806F-7372-00D4-EE39-4E828D275397}"/>
              </a:ext>
            </a:extLst>
          </p:cNvPr>
          <p:cNvPicPr>
            <a:picLocks noChangeAspect="1"/>
          </p:cNvPicPr>
          <p:nvPr/>
        </p:nvPicPr>
        <p:blipFill>
          <a:blip r:embed="rId4"/>
          <a:stretch>
            <a:fillRect/>
          </a:stretch>
        </p:blipFill>
        <p:spPr>
          <a:xfrm>
            <a:off x="1719070" y="2320491"/>
            <a:ext cx="6235700" cy="2768600"/>
          </a:xfrm>
          <a:prstGeom prst="rect">
            <a:avLst/>
          </a:prstGeom>
        </p:spPr>
      </p:pic>
      <p:pic>
        <p:nvPicPr>
          <p:cNvPr id="2" name="Picture 1">
            <a:extLst>
              <a:ext uri="{FF2B5EF4-FFF2-40B4-BE49-F238E27FC236}">
                <a16:creationId xmlns:a16="http://schemas.microsoft.com/office/drawing/2014/main" id="{CA0CD7A2-F477-2A35-B23B-96941437ED76}"/>
              </a:ext>
            </a:extLst>
          </p:cNvPr>
          <p:cNvPicPr>
            <a:picLocks noChangeAspect="1"/>
          </p:cNvPicPr>
          <p:nvPr/>
        </p:nvPicPr>
        <p:blipFill>
          <a:blip r:embed="rId4"/>
          <a:stretch>
            <a:fillRect/>
          </a:stretch>
        </p:blipFill>
        <p:spPr>
          <a:xfrm>
            <a:off x="1708559" y="2320491"/>
            <a:ext cx="6235700" cy="2768600"/>
          </a:xfrm>
          <a:prstGeom prst="rect">
            <a:avLst/>
          </a:prstGeom>
        </p:spPr>
      </p:pic>
    </p:spTree>
    <p:extLst>
      <p:ext uri="{BB962C8B-B14F-4D97-AF65-F5344CB8AC3E}">
        <p14:creationId xmlns:p14="http://schemas.microsoft.com/office/powerpoint/2010/main" val="1289971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530">
        <p15:prstTrans prst="peelOff"/>
      </p:transition>
    </mc:Choice>
    <mc:Fallback xmlns="">
      <p:transition spd="slow" advTm="4053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AFE88-B217-767C-4262-A1F2E192E5C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45BE09F3-ADFE-ECA3-5D50-9D11C8A640A4}"/>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8F1DC602-EE5A-4024-8E31-AB1BC9FEC9EF}"/>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Conclusion</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3" name="Content Placeholder 3">
            <a:extLst>
              <a:ext uri="{FF2B5EF4-FFF2-40B4-BE49-F238E27FC236}">
                <a16:creationId xmlns:a16="http://schemas.microsoft.com/office/drawing/2014/main" id="{E452A8D4-5F05-88FB-6B6B-DDA3EFBBFA05}"/>
              </a:ext>
            </a:extLst>
          </p:cNvPr>
          <p:cNvSpPr txBox="1">
            <a:spLocks/>
          </p:cNvSpPr>
          <p:nvPr/>
        </p:nvSpPr>
        <p:spPr>
          <a:xfrm>
            <a:off x="228600" y="1367328"/>
            <a:ext cx="8610600" cy="337421"/>
          </a:xfrm>
          <a:prstGeom prst="rect">
            <a:avLst/>
          </a:prstGeom>
        </p:spPr>
        <p:txBody>
          <a:bodyPr vert="horz" lIns="0" tIns="0" rIns="0" bIns="0" rtlCol="0">
            <a:no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Identify underfunded programs</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Ensure long-term sustainability</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Maximize community impact</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Optimally allocate funding resources</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8907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895">
        <p15:prstTrans prst="peelOff"/>
      </p:transition>
    </mc:Choice>
    <mc:Fallback xmlns="">
      <p:transition spd="slow" advTm="44895">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0E733-A163-15E1-C09D-25019A42784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AB87AF70-0D04-667E-25A1-1A9C60EA82F3}"/>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6EF8E043-13E0-2F0B-DB21-EBAD38416AA4}"/>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Next Step</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2" name="Content Placeholder 3">
            <a:extLst>
              <a:ext uri="{FF2B5EF4-FFF2-40B4-BE49-F238E27FC236}">
                <a16:creationId xmlns:a16="http://schemas.microsoft.com/office/drawing/2014/main" id="{AB8340E4-0B1C-E17F-27C7-CDA89E3ECCE1}"/>
              </a:ext>
            </a:extLst>
          </p:cNvPr>
          <p:cNvSpPr txBox="1">
            <a:spLocks/>
          </p:cNvSpPr>
          <p:nvPr/>
        </p:nvSpPr>
        <p:spPr>
          <a:xfrm>
            <a:off x="228600" y="1367328"/>
            <a:ext cx="8610600" cy="337421"/>
          </a:xfrm>
          <a:prstGeom prst="rect">
            <a:avLst/>
          </a:prstGeom>
        </p:spPr>
        <p:txBody>
          <a:bodyPr vert="horz" lIns="0" tIns="0" rIns="0" bIns="0" rtlCol="0">
            <a:no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Data Collection</a:t>
            </a:r>
          </a:p>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Data Infrastructure</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5830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8396">
        <p15:prstTrans prst="peelOff"/>
      </p:transition>
    </mc:Choice>
    <mc:Fallback xmlns="">
      <p:transition spd="slow" advTm="3839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33CD60D-D972-4905-9B8E-B94B5F702D8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0289D99-C33B-A8E7-44BF-C70AE400CA1F}"/>
              </a:ext>
            </a:extLst>
          </p:cNvPr>
          <p:cNvPicPr>
            <a:picLocks noChangeAspect="1"/>
          </p:cNvPicPr>
          <p:nvPr/>
        </p:nvPicPr>
        <p:blipFill>
          <a:blip r:embed="rId4"/>
          <a:stretch>
            <a:fillRect/>
          </a:stretch>
        </p:blipFill>
        <p:spPr>
          <a:xfrm>
            <a:off x="0" y="0"/>
            <a:ext cx="9144000" cy="721519"/>
          </a:xfrm>
          <a:prstGeom prst="rect">
            <a:avLst/>
          </a:prstGeom>
        </p:spPr>
      </p:pic>
      <p:sp>
        <p:nvSpPr>
          <p:cNvPr id="5" name="Title 1">
            <a:extLst>
              <a:ext uri="{FF2B5EF4-FFF2-40B4-BE49-F238E27FC236}">
                <a16:creationId xmlns:a16="http://schemas.microsoft.com/office/drawing/2014/main" id="{26F92035-52E6-6BD5-12B4-FEB243A49B24}"/>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Problem Statement</a:t>
            </a:r>
            <a:br>
              <a:rPr lang="en-US" b="0" dirty="0">
                <a:latin typeface="Calibri Light" panose="020F0302020204030204" pitchFamily="34" charset="0"/>
                <a:cs typeface="Calibri Light" panose="020F0302020204030204" pitchFamily="34" charset="0"/>
              </a:rPr>
            </a:br>
            <a:endParaRPr lang="en-US" sz="3100" b="0" dirty="0">
              <a:latin typeface="Calibri Light" panose="020F0302020204030204" pitchFamily="34" charset="0"/>
              <a:cs typeface="Calibri Light" panose="020F0302020204030204" pitchFamily="34" charset="0"/>
            </a:endParaRPr>
          </a:p>
        </p:txBody>
      </p:sp>
      <p:sp>
        <p:nvSpPr>
          <p:cNvPr id="6" name="Content Placeholder 3">
            <a:extLst>
              <a:ext uri="{FF2B5EF4-FFF2-40B4-BE49-F238E27FC236}">
                <a16:creationId xmlns:a16="http://schemas.microsoft.com/office/drawing/2014/main" id="{22B0872F-F3A0-82E6-C0DE-47655D7ABE28}"/>
              </a:ext>
            </a:extLst>
          </p:cNvPr>
          <p:cNvSpPr txBox="1">
            <a:spLocks/>
          </p:cNvSpPr>
          <p:nvPr/>
        </p:nvSpPr>
        <p:spPr>
          <a:xfrm>
            <a:off x="266700" y="1435510"/>
            <a:ext cx="8610600" cy="5171768"/>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Light" panose="020F0302020204030204" pitchFamily="34" charset="0"/>
              </a:rPr>
              <a:t>The Salt Lake County Health Department exists to promote and protect community and environmental health using various health programs. However, they’ve recently encountered a challenge. This challenge can be broken down into two sections:</a:t>
            </a:r>
          </a:p>
          <a:p>
            <a:pPr marL="342900" indent="-342900">
              <a:buAutoNum type="arabicPeriod"/>
            </a:pPr>
            <a:r>
              <a:rPr lang="en-US" sz="1600" dirty="0">
                <a:solidFill>
                  <a:schemeClr val="tx1"/>
                </a:solidFill>
                <a:latin typeface="Calibri Light" panose="020F0302020204030204" pitchFamily="34" charset="0"/>
              </a:rPr>
              <a:t>Maintaining the sustainability of long-term funding for core health programs</a:t>
            </a:r>
          </a:p>
          <a:p>
            <a:pPr marL="342900" indent="-342900">
              <a:buAutoNum type="arabicPeriod"/>
            </a:pPr>
            <a:r>
              <a:rPr lang="en-US" sz="1600" dirty="0">
                <a:solidFill>
                  <a:schemeClr val="tx1"/>
                </a:solidFill>
                <a:latin typeface="Calibri Light" panose="020F0302020204030204" pitchFamily="34" charset="0"/>
              </a:rPr>
              <a:t>Maximizing funding resources to meet Health Department operations and community needs</a:t>
            </a:r>
          </a:p>
          <a:p>
            <a:endParaRPr lang="en-US" sz="1600" dirty="0">
              <a:solidFill>
                <a:schemeClr val="tx1"/>
              </a:solidFill>
            </a:endParaRPr>
          </a:p>
          <a:p>
            <a:endParaRPr lang="en-US" dirty="0"/>
          </a:p>
        </p:txBody>
      </p:sp>
    </p:spTree>
    <p:extLst>
      <p:ext uri="{BB962C8B-B14F-4D97-AF65-F5344CB8AC3E}">
        <p14:creationId xmlns:p14="http://schemas.microsoft.com/office/powerpoint/2010/main" val="2625625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7363">
        <p15:prstTrans prst="peelOff"/>
      </p:transition>
    </mc:Choice>
    <mc:Fallback xmlns="">
      <p:transition spd="slow" advTm="67363">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112BB-2567-0800-454F-30030923BF3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026C2BC-AB13-DC0B-4E3A-BAF0542ADFE0}"/>
              </a:ext>
            </a:extLst>
          </p:cNvPr>
          <p:cNvPicPr>
            <a:picLocks noChangeAspect="1"/>
          </p:cNvPicPr>
          <p:nvPr/>
        </p:nvPicPr>
        <p:blipFill>
          <a:blip r:embed="rId3"/>
          <a:stretch>
            <a:fillRect/>
          </a:stretch>
        </p:blipFill>
        <p:spPr>
          <a:xfrm>
            <a:off x="0" y="0"/>
            <a:ext cx="9144000" cy="721519"/>
          </a:xfrm>
          <a:prstGeom prst="rect">
            <a:avLst/>
          </a:prstGeom>
        </p:spPr>
      </p:pic>
      <p:sp>
        <p:nvSpPr>
          <p:cNvPr id="4" name="Title 2">
            <a:extLst>
              <a:ext uri="{FF2B5EF4-FFF2-40B4-BE49-F238E27FC236}">
                <a16:creationId xmlns:a16="http://schemas.microsoft.com/office/drawing/2014/main" id="{3BE3134F-22E9-AFE0-B2C7-7DE8A81EA607}"/>
              </a:ext>
            </a:extLst>
          </p:cNvPr>
          <p:cNvSpPr txBox="1">
            <a:spLocks/>
          </p:cNvSpPr>
          <p:nvPr/>
        </p:nvSpPr>
        <p:spPr>
          <a:xfrm>
            <a:off x="3448452" y="3322232"/>
            <a:ext cx="4262075" cy="1875947"/>
          </a:xfrm>
          <a:prstGeom prst="rect">
            <a:avLst/>
          </a:prstGeom>
        </p:spPr>
        <p:txBody>
          <a:bodyPr vert="horz" lIns="0" tIns="0" rIns="0" bIns="0" rtlCol="0" anchor="t" anchorCtr="0">
            <a:noAutofit/>
          </a:bodyPr>
          <a:lstStyle>
            <a:lvl1pPr algn="l" defTabSz="457200" rtl="0" eaLnBrk="1" latinLnBrk="0" hangingPunct="1">
              <a:spcBef>
                <a:spcPct val="0"/>
              </a:spcBef>
              <a:buNone/>
              <a:defRPr sz="4400" b="1" kern="1200">
                <a:solidFill>
                  <a:srgbClr val="8B1E41"/>
                </a:solidFill>
                <a:latin typeface="+mj-lt"/>
                <a:ea typeface="+mj-ea"/>
                <a:cs typeface="+mj-cs"/>
              </a:defRPr>
            </a:lvl1pPr>
          </a:lstStyle>
          <a:p>
            <a:r>
              <a:rPr lang="en-US" sz="10000" dirty="0">
                <a:latin typeface="Calibri Light" panose="020F0302020204030204" pitchFamily="34" charset="0"/>
                <a:cs typeface="Calibri Light" panose="020F0302020204030204" pitchFamily="34" charset="0"/>
              </a:rPr>
              <a:t>You !</a:t>
            </a:r>
          </a:p>
        </p:txBody>
      </p:sp>
      <p:sp>
        <p:nvSpPr>
          <p:cNvPr id="5" name="Title 2">
            <a:extLst>
              <a:ext uri="{FF2B5EF4-FFF2-40B4-BE49-F238E27FC236}">
                <a16:creationId xmlns:a16="http://schemas.microsoft.com/office/drawing/2014/main" id="{2C23809E-D774-F43E-EABA-D499DA912C5D}"/>
              </a:ext>
            </a:extLst>
          </p:cNvPr>
          <p:cNvSpPr txBox="1">
            <a:spLocks/>
          </p:cNvSpPr>
          <p:nvPr/>
        </p:nvSpPr>
        <p:spPr>
          <a:xfrm>
            <a:off x="2640307" y="2190342"/>
            <a:ext cx="3788398" cy="1371597"/>
          </a:xfrm>
          <a:prstGeom prst="rect">
            <a:avLst/>
          </a:prstGeom>
        </p:spPr>
        <p:txBody>
          <a:bodyPr vert="horz" lIns="0" tIns="0" rIns="0" bIns="0" rtlCol="0" anchor="t" anchorCtr="0">
            <a:noAutofit/>
          </a:bodyPr>
          <a:lstStyle>
            <a:lvl1pPr algn="l" defTabSz="457200" rtl="0" eaLnBrk="1" latinLnBrk="0" hangingPunct="1">
              <a:spcBef>
                <a:spcPct val="0"/>
              </a:spcBef>
              <a:buNone/>
              <a:defRPr sz="4400" b="1" kern="1200">
                <a:solidFill>
                  <a:srgbClr val="8B1E41"/>
                </a:solidFill>
                <a:latin typeface="+mj-lt"/>
                <a:ea typeface="+mj-ea"/>
                <a:cs typeface="+mj-cs"/>
              </a:defRPr>
            </a:lvl1pPr>
          </a:lstStyle>
          <a:p>
            <a:r>
              <a:rPr lang="en-US" sz="10000" dirty="0">
                <a:latin typeface="Calibri Light" panose="020F0302020204030204" pitchFamily="34" charset="0"/>
                <a:cs typeface="Calibri Light" panose="020F0302020204030204" pitchFamily="34" charset="0"/>
              </a:rPr>
              <a:t>Thank</a:t>
            </a:r>
          </a:p>
        </p:txBody>
      </p:sp>
      <p:sp>
        <p:nvSpPr>
          <p:cNvPr id="6" name="Title 2">
            <a:extLst>
              <a:ext uri="{FF2B5EF4-FFF2-40B4-BE49-F238E27FC236}">
                <a16:creationId xmlns:a16="http://schemas.microsoft.com/office/drawing/2014/main" id="{89317C06-670E-4393-42E0-7F3E865CEC52}"/>
              </a:ext>
            </a:extLst>
          </p:cNvPr>
          <p:cNvSpPr txBox="1">
            <a:spLocks/>
          </p:cNvSpPr>
          <p:nvPr/>
        </p:nvSpPr>
        <p:spPr>
          <a:xfrm>
            <a:off x="2579101" y="2179167"/>
            <a:ext cx="3788398" cy="1371597"/>
          </a:xfrm>
          <a:prstGeom prst="rect">
            <a:avLst/>
          </a:prstGeom>
        </p:spPr>
        <p:txBody>
          <a:bodyPr vert="horz" lIns="0" tIns="0" rIns="0" bIns="0" rtlCol="0" anchor="t" anchorCtr="0">
            <a:noAutofit/>
          </a:bodyPr>
          <a:lstStyle>
            <a:lvl1pPr algn="l" defTabSz="457200" rtl="0" eaLnBrk="1" latinLnBrk="0" hangingPunct="1">
              <a:spcBef>
                <a:spcPct val="0"/>
              </a:spcBef>
              <a:buNone/>
              <a:defRPr sz="4400" b="1" kern="1200">
                <a:solidFill>
                  <a:srgbClr val="8B1E41"/>
                </a:solidFill>
                <a:latin typeface="+mj-lt"/>
                <a:ea typeface="+mj-ea"/>
                <a:cs typeface="+mj-cs"/>
              </a:defRPr>
            </a:lvl1pPr>
          </a:lstStyle>
          <a:p>
            <a:r>
              <a:rPr lang="en-US" sz="10000" dirty="0">
                <a:solidFill>
                  <a:srgbClr val="CA9700"/>
                </a:solidFill>
                <a:latin typeface="Calibri Light" panose="020F0302020204030204" pitchFamily="34" charset="0"/>
                <a:cs typeface="Calibri Light" panose="020F0302020204030204" pitchFamily="34" charset="0"/>
              </a:rPr>
              <a:t>Thank</a:t>
            </a:r>
          </a:p>
        </p:txBody>
      </p:sp>
      <p:sp>
        <p:nvSpPr>
          <p:cNvPr id="7" name="Title 2">
            <a:extLst>
              <a:ext uri="{FF2B5EF4-FFF2-40B4-BE49-F238E27FC236}">
                <a16:creationId xmlns:a16="http://schemas.microsoft.com/office/drawing/2014/main" id="{1F1F3E05-0967-B228-F882-EFA90BAFF15D}"/>
              </a:ext>
            </a:extLst>
          </p:cNvPr>
          <p:cNvSpPr txBox="1">
            <a:spLocks/>
          </p:cNvSpPr>
          <p:nvPr/>
        </p:nvSpPr>
        <p:spPr>
          <a:xfrm>
            <a:off x="3374879" y="3295807"/>
            <a:ext cx="2394408" cy="1371597"/>
          </a:xfrm>
          <a:prstGeom prst="rect">
            <a:avLst/>
          </a:prstGeom>
        </p:spPr>
        <p:txBody>
          <a:bodyPr vert="horz" lIns="0" tIns="0" rIns="0" bIns="0" rtlCol="0" anchor="t" anchorCtr="0">
            <a:noAutofit/>
          </a:bodyPr>
          <a:lstStyle>
            <a:lvl1pPr algn="l" defTabSz="457200" rtl="0" eaLnBrk="1" latinLnBrk="0" hangingPunct="1">
              <a:spcBef>
                <a:spcPct val="0"/>
              </a:spcBef>
              <a:buNone/>
              <a:defRPr sz="4400" b="1" kern="1200">
                <a:solidFill>
                  <a:srgbClr val="8B1E41"/>
                </a:solidFill>
                <a:latin typeface="+mj-lt"/>
                <a:ea typeface="+mj-ea"/>
                <a:cs typeface="+mj-cs"/>
              </a:defRPr>
            </a:lvl1pPr>
          </a:lstStyle>
          <a:p>
            <a:r>
              <a:rPr lang="en-US" sz="10000" dirty="0">
                <a:solidFill>
                  <a:srgbClr val="CA9700"/>
                </a:solidFill>
                <a:latin typeface="Calibri Light" panose="020F0302020204030204" pitchFamily="34" charset="0"/>
                <a:cs typeface="Calibri Light" panose="020F0302020204030204" pitchFamily="34" charset="0"/>
              </a:rPr>
              <a:t>You</a:t>
            </a:r>
          </a:p>
        </p:txBody>
      </p:sp>
    </p:spTree>
    <p:extLst>
      <p:ext uri="{BB962C8B-B14F-4D97-AF65-F5344CB8AC3E}">
        <p14:creationId xmlns:p14="http://schemas.microsoft.com/office/powerpoint/2010/main" val="2977292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4265">
        <p15:prstTrans prst="peelOff"/>
      </p:transition>
    </mc:Choice>
    <mc:Fallback xmlns="">
      <p:transition spd="slow" advTm="14265">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0C7A2-A8AF-CE91-CF50-19CCE5FB0D4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E2D6C91-D1CD-51E2-2A61-269389FCE3D8}"/>
              </a:ext>
            </a:extLst>
          </p:cNvPr>
          <p:cNvPicPr>
            <a:picLocks noChangeAspect="1"/>
          </p:cNvPicPr>
          <p:nvPr/>
        </p:nvPicPr>
        <p:blipFill>
          <a:blip r:embed="rId3"/>
          <a:stretch>
            <a:fillRect/>
          </a:stretch>
        </p:blipFill>
        <p:spPr>
          <a:xfrm>
            <a:off x="0" y="0"/>
            <a:ext cx="9144000" cy="721519"/>
          </a:xfrm>
          <a:prstGeom prst="rect">
            <a:avLst/>
          </a:prstGeom>
        </p:spPr>
      </p:pic>
      <p:sp>
        <p:nvSpPr>
          <p:cNvPr id="4" name="Title 2">
            <a:extLst>
              <a:ext uri="{FF2B5EF4-FFF2-40B4-BE49-F238E27FC236}">
                <a16:creationId xmlns:a16="http://schemas.microsoft.com/office/drawing/2014/main" id="{D9F571DE-4502-5D7B-A42E-A9475C072071}"/>
              </a:ext>
            </a:extLst>
          </p:cNvPr>
          <p:cNvSpPr txBox="1">
            <a:spLocks/>
          </p:cNvSpPr>
          <p:nvPr/>
        </p:nvSpPr>
        <p:spPr>
          <a:xfrm>
            <a:off x="7332541" y="2676500"/>
            <a:ext cx="868758" cy="1647672"/>
          </a:xfrm>
          <a:prstGeom prst="rect">
            <a:avLst/>
          </a:prstGeom>
        </p:spPr>
        <p:txBody>
          <a:bodyPr vert="horz" lIns="0" tIns="0" rIns="0" bIns="0" rtlCol="0" anchor="t" anchorCtr="0">
            <a:noAutofit/>
          </a:bodyPr>
          <a:lstStyle>
            <a:lvl1pPr algn="l" defTabSz="457200" rtl="0" eaLnBrk="1" latinLnBrk="0" hangingPunct="1">
              <a:spcBef>
                <a:spcPct val="0"/>
              </a:spcBef>
              <a:buNone/>
              <a:defRPr sz="4400" b="1" kern="1200">
                <a:solidFill>
                  <a:srgbClr val="8B1E41"/>
                </a:solidFill>
                <a:latin typeface="+mj-lt"/>
                <a:ea typeface="+mj-ea"/>
                <a:cs typeface="+mj-cs"/>
              </a:defRPr>
            </a:lvl1pPr>
          </a:lstStyle>
          <a:p>
            <a:r>
              <a:rPr lang="en-US" sz="10000" dirty="0">
                <a:latin typeface="Calibri Light" panose="020F0302020204030204" pitchFamily="34" charset="0"/>
                <a:cs typeface="Calibri Light" panose="020F0302020204030204" pitchFamily="34" charset="0"/>
              </a:rPr>
              <a:t>?</a:t>
            </a:r>
          </a:p>
        </p:txBody>
      </p:sp>
      <p:sp>
        <p:nvSpPr>
          <p:cNvPr id="5" name="Title 2">
            <a:extLst>
              <a:ext uri="{FF2B5EF4-FFF2-40B4-BE49-F238E27FC236}">
                <a16:creationId xmlns:a16="http://schemas.microsoft.com/office/drawing/2014/main" id="{5DFE859A-B6AF-F981-CD2E-59CE568B140C}"/>
              </a:ext>
            </a:extLst>
          </p:cNvPr>
          <p:cNvSpPr txBox="1">
            <a:spLocks/>
          </p:cNvSpPr>
          <p:nvPr/>
        </p:nvSpPr>
        <p:spPr>
          <a:xfrm>
            <a:off x="1866391" y="2610008"/>
            <a:ext cx="5580748" cy="1371597"/>
          </a:xfrm>
          <a:prstGeom prst="rect">
            <a:avLst/>
          </a:prstGeom>
        </p:spPr>
        <p:txBody>
          <a:bodyPr vert="horz" lIns="0" tIns="0" rIns="0" bIns="0" rtlCol="0" anchor="t" anchorCtr="0">
            <a:noAutofit/>
          </a:bodyPr>
          <a:lstStyle>
            <a:lvl1pPr algn="l" defTabSz="457200" rtl="0" eaLnBrk="1" latinLnBrk="0" hangingPunct="1">
              <a:spcBef>
                <a:spcPct val="0"/>
              </a:spcBef>
              <a:buNone/>
              <a:defRPr sz="4400" b="1" kern="1200">
                <a:solidFill>
                  <a:srgbClr val="8B1E41"/>
                </a:solidFill>
                <a:latin typeface="+mj-lt"/>
                <a:ea typeface="+mj-ea"/>
                <a:cs typeface="+mj-cs"/>
              </a:defRPr>
            </a:lvl1pPr>
          </a:lstStyle>
          <a:p>
            <a:r>
              <a:rPr lang="en-US" sz="10000" dirty="0">
                <a:latin typeface="Calibri Light" panose="020F0302020204030204" pitchFamily="34" charset="0"/>
                <a:cs typeface="Calibri Light" panose="020F0302020204030204" pitchFamily="34" charset="0"/>
              </a:rPr>
              <a:t>Questions</a:t>
            </a:r>
          </a:p>
        </p:txBody>
      </p:sp>
      <p:sp>
        <p:nvSpPr>
          <p:cNvPr id="6" name="Title 2">
            <a:extLst>
              <a:ext uri="{FF2B5EF4-FFF2-40B4-BE49-F238E27FC236}">
                <a16:creationId xmlns:a16="http://schemas.microsoft.com/office/drawing/2014/main" id="{859EE0F9-B969-E008-40E1-11FA1EA7B994}"/>
              </a:ext>
            </a:extLst>
          </p:cNvPr>
          <p:cNvSpPr txBox="1">
            <a:spLocks/>
          </p:cNvSpPr>
          <p:nvPr/>
        </p:nvSpPr>
        <p:spPr>
          <a:xfrm>
            <a:off x="1866391" y="2676500"/>
            <a:ext cx="5411217" cy="1371597"/>
          </a:xfrm>
          <a:prstGeom prst="rect">
            <a:avLst/>
          </a:prstGeom>
        </p:spPr>
        <p:txBody>
          <a:bodyPr vert="horz" lIns="0" tIns="0" rIns="0" bIns="0" rtlCol="0" anchor="t" anchorCtr="0">
            <a:noAutofit/>
          </a:bodyPr>
          <a:lstStyle>
            <a:lvl1pPr algn="l" defTabSz="457200" rtl="0" eaLnBrk="1" latinLnBrk="0" hangingPunct="1">
              <a:spcBef>
                <a:spcPct val="0"/>
              </a:spcBef>
              <a:buNone/>
              <a:defRPr sz="4400" b="1" kern="1200">
                <a:solidFill>
                  <a:srgbClr val="8B1E41"/>
                </a:solidFill>
                <a:latin typeface="+mj-lt"/>
                <a:ea typeface="+mj-ea"/>
                <a:cs typeface="+mj-cs"/>
              </a:defRPr>
            </a:lvl1pPr>
          </a:lstStyle>
          <a:p>
            <a:r>
              <a:rPr lang="en-US" sz="10000" dirty="0">
                <a:solidFill>
                  <a:srgbClr val="CA9700"/>
                </a:solidFill>
                <a:latin typeface="Calibri Light" panose="020F0302020204030204" pitchFamily="34" charset="0"/>
                <a:cs typeface="Calibri Light" panose="020F0302020204030204" pitchFamily="34" charset="0"/>
              </a:rPr>
              <a:t>Questions</a:t>
            </a:r>
          </a:p>
        </p:txBody>
      </p:sp>
      <p:sp>
        <p:nvSpPr>
          <p:cNvPr id="7" name="Title 2">
            <a:extLst>
              <a:ext uri="{FF2B5EF4-FFF2-40B4-BE49-F238E27FC236}">
                <a16:creationId xmlns:a16="http://schemas.microsoft.com/office/drawing/2014/main" id="{FD49BDDA-35B0-33B9-1983-7DB757D1F4D0}"/>
              </a:ext>
            </a:extLst>
          </p:cNvPr>
          <p:cNvSpPr txBox="1">
            <a:spLocks/>
          </p:cNvSpPr>
          <p:nvPr/>
        </p:nvSpPr>
        <p:spPr>
          <a:xfrm>
            <a:off x="3374879" y="3295807"/>
            <a:ext cx="2394408" cy="1371597"/>
          </a:xfrm>
          <a:prstGeom prst="rect">
            <a:avLst/>
          </a:prstGeom>
        </p:spPr>
        <p:txBody>
          <a:bodyPr vert="horz" lIns="0" tIns="0" rIns="0" bIns="0" rtlCol="0" anchor="t" anchorCtr="0">
            <a:noAutofit/>
          </a:bodyPr>
          <a:lstStyle>
            <a:lvl1pPr algn="l" defTabSz="457200" rtl="0" eaLnBrk="1" latinLnBrk="0" hangingPunct="1">
              <a:spcBef>
                <a:spcPct val="0"/>
              </a:spcBef>
              <a:buNone/>
              <a:defRPr sz="4400" b="1" kern="1200">
                <a:solidFill>
                  <a:srgbClr val="8B1E41"/>
                </a:solidFill>
                <a:latin typeface="+mj-lt"/>
                <a:ea typeface="+mj-ea"/>
                <a:cs typeface="+mj-cs"/>
              </a:defRPr>
            </a:lvl1pPr>
          </a:lstStyle>
          <a:p>
            <a:endParaRPr lang="en-US" sz="10000" dirty="0">
              <a:solidFill>
                <a:srgbClr val="CA9700"/>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73828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33">
        <p15:prstTrans prst="peelOff"/>
      </p:transition>
    </mc:Choice>
    <mc:Fallback xmlns="">
      <p:transition spd="slow" advTm="503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14FCF-17AD-799A-3B8A-58EF6182074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A6A4A65-F1E7-D8FD-3C7A-C6B292D26382}"/>
              </a:ext>
            </a:extLst>
          </p:cNvPr>
          <p:cNvPicPr>
            <a:picLocks noChangeAspect="1"/>
          </p:cNvPicPr>
          <p:nvPr/>
        </p:nvPicPr>
        <p:blipFill>
          <a:blip r:embed="rId3"/>
          <a:stretch>
            <a:fillRect/>
          </a:stretch>
        </p:blipFill>
        <p:spPr>
          <a:xfrm>
            <a:off x="0" y="0"/>
            <a:ext cx="9144000" cy="721519"/>
          </a:xfrm>
          <a:prstGeom prst="rect">
            <a:avLst/>
          </a:prstGeom>
        </p:spPr>
      </p:pic>
      <p:sp>
        <p:nvSpPr>
          <p:cNvPr id="5" name="Title 1">
            <a:extLst>
              <a:ext uri="{FF2B5EF4-FFF2-40B4-BE49-F238E27FC236}">
                <a16:creationId xmlns:a16="http://schemas.microsoft.com/office/drawing/2014/main" id="{614382E4-0C60-8F9F-AC65-06C871F0BB7A}"/>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Objective</a:t>
            </a:r>
            <a:br>
              <a:rPr lang="en-US" b="0" dirty="0">
                <a:latin typeface="Calibri Light" panose="020F0302020204030204" pitchFamily="34" charset="0"/>
                <a:cs typeface="Calibri Light" panose="020F0302020204030204" pitchFamily="34" charset="0"/>
              </a:rPr>
            </a:br>
            <a:endParaRPr lang="en-US" sz="3100" b="0" dirty="0">
              <a:latin typeface="Calibri Light" panose="020F0302020204030204" pitchFamily="34" charset="0"/>
              <a:cs typeface="Calibri Light" panose="020F0302020204030204" pitchFamily="34" charset="0"/>
            </a:endParaRPr>
          </a:p>
        </p:txBody>
      </p:sp>
      <p:sp>
        <p:nvSpPr>
          <p:cNvPr id="6" name="Content Placeholder 3">
            <a:extLst>
              <a:ext uri="{FF2B5EF4-FFF2-40B4-BE49-F238E27FC236}">
                <a16:creationId xmlns:a16="http://schemas.microsoft.com/office/drawing/2014/main" id="{F1718069-8C03-B5F8-66F7-DA7CE5259FEB}"/>
              </a:ext>
            </a:extLst>
          </p:cNvPr>
          <p:cNvSpPr txBox="1">
            <a:spLocks/>
          </p:cNvSpPr>
          <p:nvPr/>
        </p:nvSpPr>
        <p:spPr>
          <a:xfrm>
            <a:off x="266700" y="1435510"/>
            <a:ext cx="8610600" cy="5171768"/>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Light" panose="020F0302020204030204" pitchFamily="34" charset="0"/>
              </a:rPr>
              <a:t>The goal of this project is to build a data-driven decision-support framework for Salt Lake County  Health department that will:</a:t>
            </a:r>
          </a:p>
          <a:p>
            <a:pPr marL="742950" lvl="1" indent="-285750" algn="l">
              <a:buFont typeface="Arial" panose="020B0604020202020204" pitchFamily="34" charset="0"/>
              <a:buChar char="•"/>
            </a:pPr>
            <a:r>
              <a:rPr lang="en-US" sz="1600" dirty="0">
                <a:solidFill>
                  <a:schemeClr val="tx1"/>
                </a:solidFill>
                <a:latin typeface="Calibri Light" panose="020F0302020204030204" pitchFamily="34" charset="0"/>
              </a:rPr>
              <a:t>Evaluate the sustainability of health programs in the long term</a:t>
            </a:r>
          </a:p>
          <a:p>
            <a:pPr marL="742950" lvl="1" indent="-285750" algn="l">
              <a:buFont typeface="Arial" panose="020B0604020202020204" pitchFamily="34" charset="0"/>
              <a:buChar char="•"/>
            </a:pPr>
            <a:r>
              <a:rPr lang="en-US" sz="1600" dirty="0">
                <a:solidFill>
                  <a:schemeClr val="tx1"/>
                </a:solidFill>
                <a:latin typeface="Calibri Light" panose="020F0302020204030204" pitchFamily="34" charset="0"/>
              </a:rPr>
              <a:t>Understand community needs</a:t>
            </a:r>
          </a:p>
          <a:p>
            <a:pPr marL="742950" lvl="1" indent="-285750" algn="l">
              <a:buFont typeface="Arial" panose="020B0604020202020204" pitchFamily="34" charset="0"/>
              <a:buChar char="•"/>
            </a:pPr>
            <a:r>
              <a:rPr lang="en-US" sz="1600" dirty="0">
                <a:solidFill>
                  <a:schemeClr val="tx1"/>
                </a:solidFill>
                <a:latin typeface="Calibri Light" panose="020F0302020204030204" pitchFamily="34" charset="0"/>
              </a:rPr>
              <a:t>Predict health programs utilization</a:t>
            </a:r>
          </a:p>
          <a:p>
            <a:endParaRPr lang="en-US" sz="1200" dirty="0">
              <a:solidFill>
                <a:schemeClr val="tx1"/>
              </a:solidFill>
              <a:latin typeface="Calibri Light" panose="020F0302020204030204" pitchFamily="34" charset="0"/>
            </a:endParaRPr>
          </a:p>
          <a:p>
            <a:r>
              <a:rPr lang="en-US" sz="1600" dirty="0">
                <a:solidFill>
                  <a:schemeClr val="tx1"/>
                </a:solidFill>
                <a:latin typeface="Calibri Light" panose="020F0302020204030204" pitchFamily="34" charset="0"/>
              </a:rPr>
              <a:t>To optimize funding (grants etc.) and tax revenues allocation for each programs and the core functions of the health department.</a:t>
            </a:r>
          </a:p>
          <a:p>
            <a:pPr marL="285750" indent="-285750">
              <a:buFont typeface="Arial" panose="020B0604020202020204" pitchFamily="34" charset="0"/>
              <a:buChar char="•"/>
            </a:pPr>
            <a:endParaRPr lang="en-US" sz="1600" dirty="0">
              <a:solidFill>
                <a:schemeClr val="tx1"/>
              </a:solidFill>
              <a:latin typeface="Calibri Light" panose="020F0302020204030204" pitchFamily="34" charset="0"/>
            </a:endParaRPr>
          </a:p>
          <a:p>
            <a:pPr marL="285750" indent="-285750">
              <a:buFont typeface="Arial" panose="020B0604020202020204" pitchFamily="34" charset="0"/>
              <a:buChar char="•"/>
            </a:pPr>
            <a:endParaRPr lang="en-US" sz="1600" dirty="0">
              <a:solidFill>
                <a:schemeClr val="tx1"/>
              </a:solidFill>
              <a:latin typeface="Calibri Light" panose="020F0302020204030204" pitchFamily="34" charset="0"/>
            </a:endParaRPr>
          </a:p>
          <a:p>
            <a:endParaRPr lang="en-US" sz="1600" dirty="0">
              <a:solidFill>
                <a:schemeClr val="tx1"/>
              </a:solidFill>
            </a:endParaRPr>
          </a:p>
          <a:p>
            <a:endParaRPr lang="en-US" dirty="0"/>
          </a:p>
        </p:txBody>
      </p:sp>
    </p:spTree>
    <p:extLst>
      <p:ext uri="{BB962C8B-B14F-4D97-AF65-F5344CB8AC3E}">
        <p14:creationId xmlns:p14="http://schemas.microsoft.com/office/powerpoint/2010/main" val="1362645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78191">
        <p15:prstTrans prst="peelOff"/>
      </p:transition>
    </mc:Choice>
    <mc:Fallback xmlns="">
      <p:transition spd="slow" advTm="7819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ABEA2E7-EAA6-85EF-FA83-46C2D6BFAC2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C309975E-34AD-6161-6DBE-0B4D4F1DF0BF}"/>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09C0CF28-6E5B-5DEF-2BFE-383DA942B6AD}"/>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Methodology and structure of Analysis</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2" name="Content Placeholder 3">
            <a:extLst>
              <a:ext uri="{FF2B5EF4-FFF2-40B4-BE49-F238E27FC236}">
                <a16:creationId xmlns:a16="http://schemas.microsoft.com/office/drawing/2014/main" id="{B2405E45-ACA7-78F1-CE18-7D2E374B90D7}"/>
              </a:ext>
            </a:extLst>
          </p:cNvPr>
          <p:cNvSpPr txBox="1">
            <a:spLocks/>
          </p:cNvSpPr>
          <p:nvPr/>
        </p:nvSpPr>
        <p:spPr>
          <a:xfrm>
            <a:off x="266700" y="1435510"/>
            <a:ext cx="8610600" cy="316378"/>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Process Mapping</a:t>
            </a:r>
          </a:p>
          <a:p>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18" name="Diagram 17">
            <a:extLst>
              <a:ext uri="{FF2B5EF4-FFF2-40B4-BE49-F238E27FC236}">
                <a16:creationId xmlns:a16="http://schemas.microsoft.com/office/drawing/2014/main" id="{84CE7082-80CF-DC68-61D2-72C66F1EC057}"/>
              </a:ext>
            </a:extLst>
          </p:cNvPr>
          <p:cNvGraphicFramePr/>
          <p:nvPr>
            <p:extLst>
              <p:ext uri="{D42A27DB-BD31-4B8C-83A1-F6EECF244321}">
                <p14:modId xmlns:p14="http://schemas.microsoft.com/office/powerpoint/2010/main" val="1092436245"/>
              </p:ext>
            </p:extLst>
          </p:nvPr>
        </p:nvGraphicFramePr>
        <p:xfrm>
          <a:off x="521293" y="1856991"/>
          <a:ext cx="6817407" cy="235864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89973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5696">
        <p15:prstTrans prst="peelOff"/>
      </p:transition>
    </mc:Choice>
    <mc:Fallback xmlns="">
      <p:transition spd="slow" advTm="3569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08B8CB4F-4FCC-0280-4507-046503EFF98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8390309-511E-FDD8-7632-EC453A9A711C}"/>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EF440495-BAAD-3188-613E-D3F7E22263AF}"/>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Methodology and structure of Analysis</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2" name="Content Placeholder 3">
            <a:extLst>
              <a:ext uri="{FF2B5EF4-FFF2-40B4-BE49-F238E27FC236}">
                <a16:creationId xmlns:a16="http://schemas.microsoft.com/office/drawing/2014/main" id="{ECD6CDEF-B673-737A-CA1A-94267EDB87AE}"/>
              </a:ext>
            </a:extLst>
          </p:cNvPr>
          <p:cNvSpPr txBox="1">
            <a:spLocks/>
          </p:cNvSpPr>
          <p:nvPr/>
        </p:nvSpPr>
        <p:spPr>
          <a:xfrm>
            <a:off x="266700" y="1367328"/>
            <a:ext cx="8610600"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Methodology</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3" name="Table 5">
            <a:extLst>
              <a:ext uri="{FF2B5EF4-FFF2-40B4-BE49-F238E27FC236}">
                <a16:creationId xmlns:a16="http://schemas.microsoft.com/office/drawing/2014/main" id="{643178B4-F858-810A-8CCE-FA753539D54E}"/>
              </a:ext>
            </a:extLst>
          </p:cNvPr>
          <p:cNvGraphicFramePr>
            <a:graphicFrameLocks/>
          </p:cNvGraphicFramePr>
          <p:nvPr>
            <p:extLst>
              <p:ext uri="{D42A27DB-BD31-4B8C-83A1-F6EECF244321}">
                <p14:modId xmlns:p14="http://schemas.microsoft.com/office/powerpoint/2010/main" val="3505948501"/>
              </p:ext>
            </p:extLst>
          </p:nvPr>
        </p:nvGraphicFramePr>
        <p:xfrm>
          <a:off x="352697" y="2014537"/>
          <a:ext cx="8438606" cy="4262484"/>
        </p:xfrm>
        <a:graphic>
          <a:graphicData uri="http://schemas.openxmlformats.org/drawingml/2006/table">
            <a:tbl>
              <a:tblPr firstRow="1" bandRow="1">
                <a:tableStyleId>{5C22544A-7EE6-4342-B048-85BDC9FD1C3A}</a:tableStyleId>
              </a:tblPr>
              <a:tblGrid>
                <a:gridCol w="4219303">
                  <a:extLst>
                    <a:ext uri="{9D8B030D-6E8A-4147-A177-3AD203B41FA5}">
                      <a16:colId xmlns:a16="http://schemas.microsoft.com/office/drawing/2014/main" val="2557427584"/>
                    </a:ext>
                  </a:extLst>
                </a:gridCol>
                <a:gridCol w="4219303">
                  <a:extLst>
                    <a:ext uri="{9D8B030D-6E8A-4147-A177-3AD203B41FA5}">
                      <a16:colId xmlns:a16="http://schemas.microsoft.com/office/drawing/2014/main" val="2840701012"/>
                    </a:ext>
                  </a:extLst>
                </a:gridCol>
              </a:tblGrid>
              <a:tr h="566293">
                <a:tc>
                  <a:txBody>
                    <a:bodyPr/>
                    <a:lstStyle/>
                    <a:p>
                      <a:pPr algn="ctr"/>
                      <a:r>
                        <a:rPr lang="en-US" sz="1600" dirty="0">
                          <a:latin typeface="Calibri" panose="020F0502020204030204" pitchFamily="34" charset="0"/>
                          <a:cs typeface="Calibri" panose="020F0502020204030204" pitchFamily="34" charset="0"/>
                        </a:rPr>
                        <a:t>Framework</a:t>
                      </a:r>
                    </a:p>
                  </a:txBody>
                  <a:tcPr/>
                </a:tc>
                <a:tc>
                  <a:txBody>
                    <a:bodyPr/>
                    <a:lstStyle/>
                    <a:p>
                      <a:pPr algn="ctr"/>
                      <a:r>
                        <a:rPr lang="en-US" sz="1600" dirty="0">
                          <a:latin typeface="Calibri" panose="020F0502020204030204" pitchFamily="34" charset="0"/>
                          <a:cs typeface="Calibri" panose="020F0502020204030204" pitchFamily="34" charset="0"/>
                        </a:rPr>
                        <a:t>Why</a:t>
                      </a:r>
                    </a:p>
                  </a:txBody>
                  <a:tcPr/>
                </a:tc>
                <a:extLst>
                  <a:ext uri="{0D108BD9-81ED-4DB2-BD59-A6C34878D82A}">
                    <a16:rowId xmlns:a16="http://schemas.microsoft.com/office/drawing/2014/main" val="4054443935"/>
                  </a:ext>
                </a:extLst>
              </a:tr>
              <a:tr h="5747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Weighted Average</a:t>
                      </a:r>
                    </a:p>
                    <a:p>
                      <a:endParaRPr lang="en-US" sz="1400" dirty="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Used to determine impact multiplier. Considers customer average service rank, % of health dept budget, customer +ve comment, internal program rank/impact</a:t>
                      </a:r>
                    </a:p>
                    <a:p>
                      <a:endParaRPr lang="en-US"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70474431"/>
                  </a:ext>
                </a:extLst>
              </a:tr>
              <a:tr h="504202">
                <a:tc>
                  <a:txBody>
                    <a:bodyPr/>
                    <a:lstStyle/>
                    <a:p>
                      <a:r>
                        <a:rPr lang="en-US" sz="1400" dirty="0">
                          <a:latin typeface="Calibri" panose="020F0502020204030204" pitchFamily="34" charset="0"/>
                          <a:cs typeface="Calibri" panose="020F0502020204030204" pitchFamily="34" charset="0"/>
                        </a:rPr>
                        <a:t>Impact Multiplier</a:t>
                      </a:r>
                    </a:p>
                  </a:txBody>
                  <a:tcPr/>
                </a:tc>
                <a:tc>
                  <a:txBody>
                    <a:bodyPr/>
                    <a:lstStyle/>
                    <a:p>
                      <a:r>
                        <a:rPr lang="en-US" sz="1200" dirty="0">
                          <a:latin typeface="Calibri" panose="020F0502020204030204" pitchFamily="34" charset="0"/>
                          <a:cs typeface="Calibri" panose="020F0502020204030204" pitchFamily="34" charset="0"/>
                        </a:rPr>
                        <a:t>Used to determine impact score. It is a number between 0 and 1 and is based on the factors mentioned above and is used to calculate utilization rate.</a:t>
                      </a:r>
                    </a:p>
                  </a:txBody>
                  <a:tcPr/>
                </a:tc>
                <a:extLst>
                  <a:ext uri="{0D108BD9-81ED-4DB2-BD59-A6C34878D82A}">
                    <a16:rowId xmlns:a16="http://schemas.microsoft.com/office/drawing/2014/main" val="3459630047"/>
                  </a:ext>
                </a:extLst>
              </a:tr>
              <a:tr h="482280">
                <a:tc>
                  <a:txBody>
                    <a:bodyPr/>
                    <a:lstStyle/>
                    <a:p>
                      <a:r>
                        <a:rPr lang="en-US" sz="1400" dirty="0">
                          <a:latin typeface="Calibri" panose="020F0502020204030204" pitchFamily="34" charset="0"/>
                          <a:cs typeface="Calibri" panose="020F0502020204030204" pitchFamily="34" charset="0"/>
                        </a:rPr>
                        <a:t>Utilization Rate</a:t>
                      </a:r>
                    </a:p>
                    <a:p>
                      <a:endParaRPr lang="en-US" sz="1400" dirty="0">
                        <a:latin typeface="Calibri" panose="020F0502020204030204" pitchFamily="34" charset="0"/>
                        <a:cs typeface="Calibri" panose="020F0502020204030204" pitchFamily="34" charset="0"/>
                      </a:endParaRPr>
                    </a:p>
                  </a:txBody>
                  <a:tcPr/>
                </a:tc>
                <a:tc>
                  <a:txBody>
                    <a:bodyPr/>
                    <a:lstStyle/>
                    <a:p>
                      <a:r>
                        <a:rPr lang="en-US" sz="1200" dirty="0">
                          <a:latin typeface="Calibri" panose="020F0502020204030204" pitchFamily="34" charset="0"/>
                          <a:cs typeface="Calibri" panose="020F0502020204030204" pitchFamily="34" charset="0"/>
                        </a:rPr>
                        <a:t>Impact multiplier * No of people served</a:t>
                      </a:r>
                    </a:p>
                  </a:txBody>
                  <a:tcPr/>
                </a:tc>
                <a:extLst>
                  <a:ext uri="{0D108BD9-81ED-4DB2-BD59-A6C34878D82A}">
                    <a16:rowId xmlns:a16="http://schemas.microsoft.com/office/drawing/2014/main" val="3388861262"/>
                  </a:ext>
                </a:extLst>
              </a:tr>
              <a:tr h="562026">
                <a:tc>
                  <a:txBody>
                    <a:bodyPr/>
                    <a:lstStyle/>
                    <a:p>
                      <a:r>
                        <a:rPr lang="en-US" sz="1400" dirty="0">
                          <a:latin typeface="Calibri" panose="020F0502020204030204" pitchFamily="34" charset="0"/>
                          <a:cs typeface="Calibri" panose="020F0502020204030204" pitchFamily="34" charset="0"/>
                        </a:rPr>
                        <a:t>K-means Clustering</a:t>
                      </a:r>
                    </a:p>
                  </a:txBody>
                  <a:tcPr/>
                </a:tc>
                <a:tc>
                  <a:txBody>
                    <a:bodyPr/>
                    <a:lstStyle/>
                    <a:p>
                      <a:r>
                        <a:rPr lang="en-US" sz="1200" dirty="0">
                          <a:latin typeface="Calibri" panose="020F0502020204030204" pitchFamily="34" charset="0"/>
                          <a:cs typeface="Calibri" panose="020F0502020204030204" pitchFamily="34" charset="0"/>
                        </a:rPr>
                        <a:t>An unsupervised machine learning algorithm that helps explore the data</a:t>
                      </a:r>
                    </a:p>
                  </a:txBody>
                  <a:tcPr/>
                </a:tc>
                <a:extLst>
                  <a:ext uri="{0D108BD9-81ED-4DB2-BD59-A6C34878D82A}">
                    <a16:rowId xmlns:a16="http://schemas.microsoft.com/office/drawing/2014/main" val="3297399564"/>
                  </a:ext>
                </a:extLst>
              </a:tr>
              <a:tr h="512885">
                <a:tc>
                  <a:txBody>
                    <a:bodyPr/>
                    <a:lstStyle/>
                    <a:p>
                      <a:r>
                        <a:rPr lang="en-US" sz="1400" dirty="0">
                          <a:latin typeface="Calibri" panose="020F0502020204030204" pitchFamily="34" charset="0"/>
                          <a:cs typeface="Calibri" panose="020F0502020204030204" pitchFamily="34" charset="0"/>
                        </a:rPr>
                        <a:t>ARIMA</a:t>
                      </a:r>
                    </a:p>
                  </a:txBody>
                  <a:tcPr/>
                </a:tc>
                <a:tc>
                  <a:txBody>
                    <a:bodyPr/>
                    <a:lstStyle/>
                    <a:p>
                      <a:r>
                        <a:rPr lang="en-US" sz="1200" dirty="0">
                          <a:latin typeface="Calibri" panose="020F0502020204030204" pitchFamily="34" charset="0"/>
                          <a:cs typeface="Calibri" panose="020F0502020204030204" pitchFamily="34" charset="0"/>
                        </a:rPr>
                        <a:t>Machine learning forecasting technique to forecast site visit, community needs</a:t>
                      </a:r>
                    </a:p>
                  </a:txBody>
                  <a:tcPr/>
                </a:tc>
                <a:extLst>
                  <a:ext uri="{0D108BD9-81ED-4DB2-BD59-A6C34878D82A}">
                    <a16:rowId xmlns:a16="http://schemas.microsoft.com/office/drawing/2014/main" val="3648669831"/>
                  </a:ext>
                </a:extLst>
              </a:tr>
              <a:tr h="5128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Multivariate Linear Regression</a:t>
                      </a:r>
                    </a:p>
                  </a:txBody>
                  <a:tcPr/>
                </a:tc>
                <a:tc>
                  <a:txBody>
                    <a:bodyPr/>
                    <a:lstStyle/>
                    <a:p>
                      <a:r>
                        <a:rPr lang="en-US" sz="1200" dirty="0">
                          <a:latin typeface="Calibri" panose="020F0502020204030204" pitchFamily="34" charset="0"/>
                          <a:cs typeface="Calibri" panose="020F0502020204030204" pitchFamily="34" charset="0"/>
                        </a:rPr>
                        <a:t>A supervised machine learning algorithm that identifies relationship between variables and predicts outcomes based on service metrics.</a:t>
                      </a:r>
                    </a:p>
                  </a:txBody>
                  <a:tcPr/>
                </a:tc>
                <a:extLst>
                  <a:ext uri="{0D108BD9-81ED-4DB2-BD59-A6C34878D82A}">
                    <a16:rowId xmlns:a16="http://schemas.microsoft.com/office/drawing/2014/main" val="3596464846"/>
                  </a:ext>
                </a:extLst>
              </a:tr>
            </a:tbl>
          </a:graphicData>
        </a:graphic>
      </p:graphicFrame>
    </p:spTree>
    <p:extLst>
      <p:ext uri="{BB962C8B-B14F-4D97-AF65-F5344CB8AC3E}">
        <p14:creationId xmlns:p14="http://schemas.microsoft.com/office/powerpoint/2010/main" val="3194128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19211">
        <p15:prstTrans prst="peelOff"/>
      </p:transition>
    </mc:Choice>
    <mc:Fallback xmlns="">
      <p:transition spd="slow" advTm="21921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6A7116E9-C0EE-AB57-D71F-639F0874C4C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5C82A8F9-8690-A6F1-B2A8-026B6FE8AFDD}"/>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C003BFA8-1DAA-A378-E3F7-4C3BEACD8A6D}"/>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Methodology and structure of Analysis</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6" name="Content Placeholder 3">
            <a:extLst>
              <a:ext uri="{FF2B5EF4-FFF2-40B4-BE49-F238E27FC236}">
                <a16:creationId xmlns:a16="http://schemas.microsoft.com/office/drawing/2014/main" id="{6FBD4AD8-2BFE-2CCC-8385-56BA654AF114}"/>
              </a:ext>
            </a:extLst>
          </p:cNvPr>
          <p:cNvSpPr txBox="1">
            <a:spLocks/>
          </p:cNvSpPr>
          <p:nvPr/>
        </p:nvSpPr>
        <p:spPr>
          <a:xfrm>
            <a:off x="266700" y="1367328"/>
            <a:ext cx="2279947" cy="337421"/>
          </a:xfrm>
          <a:prstGeom prst="rect">
            <a:avLst/>
          </a:prstGeom>
        </p:spPr>
        <p:txBody>
          <a:bodyPr vert="horz" lIns="0" tIns="0" rIns="0" bIns="0" rtlCol="0">
            <a:normAutofit/>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panose="020F0502020204030204" pitchFamily="34" charset="0"/>
                <a:cs typeface="Calibri" panose="020F0502020204030204" pitchFamily="34" charset="0"/>
              </a:rPr>
              <a:t>Program Data</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03738700-62D3-4E65-4EF7-5CE83F4F2A9C}"/>
              </a:ext>
            </a:extLst>
          </p:cNvPr>
          <p:cNvSpPr/>
          <p:nvPr/>
        </p:nvSpPr>
        <p:spPr>
          <a:xfrm>
            <a:off x="401649" y="2110529"/>
            <a:ext cx="2666287" cy="311066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indent="-228600" defTabSz="9144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Chemical Contamination property</a:t>
            </a:r>
          </a:p>
          <a:p>
            <a:pPr indent="-228600" defTabSz="9144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Housing problem</a:t>
            </a:r>
            <a:endParaRPr lang="en-US" sz="18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404400BB-2623-AB33-03F4-790222F6D936}"/>
              </a:ext>
            </a:extLst>
          </p:cNvPr>
          <p:cNvSpPr/>
          <p:nvPr/>
        </p:nvSpPr>
        <p:spPr>
          <a:xfrm>
            <a:off x="6185732" y="2080761"/>
            <a:ext cx="2666287" cy="311066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indent="-228600" defTabSz="914400">
              <a:lnSpc>
                <a:spcPct val="90000"/>
              </a:lnSpc>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indent="-228600" defTabSz="9144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Food handler card</a:t>
            </a:r>
          </a:p>
          <a:p>
            <a:pPr indent="-228600" defTabSz="9144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Food safety management</a:t>
            </a:r>
            <a:endParaRPr lang="en-US" sz="18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DB179A17-C0A7-EBEF-9622-AC5F7FFB79F4}"/>
              </a:ext>
            </a:extLst>
          </p:cNvPr>
          <p:cNvSpPr txBox="1"/>
          <p:nvPr/>
        </p:nvSpPr>
        <p:spPr>
          <a:xfrm>
            <a:off x="861342" y="2350093"/>
            <a:ext cx="1746902"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Housing Program</a:t>
            </a:r>
          </a:p>
        </p:txBody>
      </p:sp>
      <p:sp>
        <p:nvSpPr>
          <p:cNvPr id="13" name="TextBox 12">
            <a:extLst>
              <a:ext uri="{FF2B5EF4-FFF2-40B4-BE49-F238E27FC236}">
                <a16:creationId xmlns:a16="http://schemas.microsoft.com/office/drawing/2014/main" id="{9E327681-6797-AE08-A51E-F9C60B33102A}"/>
              </a:ext>
            </a:extLst>
          </p:cNvPr>
          <p:cNvSpPr txBox="1"/>
          <p:nvPr/>
        </p:nvSpPr>
        <p:spPr>
          <a:xfrm>
            <a:off x="6312667" y="2396259"/>
            <a:ext cx="2302743"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Food Protection Program</a:t>
            </a:r>
          </a:p>
        </p:txBody>
      </p:sp>
      <p:sp>
        <p:nvSpPr>
          <p:cNvPr id="14" name="Rectangle 13">
            <a:extLst>
              <a:ext uri="{FF2B5EF4-FFF2-40B4-BE49-F238E27FC236}">
                <a16:creationId xmlns:a16="http://schemas.microsoft.com/office/drawing/2014/main" id="{F612C905-49B2-05C1-DD81-32D02B0B5B18}"/>
              </a:ext>
            </a:extLst>
          </p:cNvPr>
          <p:cNvSpPr/>
          <p:nvPr/>
        </p:nvSpPr>
        <p:spPr>
          <a:xfrm>
            <a:off x="3238856" y="2080760"/>
            <a:ext cx="2666287" cy="3110669"/>
          </a:xfrm>
          <a:prstGeom prst="rect">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indent="-228600" defTabSz="914400">
              <a:lnSpc>
                <a:spcPct val="90000"/>
              </a:lnSpc>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indent="-228600" defTabSz="9144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STD Testing</a:t>
            </a:r>
            <a:endParaRPr lang="en-US" sz="18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F19CB94F-B6B1-A37B-C302-8546B33571F6}"/>
              </a:ext>
            </a:extLst>
          </p:cNvPr>
          <p:cNvSpPr txBox="1"/>
          <p:nvPr/>
        </p:nvSpPr>
        <p:spPr>
          <a:xfrm>
            <a:off x="3646381" y="2350093"/>
            <a:ext cx="185123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STD Clinic Program</a:t>
            </a:r>
          </a:p>
        </p:txBody>
      </p:sp>
    </p:spTree>
    <p:extLst>
      <p:ext uri="{BB962C8B-B14F-4D97-AF65-F5344CB8AC3E}">
        <p14:creationId xmlns:p14="http://schemas.microsoft.com/office/powerpoint/2010/main" val="790966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5244">
        <p15:prstTrans prst="peelOff"/>
      </p:transition>
    </mc:Choice>
    <mc:Fallback xmlns="">
      <p:transition spd="slow" advTm="3524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2715B0E-55F1-8FAC-BE02-0BF10E54CC5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C9A72CC-53A9-9A7A-2199-3B1DE84BEE0B}"/>
              </a:ext>
            </a:extLst>
          </p:cNvPr>
          <p:cNvPicPr>
            <a:picLocks noChangeAspect="1"/>
          </p:cNvPicPr>
          <p:nvPr/>
        </p:nvPicPr>
        <p:blipFill>
          <a:blip r:embed="rId4"/>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DC3A7A92-5526-2D46-7E41-54A2747DBB30}"/>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Methodology and structure of Analysis</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sp>
        <p:nvSpPr>
          <p:cNvPr id="6" name="Content Placeholder 3">
            <a:extLst>
              <a:ext uri="{FF2B5EF4-FFF2-40B4-BE49-F238E27FC236}">
                <a16:creationId xmlns:a16="http://schemas.microsoft.com/office/drawing/2014/main" id="{F9010453-BDC6-0FB0-9D06-D7E5C8C79532}"/>
              </a:ext>
            </a:extLst>
          </p:cNvPr>
          <p:cNvSpPr txBox="1">
            <a:spLocks/>
          </p:cNvSpPr>
          <p:nvPr/>
        </p:nvSpPr>
        <p:spPr>
          <a:xfrm>
            <a:off x="266700" y="1367328"/>
            <a:ext cx="6399020" cy="337421"/>
          </a:xfrm>
          <a:prstGeom prst="rect">
            <a:avLst/>
          </a:prstGeom>
        </p:spPr>
        <p:txBody>
          <a:bodyPr vert="horz" lIns="0" tIns="0" rIns="0" bIns="0" rtlCol="0">
            <a:normAutofit fontScale="77500" lnSpcReduction="20000"/>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panose="020F0502020204030204" pitchFamily="34" charset="0"/>
                <a:cs typeface="Calibri" panose="020F0502020204030204" pitchFamily="34" charset="0"/>
              </a:rPr>
              <a:t>Housing Program Data – Sample Data Collection for Housing Reporting and Housing Problem</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9A48EDC8-BBDE-8D99-3C3A-00CDAFD02089}"/>
              </a:ext>
            </a:extLst>
          </p:cNvPr>
          <p:cNvSpPr txBox="1"/>
          <p:nvPr/>
        </p:nvSpPr>
        <p:spPr>
          <a:xfrm>
            <a:off x="861342" y="2350093"/>
            <a:ext cx="1746902"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Housing Program</a:t>
            </a:r>
          </a:p>
        </p:txBody>
      </p:sp>
      <p:sp>
        <p:nvSpPr>
          <p:cNvPr id="13" name="TextBox 12">
            <a:extLst>
              <a:ext uri="{FF2B5EF4-FFF2-40B4-BE49-F238E27FC236}">
                <a16:creationId xmlns:a16="http://schemas.microsoft.com/office/drawing/2014/main" id="{72B15928-089F-DD08-636A-D7DF4DB7C911}"/>
              </a:ext>
            </a:extLst>
          </p:cNvPr>
          <p:cNvSpPr txBox="1"/>
          <p:nvPr/>
        </p:nvSpPr>
        <p:spPr>
          <a:xfrm>
            <a:off x="6312667" y="2396259"/>
            <a:ext cx="2302743"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Food Protection Program</a:t>
            </a:r>
          </a:p>
        </p:txBody>
      </p:sp>
      <p:sp>
        <p:nvSpPr>
          <p:cNvPr id="15" name="TextBox 14">
            <a:extLst>
              <a:ext uri="{FF2B5EF4-FFF2-40B4-BE49-F238E27FC236}">
                <a16:creationId xmlns:a16="http://schemas.microsoft.com/office/drawing/2014/main" id="{A6DCFF15-828D-9ED9-7DA8-D5CD3786EDB6}"/>
              </a:ext>
            </a:extLst>
          </p:cNvPr>
          <p:cNvSpPr txBox="1"/>
          <p:nvPr/>
        </p:nvSpPr>
        <p:spPr>
          <a:xfrm>
            <a:off x="3646381" y="2350093"/>
            <a:ext cx="1851235" cy="338554"/>
          </a:xfrm>
          <a:prstGeom prst="rect">
            <a:avLst/>
          </a:prstGeom>
          <a:no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STD Clinic Program</a:t>
            </a:r>
          </a:p>
        </p:txBody>
      </p:sp>
      <p:graphicFrame>
        <p:nvGraphicFramePr>
          <p:cNvPr id="3" name="Table 2">
            <a:extLst>
              <a:ext uri="{FF2B5EF4-FFF2-40B4-BE49-F238E27FC236}">
                <a16:creationId xmlns:a16="http://schemas.microsoft.com/office/drawing/2014/main" id="{20BEE64E-26A1-3EF3-AA64-C94953697B24}"/>
              </a:ext>
            </a:extLst>
          </p:cNvPr>
          <p:cNvGraphicFramePr>
            <a:graphicFrameLocks noGrp="1"/>
          </p:cNvGraphicFramePr>
          <p:nvPr/>
        </p:nvGraphicFramePr>
        <p:xfrm>
          <a:off x="457200" y="2651760"/>
          <a:ext cx="8229600" cy="2468880"/>
        </p:xfrm>
        <a:graphic>
          <a:graphicData uri="http://schemas.openxmlformats.org/drawingml/2006/table">
            <a:tbl>
              <a:tblPr/>
              <a:tblGrid>
                <a:gridCol w="1371600">
                  <a:extLst>
                    <a:ext uri="{9D8B030D-6E8A-4147-A177-3AD203B41FA5}">
                      <a16:colId xmlns:a16="http://schemas.microsoft.com/office/drawing/2014/main" val="1146156347"/>
                    </a:ext>
                  </a:extLst>
                </a:gridCol>
                <a:gridCol w="1371600">
                  <a:extLst>
                    <a:ext uri="{9D8B030D-6E8A-4147-A177-3AD203B41FA5}">
                      <a16:colId xmlns:a16="http://schemas.microsoft.com/office/drawing/2014/main" val="870791880"/>
                    </a:ext>
                  </a:extLst>
                </a:gridCol>
                <a:gridCol w="1371600">
                  <a:extLst>
                    <a:ext uri="{9D8B030D-6E8A-4147-A177-3AD203B41FA5}">
                      <a16:colId xmlns:a16="http://schemas.microsoft.com/office/drawing/2014/main" val="1530834761"/>
                    </a:ext>
                  </a:extLst>
                </a:gridCol>
                <a:gridCol w="1371600">
                  <a:extLst>
                    <a:ext uri="{9D8B030D-6E8A-4147-A177-3AD203B41FA5}">
                      <a16:colId xmlns:a16="http://schemas.microsoft.com/office/drawing/2014/main" val="3094124852"/>
                    </a:ext>
                  </a:extLst>
                </a:gridCol>
                <a:gridCol w="1371600">
                  <a:extLst>
                    <a:ext uri="{9D8B030D-6E8A-4147-A177-3AD203B41FA5}">
                      <a16:colId xmlns:a16="http://schemas.microsoft.com/office/drawing/2014/main" val="155566918"/>
                    </a:ext>
                  </a:extLst>
                </a:gridCol>
                <a:gridCol w="1371600">
                  <a:extLst>
                    <a:ext uri="{9D8B030D-6E8A-4147-A177-3AD203B41FA5}">
                      <a16:colId xmlns:a16="http://schemas.microsoft.com/office/drawing/2014/main" val="3354853024"/>
                    </a:ext>
                  </a:extLst>
                </a:gridCol>
              </a:tblGrid>
              <a:tr h="0">
                <a:tc>
                  <a:txBody>
                    <a:bodyPr/>
                    <a:lstStyle/>
                    <a:p>
                      <a:pPr algn="r" fontAlgn="ctr"/>
                      <a:endParaRPr lang="en-US" b="1">
                        <a:effectLst/>
                      </a:endParaRPr>
                    </a:p>
                  </a:txBody>
                  <a:tcPr anchor="ctr">
                    <a:lnL>
                      <a:noFill/>
                    </a:lnL>
                    <a:lnR>
                      <a:noFill/>
                    </a:lnR>
                    <a:lnT>
                      <a:noFill/>
                    </a:lnT>
                    <a:lnB>
                      <a:noFill/>
                    </a:lnB>
                    <a:solidFill>
                      <a:srgbClr val="FFFFFF"/>
                    </a:solidFill>
                  </a:tcPr>
                </a:tc>
                <a:tc>
                  <a:txBody>
                    <a:bodyPr/>
                    <a:lstStyle/>
                    <a:p>
                      <a:pPr algn="r" fontAlgn="ctr"/>
                      <a:r>
                        <a:rPr lang="en-US" b="1">
                          <a:effectLst/>
                        </a:rPr>
                        <a:t>Site Visits</a:t>
                      </a:r>
                    </a:p>
                  </a:txBody>
                  <a:tcPr anchor="ctr">
                    <a:lnL>
                      <a:noFill/>
                    </a:lnL>
                    <a:lnR>
                      <a:noFill/>
                    </a:lnR>
                    <a:lnT>
                      <a:noFill/>
                    </a:lnT>
                    <a:lnB>
                      <a:noFill/>
                    </a:lnB>
                    <a:solidFill>
                      <a:srgbClr val="FFFFFF"/>
                    </a:solidFill>
                  </a:tcPr>
                </a:tc>
                <a:tc>
                  <a:txBody>
                    <a:bodyPr/>
                    <a:lstStyle/>
                    <a:p>
                      <a:pPr algn="r" fontAlgn="ctr"/>
                      <a:r>
                        <a:rPr lang="en-US" b="1">
                          <a:effectLst/>
                        </a:rPr>
                        <a:t>Requests</a:t>
                      </a:r>
                    </a:p>
                  </a:txBody>
                  <a:tcPr anchor="ctr">
                    <a:lnL>
                      <a:noFill/>
                    </a:lnL>
                    <a:lnR>
                      <a:noFill/>
                    </a:lnR>
                    <a:lnT>
                      <a:noFill/>
                    </a:lnT>
                    <a:lnB>
                      <a:noFill/>
                    </a:lnB>
                    <a:solidFill>
                      <a:srgbClr val="FFFFFF"/>
                    </a:solidFill>
                  </a:tcPr>
                </a:tc>
                <a:tc>
                  <a:txBody>
                    <a:bodyPr/>
                    <a:lstStyle/>
                    <a:p>
                      <a:pPr algn="r" fontAlgn="ctr"/>
                      <a:r>
                        <a:rPr lang="en-US" b="1">
                          <a:effectLst/>
                        </a:rPr>
                        <a:t>Month</a:t>
                      </a:r>
                    </a:p>
                  </a:txBody>
                  <a:tcPr anchor="ctr">
                    <a:lnL>
                      <a:noFill/>
                    </a:lnL>
                    <a:lnR>
                      <a:noFill/>
                    </a:lnR>
                    <a:lnT>
                      <a:noFill/>
                    </a:lnT>
                    <a:lnB>
                      <a:noFill/>
                    </a:lnB>
                    <a:solidFill>
                      <a:srgbClr val="FFFFFF"/>
                    </a:solidFill>
                  </a:tcPr>
                </a:tc>
                <a:tc>
                  <a:txBody>
                    <a:bodyPr/>
                    <a:lstStyle/>
                    <a:p>
                      <a:pPr algn="r" fontAlgn="ctr"/>
                      <a:r>
                        <a:rPr lang="en-US" b="1">
                          <a:effectLst/>
                        </a:rPr>
                        <a:t>Year</a:t>
                      </a:r>
                    </a:p>
                  </a:txBody>
                  <a:tcPr anchor="ctr">
                    <a:lnL>
                      <a:noFill/>
                    </a:lnL>
                    <a:lnR>
                      <a:noFill/>
                    </a:lnR>
                    <a:lnT>
                      <a:noFill/>
                    </a:lnT>
                    <a:lnB>
                      <a:noFill/>
                    </a:lnB>
                    <a:solidFill>
                      <a:srgbClr val="FFFFFF"/>
                    </a:solidFill>
                  </a:tcPr>
                </a:tc>
                <a:tc>
                  <a:txBody>
                    <a:bodyPr/>
                    <a:lstStyle/>
                    <a:p>
                      <a:pPr algn="r" fontAlgn="ctr"/>
                      <a:r>
                        <a:rPr lang="en-US" b="1">
                          <a:effectLst/>
                        </a:rPr>
                        <a:t>Mortgages</a:t>
                      </a:r>
                    </a:p>
                  </a:txBody>
                  <a:tcPr anchor="ctr">
                    <a:lnL>
                      <a:noFill/>
                    </a:lnL>
                    <a:lnR>
                      <a:noFill/>
                    </a:lnR>
                    <a:lnT>
                      <a:noFill/>
                    </a:lnT>
                    <a:lnB>
                      <a:noFill/>
                    </a:lnB>
                    <a:solidFill>
                      <a:srgbClr val="FFFFFF"/>
                    </a:solidFill>
                  </a:tcPr>
                </a:tc>
                <a:extLst>
                  <a:ext uri="{0D108BD9-81ED-4DB2-BD59-A6C34878D82A}">
                    <a16:rowId xmlns:a16="http://schemas.microsoft.com/office/drawing/2014/main" val="449125596"/>
                  </a:ext>
                </a:extLst>
              </a:tr>
              <a:tr h="0">
                <a:tc>
                  <a:txBody>
                    <a:bodyPr/>
                    <a:lstStyle/>
                    <a:p>
                      <a:pPr algn="r" fontAlgn="ctr"/>
                      <a:r>
                        <a:rPr lang="en-US" b="1">
                          <a:effectLst/>
                        </a:rPr>
                        <a:t>0</a:t>
                      </a:r>
                    </a:p>
                  </a:txBody>
                  <a:tcPr anchor="ctr">
                    <a:lnL>
                      <a:noFill/>
                    </a:lnL>
                    <a:lnR>
                      <a:noFill/>
                    </a:lnR>
                    <a:lnT>
                      <a:noFill/>
                    </a:lnT>
                    <a:lnB>
                      <a:noFill/>
                    </a:lnB>
                    <a:solidFill>
                      <a:srgbClr val="FFFFFF"/>
                    </a:solidFill>
                  </a:tcPr>
                </a:tc>
                <a:tc>
                  <a:txBody>
                    <a:bodyPr/>
                    <a:lstStyle/>
                    <a:p>
                      <a:pPr algn="r" fontAlgn="ctr"/>
                      <a:r>
                        <a:rPr lang="en-US">
                          <a:effectLst/>
                        </a:rPr>
                        <a:t>115466</a:t>
                      </a:r>
                    </a:p>
                  </a:txBody>
                  <a:tcPr anchor="ctr">
                    <a:lnL>
                      <a:noFill/>
                    </a:lnL>
                    <a:lnR>
                      <a:noFill/>
                    </a:lnR>
                    <a:lnT>
                      <a:noFill/>
                    </a:lnT>
                    <a:lnB>
                      <a:noFill/>
                    </a:lnB>
                    <a:solidFill>
                      <a:srgbClr val="FFFFFF"/>
                    </a:solidFill>
                  </a:tcPr>
                </a:tc>
                <a:tc>
                  <a:txBody>
                    <a:bodyPr/>
                    <a:lstStyle/>
                    <a:p>
                      <a:pPr algn="r" fontAlgn="ctr"/>
                      <a:r>
                        <a:rPr lang="en-US">
                          <a:effectLst/>
                        </a:rPr>
                        <a:t>11184</a:t>
                      </a:r>
                    </a:p>
                  </a:txBody>
                  <a:tcPr anchor="ctr">
                    <a:lnL>
                      <a:noFill/>
                    </a:lnL>
                    <a:lnR>
                      <a:noFill/>
                    </a:lnR>
                    <a:lnT>
                      <a:noFill/>
                    </a:lnT>
                    <a:lnB>
                      <a:noFill/>
                    </a:lnB>
                    <a:solidFill>
                      <a:srgbClr val="FFFFFF"/>
                    </a:solidFill>
                  </a:tcPr>
                </a:tc>
                <a:tc>
                  <a:txBody>
                    <a:bodyPr/>
                    <a:lstStyle/>
                    <a:p>
                      <a:pPr algn="r" fontAlgn="ctr"/>
                      <a:r>
                        <a:rPr lang="en-US">
                          <a:effectLst/>
                        </a:rPr>
                        <a:t>2</a:t>
                      </a:r>
                    </a:p>
                  </a:txBody>
                  <a:tcPr anchor="ctr">
                    <a:lnL>
                      <a:noFill/>
                    </a:lnL>
                    <a:lnR>
                      <a:noFill/>
                    </a:lnR>
                    <a:lnT>
                      <a:noFill/>
                    </a:lnT>
                    <a:lnB>
                      <a:noFill/>
                    </a:lnB>
                    <a:solidFill>
                      <a:srgbClr val="FFFFFF"/>
                    </a:solidFill>
                  </a:tcPr>
                </a:tc>
                <a:tc>
                  <a:txBody>
                    <a:bodyPr/>
                    <a:lstStyle/>
                    <a:p>
                      <a:pPr algn="r" fontAlgn="ctr"/>
                      <a:r>
                        <a:rPr lang="en-US">
                          <a:effectLst/>
                        </a:rPr>
                        <a:t>2018</a:t>
                      </a:r>
                    </a:p>
                  </a:txBody>
                  <a:tcPr anchor="ctr">
                    <a:lnL>
                      <a:noFill/>
                    </a:lnL>
                    <a:lnR>
                      <a:noFill/>
                    </a:lnR>
                    <a:lnT>
                      <a:noFill/>
                    </a:lnT>
                    <a:lnB>
                      <a:noFill/>
                    </a:lnB>
                    <a:solidFill>
                      <a:srgbClr val="FFFFFF"/>
                    </a:solidFill>
                  </a:tcPr>
                </a:tc>
                <a:tc>
                  <a:txBody>
                    <a:bodyPr/>
                    <a:lstStyle/>
                    <a:p>
                      <a:pPr algn="r" fontAlgn="ctr"/>
                      <a:r>
                        <a:rPr lang="en-US">
                          <a:effectLst/>
                        </a:rPr>
                        <a:t>12947</a:t>
                      </a:r>
                    </a:p>
                  </a:txBody>
                  <a:tcPr anchor="ctr">
                    <a:lnL>
                      <a:noFill/>
                    </a:lnL>
                    <a:lnR>
                      <a:noFill/>
                    </a:lnR>
                    <a:lnT>
                      <a:noFill/>
                    </a:lnT>
                    <a:lnB>
                      <a:noFill/>
                    </a:lnB>
                    <a:solidFill>
                      <a:srgbClr val="FFFFFF"/>
                    </a:solidFill>
                  </a:tcPr>
                </a:tc>
                <a:extLst>
                  <a:ext uri="{0D108BD9-81ED-4DB2-BD59-A6C34878D82A}">
                    <a16:rowId xmlns:a16="http://schemas.microsoft.com/office/drawing/2014/main" val="3090605135"/>
                  </a:ext>
                </a:extLst>
              </a:tr>
              <a:tr h="0">
                <a:tc>
                  <a:txBody>
                    <a:bodyPr/>
                    <a:lstStyle/>
                    <a:p>
                      <a:pPr algn="r" fontAlgn="ctr"/>
                      <a:r>
                        <a:rPr lang="en-US" b="1">
                          <a:effectLst/>
                        </a:rPr>
                        <a:t>1</a:t>
                      </a:r>
                    </a:p>
                  </a:txBody>
                  <a:tcPr anchor="ctr">
                    <a:lnL>
                      <a:noFill/>
                    </a:lnL>
                    <a:lnR>
                      <a:noFill/>
                    </a:lnR>
                    <a:lnT>
                      <a:noFill/>
                    </a:lnT>
                    <a:lnB>
                      <a:noFill/>
                    </a:lnB>
                    <a:solidFill>
                      <a:srgbClr val="FFFFFF"/>
                    </a:solidFill>
                  </a:tcPr>
                </a:tc>
                <a:tc>
                  <a:txBody>
                    <a:bodyPr/>
                    <a:lstStyle/>
                    <a:p>
                      <a:pPr algn="r" fontAlgn="ctr"/>
                      <a:r>
                        <a:rPr lang="en-US">
                          <a:effectLst/>
                        </a:rPr>
                        <a:t>111195</a:t>
                      </a:r>
                    </a:p>
                  </a:txBody>
                  <a:tcPr anchor="ctr">
                    <a:lnL>
                      <a:noFill/>
                    </a:lnL>
                    <a:lnR>
                      <a:noFill/>
                    </a:lnR>
                    <a:lnT>
                      <a:noFill/>
                    </a:lnT>
                    <a:lnB>
                      <a:noFill/>
                    </a:lnB>
                    <a:solidFill>
                      <a:srgbClr val="FFFFFF"/>
                    </a:solidFill>
                  </a:tcPr>
                </a:tc>
                <a:tc>
                  <a:txBody>
                    <a:bodyPr/>
                    <a:lstStyle/>
                    <a:p>
                      <a:pPr algn="r" fontAlgn="ctr"/>
                      <a:r>
                        <a:rPr lang="en-US">
                          <a:effectLst/>
                        </a:rPr>
                        <a:t>8748</a:t>
                      </a:r>
                    </a:p>
                  </a:txBody>
                  <a:tcPr anchor="ctr">
                    <a:lnL>
                      <a:noFill/>
                    </a:lnL>
                    <a:lnR>
                      <a:noFill/>
                    </a:lnR>
                    <a:lnT>
                      <a:noFill/>
                    </a:lnT>
                    <a:lnB>
                      <a:noFill/>
                    </a:lnB>
                    <a:solidFill>
                      <a:srgbClr val="FFFFFF"/>
                    </a:solidFill>
                  </a:tcPr>
                </a:tc>
                <a:tc>
                  <a:txBody>
                    <a:bodyPr/>
                    <a:lstStyle/>
                    <a:p>
                      <a:pPr algn="r" fontAlgn="ctr"/>
                      <a:r>
                        <a:rPr lang="en-US">
                          <a:effectLst/>
                        </a:rPr>
                        <a:t>8</a:t>
                      </a:r>
                    </a:p>
                  </a:txBody>
                  <a:tcPr anchor="ctr">
                    <a:lnL>
                      <a:noFill/>
                    </a:lnL>
                    <a:lnR>
                      <a:noFill/>
                    </a:lnR>
                    <a:lnT>
                      <a:noFill/>
                    </a:lnT>
                    <a:lnB>
                      <a:noFill/>
                    </a:lnB>
                    <a:solidFill>
                      <a:srgbClr val="FFFFFF"/>
                    </a:solidFill>
                  </a:tcPr>
                </a:tc>
                <a:tc>
                  <a:txBody>
                    <a:bodyPr/>
                    <a:lstStyle/>
                    <a:p>
                      <a:pPr algn="r" fontAlgn="ctr"/>
                      <a:r>
                        <a:rPr lang="en-US">
                          <a:effectLst/>
                        </a:rPr>
                        <a:t>2014</a:t>
                      </a:r>
                    </a:p>
                  </a:txBody>
                  <a:tcPr anchor="ctr">
                    <a:lnL>
                      <a:noFill/>
                    </a:lnL>
                    <a:lnR>
                      <a:noFill/>
                    </a:lnR>
                    <a:lnT>
                      <a:noFill/>
                    </a:lnT>
                    <a:lnB>
                      <a:noFill/>
                    </a:lnB>
                    <a:solidFill>
                      <a:srgbClr val="FFFFFF"/>
                    </a:solidFill>
                  </a:tcPr>
                </a:tc>
                <a:tc>
                  <a:txBody>
                    <a:bodyPr/>
                    <a:lstStyle/>
                    <a:p>
                      <a:pPr algn="r" fontAlgn="ctr"/>
                      <a:r>
                        <a:rPr lang="en-US">
                          <a:effectLst/>
                        </a:rPr>
                        <a:t>12034</a:t>
                      </a:r>
                    </a:p>
                  </a:txBody>
                  <a:tcPr anchor="ctr">
                    <a:lnL>
                      <a:noFill/>
                    </a:lnL>
                    <a:lnR>
                      <a:noFill/>
                    </a:lnR>
                    <a:lnT>
                      <a:noFill/>
                    </a:lnT>
                    <a:lnB>
                      <a:noFill/>
                    </a:lnB>
                    <a:solidFill>
                      <a:srgbClr val="FFFFFF"/>
                    </a:solidFill>
                  </a:tcPr>
                </a:tc>
                <a:extLst>
                  <a:ext uri="{0D108BD9-81ED-4DB2-BD59-A6C34878D82A}">
                    <a16:rowId xmlns:a16="http://schemas.microsoft.com/office/drawing/2014/main" val="1224427008"/>
                  </a:ext>
                </a:extLst>
              </a:tr>
              <a:tr h="0">
                <a:tc>
                  <a:txBody>
                    <a:bodyPr/>
                    <a:lstStyle/>
                    <a:p>
                      <a:pPr algn="r" fontAlgn="ctr"/>
                      <a:r>
                        <a:rPr lang="en-US" b="1">
                          <a:effectLst/>
                        </a:rPr>
                        <a:t>2</a:t>
                      </a:r>
                    </a:p>
                  </a:txBody>
                  <a:tcPr anchor="ctr">
                    <a:lnL>
                      <a:noFill/>
                    </a:lnL>
                    <a:lnR>
                      <a:noFill/>
                    </a:lnR>
                    <a:lnT>
                      <a:noFill/>
                    </a:lnT>
                    <a:lnB>
                      <a:noFill/>
                    </a:lnB>
                    <a:solidFill>
                      <a:srgbClr val="FFFFFF"/>
                    </a:solidFill>
                  </a:tcPr>
                </a:tc>
                <a:tc>
                  <a:txBody>
                    <a:bodyPr/>
                    <a:lstStyle/>
                    <a:p>
                      <a:pPr algn="r" fontAlgn="ctr"/>
                      <a:r>
                        <a:rPr lang="en-US">
                          <a:effectLst/>
                        </a:rPr>
                        <a:t>104640</a:t>
                      </a:r>
                    </a:p>
                  </a:txBody>
                  <a:tcPr anchor="ctr">
                    <a:lnL>
                      <a:noFill/>
                    </a:lnL>
                    <a:lnR>
                      <a:noFill/>
                    </a:lnR>
                    <a:lnT>
                      <a:noFill/>
                    </a:lnT>
                    <a:lnB>
                      <a:noFill/>
                    </a:lnB>
                    <a:solidFill>
                      <a:srgbClr val="FFFFFF"/>
                    </a:solidFill>
                  </a:tcPr>
                </a:tc>
                <a:tc>
                  <a:txBody>
                    <a:bodyPr/>
                    <a:lstStyle/>
                    <a:p>
                      <a:pPr algn="r" fontAlgn="ctr"/>
                      <a:r>
                        <a:rPr lang="en-US">
                          <a:effectLst/>
                        </a:rPr>
                        <a:t>11013</a:t>
                      </a:r>
                    </a:p>
                  </a:txBody>
                  <a:tcPr anchor="ctr">
                    <a:lnL>
                      <a:noFill/>
                    </a:lnL>
                    <a:lnR>
                      <a:noFill/>
                    </a:lnR>
                    <a:lnT>
                      <a:noFill/>
                    </a:lnT>
                    <a:lnB>
                      <a:noFill/>
                    </a:lnB>
                    <a:solidFill>
                      <a:srgbClr val="FFFFFF"/>
                    </a:solidFill>
                  </a:tcPr>
                </a:tc>
                <a:tc>
                  <a:txBody>
                    <a:bodyPr/>
                    <a:lstStyle/>
                    <a:p>
                      <a:pPr algn="r" fontAlgn="ctr"/>
                      <a:r>
                        <a:rPr lang="en-US">
                          <a:effectLst/>
                        </a:rPr>
                        <a:t>9</a:t>
                      </a:r>
                    </a:p>
                  </a:txBody>
                  <a:tcPr anchor="ctr">
                    <a:lnL>
                      <a:noFill/>
                    </a:lnL>
                    <a:lnR>
                      <a:noFill/>
                    </a:lnR>
                    <a:lnT>
                      <a:noFill/>
                    </a:lnT>
                    <a:lnB>
                      <a:noFill/>
                    </a:lnB>
                    <a:solidFill>
                      <a:srgbClr val="FFFFFF"/>
                    </a:solidFill>
                  </a:tcPr>
                </a:tc>
                <a:tc>
                  <a:txBody>
                    <a:bodyPr/>
                    <a:lstStyle/>
                    <a:p>
                      <a:pPr algn="r" fontAlgn="ctr"/>
                      <a:r>
                        <a:rPr lang="en-US">
                          <a:effectLst/>
                        </a:rPr>
                        <a:t>2019</a:t>
                      </a:r>
                    </a:p>
                  </a:txBody>
                  <a:tcPr anchor="ctr">
                    <a:lnL>
                      <a:noFill/>
                    </a:lnL>
                    <a:lnR>
                      <a:noFill/>
                    </a:lnR>
                    <a:lnT>
                      <a:noFill/>
                    </a:lnT>
                    <a:lnB>
                      <a:noFill/>
                    </a:lnB>
                    <a:solidFill>
                      <a:srgbClr val="FFFFFF"/>
                    </a:solidFill>
                  </a:tcPr>
                </a:tc>
                <a:tc>
                  <a:txBody>
                    <a:bodyPr/>
                    <a:lstStyle/>
                    <a:p>
                      <a:pPr algn="r" fontAlgn="ctr"/>
                      <a:r>
                        <a:rPr lang="en-US">
                          <a:effectLst/>
                        </a:rPr>
                        <a:t>17823</a:t>
                      </a:r>
                    </a:p>
                  </a:txBody>
                  <a:tcPr anchor="ctr">
                    <a:lnL>
                      <a:noFill/>
                    </a:lnL>
                    <a:lnR>
                      <a:noFill/>
                    </a:lnR>
                    <a:lnT>
                      <a:noFill/>
                    </a:lnT>
                    <a:lnB>
                      <a:noFill/>
                    </a:lnB>
                    <a:solidFill>
                      <a:srgbClr val="FFFFFF"/>
                    </a:solidFill>
                  </a:tcPr>
                </a:tc>
                <a:extLst>
                  <a:ext uri="{0D108BD9-81ED-4DB2-BD59-A6C34878D82A}">
                    <a16:rowId xmlns:a16="http://schemas.microsoft.com/office/drawing/2014/main" val="2892922667"/>
                  </a:ext>
                </a:extLst>
              </a:tr>
              <a:tr h="0">
                <a:tc>
                  <a:txBody>
                    <a:bodyPr/>
                    <a:lstStyle/>
                    <a:p>
                      <a:pPr algn="r" fontAlgn="ctr"/>
                      <a:r>
                        <a:rPr lang="en-US" b="1">
                          <a:effectLst/>
                        </a:rPr>
                        <a:t>3</a:t>
                      </a:r>
                    </a:p>
                  </a:txBody>
                  <a:tcPr anchor="ctr">
                    <a:lnL>
                      <a:noFill/>
                    </a:lnL>
                    <a:lnR>
                      <a:noFill/>
                    </a:lnR>
                    <a:lnT>
                      <a:noFill/>
                    </a:lnT>
                    <a:lnB>
                      <a:noFill/>
                    </a:lnB>
                    <a:solidFill>
                      <a:srgbClr val="FFFFFF"/>
                    </a:solidFill>
                  </a:tcPr>
                </a:tc>
                <a:tc>
                  <a:txBody>
                    <a:bodyPr/>
                    <a:lstStyle/>
                    <a:p>
                      <a:pPr algn="r" fontAlgn="ctr"/>
                      <a:r>
                        <a:rPr lang="en-US">
                          <a:effectLst/>
                        </a:rPr>
                        <a:t>96427</a:t>
                      </a:r>
                    </a:p>
                  </a:txBody>
                  <a:tcPr anchor="ctr">
                    <a:lnL>
                      <a:noFill/>
                    </a:lnL>
                    <a:lnR>
                      <a:noFill/>
                    </a:lnR>
                    <a:lnT>
                      <a:noFill/>
                    </a:lnT>
                    <a:lnB>
                      <a:noFill/>
                    </a:lnB>
                    <a:solidFill>
                      <a:srgbClr val="FFFFFF"/>
                    </a:solidFill>
                  </a:tcPr>
                </a:tc>
                <a:tc>
                  <a:txBody>
                    <a:bodyPr/>
                    <a:lstStyle/>
                    <a:p>
                      <a:pPr algn="r" fontAlgn="ctr"/>
                      <a:r>
                        <a:rPr lang="en-US">
                          <a:effectLst/>
                        </a:rPr>
                        <a:t>8522</a:t>
                      </a:r>
                    </a:p>
                  </a:txBody>
                  <a:tcPr anchor="ctr">
                    <a:lnL>
                      <a:noFill/>
                    </a:lnL>
                    <a:lnR>
                      <a:noFill/>
                    </a:lnR>
                    <a:lnT>
                      <a:noFill/>
                    </a:lnT>
                    <a:lnB>
                      <a:noFill/>
                    </a:lnB>
                    <a:solidFill>
                      <a:srgbClr val="FFFFFF"/>
                    </a:solidFill>
                  </a:tcPr>
                </a:tc>
                <a:tc>
                  <a:txBody>
                    <a:bodyPr/>
                    <a:lstStyle/>
                    <a:p>
                      <a:pPr algn="r" fontAlgn="ctr"/>
                      <a:r>
                        <a:rPr lang="en-US">
                          <a:effectLst/>
                        </a:rPr>
                        <a:t>9</a:t>
                      </a:r>
                    </a:p>
                  </a:txBody>
                  <a:tcPr anchor="ctr">
                    <a:lnL>
                      <a:noFill/>
                    </a:lnL>
                    <a:lnR>
                      <a:noFill/>
                    </a:lnR>
                    <a:lnT>
                      <a:noFill/>
                    </a:lnT>
                    <a:lnB>
                      <a:noFill/>
                    </a:lnB>
                    <a:solidFill>
                      <a:srgbClr val="FFFFFF"/>
                    </a:solidFill>
                  </a:tcPr>
                </a:tc>
                <a:tc>
                  <a:txBody>
                    <a:bodyPr/>
                    <a:lstStyle/>
                    <a:p>
                      <a:pPr algn="r" fontAlgn="ctr"/>
                      <a:r>
                        <a:rPr lang="en-US">
                          <a:effectLst/>
                        </a:rPr>
                        <a:t>2008</a:t>
                      </a:r>
                    </a:p>
                  </a:txBody>
                  <a:tcPr anchor="ctr">
                    <a:lnL>
                      <a:noFill/>
                    </a:lnL>
                    <a:lnR>
                      <a:noFill/>
                    </a:lnR>
                    <a:lnT>
                      <a:noFill/>
                    </a:lnT>
                    <a:lnB>
                      <a:noFill/>
                    </a:lnB>
                    <a:solidFill>
                      <a:srgbClr val="FFFFFF"/>
                    </a:solidFill>
                  </a:tcPr>
                </a:tc>
                <a:tc>
                  <a:txBody>
                    <a:bodyPr/>
                    <a:lstStyle/>
                    <a:p>
                      <a:pPr algn="r" fontAlgn="ctr"/>
                      <a:r>
                        <a:rPr lang="en-US">
                          <a:effectLst/>
                        </a:rPr>
                        <a:t>19891</a:t>
                      </a:r>
                    </a:p>
                  </a:txBody>
                  <a:tcPr anchor="ctr">
                    <a:lnL>
                      <a:noFill/>
                    </a:lnL>
                    <a:lnR>
                      <a:noFill/>
                    </a:lnR>
                    <a:lnT>
                      <a:noFill/>
                    </a:lnT>
                    <a:lnB>
                      <a:noFill/>
                    </a:lnB>
                    <a:solidFill>
                      <a:srgbClr val="FFFFFF"/>
                    </a:solidFill>
                  </a:tcPr>
                </a:tc>
                <a:extLst>
                  <a:ext uri="{0D108BD9-81ED-4DB2-BD59-A6C34878D82A}">
                    <a16:rowId xmlns:a16="http://schemas.microsoft.com/office/drawing/2014/main" val="2732154383"/>
                  </a:ext>
                </a:extLst>
              </a:tr>
              <a:tr h="0">
                <a:tc>
                  <a:txBody>
                    <a:bodyPr/>
                    <a:lstStyle/>
                    <a:p>
                      <a:pPr algn="r" fontAlgn="ctr"/>
                      <a:r>
                        <a:rPr lang="en-US" b="1">
                          <a:effectLst/>
                        </a:rPr>
                        <a:t>4</a:t>
                      </a:r>
                    </a:p>
                  </a:txBody>
                  <a:tcPr anchor="ctr">
                    <a:lnL>
                      <a:noFill/>
                    </a:lnL>
                    <a:lnR>
                      <a:noFill/>
                    </a:lnR>
                    <a:lnT>
                      <a:noFill/>
                    </a:lnT>
                    <a:lnB>
                      <a:noFill/>
                    </a:lnB>
                    <a:solidFill>
                      <a:srgbClr val="FFFFFF"/>
                    </a:solidFill>
                  </a:tcPr>
                </a:tc>
                <a:tc>
                  <a:txBody>
                    <a:bodyPr/>
                    <a:lstStyle/>
                    <a:p>
                      <a:pPr algn="r" fontAlgn="ctr"/>
                      <a:r>
                        <a:rPr lang="en-US">
                          <a:effectLst/>
                        </a:rPr>
                        <a:t>100969</a:t>
                      </a:r>
                    </a:p>
                  </a:txBody>
                  <a:tcPr anchor="ctr">
                    <a:lnL>
                      <a:noFill/>
                    </a:lnL>
                    <a:lnR>
                      <a:noFill/>
                    </a:lnR>
                    <a:lnT>
                      <a:noFill/>
                    </a:lnT>
                    <a:lnB>
                      <a:noFill/>
                    </a:lnB>
                    <a:solidFill>
                      <a:srgbClr val="FFFFFF"/>
                    </a:solidFill>
                  </a:tcPr>
                </a:tc>
                <a:tc>
                  <a:txBody>
                    <a:bodyPr/>
                    <a:lstStyle/>
                    <a:p>
                      <a:pPr algn="r" fontAlgn="ctr"/>
                      <a:r>
                        <a:rPr lang="en-US">
                          <a:effectLst/>
                        </a:rPr>
                        <a:t>12376</a:t>
                      </a:r>
                    </a:p>
                  </a:txBody>
                  <a:tcPr anchor="ctr">
                    <a:lnL>
                      <a:noFill/>
                    </a:lnL>
                    <a:lnR>
                      <a:noFill/>
                    </a:lnR>
                    <a:lnT>
                      <a:noFill/>
                    </a:lnT>
                    <a:lnB>
                      <a:noFill/>
                    </a:lnB>
                    <a:solidFill>
                      <a:srgbClr val="FFFFFF"/>
                    </a:solidFill>
                  </a:tcPr>
                </a:tc>
                <a:tc>
                  <a:txBody>
                    <a:bodyPr/>
                    <a:lstStyle/>
                    <a:p>
                      <a:pPr algn="r" fontAlgn="ctr"/>
                      <a:r>
                        <a:rPr lang="en-US">
                          <a:effectLst/>
                        </a:rPr>
                        <a:t>5</a:t>
                      </a:r>
                    </a:p>
                  </a:txBody>
                  <a:tcPr anchor="ctr">
                    <a:lnL>
                      <a:noFill/>
                    </a:lnL>
                    <a:lnR>
                      <a:noFill/>
                    </a:lnR>
                    <a:lnT>
                      <a:noFill/>
                    </a:lnT>
                    <a:lnB>
                      <a:noFill/>
                    </a:lnB>
                    <a:solidFill>
                      <a:srgbClr val="FFFFFF"/>
                    </a:solidFill>
                  </a:tcPr>
                </a:tc>
                <a:tc>
                  <a:txBody>
                    <a:bodyPr/>
                    <a:lstStyle/>
                    <a:p>
                      <a:pPr algn="r" fontAlgn="ctr"/>
                      <a:r>
                        <a:rPr lang="en-US">
                          <a:effectLst/>
                        </a:rPr>
                        <a:t>2014</a:t>
                      </a:r>
                    </a:p>
                  </a:txBody>
                  <a:tcPr anchor="ctr">
                    <a:lnL>
                      <a:noFill/>
                    </a:lnL>
                    <a:lnR>
                      <a:noFill/>
                    </a:lnR>
                    <a:lnT>
                      <a:noFill/>
                    </a:lnT>
                    <a:lnB>
                      <a:noFill/>
                    </a:lnB>
                    <a:solidFill>
                      <a:srgbClr val="FFFFFF"/>
                    </a:solidFill>
                  </a:tcPr>
                </a:tc>
                <a:tc>
                  <a:txBody>
                    <a:bodyPr/>
                    <a:lstStyle/>
                    <a:p>
                      <a:pPr algn="r" fontAlgn="ctr"/>
                      <a:r>
                        <a:rPr lang="en-US" dirty="0">
                          <a:effectLst/>
                        </a:rPr>
                        <a:t>11747</a:t>
                      </a:r>
                    </a:p>
                  </a:txBody>
                  <a:tcPr anchor="ctr">
                    <a:lnL>
                      <a:noFill/>
                    </a:lnL>
                    <a:lnR>
                      <a:noFill/>
                    </a:lnR>
                    <a:lnT>
                      <a:noFill/>
                    </a:lnT>
                    <a:lnB>
                      <a:noFill/>
                    </a:lnB>
                    <a:solidFill>
                      <a:srgbClr val="FFFFFF"/>
                    </a:solidFill>
                  </a:tcPr>
                </a:tc>
                <a:extLst>
                  <a:ext uri="{0D108BD9-81ED-4DB2-BD59-A6C34878D82A}">
                    <a16:rowId xmlns:a16="http://schemas.microsoft.com/office/drawing/2014/main" val="1958279821"/>
                  </a:ext>
                </a:extLst>
              </a:tr>
            </a:tbl>
          </a:graphicData>
        </a:graphic>
      </p:graphicFrame>
    </p:spTree>
    <p:extLst>
      <p:ext uri="{BB962C8B-B14F-4D97-AF65-F5344CB8AC3E}">
        <p14:creationId xmlns:p14="http://schemas.microsoft.com/office/powerpoint/2010/main" val="641660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3865">
        <p15:prstTrans prst="peelOff"/>
      </p:transition>
    </mc:Choice>
    <mc:Fallback xmlns="">
      <p:transition spd="slow" advTm="2386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506BA-CA0F-9C8D-DC29-A650CD26091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CAD47E7-2C97-4896-7670-BF2B2D6636E4}"/>
              </a:ext>
            </a:extLst>
          </p:cNvPr>
          <p:cNvPicPr>
            <a:picLocks noChangeAspect="1"/>
          </p:cNvPicPr>
          <p:nvPr/>
        </p:nvPicPr>
        <p:blipFill>
          <a:blip r:embed="rId3"/>
          <a:stretch>
            <a:fillRect/>
          </a:stretch>
        </p:blipFill>
        <p:spPr>
          <a:xfrm>
            <a:off x="0" y="0"/>
            <a:ext cx="9144000" cy="721519"/>
          </a:xfrm>
          <a:prstGeom prst="rect">
            <a:avLst/>
          </a:prstGeom>
        </p:spPr>
      </p:pic>
      <p:sp>
        <p:nvSpPr>
          <p:cNvPr id="9" name="Title 1">
            <a:extLst>
              <a:ext uri="{FF2B5EF4-FFF2-40B4-BE49-F238E27FC236}">
                <a16:creationId xmlns:a16="http://schemas.microsoft.com/office/drawing/2014/main" id="{2482F505-6054-7B28-0063-BC8D6BA3EA39}"/>
              </a:ext>
            </a:extLst>
          </p:cNvPr>
          <p:cNvSpPr>
            <a:spLocks noGrp="1"/>
          </p:cNvSpPr>
          <p:nvPr>
            <p:ph type="ctrTitle"/>
          </p:nvPr>
        </p:nvSpPr>
        <p:spPr>
          <a:xfrm>
            <a:off x="228600" y="457200"/>
            <a:ext cx="8229600" cy="685800"/>
          </a:xfrm>
        </p:spPr>
        <p:txBody>
          <a:bodyPr>
            <a:normAutofit fontScale="90000"/>
          </a:bodyPr>
          <a:lstStyle/>
          <a:p>
            <a:pPr algn="l"/>
            <a:r>
              <a:rPr lang="en-US" dirty="0">
                <a:latin typeface="Calibri Light" panose="020F0302020204030204" pitchFamily="34" charset="0"/>
                <a:cs typeface="Calibri Light" panose="020F0302020204030204" pitchFamily="34" charset="0"/>
              </a:rPr>
              <a:t>Methodology and structure of Analysis</a:t>
            </a:r>
            <a:br>
              <a:rPr lang="en-US" dirty="0">
                <a:latin typeface="Calibri Light" panose="020F0302020204030204" pitchFamily="34" charset="0"/>
                <a:cs typeface="Calibri Light" panose="020F0302020204030204" pitchFamily="34" charset="0"/>
              </a:rPr>
            </a:br>
            <a:endParaRPr lang="en-US" sz="3100" b="1" dirty="0">
              <a:latin typeface="Calibri Light" panose="020F0302020204030204" pitchFamily="34" charset="0"/>
              <a:cs typeface="Calibri Light" panose="020F0302020204030204" pitchFamily="34" charset="0"/>
            </a:endParaRPr>
          </a:p>
        </p:txBody>
      </p:sp>
      <p:graphicFrame>
        <p:nvGraphicFramePr>
          <p:cNvPr id="4" name="Content Placeholder 6">
            <a:extLst>
              <a:ext uri="{FF2B5EF4-FFF2-40B4-BE49-F238E27FC236}">
                <a16:creationId xmlns:a16="http://schemas.microsoft.com/office/drawing/2014/main" id="{A9E13F61-2805-2AAC-71D5-A6A059693D26}"/>
              </a:ext>
            </a:extLst>
          </p:cNvPr>
          <p:cNvGraphicFramePr>
            <a:graphicFrameLocks/>
          </p:cNvGraphicFramePr>
          <p:nvPr>
            <p:extLst>
              <p:ext uri="{D42A27DB-BD31-4B8C-83A1-F6EECF244321}">
                <p14:modId xmlns:p14="http://schemas.microsoft.com/office/powerpoint/2010/main" val="2185077952"/>
              </p:ext>
            </p:extLst>
          </p:nvPr>
        </p:nvGraphicFramePr>
        <p:xfrm>
          <a:off x="398436" y="2010372"/>
          <a:ext cx="8142111" cy="767011"/>
        </p:xfrm>
        <a:graphic>
          <a:graphicData uri="http://schemas.openxmlformats.org/drawingml/2006/table">
            <a:tbl>
              <a:tblPr firstRow="1" bandRow="1">
                <a:tableStyleId>{5C22544A-7EE6-4342-B048-85BDC9FD1C3A}</a:tableStyleId>
              </a:tblPr>
              <a:tblGrid>
                <a:gridCol w="1592734">
                  <a:extLst>
                    <a:ext uri="{9D8B030D-6E8A-4147-A177-3AD203B41FA5}">
                      <a16:colId xmlns:a16="http://schemas.microsoft.com/office/drawing/2014/main" val="3661376051"/>
                    </a:ext>
                  </a:extLst>
                </a:gridCol>
                <a:gridCol w="6549377">
                  <a:extLst>
                    <a:ext uri="{9D8B030D-6E8A-4147-A177-3AD203B41FA5}">
                      <a16:colId xmlns:a16="http://schemas.microsoft.com/office/drawing/2014/main" val="674377844"/>
                    </a:ext>
                  </a:extLst>
                </a:gridCol>
              </a:tblGrid>
              <a:tr h="259818">
                <a:tc>
                  <a:txBody>
                    <a:bodyPr/>
                    <a:lstStyle/>
                    <a:p>
                      <a:pPr marL="0" marR="0">
                        <a:lnSpc>
                          <a:spcPct val="107000"/>
                        </a:lnSpc>
                        <a:spcBef>
                          <a:spcPts val="0"/>
                        </a:spcBef>
                        <a:spcAft>
                          <a:spcPts val="0"/>
                        </a:spcAft>
                      </a:pPr>
                      <a:r>
                        <a:rPr lang="en-US" sz="1200" b="1" u="none" dirty="0">
                          <a:solidFill>
                            <a:schemeClr val="bg1"/>
                          </a:solidFill>
                          <a:effectLst/>
                          <a:latin typeface="Calibri" panose="020F0502020204030204" pitchFamily="34" charset="0"/>
                          <a:cs typeface="Calibri" panose="020F0502020204030204" pitchFamily="34" charset="0"/>
                        </a:rPr>
                        <a:t>Column Name</a:t>
                      </a:r>
                      <a:endParaRPr lang="en-US" sz="1200" b="1" u="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b="1" u="none" dirty="0">
                          <a:solidFill>
                            <a:schemeClr val="tx1"/>
                          </a:solidFill>
                          <a:effectLst/>
                          <a:latin typeface="Calibri" panose="020F0502020204030204" pitchFamily="34" charset="0"/>
                          <a:cs typeface="Calibri" panose="020F0502020204030204" pitchFamily="34" charset="0"/>
                        </a:rPr>
                        <a:t>Description</a:t>
                      </a:r>
                      <a:endParaRPr lang="en-US" sz="1200" b="1" u="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57549706"/>
                  </a:ext>
                </a:extLst>
              </a:tr>
              <a:tr h="247828">
                <a:tc>
                  <a:txBody>
                    <a:bodyPr/>
                    <a:lstStyle/>
                    <a:p>
                      <a:pPr marL="0" marR="0" indent="0">
                        <a:lnSpc>
                          <a:spcPct val="107000"/>
                        </a:lnSpc>
                        <a:spcBef>
                          <a:spcPts val="0"/>
                        </a:spcBef>
                        <a:spcAft>
                          <a:spcPts val="0"/>
                        </a:spcAft>
                        <a:buFont typeface="+mj-lt"/>
                        <a:buNone/>
                      </a:pPr>
                      <a:r>
                        <a:rPr lang="en-US" sz="1200" b="0" dirty="0">
                          <a:solidFill>
                            <a:schemeClr val="tx1"/>
                          </a:solidFill>
                          <a:effectLst/>
                          <a:latin typeface="Calibri" panose="020F0502020204030204" pitchFamily="34" charset="0"/>
                          <a:cs typeface="Calibri" panose="020F0502020204030204" pitchFamily="34" charset="0"/>
                        </a:rPr>
                        <a:t>Program ID</a:t>
                      </a:r>
                      <a:endParaRPr lang="en-US" sz="1200" b="0" dirty="0">
                        <a:solidFill>
                          <a:schemeClr val="tx1"/>
                        </a:solidFill>
                        <a:effectLst/>
                        <a:latin typeface="Calibri" panose="020F0502020204030204" pitchFamily="34" charset="0"/>
                        <a:ea typeface="Verdana" panose="020B060403050404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Unique identifier</a:t>
                      </a:r>
                      <a:r>
                        <a:rPr lang="en-US" sz="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each health department program.</a:t>
                      </a: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9035904"/>
                  </a:ext>
                </a:extLst>
              </a:tr>
              <a:tr h="259365">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cs typeface="Calibri" panose="020F0502020204030204" pitchFamily="34" charset="0"/>
                        </a:rPr>
                        <a:t>Program Name</a:t>
                      </a:r>
                      <a:endPar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endParaRP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Name of program</a:t>
                      </a:r>
                      <a:r>
                        <a:rPr lang="en-US" sz="1200" b="0" kern="1200" baseline="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 (e</a:t>
                      </a: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.g. Housing Assistance, STD</a:t>
                      </a:r>
                      <a:r>
                        <a:rPr lang="en-US" sz="1200" b="0" kern="1200" baseline="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 Clinic).</a:t>
                      </a:r>
                      <a:endPar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endParaRPr>
                    </a:p>
                  </a:txBody>
                  <a:tcPr marL="68580" marR="68580" marT="0" marB="0"/>
                </a:tc>
                <a:extLst>
                  <a:ext uri="{0D108BD9-81ED-4DB2-BD59-A6C34878D82A}">
                    <a16:rowId xmlns:a16="http://schemas.microsoft.com/office/drawing/2014/main" val="3216287310"/>
                  </a:ext>
                </a:extLst>
              </a:tr>
            </a:tbl>
          </a:graphicData>
        </a:graphic>
      </p:graphicFrame>
      <p:sp>
        <p:nvSpPr>
          <p:cNvPr id="2" name="Content Placeholder 3">
            <a:extLst>
              <a:ext uri="{FF2B5EF4-FFF2-40B4-BE49-F238E27FC236}">
                <a16:creationId xmlns:a16="http://schemas.microsoft.com/office/drawing/2014/main" id="{56163C84-B61F-206D-AAE1-D03C168D9E36}"/>
              </a:ext>
            </a:extLst>
          </p:cNvPr>
          <p:cNvSpPr txBox="1">
            <a:spLocks/>
          </p:cNvSpPr>
          <p:nvPr/>
        </p:nvSpPr>
        <p:spPr>
          <a:xfrm>
            <a:off x="266700" y="1367328"/>
            <a:ext cx="2279947" cy="337421"/>
          </a:xfrm>
          <a:prstGeom prst="rect">
            <a:avLst/>
          </a:prstGeom>
        </p:spPr>
        <p:txBody>
          <a:bodyPr vert="horz" lIns="0" tIns="0" rIns="0" bIns="0" rtlCol="0">
            <a:normAutofit fontScale="77500" lnSpcReduction="20000"/>
          </a:bodyPr>
          <a:lstStyle>
            <a:lvl1pPr marL="0" indent="0" algn="l" defTabSz="457200" rtl="0" eaLnBrk="1" latinLnBrk="0" hangingPunct="1">
              <a:spcBef>
                <a:spcPct val="20000"/>
              </a:spcBef>
              <a:buFont typeface="Arial"/>
              <a:buNone/>
              <a:defRPr sz="2400" b="1"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b="1"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dirty="0">
                <a:solidFill>
                  <a:schemeClr val="tx1"/>
                </a:solidFill>
                <a:latin typeface="Calibri" panose="020F0502020204030204" pitchFamily="34" charset="0"/>
                <a:cs typeface="Calibri" panose="020F0502020204030204" pitchFamily="34" charset="0"/>
              </a:rPr>
              <a:t>Data Dictionary – Framework Data</a:t>
            </a:r>
          </a:p>
          <a:p>
            <a:pPr marL="342900" indent="-342900">
              <a:buFont typeface="Arial" panose="020B0604020202020204" pitchFamily="34" charset="0"/>
              <a:buChar char="•"/>
            </a:pPr>
            <a:endParaRPr lang="en-US" sz="1600" dirty="0">
              <a:solidFill>
                <a:schemeClr val="tx1"/>
              </a:solidFill>
              <a:latin typeface="Calibri" panose="020F0502020204030204" pitchFamily="34" charset="0"/>
              <a:cs typeface="Calibri" panose="020F0502020204030204" pitchFamily="34" charset="0"/>
            </a:endParaRPr>
          </a:p>
          <a:p>
            <a:endParaRPr lang="en-US" sz="1600" dirty="0">
              <a:solidFill>
                <a:schemeClr val="tx1"/>
              </a:solidFill>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E5A85F6E-3843-9F59-E9D8-39E85E381B22}"/>
              </a:ext>
            </a:extLst>
          </p:cNvPr>
          <p:cNvGraphicFramePr>
            <a:graphicFrameLocks noGrp="1"/>
          </p:cNvGraphicFramePr>
          <p:nvPr>
            <p:extLst>
              <p:ext uri="{D42A27DB-BD31-4B8C-83A1-F6EECF244321}">
                <p14:modId xmlns:p14="http://schemas.microsoft.com/office/powerpoint/2010/main" val="563237021"/>
              </p:ext>
            </p:extLst>
          </p:nvPr>
        </p:nvGraphicFramePr>
        <p:xfrm>
          <a:off x="398436" y="1665920"/>
          <a:ext cx="6096000" cy="337127"/>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603000770"/>
                    </a:ext>
                  </a:extLst>
                </a:gridCol>
              </a:tblGrid>
              <a:tr h="337127">
                <a:tc>
                  <a:txBody>
                    <a:bodyPr/>
                    <a:lstStyle/>
                    <a:p>
                      <a:r>
                        <a:rPr lang="en-US" sz="1600" dirty="0">
                          <a:solidFill>
                            <a:schemeClr val="tx1"/>
                          </a:solidFill>
                          <a:latin typeface="Calibri" panose="020F0502020204030204" pitchFamily="34" charset="0"/>
                          <a:cs typeface="Calibri" panose="020F0502020204030204" pitchFamily="34" charset="0"/>
                        </a:rPr>
                        <a:t>Programs </a:t>
                      </a:r>
                      <a:endParaRPr lang="en-US" sz="1600" dirty="0"/>
                    </a:p>
                  </a:txBody>
                  <a:tcPr marT="41564" marB="41564">
                    <a:solidFill>
                      <a:srgbClr val="CA9700"/>
                    </a:solidFill>
                  </a:tcPr>
                </a:tc>
                <a:extLst>
                  <a:ext uri="{0D108BD9-81ED-4DB2-BD59-A6C34878D82A}">
                    <a16:rowId xmlns:a16="http://schemas.microsoft.com/office/drawing/2014/main" val="4010181592"/>
                  </a:ext>
                </a:extLst>
              </a:tr>
            </a:tbl>
          </a:graphicData>
        </a:graphic>
      </p:graphicFrame>
      <p:graphicFrame>
        <p:nvGraphicFramePr>
          <p:cNvPr id="10" name="Table 9">
            <a:extLst>
              <a:ext uri="{FF2B5EF4-FFF2-40B4-BE49-F238E27FC236}">
                <a16:creationId xmlns:a16="http://schemas.microsoft.com/office/drawing/2014/main" id="{E22A9D37-BCEC-A58A-EE8F-9D1F6E29D392}"/>
              </a:ext>
            </a:extLst>
          </p:cNvPr>
          <p:cNvGraphicFramePr>
            <a:graphicFrameLocks noGrp="1"/>
          </p:cNvGraphicFramePr>
          <p:nvPr>
            <p:extLst>
              <p:ext uri="{D42A27DB-BD31-4B8C-83A1-F6EECF244321}">
                <p14:modId xmlns:p14="http://schemas.microsoft.com/office/powerpoint/2010/main" val="3616298697"/>
              </p:ext>
            </p:extLst>
          </p:nvPr>
        </p:nvGraphicFramePr>
        <p:xfrm>
          <a:off x="398436" y="3172513"/>
          <a:ext cx="6096000" cy="32696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603000770"/>
                    </a:ext>
                  </a:extLst>
                </a:gridCol>
              </a:tblGrid>
              <a:tr h="279741">
                <a:tc>
                  <a:txBody>
                    <a:bodyPr/>
                    <a:lstStyle/>
                    <a:p>
                      <a:r>
                        <a:rPr lang="en-US" sz="1600" dirty="0">
                          <a:solidFill>
                            <a:schemeClr val="tx1"/>
                          </a:solidFill>
                          <a:latin typeface="Calibri" panose="020F0502020204030204" pitchFamily="34" charset="0"/>
                          <a:cs typeface="Calibri" panose="020F0502020204030204" pitchFamily="34" charset="0"/>
                        </a:rPr>
                        <a:t>Budget </a:t>
                      </a:r>
                      <a:endParaRPr lang="en-US" sz="1600" dirty="0"/>
                    </a:p>
                  </a:txBody>
                  <a:tcPr marT="41564" marB="41564">
                    <a:solidFill>
                      <a:srgbClr val="CA9700"/>
                    </a:solidFill>
                  </a:tcPr>
                </a:tc>
                <a:extLst>
                  <a:ext uri="{0D108BD9-81ED-4DB2-BD59-A6C34878D82A}">
                    <a16:rowId xmlns:a16="http://schemas.microsoft.com/office/drawing/2014/main" val="4010181592"/>
                  </a:ext>
                </a:extLst>
              </a:tr>
            </a:tbl>
          </a:graphicData>
        </a:graphic>
      </p:graphicFrame>
      <p:graphicFrame>
        <p:nvGraphicFramePr>
          <p:cNvPr id="11" name="Content Placeholder 6">
            <a:extLst>
              <a:ext uri="{FF2B5EF4-FFF2-40B4-BE49-F238E27FC236}">
                <a16:creationId xmlns:a16="http://schemas.microsoft.com/office/drawing/2014/main" id="{6545FD68-C3AE-E29C-DB77-8EF94813798D}"/>
              </a:ext>
            </a:extLst>
          </p:cNvPr>
          <p:cNvGraphicFramePr>
            <a:graphicFrameLocks/>
          </p:cNvGraphicFramePr>
          <p:nvPr>
            <p:extLst>
              <p:ext uri="{D42A27DB-BD31-4B8C-83A1-F6EECF244321}">
                <p14:modId xmlns:p14="http://schemas.microsoft.com/office/powerpoint/2010/main" val="1727436451"/>
              </p:ext>
            </p:extLst>
          </p:nvPr>
        </p:nvGraphicFramePr>
        <p:xfrm>
          <a:off x="398435" y="3499481"/>
          <a:ext cx="8142111" cy="1021244"/>
        </p:xfrm>
        <a:graphic>
          <a:graphicData uri="http://schemas.openxmlformats.org/drawingml/2006/table">
            <a:tbl>
              <a:tblPr firstRow="1" bandRow="1">
                <a:tableStyleId>{5C22544A-7EE6-4342-B048-85BDC9FD1C3A}</a:tableStyleId>
              </a:tblPr>
              <a:tblGrid>
                <a:gridCol w="1677682">
                  <a:extLst>
                    <a:ext uri="{9D8B030D-6E8A-4147-A177-3AD203B41FA5}">
                      <a16:colId xmlns:a16="http://schemas.microsoft.com/office/drawing/2014/main" val="3661376051"/>
                    </a:ext>
                  </a:extLst>
                </a:gridCol>
                <a:gridCol w="6464429">
                  <a:extLst>
                    <a:ext uri="{9D8B030D-6E8A-4147-A177-3AD203B41FA5}">
                      <a16:colId xmlns:a16="http://schemas.microsoft.com/office/drawing/2014/main" val="674377844"/>
                    </a:ext>
                  </a:extLst>
                </a:gridCol>
              </a:tblGrid>
              <a:tr h="260669">
                <a:tc>
                  <a:txBody>
                    <a:bodyPr/>
                    <a:lstStyle/>
                    <a:p>
                      <a:pPr marL="0" marR="0">
                        <a:lnSpc>
                          <a:spcPct val="107000"/>
                        </a:lnSpc>
                        <a:spcBef>
                          <a:spcPts val="0"/>
                        </a:spcBef>
                        <a:spcAft>
                          <a:spcPts val="0"/>
                        </a:spcAft>
                      </a:pPr>
                      <a:r>
                        <a:rPr lang="en-US" sz="1200" b="1" u="none" dirty="0">
                          <a:solidFill>
                            <a:schemeClr val="bg1"/>
                          </a:solidFill>
                          <a:effectLst/>
                          <a:latin typeface="Calibri" panose="020F0502020204030204" pitchFamily="34" charset="0"/>
                          <a:cs typeface="Calibri" panose="020F0502020204030204" pitchFamily="34" charset="0"/>
                        </a:rPr>
                        <a:t>Column Name</a:t>
                      </a:r>
                      <a:endParaRPr lang="en-US" sz="1200" b="1" u="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b="1" u="none" dirty="0">
                          <a:solidFill>
                            <a:schemeClr val="tx1"/>
                          </a:solidFill>
                          <a:effectLst/>
                          <a:latin typeface="Calibri" panose="020F0502020204030204" pitchFamily="34" charset="0"/>
                          <a:cs typeface="Calibri" panose="020F0502020204030204" pitchFamily="34" charset="0"/>
                        </a:rPr>
                        <a:t>Description</a:t>
                      </a:r>
                      <a:endParaRPr lang="en-US" sz="1200" b="1" u="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57549706"/>
                  </a:ext>
                </a:extLst>
              </a:tr>
              <a:tr h="247828">
                <a:tc>
                  <a:txBody>
                    <a:bodyPr/>
                    <a:lstStyle/>
                    <a:p>
                      <a:pPr marL="0" marR="0" indent="0">
                        <a:lnSpc>
                          <a:spcPct val="107000"/>
                        </a:lnSpc>
                        <a:spcBef>
                          <a:spcPts val="0"/>
                        </a:spcBef>
                        <a:spcAft>
                          <a:spcPts val="0"/>
                        </a:spcAft>
                        <a:buFont typeface="+mj-lt"/>
                        <a:buNone/>
                      </a:pPr>
                      <a:r>
                        <a:rPr lang="en-US" sz="1200" b="0" dirty="0">
                          <a:solidFill>
                            <a:schemeClr val="tx1"/>
                          </a:solidFill>
                          <a:effectLst/>
                          <a:latin typeface="Calibri" panose="020F0502020204030204" pitchFamily="34" charset="0"/>
                          <a:cs typeface="Calibri" panose="020F0502020204030204" pitchFamily="34" charset="0"/>
                        </a:rPr>
                        <a:t>Program ID</a:t>
                      </a:r>
                      <a:endParaRPr lang="en-US" sz="1200" b="0" dirty="0">
                        <a:solidFill>
                          <a:schemeClr val="tx1"/>
                        </a:solidFill>
                        <a:effectLst/>
                        <a:latin typeface="Calibri" panose="020F0502020204030204" pitchFamily="34" charset="0"/>
                        <a:ea typeface="Verdana" panose="020B060403050404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Unique identifier</a:t>
                      </a:r>
                      <a:r>
                        <a:rPr lang="en-US" sz="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each health department program.</a:t>
                      </a: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9035904"/>
                  </a:ext>
                </a:extLst>
              </a:tr>
              <a:tr h="264919">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cs typeface="Calibri" panose="020F0502020204030204" pitchFamily="34" charset="0"/>
                        </a:rPr>
                        <a:t>Program Year</a:t>
                      </a:r>
                      <a:endPar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endParaRP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Years program active and received funding.</a:t>
                      </a:r>
                    </a:p>
                  </a:txBody>
                  <a:tcPr marL="68580" marR="68580" marT="0" marB="0"/>
                </a:tc>
                <a:extLst>
                  <a:ext uri="{0D108BD9-81ED-4DB2-BD59-A6C34878D82A}">
                    <a16:rowId xmlns:a16="http://schemas.microsoft.com/office/drawing/2014/main" val="3216287310"/>
                  </a:ext>
                </a:extLst>
              </a:tr>
              <a:tr h="247828">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Program Amount</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Funding amount allocated to to program/year</a:t>
                      </a:r>
                    </a:p>
                  </a:txBody>
                  <a:tcPr marL="68580" marR="68580" marT="0" marB="0"/>
                </a:tc>
                <a:extLst>
                  <a:ext uri="{0D108BD9-81ED-4DB2-BD59-A6C34878D82A}">
                    <a16:rowId xmlns:a16="http://schemas.microsoft.com/office/drawing/2014/main" val="3551603602"/>
                  </a:ext>
                </a:extLst>
              </a:tr>
            </a:tbl>
          </a:graphicData>
        </a:graphic>
      </p:graphicFrame>
      <p:graphicFrame>
        <p:nvGraphicFramePr>
          <p:cNvPr id="3" name="Content Placeholder 6">
            <a:extLst>
              <a:ext uri="{FF2B5EF4-FFF2-40B4-BE49-F238E27FC236}">
                <a16:creationId xmlns:a16="http://schemas.microsoft.com/office/drawing/2014/main" id="{FB51960D-3F78-7EAC-96B3-EFB8F82D1472}"/>
              </a:ext>
            </a:extLst>
          </p:cNvPr>
          <p:cNvGraphicFramePr>
            <a:graphicFrameLocks/>
          </p:cNvGraphicFramePr>
          <p:nvPr>
            <p:extLst>
              <p:ext uri="{D42A27DB-BD31-4B8C-83A1-F6EECF244321}">
                <p14:modId xmlns:p14="http://schemas.microsoft.com/office/powerpoint/2010/main" val="745058669"/>
              </p:ext>
            </p:extLst>
          </p:nvPr>
        </p:nvGraphicFramePr>
        <p:xfrm>
          <a:off x="398435" y="5238759"/>
          <a:ext cx="8055972" cy="1269072"/>
        </p:xfrm>
        <a:graphic>
          <a:graphicData uri="http://schemas.openxmlformats.org/drawingml/2006/table">
            <a:tbl>
              <a:tblPr firstRow="1" bandRow="1">
                <a:tableStyleId>{5C22544A-7EE6-4342-B048-85BDC9FD1C3A}</a:tableStyleId>
              </a:tblPr>
              <a:tblGrid>
                <a:gridCol w="1738014">
                  <a:extLst>
                    <a:ext uri="{9D8B030D-6E8A-4147-A177-3AD203B41FA5}">
                      <a16:colId xmlns:a16="http://schemas.microsoft.com/office/drawing/2014/main" val="3661376051"/>
                    </a:ext>
                  </a:extLst>
                </a:gridCol>
                <a:gridCol w="6317958">
                  <a:extLst>
                    <a:ext uri="{9D8B030D-6E8A-4147-A177-3AD203B41FA5}">
                      <a16:colId xmlns:a16="http://schemas.microsoft.com/office/drawing/2014/main" val="674377844"/>
                    </a:ext>
                  </a:extLst>
                </a:gridCol>
              </a:tblGrid>
              <a:tr h="260669">
                <a:tc>
                  <a:txBody>
                    <a:bodyPr/>
                    <a:lstStyle/>
                    <a:p>
                      <a:pPr marL="0" marR="0">
                        <a:lnSpc>
                          <a:spcPct val="107000"/>
                        </a:lnSpc>
                        <a:spcBef>
                          <a:spcPts val="0"/>
                        </a:spcBef>
                        <a:spcAft>
                          <a:spcPts val="0"/>
                        </a:spcAft>
                      </a:pPr>
                      <a:r>
                        <a:rPr lang="en-US" sz="1200" b="1" u="none" dirty="0">
                          <a:solidFill>
                            <a:schemeClr val="bg1"/>
                          </a:solidFill>
                          <a:effectLst/>
                          <a:latin typeface="Calibri" panose="020F0502020204030204" pitchFamily="34" charset="0"/>
                          <a:cs typeface="Calibri" panose="020F0502020204030204" pitchFamily="34" charset="0"/>
                        </a:rPr>
                        <a:t>Column Name</a:t>
                      </a:r>
                      <a:endParaRPr lang="en-US" sz="1200" b="1" u="non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b="1" u="none" dirty="0">
                          <a:solidFill>
                            <a:schemeClr val="tx1"/>
                          </a:solidFill>
                          <a:effectLst/>
                          <a:latin typeface="Calibri" panose="020F0502020204030204" pitchFamily="34" charset="0"/>
                          <a:cs typeface="Calibri" panose="020F0502020204030204" pitchFamily="34" charset="0"/>
                        </a:rPr>
                        <a:t>Description</a:t>
                      </a:r>
                      <a:endParaRPr lang="en-US" sz="1200" b="1" u="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657549706"/>
                  </a:ext>
                </a:extLst>
              </a:tr>
              <a:tr h="247828">
                <a:tc>
                  <a:txBody>
                    <a:bodyPr/>
                    <a:lstStyle/>
                    <a:p>
                      <a:pPr marL="0" marR="0" indent="0">
                        <a:lnSpc>
                          <a:spcPct val="107000"/>
                        </a:lnSpc>
                        <a:spcBef>
                          <a:spcPts val="0"/>
                        </a:spcBef>
                        <a:spcAft>
                          <a:spcPts val="0"/>
                        </a:spcAft>
                        <a:buFont typeface="+mj-lt"/>
                        <a:buNone/>
                      </a:pPr>
                      <a:r>
                        <a:rPr lang="en-US" sz="1200" b="0" dirty="0">
                          <a:solidFill>
                            <a:schemeClr val="tx1"/>
                          </a:solidFill>
                          <a:effectLst/>
                          <a:latin typeface="Calibri" panose="020F0502020204030204" pitchFamily="34" charset="0"/>
                          <a:cs typeface="Calibri" panose="020F0502020204030204" pitchFamily="34" charset="0"/>
                        </a:rPr>
                        <a:t>Program ID</a:t>
                      </a:r>
                      <a:endParaRPr lang="en-US" sz="1200" b="0" dirty="0">
                        <a:solidFill>
                          <a:schemeClr val="tx1"/>
                        </a:solidFill>
                        <a:effectLst/>
                        <a:latin typeface="Calibri" panose="020F0502020204030204" pitchFamily="34" charset="0"/>
                        <a:ea typeface="Verdana" panose="020B060403050404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Unique identifier</a:t>
                      </a:r>
                      <a:r>
                        <a:rPr lang="en-US" sz="1200" baseline="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each health department program</a:t>
                      </a:r>
                      <a:endParaRPr lang="en-US"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9035904"/>
                  </a:ext>
                </a:extLst>
              </a:tr>
              <a:tr h="264919">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Funding Source</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Name of organization or entity providing funds (e.g., Local Taxes, Government Grants).</a:t>
                      </a:r>
                    </a:p>
                  </a:txBody>
                  <a:tcPr marL="68580" marR="68580" marT="0" marB="0"/>
                </a:tc>
                <a:extLst>
                  <a:ext uri="{0D108BD9-81ED-4DB2-BD59-A6C34878D82A}">
                    <a16:rowId xmlns:a16="http://schemas.microsoft.com/office/drawing/2014/main" val="3216287310"/>
                  </a:ext>
                </a:extLst>
              </a:tr>
              <a:tr h="247828">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Funding Amount</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Total amount of money provided by funding source.</a:t>
                      </a:r>
                    </a:p>
                  </a:txBody>
                  <a:tcPr marL="68580" marR="68580" marT="0" marB="0"/>
                </a:tc>
                <a:extLst>
                  <a:ext uri="{0D108BD9-81ED-4DB2-BD59-A6C34878D82A}">
                    <a16:rowId xmlns:a16="http://schemas.microsoft.com/office/drawing/2014/main" val="3551603602"/>
                  </a:ext>
                </a:extLst>
              </a:tr>
              <a:tr h="247828">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Funding Year</a:t>
                      </a:r>
                    </a:p>
                  </a:txBody>
                  <a:tcPr marL="68580" marR="68580" marT="0" marB="0"/>
                </a:tc>
                <a:tc>
                  <a:txBody>
                    <a:bodyPr/>
                    <a:lstStyle/>
                    <a:p>
                      <a:pPr marL="0" marR="0" indent="0" algn="l" defTabSz="457200" rtl="0" eaLnBrk="1" latinLnBrk="0" hangingPunct="1">
                        <a:lnSpc>
                          <a:spcPct val="107000"/>
                        </a:lnSpc>
                        <a:spcBef>
                          <a:spcPts val="0"/>
                        </a:spcBef>
                        <a:spcAft>
                          <a:spcPts val="0"/>
                        </a:spcAft>
                        <a:buFont typeface="+mj-lt"/>
                        <a:buNone/>
                      </a:pPr>
                      <a:r>
                        <a:rPr lang="en-US" sz="1200" b="0" kern="1200" dirty="0">
                          <a:solidFill>
                            <a:schemeClr val="tx1"/>
                          </a:solidFill>
                          <a:effectLst/>
                          <a:latin typeface="Calibri" panose="020F0502020204030204" pitchFamily="34" charset="0"/>
                          <a:ea typeface="Verdana" panose="020B0604030504040204" pitchFamily="34" charset="0"/>
                          <a:cs typeface="Calibri" panose="020F0502020204030204" pitchFamily="34" charset="0"/>
                        </a:rPr>
                        <a:t>Year funds allocated and received.</a:t>
                      </a:r>
                    </a:p>
                  </a:txBody>
                  <a:tcPr marL="68580" marR="68580" marT="0" marB="0"/>
                </a:tc>
                <a:extLst>
                  <a:ext uri="{0D108BD9-81ED-4DB2-BD59-A6C34878D82A}">
                    <a16:rowId xmlns:a16="http://schemas.microsoft.com/office/drawing/2014/main" val="419677115"/>
                  </a:ext>
                </a:extLst>
              </a:tr>
            </a:tbl>
          </a:graphicData>
        </a:graphic>
      </p:graphicFrame>
      <p:graphicFrame>
        <p:nvGraphicFramePr>
          <p:cNvPr id="5" name="Table 4">
            <a:extLst>
              <a:ext uri="{FF2B5EF4-FFF2-40B4-BE49-F238E27FC236}">
                <a16:creationId xmlns:a16="http://schemas.microsoft.com/office/drawing/2014/main" id="{A9A83BB4-BB86-57BF-5980-C19A3D9D9C1E}"/>
              </a:ext>
            </a:extLst>
          </p:cNvPr>
          <p:cNvGraphicFramePr>
            <a:graphicFrameLocks noGrp="1"/>
          </p:cNvGraphicFramePr>
          <p:nvPr>
            <p:extLst>
              <p:ext uri="{D42A27DB-BD31-4B8C-83A1-F6EECF244321}">
                <p14:modId xmlns:p14="http://schemas.microsoft.com/office/powerpoint/2010/main" val="3682491063"/>
              </p:ext>
            </p:extLst>
          </p:nvPr>
        </p:nvGraphicFramePr>
        <p:xfrm>
          <a:off x="398436" y="4915855"/>
          <a:ext cx="6096000" cy="32696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603000770"/>
                    </a:ext>
                  </a:extLst>
                </a:gridCol>
              </a:tblGrid>
              <a:tr h="279741">
                <a:tc>
                  <a:txBody>
                    <a:bodyPr/>
                    <a:lstStyle/>
                    <a:p>
                      <a:r>
                        <a:rPr lang="en-US" sz="1600" dirty="0">
                          <a:solidFill>
                            <a:schemeClr val="tx1"/>
                          </a:solidFill>
                          <a:latin typeface="Calibri" panose="020F0502020204030204" pitchFamily="34" charset="0"/>
                          <a:cs typeface="Calibri" panose="020F0502020204030204" pitchFamily="34" charset="0"/>
                        </a:rPr>
                        <a:t>Funding</a:t>
                      </a:r>
                      <a:endParaRPr lang="en-US" sz="1600" dirty="0"/>
                    </a:p>
                  </a:txBody>
                  <a:tcPr marT="41564" marB="41564">
                    <a:solidFill>
                      <a:srgbClr val="CA9700"/>
                    </a:solidFill>
                  </a:tcPr>
                </a:tc>
                <a:extLst>
                  <a:ext uri="{0D108BD9-81ED-4DB2-BD59-A6C34878D82A}">
                    <a16:rowId xmlns:a16="http://schemas.microsoft.com/office/drawing/2014/main" val="4010181592"/>
                  </a:ext>
                </a:extLst>
              </a:tr>
            </a:tbl>
          </a:graphicData>
        </a:graphic>
      </p:graphicFrame>
    </p:spTree>
    <p:extLst>
      <p:ext uri="{BB962C8B-B14F-4D97-AF65-F5344CB8AC3E}">
        <p14:creationId xmlns:p14="http://schemas.microsoft.com/office/powerpoint/2010/main" val="1955412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3334">
        <p15:prstTrans prst="peelOff"/>
      </p:transition>
    </mc:Choice>
    <mc:Fallback xmlns="">
      <p:transition spd="slow" advTm="53334">
        <p:fade/>
      </p:transition>
    </mc:Fallback>
  </mc:AlternateContent>
</p:sld>
</file>

<file path=ppt/theme/theme1.xml><?xml version="1.0" encoding="utf-8"?>
<a:theme xmlns:a="http://schemas.openxmlformats.org/drawingml/2006/main" name="Office 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3915c50f-9a23-4617-a8cb-885ee2479ef0">
      <UserInfo>
        <DisplayName>Ginger K. Watts</DisplayName>
        <AccountId>110</AccountId>
        <AccountType/>
      </UserInfo>
      <UserInfo>
        <DisplayName>Cherie Root</DisplayName>
        <AccountId>414</AccountId>
        <AccountType/>
      </UserInfo>
      <UserInfo>
        <DisplayName>Zachary Posner</DisplayName>
        <AccountId>575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434BA58F1622F468EE2018E1AEAAD0A" ma:contentTypeVersion="1" ma:contentTypeDescription="Create a new document." ma:contentTypeScope="" ma:versionID="4745a3c8837d9eabe269f7951f942a55">
  <xsd:schema xmlns:xsd="http://www.w3.org/2001/XMLSchema" xmlns:xs="http://www.w3.org/2001/XMLSchema" xmlns:p="http://schemas.microsoft.com/office/2006/metadata/properties" xmlns:ns2="3915c50f-9a23-4617-a8cb-885ee2479ef0" targetNamespace="http://schemas.microsoft.com/office/2006/metadata/properties" ma:root="true" ma:fieldsID="648be1671518a9dd493d5a71769bc079" ns2:_="">
    <xsd:import namespace="3915c50f-9a23-4617-a8cb-885ee2479ef0"/>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15c50f-9a23-4617-a8cb-885ee2479ef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ABB9C7-F630-45A8-BAB5-B5C50DA29B31}">
  <ds:schemaRefs>
    <ds:schemaRef ds:uri="http://schemas.microsoft.com/sharepoint/v3/contenttype/forms"/>
  </ds:schemaRefs>
</ds:datastoreItem>
</file>

<file path=customXml/itemProps2.xml><?xml version="1.0" encoding="utf-8"?>
<ds:datastoreItem xmlns:ds="http://schemas.openxmlformats.org/officeDocument/2006/customXml" ds:itemID="{A8E2261F-1F81-4EEF-93BB-90A49E2712D5}">
  <ds:schemaRefs>
    <ds:schemaRef ds:uri="3915c50f-9a23-4617-a8cb-885ee2479ef0"/>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CC36004-D6BB-4EB0-8745-2149DD633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15c50f-9a23-4617-a8cb-885ee2479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70492</TotalTime>
  <Words>1955</Words>
  <Application>Microsoft Macintosh PowerPoint</Application>
  <PresentationFormat>On-screen Show (4:3)</PresentationFormat>
  <Paragraphs>343</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Century Gothic</vt:lpstr>
      <vt:lpstr>Office Theme</vt:lpstr>
      <vt:lpstr>Ololade Folashade  </vt:lpstr>
      <vt:lpstr>Agenda </vt:lpstr>
      <vt:lpstr>Problem Statement </vt:lpstr>
      <vt:lpstr>Objective </vt:lpstr>
      <vt:lpstr>Methodology and structure of Analysis </vt:lpstr>
      <vt:lpstr>Methodology and structure of Analysis </vt:lpstr>
      <vt:lpstr>Methodology and structure of Analysis </vt:lpstr>
      <vt:lpstr>Methodology and structure of Analysis </vt:lpstr>
      <vt:lpstr>Methodology and structure of Analysis </vt:lpstr>
      <vt:lpstr>Methodology and structure of Analysis </vt:lpstr>
      <vt:lpstr>Methodology and structure of Analysis </vt:lpstr>
      <vt:lpstr>Insights and Visualization</vt:lpstr>
      <vt:lpstr>Insights and Visualization </vt:lpstr>
      <vt:lpstr>Insights and Visualization </vt:lpstr>
      <vt:lpstr>Insights and Visualization </vt:lpstr>
      <vt:lpstr>Insights and Visualization</vt:lpstr>
      <vt:lpstr>Recommendation and Decision Support Models </vt:lpstr>
      <vt:lpstr>Recommendation and Decision Support Models </vt:lpstr>
      <vt:lpstr>Limitations –  </vt:lpstr>
      <vt:lpstr>Considerations – Stakeholder Buy-In </vt:lpstr>
      <vt:lpstr>Technical Overview  </vt:lpstr>
      <vt:lpstr>Technical Overview  </vt:lpstr>
      <vt:lpstr>Technical Overview  </vt:lpstr>
      <vt:lpstr>Technical Overview  </vt:lpstr>
      <vt:lpstr>Technical Overview  </vt:lpstr>
      <vt:lpstr>Technical Overview  </vt:lpstr>
      <vt:lpstr>Technical Overview  </vt:lpstr>
      <vt:lpstr>Conclusion </vt:lpstr>
      <vt:lpstr>Next Step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Ginger K. Watts</dc:creator>
  <cp:lastModifiedBy>Ololade Folashade</cp:lastModifiedBy>
  <cp:revision>150</cp:revision>
  <cp:lastPrinted>2020-01-21T23:28:05Z</cp:lastPrinted>
  <dcterms:created xsi:type="dcterms:W3CDTF">2019-01-15T15:42:48Z</dcterms:created>
  <dcterms:modified xsi:type="dcterms:W3CDTF">2025-03-08T17:11:29Z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0x0101006434BA58F1622F468EE2018E1AEAAD0A</vt:lpwstr>
  </property>
</Properties>
</file>