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4" r:id="rId6"/>
    <p:sldId id="275" r:id="rId7"/>
    <p:sldId id="257" r:id="rId8"/>
    <p:sldId id="276" r:id="rId9"/>
    <p:sldId id="260" r:id="rId10"/>
    <p:sldId id="259" r:id="rId11"/>
    <p:sldId id="258" r:id="rId12"/>
    <p:sldId id="270" r:id="rId13"/>
    <p:sldId id="284" r:id="rId14"/>
    <p:sldId id="285" r:id="rId15"/>
    <p:sldId id="286" r:id="rId16"/>
    <p:sldId id="277" r:id="rId17"/>
    <p:sldId id="261" r:id="rId18"/>
    <p:sldId id="281" r:id="rId19"/>
    <p:sldId id="262" r:id="rId20"/>
    <p:sldId id="269" r:id="rId21"/>
    <p:sldId id="278" r:id="rId22"/>
    <p:sldId id="268" r:id="rId23"/>
    <p:sldId id="279" r:id="rId24"/>
    <p:sldId id="265" r:id="rId25"/>
    <p:sldId id="280" r:id="rId26"/>
    <p:sldId id="266" r:id="rId27"/>
    <p:sldId id="267" r:id="rId28"/>
    <p:sldId id="271" r:id="rId29"/>
    <p:sldId id="273" r:id="rId30"/>
    <p:sldId id="282" r:id="rId31"/>
    <p:sldId id="283" r:id="rId32"/>
    <p:sldId id="272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9" autoAdjust="0"/>
    <p:restoredTop sz="87544" autoAdjust="0"/>
  </p:normalViewPr>
  <p:slideViewPr>
    <p:cSldViewPr snapToGrid="0" snapToObjects="1">
      <p:cViewPr>
        <p:scale>
          <a:sx n="66" d="100"/>
          <a:sy n="66" d="100"/>
        </p:scale>
        <p:origin x="-1506" y="-24"/>
      </p:cViewPr>
      <p:guideLst>
        <p:guide orient="horz" pos="2165"/>
        <p:guide pos="2877"/>
      </p:guideLst>
    </p:cSldViewPr>
  </p:slideViewPr>
  <p:outlineViewPr>
    <p:cViewPr>
      <p:scale>
        <a:sx n="33" d="100"/>
        <a:sy n="33" d="100"/>
      </p:scale>
      <p:origin x="0" y="381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762"/>
    </p:cViewPr>
  </p:sorterViewPr>
  <p:notesViewPr>
    <p:cSldViewPr snapToGrid="0" snapToObjects="1">
      <p:cViewPr varScale="1">
        <p:scale>
          <a:sx n="56" d="100"/>
          <a:sy n="56" d="100"/>
        </p:scale>
        <p:origin x="-2568" y="-84"/>
      </p:cViewPr>
      <p:guideLst>
        <p:guide orient="horz" pos="2880"/>
        <p:guide pos="2160"/>
      </p:guideLst>
    </p:cSldViewPr>
  </p:notesViewPr>
  <p:gridSpacing cx="71998" cy="719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5E1FA3-551B-4411-B476-CDFCCB4BC334}" type="datetimeFigureOut">
              <a:rPr lang="zh-CN" altLang="en-US"/>
            </a:fld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9612D8-482F-43E5-98A1-B39E77D61DB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fld id="{4F8DEDC5-31EB-4B23-B921-BE7BA097B8BF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612D8-482F-43E5-98A1-B39E77D61DB3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1DD7C-A7CA-4DD6-BD43-77C41EE6E7A1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D253D-3E8A-433C-9E81-2EEAEA9A8971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C0299-9C7F-4D51-93EE-6F6CF6B84D3E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AEE29-F372-436B-BC88-1ACD44DD4BD1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314DE-49D1-4837-A618-0AB704A633C2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B2CE0-C13E-4CDC-923F-58B3A1C6408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3"/>
          <p:cNvGrpSpPr/>
          <p:nvPr userDrawn="1"/>
        </p:nvGrpSpPr>
        <p:grpSpPr bwMode="auto">
          <a:xfrm>
            <a:off x="0" y="0"/>
            <a:ext cx="9144000" cy="6864350"/>
            <a:chOff x="0" y="0"/>
            <a:chExt cx="9144012" cy="6863989"/>
          </a:xfrm>
        </p:grpSpPr>
        <p:pic>
          <p:nvPicPr>
            <p:cNvPr id="5" name="图片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7872549" cy="6863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矩形 15"/>
            <p:cNvGrpSpPr/>
            <p:nvPr userDrawn="1"/>
          </p:nvGrpSpPr>
          <p:grpSpPr bwMode="auto">
            <a:xfrm>
              <a:off x="400051" y="0"/>
              <a:ext cx="8743961" cy="6858000"/>
              <a:chOff x="-2296" y="0"/>
              <a:chExt cx="8743961" cy="6858000"/>
            </a:xfrm>
          </p:grpSpPr>
          <p:pic>
            <p:nvPicPr>
              <p:cNvPr id="7" name="矩形 1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741664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-2296" y="0"/>
                <a:ext cx="8743961" cy="68576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直接连接符 1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97200" y="3648075"/>
            <a:ext cx="5846763" cy="1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43188" y="2114550"/>
            <a:ext cx="6084887" cy="1493838"/>
          </a:xfrm>
        </p:spPr>
        <p:txBody>
          <a:bodyPr/>
          <a:lstStyle>
            <a:lvl1pPr algn="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/>
              <a:t>单击此处</a:t>
            </a:r>
            <a:br>
              <a:rPr lang="zh-CN"/>
            </a:br>
            <a:r>
              <a:rPr lang="zh-CN"/>
              <a:t>编辑母版标题样式</a:t>
            </a:r>
            <a:endParaRPr lang="zh-CN"/>
          </a:p>
        </p:txBody>
      </p:sp>
      <p:sp>
        <p:nvSpPr>
          <p:cNvPr id="3080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30488" y="3698875"/>
            <a:ext cx="6092825" cy="573088"/>
          </a:xfrm>
        </p:spPr>
        <p:txBody>
          <a:bodyPr anchor="ctr"/>
          <a:lstStyle>
            <a:lvl1pPr marL="0" indent="0" algn="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10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B6671-C3FA-41D4-992F-D74D613D557B}" type="datetime1">
              <a:rPr lang="zh-CN" altLang="en-US"/>
            </a:fld>
            <a:endParaRPr lang="en-US"/>
          </a:p>
        </p:txBody>
      </p:sp>
      <p:sp>
        <p:nvSpPr>
          <p:cNvPr id="11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BB72A-44CC-4E8C-974C-3CCCD86D2790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842E9-23D4-4359-9CD7-08BB76A0A298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DB6DF-6E7F-4D39-B22B-28714AA7A85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C52F9-E747-4E01-AD3A-254154D34918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9642A-1C9F-48B7-B8AE-796E859EB07C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7363" y="1084263"/>
            <a:ext cx="4003675" cy="5773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84263"/>
            <a:ext cx="4003675" cy="5773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0B1EB-5288-4F1D-B7EE-915C582B509E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D2740-9152-485A-A65C-88A948DA71E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B5D34-1258-4191-AB4D-262BCD485D0F}" type="datetime1">
              <a:rPr lang="zh-CN" altLang="en-US"/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CB109-C6D3-4156-8C3E-7F7A47F26FD7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9CD0A-B15B-4ADA-97EA-BD8102791D4A}" type="datetime1">
              <a:rPr lang="zh-CN" altLang="en-US"/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54AB8-A289-4E2D-AC0A-BDDF38DCB69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3BE1A-EE21-4B04-896E-C40C3E97C400}" type="datetime1">
              <a:rPr lang="zh-CN" altLang="en-US"/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9DDA7-BAB9-4DCB-B63B-91342E6A5E71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6502-C226-49D9-9C4D-194675640910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D469-C61F-4450-9302-087EFB173DD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FD49E-1E6E-46BF-BD40-E5E54667DA04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128E0-4D97-4DD5-9881-675A65A681A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CD778-36F8-4F46-9C04-98E484E6BC67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88B43-4190-45F0-8F39-7C48B0CC1F4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1D321-A59D-4904-BA7F-99E1D0F4DB74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5B7F-A2FA-4F04-85B5-2C1BE6172D11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7175" y="230188"/>
            <a:ext cx="2039938" cy="6627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7363" y="230188"/>
            <a:ext cx="5967412" cy="6627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6B84-7FFB-4EB1-AE43-2721D5E9F66F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0B47C-43D0-4164-912C-2CF5B27BB5E7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B6D35-C5E7-4F13-8BFE-E11CA76F45CC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BA179-0FFD-43DB-AC67-50D2DF71FF4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8B62A-7DD0-4CA8-8441-ED8B5B30639E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FCAAE-DD3A-47C8-B5B4-EE1B7B6F8D5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B380-AD95-4CC6-A25E-355A1FC69545}" type="datetime1">
              <a:rPr lang="zh-CN" altLang="en-US"/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46E90-680F-4A46-BD03-97BF274DDE41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DFB6-E22B-4208-98E1-4160A1D16974}" type="datetime1">
              <a:rPr lang="zh-CN" altLang="en-US"/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7D5F-7025-4A83-B694-124781E6ADF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4DB3-9924-43CB-9E7B-5EDDAB7B05BB}" type="datetime1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9F443-608F-4C1A-A84B-2398BF240DC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2247B-F8E3-4D77-82EE-53AEB72D4476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586A4-4921-4D66-96A9-C0245BB8A24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CB98B-8060-4859-81E6-AABC7E8990C6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B4914-C095-4F18-BC8F-0BA10A9E7A0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70C0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E9F13A-64BC-451D-940A-90CB65D9C82D}" type="datetime1">
              <a:rPr lang="zh-CN" altLang="en-US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BF4ACB5-D4E4-44D8-B6D5-2E9D9839584D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70C0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5511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1" name="组合 10"/>
          <p:cNvGrpSpPr/>
          <p:nvPr/>
        </p:nvGrpSpPr>
        <p:grpSpPr bwMode="auto">
          <a:xfrm rot="-5400000">
            <a:off x="1136650" y="-1136650"/>
            <a:ext cx="6881813" cy="9155113"/>
            <a:chOff x="0" y="0"/>
            <a:chExt cx="5155509" cy="6858001"/>
          </a:xfrm>
        </p:grpSpPr>
        <p:pic>
          <p:nvPicPr>
            <p:cNvPr id="2057" name="图片 11"/>
            <p:cNvPicPr>
              <a:picLocks noChangeAspect="1" noChangeArrowheads="1"/>
            </p:cNvPicPr>
            <p:nvPr/>
          </p:nvPicPr>
          <p:blipFill>
            <a:blip r:embed="rId13"/>
            <a:srcRect l="2" t="1714" r="47174"/>
            <a:stretch>
              <a:fillRect/>
            </a:stretch>
          </p:blipFill>
          <p:spPr bwMode="auto">
            <a:xfrm>
              <a:off x="1" y="0"/>
              <a:ext cx="484893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矩形 12"/>
            <p:cNvGrpSpPr/>
            <p:nvPr userDrawn="1"/>
          </p:nvGrpSpPr>
          <p:grpSpPr bwMode="auto">
            <a:xfrm rot="5400000">
              <a:off x="-852453" y="851563"/>
              <a:ext cx="6858238" cy="5155093"/>
              <a:chOff x="0" y="0"/>
              <a:chExt cx="9156192" cy="6882384"/>
            </a:xfrm>
          </p:grpSpPr>
          <p:pic>
            <p:nvPicPr>
              <p:cNvPr id="3" name="矩形 12"/>
              <p:cNvPicPr>
                <a:picLocks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0" y="0"/>
                <a:ext cx="9156192" cy="6882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55" name="Text Box 7"/>
              <p:cNvSpPr txBox="1">
                <a:spLocks noChangeArrowheads="1"/>
              </p:cNvSpPr>
              <p:nvPr/>
            </p:nvSpPr>
            <p:spPr bwMode="auto">
              <a:xfrm rot="16200000">
                <a:off x="1136481" y="-1138200"/>
                <a:ext cx="6882939" cy="91558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052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87363" y="230188"/>
            <a:ext cx="7716837" cy="617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2053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084263"/>
            <a:ext cx="8159750" cy="5773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</p:txBody>
      </p:sp>
      <p:sp>
        <p:nvSpPr>
          <p:cNvPr id="2058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919293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FA580C-754E-4223-93DD-10FAE179B74F}" type="datetime1">
              <a:rPr lang="zh-CN" altLang="en-US"/>
            </a:fld>
            <a:endParaRPr lang="en-US"/>
          </a:p>
        </p:txBody>
      </p:sp>
      <p:sp>
        <p:nvSpPr>
          <p:cNvPr id="2059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919293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0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919293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B46118-A425-4DB3-85F0-9F061768549F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rgbClr val="103170"/>
        </a:buClr>
        <a:buSzPct val="70000"/>
        <a:buFont typeface="Wingdings" panose="05000000000000000000" pitchFamily="2" charset="2"/>
        <a:buChar char="n"/>
        <a:defRPr sz="3200">
          <a:solidFill>
            <a:srgbClr val="103170"/>
          </a:solidFill>
          <a:latin typeface="+mn-lt"/>
          <a:ea typeface="+mn-ea"/>
          <a:cs typeface="+mn-cs"/>
        </a:defRPr>
      </a:lvl1pPr>
      <a:lvl2pPr marL="357505" indent="-357505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4C82E6"/>
        </a:buClr>
        <a:buSzPct val="60000"/>
        <a:buFont typeface="Wingdings" panose="05000000000000000000" pitchFamily="2" charset="2"/>
        <a:buChar char=" "/>
        <a:defRPr sz="16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anose="020F0502020204030204" pitchFamily="34" charset="0"/>
          <a:ea typeface="幼圆" panose="0201050906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632075" y="4748213"/>
            <a:ext cx="5854700" cy="80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800" smtClean="0"/>
              <a:t>	</a:t>
            </a:r>
            <a:r>
              <a:rPr lang="zh-CN" altLang="en-US" sz="28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彭昆仑</a:t>
            </a:r>
            <a:endParaRPr lang="en-US" altLang="zh-CN" sz="280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7904" y="2841625"/>
            <a:ext cx="71183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600" smtClean="0">
                <a:solidFill>
                  <a:srgbClr val="0070C0"/>
                </a:solidFill>
                <a:latin typeface="+mj-ea"/>
                <a:ea typeface="+mj-ea"/>
              </a:rPr>
              <a:t>DTLS</a:t>
            </a:r>
            <a:r>
              <a:rPr lang="zh-CN" altLang="en-US" sz="3600" smtClean="0">
                <a:solidFill>
                  <a:srgbClr val="0070C0"/>
                </a:solidFill>
                <a:latin typeface="+mj-ea"/>
                <a:ea typeface="+mj-ea"/>
              </a:rPr>
              <a:t>可靠性部分的实现和设计</a:t>
            </a:r>
            <a:endParaRPr lang="zh-CN" altLang="en-US" sz="360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en-US" altLang="zh-CN" smtClean="0"/>
              <a:t>.DTLS</a:t>
            </a:r>
            <a:r>
              <a:rPr lang="zh-CN" altLang="en-US" smtClean="0"/>
              <a:t>的重传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怎样取消重传？</a:t>
            </a:r>
            <a:r>
              <a:rPr lang="en-US" altLang="zh-CN" sz="2800" b="1" smtClean="0"/>
              <a:t> </a:t>
            </a:r>
            <a:r>
              <a:rPr lang="zh-CN" altLang="en-US" sz="2400" smtClean="0"/>
              <a:t>用</a:t>
            </a:r>
            <a:r>
              <a:rPr lang="en-US" altLang="zh-CN" sz="2400" smtClean="0"/>
              <a:t>dtls_stop_retransmission</a:t>
            </a:r>
            <a:r>
              <a:rPr lang="zh-CN" altLang="en-US" sz="2400" smtClean="0"/>
              <a:t>函数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取消重传队列中发往同一个地址的所有包（一个</a:t>
            </a:r>
            <a:r>
              <a:rPr lang="en-US" altLang="zh-CN" sz="2400" smtClean="0"/>
              <a:t>server</a:t>
            </a:r>
            <a:r>
              <a:rPr lang="zh-CN" altLang="en-US" sz="2400" smtClean="0"/>
              <a:t>可能与多个</a:t>
            </a:r>
            <a:r>
              <a:rPr lang="en-US" altLang="zh-CN" sz="2400" smtClean="0"/>
              <a:t>client</a:t>
            </a:r>
            <a:r>
              <a:rPr lang="zh-CN" altLang="en-US" sz="2400" smtClean="0"/>
              <a:t>通信）</a:t>
            </a:r>
            <a:endParaRPr lang="zh-CN" altLang="en-US" sz="24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5715" y="1712344"/>
            <a:ext cx="66960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何时取消重传？</a:t>
            </a:r>
            <a:endParaRPr lang="en-US" altLang="zh-CN" sz="2800" b="1" smtClean="0"/>
          </a:p>
          <a:p>
            <a:pPr>
              <a:buNone/>
            </a:pPr>
            <a:r>
              <a:rPr lang="en-US" altLang="zh-CN" sz="2800" b="1" smtClean="0"/>
              <a:t>	</a:t>
            </a:r>
            <a:r>
              <a:rPr lang="en-US" altLang="zh-CN" sz="2400" smtClean="0"/>
              <a:t>1.</a:t>
            </a:r>
            <a:r>
              <a:rPr lang="zh-CN" altLang="en-US" sz="2400" smtClean="0"/>
              <a:t>在收到按序到达的握手消息时</a:t>
            </a:r>
            <a:endParaRPr lang="en-US" altLang="zh-CN" sz="2400" smtClean="0"/>
          </a:p>
          <a:p>
            <a:pPr>
              <a:buNone/>
            </a:pP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2.</a:t>
            </a:r>
            <a:r>
              <a:rPr lang="zh-CN" altLang="en-US" sz="2400" smtClean="0"/>
              <a:t>在传输过程中发生了错误，取消连接时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3.</a:t>
            </a:r>
            <a:r>
              <a:rPr lang="zh-CN" altLang="en-US" sz="2400" smtClean="0"/>
              <a:t>在收到警告时</a:t>
            </a:r>
            <a:endParaRPr lang="en-US" altLang="zh-CN" sz="2400" smtClean="0"/>
          </a:p>
          <a:p>
            <a:pPr>
              <a:buNone/>
            </a:pP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4.</a:t>
            </a:r>
            <a:r>
              <a:rPr lang="zh-CN" altLang="en-US" sz="2400" smtClean="0"/>
              <a:t>在结束握手时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5.</a:t>
            </a:r>
            <a:r>
              <a:rPr lang="zh-CN" altLang="en-US" sz="2400" smtClean="0"/>
              <a:t>在收到应用数据时</a:t>
            </a:r>
            <a:endParaRPr lang="zh-CN" alt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4744" y="2451099"/>
            <a:ext cx="7892370" cy="47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8420" y="3814763"/>
            <a:ext cx="5032839" cy="98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363" y="1084263"/>
            <a:ext cx="3175503" cy="5773737"/>
          </a:xfrm>
        </p:spPr>
        <p:txBody>
          <a:bodyPr/>
          <a:lstStyle/>
          <a:p>
            <a:r>
              <a:rPr lang="zh-CN" altLang="en-US" sz="2800" smtClean="0"/>
              <a:t>重传状态机的转化</a:t>
            </a:r>
            <a:endParaRPr lang="zh-CN" altLang="en-US" sz="2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62866" y="1084263"/>
            <a:ext cx="4984248" cy="57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smtClean="0"/>
              <a:t>一</a:t>
            </a:r>
            <a:r>
              <a:rPr lang="en-US" altLang="zh-CN" sz="2800" smtClean="0"/>
              <a:t>.</a:t>
            </a:r>
            <a:r>
              <a:rPr lang="zh-CN" altLang="en-US" sz="2800" smtClean="0"/>
              <a:t>网络协议可靠性的要求和实现方法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二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的重传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三</a:t>
            </a:r>
            <a:r>
              <a:rPr lang="en-US" altLang="zh-CN" sz="2800" smtClean="0">
                <a:solidFill>
                  <a:srgbClr val="FF0000"/>
                </a:solidFill>
              </a:rPr>
              <a:t>.DTLS</a:t>
            </a:r>
            <a:r>
              <a:rPr lang="zh-CN" altLang="en-US" sz="2800" smtClean="0">
                <a:solidFill>
                  <a:srgbClr val="FF0000"/>
                </a:solidFill>
              </a:rPr>
              <a:t>的按序接收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smtClean="0"/>
              <a:t>四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接收方保存乱序到达的包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五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发送消息的具体过程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六</a:t>
            </a:r>
            <a:r>
              <a:rPr lang="en-US" altLang="zh-CN" sz="2800" smtClean="0"/>
              <a:t>.</a:t>
            </a:r>
            <a:r>
              <a:rPr lang="zh-CN" altLang="en-US" sz="2800" smtClean="0"/>
              <a:t> 改进的设计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</a:t>
            </a:r>
            <a:r>
              <a:rPr lang="en-US" altLang="zh-CN" smtClean="0"/>
              <a:t>.DTLS</a:t>
            </a:r>
            <a:r>
              <a:rPr lang="zh-CN" altLang="en-US" smtClean="0"/>
              <a:t>的按序接收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362" y="1084263"/>
            <a:ext cx="8656637" cy="5773737"/>
          </a:xfrm>
        </p:spPr>
        <p:txBody>
          <a:bodyPr/>
          <a:lstStyle/>
          <a:p>
            <a:r>
              <a:rPr lang="zh-CN" altLang="en-US" sz="2800" b="1" smtClean="0"/>
              <a:t>方法</a:t>
            </a:r>
            <a:r>
              <a:rPr lang="en-US" altLang="zh-CN" sz="2800" b="1" smtClean="0"/>
              <a:t>?</a:t>
            </a:r>
            <a:r>
              <a:rPr lang="en-US" altLang="zh-CN" sz="2400" smtClean="0"/>
              <a:t>		</a:t>
            </a:r>
            <a:r>
              <a:rPr lang="zh-CN" altLang="en-US" sz="2400" smtClean="0"/>
              <a:t>使用序号。</a:t>
            </a:r>
            <a:endParaRPr lang="en-US" altLang="zh-CN" sz="2400" smtClean="0"/>
          </a:p>
          <a:p>
            <a:r>
              <a:rPr lang="zh-CN" altLang="en-US" sz="2800" b="1" smtClean="0"/>
              <a:t>相关变量</a:t>
            </a:r>
            <a:r>
              <a:rPr lang="en-US" altLang="zh-CN" sz="2400" b="1" smtClean="0"/>
              <a:t>?</a:t>
            </a:r>
            <a:endParaRPr lang="en-US" altLang="zh-CN" sz="2400" smtClean="0"/>
          </a:p>
          <a:p>
            <a:pPr>
              <a:buNone/>
            </a:pPr>
            <a:r>
              <a:rPr lang="zh-CN" altLang="en-US" sz="2400" smtClean="0"/>
              <a:t>握手消息的头部序号：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dtls_handshake_header_t. message_seq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record</a:t>
            </a:r>
            <a:r>
              <a:rPr lang="zh-CN" altLang="en-US" sz="2400" smtClean="0"/>
              <a:t>消息的头部序号</a:t>
            </a:r>
            <a:r>
              <a:rPr lang="en-US" altLang="zh-CN" sz="2400" smtClean="0"/>
              <a:t>: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dtls_record_header_t. sequence_number</a:t>
            </a:r>
            <a:endParaRPr lang="en-US" altLang="zh-CN" sz="2400" smtClean="0"/>
          </a:p>
          <a:p>
            <a:pPr>
              <a:buNone/>
            </a:pPr>
            <a:r>
              <a:rPr lang="zh-CN" altLang="en-US" sz="2400" smtClean="0"/>
              <a:t>握手消息是</a:t>
            </a:r>
            <a:r>
              <a:rPr lang="en-US" altLang="zh-CN" sz="2400" smtClean="0"/>
              <a:t>record</a:t>
            </a:r>
            <a:r>
              <a:rPr lang="zh-CN" altLang="en-US" sz="2400" smtClean="0"/>
              <a:t>消息的有效载荷，应用数据没有头部和序号</a:t>
            </a:r>
            <a:endParaRPr lang="en-US" altLang="zh-CN" sz="2400" smtClean="0"/>
          </a:p>
          <a:p>
            <a:pPr>
              <a:buNone/>
            </a:pPr>
            <a:r>
              <a:rPr lang="zh-CN" altLang="en-US" sz="2400" smtClean="0"/>
              <a:t>接收方期待接收的握手消息头部序号：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peer-&gt;handshake_params-&gt;hs_state.mseq_r</a:t>
            </a:r>
            <a:endParaRPr lang="en-US" altLang="zh-CN" sz="2400" smtClean="0"/>
          </a:p>
          <a:p>
            <a:endParaRPr lang="zh-CN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89513" y="1389063"/>
            <a:ext cx="3657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/>
              <a:t>dtls_peer_t. security_params. rseq </a:t>
            </a:r>
            <a:r>
              <a:rPr lang="zh-CN" altLang="en-US" sz="2400" smtClean="0"/>
              <a:t>记录发送方下一个发送出去的</a:t>
            </a:r>
            <a:r>
              <a:rPr lang="en-US" altLang="zh-CN" sz="2400" smtClean="0"/>
              <a:t>record</a:t>
            </a:r>
            <a:r>
              <a:rPr lang="zh-CN" altLang="en-US" sz="2400" smtClean="0"/>
              <a:t>报文的序号</a:t>
            </a:r>
            <a:r>
              <a:rPr lang="en-US" altLang="zh-CN" sz="2400" smtClean="0"/>
              <a:t> 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给</a:t>
            </a:r>
            <a:r>
              <a:rPr lang="en-US" altLang="zh-CN" sz="2400" smtClean="0"/>
              <a:t>record</a:t>
            </a:r>
            <a:r>
              <a:rPr lang="zh-CN" altLang="en-US" sz="2400" smtClean="0"/>
              <a:t>报文的序号</a:t>
            </a:r>
            <a:r>
              <a:rPr lang="en-US" altLang="zh-CN" sz="2400" smtClean="0"/>
              <a:t> </a:t>
            </a:r>
            <a:r>
              <a:rPr lang="zh-CN" altLang="en-US" sz="2400" smtClean="0"/>
              <a:t>赋值的方法：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 dtls_int_to_uint48(buf, security-&gt;rseq)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</a:t>
            </a:r>
            <a:r>
              <a:rPr lang="en-US" altLang="zh-CN" smtClean="0"/>
              <a:t>.DTLS</a:t>
            </a:r>
            <a:r>
              <a:rPr lang="zh-CN" altLang="en-US" smtClean="0"/>
              <a:t>的按序接收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方法？</a:t>
            </a:r>
            <a:endParaRPr lang="en-US" altLang="zh-CN" sz="2800" b="1" smtClean="0"/>
          </a:p>
          <a:p>
            <a:pPr>
              <a:buNone/>
            </a:pPr>
            <a:r>
              <a:rPr lang="en-US" altLang="zh-CN" sz="2800" b="1" smtClean="0"/>
              <a:t>	</a:t>
            </a:r>
            <a:r>
              <a:rPr lang="zh-CN" altLang="en-US" sz="2400" smtClean="0"/>
              <a:t>接收方会维护一个表示期待接收的下一个握手消息头部序号的变量（</a:t>
            </a:r>
            <a:r>
              <a:rPr lang="en-US" altLang="zh-CN" sz="2000" smtClean="0"/>
              <a:t>peer-&gt;handshake_params-&gt;hs_state.mseq_r </a:t>
            </a:r>
            <a:r>
              <a:rPr lang="zh-CN" altLang="en-US" sz="2400" smtClean="0"/>
              <a:t>），每处理一个握手消息包便把该变量</a:t>
            </a:r>
            <a:r>
              <a:rPr lang="en-US" altLang="zh-CN" sz="2400" smtClean="0"/>
              <a:t>+1</a:t>
            </a:r>
            <a:endParaRPr lang="en-US" altLang="zh-CN" sz="2800" smtClean="0"/>
          </a:p>
          <a:p>
            <a:r>
              <a:rPr lang="zh-CN" altLang="en-US" sz="2800" b="1" smtClean="0"/>
              <a:t>具体过程？</a:t>
            </a:r>
            <a:endParaRPr lang="en-US" altLang="zh-CN" sz="2800" b="1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在</a:t>
            </a:r>
            <a:r>
              <a:rPr lang="en-US" altLang="zh-CN" sz="2400" smtClean="0"/>
              <a:t>handle_handshake</a:t>
            </a:r>
            <a:r>
              <a:rPr lang="zh-CN" altLang="en-US" sz="2400" smtClean="0"/>
              <a:t>函数中，比较接收到的握手消息头部的序号和期待接收的序号的大小，分成三种情况：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若前者小于后者，则说明收到的握手消息头部之前已经接收过了；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</a:t>
            </a:r>
            <a:r>
              <a:rPr lang="en-US" altLang="zh-CN" smtClean="0"/>
              <a:t>.DTLS</a:t>
            </a:r>
            <a:r>
              <a:rPr lang="zh-CN" altLang="en-US" smtClean="0"/>
              <a:t>的按序接收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若前者大于后者，则说明收到的握手消息是提前到了，于是把该包存储进乱序到达链表</a:t>
            </a:r>
            <a:r>
              <a:rPr lang="en-US" altLang="zh-CN" sz="2400" smtClean="0"/>
              <a:t>peer-&gt;handshake_params-&gt;reorder_queue;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若前者等于后者，则说明收到的包正好是期待接收的，于是调用</a:t>
            </a:r>
            <a:r>
              <a:rPr lang="en-US" altLang="zh-CN" sz="2400" smtClean="0"/>
              <a:t>handle_handshake_msg</a:t>
            </a:r>
            <a:r>
              <a:rPr lang="zh-CN" altLang="en-US" sz="2400" smtClean="0"/>
              <a:t>来处理这个包，之后再从乱序到达链表里寻找是否有下一个序号的包。</a:t>
            </a:r>
            <a:endParaRPr lang="en-US" altLang="zh-CN" sz="2400" smtClean="0"/>
          </a:p>
          <a:p>
            <a:pPr>
              <a:buNone/>
            </a:pP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在</a:t>
            </a:r>
            <a:r>
              <a:rPr lang="en-US" altLang="zh-CN" sz="2400" smtClean="0"/>
              <a:t>handle_handshake_msg</a:t>
            </a:r>
            <a:r>
              <a:rPr lang="zh-CN" altLang="en-US" sz="2400" smtClean="0"/>
              <a:t>函数把传过来的握手消息包处理完之后，会把期待接收的消息包序号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peer-&gt;handshake_params-&gt;hs_state.mseq_r ++</a:t>
            </a:r>
            <a:endParaRPr lang="zh-CN" altLang="en-US" sz="2400" smtClean="0"/>
          </a:p>
          <a:p>
            <a:pPr>
              <a:buNone/>
            </a:pPr>
            <a:endParaRPr lang="zh-CN" altLang="en-US" sz="2400" smtClean="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smtClean="0"/>
              <a:t>一</a:t>
            </a:r>
            <a:r>
              <a:rPr lang="en-US" altLang="zh-CN" sz="2800" smtClean="0"/>
              <a:t>.</a:t>
            </a:r>
            <a:r>
              <a:rPr lang="zh-CN" altLang="en-US" sz="2800" smtClean="0"/>
              <a:t>网络协议可靠性的要求和实现方法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二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的重传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三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的按序接收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四</a:t>
            </a:r>
            <a:r>
              <a:rPr lang="en-US" altLang="zh-CN" sz="2800" smtClean="0">
                <a:solidFill>
                  <a:srgbClr val="FF0000"/>
                </a:solidFill>
              </a:rPr>
              <a:t>.DTLS</a:t>
            </a:r>
            <a:r>
              <a:rPr lang="zh-CN" altLang="en-US" sz="2800" smtClean="0">
                <a:solidFill>
                  <a:srgbClr val="FF0000"/>
                </a:solidFill>
              </a:rPr>
              <a:t>接收方保存乱序到达的包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smtClean="0"/>
              <a:t>五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发送消息的具体过程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六</a:t>
            </a:r>
            <a:r>
              <a:rPr lang="en-US" altLang="zh-CN" sz="2800" smtClean="0"/>
              <a:t>.</a:t>
            </a:r>
            <a:r>
              <a:rPr lang="zh-CN" altLang="en-US" sz="2800" smtClean="0"/>
              <a:t> 改进的设计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</a:t>
            </a:r>
            <a:r>
              <a:rPr lang="en-US" altLang="zh-CN" smtClean="0"/>
              <a:t>.DTLS</a:t>
            </a:r>
            <a:r>
              <a:rPr lang="zh-CN" altLang="en-US" smtClean="0"/>
              <a:t>接收方保存乱序到达的包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smtClean="0"/>
              <a:t>关键数据结构</a:t>
            </a:r>
            <a:r>
              <a:rPr lang="zh-CN" altLang="en-US" sz="2400" smtClean="0"/>
              <a:t>：</a:t>
            </a:r>
            <a:r>
              <a:rPr lang="en-US" altLang="zh-CN" sz="2400" smtClean="0"/>
              <a:t> </a:t>
            </a:r>
            <a:r>
              <a:rPr lang="en-US" altLang="zh-CN" sz="2000" smtClean="0"/>
              <a:t>peer-&gt;handshake_params-&gt;reorder_queue</a:t>
            </a:r>
            <a:endParaRPr lang="en-US" altLang="zh-CN" sz="20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在把提前到达的包存储进乱序到达链表之前，会先遍历一遍乱序链表看是否已存储有该包。若以保存的话就不会再添加了。</a:t>
            </a:r>
            <a:endParaRPr lang="en-US" altLang="zh-CN" sz="2400" smtClean="0"/>
          </a:p>
          <a:p>
            <a:pPr>
              <a:buNone/>
            </a:pP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在处理了一个按序到达的握手消息包之后，会接着遍历乱序链表里面看是否有符合顺序的握手消息包，若有，则把该包从链表里取出，调用</a:t>
            </a:r>
            <a:r>
              <a:rPr lang="en-US" altLang="zh-CN" sz="2400" smtClean="0"/>
              <a:t>handle_handshake_msg</a:t>
            </a:r>
            <a:r>
              <a:rPr lang="zh-CN" altLang="en-US" sz="2400" smtClean="0"/>
              <a:t>来处理该包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smtClean="0"/>
              <a:t>一</a:t>
            </a:r>
            <a:r>
              <a:rPr lang="en-US" altLang="zh-CN" sz="2800" smtClean="0"/>
              <a:t>.</a:t>
            </a:r>
            <a:r>
              <a:rPr lang="zh-CN" altLang="en-US" sz="2800" smtClean="0"/>
              <a:t>网络协议可靠性的要求和实现方法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二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的重传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三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的按序接收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四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接收方保存乱序到达的包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五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发送消息的具体过程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六</a:t>
            </a:r>
            <a:r>
              <a:rPr lang="en-US" altLang="zh-CN" sz="2800" smtClean="0"/>
              <a:t>.</a:t>
            </a:r>
            <a:r>
              <a:rPr lang="zh-CN" altLang="en-US" sz="2800" smtClean="0"/>
              <a:t> 改进的设计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smtClean="0"/>
              <a:t>一</a:t>
            </a:r>
            <a:r>
              <a:rPr lang="en-US" altLang="zh-CN" sz="2800" smtClean="0"/>
              <a:t>.</a:t>
            </a:r>
            <a:r>
              <a:rPr lang="zh-CN" altLang="en-US" sz="2800" smtClean="0"/>
              <a:t>网络协议可靠性的要求和实现方法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二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的重传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三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的按序接收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四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接收方保存乱序到达的包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五</a:t>
            </a:r>
            <a:r>
              <a:rPr lang="en-US" altLang="zh-CN" sz="2800" smtClean="0">
                <a:solidFill>
                  <a:srgbClr val="FF0000"/>
                </a:solidFill>
              </a:rPr>
              <a:t>.DTLS</a:t>
            </a:r>
            <a:r>
              <a:rPr lang="zh-CN" altLang="en-US" sz="2800" smtClean="0">
                <a:solidFill>
                  <a:srgbClr val="FF0000"/>
                </a:solidFill>
              </a:rPr>
              <a:t>发送消息的具体过程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smtClean="0"/>
              <a:t>六</a:t>
            </a:r>
            <a:r>
              <a:rPr lang="en-US" altLang="zh-CN" sz="2800" smtClean="0"/>
              <a:t>.</a:t>
            </a:r>
            <a:r>
              <a:rPr lang="zh-CN" altLang="en-US" sz="2800" smtClean="0"/>
              <a:t> 改进的设计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五</a:t>
            </a:r>
            <a:r>
              <a:rPr lang="en-US" altLang="zh-CN" smtClean="0"/>
              <a:t>.DTLS</a:t>
            </a:r>
            <a:r>
              <a:rPr lang="zh-CN" altLang="en-US" smtClean="0"/>
              <a:t>发送消息的具体过程</a:t>
            </a:r>
            <a:endParaRPr lang="zh-CN" altLang="en-US"/>
          </a:p>
        </p:txBody>
      </p:sp>
      <p:sp>
        <p:nvSpPr>
          <p:cNvPr id="5" name="圆角矩形 4" descr="啊"/>
          <p:cNvSpPr/>
          <p:nvPr/>
        </p:nvSpPr>
        <p:spPr bwMode="auto">
          <a:xfrm>
            <a:off x="2525485" y="1103086"/>
            <a:ext cx="2931886" cy="754743"/>
          </a:xfrm>
          <a:prstGeom prst="roundRect">
            <a:avLst/>
          </a:prstGeom>
          <a:solidFill>
            <a:srgbClr val="0070C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713" y="1291771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dtls_send_client_hello</a:t>
            </a:r>
            <a:endParaRPr lang="zh-CN" altLang="en-US"/>
          </a:p>
        </p:txBody>
      </p:sp>
      <p:sp>
        <p:nvSpPr>
          <p:cNvPr id="7" name="圆角矩形 6" descr="啊"/>
          <p:cNvSpPr/>
          <p:nvPr/>
        </p:nvSpPr>
        <p:spPr bwMode="auto">
          <a:xfrm>
            <a:off x="2177141" y="2212646"/>
            <a:ext cx="3628571" cy="754743"/>
          </a:xfrm>
          <a:prstGeom prst="roundRect">
            <a:avLst/>
          </a:prstGeom>
          <a:solidFill>
            <a:srgbClr val="0070C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7142" y="2401331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dtls_send_handshake_msg_hash</a:t>
            </a:r>
            <a:endParaRPr lang="zh-CN" altLang="en-US"/>
          </a:p>
        </p:txBody>
      </p:sp>
      <p:sp>
        <p:nvSpPr>
          <p:cNvPr id="9" name="圆角矩形 8" descr="啊"/>
          <p:cNvSpPr/>
          <p:nvPr/>
        </p:nvSpPr>
        <p:spPr bwMode="auto">
          <a:xfrm>
            <a:off x="769256" y="3200400"/>
            <a:ext cx="3280227" cy="754743"/>
          </a:xfrm>
          <a:prstGeom prst="roundRect">
            <a:avLst/>
          </a:prstGeom>
          <a:solidFill>
            <a:srgbClr val="0070C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371" y="3389085"/>
            <a:ext cx="32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dtls_set_handshake_header</a:t>
            </a:r>
            <a:endParaRPr lang="zh-CN" altLang="en-US"/>
          </a:p>
        </p:txBody>
      </p:sp>
      <p:sp>
        <p:nvSpPr>
          <p:cNvPr id="11" name="圆角矩形 10" descr="啊"/>
          <p:cNvSpPr/>
          <p:nvPr/>
        </p:nvSpPr>
        <p:spPr bwMode="auto">
          <a:xfrm>
            <a:off x="4934858" y="3200400"/>
            <a:ext cx="2931885" cy="754743"/>
          </a:xfrm>
          <a:prstGeom prst="roundRect">
            <a:avLst/>
          </a:prstGeom>
          <a:solidFill>
            <a:srgbClr val="0070C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9487" y="3389085"/>
            <a:ext cx="25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</a:t>
            </a:r>
            <a:r>
              <a:rPr lang="en-US" altLang="zh-CN" smtClean="0"/>
              <a:t>tls_send_multi</a:t>
            </a:r>
            <a:endParaRPr lang="zh-CN" altLang="en-US"/>
          </a:p>
        </p:txBody>
      </p:sp>
      <p:sp>
        <p:nvSpPr>
          <p:cNvPr id="13" name="圆角矩形 12" descr="啊"/>
          <p:cNvSpPr/>
          <p:nvPr/>
        </p:nvSpPr>
        <p:spPr bwMode="auto">
          <a:xfrm>
            <a:off x="2757713" y="4630057"/>
            <a:ext cx="2627085" cy="754743"/>
          </a:xfrm>
          <a:prstGeom prst="roundRect">
            <a:avLst/>
          </a:prstGeom>
          <a:solidFill>
            <a:srgbClr val="0070C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6401" y="4811485"/>
            <a:ext cx="32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dtls_prepare_record</a:t>
            </a:r>
            <a:endParaRPr lang="zh-CN" altLang="en-US"/>
          </a:p>
        </p:txBody>
      </p:sp>
      <p:sp>
        <p:nvSpPr>
          <p:cNvPr id="18" name="圆角矩形 17" descr="啊"/>
          <p:cNvSpPr/>
          <p:nvPr/>
        </p:nvSpPr>
        <p:spPr bwMode="auto">
          <a:xfrm>
            <a:off x="1364343" y="5871027"/>
            <a:ext cx="2627085" cy="754743"/>
          </a:xfrm>
          <a:prstGeom prst="roundRect">
            <a:avLst/>
          </a:prstGeom>
          <a:solidFill>
            <a:srgbClr val="0070C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3372" y="6066971"/>
            <a:ext cx="32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dtls_set_record_header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5" idx="2"/>
            <a:endCxn id="7" idx="0"/>
          </p:cNvCxnSpPr>
          <p:nvPr/>
        </p:nvCxnSpPr>
        <p:spPr bwMode="auto">
          <a:xfrm rot="5400000">
            <a:off x="3814020" y="2035237"/>
            <a:ext cx="35481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endCxn id="9" idx="0"/>
          </p:cNvCxnSpPr>
          <p:nvPr/>
        </p:nvCxnSpPr>
        <p:spPr bwMode="auto">
          <a:xfrm rot="10800000" flipV="1">
            <a:off x="2409371" y="2967388"/>
            <a:ext cx="1016001" cy="233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4753424" y="3003282"/>
            <a:ext cx="1727202" cy="1971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3301997" y="3003282"/>
            <a:ext cx="1081317" cy="188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endCxn id="13" idx="0"/>
          </p:cNvCxnSpPr>
          <p:nvPr/>
        </p:nvCxnSpPr>
        <p:spPr bwMode="auto">
          <a:xfrm rot="10800000" flipV="1">
            <a:off x="4071256" y="3955143"/>
            <a:ext cx="1734456" cy="67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4825999" y="3955143"/>
            <a:ext cx="1727202" cy="653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10800000" flipV="1">
            <a:off x="2409370" y="5393253"/>
            <a:ext cx="1023258" cy="4777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>
            <a:endCxn id="13" idx="2"/>
          </p:cNvCxnSpPr>
          <p:nvPr/>
        </p:nvCxnSpPr>
        <p:spPr bwMode="auto">
          <a:xfrm flipV="1">
            <a:off x="2946401" y="5384800"/>
            <a:ext cx="1124855" cy="486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圆角矩形 43" descr="啊"/>
          <p:cNvSpPr/>
          <p:nvPr/>
        </p:nvSpPr>
        <p:spPr bwMode="auto">
          <a:xfrm>
            <a:off x="5920805" y="4608285"/>
            <a:ext cx="2398488" cy="754743"/>
          </a:xfrm>
          <a:prstGeom prst="roundRect">
            <a:avLst/>
          </a:prstGeom>
          <a:solidFill>
            <a:srgbClr val="0070C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90341" y="4827195"/>
            <a:ext cx="25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smtClean="0"/>
              <a:t>end_to_peer</a:t>
            </a:r>
            <a:endParaRPr lang="zh-CN" altLang="en-US"/>
          </a:p>
        </p:txBody>
      </p:sp>
      <p:sp>
        <p:nvSpPr>
          <p:cNvPr id="46" name="圆角矩形 45" descr="啊"/>
          <p:cNvSpPr/>
          <p:nvPr/>
        </p:nvSpPr>
        <p:spPr bwMode="auto">
          <a:xfrm>
            <a:off x="5356561" y="5871028"/>
            <a:ext cx="3526975" cy="754743"/>
          </a:xfrm>
          <a:prstGeom prst="roundRect">
            <a:avLst/>
          </a:prstGeom>
          <a:solidFill>
            <a:srgbClr val="0070C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17025" y="6066971"/>
            <a:ext cx="333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sendto(UDP</a:t>
            </a:r>
            <a:r>
              <a:rPr lang="zh-CN" altLang="en-US" smtClean="0"/>
              <a:t>提供的接口</a:t>
            </a:r>
            <a:r>
              <a:rPr lang="en-US" altLang="zh-CN" smtClean="0"/>
              <a:t>)</a:t>
            </a:r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 bwMode="auto">
          <a:xfrm rot="5400000">
            <a:off x="6781797" y="4301053"/>
            <a:ext cx="67491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6878779" y="5631346"/>
            <a:ext cx="477775" cy="15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071256" y="1843314"/>
            <a:ext cx="3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177141" y="2831068"/>
            <a:ext cx="3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991429" y="3019753"/>
            <a:ext cx="3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762171" y="2782723"/>
            <a:ext cx="3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383314" y="3964389"/>
            <a:ext cx="3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09370" y="5384800"/>
            <a:ext cx="3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6</a:t>
            </a:r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693883" y="5501694"/>
            <a:ext cx="3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7</a:t>
            </a:r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384798" y="4269973"/>
            <a:ext cx="3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8</a:t>
            </a:r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116872" y="4149055"/>
            <a:ext cx="3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116872" y="5501694"/>
            <a:ext cx="71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10</a:t>
            </a:r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994398" y="853653"/>
            <a:ext cx="2931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以客户端发送</a:t>
            </a:r>
            <a:r>
              <a:rPr lang="en-US" altLang="zh-CN" sz="2400" smtClean="0"/>
              <a:t>client_hello</a:t>
            </a:r>
            <a:r>
              <a:rPr lang="zh-CN" altLang="en-US" sz="2400" smtClean="0"/>
              <a:t>消息为例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 smtClean="0"/>
              <a:t>图中数字表示程序控制流的走向</a:t>
            </a:r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smtClean="0"/>
              <a:t>一</a:t>
            </a:r>
            <a:r>
              <a:rPr lang="en-US" altLang="zh-CN" sz="2800" smtClean="0"/>
              <a:t>.</a:t>
            </a:r>
            <a:r>
              <a:rPr lang="zh-CN" altLang="en-US" sz="2800" smtClean="0"/>
              <a:t>网络协议可靠性的要求和实现方法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二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的重传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三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的按序接收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四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接收方保存乱序到达的包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五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发送消息的具体过程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六</a:t>
            </a:r>
            <a:r>
              <a:rPr lang="en-US" altLang="zh-CN" sz="2800" smtClean="0">
                <a:solidFill>
                  <a:srgbClr val="FF0000"/>
                </a:solidFill>
              </a:rPr>
              <a:t>.</a:t>
            </a:r>
            <a:r>
              <a:rPr lang="zh-CN" altLang="en-US" sz="2800" smtClean="0">
                <a:solidFill>
                  <a:srgbClr val="FF0000"/>
                </a:solidFill>
              </a:rPr>
              <a:t> 改进的设计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六</a:t>
            </a:r>
            <a:r>
              <a:rPr lang="en-US" altLang="zh-CN" smtClean="0"/>
              <a:t>.</a:t>
            </a:r>
            <a:r>
              <a:rPr lang="zh-CN" altLang="en-US" smtClean="0"/>
              <a:t> 改进的设计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1.</a:t>
            </a:r>
            <a:r>
              <a:rPr lang="zh-CN" altLang="en-US" sz="2800" b="1" smtClean="0"/>
              <a:t>在</a:t>
            </a:r>
            <a:r>
              <a:rPr lang="en-US" altLang="zh-CN" sz="2800" b="1" smtClean="0"/>
              <a:t>Client</a:t>
            </a:r>
            <a:r>
              <a:rPr lang="zh-CN" altLang="en-US" sz="2800" b="1" smtClean="0"/>
              <a:t>和</a:t>
            </a:r>
            <a:r>
              <a:rPr lang="en-US" altLang="zh-CN" sz="2800" b="1" smtClean="0"/>
              <a:t>Server</a:t>
            </a:r>
            <a:r>
              <a:rPr lang="zh-CN" altLang="en-US" sz="2800" b="1" smtClean="0"/>
              <a:t>两边各增加一个计数器来统计自己已存储的乱序到达的报文数量</a:t>
            </a:r>
            <a:endParaRPr lang="en-US" altLang="zh-CN" sz="2400" b="1" smtClean="0"/>
          </a:p>
          <a:p>
            <a:pPr>
              <a:buNone/>
            </a:pPr>
            <a:r>
              <a:rPr lang="en-US" altLang="zh-CN" sz="2400" smtClean="0"/>
              <a:t>	reorder_queue</a:t>
            </a:r>
            <a:r>
              <a:rPr lang="zh-CN" altLang="en-US" sz="2400" smtClean="0"/>
              <a:t>只在接收到了正确到达的报文后才查找，否则会一直存储报文。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我们可以给接收方多增加一个计数器，用来统计乱序到达的报文的数量，并宏定义可以存储的最大乱序报文数量</a:t>
            </a:r>
            <a:r>
              <a:rPr lang="en-US" altLang="zh-CN" sz="2400" smtClean="0"/>
              <a:t>MAX_OUTORDER_NUM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当到达该规定的数值时，接收方便向发送方发送一个消息，把所有乱序到达的报文序号都发送过去，发送方收到报文后再把中间缺失的所有报文发过来。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六</a:t>
            </a:r>
            <a:r>
              <a:rPr lang="en-US" altLang="zh-CN" smtClean="0"/>
              <a:t>.</a:t>
            </a:r>
            <a:r>
              <a:rPr lang="zh-CN" altLang="en-US" smtClean="0"/>
              <a:t> 改进的设计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smtClean="0"/>
              <a:t>2.</a:t>
            </a:r>
            <a:r>
              <a:rPr lang="zh-CN" altLang="en-US" sz="2800" b="1" smtClean="0"/>
              <a:t>对乱序到达的应用数据报文也可以先存储下来</a:t>
            </a:r>
            <a:endParaRPr lang="en-US" altLang="zh-CN" sz="2800" b="1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原工程中，接收方只储存乱序到达的载荷为握手消息的</a:t>
            </a:r>
            <a:r>
              <a:rPr lang="en-US" altLang="zh-CN" sz="2400" smtClean="0"/>
              <a:t>record</a:t>
            </a:r>
            <a:r>
              <a:rPr lang="zh-CN" altLang="en-US" sz="2400" smtClean="0"/>
              <a:t>报文，对于载荷为应用数据的</a:t>
            </a:r>
            <a:r>
              <a:rPr lang="en-US" altLang="zh-CN" sz="2400" smtClean="0"/>
              <a:t>record</a:t>
            </a:r>
            <a:r>
              <a:rPr lang="zh-CN" altLang="en-US" sz="2400" smtClean="0"/>
              <a:t>报文则会直接丢掉。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我们可以把这种类型的报文也保存下来，按照对握手消息一样的方法来进行处理。</a:t>
            </a:r>
            <a:endParaRPr lang="en-US" altLang="zh-CN" sz="2400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六</a:t>
            </a:r>
            <a:r>
              <a:rPr lang="en-US" altLang="zh-CN" smtClean="0"/>
              <a:t>.</a:t>
            </a:r>
            <a:r>
              <a:rPr lang="zh-CN" altLang="en-US" smtClean="0"/>
              <a:t> 改进的设计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smtClean="0"/>
              <a:t>3.DTLS</a:t>
            </a:r>
            <a:r>
              <a:rPr lang="zh-CN" altLang="en-US" sz="2800" b="1" smtClean="0"/>
              <a:t>的握手过程时间可以缩短。</a:t>
            </a:r>
            <a:endParaRPr lang="en-US" altLang="zh-CN" sz="2800" b="1" smtClean="0"/>
          </a:p>
          <a:p>
            <a:pPr>
              <a:buNone/>
            </a:pPr>
            <a:r>
              <a:rPr lang="en-US" altLang="zh-CN" sz="2400" smtClean="0"/>
              <a:t>	DTLS</a:t>
            </a:r>
            <a:r>
              <a:rPr lang="zh-CN" altLang="en-US" sz="2400" smtClean="0"/>
              <a:t>每次的握手过程都至少要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</a:t>
            </a:r>
            <a:r>
              <a:rPr lang="en-US" altLang="zh-CN" sz="2400" smtClean="0"/>
              <a:t>RTT</a:t>
            </a:r>
            <a:r>
              <a:rPr lang="zh-CN" altLang="en-US" sz="2400" smtClean="0"/>
              <a:t>，如果有</a:t>
            </a:r>
            <a:r>
              <a:rPr lang="en-US" altLang="zh-CN" sz="2400" smtClean="0"/>
              <a:t>clientHelloVerify,</a:t>
            </a:r>
            <a:r>
              <a:rPr lang="zh-CN" altLang="en-US" sz="2400" smtClean="0"/>
              <a:t>则要</a:t>
            </a:r>
            <a:r>
              <a:rPr lang="en-US" altLang="zh-CN" sz="2400" smtClean="0"/>
              <a:t>3</a:t>
            </a:r>
            <a:r>
              <a:rPr lang="zh-CN" altLang="en-US" sz="2400" smtClean="0"/>
              <a:t>个</a:t>
            </a:r>
            <a:r>
              <a:rPr lang="en-US" altLang="zh-CN" sz="2400" smtClean="0"/>
              <a:t>RTT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endParaRPr lang="zh-CN" altLang="en-US" sz="240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6584" y="2743200"/>
            <a:ext cx="5836216" cy="389527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六</a:t>
            </a:r>
            <a:r>
              <a:rPr lang="en-US" altLang="zh-CN" smtClean="0"/>
              <a:t>.</a:t>
            </a:r>
            <a:r>
              <a:rPr lang="zh-CN" altLang="en-US" smtClean="0"/>
              <a:t> 改进的设计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b="1" smtClean="0"/>
              <a:t>	</a:t>
            </a:r>
            <a:r>
              <a:rPr lang="zh-CN" altLang="en-US" sz="2800" b="1" smtClean="0"/>
              <a:t>在第一次握手的时候</a:t>
            </a:r>
            <a:r>
              <a:rPr lang="zh-CN" altLang="en-US" sz="2400" b="1" smtClean="0"/>
              <a:t>：</a:t>
            </a:r>
            <a:endParaRPr lang="en-US" altLang="zh-CN" sz="2400" b="1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服务器可以向客户端发送服务器公钥证书链的哈希值和由客户端的</a:t>
            </a:r>
            <a:r>
              <a:rPr lang="en-US" altLang="zh-CN" sz="2400" smtClean="0"/>
              <a:t>IP</a:t>
            </a:r>
            <a:r>
              <a:rPr lang="zh-CN" altLang="en-US" sz="2400" smtClean="0"/>
              <a:t>和端口号对应产生的</a:t>
            </a:r>
            <a:r>
              <a:rPr lang="en-US" altLang="zh-CN" sz="2400" smtClean="0"/>
              <a:t>SYN cookie</a:t>
            </a:r>
            <a:r>
              <a:rPr lang="zh-CN" altLang="en-US" sz="2400" smtClean="0"/>
              <a:t>（用这个来表明客户端的身份），客户端将这两者进行保存。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第一次握手的耗时仍为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个或</a:t>
            </a:r>
            <a:r>
              <a:rPr lang="en-US" altLang="zh-CN" sz="2400" smtClean="0"/>
              <a:t>3</a:t>
            </a:r>
            <a:r>
              <a:rPr lang="zh-CN" altLang="en-US" sz="2400" smtClean="0"/>
              <a:t>个</a:t>
            </a:r>
            <a:r>
              <a:rPr lang="en-US" altLang="zh-CN" sz="2400" smtClean="0"/>
              <a:t>RTT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800" b="1" smtClean="0"/>
              <a:t>	</a:t>
            </a:r>
            <a:r>
              <a:rPr lang="zh-CN" altLang="en-US" sz="2800" b="1" smtClean="0"/>
              <a:t>在以后的再次建立握手过程中：</a:t>
            </a:r>
            <a:endParaRPr lang="en-US" altLang="zh-CN" sz="2800" b="1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客户端可以直接用服务器的公钥来加密要传输的信息，并把之前保存的</a:t>
            </a:r>
            <a:r>
              <a:rPr lang="en-US" altLang="zh-CN" sz="2400" smtClean="0"/>
              <a:t>SYN cookie</a:t>
            </a:r>
            <a:r>
              <a:rPr lang="zh-CN" altLang="en-US" sz="2400" smtClean="0"/>
              <a:t>一起发送过去，服务器检查收到的</a:t>
            </a:r>
            <a:r>
              <a:rPr lang="en-US" altLang="zh-CN" sz="2400" smtClean="0"/>
              <a:t>SYN cookie,</a:t>
            </a:r>
            <a:r>
              <a:rPr lang="zh-CN" altLang="en-US" sz="2400" smtClean="0"/>
              <a:t>若通过检验，则认可了客户端的安全性，并可直接用私钥解密客户端发过来的信息。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此种情况下握手耗时</a:t>
            </a:r>
            <a:r>
              <a:rPr lang="en-US" altLang="zh-CN" sz="2400" smtClean="0"/>
              <a:t>0</a:t>
            </a:r>
            <a:r>
              <a:rPr lang="zh-CN" altLang="en-US" sz="2400" smtClean="0"/>
              <a:t>个</a:t>
            </a:r>
            <a:r>
              <a:rPr lang="en-US" altLang="zh-CN" sz="2400" smtClean="0"/>
              <a:t>RTT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还有哪些可供参考的？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RUDP</a:t>
            </a:r>
            <a:r>
              <a:rPr lang="zh-CN" altLang="en-US" sz="2800" smtClean="0"/>
              <a:t>：</a:t>
            </a:r>
            <a:endParaRPr lang="en-US" altLang="zh-CN" sz="2800" smtClean="0"/>
          </a:p>
          <a:p>
            <a:pPr>
              <a:buNone/>
            </a:pPr>
            <a:r>
              <a:rPr lang="en-US" altLang="zh-CN" sz="2400" smtClean="0"/>
              <a:t>	1.</a:t>
            </a:r>
            <a:r>
              <a:rPr lang="zh-CN" altLang="en-US" sz="2400" smtClean="0"/>
              <a:t>使用了</a:t>
            </a:r>
            <a:r>
              <a:rPr lang="en-US" altLang="zh-CN" sz="2400" smtClean="0"/>
              <a:t>EACK</a:t>
            </a:r>
            <a:r>
              <a:rPr lang="zh-CN" altLang="en-US" sz="2400" smtClean="0"/>
              <a:t>包，当接收方存储的乱序到达包到一定数量时，直接使用</a:t>
            </a:r>
            <a:r>
              <a:rPr lang="en-US" altLang="zh-CN" sz="2400" smtClean="0"/>
              <a:t>EACK</a:t>
            </a:r>
            <a:r>
              <a:rPr lang="zh-CN" altLang="en-US" sz="2400" smtClean="0"/>
              <a:t>包把所有乱序到达的包的序号放进载荷里传给发送方。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2.</a:t>
            </a:r>
            <a:r>
              <a:rPr lang="zh-CN" altLang="en-US" sz="2400" smtClean="0"/>
              <a:t>接收方还使用了乱序到达的定时器。当有第一个包乱序到达时，定时器开始计时，若到达指定时间，仍然有乱序到达并未被解析的包，则发送</a:t>
            </a:r>
            <a:r>
              <a:rPr lang="en-US" altLang="zh-CN" sz="2400" smtClean="0"/>
              <a:t>EACK</a:t>
            </a:r>
            <a:r>
              <a:rPr lang="zh-CN" altLang="en-US" sz="2400" smtClean="0"/>
              <a:t>消息把所有乱序到达的包的序号都发给发送方。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3.……</a:t>
            </a: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还有哪些可供参考的？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QUIC</a:t>
            </a:r>
            <a:r>
              <a:rPr lang="zh-CN" altLang="en-US" sz="2800" smtClean="0"/>
              <a:t>：</a:t>
            </a:r>
            <a:endParaRPr lang="en-US" altLang="zh-CN" sz="2800" smtClean="0"/>
          </a:p>
          <a:p>
            <a:pPr>
              <a:buNone/>
            </a:pPr>
            <a:r>
              <a:rPr lang="en-US" altLang="zh-CN" sz="2400" smtClean="0"/>
              <a:t>	1.</a:t>
            </a:r>
            <a:r>
              <a:rPr lang="zh-CN" altLang="en-US" sz="2400" smtClean="0"/>
              <a:t>使用了前向纠错码（</a:t>
            </a:r>
            <a:r>
              <a:rPr lang="en-US" altLang="zh-CN" sz="2400" smtClean="0"/>
              <a:t>FEC</a:t>
            </a:r>
            <a:r>
              <a:rPr lang="zh-CN" altLang="en-US" sz="2400" smtClean="0"/>
              <a:t>），这样当一组发送过来的包有一个丢失时，可以通过其他的包恢复过来。</a:t>
            </a:r>
            <a:endParaRPr lang="en-US" altLang="zh-CN" sz="2400" smtClean="0"/>
          </a:p>
          <a:p>
            <a:pPr>
              <a:buNone/>
            </a:pP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2.</a:t>
            </a:r>
            <a:r>
              <a:rPr lang="zh-CN" altLang="en-US" sz="2400" smtClean="0"/>
              <a:t>主动重传。对于关键的包，即使还没收到丢失的信息就提前重传，以增加冗余性为代价来换取传输整体过程的顺利进行。</a:t>
            </a:r>
            <a:endParaRPr lang="en-US" altLang="zh-CN" sz="2400" smtClean="0"/>
          </a:p>
          <a:p>
            <a:pPr>
              <a:buNone/>
            </a:pP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3.……</a:t>
            </a:r>
            <a:endParaRPr lang="zh-CN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                     谢谢！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一</a:t>
            </a:r>
            <a:r>
              <a:rPr lang="en-US" altLang="zh-CN" sz="2800" smtClean="0">
                <a:solidFill>
                  <a:srgbClr val="FF0000"/>
                </a:solidFill>
              </a:rPr>
              <a:t>.</a:t>
            </a:r>
            <a:r>
              <a:rPr lang="zh-CN" altLang="en-US" sz="2800" smtClean="0">
                <a:solidFill>
                  <a:srgbClr val="FF0000"/>
                </a:solidFill>
              </a:rPr>
              <a:t>网络协议可靠性的要求和实现方法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smtClean="0"/>
              <a:t>二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的重传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三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的按序接收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四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接收方保存乱序到达的包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五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发送消息的具体过程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六</a:t>
            </a:r>
            <a:r>
              <a:rPr lang="en-US" altLang="zh-CN" sz="2800" smtClean="0"/>
              <a:t>.</a:t>
            </a:r>
            <a:r>
              <a:rPr lang="zh-CN" altLang="en-US" sz="2800" smtClean="0"/>
              <a:t> 改进的设计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</a:t>
            </a:r>
            <a:r>
              <a:rPr lang="en-US" altLang="zh-CN" smtClean="0"/>
              <a:t>.</a:t>
            </a:r>
            <a:r>
              <a:rPr lang="zh-CN" altLang="en-US" smtClean="0"/>
              <a:t>网络协议可靠性的要求和实现方法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smtClean="0"/>
              <a:t>哪些要求？</a:t>
            </a:r>
            <a:endParaRPr lang="en-US" altLang="zh-CN" sz="2800" b="1" smtClean="0"/>
          </a:p>
          <a:p>
            <a:r>
              <a:rPr lang="zh-CN" altLang="en-US" sz="2400" smtClean="0"/>
              <a:t>使收到的字节流和发送的字节流完全一样</a:t>
            </a:r>
            <a:endParaRPr lang="en-US" altLang="zh-CN" sz="2400" smtClean="0"/>
          </a:p>
          <a:p>
            <a:r>
              <a:rPr lang="zh-CN" altLang="en-US" sz="2400" smtClean="0"/>
              <a:t>按序接收，不冗余也不丢失，不出错</a:t>
            </a:r>
            <a:endParaRPr lang="en-US" altLang="zh-CN" sz="2400" smtClean="0"/>
          </a:p>
          <a:p>
            <a:pPr>
              <a:buNone/>
            </a:pPr>
            <a:r>
              <a:rPr lang="zh-CN" altLang="en-US" sz="2800" b="1" smtClean="0"/>
              <a:t>怎样实现？</a:t>
            </a:r>
            <a:endParaRPr lang="en-US" altLang="zh-CN" sz="2800" b="1" smtClean="0"/>
          </a:p>
          <a:p>
            <a:r>
              <a:rPr lang="en-US" altLang="zh-CN" sz="2400" smtClean="0"/>
              <a:t>TCP</a:t>
            </a:r>
            <a:r>
              <a:rPr lang="zh-CN" altLang="en-US" sz="2400" smtClean="0"/>
              <a:t>：重传，序号，定时器，滑动窗口，校验和，</a:t>
            </a:r>
            <a:r>
              <a:rPr lang="en-US" altLang="zh-CN" sz="2400" smtClean="0"/>
              <a:t>ACK</a:t>
            </a:r>
            <a:r>
              <a:rPr lang="zh-CN" altLang="en-US" sz="2400" smtClean="0"/>
              <a:t>和</a:t>
            </a:r>
            <a:r>
              <a:rPr lang="en-US" altLang="zh-CN" sz="2400" smtClean="0"/>
              <a:t>NACK</a:t>
            </a:r>
            <a:r>
              <a:rPr lang="zh-CN" altLang="en-US" sz="2400" smtClean="0"/>
              <a:t>，接收方缓存乱序到达的报文</a:t>
            </a:r>
            <a:endParaRPr lang="en-US" altLang="zh-CN" sz="2400" smtClean="0"/>
          </a:p>
          <a:p>
            <a:r>
              <a:rPr lang="en-US" altLang="zh-CN" sz="2400" smtClean="0"/>
              <a:t>DTLS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不丢失：重传握手消息的报文</a:t>
            </a:r>
            <a:endParaRPr lang="en-US" altLang="zh-CN" sz="240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按序接收：使用序号（</a:t>
            </a:r>
            <a:r>
              <a:rPr lang="en-US" altLang="zh-CN" sz="2400" smtClean="0"/>
              <a:t>RSN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MSN</a:t>
            </a:r>
            <a:r>
              <a:rPr lang="zh-CN" altLang="en-US" sz="2400" smtClean="0"/>
              <a:t>）；</a:t>
            </a:r>
            <a:endParaRPr lang="en-US" altLang="zh-CN" sz="240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接收方保存乱序到达的报文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smtClean="0"/>
              <a:t>一</a:t>
            </a:r>
            <a:r>
              <a:rPr lang="en-US" altLang="zh-CN" sz="2800" smtClean="0"/>
              <a:t>.</a:t>
            </a:r>
            <a:r>
              <a:rPr lang="zh-CN" altLang="en-US" sz="2800" smtClean="0"/>
              <a:t>网络协议可靠性的要求和实现方法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二</a:t>
            </a:r>
            <a:r>
              <a:rPr lang="en-US" altLang="zh-CN" sz="2800" smtClean="0">
                <a:solidFill>
                  <a:srgbClr val="FF0000"/>
                </a:solidFill>
              </a:rPr>
              <a:t>.DTLS</a:t>
            </a:r>
            <a:r>
              <a:rPr lang="zh-CN" altLang="en-US" sz="2800" smtClean="0">
                <a:solidFill>
                  <a:srgbClr val="FF0000"/>
                </a:solidFill>
              </a:rPr>
              <a:t>的重传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smtClean="0"/>
              <a:t>三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的按序接收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四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接收方保存乱序到达的包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五</a:t>
            </a:r>
            <a:r>
              <a:rPr lang="en-US" altLang="zh-CN" sz="2800" smtClean="0"/>
              <a:t>.DTLS</a:t>
            </a:r>
            <a:r>
              <a:rPr lang="zh-CN" altLang="en-US" sz="2800" smtClean="0"/>
              <a:t>发送消息的具体过程</a:t>
            </a:r>
            <a:endParaRPr lang="en-US" altLang="zh-CN" sz="2800" smtClean="0"/>
          </a:p>
          <a:p>
            <a:pPr>
              <a:buNone/>
            </a:pPr>
            <a:r>
              <a:rPr lang="zh-CN" altLang="en-US" sz="2800" smtClean="0"/>
              <a:t>六</a:t>
            </a:r>
            <a:r>
              <a:rPr lang="en-US" altLang="zh-CN" sz="2800" smtClean="0"/>
              <a:t>.</a:t>
            </a:r>
            <a:r>
              <a:rPr lang="zh-CN" altLang="en-US" sz="2800" smtClean="0"/>
              <a:t> 改进的设计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en-US" altLang="zh-CN" smtClean="0"/>
              <a:t>.DTLS</a:t>
            </a:r>
            <a:r>
              <a:rPr lang="zh-CN" altLang="en-US" smtClean="0"/>
              <a:t>的重传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作用</a:t>
            </a:r>
            <a:r>
              <a:rPr lang="en-US" altLang="zh-CN" sz="2800" b="1" smtClean="0"/>
              <a:t>? </a:t>
            </a:r>
            <a:r>
              <a:rPr lang="en-US" altLang="zh-CN" sz="2800" smtClean="0"/>
              <a:t>	</a:t>
            </a:r>
            <a:r>
              <a:rPr lang="zh-CN" altLang="en-US" sz="2400" smtClean="0"/>
              <a:t>重传握手消息，因为握手消息很关键</a:t>
            </a:r>
            <a:endParaRPr lang="en-US" altLang="zh-CN" sz="2400" smtClean="0"/>
          </a:p>
          <a:p>
            <a:r>
              <a:rPr lang="zh-CN" altLang="en-US" sz="2800" b="1" smtClean="0"/>
              <a:t>相关变量</a:t>
            </a:r>
            <a:r>
              <a:rPr lang="en-US" altLang="zh-CN" sz="2800" b="1" smtClean="0"/>
              <a:t>?</a:t>
            </a:r>
            <a:endParaRPr lang="en-US" altLang="zh-CN" sz="2800" b="1" smtClean="0"/>
          </a:p>
          <a:p>
            <a:pPr>
              <a:buNone/>
            </a:pPr>
            <a:r>
              <a:rPr lang="zh-CN" altLang="en-US" sz="2400" smtClean="0"/>
              <a:t>在</a:t>
            </a:r>
            <a:r>
              <a:rPr lang="en-US" sz="2400" smtClean="0"/>
              <a:t>dtls_context_t</a:t>
            </a:r>
            <a:r>
              <a:rPr lang="zh-CN" altLang="en-US" sz="2400" smtClean="0"/>
              <a:t>结构体中，有重传队列和定时器</a:t>
            </a:r>
            <a:endParaRPr lang="zh-CN" altLang="en-US" sz="2400" smtClean="0"/>
          </a:p>
          <a:p>
            <a:pPr>
              <a:buNone/>
            </a:pPr>
            <a:r>
              <a:rPr lang="en-US" sz="2400" smtClean="0"/>
              <a:t>LIST_STRUCT(sendqueue); </a:t>
            </a:r>
            <a:endParaRPr lang="zh-CN" altLang="en-US" sz="2400" smtClean="0"/>
          </a:p>
          <a:p>
            <a:pPr>
              <a:buNone/>
            </a:pPr>
            <a:r>
              <a:rPr lang="en-US" sz="2400" smtClean="0"/>
              <a:t>(#ifdef  WITH_CONTIKI)  struct etimer retransmit_timer;</a:t>
            </a:r>
            <a:endParaRPr lang="zh-CN" altLang="en-US" sz="2400" smtClean="0"/>
          </a:p>
          <a:p>
            <a:pPr>
              <a:buNone/>
            </a:pPr>
            <a:endParaRPr lang="en-US" altLang="zh-CN" sz="2400" smtClean="0"/>
          </a:p>
          <a:p>
            <a:pPr>
              <a:buNone/>
            </a:pPr>
            <a:r>
              <a:rPr lang="zh-CN" altLang="en-US" sz="2400" smtClean="0"/>
              <a:t>在</a:t>
            </a:r>
            <a:r>
              <a:rPr lang="en-US" sz="2400" smtClean="0"/>
              <a:t>netq_t</a:t>
            </a:r>
            <a:r>
              <a:rPr lang="zh-CN" altLang="en-US" sz="2400" smtClean="0"/>
              <a:t>结构体中，有每个包的重传计数器</a:t>
            </a:r>
            <a:r>
              <a:rPr lang="en-US" altLang="zh-CN" sz="2400" smtClean="0"/>
              <a:t> </a:t>
            </a:r>
            <a:r>
              <a:rPr lang="en-US" sz="2400" smtClean="0"/>
              <a:t> retransmit_cnt;</a:t>
            </a:r>
            <a:endParaRPr lang="zh-CN" altLang="en-US" sz="2400" smtClean="0"/>
          </a:p>
          <a:p>
            <a:endParaRPr lang="en-US" altLang="zh-CN" sz="2800" smtClean="0"/>
          </a:p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en-US" altLang="zh-CN" smtClean="0"/>
              <a:t>.DTLS</a:t>
            </a:r>
            <a:r>
              <a:rPr lang="zh-CN" altLang="en-US" smtClean="0"/>
              <a:t>的重传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具体过程</a:t>
            </a:r>
            <a:r>
              <a:rPr lang="en-US" altLang="zh-CN" sz="2800" b="1" smtClean="0"/>
              <a:t>?</a:t>
            </a:r>
            <a:endParaRPr lang="zh-CN" altLang="en-US" sz="28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在</a:t>
            </a:r>
            <a:r>
              <a:rPr lang="en-US" sz="2400" err="1" smtClean="0"/>
              <a:t>dtls.c</a:t>
            </a:r>
            <a:r>
              <a:rPr lang="zh-CN" altLang="en-US" sz="2400" smtClean="0"/>
              <a:t>的</a:t>
            </a:r>
            <a:r>
              <a:rPr lang="en-US" sz="2400" err="1" smtClean="0"/>
              <a:t>dtls_send_multi</a:t>
            </a:r>
            <a:r>
              <a:rPr lang="zh-CN" altLang="en-US" sz="2400" smtClean="0"/>
              <a:t>函数中，如果发送的消息是握手阶段的包，则用</a:t>
            </a:r>
            <a:r>
              <a:rPr lang="en-US" sz="2400" err="1" smtClean="0"/>
              <a:t>netq_insert_node</a:t>
            </a:r>
            <a:r>
              <a:rPr lang="en-US" sz="2400" smtClean="0"/>
              <a:t>(</a:t>
            </a:r>
            <a:r>
              <a:rPr lang="en-US" sz="2400" err="1" smtClean="0"/>
              <a:t>ctx</a:t>
            </a:r>
            <a:r>
              <a:rPr lang="en-US" sz="2400" smtClean="0"/>
              <a:t>-&gt;sendqueue, n)</a:t>
            </a:r>
            <a:r>
              <a:rPr lang="zh-CN" altLang="en-US" sz="2400" smtClean="0"/>
              <a:t>把发送的包</a:t>
            </a:r>
            <a:r>
              <a:rPr lang="en-US" sz="2400" smtClean="0"/>
              <a:t>netq_t</a:t>
            </a:r>
            <a:r>
              <a:rPr lang="zh-CN" altLang="en-US" sz="2400" smtClean="0"/>
              <a:t>添加进重传队列</a:t>
            </a:r>
            <a:r>
              <a:rPr lang="en-US" sz="2400" err="1" smtClean="0"/>
              <a:t>send_queue</a:t>
            </a:r>
            <a:r>
              <a:rPr lang="zh-CN" altLang="en-US" sz="2400" smtClean="0"/>
              <a:t>中。</a:t>
            </a:r>
            <a:endParaRPr lang="zh-CN" altLang="en-US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然后，如果有</a:t>
            </a:r>
            <a:r>
              <a:rPr lang="en-US" sz="2400" smtClean="0"/>
              <a:t>WITH_CONTIKI</a:t>
            </a:r>
            <a:r>
              <a:rPr lang="zh-CN" altLang="en-US" sz="2400" smtClean="0"/>
              <a:t>的宏定义，则会启动</a:t>
            </a:r>
            <a:r>
              <a:rPr lang="en-US" sz="2400" b="1" err="1" smtClean="0"/>
              <a:t>dtls_retransmit_process</a:t>
            </a:r>
            <a:r>
              <a:rPr lang="zh-CN" altLang="en-US" sz="2400" smtClean="0"/>
              <a:t>这个重传线程，并把</a:t>
            </a:r>
            <a:r>
              <a:rPr lang="en-US" altLang="zh-CN" sz="2400" smtClean="0"/>
              <a:t>context</a:t>
            </a:r>
            <a:r>
              <a:rPr lang="zh-CN" altLang="en-US" sz="2400" smtClean="0"/>
              <a:t>里定时器的值更新为这个包的</a:t>
            </a:r>
            <a:r>
              <a:rPr lang="en-US" altLang="zh-CN" sz="2400" smtClean="0"/>
              <a:t>timeout</a:t>
            </a:r>
            <a:r>
              <a:rPr lang="zh-CN" altLang="en-US" sz="2400" smtClean="0"/>
              <a:t>值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而在重传线程中，会有一个死循环。如果定时器超时就会触发重传，调用</a:t>
            </a:r>
            <a:r>
              <a:rPr lang="en-US" altLang="zh-CN" sz="2400" smtClean="0"/>
              <a:t>dtls_retransmit</a:t>
            </a:r>
            <a:r>
              <a:rPr lang="zh-CN" altLang="en-US" sz="2400" smtClean="0"/>
              <a:t>函数来重传</a:t>
            </a:r>
            <a:r>
              <a:rPr lang="en-US" altLang="zh-CN" sz="2400" smtClean="0"/>
              <a:t>sendqueue</a:t>
            </a:r>
            <a:r>
              <a:rPr lang="zh-CN" altLang="en-US" sz="2400" smtClean="0"/>
              <a:t>中的第一个包，然后依次重传队列中接下来的包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en-US" altLang="zh-CN" smtClean="0"/>
              <a:t>.DTLS</a:t>
            </a:r>
            <a:r>
              <a:rPr lang="zh-CN" altLang="en-US" smtClean="0"/>
              <a:t>的重传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smtClean="0"/>
              <a:t>	</a:t>
            </a:r>
            <a:r>
              <a:rPr lang="en-US" altLang="zh-CN" sz="2800" b="1" smtClean="0"/>
              <a:t>dtls_retransmit</a:t>
            </a:r>
            <a:r>
              <a:rPr lang="zh-CN" altLang="en-US" sz="2400" smtClean="0"/>
              <a:t>函数是用来具体重传一个包的。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首先判断包是否小于最大重传次数，若等于则直接丢弃这个包。若小于的话，则先把该包的重传次数</a:t>
            </a:r>
            <a:r>
              <a:rPr lang="en-US" altLang="zh-CN" sz="2400" smtClean="0"/>
              <a:t>+1</a:t>
            </a:r>
            <a:r>
              <a:rPr lang="zh-CN" altLang="en-US" sz="2400" smtClean="0"/>
              <a:t>，然后构造一个完全一样的包添加进重传队列的尾部。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接着调用</a:t>
            </a:r>
            <a:r>
              <a:rPr lang="en-US" altLang="zh-CN" sz="2400" smtClean="0"/>
              <a:t>prepare_record</a:t>
            </a:r>
            <a:r>
              <a:rPr lang="zh-CN" altLang="en-US" sz="2400" smtClean="0"/>
              <a:t>函数在</a:t>
            </a:r>
            <a:r>
              <a:rPr lang="en-US" altLang="zh-CN" sz="2400" smtClean="0"/>
              <a:t>record</a:t>
            </a:r>
            <a:r>
              <a:rPr lang="zh-CN" altLang="en-US" sz="2400" smtClean="0"/>
              <a:t>层来封装握手消息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最后使用</a:t>
            </a:r>
            <a:r>
              <a:rPr lang="en-US" altLang="zh-CN" sz="2400" smtClean="0"/>
              <a:t>(void)CALL(context, write, &amp;node-&gt;peer-&gt;session, sendbuf, len)</a:t>
            </a:r>
            <a:r>
              <a:rPr lang="zh-CN" altLang="en-US" sz="2400" smtClean="0"/>
              <a:t>来把这个包发送出去。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其中，</a:t>
            </a:r>
            <a:r>
              <a:rPr lang="en-US" altLang="zh-CN" sz="2400" smtClean="0"/>
              <a:t>write</a:t>
            </a:r>
            <a:r>
              <a:rPr lang="zh-CN" altLang="en-US" sz="2400" smtClean="0"/>
              <a:t>是个函数指针，指向</a:t>
            </a:r>
            <a:r>
              <a:rPr lang="en-US" altLang="zh-CN" sz="2400" smtClean="0"/>
              <a:t>send_to_peer</a:t>
            </a:r>
            <a:r>
              <a:rPr lang="zh-CN" altLang="en-US" sz="2400" smtClean="0"/>
              <a:t>函数，</a:t>
            </a:r>
            <a:r>
              <a:rPr lang="en-US" altLang="zh-CN" sz="2400" smtClean="0"/>
              <a:t>send_to_peer</a:t>
            </a:r>
            <a:r>
              <a:rPr lang="zh-CN" altLang="en-US" sz="2400" smtClean="0"/>
              <a:t>函数再调用</a:t>
            </a:r>
            <a:r>
              <a:rPr lang="en-US" altLang="zh-CN" sz="2400" smtClean="0"/>
              <a:t>UDP</a:t>
            </a:r>
            <a:r>
              <a:rPr lang="zh-CN" altLang="en-US" sz="2400" smtClean="0"/>
              <a:t>的</a:t>
            </a:r>
            <a:r>
              <a:rPr lang="en-US" altLang="zh-CN" sz="2400" smtClean="0"/>
              <a:t>sendto()</a:t>
            </a:r>
            <a:r>
              <a:rPr lang="zh-CN" altLang="en-US" sz="2400" smtClean="0"/>
              <a:t>接口来把包发送出去。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en-US" altLang="zh-CN" smtClean="0"/>
              <a:t>.DTLS</a:t>
            </a:r>
            <a:r>
              <a:rPr lang="zh-CN" altLang="en-US" smtClean="0"/>
              <a:t>的重传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smtClean="0"/>
              <a:t>但是</a:t>
            </a:r>
            <a:r>
              <a:rPr lang="zh-CN" altLang="en-US" sz="2400" smtClean="0"/>
              <a:t>，在原工程中，重传和定时器都是在</a:t>
            </a:r>
            <a:r>
              <a:rPr lang="en-US" altLang="zh-CN" sz="2400" smtClean="0"/>
              <a:t>WITH_CONTIKI</a:t>
            </a:r>
            <a:r>
              <a:rPr lang="zh-CN" altLang="en-US" sz="2400" smtClean="0"/>
              <a:t>宏有效的时候才会被使用。</a:t>
            </a:r>
            <a:endParaRPr lang="en-US" altLang="zh-CN" sz="2400" smtClean="0"/>
          </a:p>
          <a:p>
            <a:r>
              <a:rPr lang="zh-CN" altLang="en-US" sz="2400" smtClean="0"/>
              <a:t>所以如果只按原工程，不在</a:t>
            </a:r>
            <a:r>
              <a:rPr lang="en-US" altLang="zh-CN" sz="2400" smtClean="0"/>
              <a:t>contiki</a:t>
            </a:r>
            <a:r>
              <a:rPr lang="zh-CN" altLang="en-US" sz="2400" smtClean="0"/>
              <a:t>的操作系统上运行是不会进行重传的。</a:t>
            </a:r>
            <a:r>
              <a:rPr lang="en-US" altLang="zh-CN" sz="2400" smtClean="0"/>
              <a:t>(</a:t>
            </a:r>
            <a:r>
              <a:rPr lang="zh-CN" altLang="en-US" sz="2400" smtClean="0"/>
              <a:t>当然我们可以修改成在其他的</a:t>
            </a:r>
            <a:r>
              <a:rPr lang="en-US" altLang="zh-CN" sz="2400" smtClean="0"/>
              <a:t>Linux</a:t>
            </a:r>
            <a:r>
              <a:rPr lang="zh-CN" altLang="en-US" sz="2400" smtClean="0"/>
              <a:t>系统上也可以进行重传</a:t>
            </a:r>
            <a:r>
              <a:rPr lang="en-US" altLang="zh-CN" sz="2400" smtClean="0"/>
              <a:t>)</a:t>
            </a:r>
            <a:endParaRPr lang="en-US" altLang="zh-CN" sz="2400" smtClean="0"/>
          </a:p>
          <a:p>
            <a:pPr>
              <a:buNone/>
            </a:pPr>
            <a:endParaRPr lang="en-US" altLang="zh-CN" sz="2400" smtClean="0"/>
          </a:p>
          <a:p>
            <a:pPr>
              <a:buNone/>
            </a:pPr>
            <a:endParaRPr lang="zh-CN" altLang="en-US" sz="2400"/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97854" y="3847113"/>
            <a:ext cx="4249259" cy="93284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247" y="3847113"/>
            <a:ext cx="3610240" cy="93284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2609" y="5169121"/>
            <a:ext cx="6124504" cy="1125919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3cd863c53ab1">
  <a:themeElements>
    <a:clrScheme name="53cd863c53ab1 1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154295"/>
      </a:accent1>
      <a:accent2>
        <a:srgbClr val="0CA593"/>
      </a:accent2>
      <a:accent3>
        <a:srgbClr val="FFFFFF"/>
      </a:accent3>
      <a:accent4>
        <a:srgbClr val="333436"/>
      </a:accent4>
      <a:accent5>
        <a:srgbClr val="AAB0C8"/>
      </a:accent5>
      <a:accent6>
        <a:srgbClr val="0A9585"/>
      </a:accent6>
      <a:hlink>
        <a:srgbClr val="FFC000"/>
      </a:hlink>
      <a:folHlink>
        <a:srgbClr val="AFB2B4"/>
      </a:folHlink>
    </a:clrScheme>
    <a:fontScheme name="53cd863c53ab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3c53ab1 1">
        <a:dk1>
          <a:srgbClr val="3D3F41"/>
        </a:dk1>
        <a:lt1>
          <a:srgbClr val="FFFFFF"/>
        </a:lt1>
        <a:dk2>
          <a:srgbClr val="3D3F41"/>
        </a:dk2>
        <a:lt2>
          <a:srgbClr val="EEECE1"/>
        </a:lt2>
        <a:accent1>
          <a:srgbClr val="154295"/>
        </a:accent1>
        <a:accent2>
          <a:srgbClr val="0CA593"/>
        </a:accent2>
        <a:accent3>
          <a:srgbClr val="FFFFFF"/>
        </a:accent3>
        <a:accent4>
          <a:srgbClr val="333436"/>
        </a:accent4>
        <a:accent5>
          <a:srgbClr val="AAB0C8"/>
        </a:accent5>
        <a:accent6>
          <a:srgbClr val="0A9585"/>
        </a:accent6>
        <a:hlink>
          <a:srgbClr val="FFC00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4013</Words>
  <Application>WPS 演示</Application>
  <PresentationFormat>全屏显示(4:3)</PresentationFormat>
  <Paragraphs>275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Arial Black</vt:lpstr>
      <vt:lpstr>微软雅黑</vt:lpstr>
      <vt:lpstr>幼圆</vt:lpstr>
      <vt:lpstr>Calibri</vt:lpstr>
      <vt:lpstr>默认设计模板</vt:lpstr>
      <vt:lpstr>53cd863c53ab1</vt:lpstr>
      <vt:lpstr>PowerPoint 演示文稿</vt:lpstr>
      <vt:lpstr>目录</vt:lpstr>
      <vt:lpstr>目录</vt:lpstr>
      <vt:lpstr>一.网络协议可靠性的要求和实现方法</vt:lpstr>
      <vt:lpstr>目录</vt:lpstr>
      <vt:lpstr>二.DTLS的重传</vt:lpstr>
      <vt:lpstr>二.DTLS的重传</vt:lpstr>
      <vt:lpstr>二.DTLS的重传</vt:lpstr>
      <vt:lpstr>二.DTLS的重传</vt:lpstr>
      <vt:lpstr>二.DTLS的重传</vt:lpstr>
      <vt:lpstr>PowerPoint 演示文稿</vt:lpstr>
      <vt:lpstr>PowerPoint 演示文稿</vt:lpstr>
      <vt:lpstr>目录</vt:lpstr>
      <vt:lpstr>三.DTLS的按序接收</vt:lpstr>
      <vt:lpstr>PowerPoint 演示文稿</vt:lpstr>
      <vt:lpstr>三.DTLS的按序接收</vt:lpstr>
      <vt:lpstr>三.DTLS的按序接收</vt:lpstr>
      <vt:lpstr>目录</vt:lpstr>
      <vt:lpstr>四.DTLS接收方保存乱序到达的包</vt:lpstr>
      <vt:lpstr>目录</vt:lpstr>
      <vt:lpstr>五.DTLS发送消息的具体过程</vt:lpstr>
      <vt:lpstr>目录</vt:lpstr>
      <vt:lpstr>六. 改进的设计</vt:lpstr>
      <vt:lpstr>六. 改进的设计</vt:lpstr>
      <vt:lpstr>六. 改进的设计</vt:lpstr>
      <vt:lpstr>六. 改进的设计</vt:lpstr>
      <vt:lpstr>还有哪些可供参考的？</vt:lpstr>
      <vt:lpstr>还有哪些可供参考的？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PKL</dc:creator>
  <cp:lastModifiedBy>feynman</cp:lastModifiedBy>
  <cp:revision>515</cp:revision>
  <dcterms:created xsi:type="dcterms:W3CDTF">2013-01-25T01:44:00Z</dcterms:created>
  <dcterms:modified xsi:type="dcterms:W3CDTF">2016-08-16T23:19:23Z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