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79" r:id="rId6"/>
    <p:sldId id="280" r:id="rId7"/>
    <p:sldId id="257" r:id="rId8"/>
    <p:sldId id="281" r:id="rId9"/>
    <p:sldId id="267" r:id="rId10"/>
    <p:sldId id="271" r:id="rId11"/>
    <p:sldId id="272" r:id="rId12"/>
    <p:sldId id="273" r:id="rId13"/>
    <p:sldId id="274" r:id="rId14"/>
    <p:sldId id="270" r:id="rId15"/>
    <p:sldId id="278" r:id="rId16"/>
    <p:sldId id="277" r:id="rId17"/>
    <p:sldId id="282" r:id="rId18"/>
    <p:sldId id="276" r:id="rId19"/>
    <p:sldId id="288" r:id="rId20"/>
    <p:sldId id="283" r:id="rId21"/>
    <p:sldId id="275" r:id="rId22"/>
    <p:sldId id="284" r:id="rId23"/>
    <p:sldId id="289" r:id="rId24"/>
    <p:sldId id="285" r:id="rId25"/>
    <p:sldId id="287" r:id="rId26"/>
    <p:sldId id="286" r:id="rId27"/>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9" autoAdjust="0"/>
    <p:restoredTop sz="87544" autoAdjust="0"/>
  </p:normalViewPr>
  <p:slideViewPr>
    <p:cSldViewPr snapToGrid="0" snapToObjects="1">
      <p:cViewPr>
        <p:scale>
          <a:sx n="66" d="100"/>
          <a:sy n="66" d="100"/>
        </p:scale>
        <p:origin x="-1506" y="-24"/>
      </p:cViewPr>
      <p:guideLst>
        <p:guide orient="horz" pos="2165"/>
        <p:guide pos="2877"/>
      </p:guideLst>
    </p:cSldViewPr>
  </p:slideViewPr>
  <p:outlineViewPr>
    <p:cViewPr>
      <p:scale>
        <a:sx n="33" d="100"/>
        <a:sy n="33" d="100"/>
      </p:scale>
      <p:origin x="0" y="38112"/>
    </p:cViewPr>
  </p:outlineViewPr>
  <p:notesTextViewPr>
    <p:cViewPr>
      <p:scale>
        <a:sx n="125" d="100"/>
        <a:sy n="125" d="100"/>
      </p:scale>
      <p:origin x="0" y="0"/>
    </p:cViewPr>
  </p:notesTextViewPr>
  <p:sorterViewPr>
    <p:cViewPr>
      <p:scale>
        <a:sx n="75" d="100"/>
        <a:sy n="75" d="100"/>
      </p:scale>
      <p:origin x="0" y="762"/>
    </p:cViewPr>
  </p:sorterViewPr>
  <p:notesViewPr>
    <p:cSldViewPr snapToGrid="0" snapToObjects="1">
      <p:cViewPr varScale="1">
        <p:scale>
          <a:sx n="56" d="100"/>
          <a:sy n="56" d="100"/>
        </p:scale>
        <p:origin x="-2568" y="-84"/>
      </p:cViewPr>
      <p:guideLst>
        <p:guide orient="horz" pos="2880"/>
        <p:guide pos="2160"/>
      </p:guideLst>
    </p:cSldViewPr>
  </p:notesViewPr>
  <p:gridSpacing cx="71998" cy="7199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a:defRPr/>
            </a:pPr>
            <a:fld id="{9B5E1FA3-551B-4411-B476-CDFCCB4BC334}" type="datetimeFigureOut">
              <a:rPr lang="zh-CN" altLang="en-US"/>
            </a:fld>
            <a:endParaRPr lang="en-US"/>
          </a:p>
        </p:txBody>
      </p:sp>
      <p:sp>
        <p:nvSpPr>
          <p:cNvPr id="51204"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buNone/>
              <a:defRPr sz="1200">
                <a:latin typeface="Arial" panose="020B0604020202020204" pitchFamily="34" charset="0"/>
              </a:defRPr>
            </a:lvl1pPr>
          </a:lstStyle>
          <a:p>
            <a:pPr>
              <a:defRPr/>
            </a:pPr>
            <a:fld id="{BE9612D8-482F-43E5-98A1-B39E77D61DB3}"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endParaRPr lang="zh-CN" altLang="en-US" smtClean="0"/>
          </a:p>
        </p:txBody>
      </p:sp>
      <p:sp>
        <p:nvSpPr>
          <p:cNvPr id="52228" name="灯片编号占位符 3"/>
          <p:cNvSpPr>
            <a:spLocks noGrp="1"/>
          </p:cNvSpPr>
          <p:nvPr>
            <p:ph type="sldNum" sz="quarter" idx="5"/>
          </p:nvPr>
        </p:nvSpPr>
        <p:spPr>
          <a:noFill/>
        </p:spPr>
        <p:txBody>
          <a:bodyPr/>
          <a:lstStyle/>
          <a:p>
            <a:pPr>
              <a:buFont typeface="Arial" panose="020B0604020202020204" pitchFamily="34" charset="0"/>
              <a:buNone/>
            </a:pPr>
            <a:fld id="{4F8DEDC5-31EB-4B23-B921-BE7BA097B8BF}" type="slidenum">
              <a:rPr lang="zh-CN" altLang="en-US"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Psk/ecdsa</a:t>
            </a:r>
            <a:endParaRPr lang="zh-CN" altLang="en-US"/>
          </a:p>
        </p:txBody>
      </p:sp>
      <p:sp>
        <p:nvSpPr>
          <p:cNvPr id="4" name="灯片编号占位符 3"/>
          <p:cNvSpPr>
            <a:spLocks noGrp="1"/>
          </p:cNvSpPr>
          <p:nvPr>
            <p:ph type="sldNum" sz="quarter" idx="10"/>
          </p:nvPr>
        </p:nvSpPr>
        <p:spPr/>
        <p:txBody>
          <a:bodyPr/>
          <a:lstStyle/>
          <a:p>
            <a:pPr>
              <a:defRPr/>
            </a:pPr>
            <a:fld id="{BE9612D8-482F-43E5-98A1-B39E77D61DB3}"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D11DD7C-A7CA-4DD6-BD43-77C41EE6E7A1}"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0DD253D-3E8A-433C-9E81-2EEAEA9A8971}" type="slidenum">
              <a:rPr lang="zh-CN" alt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95C0299-9C7F-4D51-93EE-6F6CF6B84D3E}"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7DAEE29-F372-436B-BC88-1ACD44DD4BD1}" type="slidenum">
              <a:rPr lang="zh-CN" alt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DF314DE-49D1-4837-A618-0AB704A633C2}"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88B2CE0-C13E-4CDC-923F-58B3A1C64082}" type="slidenum">
              <a:rPr lang="zh-CN" alt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13"/>
          <p:cNvGrpSpPr/>
          <p:nvPr userDrawn="1"/>
        </p:nvGrpSpPr>
        <p:grpSpPr bwMode="auto">
          <a:xfrm>
            <a:off x="0" y="0"/>
            <a:ext cx="9144000" cy="6864350"/>
            <a:chOff x="0" y="0"/>
            <a:chExt cx="9144012" cy="6863989"/>
          </a:xfrm>
        </p:grpSpPr>
        <p:pic>
          <p:nvPicPr>
            <p:cNvPr id="5" name="图片 14"/>
            <p:cNvPicPr>
              <a:picLocks noChangeAspect="1" noChangeArrowheads="1"/>
            </p:cNvPicPr>
            <p:nvPr/>
          </p:nvPicPr>
          <p:blipFill>
            <a:blip r:embed="rId2"/>
            <a:srcRect/>
            <a:stretch>
              <a:fillRect/>
            </a:stretch>
          </p:blipFill>
          <p:spPr bwMode="auto">
            <a:xfrm>
              <a:off x="0" y="0"/>
              <a:ext cx="7872549" cy="6863989"/>
            </a:xfrm>
            <a:prstGeom prst="rect">
              <a:avLst/>
            </a:prstGeom>
            <a:noFill/>
            <a:ln w="9525">
              <a:noFill/>
              <a:miter lim="800000"/>
              <a:headEnd/>
              <a:tailEnd/>
            </a:ln>
          </p:spPr>
        </p:pic>
        <p:grpSp>
          <p:nvGrpSpPr>
            <p:cNvPr id="6" name="矩形 15"/>
            <p:cNvGrpSpPr/>
            <p:nvPr userDrawn="1"/>
          </p:nvGrpSpPr>
          <p:grpSpPr bwMode="auto">
            <a:xfrm>
              <a:off x="400051" y="0"/>
              <a:ext cx="8743961" cy="6858000"/>
              <a:chOff x="-2296" y="0"/>
              <a:chExt cx="8743961" cy="6858000"/>
            </a:xfrm>
          </p:grpSpPr>
          <p:pic>
            <p:nvPicPr>
              <p:cNvPr id="7" name="矩形 15"/>
              <p:cNvPicPr>
                <a:picLocks noChangeArrowheads="1"/>
              </p:cNvPicPr>
              <p:nvPr/>
            </p:nvPicPr>
            <p:blipFill>
              <a:blip r:embed="rId3"/>
              <a:srcRect/>
              <a:stretch>
                <a:fillRect/>
              </a:stretch>
            </p:blipFill>
            <p:spPr bwMode="auto">
              <a:xfrm>
                <a:off x="0" y="0"/>
                <a:ext cx="8741664" cy="6858000"/>
              </a:xfrm>
              <a:prstGeom prst="rect">
                <a:avLst/>
              </a:prstGeom>
              <a:noFill/>
              <a:ln w="9525">
                <a:noFill/>
                <a:miter lim="800000"/>
                <a:headEnd/>
                <a:tailEnd/>
              </a:ln>
            </p:spPr>
          </p:pic>
          <p:sp>
            <p:nvSpPr>
              <p:cNvPr id="8" name="Text Box 6"/>
              <p:cNvSpPr txBox="1">
                <a:spLocks noChangeArrowheads="1"/>
              </p:cNvSpPr>
              <p:nvPr/>
            </p:nvSpPr>
            <p:spPr bwMode="auto">
              <a:xfrm>
                <a:off x="-2296" y="0"/>
                <a:ext cx="8743961" cy="6857639"/>
              </a:xfrm>
              <a:prstGeom prst="rect">
                <a:avLst/>
              </a:prstGeom>
              <a:noFill/>
              <a:ln w="9525">
                <a:noFill/>
                <a:miter lim="800000"/>
              </a:ln>
            </p:spPr>
            <p:txBody>
              <a:bodyPr anchor="ctr"/>
              <a:lstStyle/>
              <a:p>
                <a:pPr algn="ctr">
                  <a:buFont typeface="Arial" panose="020B0604020202020204" pitchFamily="34" charset="0"/>
                  <a:buNone/>
                  <a:defRPr/>
                </a:pPr>
                <a:endParaRPr lang="zh-CN" altLang="en-US">
                  <a:solidFill>
                    <a:srgbClr val="FFFFFF"/>
                  </a:solidFill>
                  <a:latin typeface="Arial" panose="020B0604020202020204" pitchFamily="34" charset="0"/>
                </a:endParaRPr>
              </a:p>
            </p:txBody>
          </p:sp>
        </p:grpSp>
      </p:grpSp>
      <p:pic>
        <p:nvPicPr>
          <p:cNvPr id="9" name="直接连接符 16"/>
          <p:cNvPicPr>
            <a:picLocks noChangeArrowheads="1"/>
          </p:cNvPicPr>
          <p:nvPr/>
        </p:nvPicPr>
        <p:blipFill>
          <a:blip r:embed="rId4"/>
          <a:srcRect/>
          <a:stretch>
            <a:fillRect/>
          </a:stretch>
        </p:blipFill>
        <p:spPr bwMode="auto">
          <a:xfrm>
            <a:off x="2997200" y="3648075"/>
            <a:ext cx="5846763" cy="17463"/>
          </a:xfrm>
          <a:prstGeom prst="rect">
            <a:avLst/>
          </a:prstGeom>
          <a:noFill/>
          <a:ln w="9525">
            <a:noFill/>
            <a:miter lim="800000"/>
            <a:headEnd/>
            <a:tailEnd/>
          </a:ln>
        </p:spPr>
      </p:pic>
      <p:sp>
        <p:nvSpPr>
          <p:cNvPr id="3079" name="KSO_BT1"/>
          <p:cNvSpPr>
            <a:spLocks noGrp="1" noChangeArrowheads="1"/>
          </p:cNvSpPr>
          <p:nvPr>
            <p:ph type="ctrTitle" hasCustomPrompt="1"/>
          </p:nvPr>
        </p:nvSpPr>
        <p:spPr>
          <a:xfrm>
            <a:off x="2643188" y="2114550"/>
            <a:ext cx="6084887" cy="1493838"/>
          </a:xfrm>
        </p:spPr>
        <p:txBody>
          <a:bodyPr/>
          <a:lstStyle>
            <a:lvl1pPr algn="r">
              <a:defRPr sz="4800">
                <a:solidFill>
                  <a:schemeClr val="accent1"/>
                </a:solidFill>
              </a:defRPr>
            </a:lvl1pPr>
          </a:lstStyle>
          <a:p>
            <a:r>
              <a:rPr lang="zh-CN"/>
              <a:t>单击此处</a:t>
            </a:r>
            <a:br>
              <a:rPr lang="zh-CN"/>
            </a:br>
            <a:r>
              <a:rPr lang="zh-CN"/>
              <a:t>编辑母版标题样式</a:t>
            </a:r>
            <a:endParaRPr lang="zh-CN"/>
          </a:p>
        </p:txBody>
      </p:sp>
      <p:sp>
        <p:nvSpPr>
          <p:cNvPr id="3080" name="KSO_BC1"/>
          <p:cNvSpPr>
            <a:spLocks noGrp="1" noChangeArrowheads="1"/>
          </p:cNvSpPr>
          <p:nvPr>
            <p:ph type="subTitle" idx="1"/>
          </p:nvPr>
        </p:nvSpPr>
        <p:spPr>
          <a:xfrm>
            <a:off x="2630488" y="3698875"/>
            <a:ext cx="6092825" cy="573088"/>
          </a:xfrm>
        </p:spPr>
        <p:txBody>
          <a:bodyPr anchor="ctr"/>
          <a:lstStyle>
            <a:lvl1pPr marL="0" indent="0" algn="r">
              <a:buFont typeface="Wingdings" panose="05000000000000000000" pitchFamily="2" charset="2"/>
              <a:buNone/>
              <a:defRPr>
                <a:solidFill>
                  <a:schemeClr val="folHlink"/>
                </a:solidFill>
              </a:defRPr>
            </a:lvl1pPr>
          </a:lstStyle>
          <a:p>
            <a:r>
              <a:rPr lang="zh-CN"/>
              <a:t>单击此处编辑母版副标题样式</a:t>
            </a:r>
            <a:endParaRPr lang="zh-CN"/>
          </a:p>
        </p:txBody>
      </p:sp>
      <p:sp>
        <p:nvSpPr>
          <p:cNvPr id="10" name="KSO_FD"/>
          <p:cNvSpPr>
            <a:spLocks noGrp="1" noChangeArrowheads="1"/>
          </p:cNvSpPr>
          <p:nvPr>
            <p:ph type="dt" sz="half" idx="10"/>
          </p:nvPr>
        </p:nvSpPr>
        <p:spPr>
          <a:xfrm>
            <a:off x="457200" y="6245225"/>
            <a:ext cx="2133600" cy="476250"/>
          </a:xfrm>
        </p:spPr>
        <p:txBody>
          <a:bodyPr/>
          <a:lstStyle>
            <a:lvl1pPr>
              <a:defRPr/>
            </a:lvl1pPr>
          </a:lstStyle>
          <a:p>
            <a:pPr>
              <a:defRPr/>
            </a:pPr>
            <a:fld id="{2ACB6671-C3FA-41D4-992F-D74D613D557B}" type="datetime1">
              <a:rPr lang="zh-CN" altLang="en-US"/>
            </a:fld>
            <a:endParaRPr lang="en-US"/>
          </a:p>
        </p:txBody>
      </p:sp>
      <p:sp>
        <p:nvSpPr>
          <p:cNvPr id="11" name="KSO_FT"/>
          <p:cNvSpPr>
            <a:spLocks noGrp="1" noChangeArrowheads="1"/>
          </p:cNvSpPr>
          <p:nvPr>
            <p:ph type="ftr" sz="quarter" idx="11"/>
          </p:nvPr>
        </p:nvSpPr>
        <p:spPr>
          <a:xfrm>
            <a:off x="3124200" y="6245225"/>
            <a:ext cx="2895600" cy="476250"/>
          </a:xfrm>
        </p:spPr>
        <p:txBody>
          <a:bodyPr/>
          <a:lstStyle>
            <a:lvl1pPr>
              <a:defRPr/>
            </a:lvl1pPr>
          </a:lstStyle>
          <a:p>
            <a:pPr>
              <a:defRPr/>
            </a:pPr>
            <a:endParaRPr lang="zh-CN" altLang="en-US"/>
          </a:p>
        </p:txBody>
      </p:sp>
      <p:sp>
        <p:nvSpPr>
          <p:cNvPr id="12" name="KSO_FN"/>
          <p:cNvSpPr>
            <a:spLocks noGrp="1" noChangeArrowheads="1"/>
          </p:cNvSpPr>
          <p:nvPr>
            <p:ph type="sldNum" sz="quarter" idx="12"/>
          </p:nvPr>
        </p:nvSpPr>
        <p:spPr>
          <a:xfrm>
            <a:off x="6553200" y="6245225"/>
            <a:ext cx="2133600" cy="476250"/>
          </a:xfrm>
        </p:spPr>
        <p:txBody>
          <a:bodyPr/>
          <a:lstStyle>
            <a:lvl1pPr>
              <a:defRPr/>
            </a:lvl1pPr>
          </a:lstStyle>
          <a:p>
            <a:pPr>
              <a:defRPr/>
            </a:pPr>
            <a:fld id="{401BB72A-44CC-4E8C-974C-3CCCD86D2790}" type="slidenum">
              <a:rPr lang="zh-CN" alt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fld id="{284842E9-23D4-4359-9CD7-08BB76A0A298}" type="datetime1">
              <a:rPr lang="zh-CN" altLang="en-US"/>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3C4DB6DF-6E7F-4D39-B22B-28714AA7A854}" type="slidenum">
              <a:rPr lang="zh-CN" alt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KSO_FD"/>
          <p:cNvSpPr>
            <a:spLocks noGrp="1" noChangeArrowheads="1"/>
          </p:cNvSpPr>
          <p:nvPr>
            <p:ph type="dt" sz="half" idx="10"/>
          </p:nvPr>
        </p:nvSpPr>
        <p:spPr/>
        <p:txBody>
          <a:bodyPr/>
          <a:lstStyle>
            <a:lvl1pPr>
              <a:defRPr/>
            </a:lvl1pPr>
          </a:lstStyle>
          <a:p>
            <a:pPr>
              <a:defRPr/>
            </a:pPr>
            <a:fld id="{F8BC52F9-E747-4E01-AD3A-254154D34918}" type="datetime1">
              <a:rPr lang="zh-CN" altLang="en-US"/>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5829642A-1C9F-48B7-B8AE-796E859EB07C}" type="slidenum">
              <a:rPr lang="zh-CN" alt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7363" y="1084263"/>
            <a:ext cx="4003675" cy="5773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084263"/>
            <a:ext cx="4003675" cy="5773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KSO_FD"/>
          <p:cNvSpPr>
            <a:spLocks noGrp="1" noChangeArrowheads="1"/>
          </p:cNvSpPr>
          <p:nvPr>
            <p:ph type="dt" sz="half" idx="10"/>
          </p:nvPr>
        </p:nvSpPr>
        <p:spPr/>
        <p:txBody>
          <a:bodyPr/>
          <a:lstStyle>
            <a:lvl1pPr>
              <a:defRPr/>
            </a:lvl1pPr>
          </a:lstStyle>
          <a:p>
            <a:pPr>
              <a:defRPr/>
            </a:pPr>
            <a:fld id="{B770B1EB-5288-4F1D-B7EE-915C582B509E}" type="datetime1">
              <a:rPr lang="zh-CN" altLang="en-US"/>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A12D2740-9152-485A-A65C-88A948DA71E5}" type="slidenum">
              <a:rPr lang="zh-CN" alt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KSO_FD"/>
          <p:cNvSpPr>
            <a:spLocks noGrp="1" noChangeArrowheads="1"/>
          </p:cNvSpPr>
          <p:nvPr>
            <p:ph type="dt" sz="half" idx="10"/>
          </p:nvPr>
        </p:nvSpPr>
        <p:spPr/>
        <p:txBody>
          <a:bodyPr/>
          <a:lstStyle>
            <a:lvl1pPr>
              <a:defRPr/>
            </a:lvl1pPr>
          </a:lstStyle>
          <a:p>
            <a:pPr>
              <a:defRPr/>
            </a:pPr>
            <a:fld id="{E98B5D34-1258-4191-AB4D-262BCD485D0F}" type="datetime1">
              <a:rPr lang="zh-CN" altLang="en-US"/>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p:txBody>
          <a:bodyPr/>
          <a:lstStyle>
            <a:lvl1pPr>
              <a:defRPr/>
            </a:lvl1pPr>
          </a:lstStyle>
          <a:p>
            <a:pPr>
              <a:defRPr/>
            </a:pPr>
            <a:fld id="{F06CB109-C6D3-4156-8C3E-7F7A47F26FD7}" type="slidenum">
              <a:rPr lang="zh-CN" alt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p:txBody>
          <a:bodyPr/>
          <a:lstStyle>
            <a:lvl1pPr>
              <a:defRPr/>
            </a:lvl1pPr>
          </a:lstStyle>
          <a:p>
            <a:pPr>
              <a:defRPr/>
            </a:pPr>
            <a:fld id="{6909CD0A-B15B-4ADA-97EA-BD8102791D4A}" type="datetime1">
              <a:rPr lang="zh-CN" altLang="en-US"/>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p:txBody>
          <a:bodyPr/>
          <a:lstStyle>
            <a:lvl1pPr>
              <a:defRPr/>
            </a:lvl1pPr>
          </a:lstStyle>
          <a:p>
            <a:pPr>
              <a:defRPr/>
            </a:pPr>
            <a:fld id="{60C54AB8-A289-4E2D-AC0A-BDDF38DCB695}" type="slidenum">
              <a:rPr lang="zh-CN" alt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E943BE1A-EE21-4B04-896E-C40C3E97C400}" type="datetime1">
              <a:rPr lang="zh-CN" altLang="en-US"/>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p:txBody>
          <a:bodyPr/>
          <a:lstStyle>
            <a:lvl1pPr>
              <a:defRPr/>
            </a:lvl1pPr>
          </a:lstStyle>
          <a:p>
            <a:pPr>
              <a:defRPr/>
            </a:pPr>
            <a:fld id="{A309DDA7-BAB9-4DCB-B63B-91342E6A5E71}" type="slidenum">
              <a:rPr lang="zh-CN" alt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fld id="{F5C36502-C226-49D9-9C4D-194675640910}" type="datetime1">
              <a:rPr lang="zh-CN" altLang="en-US"/>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E2B6D469-C61F-4450-9302-087EFB173DD4}" type="slidenum">
              <a:rPr lang="zh-CN" alt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4DFD49E-1E6E-46BF-BD40-E5E54667DA04}"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2C128E0-4D97-4DD5-9881-675A65A681A6}" type="slidenum">
              <a:rPr lang="zh-CN" alt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fld id="{233CD778-36F8-4F46-9C04-98E484E6BC67}" type="datetime1">
              <a:rPr lang="zh-CN" altLang="en-US"/>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AB388B43-4190-45F0-8F39-7C48B0CC1F49}" type="slidenum">
              <a:rPr lang="zh-CN" alt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fld id="{3561D321-A59D-4904-BA7F-99E1D0F4DB74}" type="datetime1">
              <a:rPr lang="zh-CN" altLang="en-US"/>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8FEF5B7F-A2FA-4F04-85B5-2C1BE6172D11}" type="slidenum">
              <a:rPr lang="zh-CN" alt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7175" y="230188"/>
            <a:ext cx="2039938" cy="6627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87363" y="230188"/>
            <a:ext cx="5967412" cy="66278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fld id="{94B66B84-7FFB-4EB1-AE43-2721D5E9F66F}" type="datetime1">
              <a:rPr lang="zh-CN" altLang="en-US"/>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98F0B47C-43D0-4164-912C-2CF5B27BB5E7}" type="slidenum">
              <a:rPr lang="zh-CN" alt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CD4B6D35-C5E7-4F13-8BFE-E11CA76F45CC}" type="datetime1">
              <a:rPr lang="zh-CN" altLang="en-US"/>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59BA179-0FFD-43DB-AC67-50D2DF71FF4E}" type="slidenum">
              <a:rPr lang="zh-CN" alt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4498B62A-7DD0-4CA8-8441-ED8B5B30639E}"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23FCAAE-DD3A-47C8-B5B4-EE1B7B6F8D56}" type="slidenum">
              <a:rPr lang="zh-CN" alt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89FBB380-AD95-4CC6-A25E-355A1FC69545}" type="datetime1">
              <a:rPr lang="zh-CN" altLang="en-US"/>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4B646E90-680F-4A46-BD03-97BF274DDE41}" type="slidenum">
              <a:rPr lang="zh-CN" alt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C518DFB6-E22B-4208-98E1-4160A1D16974}" type="datetime1">
              <a:rPr lang="zh-CN" altLang="en-US"/>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82297D5F-7025-4A83-B694-124781E6ADFB}" type="slidenum">
              <a:rPr lang="zh-CN" alt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E824DB3-9924-43CB-9E7B-5EDDAB7B05BB}" type="datetime1">
              <a:rPr lang="zh-CN" altLang="en-US"/>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5559F443-608F-4C1A-A84B-2398BF240DC5}" type="slidenum">
              <a:rPr lang="zh-CN" alt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C9C2247B-F8E3-4D77-82EE-53AEB72D4476}"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CB586A4-4921-4D66-96A9-C0245BB8A246}" type="slidenum">
              <a:rPr lang="zh-CN" alt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A9ACB98B-8060-4859-81E6-AABC7E8990C6}" type="datetime1">
              <a:rPr lang="zh-CN" altLang="en-US"/>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C2B4914-C095-4F18-BC8F-0BA10A9E7A09}" type="slidenum">
              <a:rPr lang="zh-CN" alt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6.png"/><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70C0">
            <a:alpha val="55000"/>
          </a:srgb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400">
                <a:latin typeface="Arial" panose="020B0604020202020204" pitchFamily="34" charset="0"/>
              </a:defRPr>
            </a:lvl1pPr>
          </a:lstStyle>
          <a:p>
            <a:pPr>
              <a:defRPr/>
            </a:pPr>
            <a:fld id="{B5E9F13A-64BC-451D-940A-90CB65D9C82D}" type="datetime1">
              <a:rPr lang="zh-CN" altLang="en-US"/>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a:buFont typeface="Arial" panose="020B0604020202020204" pitchFamily="34" charset="0"/>
              <a:buNone/>
              <a:defRPr sz="1400">
                <a:latin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400">
                <a:latin typeface="Arial" panose="020B0604020202020204" pitchFamily="34" charset="0"/>
              </a:defRPr>
            </a:lvl1pPr>
          </a:lstStyle>
          <a:p>
            <a:pPr>
              <a:defRPr/>
            </a:pPr>
            <a:fld id="{EBF4ACB5-D4E4-44D8-B6D5-2E9D9839584D}" type="slidenum">
              <a:rPr lang="zh-CN" alt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0070C0">
            <a:alpha val="55000"/>
          </a:srgbClr>
        </a:solid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p:nvPicPr>
        <p:blipFill>
          <a:blip r:embed="rId12"/>
          <a:srcRect/>
          <a:stretch>
            <a:fillRect/>
          </a:stretch>
        </p:blipFill>
        <p:spPr bwMode="auto">
          <a:xfrm>
            <a:off x="0" y="0"/>
            <a:ext cx="9155113" cy="739775"/>
          </a:xfrm>
          <a:prstGeom prst="rect">
            <a:avLst/>
          </a:prstGeom>
          <a:noFill/>
          <a:ln w="9525">
            <a:noFill/>
            <a:miter lim="800000"/>
            <a:headEnd/>
            <a:tailEnd/>
          </a:ln>
        </p:spPr>
      </p:pic>
      <p:grpSp>
        <p:nvGrpSpPr>
          <p:cNvPr id="2051" name="组合 10"/>
          <p:cNvGrpSpPr/>
          <p:nvPr/>
        </p:nvGrpSpPr>
        <p:grpSpPr bwMode="auto">
          <a:xfrm rot="-5400000">
            <a:off x="1136650" y="-1136650"/>
            <a:ext cx="6881813" cy="9155113"/>
            <a:chOff x="0" y="0"/>
            <a:chExt cx="5155509" cy="6858001"/>
          </a:xfrm>
        </p:grpSpPr>
        <p:pic>
          <p:nvPicPr>
            <p:cNvPr id="2057" name="图片 11"/>
            <p:cNvPicPr>
              <a:picLocks noChangeAspect="1" noChangeArrowheads="1"/>
            </p:cNvPicPr>
            <p:nvPr/>
          </p:nvPicPr>
          <p:blipFill>
            <a:blip r:embed="rId13"/>
            <a:srcRect l="2" t="1714" r="47174"/>
            <a:stretch>
              <a:fillRect/>
            </a:stretch>
          </p:blipFill>
          <p:spPr bwMode="auto">
            <a:xfrm>
              <a:off x="1" y="0"/>
              <a:ext cx="4848930" cy="6858000"/>
            </a:xfrm>
            <a:prstGeom prst="rect">
              <a:avLst/>
            </a:prstGeom>
            <a:noFill/>
            <a:ln w="9525">
              <a:noFill/>
              <a:miter lim="800000"/>
              <a:headEnd/>
              <a:tailEnd/>
            </a:ln>
          </p:spPr>
        </p:pic>
        <p:grpSp>
          <p:nvGrpSpPr>
            <p:cNvPr id="2" name="矩形 12"/>
            <p:cNvGrpSpPr/>
            <p:nvPr userDrawn="1"/>
          </p:nvGrpSpPr>
          <p:grpSpPr bwMode="auto">
            <a:xfrm rot="5400000">
              <a:off x="-852453" y="851563"/>
              <a:ext cx="6858238" cy="5155093"/>
              <a:chOff x="0" y="0"/>
              <a:chExt cx="9156192" cy="6882384"/>
            </a:xfrm>
          </p:grpSpPr>
          <p:pic>
            <p:nvPicPr>
              <p:cNvPr id="3" name="矩形 12"/>
              <p:cNvPicPr>
                <a:picLocks noChangeArrowheads="1"/>
              </p:cNvPicPr>
              <p:nvPr/>
            </p:nvPicPr>
            <p:blipFill>
              <a:blip r:embed="rId14"/>
              <a:srcRect/>
              <a:stretch>
                <a:fillRect/>
              </a:stretch>
            </p:blipFill>
            <p:spPr bwMode="auto">
              <a:xfrm>
                <a:off x="0" y="0"/>
                <a:ext cx="9156192" cy="6882384"/>
              </a:xfrm>
              <a:prstGeom prst="rect">
                <a:avLst/>
              </a:prstGeom>
              <a:noFill/>
              <a:ln w="9525">
                <a:noFill/>
                <a:miter lim="800000"/>
                <a:headEnd/>
                <a:tailEnd/>
              </a:ln>
            </p:spPr>
          </p:pic>
          <p:sp>
            <p:nvSpPr>
              <p:cNvPr id="2055" name="Text Box 7"/>
              <p:cNvSpPr txBox="1">
                <a:spLocks noChangeArrowheads="1"/>
              </p:cNvSpPr>
              <p:nvPr/>
            </p:nvSpPr>
            <p:spPr bwMode="auto">
              <a:xfrm rot="16200000">
                <a:off x="1136481" y="-1138200"/>
                <a:ext cx="6882939" cy="9155876"/>
              </a:xfrm>
              <a:prstGeom prst="rect">
                <a:avLst/>
              </a:prstGeom>
              <a:noFill/>
              <a:ln w="9525">
                <a:noFill/>
                <a:miter lim="800000"/>
              </a:ln>
            </p:spPr>
            <p:txBody>
              <a:bodyPr vert="eaVert" anchor="ctr"/>
              <a:lstStyle/>
              <a:p>
                <a:pPr algn="ctr">
                  <a:buFont typeface="Arial" panose="020B0604020202020204" pitchFamily="34" charset="0"/>
                  <a:buNone/>
                  <a:defRPr/>
                </a:pPr>
                <a:endParaRPr lang="zh-CN" altLang="en-US">
                  <a:solidFill>
                    <a:srgbClr val="FFFFFF"/>
                  </a:solidFill>
                  <a:latin typeface="Arial" panose="020B0604020202020204" pitchFamily="34" charset="0"/>
                </a:endParaRPr>
              </a:p>
            </p:txBody>
          </p:sp>
        </p:grpSp>
      </p:grpSp>
      <p:sp>
        <p:nvSpPr>
          <p:cNvPr id="2052" name="KSO_BT1"/>
          <p:cNvSpPr>
            <a:spLocks noGrp="1" noChangeArrowheads="1"/>
          </p:cNvSpPr>
          <p:nvPr>
            <p:ph type="title"/>
          </p:nvPr>
        </p:nvSpPr>
        <p:spPr bwMode="auto">
          <a:xfrm>
            <a:off x="487363" y="230188"/>
            <a:ext cx="7716837" cy="617537"/>
          </a:xfrm>
          <a:prstGeom prst="rect">
            <a:avLst/>
          </a:prstGeom>
          <a:noFill/>
          <a:ln w="9525">
            <a:noFill/>
            <a:miter lim="800000"/>
          </a:ln>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2053" name="KSO_BC1"/>
          <p:cNvSpPr>
            <a:spLocks noGrp="1" noChangeArrowheads="1"/>
          </p:cNvSpPr>
          <p:nvPr>
            <p:ph type="body" idx="1"/>
          </p:nvPr>
        </p:nvSpPr>
        <p:spPr bwMode="auto">
          <a:xfrm>
            <a:off x="487363" y="1084263"/>
            <a:ext cx="8159750" cy="5773737"/>
          </a:xfrm>
          <a:prstGeom prst="rect">
            <a:avLst/>
          </a:prstGeom>
          <a:noFill/>
          <a:ln w="9525">
            <a:noFill/>
            <a:miter lim="800000"/>
          </a:ln>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p:txBody>
      </p:sp>
      <p:sp>
        <p:nvSpPr>
          <p:cNvPr id="2058" name="KSO_FD"/>
          <p:cNvSpPr>
            <a:spLocks noGrp="1" noChangeArrowheads="1"/>
          </p:cNvSpPr>
          <p:nvPr>
            <p:ph type="dt" sz="half" idx="2"/>
          </p:nvPr>
        </p:nvSpPr>
        <p:spPr bwMode="auto">
          <a:xfrm>
            <a:off x="628650" y="6356350"/>
            <a:ext cx="2057400" cy="365125"/>
          </a:xfrm>
          <a:prstGeom prst="rect">
            <a:avLst/>
          </a:prstGeom>
          <a:noFill/>
          <a:ln w="9525">
            <a:noFill/>
            <a:miter lim="800000"/>
          </a:ln>
        </p:spPr>
        <p:txBody>
          <a:bodyPr vert="horz" wrap="square" lIns="91440" tIns="45720" rIns="91440" bIns="45720" numCol="1" anchor="ctr" anchorCtr="0" compatLnSpc="1"/>
          <a:lstStyle>
            <a:lvl1pPr>
              <a:buFont typeface="Arial" panose="020B0604020202020204" pitchFamily="34" charset="0"/>
              <a:buNone/>
              <a:defRPr sz="1200">
                <a:solidFill>
                  <a:srgbClr val="919293"/>
                </a:solidFill>
                <a:latin typeface="Arial" panose="020B0604020202020204" pitchFamily="34" charset="0"/>
              </a:defRPr>
            </a:lvl1pPr>
          </a:lstStyle>
          <a:p>
            <a:pPr>
              <a:defRPr/>
            </a:pPr>
            <a:fld id="{2AFA580C-754E-4223-93DD-10FAE179B74F}" type="datetime1">
              <a:rPr lang="zh-CN" altLang="en-US"/>
            </a:fld>
            <a:endParaRPr lang="en-US"/>
          </a:p>
        </p:txBody>
      </p:sp>
      <p:sp>
        <p:nvSpPr>
          <p:cNvPr id="2059" name="KSO_FT"/>
          <p:cNvSpPr>
            <a:spLocks noGrp="1" noChangeArrowheads="1"/>
          </p:cNvSpPr>
          <p:nvPr>
            <p:ph type="ftr" sz="quarter" idx="3"/>
          </p:nvPr>
        </p:nvSpPr>
        <p:spPr bwMode="auto">
          <a:xfrm>
            <a:off x="3028950" y="6356350"/>
            <a:ext cx="3086100" cy="365125"/>
          </a:xfrm>
          <a:prstGeom prst="rect">
            <a:avLst/>
          </a:prstGeom>
          <a:noFill/>
          <a:ln w="9525">
            <a:noFill/>
            <a:miter lim="800000"/>
          </a:ln>
        </p:spPr>
        <p:txBody>
          <a:bodyPr vert="horz" wrap="square" lIns="91440" tIns="45720" rIns="91440" bIns="45720" numCol="1" anchor="ctr" anchorCtr="0" compatLnSpc="1"/>
          <a:lstStyle>
            <a:lvl1pPr algn="ctr">
              <a:buFont typeface="Arial" panose="020B0604020202020204" pitchFamily="34" charset="0"/>
              <a:buNone/>
              <a:defRPr sz="1200">
                <a:solidFill>
                  <a:srgbClr val="919293"/>
                </a:solidFill>
                <a:latin typeface="Arial" panose="020B0604020202020204" pitchFamily="34" charset="0"/>
              </a:defRPr>
            </a:lvl1pPr>
          </a:lstStyle>
          <a:p>
            <a:pPr>
              <a:defRPr/>
            </a:pPr>
            <a:endParaRPr lang="zh-CN" altLang="en-US"/>
          </a:p>
        </p:txBody>
      </p:sp>
      <p:sp>
        <p:nvSpPr>
          <p:cNvPr id="2060" name="KSO_FN"/>
          <p:cNvSpPr>
            <a:spLocks noGrp="1" noChangeArrowheads="1"/>
          </p:cNvSpPr>
          <p:nvPr>
            <p:ph type="sldNum" sz="quarter" idx="4"/>
          </p:nvPr>
        </p:nvSpPr>
        <p:spPr bwMode="auto">
          <a:xfrm>
            <a:off x="6457950" y="6356350"/>
            <a:ext cx="2057400" cy="365125"/>
          </a:xfrm>
          <a:prstGeom prst="rect">
            <a:avLst/>
          </a:prstGeom>
          <a:noFill/>
          <a:ln w="9525">
            <a:noFill/>
            <a:miter lim="800000"/>
          </a:ln>
        </p:spPr>
        <p:txBody>
          <a:bodyPr vert="horz" wrap="square" lIns="91440" tIns="45720" rIns="91440" bIns="45720" numCol="1" anchor="ctr" anchorCtr="0" compatLnSpc="1"/>
          <a:lstStyle>
            <a:lvl1pPr algn="r">
              <a:buFont typeface="Arial" panose="020B0604020202020204" pitchFamily="34" charset="0"/>
              <a:buNone/>
              <a:defRPr sz="1200">
                <a:solidFill>
                  <a:srgbClr val="919293"/>
                </a:solidFill>
                <a:latin typeface="Arial" panose="020B0604020202020204" pitchFamily="34" charset="0"/>
              </a:defRPr>
            </a:lvl1pPr>
          </a:lstStyle>
          <a:p>
            <a:pPr>
              <a:defRPr/>
            </a:pPr>
            <a:fld id="{42B46118-A425-4DB3-85F0-9F061768549F}" type="slidenum">
              <a:rPr lang="zh-CN" alt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3200" b="1">
          <a:solidFill>
            <a:srgbClr val="103170"/>
          </a:solidFill>
          <a:latin typeface="+mj-lt"/>
          <a:ea typeface="+mj-ea"/>
          <a:cs typeface="+mj-cs"/>
        </a:defRPr>
      </a:lvl1pPr>
      <a:lvl2pPr algn="l" rtl="0" eaLnBrk="0" fontAlgn="base" hangingPunct="0">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200" b="1">
          <a:solidFill>
            <a:srgbClr val="103170"/>
          </a:solidFill>
          <a:latin typeface="Arial Black" panose="020B0A04020102020204" pitchFamily="34" charset="0"/>
          <a:ea typeface="微软雅黑" panose="020B0503020204020204" pitchFamily="34" charset="-122"/>
        </a:defRPr>
      </a:lvl9pPr>
    </p:titleStyle>
    <p:bodyStyle>
      <a:lvl1pPr marL="357505" indent="-357505" algn="just" rtl="0" eaLnBrk="0" fontAlgn="base" hangingPunct="0">
        <a:lnSpc>
          <a:spcPct val="110000"/>
        </a:lnSpc>
        <a:spcBef>
          <a:spcPts val="1800"/>
        </a:spcBef>
        <a:spcAft>
          <a:spcPct val="0"/>
        </a:spcAft>
        <a:buClr>
          <a:srgbClr val="103170"/>
        </a:buClr>
        <a:buSzPct val="70000"/>
        <a:buFont typeface="Wingdings" panose="05000000000000000000" pitchFamily="2" charset="2"/>
        <a:buChar char="n"/>
        <a:defRPr sz="3200">
          <a:solidFill>
            <a:srgbClr val="103170"/>
          </a:solidFill>
          <a:latin typeface="+mn-lt"/>
          <a:ea typeface="+mn-ea"/>
          <a:cs typeface="+mn-cs"/>
        </a:defRPr>
      </a:lvl1pPr>
      <a:lvl2pPr marL="357505" indent="-357505" algn="just" rtl="0" eaLnBrk="0" fontAlgn="base" hangingPunct="0">
        <a:lnSpc>
          <a:spcPct val="130000"/>
        </a:lnSpc>
        <a:spcBef>
          <a:spcPct val="0"/>
        </a:spcBef>
        <a:spcAft>
          <a:spcPts val="600"/>
        </a:spcAft>
        <a:buClr>
          <a:srgbClr val="4C82E6"/>
        </a:buClr>
        <a:buSzPct val="60000"/>
        <a:buFont typeface="Wingdings" panose="05000000000000000000" pitchFamily="2" charset="2"/>
        <a:buChar char=" "/>
        <a:defRPr sz="1600">
          <a:solidFill>
            <a:srgbClr val="7D7D7D"/>
          </a:solidFill>
          <a:latin typeface="幼圆" panose="02010509060101010101" pitchFamily="49" charset="-122"/>
          <a:ea typeface="幼圆" panose="02010509060101010101" pitchFamily="49"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幼圆" panose="02010509060101010101" pitchFamily="49"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幼圆" panose="02010509060101010101" pitchFamily="49"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幼圆" panose="02010509060101010101" pitchFamily="49" charset="-122"/>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幼圆" panose="02010509060101010101"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a:xfrm>
            <a:off x="2632075" y="4748213"/>
            <a:ext cx="5854700" cy="80962"/>
          </a:xfrm>
        </p:spPr>
        <p:txBody>
          <a:bodyPr/>
          <a:lstStyle/>
          <a:p>
            <a:pPr eaLnBrk="1" hangingPunct="1">
              <a:defRPr/>
            </a:pPr>
            <a:r>
              <a:rPr lang="zh-CN" altLang="en-US" sz="1800" smtClean="0"/>
              <a:t>	</a:t>
            </a:r>
            <a:r>
              <a:rPr lang="zh-CN" altLang="en-US" sz="2800" smtClean="0">
                <a:solidFill>
                  <a:schemeClr val="accent1">
                    <a:lumMod val="60000"/>
                    <a:lumOff val="40000"/>
                  </a:schemeClr>
                </a:solidFill>
              </a:rPr>
              <a:t>彭昆仑</a:t>
            </a:r>
            <a:endParaRPr lang="en-US" altLang="zh-CN" sz="2800" smtClean="0">
              <a:solidFill>
                <a:schemeClr val="accent1">
                  <a:lumMod val="60000"/>
                  <a:lumOff val="40000"/>
                </a:schemeClr>
              </a:solidFill>
            </a:endParaRPr>
          </a:p>
        </p:txBody>
      </p:sp>
      <p:sp>
        <p:nvSpPr>
          <p:cNvPr id="9" name="TextBox 8"/>
          <p:cNvSpPr txBox="1"/>
          <p:nvPr/>
        </p:nvSpPr>
        <p:spPr>
          <a:xfrm>
            <a:off x="2046514" y="2841625"/>
            <a:ext cx="7529740" cy="646113"/>
          </a:xfrm>
          <a:prstGeom prst="rect">
            <a:avLst/>
          </a:prstGeom>
          <a:noFill/>
        </p:spPr>
        <p:txBody>
          <a:bodyPr wrap="square">
            <a:spAutoFit/>
          </a:bodyPr>
          <a:lstStyle/>
          <a:p>
            <a:pPr>
              <a:buFont typeface="Arial" panose="020B0604020202020204" pitchFamily="34" charset="0"/>
              <a:buNone/>
              <a:defRPr/>
            </a:pPr>
            <a:r>
              <a:rPr lang="en-US" altLang="zh-CN" sz="3600" smtClean="0">
                <a:solidFill>
                  <a:srgbClr val="0070C0"/>
                </a:solidFill>
                <a:latin typeface="+mj-ea"/>
                <a:ea typeface="+mj-ea"/>
              </a:rPr>
              <a:t>DTLS</a:t>
            </a:r>
            <a:r>
              <a:rPr lang="zh-CN" altLang="en-US" sz="3600" smtClean="0">
                <a:solidFill>
                  <a:srgbClr val="0070C0"/>
                </a:solidFill>
                <a:latin typeface="+mj-ea"/>
                <a:ea typeface="+mj-ea"/>
              </a:rPr>
              <a:t>可靠性部分的实现和设计</a:t>
            </a:r>
            <a:r>
              <a:rPr lang="en-US" altLang="zh-CN" sz="3600" smtClean="0">
                <a:solidFill>
                  <a:srgbClr val="0070C0"/>
                </a:solidFill>
                <a:latin typeface="+mj-ea"/>
                <a:ea typeface="+mj-ea"/>
              </a:rPr>
              <a:t>(2)</a:t>
            </a:r>
            <a:endParaRPr lang="zh-CN" altLang="en-US" sz="3600">
              <a:solidFill>
                <a:srgbClr val="0070C0"/>
              </a:solidFill>
              <a:latin typeface="+mj-ea"/>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zh-CN" altLang="en-US" sz="2800" b="1" smtClean="0"/>
              <a:t>何时取消重传？</a:t>
            </a:r>
            <a:endParaRPr lang="en-US" altLang="zh-CN" sz="2800" b="1" smtClean="0"/>
          </a:p>
          <a:p>
            <a:pPr>
              <a:buNone/>
            </a:pPr>
            <a:r>
              <a:rPr lang="en-US" altLang="zh-CN" sz="2800" b="1" smtClean="0"/>
              <a:t>	</a:t>
            </a:r>
            <a:r>
              <a:rPr lang="en-US" altLang="zh-CN" sz="2400" smtClean="0"/>
              <a:t>1.</a:t>
            </a:r>
            <a:r>
              <a:rPr lang="zh-CN" altLang="en-US" sz="2400" smtClean="0"/>
              <a:t>在收到按序到达的握手消息时</a:t>
            </a:r>
            <a:endParaRPr lang="en-US" altLang="zh-CN" sz="2400" smtClean="0"/>
          </a:p>
          <a:p>
            <a:pPr>
              <a:buNone/>
            </a:pPr>
            <a:endParaRPr lang="en-US" altLang="zh-CN" sz="2400" smtClean="0"/>
          </a:p>
          <a:p>
            <a:pPr>
              <a:buNone/>
            </a:pPr>
            <a:r>
              <a:rPr lang="en-US" altLang="zh-CN" sz="2400" smtClean="0"/>
              <a:t>	2.</a:t>
            </a:r>
            <a:r>
              <a:rPr lang="zh-CN" altLang="en-US" sz="2400" smtClean="0"/>
              <a:t>在传输过程中发生了错误，取消连接时</a:t>
            </a:r>
            <a:endParaRPr lang="en-US" altLang="zh-CN" sz="2400" smtClean="0"/>
          </a:p>
          <a:p>
            <a:pPr>
              <a:buNone/>
            </a:pPr>
            <a:r>
              <a:rPr lang="en-US" altLang="zh-CN" sz="2400" smtClean="0"/>
              <a:t>	3.</a:t>
            </a:r>
            <a:r>
              <a:rPr lang="zh-CN" altLang="en-US" sz="2400" smtClean="0"/>
              <a:t>在收到警告时</a:t>
            </a:r>
            <a:endParaRPr lang="en-US" altLang="zh-CN" sz="2400" smtClean="0"/>
          </a:p>
          <a:p>
            <a:pPr>
              <a:buNone/>
            </a:pPr>
            <a:endParaRPr lang="en-US" altLang="zh-CN" sz="2400" smtClean="0"/>
          </a:p>
          <a:p>
            <a:pPr>
              <a:buNone/>
            </a:pPr>
            <a:r>
              <a:rPr lang="en-US" altLang="zh-CN" sz="2400" smtClean="0"/>
              <a:t>	4.</a:t>
            </a:r>
            <a:r>
              <a:rPr lang="zh-CN" altLang="en-US" sz="2400" smtClean="0"/>
              <a:t>在结束握手时</a:t>
            </a:r>
            <a:endParaRPr lang="en-US" altLang="zh-CN" sz="2400" smtClean="0"/>
          </a:p>
          <a:p>
            <a:pPr>
              <a:buNone/>
            </a:pPr>
            <a:r>
              <a:rPr lang="en-US" altLang="zh-CN" sz="2400" smtClean="0"/>
              <a:t>	5.</a:t>
            </a:r>
            <a:r>
              <a:rPr lang="zh-CN" altLang="en-US" sz="2400" smtClean="0"/>
              <a:t>在收到应用数据时</a:t>
            </a:r>
            <a:endParaRPr lang="zh-CN" altLang="en-US" sz="2400"/>
          </a:p>
        </p:txBody>
      </p:sp>
      <p:pic>
        <p:nvPicPr>
          <p:cNvPr id="2050" name="Picture 2"/>
          <p:cNvPicPr>
            <a:picLocks noChangeAspect="1" noChangeArrowheads="1"/>
          </p:cNvPicPr>
          <p:nvPr/>
        </p:nvPicPr>
        <p:blipFill>
          <a:blip r:embed="rId1"/>
          <a:srcRect/>
          <a:stretch>
            <a:fillRect/>
          </a:stretch>
        </p:blipFill>
        <p:spPr bwMode="auto">
          <a:xfrm>
            <a:off x="754744" y="2451099"/>
            <a:ext cx="7892370" cy="479287"/>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3698420" y="3814763"/>
            <a:ext cx="5032839" cy="9894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en-US" altLang="zh-CN" sz="2400" smtClean="0"/>
              <a:t>client</a:t>
            </a:r>
            <a:r>
              <a:rPr lang="zh-CN" altLang="en-US" sz="2400" smtClean="0"/>
              <a:t>和</a:t>
            </a:r>
            <a:r>
              <a:rPr lang="en-US" altLang="zh-CN" sz="2400" smtClean="0"/>
              <a:t>server</a:t>
            </a:r>
            <a:r>
              <a:rPr lang="zh-CN" altLang="en-US" sz="2400" smtClean="0"/>
              <a:t>都已经约定好了整个握手过程的步骤，所以</a:t>
            </a:r>
            <a:r>
              <a:rPr lang="zh-CN" altLang="en-US" sz="2400" b="1" smtClean="0"/>
              <a:t>双方都可以预知对方接下来会发送什么消息给自己。双方也都是只有在收到了期望收到的消息后才会继续发送下一步的消息。</a:t>
            </a:r>
            <a:r>
              <a:rPr lang="zh-CN" altLang="en-US" sz="2400" smtClean="0"/>
              <a:t>（间接的</a:t>
            </a:r>
            <a:r>
              <a:rPr lang="en-US" altLang="zh-CN" sz="2400" smtClean="0"/>
              <a:t>ACK</a:t>
            </a:r>
            <a:r>
              <a:rPr lang="zh-CN" altLang="en-US" sz="2400" smtClean="0"/>
              <a:t>）</a:t>
            </a:r>
            <a:endParaRPr lang="en-US" altLang="zh-CN" sz="2400" smtClean="0"/>
          </a:p>
          <a:p>
            <a:r>
              <a:rPr lang="zh-CN" altLang="en-US" sz="2400" smtClean="0"/>
              <a:t>以</a:t>
            </a:r>
            <a:r>
              <a:rPr lang="en-US" altLang="zh-CN" sz="2400" smtClean="0"/>
              <a:t>client</a:t>
            </a:r>
            <a:r>
              <a:rPr lang="zh-CN" altLang="en-US" sz="2400" smtClean="0"/>
              <a:t>为例，在发送完</a:t>
            </a:r>
            <a:r>
              <a:rPr lang="en-US" altLang="zh-CN" sz="2400" smtClean="0"/>
              <a:t>ClientHello</a:t>
            </a:r>
            <a:r>
              <a:rPr lang="zh-CN" altLang="en-US" sz="2400" smtClean="0"/>
              <a:t>之后，如果收到了</a:t>
            </a:r>
            <a:r>
              <a:rPr lang="en-US" altLang="zh-CN" sz="2400" smtClean="0"/>
              <a:t>server</a:t>
            </a:r>
            <a:r>
              <a:rPr lang="zh-CN" altLang="en-US" sz="2400" smtClean="0"/>
              <a:t>发过来的</a:t>
            </a:r>
            <a:r>
              <a:rPr lang="en-US" altLang="zh-CN" sz="2400" smtClean="0"/>
              <a:t>HelloVerifyRequst</a:t>
            </a:r>
            <a:r>
              <a:rPr lang="zh-CN" altLang="en-US" sz="2400" smtClean="0"/>
              <a:t>或者</a:t>
            </a:r>
            <a:r>
              <a:rPr lang="en-US" altLang="zh-CN" sz="2400" smtClean="0"/>
              <a:t>ServerHello</a:t>
            </a:r>
            <a:r>
              <a:rPr lang="zh-CN" altLang="en-US" sz="2400" smtClean="0"/>
              <a:t>，则说明</a:t>
            </a:r>
            <a:r>
              <a:rPr lang="en-US" altLang="zh-CN" sz="2400" smtClean="0"/>
              <a:t>server</a:t>
            </a:r>
            <a:r>
              <a:rPr lang="zh-CN" altLang="en-US" sz="2400" smtClean="0"/>
              <a:t>已经收到了</a:t>
            </a:r>
            <a:r>
              <a:rPr lang="en-US" altLang="zh-CN" sz="2400" smtClean="0"/>
              <a:t>ClientHello</a:t>
            </a:r>
            <a:r>
              <a:rPr lang="zh-CN" altLang="en-US" sz="2400" smtClean="0"/>
              <a:t>消息，所以</a:t>
            </a:r>
            <a:r>
              <a:rPr lang="en-US" altLang="zh-CN" sz="2400" smtClean="0"/>
              <a:t>client</a:t>
            </a:r>
            <a:r>
              <a:rPr lang="zh-CN" altLang="en-US" sz="2400" smtClean="0"/>
              <a:t>可以取消对</a:t>
            </a:r>
            <a:r>
              <a:rPr lang="en-US" altLang="zh-CN" sz="2400" smtClean="0"/>
              <a:t>ClientHello</a:t>
            </a:r>
            <a:r>
              <a:rPr lang="zh-CN" altLang="en-US" sz="2400" smtClean="0"/>
              <a:t>消息的重传</a:t>
            </a:r>
            <a:endParaRPr lang="en-US" altLang="zh-CN" sz="2400" smtClean="0"/>
          </a:p>
        </p:txBody>
      </p:sp>
      <p:pic>
        <p:nvPicPr>
          <p:cNvPr id="6" name="Picture 2"/>
          <p:cNvPicPr>
            <a:picLocks noChangeAspect="1" noChangeArrowheads="1"/>
          </p:cNvPicPr>
          <p:nvPr/>
        </p:nvPicPr>
        <p:blipFill>
          <a:blip r:embed="rId1"/>
          <a:srcRect/>
          <a:stretch>
            <a:fillRect/>
          </a:stretch>
        </p:blipFill>
        <p:spPr bwMode="auto">
          <a:xfrm>
            <a:off x="4612141" y="4168019"/>
            <a:ext cx="4034972" cy="26899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zh-CN" altLang="en-US" sz="2800" b="1" smtClean="0"/>
              <a:t>握手过程中的所有消息都没有分片</a:t>
            </a:r>
            <a:endParaRPr lang="en-US" altLang="zh-CN" sz="2800" b="1" smtClean="0"/>
          </a:p>
          <a:p>
            <a:pPr>
              <a:buNone/>
            </a:pPr>
            <a:r>
              <a:rPr lang="en-US" altLang="zh-CN" sz="2400" smtClean="0"/>
              <a:t>	</a:t>
            </a:r>
            <a:r>
              <a:rPr lang="zh-CN" altLang="en-US" sz="2400" smtClean="0"/>
              <a:t>所以每一个</a:t>
            </a:r>
            <a:r>
              <a:rPr lang="en-US" altLang="zh-CN" sz="2400" smtClean="0"/>
              <a:t>clientHello,serverHello,changeCipherSpec</a:t>
            </a:r>
            <a:r>
              <a:rPr lang="zh-CN" altLang="en-US" sz="2400" smtClean="0"/>
              <a:t>都是一个单独完整的</a:t>
            </a:r>
            <a:r>
              <a:rPr lang="en-US" altLang="zh-CN" sz="2400" smtClean="0"/>
              <a:t>record</a:t>
            </a:r>
            <a:r>
              <a:rPr lang="zh-CN" altLang="en-US" sz="2400" smtClean="0"/>
              <a:t>消息。</a:t>
            </a:r>
            <a:endParaRPr lang="en-US" altLang="zh-CN" sz="2400" smtClean="0"/>
          </a:p>
          <a:p>
            <a:r>
              <a:rPr lang="zh-CN" altLang="en-US" sz="2400" smtClean="0"/>
              <a:t>所以握手过程的前期，都是一方发送一个握手消息，并把该消息加入重传链表，然后等待对方发送握手消息过来，如果在重传的等待时间内收到了，则把重传链表中的该包清掉；如果没有收到，则进行重传。</a:t>
            </a:r>
            <a:endParaRPr lang="en-US" altLang="zh-CN" sz="2400" smtClean="0"/>
          </a:p>
          <a:p>
            <a:r>
              <a:rPr lang="zh-CN" altLang="en-US" sz="2800" b="1" smtClean="0"/>
              <a:t>所以前期，每一方的重传链表中其实都只有一个包</a:t>
            </a:r>
            <a:endParaRPr lang="zh-CN" altLang="en-US" sz="2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zh-CN" altLang="en-US" sz="2800" b="1" smtClean="0"/>
              <a:t>但在后期，每方的重传链表里会有多个包</a:t>
            </a:r>
            <a:endParaRPr lang="en-US" altLang="zh-CN" sz="2800" b="1" smtClean="0"/>
          </a:p>
          <a:p>
            <a:pPr>
              <a:buNone/>
            </a:pPr>
            <a:r>
              <a:rPr lang="en-US" altLang="zh-CN" sz="2400" smtClean="0"/>
              <a:t>	</a:t>
            </a:r>
            <a:r>
              <a:rPr lang="zh-CN" altLang="en-US" sz="2400" smtClean="0"/>
              <a:t>比如</a:t>
            </a:r>
            <a:r>
              <a:rPr lang="en-US" altLang="zh-CN" sz="2400" smtClean="0"/>
              <a:t>server</a:t>
            </a:r>
            <a:r>
              <a:rPr lang="zh-CN" altLang="en-US" sz="2400" smtClean="0"/>
              <a:t>会连续发送</a:t>
            </a:r>
            <a:r>
              <a:rPr lang="en-US" altLang="zh-CN" sz="2400" smtClean="0"/>
              <a:t>serverHello</a:t>
            </a:r>
            <a:r>
              <a:rPr lang="zh-CN" altLang="en-US" sz="2400" smtClean="0"/>
              <a:t>，证书，</a:t>
            </a:r>
            <a:r>
              <a:rPr lang="en-US" altLang="zh-CN" sz="2400" smtClean="0"/>
              <a:t>serverHelloDone</a:t>
            </a:r>
            <a:r>
              <a:rPr lang="zh-CN" altLang="en-US" sz="2400" smtClean="0"/>
              <a:t>这三个报文段，然后等待</a:t>
            </a:r>
            <a:r>
              <a:rPr lang="en-US" altLang="zh-CN" sz="2400" smtClean="0"/>
              <a:t>client</a:t>
            </a:r>
            <a:r>
              <a:rPr lang="zh-CN" altLang="en-US" sz="2400" smtClean="0"/>
              <a:t>发送</a:t>
            </a:r>
            <a:r>
              <a:rPr lang="en-US" altLang="zh-CN" sz="2400" smtClean="0"/>
              <a:t>clientKeyExchange</a:t>
            </a:r>
            <a:r>
              <a:rPr lang="zh-CN" altLang="en-US" sz="2400" smtClean="0"/>
              <a:t>。</a:t>
            </a:r>
            <a:endParaRPr lang="en-US" altLang="zh-CN" sz="2400" smtClean="0"/>
          </a:p>
          <a:p>
            <a:pPr>
              <a:buNone/>
            </a:pPr>
            <a:r>
              <a:rPr lang="en-US" altLang="zh-CN" sz="2400" smtClean="0"/>
              <a:t>	</a:t>
            </a:r>
            <a:r>
              <a:rPr lang="zh-CN" altLang="en-US" sz="2400" smtClean="0"/>
              <a:t>这个时候</a:t>
            </a:r>
            <a:r>
              <a:rPr lang="en-US" altLang="zh-CN" sz="2400" smtClean="0"/>
              <a:t>server</a:t>
            </a:r>
            <a:r>
              <a:rPr lang="zh-CN" altLang="en-US" sz="2400" smtClean="0"/>
              <a:t>的重传链表里会有三个报文段，并且链表头部为最先被重传的节点（在此为</a:t>
            </a:r>
            <a:r>
              <a:rPr lang="en-US" altLang="zh-CN" sz="2400" smtClean="0"/>
              <a:t>serverHello</a:t>
            </a:r>
            <a:r>
              <a:rPr lang="zh-CN" altLang="en-US" sz="2400" smtClean="0"/>
              <a:t>）。</a:t>
            </a:r>
            <a:endParaRPr lang="en-US" altLang="zh-CN" sz="2400" smtClean="0"/>
          </a:p>
          <a:p>
            <a:pPr>
              <a:buNone/>
            </a:pPr>
            <a:r>
              <a:rPr lang="en-US" altLang="zh-CN" sz="2400" smtClean="0"/>
              <a:t>	</a:t>
            </a:r>
            <a:r>
              <a:rPr lang="zh-CN" altLang="en-US" sz="2400" smtClean="0"/>
              <a:t>所以如果在头部节点的等待时间内没收到</a:t>
            </a:r>
            <a:r>
              <a:rPr lang="en-US" altLang="zh-CN" sz="2400" smtClean="0"/>
              <a:t>client</a:t>
            </a:r>
            <a:r>
              <a:rPr lang="zh-CN" altLang="en-US" sz="2400" smtClean="0"/>
              <a:t>的回复，则会重传头部节点</a:t>
            </a:r>
            <a:r>
              <a:rPr lang="en-US" altLang="zh-CN" sz="2400" smtClean="0"/>
              <a:t>(serverHello)</a:t>
            </a:r>
            <a:r>
              <a:rPr lang="zh-CN" altLang="en-US" sz="2400" smtClean="0"/>
              <a:t>，并且把该节点的重传次数加一和设置新的重传时间，然后再次加入重传链表。</a:t>
            </a:r>
            <a:endParaRPr lang="en-US" altLang="zh-CN" sz="2400" smtClean="0"/>
          </a:p>
          <a:p>
            <a:pPr>
              <a:buNone/>
            </a:pPr>
            <a:r>
              <a:rPr lang="en-US" altLang="zh-CN" sz="2400" smtClean="0"/>
              <a:t>	</a:t>
            </a:r>
            <a:r>
              <a:rPr lang="zh-CN" altLang="en-US" sz="2400" smtClean="0"/>
              <a:t>此时，证书的重传时间变得最早，所以如果下一次定时器超时，则会重传证书。类似的，如果第三个定时器倒计时周期依旧超时，则会重传</a:t>
            </a:r>
            <a:r>
              <a:rPr lang="en-US" altLang="zh-CN" sz="2400" smtClean="0"/>
              <a:t>serverHelloDone.</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endParaRPr lang="zh-CN" altLang="en-US"/>
          </a:p>
        </p:txBody>
      </p:sp>
      <p:sp>
        <p:nvSpPr>
          <p:cNvPr id="3" name="内容占位符 2"/>
          <p:cNvSpPr>
            <a:spLocks noGrp="1"/>
          </p:cNvSpPr>
          <p:nvPr>
            <p:ph idx="1"/>
          </p:nvPr>
        </p:nvSpPr>
        <p:spPr/>
        <p:txBody>
          <a:bodyPr/>
          <a:lstStyle/>
          <a:p>
            <a:pPr>
              <a:buNone/>
            </a:pPr>
            <a:r>
              <a:rPr lang="zh-CN" altLang="en-US" sz="2800" smtClean="0"/>
              <a:t>一</a:t>
            </a:r>
            <a:r>
              <a:rPr lang="en-US" altLang="zh-CN" sz="2800" smtClean="0"/>
              <a:t>.</a:t>
            </a:r>
            <a:r>
              <a:rPr lang="zh-CN" altLang="en-US" sz="2800" smtClean="0"/>
              <a:t>整个工程中的关键结构体</a:t>
            </a:r>
            <a:endParaRPr lang="en-US" altLang="zh-CN" sz="2800" smtClean="0"/>
          </a:p>
          <a:p>
            <a:pPr>
              <a:buNone/>
            </a:pPr>
            <a:r>
              <a:rPr lang="zh-CN" altLang="en-US" sz="2800" smtClean="0"/>
              <a:t>二</a:t>
            </a:r>
            <a:r>
              <a:rPr lang="en-US" altLang="zh-CN" sz="2800" smtClean="0"/>
              <a:t>. DTLS</a:t>
            </a:r>
            <a:r>
              <a:rPr lang="zh-CN" altLang="en-US" sz="2800" smtClean="0"/>
              <a:t>的重传机制</a:t>
            </a:r>
            <a:endParaRPr lang="en-US" altLang="zh-CN" sz="2800" smtClean="0"/>
          </a:p>
          <a:p>
            <a:pPr>
              <a:buNone/>
            </a:pPr>
            <a:r>
              <a:rPr lang="zh-CN" altLang="en-US" sz="2800" smtClean="0">
                <a:solidFill>
                  <a:srgbClr val="FF0000"/>
                </a:solidFill>
              </a:rPr>
              <a:t>三</a:t>
            </a:r>
            <a:r>
              <a:rPr lang="en-US" altLang="zh-CN" sz="2800" smtClean="0">
                <a:solidFill>
                  <a:srgbClr val="FF0000"/>
                </a:solidFill>
              </a:rPr>
              <a:t>. RSN</a:t>
            </a:r>
            <a:r>
              <a:rPr lang="zh-CN" altLang="en-US" sz="2800" smtClean="0">
                <a:solidFill>
                  <a:srgbClr val="FF0000"/>
                </a:solidFill>
              </a:rPr>
              <a:t>和</a:t>
            </a:r>
            <a:r>
              <a:rPr lang="en-US" altLang="zh-CN" sz="2800" smtClean="0">
                <a:solidFill>
                  <a:srgbClr val="FF0000"/>
                </a:solidFill>
              </a:rPr>
              <a:t>MSN</a:t>
            </a:r>
            <a:endParaRPr lang="en-US" altLang="zh-CN" sz="2800" smtClean="0">
              <a:solidFill>
                <a:srgbClr val="FF0000"/>
              </a:solidFill>
            </a:endParaRPr>
          </a:p>
          <a:p>
            <a:pPr>
              <a:buNone/>
            </a:pPr>
            <a:r>
              <a:rPr lang="zh-CN" altLang="en-US" sz="2800" smtClean="0"/>
              <a:t>四</a:t>
            </a:r>
            <a:r>
              <a:rPr lang="en-US" altLang="zh-CN" sz="2800" smtClean="0"/>
              <a:t>.</a:t>
            </a:r>
            <a:r>
              <a:rPr lang="zh-CN" altLang="en-US" sz="2800" smtClean="0"/>
              <a:t>对应用层数据进行重传的设计</a:t>
            </a:r>
            <a:endParaRPr lang="en-US" altLang="zh-CN" sz="2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smtClean="0"/>
              <a:t>.RSN</a:t>
            </a:r>
            <a:r>
              <a:rPr lang="zh-CN" altLang="en-US" smtClean="0"/>
              <a:t>和</a:t>
            </a:r>
            <a:r>
              <a:rPr lang="en-US" altLang="zh-CN" smtClean="0"/>
              <a:t>MSN</a:t>
            </a:r>
            <a:endParaRPr lang="zh-CN" altLang="en-US"/>
          </a:p>
        </p:txBody>
      </p:sp>
      <p:sp>
        <p:nvSpPr>
          <p:cNvPr id="3" name="内容占位符 2"/>
          <p:cNvSpPr>
            <a:spLocks noGrp="1"/>
          </p:cNvSpPr>
          <p:nvPr>
            <p:ph idx="1"/>
          </p:nvPr>
        </p:nvSpPr>
        <p:spPr/>
        <p:txBody>
          <a:bodyPr/>
          <a:lstStyle/>
          <a:p>
            <a:r>
              <a:rPr lang="zh-CN" altLang="en-US" sz="2800" b="1" smtClean="0"/>
              <a:t>在握手阶段主要是用</a:t>
            </a:r>
            <a:r>
              <a:rPr lang="en-US" altLang="zh-CN" sz="2800" b="1" smtClean="0"/>
              <a:t>MSN</a:t>
            </a:r>
            <a:endParaRPr lang="en-US" altLang="zh-CN" sz="2800" b="1" smtClean="0"/>
          </a:p>
          <a:p>
            <a:pPr>
              <a:buNone/>
            </a:pPr>
            <a:r>
              <a:rPr lang="en-US" altLang="zh-CN" sz="2800" smtClean="0"/>
              <a:t>	</a:t>
            </a:r>
            <a:r>
              <a:rPr lang="en-US" altLang="zh-CN" sz="2400" smtClean="0"/>
              <a:t>net_q</a:t>
            </a:r>
            <a:r>
              <a:rPr lang="zh-CN" altLang="en-US" sz="2400" smtClean="0"/>
              <a:t>保存的是完整的握手层消息，重传链表和乱序到达链表中存储的都为握手层消息而非</a:t>
            </a:r>
            <a:r>
              <a:rPr lang="en-US" altLang="zh-CN" sz="2400" smtClean="0"/>
              <a:t>record</a:t>
            </a:r>
            <a:r>
              <a:rPr lang="zh-CN" altLang="en-US" sz="2400" smtClean="0"/>
              <a:t>层</a:t>
            </a:r>
            <a:endParaRPr lang="en-US" altLang="zh-CN" sz="2400" smtClean="0"/>
          </a:p>
          <a:p>
            <a:r>
              <a:rPr lang="zh-CN" altLang="en-US" sz="2800" b="1" smtClean="0"/>
              <a:t>为什么有了</a:t>
            </a:r>
            <a:r>
              <a:rPr lang="en-US" altLang="zh-CN" sz="2800" b="1" smtClean="0"/>
              <a:t>RSN</a:t>
            </a:r>
            <a:r>
              <a:rPr lang="zh-CN" altLang="en-US" sz="2800" b="1" smtClean="0"/>
              <a:t>还要另设</a:t>
            </a:r>
            <a:r>
              <a:rPr lang="en-US" altLang="zh-CN" sz="2800" b="1" smtClean="0"/>
              <a:t>MSN</a:t>
            </a:r>
            <a:r>
              <a:rPr lang="zh-CN" altLang="en-US" sz="2800" b="1" smtClean="0"/>
              <a:t>？</a:t>
            </a:r>
            <a:endParaRPr lang="en-US" altLang="zh-CN" sz="2800" b="1" smtClean="0"/>
          </a:p>
          <a:p>
            <a:pPr>
              <a:buNone/>
            </a:pPr>
            <a:r>
              <a:rPr lang="en-US" altLang="zh-CN" sz="2400" smtClean="0"/>
              <a:t>1)</a:t>
            </a:r>
            <a:r>
              <a:rPr lang="zh-CN" altLang="en-US" sz="2400" smtClean="0"/>
              <a:t>握手消息会重传。第一次发送的原消息和重传的消息的</a:t>
            </a:r>
            <a:r>
              <a:rPr lang="en-US" altLang="zh-CN" sz="2400" smtClean="0"/>
              <a:t>MSN</a:t>
            </a:r>
            <a:r>
              <a:rPr lang="zh-CN" altLang="en-US" sz="2400" smtClean="0"/>
              <a:t>都是一样的，但是</a:t>
            </a:r>
            <a:r>
              <a:rPr lang="en-US" altLang="zh-CN" sz="2400" smtClean="0"/>
              <a:t>RSN</a:t>
            </a:r>
            <a:r>
              <a:rPr lang="zh-CN" altLang="en-US" sz="2400" smtClean="0"/>
              <a:t>不一样。</a:t>
            </a:r>
            <a:endParaRPr lang="en-US" altLang="zh-CN" sz="2400" smtClean="0"/>
          </a:p>
          <a:p>
            <a:pPr>
              <a:buNone/>
            </a:pPr>
            <a:r>
              <a:rPr lang="en-US" altLang="zh-CN" sz="2400" smtClean="0"/>
              <a:t>2)</a:t>
            </a:r>
            <a:r>
              <a:rPr lang="zh-CN" altLang="en-US" sz="2400" smtClean="0"/>
              <a:t>握手消息可能会分片。同一握手消息分片之后的</a:t>
            </a:r>
            <a:r>
              <a:rPr lang="en-US" altLang="zh-CN" sz="2400" smtClean="0"/>
              <a:t>MSN</a:t>
            </a:r>
            <a:r>
              <a:rPr lang="zh-CN" altLang="en-US" sz="2400" smtClean="0"/>
              <a:t>是一样的，但是</a:t>
            </a:r>
            <a:r>
              <a:rPr lang="en-US" altLang="zh-CN" sz="2400" smtClean="0"/>
              <a:t>RSN</a:t>
            </a:r>
            <a:r>
              <a:rPr lang="zh-CN" altLang="en-US" sz="2400" smtClean="0"/>
              <a:t>不一样。</a:t>
            </a:r>
            <a:endParaRPr lang="en-US" altLang="zh-CN" sz="2400" smtClean="0"/>
          </a:p>
          <a:p>
            <a:pPr>
              <a:buNone/>
            </a:pPr>
            <a:r>
              <a:rPr lang="en-US" altLang="zh-CN" sz="2400" smtClean="0"/>
              <a:t>	</a:t>
            </a:r>
            <a:r>
              <a:rPr lang="zh-CN" altLang="en-US" sz="2400" smtClean="0"/>
              <a:t>所以</a:t>
            </a:r>
            <a:r>
              <a:rPr lang="en-US" altLang="zh-CN" sz="2400" smtClean="0"/>
              <a:t>MSN</a:t>
            </a:r>
            <a:r>
              <a:rPr lang="zh-CN" altLang="en-US" sz="2400" smtClean="0"/>
              <a:t>用来使接收方准确分辨握手消息。</a:t>
            </a:r>
            <a:endParaRPr lang="en-US" altLang="zh-CN" sz="2400" smtClean="0"/>
          </a:p>
          <a:p>
            <a:pPr>
              <a:buNone/>
            </a:pP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smtClean="0"/>
              <a:t>.RSN</a:t>
            </a:r>
            <a:r>
              <a:rPr lang="zh-CN" altLang="en-US" smtClean="0"/>
              <a:t>和</a:t>
            </a:r>
            <a:r>
              <a:rPr lang="en-US" altLang="zh-CN" smtClean="0"/>
              <a:t>MSN</a:t>
            </a:r>
            <a:endParaRPr lang="zh-CN" altLang="en-US"/>
          </a:p>
        </p:txBody>
      </p:sp>
      <p:sp>
        <p:nvSpPr>
          <p:cNvPr id="3" name="内容占位符 2"/>
          <p:cNvSpPr>
            <a:spLocks noGrp="1"/>
          </p:cNvSpPr>
          <p:nvPr>
            <p:ph idx="1"/>
          </p:nvPr>
        </p:nvSpPr>
        <p:spPr/>
        <p:txBody>
          <a:bodyPr/>
          <a:lstStyle/>
          <a:p>
            <a:r>
              <a:rPr lang="zh-CN" altLang="en-US" sz="2800" b="1" smtClean="0"/>
              <a:t>那</a:t>
            </a:r>
            <a:r>
              <a:rPr lang="en-US" altLang="zh-CN" sz="2800" b="1" smtClean="0"/>
              <a:t>RSN</a:t>
            </a:r>
            <a:r>
              <a:rPr lang="zh-CN" altLang="en-US" sz="2800" b="1" smtClean="0"/>
              <a:t>有什么用？</a:t>
            </a:r>
            <a:endParaRPr lang="en-US" altLang="zh-CN" sz="2800" b="1" smtClean="0"/>
          </a:p>
          <a:p>
            <a:pPr>
              <a:buNone/>
            </a:pPr>
            <a:r>
              <a:rPr lang="en-US" altLang="zh-CN" sz="2400" smtClean="0"/>
              <a:t>	</a:t>
            </a:r>
            <a:r>
              <a:rPr lang="zh-CN" altLang="en-US" sz="2400" smtClean="0"/>
              <a:t>防止重放攻击（</a:t>
            </a:r>
            <a:r>
              <a:rPr lang="en-US" altLang="zh-CN" sz="2400" smtClean="0"/>
              <a:t>replay attack</a:t>
            </a:r>
            <a:r>
              <a:rPr lang="zh-CN" altLang="en-US" sz="2400" smtClean="0"/>
              <a:t>）。</a:t>
            </a:r>
            <a:endParaRPr lang="en-US" altLang="zh-CN" sz="2400" smtClean="0"/>
          </a:p>
          <a:p>
            <a:pPr>
              <a:buNone/>
            </a:pPr>
            <a:r>
              <a:rPr lang="en-US" altLang="zh-CN" sz="2400" smtClean="0"/>
              <a:t>	</a:t>
            </a:r>
            <a:r>
              <a:rPr lang="zh-CN" altLang="en-US" sz="2400" smtClean="0"/>
              <a:t>重放攻击指恶意攻击方重复发送被攻击方已经接收过的包，这种攻击方式可以用在通信过程中的各个环节，比如身份验证环节。</a:t>
            </a:r>
            <a:endParaRPr lang="en-US" altLang="zh-CN" sz="2400" smtClean="0"/>
          </a:p>
          <a:p>
            <a:pPr>
              <a:buNone/>
            </a:pPr>
            <a:r>
              <a:rPr lang="en-US" altLang="zh-CN" sz="2400" smtClean="0"/>
              <a:t>	</a:t>
            </a:r>
            <a:r>
              <a:rPr lang="zh-CN" altLang="en-US" sz="2400" smtClean="0"/>
              <a:t>实例：攻击者截获合法用户登录过程中的已加密的报文，重复发给服务器，伪装自己也是被截获的合法用户，从而通过被攻击服务器的身份验证环节。</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endParaRPr lang="zh-CN" altLang="en-US"/>
          </a:p>
        </p:txBody>
      </p:sp>
      <p:sp>
        <p:nvSpPr>
          <p:cNvPr id="3" name="内容占位符 2"/>
          <p:cNvSpPr>
            <a:spLocks noGrp="1"/>
          </p:cNvSpPr>
          <p:nvPr>
            <p:ph idx="1"/>
          </p:nvPr>
        </p:nvSpPr>
        <p:spPr/>
        <p:txBody>
          <a:bodyPr/>
          <a:lstStyle/>
          <a:p>
            <a:pPr>
              <a:buNone/>
            </a:pPr>
            <a:r>
              <a:rPr lang="zh-CN" altLang="en-US" sz="2800" smtClean="0"/>
              <a:t>一</a:t>
            </a:r>
            <a:r>
              <a:rPr lang="en-US" altLang="zh-CN" sz="2800" smtClean="0"/>
              <a:t>.</a:t>
            </a:r>
            <a:r>
              <a:rPr lang="zh-CN" altLang="en-US" sz="2800" smtClean="0"/>
              <a:t>整个工程中的关键结构体</a:t>
            </a:r>
            <a:endParaRPr lang="en-US" altLang="zh-CN" sz="2800" smtClean="0"/>
          </a:p>
          <a:p>
            <a:pPr>
              <a:buNone/>
            </a:pPr>
            <a:r>
              <a:rPr lang="zh-CN" altLang="en-US" sz="2800" smtClean="0"/>
              <a:t>二</a:t>
            </a:r>
            <a:r>
              <a:rPr lang="en-US" altLang="zh-CN" sz="2800" smtClean="0"/>
              <a:t>. DTLS</a:t>
            </a:r>
            <a:r>
              <a:rPr lang="zh-CN" altLang="en-US" sz="2800" smtClean="0"/>
              <a:t>的重传机制</a:t>
            </a:r>
            <a:endParaRPr lang="en-US" altLang="zh-CN" sz="2800" smtClean="0"/>
          </a:p>
          <a:p>
            <a:pPr>
              <a:buNone/>
            </a:pPr>
            <a:r>
              <a:rPr lang="zh-CN" altLang="en-US" sz="2800" smtClean="0"/>
              <a:t>三</a:t>
            </a:r>
            <a:r>
              <a:rPr lang="en-US" altLang="zh-CN" sz="2800" smtClean="0"/>
              <a:t>. RSN</a:t>
            </a:r>
            <a:r>
              <a:rPr lang="zh-CN" altLang="en-US" sz="2800" smtClean="0"/>
              <a:t>和</a:t>
            </a:r>
            <a:r>
              <a:rPr lang="en-US" altLang="zh-CN" sz="2800" smtClean="0"/>
              <a:t>MSN</a:t>
            </a:r>
            <a:endParaRPr lang="en-US" altLang="zh-CN" sz="2800" smtClean="0"/>
          </a:p>
          <a:p>
            <a:pPr>
              <a:buNone/>
            </a:pPr>
            <a:r>
              <a:rPr lang="zh-CN" altLang="en-US" sz="2800" smtClean="0">
                <a:solidFill>
                  <a:srgbClr val="FF0000"/>
                </a:solidFill>
              </a:rPr>
              <a:t>四</a:t>
            </a:r>
            <a:r>
              <a:rPr lang="en-US" altLang="zh-CN" sz="2800" smtClean="0">
                <a:solidFill>
                  <a:srgbClr val="FF0000"/>
                </a:solidFill>
              </a:rPr>
              <a:t>.</a:t>
            </a:r>
            <a:r>
              <a:rPr lang="zh-CN" altLang="en-US" sz="2800" smtClean="0">
                <a:solidFill>
                  <a:srgbClr val="FF0000"/>
                </a:solidFill>
              </a:rPr>
              <a:t>对应用层数据进行重传的设计</a:t>
            </a:r>
            <a:endParaRPr lang="en-US" altLang="zh-CN" sz="2800" smtClean="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a:t>
            </a:r>
            <a:r>
              <a:rPr lang="en-US" altLang="zh-CN" smtClean="0"/>
              <a:t>.</a:t>
            </a:r>
            <a:r>
              <a:rPr lang="zh-CN" altLang="en-US" smtClean="0"/>
              <a:t>对应用层数据进行重传的设计</a:t>
            </a:r>
            <a:endParaRPr lang="zh-CN" altLang="en-US"/>
          </a:p>
        </p:txBody>
      </p:sp>
      <p:sp>
        <p:nvSpPr>
          <p:cNvPr id="3" name="内容占位符 2"/>
          <p:cNvSpPr>
            <a:spLocks noGrp="1"/>
          </p:cNvSpPr>
          <p:nvPr>
            <p:ph idx="1"/>
          </p:nvPr>
        </p:nvSpPr>
        <p:spPr/>
        <p:txBody>
          <a:bodyPr/>
          <a:lstStyle/>
          <a:p>
            <a:pPr>
              <a:buNone/>
            </a:pPr>
            <a:r>
              <a:rPr lang="zh-CN" altLang="en-US" sz="2800" smtClean="0"/>
              <a:t>应用层数据大多为无结构的连续的字节流</a:t>
            </a:r>
            <a:endParaRPr lang="en-US" altLang="zh-CN" sz="2800" smtClean="0"/>
          </a:p>
          <a:p>
            <a:pPr>
              <a:buNone/>
            </a:pPr>
            <a:r>
              <a:rPr lang="zh-CN" altLang="en-US" sz="2800" b="1" smtClean="0"/>
              <a:t>设计</a:t>
            </a:r>
            <a:r>
              <a:rPr lang="en-US" altLang="zh-CN" sz="2800" b="1" smtClean="0"/>
              <a:t>1</a:t>
            </a:r>
            <a:r>
              <a:rPr lang="zh-CN" altLang="en-US" sz="2800" b="1" smtClean="0"/>
              <a:t>：使用</a:t>
            </a:r>
            <a:r>
              <a:rPr lang="en-US" altLang="zh-CN" sz="2800" b="1" smtClean="0"/>
              <a:t>ACK</a:t>
            </a:r>
            <a:r>
              <a:rPr lang="zh-CN" altLang="en-US" sz="2800" b="1" smtClean="0"/>
              <a:t>和</a:t>
            </a:r>
            <a:r>
              <a:rPr lang="en-US" altLang="zh-CN" sz="2800" b="1" smtClean="0"/>
              <a:t>EACK(extended ACK)</a:t>
            </a:r>
            <a:endParaRPr lang="en-US" altLang="zh-CN" sz="2800" b="1" smtClean="0"/>
          </a:p>
          <a:p>
            <a:r>
              <a:rPr lang="zh-CN" altLang="en-US" sz="2400" smtClean="0"/>
              <a:t>应用数据为</a:t>
            </a:r>
            <a:r>
              <a:rPr lang="en-US" altLang="zh-CN" sz="2400" smtClean="0"/>
              <a:t>record</a:t>
            </a:r>
            <a:r>
              <a:rPr lang="zh-CN" altLang="en-US" sz="2400" smtClean="0"/>
              <a:t>的载荷，</a:t>
            </a:r>
            <a:r>
              <a:rPr lang="zh-CN" altLang="en-US" sz="2400" b="1" smtClean="0">
                <a:solidFill>
                  <a:srgbClr val="00B0F0"/>
                </a:solidFill>
              </a:rPr>
              <a:t>可在应用数据的头部设立序号</a:t>
            </a:r>
            <a:r>
              <a:rPr lang="zh-CN" altLang="en-US" sz="2400" smtClean="0"/>
              <a:t>。</a:t>
            </a:r>
            <a:r>
              <a:rPr lang="en-US" altLang="zh-CN" sz="2400" smtClean="0"/>
              <a:t>ACK</a:t>
            </a:r>
            <a:r>
              <a:rPr lang="zh-CN" altLang="en-US" sz="2400" smtClean="0"/>
              <a:t>用此回复。不用</a:t>
            </a:r>
            <a:r>
              <a:rPr lang="en-US" altLang="zh-CN" sz="2400" smtClean="0">
                <a:solidFill>
                  <a:srgbClr val="00B0F0"/>
                </a:solidFill>
              </a:rPr>
              <a:t>RSN</a:t>
            </a:r>
            <a:r>
              <a:rPr lang="zh-CN" altLang="en-US" sz="2400" smtClean="0"/>
              <a:t>是因为同一主机可能与多台主机进行通信。</a:t>
            </a:r>
            <a:endParaRPr lang="en-US" altLang="zh-CN" sz="2400" smtClean="0"/>
          </a:p>
          <a:p>
            <a:r>
              <a:rPr lang="en-US" altLang="zh-CN" sz="2400" b="1" smtClean="0"/>
              <a:t>ACK</a:t>
            </a:r>
            <a:r>
              <a:rPr lang="zh-CN" altLang="en-US" sz="2400" b="1" smtClean="0"/>
              <a:t>使用累积确认</a:t>
            </a:r>
            <a:r>
              <a:rPr lang="zh-CN" altLang="en-US" sz="2400" smtClean="0"/>
              <a:t>。</a:t>
            </a:r>
            <a:endParaRPr lang="en-US" altLang="zh-CN" sz="2400" smtClean="0"/>
          </a:p>
          <a:p>
            <a:r>
              <a:rPr lang="zh-CN" altLang="en-US" sz="2400" b="1" smtClean="0"/>
              <a:t>尽量把</a:t>
            </a:r>
            <a:r>
              <a:rPr lang="en-US" altLang="zh-CN" sz="2400" b="1" smtClean="0"/>
              <a:t>ACK</a:t>
            </a:r>
            <a:r>
              <a:rPr lang="zh-CN" altLang="en-US" sz="2400" b="1" smtClean="0"/>
              <a:t>和应用数据放在同一个包里，没有应用数据要发送才单独发送一个</a:t>
            </a:r>
            <a:r>
              <a:rPr lang="en-US" altLang="zh-CN" sz="2400" b="1" smtClean="0"/>
              <a:t>ACK</a:t>
            </a:r>
            <a:r>
              <a:rPr lang="zh-CN" altLang="en-US" sz="2400" b="1" smtClean="0"/>
              <a:t>包。</a:t>
            </a:r>
            <a:endParaRPr lang="en-US" altLang="zh-CN" sz="2400" b="1" smtClean="0"/>
          </a:p>
          <a:p>
            <a:r>
              <a:rPr lang="en-US" altLang="zh-CN" sz="2400" b="1" smtClean="0"/>
              <a:t>EACK</a:t>
            </a:r>
            <a:r>
              <a:rPr lang="zh-CN" altLang="en-US" sz="2400" smtClean="0"/>
              <a:t>接收方把期待收到的报文序号和乱序到达的所有报文序号都放在一个</a:t>
            </a:r>
            <a:r>
              <a:rPr lang="en-US" altLang="zh-CN" sz="2400" smtClean="0"/>
              <a:t>EACK</a:t>
            </a:r>
            <a:r>
              <a:rPr lang="zh-CN" altLang="en-US" sz="2400" smtClean="0"/>
              <a:t>包里发给发送方，</a:t>
            </a:r>
            <a:r>
              <a:rPr lang="zh-CN" altLang="en-US" sz="2400" b="1" smtClean="0"/>
              <a:t>发送方以此把中间丢失的包发送给接收方</a:t>
            </a:r>
            <a:r>
              <a:rPr lang="zh-CN" altLang="en-US" sz="2400" smtClean="0"/>
              <a:t>。</a:t>
            </a:r>
            <a:endParaRPr lang="en-US" altLang="zh-CN"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a:t>
            </a:r>
            <a:r>
              <a:rPr lang="en-US" altLang="zh-CN" smtClean="0"/>
              <a:t>.</a:t>
            </a:r>
            <a:r>
              <a:rPr lang="zh-CN" altLang="en-US" smtClean="0"/>
              <a:t>对应用层数据进行重传的设计</a:t>
            </a:r>
            <a:endParaRPr lang="zh-CN" altLang="en-US"/>
          </a:p>
        </p:txBody>
      </p:sp>
      <p:sp>
        <p:nvSpPr>
          <p:cNvPr id="3" name="内容占位符 2"/>
          <p:cNvSpPr>
            <a:spLocks noGrp="1"/>
          </p:cNvSpPr>
          <p:nvPr>
            <p:ph idx="1"/>
          </p:nvPr>
        </p:nvSpPr>
        <p:spPr/>
        <p:txBody>
          <a:bodyPr/>
          <a:lstStyle/>
          <a:p>
            <a:r>
              <a:rPr lang="zh-CN" altLang="en-US" sz="2800" b="1" smtClean="0"/>
              <a:t>设计</a:t>
            </a:r>
            <a:r>
              <a:rPr lang="en-US" altLang="zh-CN" sz="2800" b="1" smtClean="0"/>
              <a:t>2</a:t>
            </a:r>
            <a:r>
              <a:rPr lang="zh-CN" altLang="en-US" sz="2800" b="1" smtClean="0"/>
              <a:t>：考虑增加定时器和计数器</a:t>
            </a:r>
            <a:endParaRPr lang="en-US" altLang="zh-CN" sz="2800" b="1" smtClean="0"/>
          </a:p>
          <a:p>
            <a:r>
              <a:rPr lang="en-US" altLang="zh-CN" sz="2400" b="1" smtClean="0"/>
              <a:t>1)</a:t>
            </a:r>
            <a:r>
              <a:rPr lang="zh-CN" altLang="en-US" sz="2400" b="1" smtClean="0"/>
              <a:t>给接收方</a:t>
            </a:r>
            <a:r>
              <a:rPr lang="zh-CN" altLang="en-US" sz="2400" b="1" smtClean="0">
                <a:solidFill>
                  <a:srgbClr val="00B0F0"/>
                </a:solidFill>
              </a:rPr>
              <a:t>增加乱序到达报文段的计数器</a:t>
            </a:r>
            <a:r>
              <a:rPr lang="zh-CN" altLang="en-US" sz="2400" b="1" smtClean="0"/>
              <a:t>。</a:t>
            </a:r>
            <a:r>
              <a:rPr lang="zh-CN" altLang="en-US" sz="2400" smtClean="0"/>
              <a:t>当乱序到达包的数量达到指定值时，向发送方返回一个</a:t>
            </a:r>
            <a:r>
              <a:rPr lang="en-US" altLang="zh-CN" sz="2400" smtClean="0"/>
              <a:t>EACK</a:t>
            </a:r>
            <a:r>
              <a:rPr lang="zh-CN" altLang="en-US" sz="2400" smtClean="0"/>
              <a:t>报文段，发送方收到</a:t>
            </a:r>
            <a:r>
              <a:rPr lang="en-US" altLang="zh-CN" sz="2400" smtClean="0"/>
              <a:t>EACK</a:t>
            </a:r>
            <a:r>
              <a:rPr lang="zh-CN" altLang="en-US" sz="2400" smtClean="0"/>
              <a:t>报文段后把中间丢失的包发给接收方。</a:t>
            </a:r>
            <a:endParaRPr lang="en-US" altLang="zh-CN" sz="2400" smtClean="0"/>
          </a:p>
          <a:p>
            <a:pPr>
              <a:buNone/>
            </a:pPr>
            <a:r>
              <a:rPr lang="en-US" altLang="zh-CN" sz="2400" smtClean="0"/>
              <a:t>	</a:t>
            </a:r>
            <a:r>
              <a:rPr lang="zh-CN" altLang="en-US" sz="2400" smtClean="0"/>
              <a:t>并且，</a:t>
            </a:r>
            <a:r>
              <a:rPr lang="zh-CN" altLang="en-US" sz="2400" b="1" smtClean="0"/>
              <a:t>在发送方收到</a:t>
            </a:r>
            <a:r>
              <a:rPr lang="en-US" altLang="zh-CN" sz="2400" b="1" smtClean="0"/>
              <a:t>EACK</a:t>
            </a:r>
            <a:r>
              <a:rPr lang="zh-CN" altLang="en-US" sz="2400" b="1" smtClean="0"/>
              <a:t>报文段后，会在重传链表中把</a:t>
            </a:r>
            <a:r>
              <a:rPr lang="en-US" altLang="zh-CN" sz="2400" b="1" smtClean="0"/>
              <a:t>EACK</a:t>
            </a:r>
            <a:r>
              <a:rPr lang="zh-CN" altLang="en-US" sz="2400" b="1" smtClean="0"/>
              <a:t>中包含的乱序到达的包清除掉。</a:t>
            </a:r>
            <a:endParaRPr lang="en-US" altLang="zh-CN" sz="2400" b="1" smtClean="0"/>
          </a:p>
          <a:p>
            <a:pPr>
              <a:buNone/>
            </a:pPr>
            <a:r>
              <a:rPr lang="en-US" altLang="zh-CN" sz="2400" b="1" smtClean="0"/>
              <a:t>	</a:t>
            </a:r>
            <a:r>
              <a:rPr lang="en-US" altLang="zh-CN" sz="2400" smtClean="0"/>
              <a:t>(</a:t>
            </a:r>
            <a:r>
              <a:rPr lang="zh-CN" altLang="en-US" sz="2400" smtClean="0"/>
              <a:t>即</a:t>
            </a:r>
            <a:r>
              <a:rPr lang="en-US" altLang="zh-CN" sz="2400" b="1" smtClean="0"/>
              <a:t>EACK</a:t>
            </a:r>
            <a:r>
              <a:rPr lang="zh-CN" altLang="en-US" sz="2400" b="1" smtClean="0"/>
              <a:t>是另一种形式的</a:t>
            </a:r>
            <a:r>
              <a:rPr lang="en-US" altLang="zh-CN" sz="2400" b="1" smtClean="0"/>
              <a:t>ACK</a:t>
            </a:r>
            <a:r>
              <a:rPr lang="zh-CN" altLang="en-US" sz="2400" smtClean="0"/>
              <a:t>。</a:t>
            </a:r>
            <a:r>
              <a:rPr lang="en-US" altLang="zh-CN" sz="2400" smtClean="0"/>
              <a:t>ACK</a:t>
            </a:r>
            <a:r>
              <a:rPr lang="zh-CN" altLang="en-US" sz="2400" smtClean="0"/>
              <a:t>表示发过去的包被按序接收，</a:t>
            </a:r>
            <a:r>
              <a:rPr lang="en-US" altLang="zh-CN" sz="2400" smtClean="0"/>
              <a:t>EACK</a:t>
            </a:r>
            <a:r>
              <a:rPr lang="zh-CN" altLang="en-US" sz="2400" smtClean="0"/>
              <a:t>表示发过去的包被乱序接收，但至少也被接收了所以不再需要重传</a:t>
            </a:r>
            <a:r>
              <a:rPr lang="en-US" altLang="zh-CN" sz="2400" smtClean="0"/>
              <a:t>)</a:t>
            </a: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endParaRPr lang="zh-CN" altLang="en-US"/>
          </a:p>
        </p:txBody>
      </p:sp>
      <p:sp>
        <p:nvSpPr>
          <p:cNvPr id="3" name="内容占位符 2"/>
          <p:cNvSpPr>
            <a:spLocks noGrp="1"/>
          </p:cNvSpPr>
          <p:nvPr>
            <p:ph idx="1"/>
          </p:nvPr>
        </p:nvSpPr>
        <p:spPr/>
        <p:txBody>
          <a:bodyPr/>
          <a:lstStyle/>
          <a:p>
            <a:pPr>
              <a:buNone/>
            </a:pPr>
            <a:r>
              <a:rPr lang="zh-CN" altLang="en-US" sz="2800" smtClean="0"/>
              <a:t>一</a:t>
            </a:r>
            <a:r>
              <a:rPr lang="en-US" altLang="zh-CN" sz="2800" smtClean="0"/>
              <a:t>.</a:t>
            </a:r>
            <a:r>
              <a:rPr lang="zh-CN" altLang="en-US" sz="2800" smtClean="0"/>
              <a:t>整个工程中的关键结构体</a:t>
            </a:r>
            <a:endParaRPr lang="en-US" altLang="zh-CN" sz="2800" smtClean="0"/>
          </a:p>
          <a:p>
            <a:pPr>
              <a:buNone/>
            </a:pPr>
            <a:r>
              <a:rPr lang="zh-CN" altLang="en-US" sz="2800" smtClean="0"/>
              <a:t>二</a:t>
            </a:r>
            <a:r>
              <a:rPr lang="en-US" altLang="zh-CN" sz="2800" smtClean="0"/>
              <a:t>. DTLS</a:t>
            </a:r>
            <a:r>
              <a:rPr lang="zh-CN" altLang="en-US" sz="2800" smtClean="0"/>
              <a:t>的重传机制</a:t>
            </a:r>
            <a:endParaRPr lang="en-US" altLang="zh-CN" sz="2800" smtClean="0"/>
          </a:p>
          <a:p>
            <a:pPr>
              <a:buNone/>
            </a:pPr>
            <a:r>
              <a:rPr lang="zh-CN" altLang="en-US" sz="2800" smtClean="0"/>
              <a:t>三</a:t>
            </a:r>
            <a:r>
              <a:rPr lang="en-US" altLang="zh-CN" sz="2800" smtClean="0"/>
              <a:t>. RSN</a:t>
            </a:r>
            <a:r>
              <a:rPr lang="zh-CN" altLang="en-US" sz="2800" smtClean="0"/>
              <a:t>和</a:t>
            </a:r>
            <a:r>
              <a:rPr lang="en-US" altLang="zh-CN" sz="2800" smtClean="0"/>
              <a:t>MSN</a:t>
            </a:r>
            <a:endParaRPr lang="en-US" altLang="zh-CN" sz="2800" smtClean="0"/>
          </a:p>
          <a:p>
            <a:pPr>
              <a:buNone/>
            </a:pPr>
            <a:r>
              <a:rPr lang="zh-CN" altLang="en-US" sz="2800" smtClean="0"/>
              <a:t>四</a:t>
            </a:r>
            <a:r>
              <a:rPr lang="en-US" altLang="zh-CN" sz="2800" smtClean="0"/>
              <a:t>.</a:t>
            </a:r>
            <a:r>
              <a:rPr lang="zh-CN" altLang="en-US" sz="2800" smtClean="0"/>
              <a:t>对应用层数据进行重传的设计</a:t>
            </a:r>
            <a:endParaRPr lang="en-US" altLang="zh-CN"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a:t>
            </a:r>
            <a:r>
              <a:rPr lang="en-US" altLang="zh-CN" smtClean="0"/>
              <a:t>.</a:t>
            </a:r>
            <a:r>
              <a:rPr lang="zh-CN" altLang="en-US" smtClean="0"/>
              <a:t>对应用层数据进行重传的设计</a:t>
            </a:r>
            <a:endParaRPr lang="zh-CN" altLang="en-US"/>
          </a:p>
        </p:txBody>
      </p:sp>
      <p:sp>
        <p:nvSpPr>
          <p:cNvPr id="3" name="内容占位符 2"/>
          <p:cNvSpPr>
            <a:spLocks noGrp="1"/>
          </p:cNvSpPr>
          <p:nvPr>
            <p:ph idx="1"/>
          </p:nvPr>
        </p:nvSpPr>
        <p:spPr/>
        <p:txBody>
          <a:bodyPr/>
          <a:lstStyle/>
          <a:p>
            <a:r>
              <a:rPr lang="zh-CN" altLang="en-US" sz="2800" b="1" smtClean="0"/>
              <a:t>设计</a:t>
            </a:r>
            <a:r>
              <a:rPr lang="en-US" altLang="zh-CN" sz="2800" b="1" smtClean="0"/>
              <a:t>2</a:t>
            </a:r>
            <a:r>
              <a:rPr lang="zh-CN" altLang="en-US" sz="2800" b="1" smtClean="0"/>
              <a:t>：考虑增加定时器和计数器</a:t>
            </a:r>
            <a:endParaRPr lang="en-US" altLang="zh-CN" sz="2800" b="1" smtClean="0"/>
          </a:p>
          <a:p>
            <a:r>
              <a:rPr lang="en-US" altLang="zh-CN" sz="2400" b="1" smtClean="0"/>
              <a:t>2)</a:t>
            </a:r>
            <a:r>
              <a:rPr lang="zh-CN" altLang="en-US" sz="2400" b="1" smtClean="0"/>
              <a:t>在接收端再增加一个定时器，当接收端收到第一个乱序到达的报文段时开始计时。</a:t>
            </a:r>
            <a:endParaRPr lang="en-US" altLang="zh-CN" sz="2400" b="1" smtClean="0"/>
          </a:p>
          <a:p>
            <a:pPr>
              <a:buNone/>
            </a:pPr>
            <a:r>
              <a:rPr lang="en-US" altLang="zh-CN" sz="2400" b="1" smtClean="0"/>
              <a:t>	</a:t>
            </a:r>
            <a:r>
              <a:rPr lang="zh-CN" altLang="en-US" sz="2400" smtClean="0"/>
              <a:t>若倒计时结束后乱序链表里还有报文段，则发送</a:t>
            </a:r>
            <a:r>
              <a:rPr lang="en-US" altLang="zh-CN" sz="2400" smtClean="0"/>
              <a:t>EACK</a:t>
            </a:r>
            <a:r>
              <a:rPr lang="zh-CN" altLang="en-US" sz="2400" smtClean="0"/>
              <a:t>报文段，并重新开始新一轮的倒计时。</a:t>
            </a:r>
            <a:endParaRPr lang="en-US" altLang="zh-CN" sz="2400" smtClean="0"/>
          </a:p>
          <a:p>
            <a:pPr>
              <a:buNone/>
            </a:pPr>
            <a:r>
              <a:rPr lang="en-US" altLang="zh-CN" sz="2400" smtClean="0"/>
              <a:t>	</a:t>
            </a:r>
            <a:r>
              <a:rPr lang="zh-CN" altLang="en-US" sz="2400" smtClean="0"/>
              <a:t>作用</a:t>
            </a:r>
            <a:r>
              <a:rPr lang="en-US" altLang="zh-CN" sz="2400" smtClean="0"/>
              <a:t>:</a:t>
            </a:r>
            <a:r>
              <a:rPr lang="zh-CN" altLang="en-US" sz="2400" smtClean="0"/>
              <a:t>可能存在乱序到达报文段数量并未达到触发计数器的条件，但已存了很久的情况。通过计时器的倒计时触发可以及时回复发送方该报文已被接收，减少发送方对乱序到达报文段的重复发送。</a:t>
            </a:r>
            <a:endParaRPr lang="en-US" altLang="zh-CN" sz="2400" smtClean="0"/>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a:t>
            </a:r>
            <a:r>
              <a:rPr lang="en-US" altLang="zh-CN" smtClean="0"/>
              <a:t>.</a:t>
            </a:r>
            <a:r>
              <a:rPr lang="zh-CN" altLang="en-US" smtClean="0"/>
              <a:t>对应用层数据进行重传的设计</a:t>
            </a:r>
            <a:endParaRPr lang="zh-CN" altLang="en-US"/>
          </a:p>
        </p:txBody>
      </p:sp>
      <p:sp>
        <p:nvSpPr>
          <p:cNvPr id="3" name="内容占位符 2"/>
          <p:cNvSpPr>
            <a:spLocks noGrp="1"/>
          </p:cNvSpPr>
          <p:nvPr>
            <p:ph idx="1"/>
          </p:nvPr>
        </p:nvSpPr>
        <p:spPr/>
        <p:txBody>
          <a:bodyPr/>
          <a:lstStyle/>
          <a:p>
            <a:r>
              <a:rPr lang="zh-CN" altLang="en-US" sz="2800" smtClean="0"/>
              <a:t>具体运行过程：</a:t>
            </a:r>
            <a:endParaRPr lang="en-US" altLang="zh-CN" sz="2800" smtClean="0"/>
          </a:p>
          <a:p>
            <a:r>
              <a:rPr lang="zh-CN" altLang="en-US" sz="2400" smtClean="0"/>
              <a:t>重传链表</a:t>
            </a:r>
            <a:r>
              <a:rPr lang="en-US" altLang="zh-CN" sz="2400" smtClean="0"/>
              <a:t>send_queue</a:t>
            </a:r>
            <a:r>
              <a:rPr lang="zh-CN" altLang="en-US" sz="2400" smtClean="0"/>
              <a:t>和乱序到达链表</a:t>
            </a:r>
            <a:r>
              <a:rPr lang="en-US" altLang="zh-CN" sz="2400" smtClean="0"/>
              <a:t>reorder_queue</a:t>
            </a:r>
            <a:r>
              <a:rPr lang="zh-CN" altLang="en-US" sz="2400" smtClean="0"/>
              <a:t>都为链表，</a:t>
            </a:r>
            <a:r>
              <a:rPr lang="zh-CN" altLang="en-US" sz="2400" b="1" smtClean="0"/>
              <a:t>理论上所存储结点数量没限制</a:t>
            </a:r>
            <a:r>
              <a:rPr lang="zh-CN" altLang="en-US" sz="2400" smtClean="0"/>
              <a:t>，但为提高效率，可以规定好每个链表所存储结点的最大值。</a:t>
            </a:r>
            <a:endParaRPr lang="en-US" altLang="zh-CN" sz="2400" smtClean="0"/>
          </a:p>
          <a:p>
            <a:r>
              <a:rPr lang="zh-CN" altLang="en-US" sz="2400" b="1" smtClean="0"/>
              <a:t>对于应用数据的重传链表</a:t>
            </a:r>
            <a:r>
              <a:rPr lang="en-US" altLang="zh-CN" sz="2400" b="1" smtClean="0"/>
              <a:t>,</a:t>
            </a:r>
            <a:r>
              <a:rPr lang="zh-CN" altLang="en-US" sz="2400" b="1" smtClean="0"/>
              <a:t>可规定从表头开始按每个包的序号增序排练</a:t>
            </a:r>
            <a:r>
              <a:rPr lang="zh-CN" altLang="en-US" sz="2400" smtClean="0"/>
              <a:t>。即表头结点的序号最小。（而握手消息的重传链表是按每个握手包的重传时间增序排列）</a:t>
            </a:r>
            <a:endParaRPr lang="en-US" altLang="zh-CN" sz="2400" smtClean="0"/>
          </a:p>
          <a:p>
            <a:r>
              <a:rPr lang="zh-CN" altLang="en-US" sz="2400" smtClean="0"/>
              <a:t>因为是</a:t>
            </a:r>
            <a:r>
              <a:rPr lang="zh-CN" altLang="en-US" sz="2400" b="1" smtClean="0"/>
              <a:t>采用累积确认</a:t>
            </a:r>
            <a:r>
              <a:rPr lang="zh-CN" altLang="en-US" sz="2400" smtClean="0"/>
              <a:t>，所以发送方在收到接收方回复的</a:t>
            </a:r>
            <a:r>
              <a:rPr lang="en-US" altLang="zh-CN" sz="2400" smtClean="0"/>
              <a:t>ACK</a:t>
            </a:r>
            <a:r>
              <a:rPr lang="zh-CN" altLang="en-US" sz="2400" smtClean="0"/>
              <a:t>后，可以从</a:t>
            </a:r>
            <a:r>
              <a:rPr lang="en-US" altLang="zh-CN" sz="2400" smtClean="0"/>
              <a:t>send_queue</a:t>
            </a:r>
            <a:r>
              <a:rPr lang="zh-CN" altLang="en-US" sz="2400" smtClean="0"/>
              <a:t>的表头开始一直往后清除结点，直到遇到某个结点的序号大于等于</a:t>
            </a:r>
            <a:r>
              <a:rPr lang="en-US" altLang="zh-CN" sz="2400" smtClean="0"/>
              <a:t>ACK</a:t>
            </a:r>
            <a:r>
              <a:rPr lang="zh-CN" altLang="en-US" sz="2400" smtClean="0"/>
              <a:t>。</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a:t>
            </a:r>
            <a:r>
              <a:rPr lang="en-US" altLang="zh-CN" smtClean="0"/>
              <a:t>.</a:t>
            </a:r>
            <a:r>
              <a:rPr lang="zh-CN" altLang="en-US" smtClean="0"/>
              <a:t>对应用层数据进行重传的设计</a:t>
            </a:r>
            <a:endParaRPr lang="zh-CN" altLang="en-US"/>
          </a:p>
        </p:txBody>
      </p:sp>
      <p:sp>
        <p:nvSpPr>
          <p:cNvPr id="3" name="内容占位符 2"/>
          <p:cNvSpPr>
            <a:spLocks noGrp="1"/>
          </p:cNvSpPr>
          <p:nvPr>
            <p:ph idx="1"/>
          </p:nvPr>
        </p:nvSpPr>
        <p:spPr/>
        <p:txBody>
          <a:bodyPr/>
          <a:lstStyle/>
          <a:p>
            <a:r>
              <a:rPr lang="zh-CN" altLang="en-US" sz="2800" smtClean="0"/>
              <a:t>具体运行过程：</a:t>
            </a:r>
            <a:endParaRPr lang="en-US" altLang="zh-CN" sz="2800" smtClean="0"/>
          </a:p>
          <a:p>
            <a:pPr>
              <a:buNone/>
            </a:pPr>
            <a:r>
              <a:rPr lang="en-US" altLang="zh-CN" sz="2400" smtClean="0"/>
              <a:t>	</a:t>
            </a:r>
            <a:r>
              <a:rPr lang="zh-CN" altLang="en-US" sz="2400" b="1" smtClean="0"/>
              <a:t>当发送方收到接收方回复过来的</a:t>
            </a:r>
            <a:r>
              <a:rPr lang="en-US" altLang="zh-CN" sz="2400" b="1" smtClean="0"/>
              <a:t>EACK</a:t>
            </a:r>
            <a:r>
              <a:rPr lang="zh-CN" altLang="en-US" sz="2400" b="1" smtClean="0"/>
              <a:t>包时</a:t>
            </a:r>
            <a:r>
              <a:rPr lang="zh-CN" altLang="en-US" sz="2400" smtClean="0"/>
              <a:t>，通过接收方期待接收的包的序号和已经提前乱序到达的包的序号，可以算出中间丢失的所有包的序号。于是在自己的重传链表中把丢失的包进行重传。再等待</a:t>
            </a:r>
            <a:r>
              <a:rPr lang="en-US" altLang="zh-CN" sz="2400" smtClean="0"/>
              <a:t>ACK</a:t>
            </a:r>
            <a:r>
              <a:rPr lang="zh-CN" altLang="en-US" sz="2400" smtClean="0"/>
              <a:t>，从而清除包</a:t>
            </a:r>
            <a:endParaRPr lang="en-US" altLang="zh-CN" sz="2400" smtClean="0"/>
          </a:p>
          <a:p>
            <a:pPr>
              <a:buNone/>
            </a:pPr>
            <a:r>
              <a:rPr lang="en-US" altLang="zh-CN" sz="2400" smtClean="0"/>
              <a:t>	</a:t>
            </a:r>
            <a:r>
              <a:rPr lang="zh-CN" altLang="en-US" sz="2400" smtClean="0"/>
              <a:t>因为重传链表中的结点按序号增序排列，而传输又基于累积确认，所以</a:t>
            </a:r>
            <a:r>
              <a:rPr lang="zh-CN" altLang="en-US" sz="2400" b="1" smtClean="0"/>
              <a:t>重传链表头部结点的序号即为收到的</a:t>
            </a:r>
            <a:r>
              <a:rPr lang="en-US" altLang="zh-CN" sz="2400" b="1" smtClean="0"/>
              <a:t>ACK</a:t>
            </a:r>
            <a:r>
              <a:rPr lang="zh-CN" altLang="en-US" sz="2400" b="1" smtClean="0"/>
              <a:t>序号</a:t>
            </a:r>
            <a:r>
              <a:rPr lang="zh-CN" altLang="en-US" sz="2400" smtClean="0"/>
              <a:t>。</a:t>
            </a:r>
            <a:endParaRPr lang="en-US" altLang="zh-CN" sz="2400" smtClean="0"/>
          </a:p>
          <a:p>
            <a:pPr>
              <a:buNone/>
            </a:pPr>
            <a:r>
              <a:rPr lang="en-US" altLang="zh-CN" sz="2400" smtClean="0"/>
              <a:t>	</a:t>
            </a:r>
            <a:r>
              <a:rPr lang="zh-CN" altLang="en-US" sz="2400" b="1" smtClean="0"/>
              <a:t>发送方的定时器的值始终为重传链表头部结点的重传时间</a:t>
            </a:r>
            <a:r>
              <a:rPr lang="zh-CN" altLang="en-US" sz="2400" smtClean="0"/>
              <a:t>。超时则重传，直到收到新的</a:t>
            </a:r>
            <a:r>
              <a:rPr lang="en-US" altLang="zh-CN" sz="2400" smtClean="0"/>
              <a:t>ACK</a:t>
            </a:r>
            <a:r>
              <a:rPr lang="zh-CN" altLang="en-US" sz="2400" smtClean="0"/>
              <a:t>值，则表示头部结点已被接收，把该节点清除队列，产生新的头部结点，更新定时器的值为新头部节点的重传时间。</a:t>
            </a:r>
            <a:endParaRPr lang="en-US" altLang="zh-CN" sz="2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endParaRPr lang="zh-CN" altLang="en-US"/>
          </a:p>
        </p:txBody>
      </p:sp>
      <p:sp>
        <p:nvSpPr>
          <p:cNvPr id="3" name="内容占位符 2"/>
          <p:cNvSpPr>
            <a:spLocks noGrp="1"/>
          </p:cNvSpPr>
          <p:nvPr>
            <p:ph idx="1"/>
          </p:nvPr>
        </p:nvSpPr>
        <p:spPr/>
        <p:txBody>
          <a:bodyPr/>
          <a:lstStyle/>
          <a:p>
            <a:pPr>
              <a:buNone/>
            </a:pPr>
            <a:r>
              <a:rPr lang="zh-CN" altLang="en-US" sz="2800" smtClean="0">
                <a:solidFill>
                  <a:srgbClr val="FF0000"/>
                </a:solidFill>
              </a:rPr>
              <a:t>一</a:t>
            </a:r>
            <a:r>
              <a:rPr lang="en-US" altLang="zh-CN" sz="2800" smtClean="0">
                <a:solidFill>
                  <a:srgbClr val="FF0000"/>
                </a:solidFill>
              </a:rPr>
              <a:t>.</a:t>
            </a:r>
            <a:r>
              <a:rPr lang="zh-CN" altLang="en-US" sz="2800" smtClean="0">
                <a:solidFill>
                  <a:srgbClr val="FF0000"/>
                </a:solidFill>
              </a:rPr>
              <a:t>整个工程中的关键结构体</a:t>
            </a:r>
            <a:endParaRPr lang="en-US" altLang="zh-CN" sz="2800" smtClean="0">
              <a:solidFill>
                <a:srgbClr val="FF0000"/>
              </a:solidFill>
            </a:endParaRPr>
          </a:p>
          <a:p>
            <a:pPr>
              <a:buNone/>
            </a:pPr>
            <a:r>
              <a:rPr lang="zh-CN" altLang="en-US" sz="2800" smtClean="0"/>
              <a:t>二</a:t>
            </a:r>
            <a:r>
              <a:rPr lang="en-US" altLang="zh-CN" sz="2800" smtClean="0"/>
              <a:t>. DTLS</a:t>
            </a:r>
            <a:r>
              <a:rPr lang="zh-CN" altLang="en-US" sz="2800" smtClean="0"/>
              <a:t>的重传机制</a:t>
            </a:r>
            <a:endParaRPr lang="en-US" altLang="zh-CN" sz="2800" smtClean="0"/>
          </a:p>
          <a:p>
            <a:pPr>
              <a:buNone/>
            </a:pPr>
            <a:r>
              <a:rPr lang="zh-CN" altLang="en-US" sz="2800" smtClean="0"/>
              <a:t>三</a:t>
            </a:r>
            <a:r>
              <a:rPr lang="en-US" altLang="zh-CN" sz="2800" smtClean="0"/>
              <a:t>. RSN</a:t>
            </a:r>
            <a:r>
              <a:rPr lang="zh-CN" altLang="en-US" sz="2800" smtClean="0"/>
              <a:t>和</a:t>
            </a:r>
            <a:r>
              <a:rPr lang="en-US" altLang="zh-CN" sz="2800" smtClean="0"/>
              <a:t>MSN</a:t>
            </a:r>
            <a:endParaRPr lang="en-US" altLang="zh-CN" sz="2800" smtClean="0"/>
          </a:p>
          <a:p>
            <a:pPr>
              <a:buNone/>
            </a:pPr>
            <a:r>
              <a:rPr lang="zh-CN" altLang="en-US" sz="2800" smtClean="0"/>
              <a:t>四</a:t>
            </a:r>
            <a:r>
              <a:rPr lang="en-US" altLang="zh-CN" sz="2800" smtClean="0"/>
              <a:t>.</a:t>
            </a:r>
            <a:r>
              <a:rPr lang="zh-CN" altLang="en-US" sz="2800" smtClean="0"/>
              <a:t>对应用层数据进行重传的设计</a:t>
            </a:r>
            <a:endParaRPr lang="en-US" altLang="zh-CN"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a:t>
            </a:r>
            <a:r>
              <a:rPr lang="en-US" altLang="zh-CN" smtClean="0"/>
              <a:t>.</a:t>
            </a:r>
            <a:r>
              <a:rPr lang="zh-CN" altLang="en-US" smtClean="0"/>
              <a:t>整个工程中的关键结构体：</a:t>
            </a:r>
            <a:endParaRPr lang="zh-CN" altLang="en-US"/>
          </a:p>
        </p:txBody>
      </p:sp>
      <p:sp>
        <p:nvSpPr>
          <p:cNvPr id="3" name="内容占位符 2"/>
          <p:cNvSpPr>
            <a:spLocks noGrp="1"/>
          </p:cNvSpPr>
          <p:nvPr>
            <p:ph idx="1"/>
          </p:nvPr>
        </p:nvSpPr>
        <p:spPr/>
        <p:txBody>
          <a:bodyPr/>
          <a:lstStyle/>
          <a:p>
            <a:r>
              <a:rPr lang="en-US" altLang="zh-CN" sz="2800" b="1" smtClean="0"/>
              <a:t>dtls_context_t:</a:t>
            </a:r>
            <a:r>
              <a:rPr lang="zh-CN" altLang="en-US" sz="2800" smtClean="0"/>
              <a:t>保存全局的一些变量</a:t>
            </a:r>
            <a:endParaRPr lang="en-US" altLang="zh-CN" sz="2800" smtClean="0"/>
          </a:p>
          <a:p>
            <a:pPr>
              <a:buNone/>
            </a:pPr>
            <a:r>
              <a:rPr lang="en-US" altLang="zh-CN" sz="2800" smtClean="0"/>
              <a:t>	</a:t>
            </a:r>
            <a:r>
              <a:rPr lang="zh-CN" altLang="en-US" sz="2400" smtClean="0"/>
              <a:t>如</a:t>
            </a:r>
            <a:r>
              <a:rPr lang="en-US" altLang="zh-CN" sz="2400" smtClean="0"/>
              <a:t>peers</a:t>
            </a:r>
            <a:r>
              <a:rPr lang="zh-CN" altLang="en-US" sz="2400" smtClean="0"/>
              <a:t>链表，重传计时器</a:t>
            </a:r>
            <a:r>
              <a:rPr lang="en-US" altLang="zh-CN" sz="2400" smtClean="0"/>
              <a:t>(etimer)</a:t>
            </a:r>
            <a:r>
              <a:rPr lang="zh-CN" altLang="en-US" sz="2400" smtClean="0"/>
              <a:t>，重传队列</a:t>
            </a:r>
            <a:r>
              <a:rPr lang="en-US" altLang="zh-CN" sz="2400" smtClean="0"/>
              <a:t>(sendqueue),</a:t>
            </a:r>
            <a:r>
              <a:rPr lang="zh-CN" altLang="en-US" sz="2400" smtClean="0"/>
              <a:t>应用数据</a:t>
            </a:r>
            <a:r>
              <a:rPr lang="en-US" altLang="zh-CN" sz="2400" smtClean="0"/>
              <a:t>(void *app),</a:t>
            </a:r>
            <a:r>
              <a:rPr lang="zh-CN" altLang="en-US" sz="2400" smtClean="0"/>
              <a:t>回调句柄</a:t>
            </a:r>
            <a:endParaRPr lang="en-US" altLang="zh-CN" sz="2400" smtClean="0"/>
          </a:p>
          <a:p>
            <a:r>
              <a:rPr lang="en-US" altLang="zh-CN" sz="2800" smtClean="0"/>
              <a:t> </a:t>
            </a:r>
            <a:r>
              <a:rPr lang="en-US" altLang="zh-CN" sz="2800" b="1" smtClean="0"/>
              <a:t>dtls_peer_t</a:t>
            </a:r>
            <a:r>
              <a:rPr lang="en-US" altLang="zh-CN" sz="2800" smtClean="0"/>
              <a:t>:</a:t>
            </a:r>
            <a:r>
              <a:rPr lang="zh-CN" altLang="en-US" sz="2800" smtClean="0"/>
              <a:t>保存主机和另一主机通信的状态</a:t>
            </a:r>
            <a:endParaRPr lang="en-US" altLang="zh-CN" sz="2800" smtClean="0"/>
          </a:p>
          <a:p>
            <a:pPr>
              <a:buNone/>
            </a:pPr>
            <a:r>
              <a:rPr lang="en-US" altLang="zh-CN" sz="2800" smtClean="0"/>
              <a:t> 	</a:t>
            </a:r>
            <a:r>
              <a:rPr lang="zh-CN" altLang="en-US" sz="2400" smtClean="0"/>
              <a:t>如</a:t>
            </a:r>
            <a:r>
              <a:rPr lang="en-US" altLang="zh-CN" sz="2400" smtClean="0"/>
              <a:t>session_t,role,state,</a:t>
            </a:r>
            <a:r>
              <a:rPr lang="zh-CN" altLang="en-US" sz="2400" smtClean="0"/>
              <a:t>握手参数，安全参数</a:t>
            </a:r>
            <a:endParaRPr lang="en-US" altLang="zh-CN" sz="2400" smtClean="0"/>
          </a:p>
          <a:p>
            <a:pPr>
              <a:buNone/>
            </a:pPr>
            <a:r>
              <a:rPr lang="en-US" altLang="zh-CN" sz="2400" smtClean="0"/>
              <a:t>	</a:t>
            </a:r>
            <a:r>
              <a:rPr lang="zh-CN" altLang="en-US" sz="2400" smtClean="0"/>
              <a:t>其中，握手参数保存有乱序到达队列，加密算法类型，已收到和已发送的握手消息头部的序号；</a:t>
            </a:r>
            <a:r>
              <a:rPr lang="en-US" altLang="zh-CN" sz="2400" smtClean="0"/>
              <a:t>                                     </a:t>
            </a:r>
            <a:r>
              <a:rPr lang="zh-CN" altLang="en-US" sz="2400" smtClean="0"/>
              <a:t>安全参数保存有</a:t>
            </a:r>
            <a:r>
              <a:rPr lang="en-US" altLang="zh-CN" sz="2400" smtClean="0"/>
              <a:t>epoch,</a:t>
            </a:r>
            <a:r>
              <a:rPr lang="zh-CN" altLang="en-US" sz="2400" smtClean="0"/>
              <a:t>加密算法类型和已发送的</a:t>
            </a:r>
            <a:r>
              <a:rPr lang="en-US" altLang="zh-CN" sz="2400" smtClean="0"/>
              <a:t>record</a:t>
            </a:r>
            <a:r>
              <a:rPr lang="zh-CN" altLang="en-US" sz="2400" smtClean="0"/>
              <a:t>消息序号</a:t>
            </a:r>
            <a:endParaRPr lang="en-US" altLang="zh-CN" sz="2400" smtClean="0"/>
          </a:p>
          <a:p>
            <a:r>
              <a:rPr lang="en-US" altLang="zh-CN" sz="2800" b="1" smtClean="0"/>
              <a:t>dtls_session_t</a:t>
            </a:r>
            <a:r>
              <a:rPr lang="en-US" altLang="zh-CN" sz="2800" smtClean="0"/>
              <a:t>:</a:t>
            </a:r>
            <a:r>
              <a:rPr lang="zh-CN" altLang="en-US" sz="2800" smtClean="0"/>
              <a:t>保存通信另一方的地址</a:t>
            </a:r>
            <a:endParaRPr lang="en-US" altLang="zh-CN" sz="2800" smtClean="0"/>
          </a:p>
          <a:p>
            <a:pPr>
              <a:buNone/>
            </a:pPr>
            <a:endParaRPr lang="en-US" altLang="zh-CN" sz="2800" smtClean="0"/>
          </a:p>
          <a:p>
            <a:pPr>
              <a:buNone/>
            </a:pPr>
            <a:r>
              <a:rPr lang="en-US" altLang="zh-CN" sz="2800" smtClean="0"/>
              <a:t>	</a:t>
            </a:r>
            <a:endParaRPr lang="en-US" altLang="zh-CN" sz="1200" smtClean="0"/>
          </a:p>
          <a:p>
            <a:pPr lvl="1">
              <a:buNone/>
            </a:pPr>
            <a:endParaRPr lang="en-US" altLang="zh-CN" sz="12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endParaRPr lang="zh-CN" altLang="en-US"/>
          </a:p>
        </p:txBody>
      </p:sp>
      <p:sp>
        <p:nvSpPr>
          <p:cNvPr id="3" name="内容占位符 2"/>
          <p:cNvSpPr>
            <a:spLocks noGrp="1"/>
          </p:cNvSpPr>
          <p:nvPr>
            <p:ph idx="1"/>
          </p:nvPr>
        </p:nvSpPr>
        <p:spPr/>
        <p:txBody>
          <a:bodyPr/>
          <a:lstStyle/>
          <a:p>
            <a:pPr>
              <a:buNone/>
            </a:pPr>
            <a:r>
              <a:rPr lang="zh-CN" altLang="en-US" sz="2800" smtClean="0"/>
              <a:t>一</a:t>
            </a:r>
            <a:r>
              <a:rPr lang="en-US" altLang="zh-CN" sz="2800" smtClean="0"/>
              <a:t>.</a:t>
            </a:r>
            <a:r>
              <a:rPr lang="zh-CN" altLang="en-US" sz="2800" smtClean="0"/>
              <a:t>整个工程中的关键结构体</a:t>
            </a:r>
            <a:endParaRPr lang="en-US" altLang="zh-CN" sz="2800" smtClean="0"/>
          </a:p>
          <a:p>
            <a:pPr>
              <a:buNone/>
            </a:pPr>
            <a:r>
              <a:rPr lang="zh-CN" altLang="en-US" sz="2800" smtClean="0">
                <a:solidFill>
                  <a:srgbClr val="FF0000"/>
                </a:solidFill>
              </a:rPr>
              <a:t>二</a:t>
            </a:r>
            <a:r>
              <a:rPr lang="en-US" altLang="zh-CN" sz="2800" smtClean="0">
                <a:solidFill>
                  <a:srgbClr val="FF0000"/>
                </a:solidFill>
              </a:rPr>
              <a:t>. DTLS</a:t>
            </a:r>
            <a:r>
              <a:rPr lang="zh-CN" altLang="en-US" sz="2800" smtClean="0">
                <a:solidFill>
                  <a:srgbClr val="FF0000"/>
                </a:solidFill>
              </a:rPr>
              <a:t>的重传机制</a:t>
            </a:r>
            <a:endParaRPr lang="en-US" altLang="zh-CN" sz="2800" smtClean="0">
              <a:solidFill>
                <a:srgbClr val="FF0000"/>
              </a:solidFill>
            </a:endParaRPr>
          </a:p>
          <a:p>
            <a:pPr>
              <a:buNone/>
            </a:pPr>
            <a:r>
              <a:rPr lang="zh-CN" altLang="en-US" sz="2800" smtClean="0"/>
              <a:t>三</a:t>
            </a:r>
            <a:r>
              <a:rPr lang="en-US" altLang="zh-CN" sz="2800" smtClean="0"/>
              <a:t>. RSN</a:t>
            </a:r>
            <a:r>
              <a:rPr lang="zh-CN" altLang="en-US" sz="2800" smtClean="0"/>
              <a:t>和</a:t>
            </a:r>
            <a:r>
              <a:rPr lang="en-US" altLang="zh-CN" sz="2800" smtClean="0"/>
              <a:t>MSN</a:t>
            </a:r>
            <a:endParaRPr lang="en-US" altLang="zh-CN" sz="2800" smtClean="0"/>
          </a:p>
          <a:p>
            <a:pPr>
              <a:buNone/>
            </a:pPr>
            <a:r>
              <a:rPr lang="zh-CN" altLang="en-US" sz="2800" smtClean="0"/>
              <a:t>四</a:t>
            </a:r>
            <a:r>
              <a:rPr lang="en-US" altLang="zh-CN" sz="2800" smtClean="0"/>
              <a:t>.</a:t>
            </a:r>
            <a:r>
              <a:rPr lang="zh-CN" altLang="en-US" sz="2800" smtClean="0"/>
              <a:t>对应用层数据进行重传的设计</a:t>
            </a:r>
            <a:endParaRPr lang="en-US" altLang="zh-CN"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zh-CN" altLang="en-US" sz="2800" b="1" smtClean="0"/>
              <a:t>关键数据结构</a:t>
            </a:r>
            <a:r>
              <a:rPr lang="zh-CN" altLang="en-US" sz="2800" smtClean="0"/>
              <a:t>：</a:t>
            </a:r>
            <a:r>
              <a:rPr lang="en-US" altLang="zh-CN" sz="2800" smtClean="0"/>
              <a:t>netq_t, sendqueue</a:t>
            </a:r>
            <a:endParaRPr lang="en-US" altLang="zh-CN" sz="2800" smtClean="0"/>
          </a:p>
          <a:p>
            <a:pPr>
              <a:buNone/>
            </a:pPr>
            <a:r>
              <a:rPr lang="en-US" altLang="zh-CN" sz="2800" smtClean="0"/>
              <a:t>	</a:t>
            </a:r>
            <a:r>
              <a:rPr lang="en-US" altLang="zh-CN" sz="2400" smtClean="0"/>
              <a:t>sendqueue</a:t>
            </a:r>
            <a:r>
              <a:rPr lang="zh-CN" altLang="en-US" sz="2400" smtClean="0"/>
              <a:t>为链表 ，存储</a:t>
            </a:r>
            <a:r>
              <a:rPr lang="en-US" altLang="zh-CN" sz="2400" smtClean="0"/>
              <a:t>netq_t</a:t>
            </a:r>
            <a:r>
              <a:rPr lang="zh-CN" altLang="en-US" sz="2400" smtClean="0"/>
              <a:t>节点，每个</a:t>
            </a:r>
            <a:r>
              <a:rPr lang="en-US" altLang="zh-CN" sz="2400" smtClean="0"/>
              <a:t>netq_t</a:t>
            </a:r>
            <a:r>
              <a:rPr lang="zh-CN" altLang="en-US" sz="2400" smtClean="0"/>
              <a:t>节点即为一个完整的握手消息（头部</a:t>
            </a:r>
            <a:r>
              <a:rPr lang="en-US" altLang="zh-CN" sz="2400" smtClean="0"/>
              <a:t>+</a:t>
            </a:r>
            <a:r>
              <a:rPr lang="zh-CN" altLang="en-US" sz="2400" smtClean="0"/>
              <a:t>载荷，但不是</a:t>
            </a:r>
            <a:r>
              <a:rPr lang="en-US" altLang="zh-CN" sz="2400" smtClean="0"/>
              <a:t>record</a:t>
            </a:r>
            <a:r>
              <a:rPr lang="zh-CN" altLang="en-US" sz="2400" smtClean="0"/>
              <a:t>层）</a:t>
            </a:r>
            <a:endParaRPr lang="en-US" altLang="zh-CN" sz="2400" smtClean="0"/>
          </a:p>
          <a:p>
            <a:pPr>
              <a:buNone/>
            </a:pPr>
            <a:r>
              <a:rPr lang="en-US" altLang="zh-CN" sz="2400" smtClean="0"/>
              <a:t>	netq_t</a:t>
            </a:r>
            <a:r>
              <a:rPr lang="zh-CN" altLang="en-US" sz="2400" smtClean="0"/>
              <a:t>中与重传有关的成员变量：</a:t>
            </a:r>
            <a:endParaRPr lang="en-US" altLang="zh-CN" sz="2400" smtClean="0"/>
          </a:p>
          <a:p>
            <a:pPr>
              <a:buNone/>
            </a:pPr>
            <a:r>
              <a:rPr lang="en-US" altLang="zh-CN" sz="2400" smtClean="0"/>
              <a:t>	clock_time_t  t</a:t>
            </a:r>
            <a:r>
              <a:rPr lang="zh-CN" altLang="en-US" sz="2400" smtClean="0"/>
              <a:t>：该包被重传的系统时间</a:t>
            </a:r>
            <a:r>
              <a:rPr lang="en-US" altLang="zh-CN" sz="2400" smtClean="0"/>
              <a:t> </a:t>
            </a:r>
            <a:endParaRPr lang="en-US" altLang="zh-CN" sz="2400" smtClean="0"/>
          </a:p>
          <a:p>
            <a:pPr>
              <a:buNone/>
            </a:pPr>
            <a:r>
              <a:rPr lang="en-US" altLang="zh-CN" sz="2400" smtClean="0"/>
              <a:t>	unsigned int timeout</a:t>
            </a:r>
            <a:r>
              <a:rPr lang="zh-CN" altLang="en-US" sz="2400" smtClean="0"/>
              <a:t>：该包从发送到重传之间的等待时间</a:t>
            </a:r>
            <a:endParaRPr lang="en-US" altLang="zh-CN" sz="2400" smtClean="0"/>
          </a:p>
          <a:p>
            <a:pPr>
              <a:buNone/>
            </a:pPr>
            <a:r>
              <a:rPr lang="en-US" altLang="zh-CN" sz="2400" smtClean="0"/>
              <a:t>	</a:t>
            </a:r>
            <a:r>
              <a:rPr lang="zh-CN" altLang="en-US" sz="2400" smtClean="0"/>
              <a:t>（</a:t>
            </a:r>
            <a:r>
              <a:rPr lang="en-US" altLang="zh-CN" sz="2400" smtClean="0"/>
              <a:t>t=timeout+now</a:t>
            </a:r>
            <a:r>
              <a:rPr lang="zh-CN" altLang="en-US" sz="2400" smtClean="0"/>
              <a:t>）</a:t>
            </a:r>
            <a:endParaRPr lang="en-US" altLang="zh-CN" sz="2400" smtClean="0"/>
          </a:p>
          <a:p>
            <a:pPr>
              <a:buNone/>
            </a:pPr>
            <a:r>
              <a:rPr lang="en-US" altLang="zh-CN" sz="2400" smtClean="0"/>
              <a:t>	 unsigned char retransmit_cnt</a:t>
            </a:r>
            <a:r>
              <a:rPr lang="zh-CN" altLang="en-US" sz="2400" smtClean="0"/>
              <a:t>：该包被重传的次数</a:t>
            </a:r>
            <a:endParaRPr lang="zh-CN" altLang="en-US" sz="2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zh-CN" altLang="en-US" sz="2800" b="1" smtClean="0"/>
              <a:t>关键数据结构</a:t>
            </a:r>
            <a:r>
              <a:rPr lang="zh-CN" altLang="en-US" sz="2800" smtClean="0"/>
              <a:t>：</a:t>
            </a:r>
            <a:r>
              <a:rPr lang="en-US" altLang="zh-CN" sz="2800" smtClean="0"/>
              <a:t>netq_t, sendqueue</a:t>
            </a:r>
            <a:endParaRPr lang="en-US" altLang="zh-CN" sz="2800" smtClean="0"/>
          </a:p>
          <a:p>
            <a:pPr>
              <a:buNone/>
            </a:pPr>
            <a:r>
              <a:rPr lang="en-US" altLang="zh-CN" sz="2800" smtClean="0"/>
              <a:t>	</a:t>
            </a:r>
            <a:r>
              <a:rPr lang="en-US" altLang="zh-CN" sz="2400" smtClean="0"/>
              <a:t>sendqueue</a:t>
            </a:r>
            <a:r>
              <a:rPr lang="zh-CN" altLang="en-US" sz="2400" smtClean="0"/>
              <a:t>为一个链表，且按节点被重传的系统时间增序排列，即链表头部节点为最先被重传的结点</a:t>
            </a:r>
            <a:endParaRPr lang="en-US" altLang="zh-CN" sz="2400" smtClean="0"/>
          </a:p>
          <a:p>
            <a:pPr>
              <a:buNone/>
            </a:pPr>
            <a:r>
              <a:rPr lang="en-US" altLang="zh-CN" sz="2400" smtClean="0"/>
              <a:t>	</a:t>
            </a:r>
            <a:r>
              <a:rPr lang="zh-CN" altLang="en-US" sz="2400" smtClean="0"/>
              <a:t>正因如此，</a:t>
            </a:r>
            <a:r>
              <a:rPr lang="en-US" altLang="zh-CN" sz="2400" smtClean="0"/>
              <a:t>client</a:t>
            </a:r>
            <a:r>
              <a:rPr lang="zh-CN" altLang="en-US" sz="2400" smtClean="0"/>
              <a:t>和</a:t>
            </a:r>
            <a:r>
              <a:rPr lang="en-US" altLang="zh-CN" sz="2400" smtClean="0"/>
              <a:t>server</a:t>
            </a:r>
            <a:r>
              <a:rPr lang="zh-CN" altLang="en-US" sz="2400" smtClean="0"/>
              <a:t>在整个握手消息重传过程中都可以只用一个定时器，该定时器的值为重传链表头部节点的被重传时间。因为后面的</a:t>
            </a:r>
            <a:r>
              <a:rPr lang="en-US" altLang="zh-CN" sz="2400" smtClean="0"/>
              <a:t>net_q</a:t>
            </a:r>
            <a:r>
              <a:rPr lang="zh-CN" altLang="en-US" sz="2400" smtClean="0"/>
              <a:t>节点等待重传的时间更长。</a:t>
            </a:r>
            <a:endParaRPr lang="zh-CN"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zh-CN" altLang="en-US" sz="2800" b="1" smtClean="0"/>
              <a:t>只重传握手消息，应用数据并未重传</a:t>
            </a:r>
            <a:endParaRPr lang="en-US" altLang="zh-CN" sz="2800" b="1" smtClean="0"/>
          </a:p>
          <a:p>
            <a:pPr>
              <a:buNone/>
            </a:pPr>
            <a:r>
              <a:rPr lang="en-US" altLang="zh-CN" sz="2400" smtClean="0"/>
              <a:t>	</a:t>
            </a:r>
            <a:r>
              <a:rPr lang="zh-CN" altLang="en-US" sz="2400" smtClean="0"/>
              <a:t>在</a:t>
            </a:r>
            <a:r>
              <a:rPr lang="en-US" altLang="zh-CN" sz="2400" smtClean="0"/>
              <a:t>send_multi</a:t>
            </a:r>
            <a:r>
              <a:rPr lang="zh-CN" altLang="en-US" sz="2400" smtClean="0"/>
              <a:t>函数中，会对将要发送的包的类型进行判断如果为握手消息类型，则会新建</a:t>
            </a:r>
            <a:r>
              <a:rPr lang="en-US" altLang="zh-CN" sz="2400" smtClean="0"/>
              <a:t>netq_t</a:t>
            </a:r>
            <a:r>
              <a:rPr lang="zh-CN" altLang="en-US" sz="2400" smtClean="0"/>
              <a:t>节点</a:t>
            </a:r>
            <a:r>
              <a:rPr lang="en-US" altLang="zh-CN" sz="2400" smtClean="0"/>
              <a:t>n</a:t>
            </a:r>
            <a:r>
              <a:rPr lang="zh-CN" altLang="en-US" sz="2400" smtClean="0"/>
              <a:t>，把包该包的值赋给</a:t>
            </a:r>
            <a:r>
              <a:rPr lang="en-US" altLang="zh-CN" sz="2400" smtClean="0"/>
              <a:t>n.data</a:t>
            </a:r>
            <a:r>
              <a:rPr lang="zh-CN" altLang="en-US" sz="2400" smtClean="0"/>
              <a:t>，并设置</a:t>
            </a:r>
            <a:r>
              <a:rPr lang="en-US" altLang="zh-CN" sz="2400" smtClean="0"/>
              <a:t>n.timeout=2 * </a:t>
            </a:r>
            <a:r>
              <a:rPr lang="en-US" altLang="zh-CN" sz="2000" smtClean="0"/>
              <a:t>CLOCK_SECOND</a:t>
            </a:r>
            <a:r>
              <a:rPr lang="en-US" altLang="zh-CN" sz="2400" smtClean="0"/>
              <a:t>,</a:t>
            </a:r>
            <a:endParaRPr lang="en-US" altLang="zh-CN" sz="2400" smtClean="0"/>
          </a:p>
          <a:p>
            <a:pPr>
              <a:buNone/>
            </a:pPr>
            <a:r>
              <a:rPr lang="en-US" altLang="zh-CN" sz="2400" smtClean="0"/>
              <a:t>	n.t=now+2* </a:t>
            </a:r>
            <a:r>
              <a:rPr lang="en-US" altLang="zh-CN" sz="2000" smtClean="0"/>
              <a:t>CLOCK_SECOND</a:t>
            </a:r>
            <a:r>
              <a:rPr lang="en-US" altLang="zh-CN" sz="2400" smtClean="0"/>
              <a:t>,</a:t>
            </a:r>
            <a:r>
              <a:rPr lang="zh-CN" altLang="en-US" sz="2400" smtClean="0"/>
              <a:t>把</a:t>
            </a:r>
            <a:r>
              <a:rPr lang="en-US" altLang="zh-CN" sz="2400" smtClean="0"/>
              <a:t>n</a:t>
            </a:r>
            <a:r>
              <a:rPr lang="zh-CN" altLang="en-US" sz="2400" smtClean="0"/>
              <a:t>添加进重传链表。</a:t>
            </a:r>
            <a:endParaRPr lang="en-US" altLang="zh-CN" sz="2400" smtClean="0"/>
          </a:p>
          <a:p>
            <a:r>
              <a:rPr lang="zh-CN" altLang="en-US" sz="2800" b="1" smtClean="0"/>
              <a:t>一些重要的地方</a:t>
            </a:r>
            <a:endParaRPr lang="en-US" altLang="zh-CN" sz="2800" smtClean="0"/>
          </a:p>
          <a:p>
            <a:pPr>
              <a:buNone/>
            </a:pPr>
            <a:r>
              <a:rPr lang="en-US" altLang="zh-CN" sz="2400" smtClean="0"/>
              <a:t>1 </a:t>
            </a:r>
            <a:r>
              <a:rPr lang="zh-CN" altLang="en-US" sz="2400" smtClean="0"/>
              <a:t>对所有要被重传的握手消息，等待时间都为</a:t>
            </a:r>
            <a:r>
              <a:rPr lang="en-US" altLang="zh-CN" sz="2400" smtClean="0"/>
              <a:t>2</a:t>
            </a:r>
            <a:r>
              <a:rPr lang="zh-CN" altLang="en-US" sz="2400" smtClean="0"/>
              <a:t>*</a:t>
            </a:r>
            <a:r>
              <a:rPr lang="en-US" altLang="zh-CN" sz="2400" smtClean="0"/>
              <a:t>  CLOCK_SECOND</a:t>
            </a:r>
            <a:endParaRPr lang="en-US" altLang="zh-CN" sz="2400" smtClean="0"/>
          </a:p>
          <a:p>
            <a:pPr>
              <a:buNone/>
            </a:pPr>
            <a:r>
              <a:rPr lang="en-US" altLang="zh-CN" sz="2400" smtClean="0"/>
              <a:t>2</a:t>
            </a:r>
            <a:r>
              <a:rPr lang="zh-CN" altLang="en-US" sz="2400" smtClean="0"/>
              <a:t> 把新建的</a:t>
            </a:r>
            <a:r>
              <a:rPr lang="en-US" altLang="zh-CN" sz="2400" smtClean="0"/>
              <a:t>net_q</a:t>
            </a:r>
            <a:r>
              <a:rPr lang="zh-CN" altLang="en-US" sz="2400" smtClean="0"/>
              <a:t>节点添加进重传链表时，会遵守从头部开始按每个节点被重传时间递增的顺序排列，所以并不一定插在头部或尾部，有可能插在中间</a:t>
            </a:r>
            <a:endParaRPr lang="en-US" altLang="zh-CN" sz="2400" smtClean="0"/>
          </a:p>
          <a:p>
            <a:pPr>
              <a:buNone/>
            </a:pPr>
            <a:endParaRPr lang="zh-CN" alt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.DTLS</a:t>
            </a:r>
            <a:r>
              <a:rPr lang="zh-CN" altLang="en-US" smtClean="0"/>
              <a:t>的重传机制</a:t>
            </a:r>
            <a:endParaRPr lang="zh-CN" altLang="en-US"/>
          </a:p>
        </p:txBody>
      </p:sp>
      <p:sp>
        <p:nvSpPr>
          <p:cNvPr id="3" name="内容占位符 2"/>
          <p:cNvSpPr>
            <a:spLocks noGrp="1"/>
          </p:cNvSpPr>
          <p:nvPr>
            <p:ph idx="1"/>
          </p:nvPr>
        </p:nvSpPr>
        <p:spPr/>
        <p:txBody>
          <a:bodyPr/>
          <a:lstStyle/>
          <a:p>
            <a:r>
              <a:rPr lang="zh-CN" altLang="en-US" sz="2800" b="1" smtClean="0"/>
              <a:t>怎样取消重传？</a:t>
            </a:r>
            <a:r>
              <a:rPr lang="en-US" altLang="zh-CN" sz="2800" b="1" smtClean="0"/>
              <a:t> </a:t>
            </a:r>
            <a:r>
              <a:rPr lang="zh-CN" altLang="en-US" sz="2400" smtClean="0"/>
              <a:t>用</a:t>
            </a:r>
            <a:r>
              <a:rPr lang="en-US" altLang="zh-CN" sz="2400" smtClean="0"/>
              <a:t>dtls_stop_retransmission</a:t>
            </a:r>
            <a:r>
              <a:rPr lang="zh-CN" altLang="en-US" sz="2400" smtClean="0"/>
              <a:t>函数</a:t>
            </a:r>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pPr>
              <a:buNone/>
            </a:pPr>
            <a:r>
              <a:rPr lang="en-US" altLang="zh-CN" sz="2400" smtClean="0"/>
              <a:t>	</a:t>
            </a:r>
            <a:r>
              <a:rPr lang="zh-CN" altLang="en-US" sz="2400" smtClean="0"/>
              <a:t>取消重传链表中发往同一个地址的所有包（一个主机可能与多个其他主机进行通信）</a:t>
            </a:r>
            <a:endParaRPr lang="zh-CN" altLang="en-US" sz="2400" smtClean="0"/>
          </a:p>
          <a:p>
            <a:endParaRPr lang="zh-CN" altLang="en-US" sz="2800"/>
          </a:p>
        </p:txBody>
      </p:sp>
      <p:pic>
        <p:nvPicPr>
          <p:cNvPr id="4" name="Picture 2"/>
          <p:cNvPicPr>
            <a:picLocks noChangeAspect="1" noChangeArrowheads="1"/>
          </p:cNvPicPr>
          <p:nvPr/>
        </p:nvPicPr>
        <p:blipFill>
          <a:blip r:embed="rId1"/>
          <a:srcRect/>
          <a:stretch>
            <a:fillRect/>
          </a:stretch>
        </p:blipFill>
        <p:spPr bwMode="auto">
          <a:xfrm>
            <a:off x="725715" y="1915544"/>
            <a:ext cx="6696075"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cd863c53ab1">
  <a:themeElements>
    <a:clrScheme name="53cd863c53ab1 1">
      <a:dk1>
        <a:srgbClr val="3D3F41"/>
      </a:dk1>
      <a:lt1>
        <a:srgbClr val="FFFFFF"/>
      </a:lt1>
      <a:dk2>
        <a:srgbClr val="3D3F41"/>
      </a:dk2>
      <a:lt2>
        <a:srgbClr val="EEECE1"/>
      </a:lt2>
      <a:accent1>
        <a:srgbClr val="154295"/>
      </a:accent1>
      <a:accent2>
        <a:srgbClr val="0CA593"/>
      </a:accent2>
      <a:accent3>
        <a:srgbClr val="FFFFFF"/>
      </a:accent3>
      <a:accent4>
        <a:srgbClr val="333436"/>
      </a:accent4>
      <a:accent5>
        <a:srgbClr val="AAB0C8"/>
      </a:accent5>
      <a:accent6>
        <a:srgbClr val="0A9585"/>
      </a:accent6>
      <a:hlink>
        <a:srgbClr val="FFC000"/>
      </a:hlink>
      <a:folHlink>
        <a:srgbClr val="AFB2B4"/>
      </a:folHlink>
    </a:clrScheme>
    <a:fontScheme name="53cd863c53ab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3c53ab1 1">
        <a:dk1>
          <a:srgbClr val="3D3F41"/>
        </a:dk1>
        <a:lt1>
          <a:srgbClr val="FFFFFF"/>
        </a:lt1>
        <a:dk2>
          <a:srgbClr val="3D3F41"/>
        </a:dk2>
        <a:lt2>
          <a:srgbClr val="EEECE1"/>
        </a:lt2>
        <a:accent1>
          <a:srgbClr val="154295"/>
        </a:accent1>
        <a:accent2>
          <a:srgbClr val="0CA593"/>
        </a:accent2>
        <a:accent3>
          <a:srgbClr val="FFFFFF"/>
        </a:accent3>
        <a:accent4>
          <a:srgbClr val="333436"/>
        </a:accent4>
        <a:accent5>
          <a:srgbClr val="AAB0C8"/>
        </a:accent5>
        <a:accent6>
          <a:srgbClr val="0A9585"/>
        </a:accent6>
        <a:hlink>
          <a:srgbClr val="FFC00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3730</Words>
  <Application>WPS 演示</Application>
  <PresentationFormat>全屏显示(4:3)</PresentationFormat>
  <Paragraphs>174</Paragraphs>
  <Slides>23</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Arial</vt:lpstr>
      <vt:lpstr>宋体</vt:lpstr>
      <vt:lpstr>Wingdings</vt:lpstr>
      <vt:lpstr>Arial Black</vt:lpstr>
      <vt:lpstr>微软雅黑</vt:lpstr>
      <vt:lpstr>幼圆</vt:lpstr>
      <vt:lpstr>Calibri</vt:lpstr>
      <vt:lpstr>默认设计模板</vt:lpstr>
      <vt:lpstr>53cd863c53ab1</vt:lpstr>
      <vt:lpstr>PowerPoint 演示文稿</vt:lpstr>
      <vt:lpstr>目录</vt:lpstr>
      <vt:lpstr>目录</vt:lpstr>
      <vt:lpstr>一.整个工程中的关键结构体：</vt:lpstr>
      <vt:lpstr>目录</vt:lpstr>
      <vt:lpstr>二.DTLS的重传机制</vt:lpstr>
      <vt:lpstr>二.DTLS的重传机制</vt:lpstr>
      <vt:lpstr>二.DTLS的重传机制</vt:lpstr>
      <vt:lpstr>二.DTLS的重传机制</vt:lpstr>
      <vt:lpstr>二.DTLS的重传机制</vt:lpstr>
      <vt:lpstr>二.DTLS的重传机制</vt:lpstr>
      <vt:lpstr>二.DTLS的重传机制</vt:lpstr>
      <vt:lpstr>二.DTLS的重传机制</vt:lpstr>
      <vt:lpstr>目录</vt:lpstr>
      <vt:lpstr>三.RSN和MSN</vt:lpstr>
      <vt:lpstr>三.RSN和MSN</vt:lpstr>
      <vt:lpstr>目录</vt:lpstr>
      <vt:lpstr>四.对应用层数据进行重传的设计</vt:lpstr>
      <vt:lpstr>四.对应用层数据进行重传的设计</vt:lpstr>
      <vt:lpstr>四.对应用层数据进行重传的设计</vt:lpstr>
      <vt:lpstr>四.对应用层数据进行重传的设计</vt:lpstr>
      <vt:lpstr>四.对应用层数据进行重传的设计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PKL</dc:creator>
  <cp:lastModifiedBy>feynman</cp:lastModifiedBy>
  <cp:revision>565</cp:revision>
  <dcterms:created xsi:type="dcterms:W3CDTF">2013-01-25T01:44:00Z</dcterms:created>
  <dcterms:modified xsi:type="dcterms:W3CDTF">2016-08-16T23:20:14Z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