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60" r:id="rId5"/>
    <p:sldId id="261" r:id="rId6"/>
    <p:sldId id="262" r:id="rId7"/>
    <p:sldId id="263" r:id="rId8"/>
    <p:sldId id="266" r:id="rId9"/>
    <p:sldId id="267" r:id="rId10"/>
    <p:sldId id="264" r:id="rId11"/>
    <p:sldId id="265"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F6EF329-B328-4F77-A6FB-0DDF5EA9867B}" type="datetimeFigureOut">
              <a:rPr lang="zh-CN" altLang="en-US" smtClean="0"/>
              <a:t>2017/12/29</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CF8EDE32-5F55-424A-8C6E-A1162C71D0E9}"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414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F6EF329-B328-4F77-A6FB-0DDF5EA9867B}" type="datetimeFigureOut">
              <a:rPr lang="zh-CN" altLang="en-US" smtClean="0"/>
              <a:t>2017/12/29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8EDE32-5F55-424A-8C6E-A1162C71D0E9}"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047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F6EF329-B328-4F77-A6FB-0DDF5EA9867B}" type="datetimeFigureOut">
              <a:rPr lang="zh-CN" altLang="en-US" smtClean="0"/>
              <a:t>2017/12/29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8EDE32-5F55-424A-8C6E-A1162C71D0E9}"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652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F6EF329-B328-4F77-A6FB-0DDF5EA9867B}" type="datetimeFigureOut">
              <a:rPr lang="zh-CN" altLang="en-US" smtClean="0"/>
              <a:t>2017/12/29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8EDE32-5F55-424A-8C6E-A1162C71D0E9}"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0322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F6EF329-B328-4F77-A6FB-0DDF5EA9867B}" type="datetimeFigureOut">
              <a:rPr lang="zh-CN" altLang="en-US" smtClean="0"/>
              <a:t>2017/12/29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8EDE32-5F55-424A-8C6E-A1162C71D0E9}"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3218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F6EF329-B328-4F77-A6FB-0DDF5EA9867B}" type="datetimeFigureOut">
              <a:rPr lang="zh-CN" altLang="en-US" smtClean="0"/>
              <a:t>2017/12/29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8EDE32-5F55-424A-8C6E-A1162C71D0E9}"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177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F6EF329-B328-4F77-A6FB-0DDF5EA9867B}" type="datetimeFigureOut">
              <a:rPr lang="zh-CN" altLang="en-US" smtClean="0"/>
              <a:t>2017/12/29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F8EDE32-5F55-424A-8C6E-A1162C71D0E9}"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0235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F6EF329-B328-4F77-A6FB-0DDF5EA9867B}" type="datetimeFigureOut">
              <a:rPr lang="zh-CN" altLang="en-US" smtClean="0"/>
              <a:t>2017/12/29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F8EDE32-5F55-424A-8C6E-A1162C71D0E9}"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5398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EF329-B328-4F77-A6FB-0DDF5EA9867B}" type="datetimeFigureOut">
              <a:rPr lang="zh-CN" altLang="en-US" smtClean="0"/>
              <a:t>2017/12/29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F8EDE32-5F55-424A-8C6E-A1162C71D0E9}" type="slidenum">
              <a:rPr lang="zh-CN" altLang="en-US" smtClean="0"/>
              <a:t>‹#›</a:t>
            </a:fld>
            <a:endParaRPr lang="zh-CN" altLang="en-US"/>
          </a:p>
        </p:txBody>
      </p:sp>
    </p:spTree>
    <p:extLst>
      <p:ext uri="{BB962C8B-B14F-4D97-AF65-F5344CB8AC3E}">
        <p14:creationId xmlns:p14="http://schemas.microsoft.com/office/powerpoint/2010/main" val="660662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F6EF329-B328-4F77-A6FB-0DDF5EA9867B}" type="datetimeFigureOut">
              <a:rPr lang="zh-CN" altLang="en-US" smtClean="0"/>
              <a:t>2017/12/29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8EDE32-5F55-424A-8C6E-A1162C71D0E9}"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925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F6EF329-B328-4F77-A6FB-0DDF5EA9867B}" type="datetimeFigureOut">
              <a:rPr lang="zh-CN" altLang="en-US" smtClean="0"/>
              <a:t>2017/12/29</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CF8EDE32-5F55-424A-8C6E-A1162C71D0E9}"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1582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F6EF329-B328-4F77-A6FB-0DDF5EA9867B}" type="datetimeFigureOut">
              <a:rPr lang="zh-CN" altLang="en-US" smtClean="0"/>
              <a:t>2017/12/29</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F8EDE32-5F55-424A-8C6E-A1162C71D0E9}"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52526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35270;&#39057;&#25773;&#25918;&#27969;&#31243;.webp" TargetMode="External"/><Relationship Id="rId2" Type="http://schemas.openxmlformats.org/officeDocument/2006/relationships/hyperlink" Target="&#35270;&#39057;&#25512;&#27969;&#36807;&#31243;.jpe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libRtmp.jp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84CDDD-6113-4D7D-A8BF-93576939A634}"/>
              </a:ext>
            </a:extLst>
          </p:cNvPr>
          <p:cNvSpPr>
            <a:spLocks noGrp="1"/>
          </p:cNvSpPr>
          <p:nvPr>
            <p:ph type="ctrTitle"/>
          </p:nvPr>
        </p:nvSpPr>
        <p:spPr/>
        <p:txBody>
          <a:bodyPr>
            <a:normAutofit/>
          </a:bodyPr>
          <a:lstStyle/>
          <a:p>
            <a:pPr algn="ctr"/>
            <a:r>
              <a:rPr lang="zh-CN" altLang="en-US" sz="4000" dirty="0"/>
              <a:t>基于</a:t>
            </a:r>
            <a:r>
              <a:rPr lang="en-US" altLang="zh-CN" sz="4000" dirty="0"/>
              <a:t>android</a:t>
            </a:r>
            <a:r>
              <a:rPr lang="zh-CN" altLang="en-US" sz="4000" dirty="0"/>
              <a:t>的视频直播与简单实现</a:t>
            </a:r>
          </a:p>
        </p:txBody>
      </p:sp>
      <p:sp>
        <p:nvSpPr>
          <p:cNvPr id="3" name="副标题 2">
            <a:extLst>
              <a:ext uri="{FF2B5EF4-FFF2-40B4-BE49-F238E27FC236}">
                <a16:creationId xmlns:a16="http://schemas.microsoft.com/office/drawing/2014/main" id="{3D92B207-4BC7-4E08-9288-B9E9045667F1}"/>
              </a:ext>
            </a:extLst>
          </p:cNvPr>
          <p:cNvSpPr>
            <a:spLocks noGrp="1"/>
          </p:cNvSpPr>
          <p:nvPr>
            <p:ph type="subTitle" idx="1"/>
          </p:nvPr>
        </p:nvSpPr>
        <p:spPr/>
        <p:txBody>
          <a:bodyPr>
            <a:normAutofit/>
          </a:bodyPr>
          <a:lstStyle/>
          <a:p>
            <a:pPr algn="r"/>
            <a:r>
              <a:rPr lang="zh-CN" altLang="en-US" sz="2400" dirty="0"/>
              <a:t>分享人</a:t>
            </a:r>
            <a:r>
              <a:rPr lang="en-US" altLang="zh-CN" sz="2400" dirty="0"/>
              <a:t>——</a:t>
            </a:r>
            <a:r>
              <a:rPr lang="zh-CN" altLang="en-US" sz="2400" dirty="0"/>
              <a:t>彭连</a:t>
            </a:r>
          </a:p>
        </p:txBody>
      </p:sp>
    </p:spTree>
    <p:extLst>
      <p:ext uri="{BB962C8B-B14F-4D97-AF65-F5344CB8AC3E}">
        <p14:creationId xmlns:p14="http://schemas.microsoft.com/office/powerpoint/2010/main" val="3055075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63708D-705C-41C0-B7F0-6BADDFC6A6ED}"/>
              </a:ext>
            </a:extLst>
          </p:cNvPr>
          <p:cNvSpPr>
            <a:spLocks noGrp="1"/>
          </p:cNvSpPr>
          <p:nvPr>
            <p:ph type="title"/>
          </p:nvPr>
        </p:nvSpPr>
        <p:spPr/>
        <p:txBody>
          <a:bodyPr/>
          <a:lstStyle/>
          <a:p>
            <a:pPr algn="ctr"/>
            <a:r>
              <a:rPr lang="zh-CN" altLang="en-US" dirty="0"/>
              <a:t>播放流程</a:t>
            </a:r>
          </a:p>
        </p:txBody>
      </p:sp>
      <p:sp>
        <p:nvSpPr>
          <p:cNvPr id="3" name="内容占位符 2">
            <a:extLst>
              <a:ext uri="{FF2B5EF4-FFF2-40B4-BE49-F238E27FC236}">
                <a16:creationId xmlns:a16="http://schemas.microsoft.com/office/drawing/2014/main" id="{9FAD4A32-5122-4B33-9694-E2A3CC001C63}"/>
              </a:ext>
            </a:extLst>
          </p:cNvPr>
          <p:cNvSpPr>
            <a:spLocks noGrp="1"/>
          </p:cNvSpPr>
          <p:nvPr>
            <p:ph idx="1"/>
          </p:nvPr>
        </p:nvSpPr>
        <p:spPr/>
        <p:txBody>
          <a:bodyPr/>
          <a:lstStyle/>
          <a:p>
            <a:r>
              <a:rPr lang="zh-CN" altLang="en-US" dirty="0"/>
              <a:t>渲染播放：</a:t>
            </a:r>
            <a:r>
              <a:rPr lang="en-US" altLang="zh-CN" dirty="0" err="1"/>
              <a:t>ijkplayer</a:t>
            </a:r>
            <a:r>
              <a:rPr lang="zh-CN" altLang="en-US" dirty="0"/>
              <a:t>（</a:t>
            </a:r>
            <a:r>
              <a:rPr lang="en-US" altLang="zh-CN" dirty="0"/>
              <a:t>android</a:t>
            </a:r>
            <a:r>
              <a:rPr lang="zh-CN" altLang="en-US" dirty="0"/>
              <a:t>平台自身支持的音视频解码是有限的 一般的</a:t>
            </a:r>
            <a:r>
              <a:rPr lang="en-US" altLang="zh-CN" dirty="0"/>
              <a:t>mp3 mp4....3gp </a:t>
            </a:r>
            <a:r>
              <a:rPr lang="zh-CN" altLang="en-US" dirty="0"/>
              <a:t>等等 其他的只能自己解码了）</a:t>
            </a:r>
            <a:endParaRPr lang="en-US" altLang="zh-CN" dirty="0"/>
          </a:p>
          <a:p>
            <a:r>
              <a:rPr lang="en-US" altLang="zh-CN" dirty="0" err="1"/>
              <a:t>ijkplayer</a:t>
            </a:r>
            <a:r>
              <a:rPr lang="zh-CN" altLang="en-US" dirty="0"/>
              <a:t>是</a:t>
            </a:r>
            <a:r>
              <a:rPr lang="en-US" altLang="zh-CN" dirty="0" err="1"/>
              <a:t>Bilibili</a:t>
            </a:r>
            <a:r>
              <a:rPr lang="zh-CN" altLang="en-US" dirty="0"/>
              <a:t>基于</a:t>
            </a:r>
            <a:r>
              <a:rPr lang="en-US" altLang="zh-CN" dirty="0" err="1"/>
              <a:t>ffmpeg</a:t>
            </a:r>
            <a:r>
              <a:rPr lang="zh-CN" altLang="en-US" dirty="0"/>
              <a:t>开发并开源的轻量级视频播放器，支持播放本地网络视频，也支持流媒体播放</a:t>
            </a:r>
            <a:r>
              <a:rPr lang="en-US" altLang="zh-CN" dirty="0"/>
              <a:t>.</a:t>
            </a:r>
          </a:p>
          <a:p>
            <a:r>
              <a:rPr lang="en-US" altLang="zh-CN" dirty="0" err="1"/>
              <a:t>Ijkplayer</a:t>
            </a:r>
            <a:r>
              <a:rPr lang="zh-CN" altLang="en-US" dirty="0"/>
              <a:t>集成了很多功能于一体，包括流媒体服务器连接、流媒体接收以及解码、音视频播放</a:t>
            </a:r>
          </a:p>
        </p:txBody>
      </p:sp>
    </p:spTree>
    <p:extLst>
      <p:ext uri="{BB962C8B-B14F-4D97-AF65-F5344CB8AC3E}">
        <p14:creationId xmlns:p14="http://schemas.microsoft.com/office/powerpoint/2010/main" val="2304372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702EA4-F0A5-4CBD-9359-D91DAE7596D1}"/>
              </a:ext>
            </a:extLst>
          </p:cNvPr>
          <p:cNvSpPr>
            <a:spLocks noGrp="1"/>
          </p:cNvSpPr>
          <p:nvPr>
            <p:ph type="title"/>
          </p:nvPr>
        </p:nvSpPr>
        <p:spPr/>
        <p:txBody>
          <a:bodyPr/>
          <a:lstStyle/>
          <a:p>
            <a:pPr algn="ctr"/>
            <a:r>
              <a:rPr lang="en-US" altLang="zh-CN" dirty="0"/>
              <a:t>Demo</a:t>
            </a:r>
            <a:r>
              <a:rPr lang="zh-CN" altLang="en-US" dirty="0"/>
              <a:t>演示</a:t>
            </a:r>
          </a:p>
        </p:txBody>
      </p:sp>
      <p:sp>
        <p:nvSpPr>
          <p:cNvPr id="3" name="内容占位符 2">
            <a:extLst>
              <a:ext uri="{FF2B5EF4-FFF2-40B4-BE49-F238E27FC236}">
                <a16:creationId xmlns:a16="http://schemas.microsoft.com/office/drawing/2014/main" id="{31F87EA0-161A-4552-B66F-55E051180CBE}"/>
              </a:ext>
            </a:extLst>
          </p:cNvPr>
          <p:cNvSpPr>
            <a:spLocks noGrp="1"/>
          </p:cNvSpPr>
          <p:nvPr>
            <p:ph idx="1"/>
          </p:nvPr>
        </p:nvSpPr>
        <p:spPr/>
        <p:txBody>
          <a:bodyPr>
            <a:normAutofit/>
          </a:bodyPr>
          <a:lstStyle/>
          <a:p>
            <a:r>
              <a:rPr lang="zh-CN" altLang="en-US" dirty="0"/>
              <a:t>要实现直播我们必须有</a:t>
            </a:r>
            <a:r>
              <a:rPr lang="en-US" altLang="zh-CN" dirty="0"/>
              <a:t>3</a:t>
            </a:r>
            <a:r>
              <a:rPr lang="zh-CN" altLang="en-US" dirty="0"/>
              <a:t>个东西 推流端、流媒体服务器、播放端。</a:t>
            </a:r>
          </a:p>
          <a:p>
            <a:r>
              <a:rPr lang="zh-CN" altLang="en-US" dirty="0"/>
              <a:t>录制音视频 </a:t>
            </a:r>
            <a:r>
              <a:rPr lang="en-US" altLang="zh-CN" dirty="0" err="1"/>
              <a:t>AudioRecord</a:t>
            </a:r>
            <a:r>
              <a:rPr lang="en-US" altLang="zh-CN" dirty="0"/>
              <a:t>/</a:t>
            </a:r>
            <a:r>
              <a:rPr lang="en-US" altLang="zh-CN" dirty="0" err="1"/>
              <a:t>MediaRecord</a:t>
            </a:r>
            <a:r>
              <a:rPr lang="en-US" altLang="zh-CN" dirty="0"/>
              <a:t>       </a:t>
            </a:r>
            <a:r>
              <a:rPr lang="zh-CN" altLang="en-US" dirty="0"/>
              <a:t>音视频编码：</a:t>
            </a:r>
            <a:r>
              <a:rPr lang="en-US" altLang="zh-CN" dirty="0"/>
              <a:t>aac&amp;h264(</a:t>
            </a:r>
            <a:r>
              <a:rPr lang="zh-CN" altLang="en-US" dirty="0"/>
              <a:t>硬编码</a:t>
            </a:r>
            <a:r>
              <a:rPr lang="en-US" altLang="zh-CN" dirty="0"/>
              <a:t>)</a:t>
            </a:r>
          </a:p>
          <a:p>
            <a:r>
              <a:rPr lang="zh-CN" altLang="en-US" dirty="0"/>
              <a:t>推流：</a:t>
            </a:r>
            <a:r>
              <a:rPr lang="en-US" altLang="zh-CN" dirty="0" err="1"/>
              <a:t>librtmp</a:t>
            </a:r>
            <a:endParaRPr lang="en-US" altLang="zh-CN" dirty="0"/>
          </a:p>
          <a:p>
            <a:r>
              <a:rPr lang="zh-CN" altLang="en-US" dirty="0"/>
              <a:t>流媒体传输协议：</a:t>
            </a:r>
            <a:r>
              <a:rPr lang="en-US" altLang="zh-CN" dirty="0" err="1"/>
              <a:t>rtmp</a:t>
            </a:r>
            <a:endParaRPr lang="en-US" altLang="zh-CN" dirty="0"/>
          </a:p>
          <a:p>
            <a:r>
              <a:rPr lang="zh-CN" altLang="en-US" dirty="0"/>
              <a:t>流媒体服务器：</a:t>
            </a:r>
            <a:r>
              <a:rPr lang="en-US" altLang="zh-CN" dirty="0"/>
              <a:t>red5(</a:t>
            </a:r>
            <a:r>
              <a:rPr lang="zh-CN" altLang="en-US" dirty="0"/>
              <a:t>开源的流媒体服务器</a:t>
            </a:r>
            <a:r>
              <a:rPr lang="en-US" altLang="zh-CN" dirty="0"/>
              <a:t>)</a:t>
            </a:r>
            <a:endParaRPr lang="zh-CN" altLang="en-US" dirty="0"/>
          </a:p>
          <a:p>
            <a:r>
              <a:rPr lang="zh-CN" altLang="en-US" dirty="0"/>
              <a:t>渲染播放：</a:t>
            </a:r>
            <a:r>
              <a:rPr lang="en-US" altLang="zh-CN" dirty="0" err="1"/>
              <a:t>ijkplayer</a:t>
            </a:r>
            <a:r>
              <a:rPr lang="en-US" altLang="zh-CN" dirty="0"/>
              <a:t>(</a:t>
            </a:r>
            <a:r>
              <a:rPr lang="zh-CN" altLang="en-US" dirty="0"/>
              <a:t>流的接收、解码、播放</a:t>
            </a:r>
            <a:r>
              <a:rPr lang="en-US" altLang="zh-CN" dirty="0"/>
              <a:t>)</a:t>
            </a:r>
            <a:endParaRPr lang="zh-CN" altLang="en-US" dirty="0"/>
          </a:p>
        </p:txBody>
      </p:sp>
    </p:spTree>
    <p:extLst>
      <p:ext uri="{BB962C8B-B14F-4D97-AF65-F5344CB8AC3E}">
        <p14:creationId xmlns:p14="http://schemas.microsoft.com/office/powerpoint/2010/main" val="2838772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30EB8-E331-4EB8-A638-B43EA248F7B1}"/>
              </a:ext>
            </a:extLst>
          </p:cNvPr>
          <p:cNvSpPr>
            <a:spLocks noGrp="1"/>
          </p:cNvSpPr>
          <p:nvPr>
            <p:ph type="title"/>
          </p:nvPr>
        </p:nvSpPr>
        <p:spPr>
          <a:xfrm>
            <a:off x="1451579" y="804520"/>
            <a:ext cx="9603275" cy="656728"/>
          </a:xfrm>
        </p:spPr>
        <p:txBody>
          <a:bodyPr/>
          <a:lstStyle/>
          <a:p>
            <a:pPr algn="ctr"/>
            <a:r>
              <a:rPr lang="zh-CN" altLang="en-US" dirty="0"/>
              <a:t>总结</a:t>
            </a:r>
          </a:p>
        </p:txBody>
      </p:sp>
      <p:sp>
        <p:nvSpPr>
          <p:cNvPr id="3" name="内容占位符 2">
            <a:extLst>
              <a:ext uri="{FF2B5EF4-FFF2-40B4-BE49-F238E27FC236}">
                <a16:creationId xmlns:a16="http://schemas.microsoft.com/office/drawing/2014/main" id="{8CB46257-2596-4BE6-BDE7-10625BF4954C}"/>
              </a:ext>
            </a:extLst>
          </p:cNvPr>
          <p:cNvSpPr>
            <a:spLocks noGrp="1"/>
          </p:cNvSpPr>
          <p:nvPr>
            <p:ph idx="1"/>
          </p:nvPr>
        </p:nvSpPr>
        <p:spPr>
          <a:xfrm>
            <a:off x="1451579" y="2015732"/>
            <a:ext cx="9603275" cy="3450613"/>
          </a:xfrm>
        </p:spPr>
        <p:txBody>
          <a:bodyPr>
            <a:normAutofit fontScale="92500" lnSpcReduction="20000"/>
          </a:bodyPr>
          <a:lstStyle/>
          <a:p>
            <a:r>
              <a:rPr lang="zh-CN" altLang="en-US" dirty="0"/>
              <a:t>只是大概进行了音视频的采集、编码以及推流，没有做很多细节处理，比如声音去噪、去除回音以及视频的画质处理等，对于延迟以及丢帧等也没有对应的处理</a:t>
            </a:r>
            <a:r>
              <a:rPr lang="en-US" altLang="zh-CN" dirty="0"/>
              <a:t>.</a:t>
            </a:r>
          </a:p>
          <a:p>
            <a:r>
              <a:rPr lang="zh-CN" altLang="en-US" sz="1400" dirty="0">
                <a:solidFill>
                  <a:srgbClr val="FF0000"/>
                </a:solidFill>
              </a:rPr>
              <a:t>参考链接：</a:t>
            </a:r>
            <a:endParaRPr lang="en-US" altLang="zh-CN" sz="1400" dirty="0">
              <a:solidFill>
                <a:srgbClr val="FF0000"/>
              </a:solidFill>
            </a:endParaRPr>
          </a:p>
          <a:p>
            <a:r>
              <a:rPr lang="en-US" altLang="zh-CN" sz="1400" dirty="0">
                <a:solidFill>
                  <a:srgbClr val="FF0000"/>
                </a:solidFill>
              </a:rPr>
              <a:t>android</a:t>
            </a:r>
            <a:r>
              <a:rPr lang="zh-CN" altLang="en-US" sz="1400" dirty="0">
                <a:solidFill>
                  <a:srgbClr val="FF0000"/>
                </a:solidFill>
              </a:rPr>
              <a:t>直播介绍：</a:t>
            </a:r>
            <a:r>
              <a:rPr lang="en-US" altLang="zh-CN" sz="1400" dirty="0">
                <a:solidFill>
                  <a:srgbClr val="FF0000"/>
                </a:solidFill>
              </a:rPr>
              <a:t>http://blog.csdn.net/huaxun66/article/details/53427771</a:t>
            </a:r>
          </a:p>
          <a:p>
            <a:r>
              <a:rPr lang="en-US" altLang="zh-CN" sz="1400" dirty="0">
                <a:solidFill>
                  <a:srgbClr val="FF0000"/>
                </a:solidFill>
              </a:rPr>
              <a:t>android</a:t>
            </a:r>
            <a:r>
              <a:rPr lang="zh-CN" altLang="en-US" sz="1400" dirty="0">
                <a:solidFill>
                  <a:srgbClr val="FF0000"/>
                </a:solidFill>
              </a:rPr>
              <a:t>直播介绍：</a:t>
            </a:r>
            <a:r>
              <a:rPr lang="en-US" altLang="zh-CN" sz="1400" dirty="0">
                <a:solidFill>
                  <a:srgbClr val="FF0000"/>
                </a:solidFill>
              </a:rPr>
              <a:t>http://www.jianshu.com/p/8436c7353296</a:t>
            </a:r>
          </a:p>
          <a:p>
            <a:r>
              <a:rPr lang="en-US" altLang="zh-CN" sz="1400" dirty="0">
                <a:solidFill>
                  <a:srgbClr val="FF0000"/>
                </a:solidFill>
              </a:rPr>
              <a:t>h264</a:t>
            </a:r>
            <a:r>
              <a:rPr lang="zh-CN" altLang="en-US" sz="1400" dirty="0">
                <a:solidFill>
                  <a:srgbClr val="FF0000"/>
                </a:solidFill>
              </a:rPr>
              <a:t>与</a:t>
            </a:r>
            <a:r>
              <a:rPr lang="en-US" altLang="zh-CN" sz="1400" dirty="0" err="1">
                <a:solidFill>
                  <a:srgbClr val="FF0000"/>
                </a:solidFill>
              </a:rPr>
              <a:t>aac:http</a:t>
            </a:r>
            <a:r>
              <a:rPr lang="en-US" altLang="zh-CN" sz="1400" dirty="0">
                <a:solidFill>
                  <a:srgbClr val="FF0000"/>
                </a:solidFill>
              </a:rPr>
              <a:t>://blog.csdn.net/wzw88486969/article/details/50541311</a:t>
            </a:r>
          </a:p>
          <a:p>
            <a:r>
              <a:rPr lang="en-US" altLang="zh-CN" sz="1400" dirty="0" err="1">
                <a:solidFill>
                  <a:srgbClr val="FF0000"/>
                </a:solidFill>
              </a:rPr>
              <a:t>librtmp:http</a:t>
            </a:r>
            <a:r>
              <a:rPr lang="en-US" altLang="zh-CN" sz="1400" dirty="0">
                <a:solidFill>
                  <a:srgbClr val="FF0000"/>
                </a:solidFill>
              </a:rPr>
              <a:t>://blog.csdn.net/leixiaohua1020/article/details/42104945</a:t>
            </a:r>
          </a:p>
          <a:p>
            <a:r>
              <a:rPr lang="en-US" altLang="zh-CN" sz="1400" dirty="0">
                <a:solidFill>
                  <a:srgbClr val="FF0000"/>
                </a:solidFill>
              </a:rPr>
              <a:t>AAC</a:t>
            </a:r>
            <a:r>
              <a:rPr lang="zh-CN" altLang="en-US" sz="1400" dirty="0">
                <a:solidFill>
                  <a:srgbClr val="FF0000"/>
                </a:solidFill>
              </a:rPr>
              <a:t>编码介绍：</a:t>
            </a:r>
            <a:r>
              <a:rPr lang="en-US" altLang="zh-CN" sz="1400" dirty="0">
                <a:solidFill>
                  <a:srgbClr val="FF0000"/>
                </a:solidFill>
              </a:rPr>
              <a:t>http://blog.csdn.net/sunnylgz/article/details/7676340</a:t>
            </a:r>
          </a:p>
          <a:p>
            <a:r>
              <a:rPr lang="en-US" altLang="zh-CN" sz="1400" dirty="0" err="1">
                <a:solidFill>
                  <a:srgbClr val="FF0000"/>
                </a:solidFill>
              </a:rPr>
              <a:t>MediaCodec</a:t>
            </a:r>
            <a:r>
              <a:rPr lang="zh-CN" altLang="en-US" sz="1400" dirty="0">
                <a:solidFill>
                  <a:srgbClr val="FF0000"/>
                </a:solidFill>
              </a:rPr>
              <a:t>编码：</a:t>
            </a:r>
            <a:r>
              <a:rPr lang="en-US" altLang="zh-CN" sz="1400" dirty="0">
                <a:solidFill>
                  <a:srgbClr val="FF0000"/>
                </a:solidFill>
              </a:rPr>
              <a:t>https://www.cnblogs.com/roger-yu/p/5635494.html</a:t>
            </a:r>
          </a:p>
          <a:p>
            <a:r>
              <a:rPr lang="en-US" altLang="zh-CN" sz="1400" dirty="0">
                <a:solidFill>
                  <a:srgbClr val="FF0000"/>
                </a:solidFill>
              </a:rPr>
              <a:t>H264</a:t>
            </a:r>
            <a:r>
              <a:rPr lang="zh-CN" altLang="en-US" sz="1400" dirty="0">
                <a:solidFill>
                  <a:srgbClr val="FF0000"/>
                </a:solidFill>
              </a:rPr>
              <a:t>编码介绍：</a:t>
            </a:r>
            <a:r>
              <a:rPr lang="en-US" altLang="zh-CN" sz="1400" dirty="0">
                <a:solidFill>
                  <a:srgbClr val="FF0000"/>
                </a:solidFill>
              </a:rPr>
              <a:t>http://blog.csdn.net/chinadragon76/article/details/22408727</a:t>
            </a:r>
            <a:endParaRPr lang="zh-CN" altLang="en-US" sz="1400" dirty="0">
              <a:solidFill>
                <a:srgbClr val="FF0000"/>
              </a:solidFill>
            </a:endParaRPr>
          </a:p>
        </p:txBody>
      </p:sp>
    </p:spTree>
    <p:extLst>
      <p:ext uri="{BB962C8B-B14F-4D97-AF65-F5344CB8AC3E}">
        <p14:creationId xmlns:p14="http://schemas.microsoft.com/office/powerpoint/2010/main" val="66633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F7F43F-8F42-4810-82EF-30570ADB673A}"/>
              </a:ext>
            </a:extLst>
          </p:cNvPr>
          <p:cNvSpPr>
            <a:spLocks noGrp="1"/>
          </p:cNvSpPr>
          <p:nvPr>
            <p:ph type="title"/>
          </p:nvPr>
        </p:nvSpPr>
        <p:spPr/>
        <p:txBody>
          <a:bodyPr>
            <a:normAutofit/>
          </a:bodyPr>
          <a:lstStyle/>
          <a:p>
            <a:pPr algn="ctr"/>
            <a:r>
              <a:rPr lang="zh-CN" altLang="en-US" sz="4000" dirty="0"/>
              <a:t>介绍大纲</a:t>
            </a:r>
          </a:p>
        </p:txBody>
      </p:sp>
      <p:sp>
        <p:nvSpPr>
          <p:cNvPr id="3" name="内容占位符 2">
            <a:extLst>
              <a:ext uri="{FF2B5EF4-FFF2-40B4-BE49-F238E27FC236}">
                <a16:creationId xmlns:a16="http://schemas.microsoft.com/office/drawing/2014/main" id="{0130FDDF-EA28-4714-92BB-8A2C0882B44C}"/>
              </a:ext>
            </a:extLst>
          </p:cNvPr>
          <p:cNvSpPr>
            <a:spLocks noGrp="1"/>
          </p:cNvSpPr>
          <p:nvPr>
            <p:ph idx="1"/>
          </p:nvPr>
        </p:nvSpPr>
        <p:spPr/>
        <p:txBody>
          <a:bodyPr>
            <a:normAutofit/>
          </a:bodyPr>
          <a:lstStyle/>
          <a:p>
            <a:r>
              <a:rPr lang="en-US" altLang="zh-CN" sz="3200" dirty="0"/>
              <a:t>1</a:t>
            </a:r>
            <a:r>
              <a:rPr lang="zh-CN" altLang="en-US" sz="3200" dirty="0"/>
              <a:t>、相关名词介绍</a:t>
            </a:r>
            <a:endParaRPr lang="en-US" altLang="zh-CN" sz="3200" dirty="0"/>
          </a:p>
          <a:p>
            <a:r>
              <a:rPr lang="en-US" altLang="zh-CN" sz="3200" dirty="0"/>
              <a:t>2</a:t>
            </a:r>
            <a:r>
              <a:rPr lang="zh-CN" altLang="en-US" sz="3200" dirty="0"/>
              <a:t>、实现流程介绍</a:t>
            </a:r>
            <a:endParaRPr lang="en-US" altLang="zh-CN" sz="3200" dirty="0"/>
          </a:p>
          <a:p>
            <a:r>
              <a:rPr lang="en-US" altLang="zh-CN" sz="3200" dirty="0"/>
              <a:t>3</a:t>
            </a:r>
            <a:r>
              <a:rPr lang="zh-CN" altLang="en-US" sz="3200" dirty="0"/>
              <a:t>、</a:t>
            </a:r>
            <a:r>
              <a:rPr lang="en-US" altLang="zh-CN" sz="3200" dirty="0"/>
              <a:t>demo</a:t>
            </a:r>
            <a:r>
              <a:rPr lang="zh-CN" altLang="en-US" sz="3200" dirty="0"/>
              <a:t>演示</a:t>
            </a:r>
            <a:endParaRPr lang="en-US" altLang="zh-CN" sz="3200" dirty="0"/>
          </a:p>
          <a:p>
            <a:r>
              <a:rPr lang="en-US" altLang="zh-CN" sz="3200" dirty="0"/>
              <a:t>4</a:t>
            </a:r>
            <a:r>
              <a:rPr lang="zh-CN" altLang="en-US" sz="3200" dirty="0"/>
              <a:t>、总结</a:t>
            </a:r>
          </a:p>
        </p:txBody>
      </p:sp>
    </p:spTree>
    <p:extLst>
      <p:ext uri="{BB962C8B-B14F-4D97-AF65-F5344CB8AC3E}">
        <p14:creationId xmlns:p14="http://schemas.microsoft.com/office/powerpoint/2010/main" val="2154205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BF97C3-3251-4FF1-9067-924087AA9B98}"/>
              </a:ext>
            </a:extLst>
          </p:cNvPr>
          <p:cNvSpPr>
            <a:spLocks noGrp="1"/>
          </p:cNvSpPr>
          <p:nvPr>
            <p:ph type="title"/>
          </p:nvPr>
        </p:nvSpPr>
        <p:spPr/>
        <p:txBody>
          <a:bodyPr/>
          <a:lstStyle/>
          <a:p>
            <a:pPr algn="ctr"/>
            <a:r>
              <a:rPr lang="zh-CN" altLang="en-US" dirty="0"/>
              <a:t>相关名词介绍</a:t>
            </a:r>
          </a:p>
        </p:txBody>
      </p:sp>
      <p:sp>
        <p:nvSpPr>
          <p:cNvPr id="3" name="内容占位符 2">
            <a:extLst>
              <a:ext uri="{FF2B5EF4-FFF2-40B4-BE49-F238E27FC236}">
                <a16:creationId xmlns:a16="http://schemas.microsoft.com/office/drawing/2014/main" id="{AA7D85E0-38F2-4C0F-BEA8-86BEB265BDE5}"/>
              </a:ext>
            </a:extLst>
          </p:cNvPr>
          <p:cNvSpPr>
            <a:spLocks noGrp="1"/>
          </p:cNvSpPr>
          <p:nvPr>
            <p:ph idx="1"/>
          </p:nvPr>
        </p:nvSpPr>
        <p:spPr/>
        <p:txBody>
          <a:bodyPr>
            <a:normAutofit fontScale="62500" lnSpcReduction="20000"/>
          </a:bodyPr>
          <a:lstStyle/>
          <a:p>
            <a:r>
              <a:rPr lang="zh-CN" altLang="en-US" b="1" dirty="0">
                <a:solidFill>
                  <a:srgbClr val="FF0000"/>
                </a:solidFill>
              </a:rPr>
              <a:t>视频</a:t>
            </a:r>
            <a:r>
              <a:rPr lang="zh-CN" altLang="en-US" dirty="0"/>
              <a:t>：静止的画面叫图像（</a:t>
            </a:r>
            <a:r>
              <a:rPr lang="en-US" altLang="zh-CN" dirty="0"/>
              <a:t>picture</a:t>
            </a:r>
            <a:r>
              <a:rPr lang="zh-CN" altLang="en-US" dirty="0"/>
              <a:t>）。连续的图像变化每秒超过</a:t>
            </a:r>
            <a:r>
              <a:rPr lang="en-US" altLang="zh-CN" dirty="0"/>
              <a:t>24</a:t>
            </a:r>
            <a:r>
              <a:rPr lang="zh-CN" altLang="en-US" dirty="0"/>
              <a:t>帧（</a:t>
            </a:r>
            <a:r>
              <a:rPr lang="en-US" altLang="zh-CN" dirty="0"/>
              <a:t>frame</a:t>
            </a:r>
            <a:r>
              <a:rPr lang="zh-CN" altLang="en-US" dirty="0"/>
              <a:t>）画面以上时，根椐视觉暂留原理，人眼无法辨别每幅单独的静态画面，看上去是平滑连续的视觉效果。这样的连续画面叫视频。当连续图像变化每秒低于</a:t>
            </a:r>
            <a:r>
              <a:rPr lang="en-US" altLang="zh-CN" dirty="0"/>
              <a:t>24</a:t>
            </a:r>
            <a:r>
              <a:rPr lang="zh-CN" altLang="en-US" dirty="0"/>
              <a:t>帧画面时，人眼有不连续的感觉叫动画（</a:t>
            </a:r>
            <a:r>
              <a:rPr lang="en-US" altLang="zh-CN" dirty="0"/>
              <a:t>cartoon</a:t>
            </a:r>
            <a:r>
              <a:rPr lang="zh-CN" altLang="en-US" dirty="0"/>
              <a:t>）</a:t>
            </a:r>
          </a:p>
          <a:p>
            <a:r>
              <a:rPr lang="zh-CN" altLang="en-US" dirty="0">
                <a:solidFill>
                  <a:srgbClr val="FF0000"/>
                </a:solidFill>
              </a:rPr>
              <a:t>流媒体</a:t>
            </a:r>
            <a:r>
              <a:rPr lang="zh-CN" altLang="en-US" dirty="0"/>
              <a:t>：指采用流式传输的方式在</a:t>
            </a:r>
            <a:r>
              <a:rPr lang="en-US" altLang="zh-CN" dirty="0"/>
              <a:t>Internet / Intranet</a:t>
            </a:r>
            <a:r>
              <a:rPr lang="zh-CN" altLang="en-US" dirty="0"/>
              <a:t>播放的媒体格式</a:t>
            </a:r>
            <a:r>
              <a:rPr lang="en-US" altLang="zh-CN" dirty="0"/>
              <a:t>.</a:t>
            </a:r>
            <a:r>
              <a:rPr lang="zh-CN" altLang="en-US" dirty="0"/>
              <a:t>流媒体的数据流随时传送随时播放，只是在开始时有些延迟边下载边播入的流式传输方式不仅使启动延时大幅度地缩短，而且对系统缓存容量的需求也大大降低，极大地减少用户用在等待的时间。</a:t>
            </a:r>
            <a:r>
              <a:rPr lang="en-US" altLang="zh-CN" dirty="0"/>
              <a:t>Internet / Intranet</a:t>
            </a:r>
            <a:r>
              <a:rPr lang="zh-CN" altLang="en-US" dirty="0"/>
              <a:t>：它们都是网络。它们之间是一种相对的关系，</a:t>
            </a:r>
            <a:r>
              <a:rPr lang="en-US" altLang="zh-CN" dirty="0"/>
              <a:t>internet</a:t>
            </a:r>
            <a:r>
              <a:rPr lang="zh-CN" altLang="en-US" dirty="0"/>
              <a:t>是指互联网，我们每天上的就是这种网络，范围比较广，</a:t>
            </a:r>
            <a:r>
              <a:rPr lang="en-US" altLang="zh-CN" dirty="0"/>
              <a:t>intranet</a:t>
            </a:r>
            <a:r>
              <a:rPr lang="zh-CN" altLang="en-US" dirty="0"/>
              <a:t>一般指内部网络，比如单位内部的网络或者某些特殊用途的网络，比如军网）</a:t>
            </a:r>
          </a:p>
          <a:p>
            <a:r>
              <a:rPr lang="zh-CN" altLang="en-US" dirty="0">
                <a:solidFill>
                  <a:srgbClr val="FF0000"/>
                </a:solidFill>
              </a:rPr>
              <a:t>分辨率</a:t>
            </a:r>
            <a:r>
              <a:rPr lang="zh-CN" altLang="en-US" dirty="0"/>
              <a:t>：分辨率是一个表示平面图像精细程度的概念，通常它是以横向和纵向点的数量来衡量的，表示成水平点数垂直点数的形式，在计算机显示领域我们也表示成“每英寸像素”（</a:t>
            </a:r>
            <a:r>
              <a:rPr lang="en-US" altLang="zh-CN" dirty="0" err="1"/>
              <a:t>ppi</a:t>
            </a:r>
            <a:r>
              <a:rPr lang="zh-CN" altLang="en-US" dirty="0"/>
              <a:t>）</a:t>
            </a:r>
            <a:r>
              <a:rPr lang="en-US" altLang="zh-CN" dirty="0"/>
              <a:t>.</a:t>
            </a:r>
            <a:r>
              <a:rPr lang="zh-CN" altLang="en-US" dirty="0"/>
              <a:t>在一个固定的平面内，分辨率越高，意味着可使用的点数越多，图像越细致</a:t>
            </a:r>
          </a:p>
          <a:p>
            <a:r>
              <a:rPr lang="zh-CN" altLang="en-US" dirty="0">
                <a:solidFill>
                  <a:srgbClr val="FF0000"/>
                </a:solidFill>
              </a:rPr>
              <a:t>帧率</a:t>
            </a:r>
            <a:r>
              <a:rPr lang="zh-CN" altLang="en-US" dirty="0"/>
              <a:t>：帧</a:t>
            </a:r>
            <a:r>
              <a:rPr lang="en-US" altLang="zh-CN" dirty="0"/>
              <a:t>/</a:t>
            </a:r>
            <a:r>
              <a:rPr lang="zh-CN" altLang="en-US" dirty="0"/>
              <a:t>秒（</a:t>
            </a:r>
            <a:r>
              <a:rPr lang="en-US" altLang="zh-CN" dirty="0"/>
              <a:t>frames per second</a:t>
            </a:r>
            <a:r>
              <a:rPr lang="zh-CN" altLang="en-US" dirty="0"/>
              <a:t>）的缩写，也称为帧速率，测量用于保存、显示动态视频的信息数量。每一帧都是静止的图象，快速连续地显示帧便形成了运动的假象。每秒钟帧数 （</a:t>
            </a:r>
            <a:r>
              <a:rPr lang="en-US" altLang="zh-CN" dirty="0"/>
              <a:t>fps</a:t>
            </a:r>
            <a:r>
              <a:rPr lang="zh-CN" altLang="en-US" dirty="0"/>
              <a:t>） 愈多，所显示的动作就会愈流畅，可理解为</a:t>
            </a:r>
            <a:r>
              <a:rPr lang="en-US" altLang="zh-CN" dirty="0"/>
              <a:t>1</a:t>
            </a:r>
            <a:r>
              <a:rPr lang="zh-CN" altLang="en-US" dirty="0"/>
              <a:t>秒钟时间里刷新的图片的帧数，也可以理解为图形处理器每秒钟能够刷新几次，也就是指每秒钟能够播放（或者录制）多少格画面。</a:t>
            </a:r>
          </a:p>
          <a:p>
            <a:r>
              <a:rPr lang="en-US" altLang="zh-CN" dirty="0" err="1">
                <a:solidFill>
                  <a:srgbClr val="FF0000"/>
                </a:solidFill>
              </a:rPr>
              <a:t>ffmpeg</a:t>
            </a:r>
            <a:r>
              <a:rPr lang="zh-CN" altLang="en-US" dirty="0"/>
              <a:t>：是一个非常强大的音视频编解码开源库</a:t>
            </a:r>
            <a:r>
              <a:rPr lang="en-US" altLang="zh-CN" dirty="0"/>
              <a:t>,</a:t>
            </a:r>
            <a:r>
              <a:rPr lang="zh-CN" altLang="en-US" dirty="0"/>
              <a:t>目前市场上流行的播放器</a:t>
            </a:r>
            <a:r>
              <a:rPr lang="en-US" altLang="zh-CN" dirty="0"/>
              <a:t>,</a:t>
            </a:r>
            <a:r>
              <a:rPr lang="zh-CN" altLang="en-US" dirty="0"/>
              <a:t>大部分都是基于此开发的</a:t>
            </a:r>
            <a:r>
              <a:rPr lang="en-US" altLang="zh-CN" dirty="0"/>
              <a:t>,</a:t>
            </a:r>
            <a:r>
              <a:rPr lang="zh-CN" altLang="en-US" dirty="0"/>
              <a:t>包括暴风</a:t>
            </a:r>
            <a:r>
              <a:rPr lang="en-US" altLang="zh-CN" dirty="0"/>
              <a:t>,</a:t>
            </a:r>
            <a:r>
              <a:rPr lang="zh-CN" altLang="en-US" dirty="0"/>
              <a:t>腾讯视频</a:t>
            </a:r>
            <a:r>
              <a:rPr lang="en-US" altLang="zh-CN" dirty="0"/>
              <a:t>,</a:t>
            </a:r>
            <a:r>
              <a:rPr lang="zh-CN" altLang="en-US" dirty="0"/>
              <a:t>等等</a:t>
            </a:r>
          </a:p>
        </p:txBody>
      </p:sp>
    </p:spTree>
    <p:extLst>
      <p:ext uri="{BB962C8B-B14F-4D97-AF65-F5344CB8AC3E}">
        <p14:creationId xmlns:p14="http://schemas.microsoft.com/office/powerpoint/2010/main" val="162967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32CCF-986D-4CEC-9583-3F263C12E62B}"/>
              </a:ext>
            </a:extLst>
          </p:cNvPr>
          <p:cNvSpPr>
            <a:spLocks noGrp="1"/>
          </p:cNvSpPr>
          <p:nvPr>
            <p:ph type="title"/>
          </p:nvPr>
        </p:nvSpPr>
        <p:spPr/>
        <p:txBody>
          <a:bodyPr/>
          <a:lstStyle/>
          <a:p>
            <a:pPr algn="ctr"/>
            <a:r>
              <a:rPr lang="zh-CN" altLang="en-US" dirty="0"/>
              <a:t>相关名词介绍</a:t>
            </a:r>
          </a:p>
        </p:txBody>
      </p:sp>
      <p:sp>
        <p:nvSpPr>
          <p:cNvPr id="3" name="内容占位符 2">
            <a:extLst>
              <a:ext uri="{FF2B5EF4-FFF2-40B4-BE49-F238E27FC236}">
                <a16:creationId xmlns:a16="http://schemas.microsoft.com/office/drawing/2014/main" id="{973F26B7-CF73-4E78-8C0E-3C20A27B82D1}"/>
              </a:ext>
            </a:extLst>
          </p:cNvPr>
          <p:cNvSpPr>
            <a:spLocks noGrp="1"/>
          </p:cNvSpPr>
          <p:nvPr>
            <p:ph idx="1"/>
          </p:nvPr>
        </p:nvSpPr>
        <p:spPr>
          <a:xfrm>
            <a:off x="1451579" y="2015732"/>
            <a:ext cx="9603275" cy="3820292"/>
          </a:xfrm>
        </p:spPr>
        <p:txBody>
          <a:bodyPr>
            <a:normAutofit fontScale="55000" lnSpcReduction="20000"/>
          </a:bodyPr>
          <a:lstStyle/>
          <a:p>
            <a:r>
              <a:rPr lang="en-US" altLang="zh-CN" dirty="0"/>
              <a:t>1.2</a:t>
            </a:r>
            <a:r>
              <a:rPr lang="zh-CN" altLang="en-US" dirty="0"/>
              <a:t>、多媒体的格式分类</a:t>
            </a:r>
          </a:p>
          <a:p>
            <a:r>
              <a:rPr lang="zh-CN" altLang="en-US" dirty="0"/>
              <a:t>封装格式</a:t>
            </a:r>
            <a:r>
              <a:rPr lang="en-US" altLang="zh-CN" dirty="0"/>
              <a:t>(</a:t>
            </a:r>
            <a:r>
              <a:rPr lang="zh-CN" altLang="en-US" dirty="0"/>
              <a:t>专业上讲叫容器</a:t>
            </a:r>
            <a:r>
              <a:rPr lang="en-US" altLang="zh-CN" dirty="0"/>
              <a:t>,</a:t>
            </a:r>
            <a:r>
              <a:rPr lang="zh-CN" altLang="en-US" dirty="0"/>
              <a:t>通俗的叫文件格式</a:t>
            </a:r>
            <a:r>
              <a:rPr lang="en-US" altLang="zh-CN" dirty="0"/>
              <a:t>),</a:t>
            </a:r>
            <a:r>
              <a:rPr lang="zh-CN" altLang="en-US" dirty="0"/>
              <a:t>视频编解码</a:t>
            </a:r>
            <a:r>
              <a:rPr lang="en-US" altLang="zh-CN" dirty="0"/>
              <a:t>,</a:t>
            </a:r>
            <a:r>
              <a:rPr lang="zh-CN" altLang="en-US" dirty="0"/>
              <a:t>音频编解码</a:t>
            </a:r>
          </a:p>
          <a:p>
            <a:r>
              <a:rPr lang="en-US" altLang="zh-CN" dirty="0"/>
              <a:t>1.1</a:t>
            </a:r>
            <a:r>
              <a:rPr lang="zh-CN" altLang="en-US" dirty="0"/>
              <a:t>常见的封装格式</a:t>
            </a:r>
          </a:p>
          <a:p>
            <a:pPr marL="0" indent="0">
              <a:buNone/>
            </a:pPr>
            <a:r>
              <a:rPr lang="en-US" altLang="zh-CN" dirty="0"/>
              <a:t>      * MPEG Audio Layer 3 :</a:t>
            </a:r>
            <a:r>
              <a:rPr lang="zh-CN" altLang="en-US" dirty="0"/>
              <a:t>大名鼎鼎的 </a:t>
            </a:r>
            <a:r>
              <a:rPr lang="en-US" altLang="zh-CN" dirty="0"/>
              <a:t>MP3</a:t>
            </a:r>
            <a:r>
              <a:rPr lang="zh-CN" altLang="en-US" dirty="0"/>
              <a:t>，已经成为网络音频的主流格式，能在 </a:t>
            </a:r>
            <a:r>
              <a:rPr lang="en-US" altLang="zh-CN" dirty="0"/>
              <a:t>128kbps </a:t>
            </a:r>
            <a:r>
              <a:rPr lang="zh-CN" altLang="en-US" dirty="0"/>
              <a:t>的码率接近 </a:t>
            </a:r>
            <a:r>
              <a:rPr lang="en-US" altLang="zh-CN" dirty="0"/>
              <a:t>CD </a:t>
            </a:r>
            <a:r>
              <a:rPr lang="zh-CN" altLang="en-US" dirty="0"/>
              <a:t>音质</a:t>
            </a:r>
          </a:p>
          <a:p>
            <a:r>
              <a:rPr lang="zh-CN" altLang="en-US" dirty="0"/>
              <a:t>* </a:t>
            </a:r>
            <a:r>
              <a:rPr lang="en-US" altLang="zh-CN" dirty="0"/>
              <a:t>MPEG-4(Mp4) : </a:t>
            </a:r>
            <a:r>
              <a:rPr lang="zh-CN" altLang="en-US" dirty="0"/>
              <a:t>编码采用的容器，基于 </a:t>
            </a:r>
            <a:r>
              <a:rPr lang="en-US" altLang="zh-CN" dirty="0"/>
              <a:t>QuickTime MOV </a:t>
            </a:r>
            <a:r>
              <a:rPr lang="zh-CN" altLang="en-US" dirty="0"/>
              <a:t>开发，具有许多先进特性</a:t>
            </a:r>
            <a:r>
              <a:rPr lang="en-US" altLang="zh-CN" dirty="0"/>
              <a:t>;</a:t>
            </a:r>
            <a:r>
              <a:rPr lang="zh-CN" altLang="en-US" dirty="0"/>
              <a:t>实际上是对</a:t>
            </a:r>
            <a:r>
              <a:rPr lang="en-US" altLang="zh-CN" dirty="0"/>
              <a:t>Apple</a:t>
            </a:r>
            <a:r>
              <a:rPr lang="zh-CN" altLang="en-US" dirty="0"/>
              <a:t>公司开发的</a:t>
            </a:r>
            <a:r>
              <a:rPr lang="en-US" altLang="zh-CN" dirty="0"/>
              <a:t>MOV</a:t>
            </a:r>
            <a:r>
              <a:rPr lang="zh-CN" altLang="en-US" dirty="0"/>
              <a:t>格式</a:t>
            </a:r>
            <a:r>
              <a:rPr lang="en-US" altLang="zh-CN" dirty="0"/>
              <a:t>(</a:t>
            </a:r>
            <a:r>
              <a:rPr lang="zh-CN" altLang="en-US" dirty="0"/>
              <a:t>也称</a:t>
            </a:r>
            <a:r>
              <a:rPr lang="en-US" altLang="zh-CN" dirty="0" err="1"/>
              <a:t>Quicktime</a:t>
            </a:r>
            <a:r>
              <a:rPr lang="zh-CN" altLang="en-US" dirty="0"/>
              <a:t>格式</a:t>
            </a:r>
            <a:r>
              <a:rPr lang="en-US" altLang="zh-CN" dirty="0"/>
              <a:t>)</a:t>
            </a:r>
            <a:r>
              <a:rPr lang="zh-CN" altLang="en-US" dirty="0"/>
              <a:t>的一种改进</a:t>
            </a:r>
            <a:r>
              <a:rPr lang="en-US" altLang="zh-CN" dirty="0"/>
              <a:t>.</a:t>
            </a:r>
          </a:p>
          <a:p>
            <a:r>
              <a:rPr lang="en-US" altLang="zh-CN" dirty="0"/>
              <a:t>* MKV: </a:t>
            </a:r>
            <a:r>
              <a:rPr lang="zh-CN" altLang="en-US" dirty="0"/>
              <a:t>它能把 </a:t>
            </a:r>
            <a:r>
              <a:rPr lang="en-US" altLang="zh-CN" dirty="0"/>
              <a:t>Windows Media Video</a:t>
            </a:r>
            <a:r>
              <a:rPr lang="zh-CN" altLang="en-US" dirty="0"/>
              <a:t>，</a:t>
            </a:r>
            <a:r>
              <a:rPr lang="en-US" altLang="zh-CN" dirty="0" err="1"/>
              <a:t>RealVideo</a:t>
            </a:r>
            <a:r>
              <a:rPr lang="zh-CN" altLang="en-US" dirty="0"/>
              <a:t>，</a:t>
            </a:r>
            <a:r>
              <a:rPr lang="en-US" altLang="zh-CN" dirty="0"/>
              <a:t>MPEG-4 </a:t>
            </a:r>
            <a:r>
              <a:rPr lang="zh-CN" altLang="en-US" dirty="0"/>
              <a:t>等视频音频融为一个文件，而且支持多音轨，支持章节字幕等</a:t>
            </a:r>
            <a:r>
              <a:rPr lang="en-US" altLang="zh-CN" dirty="0"/>
              <a:t>;</a:t>
            </a:r>
            <a:r>
              <a:rPr lang="zh-CN" altLang="en-US" dirty="0"/>
              <a:t>开源的容器格式* </a:t>
            </a:r>
            <a:r>
              <a:rPr lang="en-US" altLang="zh-CN" dirty="0"/>
              <a:t>3GP : 3GPP</a:t>
            </a:r>
            <a:r>
              <a:rPr lang="zh-CN" altLang="en-US" dirty="0"/>
              <a:t>视频采用的格式， 主要用于流媒体传送</a:t>
            </a:r>
            <a:r>
              <a:rPr lang="en-US" altLang="zh-CN" dirty="0"/>
              <a:t>;3GP</a:t>
            </a:r>
            <a:r>
              <a:rPr lang="zh-CN" altLang="en-US" dirty="0"/>
              <a:t>其实是</a:t>
            </a:r>
            <a:r>
              <a:rPr lang="en-US" altLang="zh-CN" dirty="0"/>
              <a:t>MP4</a:t>
            </a:r>
            <a:r>
              <a:rPr lang="zh-CN" altLang="en-US" dirty="0"/>
              <a:t>格式的一种简化版本</a:t>
            </a:r>
            <a:r>
              <a:rPr lang="en-US" altLang="zh-CN" dirty="0"/>
              <a:t>,</a:t>
            </a:r>
            <a:r>
              <a:rPr lang="zh-CN" altLang="en-US" dirty="0"/>
              <a:t>是手机视频格式的绝对主流</a:t>
            </a:r>
            <a:r>
              <a:rPr lang="en-US" altLang="zh-CN" dirty="0"/>
              <a:t>.</a:t>
            </a:r>
          </a:p>
          <a:p>
            <a:r>
              <a:rPr lang="en-US" altLang="zh-CN" dirty="0"/>
              <a:t>* MOV : QuickTime </a:t>
            </a:r>
            <a:r>
              <a:rPr lang="zh-CN" altLang="en-US" dirty="0"/>
              <a:t>的容器，恐怕也是现今最强大的容器，甚至支持虚拟现实技术，</a:t>
            </a:r>
            <a:r>
              <a:rPr lang="en-US" altLang="zh-CN" dirty="0"/>
              <a:t>Java</a:t>
            </a:r>
            <a:r>
              <a:rPr lang="zh-CN" altLang="en-US" dirty="0"/>
              <a:t>等，它的变种 </a:t>
            </a:r>
            <a:r>
              <a:rPr lang="en-US" altLang="zh-CN" dirty="0"/>
              <a:t>MP4,3GP</a:t>
            </a:r>
            <a:r>
              <a:rPr lang="zh-CN" altLang="en-US" dirty="0"/>
              <a:t>都没有这么厉害</a:t>
            </a:r>
            <a:r>
              <a:rPr lang="en-US" altLang="zh-CN" dirty="0"/>
              <a:t>;</a:t>
            </a:r>
            <a:r>
              <a:rPr lang="zh-CN" altLang="en-US" dirty="0"/>
              <a:t>广泛应用于</a:t>
            </a:r>
            <a:r>
              <a:rPr lang="en-US" altLang="zh-CN" dirty="0"/>
              <a:t>Mac OS</a:t>
            </a:r>
            <a:r>
              <a:rPr lang="zh-CN" altLang="en-US" dirty="0"/>
              <a:t>操作系统，在</a:t>
            </a:r>
            <a:r>
              <a:rPr lang="en-US" altLang="zh-CN" dirty="0"/>
              <a:t>Windows</a:t>
            </a:r>
            <a:r>
              <a:rPr lang="zh-CN" altLang="en-US" dirty="0"/>
              <a:t>操作系统上也可兼容，但是远比不上</a:t>
            </a:r>
            <a:r>
              <a:rPr lang="en-US" altLang="zh-CN" dirty="0"/>
              <a:t>AVI</a:t>
            </a:r>
            <a:r>
              <a:rPr lang="zh-CN" altLang="en-US" dirty="0"/>
              <a:t>格式流行</a:t>
            </a:r>
          </a:p>
          <a:p>
            <a:r>
              <a:rPr lang="zh-CN" altLang="en-US" dirty="0"/>
              <a:t>* </a:t>
            </a:r>
            <a:r>
              <a:rPr lang="en-US" altLang="zh-CN" dirty="0"/>
              <a:t>AVI : </a:t>
            </a:r>
            <a:r>
              <a:rPr lang="zh-CN" altLang="en-US" dirty="0"/>
              <a:t>最常见的音频视频容器</a:t>
            </a:r>
            <a:r>
              <a:rPr lang="en-US" altLang="zh-CN" dirty="0"/>
              <a:t>,</a:t>
            </a:r>
            <a:r>
              <a:rPr lang="zh-CN" altLang="en-US" dirty="0"/>
              <a:t>音频视频交错（</a:t>
            </a:r>
            <a:r>
              <a:rPr lang="en-US" altLang="zh-CN" dirty="0"/>
              <a:t>Audio Video Interleaved</a:t>
            </a:r>
            <a:r>
              <a:rPr lang="zh-CN" altLang="en-US" dirty="0"/>
              <a:t>）允许视频和音频交错在一起同步播</a:t>
            </a:r>
            <a:r>
              <a:rPr lang="en-US" altLang="zh-CN" dirty="0"/>
              <a:t>.</a:t>
            </a:r>
          </a:p>
          <a:p>
            <a:r>
              <a:rPr lang="en-US" altLang="zh-CN" dirty="0"/>
              <a:t>* WAV : </a:t>
            </a:r>
            <a:r>
              <a:rPr lang="zh-CN" altLang="en-US" dirty="0"/>
              <a:t>一种音频容器，大家常说的 </a:t>
            </a:r>
            <a:r>
              <a:rPr lang="en-US" altLang="zh-CN" dirty="0"/>
              <a:t>WAV </a:t>
            </a:r>
            <a:r>
              <a:rPr lang="zh-CN" altLang="en-US" dirty="0"/>
              <a:t>就是没有压缩的 </a:t>
            </a:r>
            <a:r>
              <a:rPr lang="en-US" altLang="zh-CN" dirty="0"/>
              <a:t>PCM </a:t>
            </a:r>
            <a:r>
              <a:rPr lang="zh-CN" altLang="en-US" dirty="0"/>
              <a:t>编码，其实 </a:t>
            </a:r>
            <a:r>
              <a:rPr lang="en-US" altLang="zh-CN" dirty="0"/>
              <a:t>WAV </a:t>
            </a:r>
            <a:r>
              <a:rPr lang="zh-CN" altLang="en-US" dirty="0"/>
              <a:t>里面还可以包括 </a:t>
            </a:r>
            <a:r>
              <a:rPr lang="en-US" altLang="zh-CN" dirty="0"/>
              <a:t>MP3 </a:t>
            </a:r>
            <a:r>
              <a:rPr lang="zh-CN" altLang="en-US" dirty="0"/>
              <a:t>等其他 </a:t>
            </a:r>
            <a:r>
              <a:rPr lang="en-US" altLang="zh-CN" dirty="0"/>
              <a:t>ACM </a:t>
            </a:r>
            <a:r>
              <a:rPr lang="zh-CN" altLang="en-US" dirty="0"/>
              <a:t>压缩编码等等</a:t>
            </a:r>
          </a:p>
          <a:p>
            <a:r>
              <a:rPr lang="zh-CN" altLang="en-US" dirty="0"/>
              <a:t>* </a:t>
            </a:r>
            <a:r>
              <a:rPr lang="en-US" altLang="zh-CN" dirty="0"/>
              <a:t>FLV :</a:t>
            </a:r>
            <a:r>
              <a:rPr lang="zh-CN" altLang="en-US" dirty="0"/>
              <a:t>是一种全新的流媒体视频格式，它利用了网页上广泛使用的</a:t>
            </a:r>
            <a:r>
              <a:rPr lang="en-US" altLang="zh-CN" dirty="0"/>
              <a:t>Flash Player </a:t>
            </a:r>
            <a:r>
              <a:rPr lang="zh-CN" altLang="en-US" dirty="0"/>
              <a:t>平台，将视频整合到</a:t>
            </a:r>
            <a:r>
              <a:rPr lang="en-US" altLang="zh-CN" dirty="0"/>
              <a:t>Flash</a:t>
            </a:r>
            <a:r>
              <a:rPr lang="zh-CN" altLang="en-US" dirty="0"/>
              <a:t>动画中。也就是说，网站的访问者只要能看</a:t>
            </a:r>
            <a:r>
              <a:rPr lang="en-US" altLang="zh-CN" dirty="0"/>
              <a:t>Flash</a:t>
            </a:r>
            <a:r>
              <a:rPr lang="zh-CN" altLang="en-US" dirty="0"/>
              <a:t>动画，自然也能看</a:t>
            </a:r>
            <a:r>
              <a:rPr lang="en-US" altLang="zh-CN" dirty="0"/>
              <a:t>FLV</a:t>
            </a:r>
            <a:r>
              <a:rPr lang="zh-CN" altLang="en-US" dirty="0"/>
              <a:t>格式视频，而无需再额外安装其它视频插件，</a:t>
            </a:r>
            <a:r>
              <a:rPr lang="en-US" altLang="zh-CN" dirty="0"/>
              <a:t>FLV</a:t>
            </a:r>
            <a:r>
              <a:rPr lang="zh-CN" altLang="en-US" dirty="0"/>
              <a:t>视频的使用给视频传播带来了极大便利。</a:t>
            </a:r>
          </a:p>
        </p:txBody>
      </p:sp>
    </p:spTree>
    <p:extLst>
      <p:ext uri="{BB962C8B-B14F-4D97-AF65-F5344CB8AC3E}">
        <p14:creationId xmlns:p14="http://schemas.microsoft.com/office/powerpoint/2010/main" val="2198710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118FC-C07C-4AAC-AB7A-B73634AAA425}"/>
              </a:ext>
            </a:extLst>
          </p:cNvPr>
          <p:cNvSpPr>
            <a:spLocks noGrp="1"/>
          </p:cNvSpPr>
          <p:nvPr>
            <p:ph type="title"/>
          </p:nvPr>
        </p:nvSpPr>
        <p:spPr/>
        <p:txBody>
          <a:bodyPr/>
          <a:lstStyle/>
          <a:p>
            <a:pPr algn="ctr"/>
            <a:r>
              <a:rPr lang="zh-CN" altLang="en-US" dirty="0"/>
              <a:t>相关名词介绍</a:t>
            </a:r>
          </a:p>
        </p:txBody>
      </p:sp>
      <p:sp>
        <p:nvSpPr>
          <p:cNvPr id="3" name="内容占位符 2">
            <a:extLst>
              <a:ext uri="{FF2B5EF4-FFF2-40B4-BE49-F238E27FC236}">
                <a16:creationId xmlns:a16="http://schemas.microsoft.com/office/drawing/2014/main" id="{627F8E69-C875-48D3-B439-864149002D47}"/>
              </a:ext>
            </a:extLst>
          </p:cNvPr>
          <p:cNvSpPr>
            <a:spLocks noGrp="1"/>
          </p:cNvSpPr>
          <p:nvPr>
            <p:ph idx="1"/>
          </p:nvPr>
        </p:nvSpPr>
        <p:spPr/>
        <p:txBody>
          <a:bodyPr>
            <a:normAutofit/>
          </a:bodyPr>
          <a:lstStyle/>
          <a:p>
            <a:r>
              <a:rPr lang="zh-CN" altLang="en-US" dirty="0"/>
              <a:t>流媒体协议</a:t>
            </a:r>
            <a:r>
              <a:rPr lang="en-US" altLang="zh-CN" dirty="0"/>
              <a:t>(RTP RTCP RTSP RTMP HLS)</a:t>
            </a:r>
          </a:p>
          <a:p>
            <a:r>
              <a:rPr lang="en-US" altLang="zh-CN" dirty="0"/>
              <a:t>RTMP </a:t>
            </a:r>
            <a:r>
              <a:rPr lang="zh-CN" altLang="en-US" dirty="0"/>
              <a:t>是目前主流的流媒体传输协议，广泛用于直播领域，可以说市面上绝大多数的直播产品都采用了这个协议。 </a:t>
            </a:r>
            <a:r>
              <a:rPr lang="en-US" altLang="zh-CN" dirty="0"/>
              <a:t>RTMP</a:t>
            </a:r>
            <a:r>
              <a:rPr lang="zh-CN" altLang="en-US" dirty="0"/>
              <a:t>协议就像一个用来装数据包的容器，这些数据可以是</a:t>
            </a:r>
            <a:r>
              <a:rPr lang="en-US" altLang="zh-CN" dirty="0"/>
              <a:t>AMF</a:t>
            </a:r>
            <a:r>
              <a:rPr lang="zh-CN" altLang="en-US" dirty="0"/>
              <a:t>格式的数据</a:t>
            </a:r>
            <a:r>
              <a:rPr lang="en-US" altLang="zh-CN" dirty="0"/>
              <a:t>,</a:t>
            </a:r>
            <a:r>
              <a:rPr lang="zh-CN" altLang="en-US" dirty="0"/>
              <a:t>也可以是</a:t>
            </a:r>
            <a:r>
              <a:rPr lang="en-US" altLang="zh-CN" dirty="0"/>
              <a:t>FLV</a:t>
            </a:r>
            <a:r>
              <a:rPr lang="zh-CN" altLang="en-US" dirty="0"/>
              <a:t>中的视</a:t>
            </a:r>
            <a:r>
              <a:rPr lang="en-US" altLang="zh-CN" dirty="0"/>
              <a:t>/</a:t>
            </a:r>
            <a:r>
              <a:rPr lang="zh-CN" altLang="en-US" dirty="0"/>
              <a:t>音频数据。一个单一的连接可以通过不同的通道传输多路网络流。这些通道中的包都是按照固定大小的包传输的。</a:t>
            </a:r>
          </a:p>
          <a:p>
            <a:r>
              <a:rPr lang="en-US" altLang="zh-CN" dirty="0"/>
              <a:t>HTTP Live Streaming</a:t>
            </a:r>
            <a:r>
              <a:rPr lang="zh-CN" altLang="en-US" dirty="0"/>
              <a:t>（</a:t>
            </a:r>
            <a:r>
              <a:rPr lang="en-US" altLang="zh-CN" dirty="0"/>
              <a:t>HLS</a:t>
            </a:r>
            <a:r>
              <a:rPr lang="zh-CN" altLang="en-US" dirty="0"/>
              <a:t>）是苹果公司</a:t>
            </a:r>
            <a:r>
              <a:rPr lang="en-US" altLang="zh-CN" dirty="0"/>
              <a:t>(Apple Inc.)</a:t>
            </a:r>
            <a:r>
              <a:rPr lang="zh-CN" altLang="en-US" dirty="0"/>
              <a:t>实现的基于</a:t>
            </a:r>
            <a:r>
              <a:rPr lang="en-US" altLang="zh-CN" dirty="0"/>
              <a:t>HTTP</a:t>
            </a:r>
            <a:r>
              <a:rPr lang="zh-CN" altLang="en-US" dirty="0"/>
              <a:t>的流媒体传输协议，可实现流媒体的直播和点播，主要应用在</a:t>
            </a:r>
            <a:r>
              <a:rPr lang="en-US" altLang="zh-CN" dirty="0"/>
              <a:t>iOS</a:t>
            </a:r>
            <a:r>
              <a:rPr lang="zh-CN" altLang="en-US" dirty="0"/>
              <a:t>系统，为</a:t>
            </a:r>
            <a:r>
              <a:rPr lang="en-US" altLang="zh-CN" dirty="0"/>
              <a:t>iOS</a:t>
            </a:r>
            <a:r>
              <a:rPr lang="zh-CN" altLang="en-US" dirty="0"/>
              <a:t>设备（如</a:t>
            </a:r>
            <a:r>
              <a:rPr lang="en-US" altLang="zh-CN" dirty="0"/>
              <a:t>iPhone</a:t>
            </a:r>
            <a:r>
              <a:rPr lang="zh-CN" altLang="en-US" dirty="0"/>
              <a:t>、</a:t>
            </a:r>
            <a:r>
              <a:rPr lang="en-US" altLang="zh-CN" dirty="0"/>
              <a:t>iPad</a:t>
            </a:r>
            <a:r>
              <a:rPr lang="zh-CN" altLang="en-US" dirty="0"/>
              <a:t>）提供音视频直播和点播方案。</a:t>
            </a:r>
          </a:p>
          <a:p>
            <a:endParaRPr lang="zh-CN" altLang="en-US" dirty="0"/>
          </a:p>
        </p:txBody>
      </p:sp>
    </p:spTree>
    <p:extLst>
      <p:ext uri="{BB962C8B-B14F-4D97-AF65-F5344CB8AC3E}">
        <p14:creationId xmlns:p14="http://schemas.microsoft.com/office/powerpoint/2010/main" val="4011794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30EE0-2C8D-4175-8180-A26044AE5DD0}"/>
              </a:ext>
            </a:extLst>
          </p:cNvPr>
          <p:cNvSpPr>
            <a:spLocks noGrp="1"/>
          </p:cNvSpPr>
          <p:nvPr>
            <p:ph type="title"/>
          </p:nvPr>
        </p:nvSpPr>
        <p:spPr/>
        <p:txBody>
          <a:bodyPr/>
          <a:lstStyle/>
          <a:p>
            <a:pPr algn="ctr"/>
            <a:r>
              <a:rPr lang="zh-CN" altLang="en-US" dirty="0"/>
              <a:t>实现流程介绍</a:t>
            </a:r>
          </a:p>
        </p:txBody>
      </p:sp>
      <p:sp>
        <p:nvSpPr>
          <p:cNvPr id="3" name="内容占位符 2">
            <a:extLst>
              <a:ext uri="{FF2B5EF4-FFF2-40B4-BE49-F238E27FC236}">
                <a16:creationId xmlns:a16="http://schemas.microsoft.com/office/drawing/2014/main" id="{C8B5DF5C-19CD-4717-A548-CEA6818A5F36}"/>
              </a:ext>
            </a:extLst>
          </p:cNvPr>
          <p:cNvSpPr>
            <a:spLocks noGrp="1"/>
          </p:cNvSpPr>
          <p:nvPr>
            <p:ph idx="1"/>
          </p:nvPr>
        </p:nvSpPr>
        <p:spPr/>
        <p:txBody>
          <a:bodyPr>
            <a:normAutofit/>
          </a:bodyPr>
          <a:lstStyle/>
          <a:p>
            <a:r>
              <a:rPr lang="zh-CN" altLang="en-US" dirty="0"/>
              <a:t>采集 </a:t>
            </a:r>
            <a:r>
              <a:rPr lang="en-US" altLang="zh-CN" dirty="0"/>
              <a:t>—&gt;</a:t>
            </a:r>
            <a:r>
              <a:rPr lang="zh-CN" altLang="en-US" dirty="0"/>
              <a:t>处理</a:t>
            </a:r>
            <a:r>
              <a:rPr lang="en-US" altLang="zh-CN" dirty="0"/>
              <a:t>—&gt;</a:t>
            </a:r>
            <a:r>
              <a:rPr lang="zh-CN" altLang="en-US" dirty="0"/>
              <a:t>编码和封装</a:t>
            </a:r>
            <a:r>
              <a:rPr lang="en-US" altLang="zh-CN" dirty="0"/>
              <a:t>—&gt;</a:t>
            </a:r>
            <a:r>
              <a:rPr lang="zh-CN" altLang="en-US" dirty="0"/>
              <a:t>推流到服务器</a:t>
            </a:r>
            <a:r>
              <a:rPr lang="en-US" altLang="zh-CN" dirty="0"/>
              <a:t>—&gt;</a:t>
            </a:r>
            <a:r>
              <a:rPr lang="zh-CN" altLang="en-US" dirty="0"/>
              <a:t>服务器流分发</a:t>
            </a:r>
            <a:r>
              <a:rPr lang="en-US" altLang="zh-CN" dirty="0"/>
              <a:t>—&gt;</a:t>
            </a:r>
            <a:r>
              <a:rPr lang="zh-CN" altLang="en-US" dirty="0"/>
              <a:t>客户端接收流</a:t>
            </a:r>
            <a:r>
              <a:rPr lang="en-US" altLang="zh-CN" dirty="0"/>
              <a:t>—&gt;</a:t>
            </a:r>
            <a:r>
              <a:rPr lang="zh-CN" altLang="en-US" dirty="0"/>
              <a:t>解码</a:t>
            </a:r>
            <a:r>
              <a:rPr lang="en-US" altLang="zh-CN" dirty="0"/>
              <a:t>—&gt;</a:t>
            </a:r>
            <a:r>
              <a:rPr lang="zh-CN" altLang="en-US" dirty="0"/>
              <a:t>播放</a:t>
            </a:r>
            <a:endParaRPr lang="en-US" altLang="zh-CN" dirty="0"/>
          </a:p>
          <a:p>
            <a:r>
              <a:rPr lang="zh-CN" altLang="en-US" dirty="0">
                <a:hlinkClick r:id="rId2" action="ppaction://hlinkfile"/>
              </a:rPr>
              <a:t>推流过程如图</a:t>
            </a:r>
            <a:endParaRPr lang="en-US" altLang="zh-CN" dirty="0"/>
          </a:p>
          <a:p>
            <a:r>
              <a:rPr lang="zh-CN" altLang="en-US" dirty="0">
                <a:hlinkClick r:id="rId3" action="ppaction://hlinkfile"/>
              </a:rPr>
              <a:t>播放过程如图</a:t>
            </a:r>
            <a:endParaRPr lang="en-US" altLang="zh-CN" dirty="0"/>
          </a:p>
        </p:txBody>
      </p:sp>
    </p:spTree>
    <p:extLst>
      <p:ext uri="{BB962C8B-B14F-4D97-AF65-F5344CB8AC3E}">
        <p14:creationId xmlns:p14="http://schemas.microsoft.com/office/powerpoint/2010/main" val="541755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CA635-8040-4462-8291-0C142D475056}"/>
              </a:ext>
            </a:extLst>
          </p:cNvPr>
          <p:cNvSpPr>
            <a:spLocks noGrp="1"/>
          </p:cNvSpPr>
          <p:nvPr>
            <p:ph type="title"/>
          </p:nvPr>
        </p:nvSpPr>
        <p:spPr/>
        <p:txBody>
          <a:bodyPr>
            <a:normAutofit fontScale="90000"/>
          </a:bodyPr>
          <a:lstStyle/>
          <a:p>
            <a:pPr algn="ctr"/>
            <a:r>
              <a:rPr lang="zh-CN" altLang="en-US" dirty="0"/>
              <a:t>推流过程</a:t>
            </a:r>
            <a:br>
              <a:rPr lang="en-US" altLang="zh-CN" dirty="0"/>
            </a:br>
            <a:br>
              <a:rPr lang="en-US" altLang="zh-CN" dirty="0"/>
            </a:br>
            <a:endParaRPr lang="zh-CN" altLang="en-US" dirty="0"/>
          </a:p>
        </p:txBody>
      </p:sp>
      <p:sp>
        <p:nvSpPr>
          <p:cNvPr id="3" name="内容占位符 2">
            <a:extLst>
              <a:ext uri="{FF2B5EF4-FFF2-40B4-BE49-F238E27FC236}">
                <a16:creationId xmlns:a16="http://schemas.microsoft.com/office/drawing/2014/main" id="{C34FC1F8-A429-43DA-B7A2-683B7EF37244}"/>
              </a:ext>
            </a:extLst>
          </p:cNvPr>
          <p:cNvSpPr>
            <a:spLocks noGrp="1"/>
          </p:cNvSpPr>
          <p:nvPr>
            <p:ph idx="1"/>
          </p:nvPr>
        </p:nvSpPr>
        <p:spPr/>
        <p:txBody>
          <a:bodyPr>
            <a:normAutofit fontScale="92500" lnSpcReduction="20000"/>
          </a:bodyPr>
          <a:lstStyle/>
          <a:p>
            <a:pPr marL="0" indent="0" algn="ctr">
              <a:buNone/>
            </a:pPr>
            <a:r>
              <a:rPr lang="zh-CN" altLang="en-US" sz="2800" dirty="0"/>
              <a:t>录制音频视频</a:t>
            </a:r>
            <a:r>
              <a:rPr lang="en-US" altLang="zh-CN" sz="2800" dirty="0"/>
              <a:t>--&gt;</a:t>
            </a:r>
            <a:r>
              <a:rPr lang="zh-CN" altLang="en-US" sz="2800" dirty="0">
                <a:solidFill>
                  <a:srgbClr val="FF0000"/>
                </a:solidFill>
              </a:rPr>
              <a:t>采集</a:t>
            </a:r>
            <a:r>
              <a:rPr lang="en-US" altLang="zh-CN" sz="2800" dirty="0"/>
              <a:t>--&gt;</a:t>
            </a:r>
            <a:r>
              <a:rPr lang="zh-CN" altLang="en-US" sz="2800" dirty="0"/>
              <a:t>编码</a:t>
            </a:r>
            <a:r>
              <a:rPr lang="en-US" altLang="zh-CN" sz="2800" dirty="0"/>
              <a:t>--&gt;</a:t>
            </a:r>
            <a:r>
              <a:rPr lang="zh-CN" altLang="en-US" sz="2800" dirty="0"/>
              <a:t>上传服务器</a:t>
            </a:r>
            <a:endParaRPr lang="en-US" altLang="zh-CN" sz="2800" dirty="0"/>
          </a:p>
          <a:p>
            <a:r>
              <a:rPr lang="zh-CN" altLang="en-US" dirty="0"/>
              <a:t>音频采集：音频数据既能与图像结合组合成视频数据，也能以纯音频的方式采集播放，后者在很多成熟的应用场景如在线电台和语音电台等起着非常重要的作用。音频的采集过程主要通过设备将环境中的模拟信号采集成 </a:t>
            </a:r>
            <a:r>
              <a:rPr lang="en-US" altLang="zh-CN" dirty="0"/>
              <a:t>PCM </a:t>
            </a:r>
            <a:r>
              <a:rPr lang="zh-CN" altLang="en-US" dirty="0"/>
              <a:t>编码的原始数据，然后编码压缩成 </a:t>
            </a:r>
            <a:r>
              <a:rPr lang="en-US" altLang="zh-CN" dirty="0"/>
              <a:t>MP3 </a:t>
            </a:r>
            <a:r>
              <a:rPr lang="zh-CN" altLang="en-US" dirty="0"/>
              <a:t>等格式的数据分发出去。常见的音频压缩格式有：</a:t>
            </a:r>
            <a:r>
              <a:rPr lang="en-US" altLang="zh-CN" dirty="0"/>
              <a:t>MP3</a:t>
            </a:r>
            <a:r>
              <a:rPr lang="zh-CN" altLang="en-US" dirty="0"/>
              <a:t>，</a:t>
            </a:r>
            <a:r>
              <a:rPr lang="en-US" altLang="zh-CN" dirty="0"/>
              <a:t>AAC</a:t>
            </a:r>
            <a:r>
              <a:rPr lang="zh-CN" altLang="en-US" dirty="0"/>
              <a:t>，</a:t>
            </a:r>
            <a:r>
              <a:rPr lang="en-US" altLang="zh-CN" dirty="0"/>
              <a:t>HE-AAC</a:t>
            </a:r>
            <a:r>
              <a:rPr lang="zh-CN" altLang="en-US" dirty="0"/>
              <a:t>，</a:t>
            </a:r>
            <a:r>
              <a:rPr lang="en-US" altLang="zh-CN" dirty="0"/>
              <a:t>Opus</a:t>
            </a:r>
            <a:r>
              <a:rPr lang="zh-CN" altLang="en-US" dirty="0"/>
              <a:t>，</a:t>
            </a:r>
            <a:r>
              <a:rPr lang="en-US" altLang="zh-CN" dirty="0"/>
              <a:t>FLAC</a:t>
            </a:r>
            <a:r>
              <a:rPr lang="zh-CN" altLang="en-US" dirty="0"/>
              <a:t>，</a:t>
            </a:r>
            <a:r>
              <a:rPr lang="en-US" altLang="zh-CN" dirty="0" err="1"/>
              <a:t>Vorbis</a:t>
            </a:r>
            <a:r>
              <a:rPr lang="en-US" altLang="zh-CN" dirty="0"/>
              <a:t> (</a:t>
            </a:r>
            <a:r>
              <a:rPr lang="en-US" altLang="zh-CN" dirty="0" err="1"/>
              <a:t>Ogg</a:t>
            </a:r>
            <a:r>
              <a:rPr lang="en-US" altLang="zh-CN" dirty="0"/>
              <a:t>)</a:t>
            </a:r>
            <a:r>
              <a:rPr lang="zh-CN" altLang="en-US" dirty="0"/>
              <a:t>，</a:t>
            </a:r>
            <a:r>
              <a:rPr lang="en-US" altLang="zh-CN" dirty="0" err="1"/>
              <a:t>Speex</a:t>
            </a:r>
            <a:r>
              <a:rPr lang="en-US" altLang="zh-CN" dirty="0"/>
              <a:t> </a:t>
            </a:r>
            <a:r>
              <a:rPr lang="zh-CN" altLang="en-US" dirty="0"/>
              <a:t>和 </a:t>
            </a:r>
            <a:r>
              <a:rPr lang="en-US" altLang="zh-CN" dirty="0"/>
              <a:t>AMR</a:t>
            </a:r>
            <a:r>
              <a:rPr lang="zh-CN" altLang="en-US" dirty="0"/>
              <a:t>等。 </a:t>
            </a:r>
            <a:endParaRPr lang="en-US" altLang="zh-CN" dirty="0"/>
          </a:p>
          <a:p>
            <a:r>
              <a:rPr lang="zh-CN" altLang="en-US" dirty="0"/>
              <a:t>图像采集：将图像采集的图片结果组合成一组连续播放的动画，即构成视频中可肉眼观看的内容。图像的采集过程主要由摄像头等设备拍摄成 </a:t>
            </a:r>
            <a:r>
              <a:rPr lang="en-US" altLang="zh-CN" dirty="0"/>
              <a:t>YUV </a:t>
            </a:r>
            <a:r>
              <a:rPr lang="zh-CN" altLang="en-US" dirty="0"/>
              <a:t>编码的原始数据，然后经过编码压缩成 </a:t>
            </a:r>
            <a:r>
              <a:rPr lang="en-US" altLang="zh-CN" dirty="0"/>
              <a:t>H.264 </a:t>
            </a:r>
            <a:r>
              <a:rPr lang="zh-CN" altLang="en-US" dirty="0"/>
              <a:t>等格式的数据分发出去。图像由于其直观感受最强并且体积也比较大，构成了一个视频内容的主要部分。</a:t>
            </a:r>
            <a:endParaRPr lang="en-US" altLang="zh-CN" dirty="0"/>
          </a:p>
        </p:txBody>
      </p:sp>
    </p:spTree>
    <p:extLst>
      <p:ext uri="{BB962C8B-B14F-4D97-AF65-F5344CB8AC3E}">
        <p14:creationId xmlns:p14="http://schemas.microsoft.com/office/powerpoint/2010/main" val="1267959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CA635-8040-4462-8291-0C142D475056}"/>
              </a:ext>
            </a:extLst>
          </p:cNvPr>
          <p:cNvSpPr>
            <a:spLocks noGrp="1"/>
          </p:cNvSpPr>
          <p:nvPr>
            <p:ph type="title"/>
          </p:nvPr>
        </p:nvSpPr>
        <p:spPr/>
        <p:txBody>
          <a:bodyPr>
            <a:normAutofit fontScale="90000"/>
          </a:bodyPr>
          <a:lstStyle/>
          <a:p>
            <a:pPr algn="ctr"/>
            <a:r>
              <a:rPr lang="zh-CN" altLang="en-US" dirty="0"/>
              <a:t>推流过程</a:t>
            </a:r>
            <a:br>
              <a:rPr lang="en-US" altLang="zh-CN" dirty="0"/>
            </a:br>
            <a:br>
              <a:rPr lang="en-US" altLang="zh-CN" dirty="0"/>
            </a:br>
            <a:endParaRPr lang="zh-CN" altLang="en-US" dirty="0"/>
          </a:p>
        </p:txBody>
      </p:sp>
      <p:sp>
        <p:nvSpPr>
          <p:cNvPr id="3" name="内容占位符 2">
            <a:extLst>
              <a:ext uri="{FF2B5EF4-FFF2-40B4-BE49-F238E27FC236}">
                <a16:creationId xmlns:a16="http://schemas.microsoft.com/office/drawing/2014/main" id="{C34FC1F8-A429-43DA-B7A2-683B7EF37244}"/>
              </a:ext>
            </a:extLst>
          </p:cNvPr>
          <p:cNvSpPr>
            <a:spLocks noGrp="1"/>
          </p:cNvSpPr>
          <p:nvPr>
            <p:ph idx="1"/>
          </p:nvPr>
        </p:nvSpPr>
        <p:spPr/>
        <p:txBody>
          <a:bodyPr>
            <a:normAutofit fontScale="92500" lnSpcReduction="10000"/>
          </a:bodyPr>
          <a:lstStyle/>
          <a:p>
            <a:pPr marL="0" indent="0" algn="ctr">
              <a:buNone/>
            </a:pPr>
            <a:r>
              <a:rPr lang="zh-CN" altLang="en-US" sz="2800" dirty="0"/>
              <a:t>录制音频视频</a:t>
            </a:r>
            <a:r>
              <a:rPr lang="en-US" altLang="zh-CN" sz="2800" dirty="0"/>
              <a:t>--&gt;</a:t>
            </a:r>
            <a:r>
              <a:rPr lang="zh-CN" altLang="en-US" sz="2800" dirty="0"/>
              <a:t>采集</a:t>
            </a:r>
            <a:r>
              <a:rPr lang="en-US" altLang="zh-CN" sz="2800" dirty="0"/>
              <a:t>--&gt;</a:t>
            </a:r>
            <a:r>
              <a:rPr lang="zh-CN" altLang="en-US" sz="2800" dirty="0">
                <a:solidFill>
                  <a:srgbClr val="FF0000"/>
                </a:solidFill>
              </a:rPr>
              <a:t>编码</a:t>
            </a:r>
            <a:r>
              <a:rPr lang="en-US" altLang="zh-CN" sz="2800" dirty="0"/>
              <a:t>--&gt;</a:t>
            </a:r>
            <a:r>
              <a:rPr lang="zh-CN" altLang="en-US" sz="2800" dirty="0"/>
              <a:t>上传服务器</a:t>
            </a:r>
            <a:endParaRPr lang="en-US" altLang="zh-CN" sz="2800" dirty="0"/>
          </a:p>
          <a:p>
            <a:pPr marL="0" indent="0">
              <a:buNone/>
            </a:pPr>
            <a:r>
              <a:rPr lang="zh-CN" altLang="en-US" sz="2600" dirty="0"/>
              <a:t>软编码与硬编码：</a:t>
            </a:r>
            <a:endParaRPr lang="en-US" altLang="zh-CN" sz="2600" dirty="0"/>
          </a:p>
          <a:p>
            <a:r>
              <a:rPr lang="zh-CN" altLang="en-US" dirty="0"/>
              <a:t>区分：软编码使用</a:t>
            </a:r>
            <a:r>
              <a:rPr lang="en-US" altLang="zh-CN" dirty="0"/>
              <a:t>CPU</a:t>
            </a:r>
            <a:r>
              <a:rPr lang="zh-CN" altLang="en-US" dirty="0"/>
              <a:t>进行编码；硬编码使用非</a:t>
            </a:r>
            <a:r>
              <a:rPr lang="en-US" altLang="zh-CN" dirty="0"/>
              <a:t>CPU</a:t>
            </a:r>
            <a:r>
              <a:rPr lang="zh-CN" altLang="en-US" dirty="0"/>
              <a:t>进行编码，如显卡</a:t>
            </a:r>
            <a:r>
              <a:rPr lang="en-US" altLang="zh-CN" dirty="0"/>
              <a:t>GPU</a:t>
            </a:r>
            <a:r>
              <a:rPr lang="zh-CN" altLang="en-US" dirty="0"/>
              <a:t>、专用的</a:t>
            </a:r>
            <a:r>
              <a:rPr lang="en-US" altLang="zh-CN" dirty="0"/>
              <a:t>DSP</a:t>
            </a:r>
            <a:r>
              <a:rPr lang="zh-CN" altLang="en-US" dirty="0"/>
              <a:t>、</a:t>
            </a:r>
            <a:r>
              <a:rPr lang="en-US" altLang="zh-CN" dirty="0"/>
              <a:t>FPGA</a:t>
            </a:r>
            <a:r>
              <a:rPr lang="zh-CN" altLang="en-US" dirty="0"/>
              <a:t>、</a:t>
            </a:r>
            <a:r>
              <a:rPr lang="en-US" altLang="zh-CN" dirty="0"/>
              <a:t>ASIC</a:t>
            </a:r>
            <a:r>
              <a:rPr lang="zh-CN" altLang="en-US" dirty="0"/>
              <a:t>芯片等</a:t>
            </a:r>
            <a:endParaRPr lang="en-US" altLang="zh-CN" dirty="0"/>
          </a:p>
          <a:p>
            <a:r>
              <a:rPr lang="zh-CN" altLang="en-US" dirty="0"/>
              <a:t>性能：软编码：实现直接、简单，参数调整方便，升级易，但</a:t>
            </a:r>
            <a:r>
              <a:rPr lang="en-US" altLang="zh-CN" dirty="0"/>
              <a:t>CPU</a:t>
            </a:r>
            <a:r>
              <a:rPr lang="zh-CN" altLang="en-US" dirty="0"/>
              <a:t>负载重，性能较硬编码低，低码率下质量通常比硬编码要好一点。硬编码：性能高，低码率下通常质量低于硬编码器，但部分产品在</a:t>
            </a:r>
            <a:r>
              <a:rPr lang="en-US" altLang="zh-CN" dirty="0"/>
              <a:t>GPU</a:t>
            </a:r>
            <a:r>
              <a:rPr lang="zh-CN" altLang="en-US" dirty="0"/>
              <a:t>硬件平台移植了优秀的软编码算法（如</a:t>
            </a:r>
            <a:r>
              <a:rPr lang="en-US" altLang="zh-CN" dirty="0"/>
              <a:t>X264</a:t>
            </a:r>
            <a:r>
              <a:rPr lang="zh-CN" altLang="en-US" dirty="0"/>
              <a:t>）的，质量基本等同于软编码。</a:t>
            </a:r>
          </a:p>
          <a:p>
            <a:endParaRPr lang="zh-CN" altLang="en-US" dirty="0"/>
          </a:p>
        </p:txBody>
      </p:sp>
    </p:spTree>
    <p:extLst>
      <p:ext uri="{BB962C8B-B14F-4D97-AF65-F5344CB8AC3E}">
        <p14:creationId xmlns:p14="http://schemas.microsoft.com/office/powerpoint/2010/main" val="2595118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CA635-8040-4462-8291-0C142D475056}"/>
              </a:ext>
            </a:extLst>
          </p:cNvPr>
          <p:cNvSpPr>
            <a:spLocks noGrp="1"/>
          </p:cNvSpPr>
          <p:nvPr>
            <p:ph type="title"/>
          </p:nvPr>
        </p:nvSpPr>
        <p:spPr/>
        <p:txBody>
          <a:bodyPr>
            <a:normAutofit fontScale="90000"/>
          </a:bodyPr>
          <a:lstStyle/>
          <a:p>
            <a:pPr algn="ctr"/>
            <a:r>
              <a:rPr lang="zh-CN" altLang="en-US" dirty="0"/>
              <a:t>推流过程</a:t>
            </a:r>
            <a:br>
              <a:rPr lang="en-US" altLang="zh-CN" dirty="0"/>
            </a:br>
            <a:br>
              <a:rPr lang="en-US" altLang="zh-CN" dirty="0"/>
            </a:br>
            <a:endParaRPr lang="zh-CN" altLang="en-US" dirty="0"/>
          </a:p>
        </p:txBody>
      </p:sp>
      <p:sp>
        <p:nvSpPr>
          <p:cNvPr id="3" name="内容占位符 2">
            <a:extLst>
              <a:ext uri="{FF2B5EF4-FFF2-40B4-BE49-F238E27FC236}">
                <a16:creationId xmlns:a16="http://schemas.microsoft.com/office/drawing/2014/main" id="{C34FC1F8-A429-43DA-B7A2-683B7EF37244}"/>
              </a:ext>
            </a:extLst>
          </p:cNvPr>
          <p:cNvSpPr>
            <a:spLocks noGrp="1"/>
          </p:cNvSpPr>
          <p:nvPr>
            <p:ph idx="1"/>
          </p:nvPr>
        </p:nvSpPr>
        <p:spPr/>
        <p:txBody>
          <a:bodyPr>
            <a:normAutofit/>
          </a:bodyPr>
          <a:lstStyle/>
          <a:p>
            <a:pPr marL="0" indent="0" algn="ctr">
              <a:buNone/>
            </a:pPr>
            <a:r>
              <a:rPr lang="zh-CN" altLang="en-US" sz="2800" dirty="0"/>
              <a:t>录制音频视频</a:t>
            </a:r>
            <a:r>
              <a:rPr lang="en-US" altLang="zh-CN" sz="2800" dirty="0"/>
              <a:t>--&gt;</a:t>
            </a:r>
            <a:r>
              <a:rPr lang="zh-CN" altLang="en-US" sz="2800" dirty="0"/>
              <a:t>采集</a:t>
            </a:r>
            <a:r>
              <a:rPr lang="en-US" altLang="zh-CN" sz="2800" dirty="0"/>
              <a:t>--&gt;</a:t>
            </a:r>
            <a:r>
              <a:rPr lang="zh-CN" altLang="en-US" sz="2800" dirty="0"/>
              <a:t>编码</a:t>
            </a:r>
            <a:r>
              <a:rPr lang="en-US" altLang="zh-CN" sz="2800" dirty="0"/>
              <a:t>--&gt;</a:t>
            </a:r>
            <a:r>
              <a:rPr lang="zh-CN" altLang="en-US" sz="2800" dirty="0">
                <a:solidFill>
                  <a:srgbClr val="FF0000"/>
                </a:solidFill>
              </a:rPr>
              <a:t>上传服务器</a:t>
            </a:r>
            <a:endParaRPr lang="en-US" altLang="zh-CN" sz="2800" dirty="0">
              <a:solidFill>
                <a:srgbClr val="FF0000"/>
              </a:solidFill>
            </a:endParaRPr>
          </a:p>
          <a:p>
            <a:pPr marL="0" indent="0">
              <a:buNone/>
            </a:pPr>
            <a:r>
              <a:rPr lang="en-US" altLang="zh-CN" dirty="0" err="1"/>
              <a:t>LibRtmp</a:t>
            </a:r>
            <a:r>
              <a:rPr lang="en-US" altLang="zh-CN" dirty="0"/>
              <a:t>:</a:t>
            </a:r>
            <a:r>
              <a:rPr lang="zh-CN" altLang="en-US" dirty="0"/>
              <a:t>这个库是</a:t>
            </a:r>
            <a:r>
              <a:rPr lang="en-US" altLang="zh-CN" dirty="0" err="1"/>
              <a:t>ffmpeg</a:t>
            </a:r>
            <a:r>
              <a:rPr lang="zh-CN" altLang="en-US" dirty="0"/>
              <a:t>的依赖库，用来接收，发布</a:t>
            </a:r>
            <a:r>
              <a:rPr lang="en-US" altLang="zh-CN" dirty="0"/>
              <a:t>RTMP</a:t>
            </a:r>
            <a:r>
              <a:rPr lang="zh-CN" altLang="en-US" dirty="0"/>
              <a:t>协议格式的数据。</a:t>
            </a:r>
            <a:endParaRPr lang="en-US" altLang="zh-CN" dirty="0"/>
          </a:p>
          <a:p>
            <a:pPr marL="0" indent="0">
              <a:buNone/>
            </a:pPr>
            <a:r>
              <a:rPr lang="en-US" altLang="zh-CN" dirty="0">
                <a:hlinkClick r:id="rId2" action="ppaction://hlinkfile"/>
              </a:rPr>
              <a:t>h264</a:t>
            </a:r>
            <a:r>
              <a:rPr lang="zh-CN" altLang="en-US" dirty="0">
                <a:hlinkClick r:id="rId2" action="ppaction://hlinkfile"/>
              </a:rPr>
              <a:t>以及</a:t>
            </a:r>
            <a:r>
              <a:rPr lang="en-US" altLang="zh-CN" dirty="0">
                <a:hlinkClick r:id="rId2" action="ppaction://hlinkfile"/>
              </a:rPr>
              <a:t>AAC</a:t>
            </a:r>
            <a:r>
              <a:rPr lang="zh-CN" altLang="en-US" dirty="0">
                <a:hlinkClick r:id="rId2" action="ppaction://hlinkfile"/>
              </a:rPr>
              <a:t>推送（</a:t>
            </a:r>
            <a:r>
              <a:rPr lang="en-US" altLang="zh-CN" dirty="0" err="1">
                <a:hlinkClick r:id="rId2" action="ppaction://hlinkfile"/>
              </a:rPr>
              <a:t>libRtmp</a:t>
            </a:r>
            <a:r>
              <a:rPr lang="zh-CN" altLang="en-US" dirty="0">
                <a:hlinkClick r:id="rId2" action="ppaction://hlinkfile"/>
              </a:rPr>
              <a:t>推流如图）</a:t>
            </a:r>
            <a:endParaRPr lang="en-US" altLang="zh-CN" dirty="0"/>
          </a:p>
          <a:p>
            <a:pPr marL="0" indent="0">
              <a:buNone/>
            </a:pPr>
            <a:r>
              <a:rPr lang="zh-CN" altLang="en-US" dirty="0"/>
              <a:t>注意：不论向 </a:t>
            </a:r>
            <a:r>
              <a:rPr lang="en-US" altLang="zh-CN" dirty="0"/>
              <a:t>RTMP </a:t>
            </a:r>
            <a:r>
              <a:rPr lang="zh-CN" altLang="en-US" dirty="0"/>
              <a:t>服务器推送音频还是视频，都需要按照 </a:t>
            </a:r>
            <a:r>
              <a:rPr lang="en-US" altLang="zh-CN" dirty="0"/>
              <a:t>FLV </a:t>
            </a:r>
            <a:r>
              <a:rPr lang="zh-CN" altLang="en-US" dirty="0"/>
              <a:t>的格式进行封包。因此，在我们向服务器推送第一个</a:t>
            </a:r>
            <a:r>
              <a:rPr lang="en-US" altLang="zh-CN" dirty="0"/>
              <a:t>AAC </a:t>
            </a:r>
            <a:r>
              <a:rPr lang="zh-CN" altLang="en-US" dirty="0"/>
              <a:t>或 </a:t>
            </a:r>
            <a:r>
              <a:rPr lang="en-US" altLang="zh-CN" dirty="0"/>
              <a:t>H264 </a:t>
            </a:r>
            <a:r>
              <a:rPr lang="zh-CN" altLang="en-US" dirty="0"/>
              <a:t>数据包之前，需要首先推送一个音频 </a:t>
            </a:r>
            <a:r>
              <a:rPr lang="en-US" altLang="zh-CN" dirty="0"/>
              <a:t>Tag [AAC Sequence Header] </a:t>
            </a:r>
            <a:r>
              <a:rPr lang="zh-CN" altLang="en-US" dirty="0"/>
              <a:t>以下简称“音频同步包”，或者视频 </a:t>
            </a:r>
            <a:r>
              <a:rPr lang="en-US" altLang="zh-CN" dirty="0"/>
              <a:t>Tag [AVC Sequence Header] </a:t>
            </a:r>
            <a:r>
              <a:rPr lang="zh-CN" altLang="en-US" dirty="0"/>
              <a:t>以下简称“视频同步包”。</a:t>
            </a:r>
          </a:p>
        </p:txBody>
      </p:sp>
    </p:spTree>
    <p:extLst>
      <p:ext uri="{BB962C8B-B14F-4D97-AF65-F5344CB8AC3E}">
        <p14:creationId xmlns:p14="http://schemas.microsoft.com/office/powerpoint/2010/main" val="849290651"/>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193</TotalTime>
  <Words>1796</Words>
  <Application>Microsoft Office PowerPoint</Application>
  <PresentationFormat>宽屏</PresentationFormat>
  <Paragraphs>67</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Arial</vt:lpstr>
      <vt:lpstr>Gill Sans MT</vt:lpstr>
      <vt:lpstr>画廊</vt:lpstr>
      <vt:lpstr>基于android的视频直播与简单实现</vt:lpstr>
      <vt:lpstr>介绍大纲</vt:lpstr>
      <vt:lpstr>相关名词介绍</vt:lpstr>
      <vt:lpstr>相关名词介绍</vt:lpstr>
      <vt:lpstr>相关名词介绍</vt:lpstr>
      <vt:lpstr>实现流程介绍</vt:lpstr>
      <vt:lpstr>推流过程  </vt:lpstr>
      <vt:lpstr>推流过程  </vt:lpstr>
      <vt:lpstr>推流过程  </vt:lpstr>
      <vt:lpstr>播放流程</vt:lpstr>
      <vt:lpstr>Demo演示</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基于android的视频直播与简单实现</dc:title>
  <dc:creator>taoqicar</dc:creator>
  <cp:lastModifiedBy>taoqicar</cp:lastModifiedBy>
  <cp:revision>16</cp:revision>
  <dcterms:created xsi:type="dcterms:W3CDTF">2017-12-28T07:04:37Z</dcterms:created>
  <dcterms:modified xsi:type="dcterms:W3CDTF">2017-12-29T07:18:08Z</dcterms:modified>
</cp:coreProperties>
</file>