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media/image24.JPG" ContentType="image/png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1" r:id="rId3"/>
    <p:sldId id="288" r:id="rId4"/>
    <p:sldId id="257" r:id="rId5"/>
    <p:sldId id="290" r:id="rId6"/>
    <p:sldId id="296" r:id="rId7"/>
    <p:sldId id="297" r:id="rId8"/>
    <p:sldId id="298" r:id="rId9"/>
    <p:sldId id="292" r:id="rId10"/>
    <p:sldId id="299" r:id="rId11"/>
    <p:sldId id="291" r:id="rId12"/>
    <p:sldId id="25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B4C"/>
    <a:srgbClr val="2FA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7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93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88589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9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26D7634-478B-4DE9-9FCF-5E2059F67EF8}"/>
              </a:ext>
            </a:extLst>
          </p:cNvPr>
          <p:cNvSpPr/>
          <p:nvPr/>
        </p:nvSpPr>
        <p:spPr>
          <a:xfrm>
            <a:off x="2977357" y="312055"/>
            <a:ext cx="6237285" cy="10833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ECMS Data Annotator</a:t>
            </a:r>
            <a:endParaRPr lang="zh-CN" altLang="zh-CN" sz="4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CFA5A-36EA-4D8D-B585-86513AC9F32D}"/>
              </a:ext>
            </a:extLst>
          </p:cNvPr>
          <p:cNvSpPr/>
          <p:nvPr/>
        </p:nvSpPr>
        <p:spPr>
          <a:xfrm>
            <a:off x="6745731" y="2164531"/>
            <a:ext cx="2552558" cy="365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Prepared for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Mr.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Parma Nand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Mr. Petteri Kaskenpalo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Supervisor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Mr. </a:t>
            </a: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Lingmin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5338B8-8828-49B8-81B3-20BC26D446BE}"/>
              </a:ext>
            </a:extLst>
          </p:cNvPr>
          <p:cNvSpPr txBox="1"/>
          <p:nvPr/>
        </p:nvSpPr>
        <p:spPr>
          <a:xfrm>
            <a:off x="3848893" y="2164531"/>
            <a:ext cx="1600503" cy="2351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Prepared by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Zheyang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Cao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Binbin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Ni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Penglin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Zixin</a:t>
            </a:r>
            <a:r>
              <a:rPr lang="en-US" altLang="zh-CN" sz="2000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Jiang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57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3341113" y="382467"/>
            <a:ext cx="55097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1075E5E8-5D06-4E3E-ABFC-8BBDD57C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r="1970"/>
          <a:stretch/>
        </p:blipFill>
        <p:spPr>
          <a:xfrm>
            <a:off x="4087734" y="1362012"/>
            <a:ext cx="3693620" cy="53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BE5D68E-6EC3-4308-86F8-3B5F495368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D9F96FB-BD3D-4B8D-9E38-5FFD6ED8B4FF}"/>
              </a:ext>
            </a:extLst>
          </p:cNvPr>
          <p:cNvGrpSpPr/>
          <p:nvPr/>
        </p:nvGrpSpPr>
        <p:grpSpPr>
          <a:xfrm>
            <a:off x="4135939" y="1504114"/>
            <a:ext cx="3920123" cy="3920123"/>
            <a:chOff x="4135938" y="1504112"/>
            <a:chExt cx="3920123" cy="392012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9AAF8F-9F04-4BAC-8575-B28AAAE88452}"/>
                </a:ext>
              </a:extLst>
            </p:cNvPr>
            <p:cNvSpPr/>
            <p:nvPr/>
          </p:nvSpPr>
          <p:spPr>
            <a:xfrm rot="2634538">
              <a:off x="4135938" y="1504112"/>
              <a:ext cx="3920123" cy="3920123"/>
            </a:xfrm>
            <a:prstGeom prst="roundRect">
              <a:avLst>
                <a:gd name="adj" fmla="val 11804"/>
              </a:avLst>
            </a:prstGeom>
            <a:solidFill>
              <a:schemeClr val="bg1"/>
            </a:solidFill>
            <a:ln>
              <a:noFill/>
            </a:ln>
            <a:effectLst>
              <a:outerShdw blurRad="419100" sx="101000" sy="101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3EF39E-9024-4E45-A9D5-5B7034E8660D}"/>
                </a:ext>
              </a:extLst>
            </p:cNvPr>
            <p:cNvSpPr txBox="1"/>
            <p:nvPr/>
          </p:nvSpPr>
          <p:spPr>
            <a:xfrm>
              <a:off x="4161488" y="2374903"/>
              <a:ext cx="386902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Demo Display</a:t>
              </a:r>
              <a:endParaRPr lang="zh-CN" altLang="en-US" sz="3600" b="1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DC6E07-2372-4787-AE01-107ADB31C2EE}"/>
                </a:ext>
              </a:extLst>
            </p:cNvPr>
            <p:cNvSpPr/>
            <p:nvPr/>
          </p:nvSpPr>
          <p:spPr>
            <a:xfrm>
              <a:off x="5612130" y="3751374"/>
              <a:ext cx="967740" cy="45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99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1949612" y="382467"/>
            <a:ext cx="82927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Organized Process– with client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22AD0-69FE-49CB-9176-C44CE023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70" y="1595932"/>
            <a:ext cx="5210221" cy="44121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BAD43A-99C6-4024-8E98-D8D3709C0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1" y="2990652"/>
            <a:ext cx="5083889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32D76C-C2A3-40A0-9858-DA368CD7A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" y="1393440"/>
            <a:ext cx="5077159" cy="14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2266205" y="382467"/>
            <a:ext cx="76595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Organized Process – in team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BAE650-E835-4B6B-A0CD-81479D24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96" y="2055273"/>
            <a:ext cx="5970720" cy="36416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C7AFB9-3A3F-4CD3-A225-E4800EE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94" y="1854838"/>
            <a:ext cx="6513725" cy="38608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D7354D-098A-4498-BDFA-AC189F61E6EE}"/>
              </a:ext>
            </a:extLst>
          </p:cNvPr>
          <p:cNvSpPr txBox="1"/>
          <p:nvPr/>
        </p:nvSpPr>
        <p:spPr>
          <a:xfrm>
            <a:off x="527881" y="1595931"/>
            <a:ext cx="45162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Hold regular meetings and take minutes</a:t>
            </a:r>
          </a:p>
          <a:p>
            <a:pPr marL="342900" indent="-342900">
              <a:buAutoNum type="arabicPeriod"/>
            </a:pP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Code updates are uploaded to GitHub in real time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Sound project management process and record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6D906-94D0-4C2F-B265-AC2893269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394" y="1313674"/>
            <a:ext cx="6103219" cy="4943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51FA66-8D61-443D-BAAA-4CBB1ECDEC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59" t="63210" r="18662" b="7038"/>
          <a:stretch/>
        </p:blipFill>
        <p:spPr>
          <a:xfrm>
            <a:off x="462443" y="4946395"/>
            <a:ext cx="5455901" cy="14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1774020" y="382467"/>
            <a:ext cx="86439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Progress – Jiang </a:t>
            </a:r>
            <a:r>
              <a:rPr lang="en-US" altLang="zh-CN" sz="4800" b="1" kern="100" dirty="0" err="1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Zixin</a:t>
            </a:r>
            <a:endParaRPr lang="en-US" altLang="zh-CN" sz="4800" b="1" kern="100" dirty="0">
              <a:solidFill>
                <a:srgbClr val="0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0FA0F-DB28-490C-AD2C-550BAEC90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2" y="2168013"/>
            <a:ext cx="5632509" cy="3582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11000-D23F-4E87-9B57-D22D31975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63" y="2145278"/>
            <a:ext cx="5455525" cy="36050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698E8D-1563-40A4-AF42-E0A6CF504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05" y="1213464"/>
            <a:ext cx="7506350" cy="50829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DC6FF6-4831-4D8D-8B6D-42F6642EFF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16" b="2290"/>
          <a:stretch/>
        </p:blipFill>
        <p:spPr>
          <a:xfrm>
            <a:off x="7861155" y="1213464"/>
            <a:ext cx="388567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158639" y="253953"/>
            <a:ext cx="51862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Progress </a:t>
            </a:r>
          </a:p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4800" b="1" kern="100" dirty="0" err="1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Jin</a:t>
            </a:r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kern="100" dirty="0" err="1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Penglin</a:t>
            </a:r>
            <a:endParaRPr lang="en-US" altLang="zh-CN" sz="4800" b="1" kern="100" dirty="0">
              <a:solidFill>
                <a:srgbClr val="0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174CA-C8BB-4352-BA64-DAB02B4AC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75"/>
          <a:stretch/>
        </p:blipFill>
        <p:spPr>
          <a:xfrm>
            <a:off x="262447" y="3362274"/>
            <a:ext cx="4978675" cy="3189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225EE3-CE1F-473B-B7F9-18B0A8D5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 b="8586"/>
          <a:stretch/>
        </p:blipFill>
        <p:spPr>
          <a:xfrm>
            <a:off x="6601740" y="3100232"/>
            <a:ext cx="4870594" cy="3451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3E5502-1BD1-4D73-8784-0667D1802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70" y="306643"/>
            <a:ext cx="6585347" cy="26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1519142" y="382467"/>
            <a:ext cx="91537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Progress – Cao </a:t>
            </a:r>
            <a:r>
              <a:rPr lang="en-US" altLang="zh-CN" sz="4800" b="1" kern="100" dirty="0" err="1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Zheyang</a:t>
            </a:r>
            <a:endParaRPr lang="en-US" altLang="zh-CN" sz="4800" b="1" kern="100" dirty="0">
              <a:solidFill>
                <a:srgbClr val="0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935BFC-C920-4DB8-A5AB-1DD392AF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48" y="4034007"/>
            <a:ext cx="4473764" cy="26492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3A23ED-8BD5-4FC0-99BA-BD87AB08A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23"/>
          <a:stretch/>
        </p:blipFill>
        <p:spPr>
          <a:xfrm>
            <a:off x="6496348" y="1353241"/>
            <a:ext cx="4473764" cy="2524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1F7B2A-A7EA-4A6E-B5F2-8F3839024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0" y="1969113"/>
            <a:ext cx="5317311" cy="36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2055344" y="382467"/>
            <a:ext cx="80813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Progress -- </a:t>
            </a:r>
            <a:r>
              <a:rPr lang="en-US" altLang="zh-CN" sz="4800" b="1" kern="100" dirty="0" err="1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Nibinbin</a:t>
            </a:r>
            <a:endParaRPr lang="en-US" altLang="zh-CN" sz="4800" b="1" kern="100" dirty="0">
              <a:solidFill>
                <a:srgbClr val="0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9CEAE-4960-4B9C-A7DA-8B9669842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595931"/>
            <a:ext cx="10830560" cy="45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2759929" y="382467"/>
            <a:ext cx="66721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Project Completion Plan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1B23E9-483D-40FE-A526-A9A633BB3A8C}"/>
              </a:ext>
            </a:extLst>
          </p:cNvPr>
          <p:cNvGraphicFramePr>
            <a:graphicFrameLocks noGrp="1"/>
          </p:cNvGraphicFramePr>
          <p:nvPr/>
        </p:nvGraphicFramePr>
        <p:xfrm>
          <a:off x="570186" y="1376856"/>
          <a:ext cx="11051627" cy="476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6586">
                  <a:extLst>
                    <a:ext uri="{9D8B030D-6E8A-4147-A177-3AD203B41FA5}">
                      <a16:colId xmlns:a16="http://schemas.microsoft.com/office/drawing/2014/main" val="1529721858"/>
                    </a:ext>
                  </a:extLst>
                </a:gridCol>
                <a:gridCol w="7092518">
                  <a:extLst>
                    <a:ext uri="{9D8B030D-6E8A-4147-A177-3AD203B41FA5}">
                      <a16:colId xmlns:a16="http://schemas.microsoft.com/office/drawing/2014/main" val="2873922925"/>
                    </a:ext>
                  </a:extLst>
                </a:gridCol>
                <a:gridCol w="1712523">
                  <a:extLst>
                    <a:ext uri="{9D8B030D-6E8A-4147-A177-3AD203B41FA5}">
                      <a16:colId xmlns:a16="http://schemas.microsoft.com/office/drawing/2014/main" val="754202809"/>
                    </a:ext>
                  </a:extLst>
                </a:gridCol>
              </a:tblGrid>
              <a:tr h="99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 completion time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616184"/>
                  </a:ext>
                </a:extLst>
              </a:tr>
              <a:tr h="1220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interface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Although the front-end interface has been designed, the page production has not been completed and also need to be optimized.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2021.03.25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4216470"/>
                  </a:ext>
                </a:extLst>
              </a:tr>
              <a:tr h="132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the NLP preprocessing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the accuracy of preprocessing the imported dataset by NLP.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2021.04.23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94519"/>
                  </a:ext>
                </a:extLst>
              </a:tr>
              <a:tr h="12235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the stability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Considering the situation that the tool will face after it is put into use, the stability of the tool currently produced by the team still needs to be improved.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2021.04.27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36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9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D2E6FED-078B-44D0-9A2F-69A3A16FA363}"/>
              </a:ext>
            </a:extLst>
          </p:cNvPr>
          <p:cNvSpPr/>
          <p:nvPr/>
        </p:nvSpPr>
        <p:spPr>
          <a:xfrm rot="2634538">
            <a:off x="3438526" y="771525"/>
            <a:ext cx="5314951" cy="5314950"/>
          </a:xfrm>
          <a:prstGeom prst="roundRect">
            <a:avLst>
              <a:gd name="adj" fmla="val 11804"/>
            </a:avLst>
          </a:prstGeom>
          <a:solidFill>
            <a:schemeClr val="bg1"/>
          </a:solidFill>
          <a:ln>
            <a:noFill/>
          </a:ln>
          <a:effectLst>
            <a:outerShdw blurRad="419100" sx="101000" sy="101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3B8B44-74BE-4FEF-9432-8944A26687F4}"/>
              </a:ext>
            </a:extLst>
          </p:cNvPr>
          <p:cNvSpPr txBox="1"/>
          <p:nvPr/>
        </p:nvSpPr>
        <p:spPr>
          <a:xfrm>
            <a:off x="3149109" y="2769756"/>
            <a:ext cx="591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spc="20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Thanks</a:t>
            </a:r>
            <a:endParaRPr kumimoji="0" lang="zh-CN" altLang="en-US" sz="5400" b="0" i="0" u="none" strike="noStrike" kern="1200" cap="none" spc="2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7F0CBD-0366-467A-99E5-F1A67FB773E0}"/>
              </a:ext>
            </a:extLst>
          </p:cNvPr>
          <p:cNvCxnSpPr>
            <a:cxnSpLocks/>
          </p:cNvCxnSpPr>
          <p:nvPr/>
        </p:nvCxnSpPr>
        <p:spPr>
          <a:xfrm>
            <a:off x="5563457" y="3777866"/>
            <a:ext cx="106508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80DE64-AC8B-412E-B94F-FC83C7C037B4}"/>
              </a:ext>
            </a:extLst>
          </p:cNvPr>
          <p:cNvSpPr/>
          <p:nvPr/>
        </p:nvSpPr>
        <p:spPr>
          <a:xfrm>
            <a:off x="4100100" y="382467"/>
            <a:ext cx="39917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910DD-CCA7-4C03-BEA6-0931E6576645}"/>
              </a:ext>
            </a:extLst>
          </p:cNvPr>
          <p:cNvSpPr txBox="1"/>
          <p:nvPr/>
        </p:nvSpPr>
        <p:spPr>
          <a:xfrm>
            <a:off x="2474649" y="2196405"/>
            <a:ext cx="7242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Build an annotate tool which can upload and annotate the dataset by different user-defined label</a:t>
            </a:r>
            <a:endParaRPr lang="zh-CN" altLang="en-US" sz="2800" dirty="0"/>
          </a:p>
        </p:txBody>
      </p:sp>
      <p:sp>
        <p:nvSpPr>
          <p:cNvPr id="2" name="AutoShape 2" descr="Annotate">
            <a:extLst>
              <a:ext uri="{FF2B5EF4-FFF2-40B4-BE49-F238E27FC236}">
                <a16:creationId xmlns:a16="http://schemas.microsoft.com/office/drawing/2014/main" id="{02C3C44E-B1FD-4947-A232-E34A7D6E0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徽标&#10;&#10;低可信度描述已自动生成">
            <a:extLst>
              <a:ext uri="{FF2B5EF4-FFF2-40B4-BE49-F238E27FC236}">
                <a16:creationId xmlns:a16="http://schemas.microsoft.com/office/drawing/2014/main" id="{10A102DD-1206-4B37-B48B-0B165B74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49" y="3767030"/>
            <a:ext cx="4281881" cy="11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A790DCC-C080-4183-811A-FBE11877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9FA00B3-0186-447A-8C84-1411887AA093}"/>
              </a:ext>
            </a:extLst>
          </p:cNvPr>
          <p:cNvGrpSpPr/>
          <p:nvPr/>
        </p:nvGrpSpPr>
        <p:grpSpPr>
          <a:xfrm>
            <a:off x="1133861" y="1636920"/>
            <a:ext cx="3715912" cy="3584163"/>
            <a:chOff x="956059" y="1636918"/>
            <a:chExt cx="3715912" cy="358416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C867036-5D8F-4CF8-A059-8D9B1810A92F}"/>
                </a:ext>
              </a:extLst>
            </p:cNvPr>
            <p:cNvGrpSpPr/>
            <p:nvPr/>
          </p:nvGrpSpPr>
          <p:grpSpPr>
            <a:xfrm>
              <a:off x="956059" y="1636918"/>
              <a:ext cx="3679441" cy="3584163"/>
              <a:chOff x="3497766" y="445168"/>
              <a:chExt cx="5730455" cy="558206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BDEEEAF-948A-4DF0-A464-B781076E8DEF}"/>
                  </a:ext>
                </a:extLst>
              </p:cNvPr>
              <p:cNvSpPr/>
              <p:nvPr/>
            </p:nvSpPr>
            <p:spPr>
              <a:xfrm>
                <a:off x="3497766" y="830766"/>
                <a:ext cx="5196468" cy="5196468"/>
              </a:xfrm>
              <a:prstGeom prst="ellipse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8BCD078-616A-45B2-A563-57077B0B8FDA}"/>
                  </a:ext>
                </a:extLst>
              </p:cNvPr>
              <p:cNvSpPr/>
              <p:nvPr/>
            </p:nvSpPr>
            <p:spPr>
              <a:xfrm>
                <a:off x="3922294" y="445168"/>
                <a:ext cx="5305927" cy="53059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03890C-A67C-4A54-84D8-4AAB050E7B75}"/>
                </a:ext>
              </a:extLst>
            </p:cNvPr>
            <p:cNvSpPr txBox="1"/>
            <p:nvPr/>
          </p:nvSpPr>
          <p:spPr>
            <a:xfrm>
              <a:off x="1192171" y="2958697"/>
              <a:ext cx="3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Project Status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DA6AA9-75FD-470E-9A03-EFE63478FD18}"/>
                </a:ext>
              </a:extLst>
            </p:cNvPr>
            <p:cNvSpPr/>
            <p:nvPr/>
          </p:nvSpPr>
          <p:spPr>
            <a:xfrm>
              <a:off x="2448201" y="3650967"/>
              <a:ext cx="967740" cy="45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1EA55F-0D5C-4C98-826A-405BEF99CD8F}"/>
                </a:ext>
              </a:extLst>
            </p:cNvPr>
            <p:cNvSpPr txBox="1"/>
            <p:nvPr/>
          </p:nvSpPr>
          <p:spPr>
            <a:xfrm>
              <a:off x="1542300" y="3540667"/>
              <a:ext cx="2706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spc="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70DCEDB-FA3B-45F7-B8C2-EAB8E959B1A0}"/>
              </a:ext>
            </a:extLst>
          </p:cNvPr>
          <p:cNvSpPr txBox="1"/>
          <p:nvPr/>
        </p:nvSpPr>
        <p:spPr>
          <a:xfrm>
            <a:off x="5528797" y="1478788"/>
            <a:ext cx="497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sym typeface="+mn-lt"/>
              </a:rPr>
              <a:t>Requirement Analysis </a:t>
            </a:r>
            <a:endParaRPr lang="zh-CN" altLang="en-US" sz="20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1C6FA3-AFC9-4FE4-B16A-3B367537D45A}"/>
              </a:ext>
            </a:extLst>
          </p:cNvPr>
          <p:cNvGrpSpPr/>
          <p:nvPr/>
        </p:nvGrpSpPr>
        <p:grpSpPr>
          <a:xfrm>
            <a:off x="5528795" y="2544911"/>
            <a:ext cx="6338501" cy="458317"/>
            <a:chOff x="7008729" y="1538442"/>
            <a:chExt cx="5911265" cy="45831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92A558C-49F1-48A2-A624-0035677B6737}"/>
                </a:ext>
              </a:extLst>
            </p:cNvPr>
            <p:cNvSpPr txBox="1"/>
            <p:nvPr/>
          </p:nvSpPr>
          <p:spPr>
            <a:xfrm>
              <a:off x="7008729" y="1538442"/>
              <a:ext cx="5911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33333"/>
                  </a:solidFill>
                  <a:latin typeface="Arial" panose="020B0604020202020204" pitchFamily="34" charset="0"/>
                  <a:sym typeface="+mn-lt"/>
                </a:rPr>
                <a:t>Database Design &amp; Construction</a:t>
              </a:r>
              <a:endPara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sym typeface="+mn-lt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D610056-C120-4B8B-B905-B09A84A4F159}"/>
                </a:ext>
              </a:extLst>
            </p:cNvPr>
            <p:cNvSpPr/>
            <p:nvPr/>
          </p:nvSpPr>
          <p:spPr>
            <a:xfrm flipV="1">
              <a:off x="7428516" y="1951040"/>
              <a:ext cx="960003" cy="457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C931240-53F7-4A7F-BE5F-8D4C4854575F}"/>
              </a:ext>
            </a:extLst>
          </p:cNvPr>
          <p:cNvSpPr txBox="1"/>
          <p:nvPr/>
        </p:nvSpPr>
        <p:spPr>
          <a:xfrm>
            <a:off x="5528796" y="3615523"/>
            <a:ext cx="572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sym typeface="+mn-lt"/>
              </a:rPr>
              <a:t>UI ——Prototype &amp; Implement </a:t>
            </a:r>
            <a:endParaRPr lang="zh-CN" altLang="en-US" sz="20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E4E3C6F-CE06-45DB-998E-D5FE9948DA42}"/>
              </a:ext>
            </a:extLst>
          </p:cNvPr>
          <p:cNvSpPr/>
          <p:nvPr/>
        </p:nvSpPr>
        <p:spPr>
          <a:xfrm flipV="1">
            <a:off x="5978922" y="1891386"/>
            <a:ext cx="1029387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24B14C-5A05-4AC8-8BC0-72E1A9717748}"/>
              </a:ext>
            </a:extLst>
          </p:cNvPr>
          <p:cNvSpPr/>
          <p:nvPr/>
        </p:nvSpPr>
        <p:spPr>
          <a:xfrm flipV="1">
            <a:off x="5975416" y="3954117"/>
            <a:ext cx="1029387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6FF8C35-4E7E-4C3C-A198-6547FC49A5A5}"/>
              </a:ext>
            </a:extLst>
          </p:cNvPr>
          <p:cNvGrpSpPr/>
          <p:nvPr/>
        </p:nvGrpSpPr>
        <p:grpSpPr>
          <a:xfrm>
            <a:off x="5528796" y="4608458"/>
            <a:ext cx="6338501" cy="437033"/>
            <a:chOff x="7008729" y="1538442"/>
            <a:chExt cx="5911265" cy="43703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8D46DCC-9D63-490A-8B29-BD5A4CE60E08}"/>
                </a:ext>
              </a:extLst>
            </p:cNvPr>
            <p:cNvSpPr txBox="1"/>
            <p:nvPr/>
          </p:nvSpPr>
          <p:spPr>
            <a:xfrm>
              <a:off x="7008729" y="1538442"/>
              <a:ext cx="5911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33333"/>
                  </a:solidFill>
                  <a:latin typeface="Arial" panose="020B0604020202020204" pitchFamily="34" charset="0"/>
                </a:rPr>
                <a:t>The realization of functional modules</a:t>
              </a:r>
              <a:endPara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8A6D305-1EB8-4DD1-A699-6A926CCF7569}"/>
                </a:ext>
              </a:extLst>
            </p:cNvPr>
            <p:cNvSpPr/>
            <p:nvPr/>
          </p:nvSpPr>
          <p:spPr>
            <a:xfrm flipV="1">
              <a:off x="7425246" y="1929756"/>
              <a:ext cx="960003" cy="457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44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8C57E4-C371-4C69-8EA6-AD166BD437AA}"/>
              </a:ext>
            </a:extLst>
          </p:cNvPr>
          <p:cNvSpPr/>
          <p:nvPr/>
        </p:nvSpPr>
        <p:spPr>
          <a:xfrm>
            <a:off x="3111150" y="382467"/>
            <a:ext cx="59697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Requirement Analysis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2A9D554-A023-495B-887A-8540FE11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17" y="1213464"/>
            <a:ext cx="6027365" cy="5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8C57E4-C371-4C69-8EA6-AD166BD437AA}"/>
              </a:ext>
            </a:extLst>
          </p:cNvPr>
          <p:cNvSpPr/>
          <p:nvPr/>
        </p:nvSpPr>
        <p:spPr>
          <a:xfrm>
            <a:off x="1686781" y="382467"/>
            <a:ext cx="8818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Database Design &amp; Construction</a:t>
            </a:r>
          </a:p>
        </p:txBody>
      </p:sp>
      <p:pic>
        <p:nvPicPr>
          <p:cNvPr id="1026" name="图片 2" descr="IMG_256">
            <a:extLst>
              <a:ext uri="{FF2B5EF4-FFF2-40B4-BE49-F238E27FC236}">
                <a16:creationId xmlns:a16="http://schemas.microsoft.com/office/drawing/2014/main" id="{126320C9-7AE1-4A60-A6DF-2179B1CC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90" y="1213464"/>
            <a:ext cx="5938420" cy="513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8C57E4-C371-4C69-8EA6-AD166BD437AA}"/>
              </a:ext>
            </a:extLst>
          </p:cNvPr>
          <p:cNvSpPr/>
          <p:nvPr/>
        </p:nvSpPr>
        <p:spPr>
          <a:xfrm>
            <a:off x="714657" y="1041284"/>
            <a:ext cx="43782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UI —Prototype </a:t>
            </a:r>
          </a:p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&amp; Implement </a:t>
            </a:r>
          </a:p>
        </p:txBody>
      </p:sp>
      <p:pic>
        <p:nvPicPr>
          <p:cNvPr id="13" name="图片 12" descr="图片包含 人, 桌子, 室内, 男人&#10;&#10;描述已自动生成">
            <a:extLst>
              <a:ext uri="{FF2B5EF4-FFF2-40B4-BE49-F238E27FC236}">
                <a16:creationId xmlns:a16="http://schemas.microsoft.com/office/drawing/2014/main" id="{1CF28794-95A3-40C7-A382-B9FBBDB0E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6" y="401628"/>
            <a:ext cx="5455298" cy="2739122"/>
          </a:xfrm>
          <a:prstGeom prst="rect">
            <a:avLst/>
          </a:prstGeom>
        </p:spPr>
      </p:pic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6C61AADA-8EE9-4F1A-9C87-7F0693CCB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6" y="3917349"/>
            <a:ext cx="5475346" cy="2739122"/>
          </a:xfrm>
          <a:prstGeom prst="rect">
            <a:avLst/>
          </a:prstGeom>
        </p:spPr>
      </p:pic>
      <p:pic>
        <p:nvPicPr>
          <p:cNvPr id="43" name="图片 42" descr="图形用户界面, 应用程序&#10;&#10;描述已自动生成">
            <a:extLst>
              <a:ext uri="{FF2B5EF4-FFF2-40B4-BE49-F238E27FC236}">
                <a16:creationId xmlns:a16="http://schemas.microsoft.com/office/drawing/2014/main" id="{35A2475B-2A6A-4FF0-B8F1-5CAA113458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20" y="3917350"/>
            <a:ext cx="5478244" cy="27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8C57E4-C371-4C69-8EA6-AD166BD437AA}"/>
              </a:ext>
            </a:extLst>
          </p:cNvPr>
          <p:cNvSpPr/>
          <p:nvPr/>
        </p:nvSpPr>
        <p:spPr>
          <a:xfrm>
            <a:off x="2129370" y="382467"/>
            <a:ext cx="79332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 Upload and Annotate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94207-E1D6-4304-AF4D-404D7AAA5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1" y="1595931"/>
            <a:ext cx="3506599" cy="4723174"/>
          </a:xfrm>
          <a:prstGeom prst="rect">
            <a:avLst/>
          </a:prstGeom>
        </p:spPr>
      </p:pic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F53C6B05-391A-43DC-88FB-72D56EF51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3586180"/>
            <a:ext cx="5775649" cy="28893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C75BD8-10CC-4BCF-B0D4-65A1BCA76FB1}"/>
              </a:ext>
            </a:extLst>
          </p:cNvPr>
          <p:cNvSpPr txBox="1"/>
          <p:nvPr/>
        </p:nvSpPr>
        <p:spPr>
          <a:xfrm>
            <a:off x="7489485" y="2902488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Pictures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-362172" y="175591"/>
            <a:ext cx="645817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Multi-person collaborative</a:t>
            </a:r>
          </a:p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Annotation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BDA5E33-4844-410B-A04B-24D6A5DE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4" y="-1"/>
            <a:ext cx="63510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A0B0023-3E26-46EA-B6F8-CA1B65B0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CB5136-0F9C-4433-8E5E-95CC11073F0D}"/>
              </a:ext>
            </a:extLst>
          </p:cNvPr>
          <p:cNvSpPr/>
          <p:nvPr/>
        </p:nvSpPr>
        <p:spPr>
          <a:xfrm>
            <a:off x="2866914" y="326593"/>
            <a:ext cx="64581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kern="100" dirty="0">
                <a:solidFill>
                  <a:srgbClr val="0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NLP preprocessing 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149D921-A506-4AF6-9BF7-521ADF90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274428"/>
            <a:ext cx="38576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0imfau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226</Words>
  <Application>Microsoft Office PowerPoint</Application>
  <PresentationFormat>宽屏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方正正黑简体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曹 哲扬</cp:lastModifiedBy>
  <cp:revision>139</cp:revision>
  <dcterms:created xsi:type="dcterms:W3CDTF">2021-01-27T07:47:40Z</dcterms:created>
  <dcterms:modified xsi:type="dcterms:W3CDTF">2021-03-10T13:12:53Z</dcterms:modified>
</cp:coreProperties>
</file>