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81" r:id="rId2"/>
    <p:sldId id="390" r:id="rId3"/>
    <p:sldId id="478" r:id="rId4"/>
    <p:sldId id="472" r:id="rId5"/>
    <p:sldId id="528" r:id="rId6"/>
    <p:sldId id="475" r:id="rId7"/>
    <p:sldId id="479" r:id="rId8"/>
    <p:sldId id="480" r:id="rId9"/>
    <p:sldId id="493" r:id="rId10"/>
    <p:sldId id="481" r:id="rId11"/>
    <p:sldId id="495" r:id="rId12"/>
    <p:sldId id="494" r:id="rId13"/>
    <p:sldId id="496" r:id="rId14"/>
    <p:sldId id="497" r:id="rId15"/>
    <p:sldId id="498" r:id="rId16"/>
    <p:sldId id="482" r:id="rId17"/>
    <p:sldId id="486" r:id="rId18"/>
    <p:sldId id="487" r:id="rId19"/>
    <p:sldId id="529" r:id="rId20"/>
    <p:sldId id="483" r:id="rId21"/>
    <p:sldId id="484" r:id="rId22"/>
    <p:sldId id="485" r:id="rId23"/>
    <p:sldId id="499" r:id="rId24"/>
    <p:sldId id="501" r:id="rId25"/>
    <p:sldId id="502" r:id="rId26"/>
    <p:sldId id="503" r:id="rId27"/>
    <p:sldId id="505" r:id="rId28"/>
    <p:sldId id="510" r:id="rId29"/>
    <p:sldId id="506" r:id="rId30"/>
    <p:sldId id="507" r:id="rId31"/>
    <p:sldId id="508" r:id="rId32"/>
    <p:sldId id="509" r:id="rId33"/>
    <p:sldId id="504" r:id="rId34"/>
    <p:sldId id="511" r:id="rId35"/>
    <p:sldId id="512" r:id="rId36"/>
    <p:sldId id="513" r:id="rId37"/>
    <p:sldId id="514" r:id="rId38"/>
    <p:sldId id="515" r:id="rId39"/>
    <p:sldId id="516" r:id="rId40"/>
    <p:sldId id="517" r:id="rId41"/>
    <p:sldId id="500" r:id="rId42"/>
    <p:sldId id="488" r:id="rId43"/>
    <p:sldId id="519" r:id="rId44"/>
    <p:sldId id="520" r:id="rId45"/>
    <p:sldId id="521" r:id="rId46"/>
    <p:sldId id="522" r:id="rId47"/>
    <p:sldId id="523" r:id="rId48"/>
    <p:sldId id="524" r:id="rId49"/>
    <p:sldId id="400" r:id="rId50"/>
    <p:sldId id="525" r:id="rId51"/>
    <p:sldId id="526" r:id="rId52"/>
    <p:sldId id="527" r:id="rId53"/>
    <p:sldId id="399" r:id="rId54"/>
    <p:sldId id="435" r:id="rId55"/>
  </p:sldIdLst>
  <p:sldSz cx="9144000" cy="6858000" type="screen4x3"/>
  <p:notesSz cx="69977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" initials="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9900"/>
    <a:srgbClr val="45ED59"/>
    <a:srgbClr val="0000CC"/>
    <a:srgbClr val="D60093"/>
    <a:srgbClr val="095E02"/>
    <a:srgbClr val="7F4D78"/>
    <a:srgbClr val="66FFCC"/>
    <a:srgbClr val="FF66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73" autoAdjust="0"/>
    <p:restoredTop sz="85024" autoAdjust="0"/>
  </p:normalViewPr>
  <p:slideViewPr>
    <p:cSldViewPr snapToGrid="0">
      <p:cViewPr varScale="1">
        <p:scale>
          <a:sx n="76" d="100"/>
          <a:sy n="76" d="100"/>
        </p:scale>
        <p:origin x="182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4" Type="http://schemas.openxmlformats.org/officeDocument/2006/relationships/image" Target="../media/image7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wmf"/><Relationship Id="rId1" Type="http://schemas.openxmlformats.org/officeDocument/2006/relationships/image" Target="../media/image8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4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3.wmf"/><Relationship Id="rId4" Type="http://schemas.openxmlformats.org/officeDocument/2006/relationships/image" Target="../media/image97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30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wmf"/><Relationship Id="rId1" Type="http://schemas.openxmlformats.org/officeDocument/2006/relationships/image" Target="../media/image17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image" Target="../media/image52.wmf"/><Relationship Id="rId3" Type="http://schemas.openxmlformats.org/officeDocument/2006/relationships/image" Target="../media/image42.wmf"/><Relationship Id="rId7" Type="http://schemas.openxmlformats.org/officeDocument/2006/relationships/image" Target="../media/image46.wmf"/><Relationship Id="rId12" Type="http://schemas.openxmlformats.org/officeDocument/2006/relationships/image" Target="../media/image51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6" Type="http://schemas.openxmlformats.org/officeDocument/2006/relationships/image" Target="../media/image45.wmf"/><Relationship Id="rId11" Type="http://schemas.openxmlformats.org/officeDocument/2006/relationships/image" Target="../media/image50.wmf"/><Relationship Id="rId5" Type="http://schemas.openxmlformats.org/officeDocument/2006/relationships/image" Target="../media/image44.wmf"/><Relationship Id="rId10" Type="http://schemas.openxmlformats.org/officeDocument/2006/relationships/image" Target="../media/image49.wmf"/><Relationship Id="rId4" Type="http://schemas.openxmlformats.org/officeDocument/2006/relationships/image" Target="../media/image43.wmf"/><Relationship Id="rId9" Type="http://schemas.openxmlformats.org/officeDocument/2006/relationships/image" Target="../media/image4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9" rIns="93018" bIns="46509" numCol="1" anchor="t" anchorCtr="0" compatLnSpc="1">
            <a:prstTxWarp prst="textNoShape">
              <a:avLst/>
            </a:prstTxWarp>
          </a:bodyPr>
          <a:lstStyle>
            <a:lvl1pPr defTabSz="92964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9" rIns="93018" bIns="46509" numCol="1" anchor="t" anchorCtr="0" compatLnSpc="1">
            <a:prstTxWarp prst="textNoShape">
              <a:avLst/>
            </a:prstTxWarp>
          </a:bodyPr>
          <a:lstStyle>
            <a:lvl1pPr algn="r" defTabSz="92964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9" rIns="93018" bIns="46509" numCol="1" anchor="b" anchorCtr="0" compatLnSpc="1">
            <a:prstTxWarp prst="textNoShape">
              <a:avLst/>
            </a:prstTxWarp>
          </a:bodyPr>
          <a:lstStyle>
            <a:lvl1pPr defTabSz="929646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074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18" tIns="46509" rIns="93018" bIns="46509" numCol="1" anchor="b" anchorCtr="0" compatLnSpc="1">
            <a:prstTxWarp prst="textNoShape">
              <a:avLst/>
            </a:prstTxWarp>
          </a:bodyPr>
          <a:lstStyle>
            <a:lvl1pPr algn="r" defTabSz="929646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327037B7-0243-419A-AEBB-058252FE827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86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defTabSz="91438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>
            <a:lvl1pPr algn="r" defTabSz="91438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9988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7613"/>
            <a:ext cx="30480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defTabSz="91438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7613"/>
            <a:ext cx="30480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6" tIns="45713" rIns="91426" bIns="45713" numCol="1" anchor="b" anchorCtr="0" compatLnSpc="1">
            <a:prstTxWarp prst="textNoShape">
              <a:avLst/>
            </a:prstTxWarp>
          </a:bodyPr>
          <a:lstStyle>
            <a:lvl1pPr algn="r" defTabSz="914381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6393A95D-64EF-4FF8-BA0A-CED175932A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918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>
              <a:latin typeface="Times New Roman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12813"/>
            <a:fld id="{7513436A-E5A7-46A6-9EA5-0FED918D4254}" type="slidenum">
              <a:rPr lang="en-US" smtClean="0">
                <a:latin typeface="Times New Roman" pitchFamily="18" charset="0"/>
              </a:rPr>
              <a:pPr defTabSz="912813"/>
              <a:t>1</a:t>
            </a:fld>
            <a:endParaRPr lang="en-US" dirty="0" smtClean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7922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10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84082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11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98057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12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55684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107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Null space represents all Euclidean</a:t>
            </a:r>
            <a:r>
              <a:rPr lang="en-US" baseline="0" dirty="0" smtClean="0"/>
              <a:t> motions.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0199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16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97779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17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Look at selected rows and columns</a:t>
            </a:r>
            <a:r>
              <a:rPr lang="en-US" altLang="zh-CN" baseline="0" dirty="0" smtClean="0"/>
              <a:t> corresponding to contact indices. </a:t>
            </a:r>
          </a:p>
          <a:p>
            <a:r>
              <a:rPr lang="en-US" altLang="zh-CN" baseline="0" dirty="0" smtClean="0"/>
              <a:t>Form a </a:t>
            </a:r>
            <a:r>
              <a:rPr lang="en-US" altLang="zh-CN" baseline="0" dirty="0" err="1" smtClean="0"/>
              <a:t>submatrix</a:t>
            </a:r>
            <a:r>
              <a:rPr lang="en-US" altLang="zh-CN" baseline="0" dirty="0" smtClean="0"/>
              <a:t>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0293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18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Inverse exists when m &gt;= 2.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6206752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19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Inverse exists when m &gt;= 2.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110988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20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If all contacts stick</a:t>
            </a:r>
            <a:r>
              <a:rPr lang="en-US" altLang="zh-CN" baseline="0" dirty="0" smtClean="0"/>
              <a:t> and do not vary, then deformation is determined from finger movements. </a:t>
            </a:r>
          </a:p>
          <a:p>
            <a:r>
              <a:rPr lang="en-US" altLang="zh-CN" baseline="0" dirty="0" smtClean="0"/>
              <a:t>Execution time in terms of # nodes. </a:t>
            </a:r>
          </a:p>
        </p:txBody>
      </p:sp>
    </p:spTree>
    <p:extLst>
      <p:ext uri="{BB962C8B-B14F-4D97-AF65-F5344CB8AC3E}">
        <p14:creationId xmlns:p14="http://schemas.microsoft.com/office/powerpoint/2010/main" val="424956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types of analysis</a:t>
            </a:r>
            <a:r>
              <a:rPr lang="en-US" baseline="0" dirty="0" smtClean="0"/>
              <a:t> have been developed: form closure and force closure.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Contact</a:t>
            </a:r>
            <a:r>
              <a:rPr lang="en-US" baseline="0" dirty="0" smtClean="0"/>
              <a:t> points are the two closest.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10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21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874022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22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Minimizes</a:t>
            </a:r>
            <a:r>
              <a:rPr lang="en-US" altLang="zh-CN" baseline="0" dirty="0" smtClean="0"/>
              <a:t> strain energy among all delta with |delta| = 1.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98649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23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Undesired effect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1903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24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Pure</a:t>
            </a:r>
            <a:r>
              <a:rPr lang="en-US" altLang="zh-CN" baseline="0" dirty="0" smtClean="0"/>
              <a:t> squeeze bends the object with slightly over 50% of the contact forces for a stable squeeze.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76917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25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443897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26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79507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27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840434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28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74369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29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04248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30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6176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Composition of forces along the contact friction cone edges. </a:t>
            </a:r>
          </a:p>
          <a:p>
            <a:r>
              <a:rPr lang="en-US" dirty="0" smtClean="0"/>
              <a:t>Line segment connecting the two contact points inside the friction cone. </a:t>
            </a:r>
          </a:p>
          <a:p>
            <a:r>
              <a:rPr lang="en-US" dirty="0" smtClean="0"/>
              <a:t>The rectangle can move vertically.</a:t>
            </a:r>
            <a:r>
              <a:rPr lang="en-US" baseline="0" dirty="0" smtClean="0"/>
              <a:t>  </a:t>
            </a:r>
          </a:p>
          <a:p>
            <a:r>
              <a:rPr lang="en-US" baseline="0" dirty="0" smtClean="0"/>
              <a:t>Go back to the previous slide to show that it is not force closure. </a:t>
            </a:r>
          </a:p>
          <a:p>
            <a:r>
              <a:rPr lang="en-US" dirty="0" smtClean="0"/>
              <a:t>First</a:t>
            </a:r>
            <a:r>
              <a:rPr lang="en-US" baseline="0" dirty="0" smtClean="0"/>
              <a:t> order form closure equates force closure with frictionless contacts.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0936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31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Determine the mode of new contact in Event A by hypothesis</a:t>
            </a:r>
            <a:r>
              <a:rPr lang="en-US" altLang="zh-CN" baseline="0" dirty="0" smtClean="0"/>
              <a:t> and test.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677187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32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20863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33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862658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34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Deformed mesh superposed</a:t>
            </a:r>
            <a:r>
              <a:rPr lang="en-US" altLang="zh-CN" baseline="0" dirty="0" smtClean="0"/>
              <a:t> on the real shape with error 1.3mm per node.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Distance between initial contact points reduces by 12%. 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Times New Roman" charset="0"/>
                <a:ea typeface="+mn-ea"/>
                <a:cs typeface="+mn-cs"/>
              </a:rPr>
              <a:t>Green dot on the left finger was established as a sliding contact.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292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35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50876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36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Same locations linked by arrowed</a:t>
            </a:r>
            <a:r>
              <a:rPr lang="en-US" altLang="zh-CN" baseline="0" dirty="0" smtClean="0"/>
              <a:t> curves.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280727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37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Young’s modulus, </a:t>
            </a:r>
            <a:r>
              <a:rPr lang="en-US" altLang="zh-CN" dirty="0" err="1" smtClean="0"/>
              <a:t>cof</a:t>
            </a:r>
            <a:r>
              <a:rPr lang="en-US" altLang="zh-CN" dirty="0" smtClean="0"/>
              <a:t>, thickness,</a:t>
            </a:r>
            <a:r>
              <a:rPr lang="en-US" altLang="zh-CN" baseline="0" dirty="0" smtClean="0"/>
              <a:t> change in the distance between </a:t>
            </a:r>
            <a:r>
              <a:rPr lang="en-US" altLang="zh-CN" baseline="0" smtClean="0"/>
              <a:t>two contacts.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798769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38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63125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39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20362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40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7945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Minimum possibility</a:t>
            </a:r>
            <a:r>
              <a:rPr lang="en-US" altLang="zh-CN" baseline="0" dirty="0" smtClean="0"/>
              <a:t> of violating kinematic constraints.  (Kerr, Li)</a:t>
            </a:r>
            <a:endParaRPr lang="en-US" altLang="zh-CN" dirty="0" smtClean="0"/>
          </a:p>
          <a:p>
            <a:r>
              <a:rPr lang="en-US" altLang="zh-CN" dirty="0" smtClean="0"/>
              <a:t>Maximize</a:t>
            </a:r>
            <a:r>
              <a:rPr lang="en-US" altLang="zh-CN" baseline="0" dirty="0" smtClean="0"/>
              <a:t> the worst-case adversary force resistible by a unit grasping force.  </a:t>
            </a:r>
            <a:endParaRPr lang="en-US" altLang="zh-CN" dirty="0" smtClean="0"/>
          </a:p>
          <a:p>
            <a:r>
              <a:rPr lang="en-US" altLang="zh-CN" dirty="0" smtClean="0"/>
              <a:t>Minimize</a:t>
            </a:r>
            <a:r>
              <a:rPr lang="en-US" altLang="zh-CN" baseline="0" dirty="0" smtClean="0"/>
              <a:t> the maxim</a:t>
            </a:r>
            <a:r>
              <a:rPr lang="en-US" altLang="zh-CN" dirty="0" smtClean="0"/>
              <a:t>um</a:t>
            </a:r>
            <a:r>
              <a:rPr lang="en-US" altLang="zh-CN" baseline="0" dirty="0" smtClean="0"/>
              <a:t> contact force for any grasping finger under unit disturbance. </a:t>
            </a:r>
            <a:endParaRPr lang="zh-CN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276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41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As if the fingers were glued</a:t>
            </a:r>
            <a:r>
              <a:rPr lang="en-US" altLang="zh-CN" baseline="0" dirty="0" smtClean="0"/>
              <a:t> at their contacts. </a:t>
            </a:r>
          </a:p>
          <a:p>
            <a:r>
              <a:rPr lang="en-US" altLang="zh-CN" baseline="0" dirty="0" smtClean="0"/>
              <a:t>Degenerate case when </a:t>
            </a:r>
            <a:r>
              <a:rPr lang="en-US" altLang="zh-CN" baseline="0" dirty="0" err="1" smtClean="0"/>
              <a:t>p_k</a:t>
            </a:r>
            <a:r>
              <a:rPr lang="en-US" altLang="zh-CN" baseline="0" dirty="0" smtClean="0"/>
              <a:t> = 0.5 * (</a:t>
            </a:r>
            <a:r>
              <a:rPr lang="en-US" altLang="zh-CN" baseline="0" dirty="0" err="1" smtClean="0"/>
              <a:t>p_i</a:t>
            </a:r>
            <a:r>
              <a:rPr lang="en-US" altLang="zh-CN" baseline="0" dirty="0" smtClean="0"/>
              <a:t> + </a:t>
            </a:r>
            <a:r>
              <a:rPr lang="en-US" altLang="zh-CN" baseline="0" dirty="0" err="1" smtClean="0"/>
              <a:t>p_j</a:t>
            </a:r>
            <a:r>
              <a:rPr lang="en-US" altLang="zh-CN" baseline="0" dirty="0" smtClean="0"/>
              <a:t>) and d_1 * (</a:t>
            </a:r>
            <a:r>
              <a:rPr lang="en-US" altLang="zh-CN" baseline="0" dirty="0" err="1" smtClean="0"/>
              <a:t>p_i</a:t>
            </a:r>
            <a:r>
              <a:rPr lang="en-US" altLang="zh-CN" baseline="0" dirty="0" smtClean="0"/>
              <a:t> – </a:t>
            </a:r>
            <a:r>
              <a:rPr lang="en-US" altLang="zh-CN" baseline="0" dirty="0" err="1" smtClean="0"/>
              <a:t>p_j</a:t>
            </a:r>
            <a:r>
              <a:rPr lang="en-US" altLang="zh-CN" baseline="0" dirty="0" smtClean="0"/>
              <a:t>) = 0 for a stable resist.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81419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42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Same</a:t>
            </a:r>
            <a:r>
              <a:rPr lang="en-US" altLang="zh-CN" baseline="0" dirty="0" smtClean="0"/>
              <a:t> Young’s modulus &amp; Poisson’s ratio (50000 &amp; 0.3)</a:t>
            </a:r>
          </a:p>
          <a:p>
            <a:r>
              <a:rPr lang="en-US" altLang="zh-CN" baseline="0" dirty="0" err="1" smtClean="0"/>
              <a:t>Undeformed</a:t>
            </a:r>
            <a:r>
              <a:rPr lang="en-US" altLang="zh-CN" baseline="0" dirty="0" smtClean="0"/>
              <a:t> shape with translations</a:t>
            </a:r>
          </a:p>
          <a:p>
            <a:r>
              <a:rPr lang="en-US" altLang="zh-CN" baseline="0" dirty="0" smtClean="0"/>
              <a:t>Deformed shape with forces</a:t>
            </a:r>
          </a:p>
        </p:txBody>
      </p:sp>
    </p:spTree>
    <p:extLst>
      <p:ext uri="{BB962C8B-B14F-4D97-AF65-F5344CB8AC3E}">
        <p14:creationId xmlns:p14="http://schemas.microsoft.com/office/powerpoint/2010/main" val="545003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43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Same</a:t>
            </a:r>
            <a:r>
              <a:rPr lang="en-US" altLang="zh-CN" baseline="0" dirty="0" smtClean="0"/>
              <a:t> Young’s modulus &amp; Poisson’s ratio (50000 &amp; 0.3)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6843398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44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Same</a:t>
            </a:r>
            <a:r>
              <a:rPr lang="en-US" altLang="zh-CN" baseline="0" dirty="0" smtClean="0"/>
              <a:t> Young’s modulus &amp; Poisson’s ratio (50000 &amp; 0.3)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459297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45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Same</a:t>
            </a:r>
            <a:r>
              <a:rPr lang="en-US" altLang="zh-CN" baseline="0" dirty="0" smtClean="0"/>
              <a:t> Young’s modulus &amp; Poisson’s ratio (50000 &amp; 0.3)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9201365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46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F_2 still.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13990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47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Straight trajectories used in experiment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669718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48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foam object</a:t>
            </a:r>
          </a:p>
          <a:p>
            <a:r>
              <a:rPr lang="en-US" altLang="zh-CN" dirty="0" smtClean="0"/>
              <a:t>Involvement of human hands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844796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49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aseline="0" dirty="0" smtClean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421846351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50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Same</a:t>
            </a:r>
            <a:r>
              <a:rPr lang="en-US" altLang="zh-CN" baseline="0" dirty="0" smtClean="0"/>
              <a:t> Young’s modulus &amp; Poisson’s ratio (50000 &amp; 0.3)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801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5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CN" dirty="0" smtClean="0"/>
          </a:p>
          <a:p>
            <a:r>
              <a:rPr lang="en-US" altLang="zh-CN" dirty="0" smtClean="0"/>
              <a:t>Barrett Hand with semicircular</a:t>
            </a:r>
            <a:r>
              <a:rPr lang="en-US" altLang="zh-CN" baseline="0" dirty="0" smtClean="0"/>
              <a:t> tips.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6850177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51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aseline="0" dirty="0" smtClean="0"/>
              <a:t>Rigid body grasping based on forces.</a:t>
            </a:r>
          </a:p>
        </p:txBody>
      </p:sp>
    </p:spTree>
    <p:extLst>
      <p:ext uri="{BB962C8B-B14F-4D97-AF65-F5344CB8AC3E}">
        <p14:creationId xmlns:p14="http://schemas.microsoft.com/office/powerpoint/2010/main" val="22901307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52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baseline="0" dirty="0" smtClean="0"/>
              <a:t>Ongoing work in purple</a:t>
            </a:r>
          </a:p>
        </p:txBody>
      </p:sp>
    </p:spTree>
    <p:extLst>
      <p:ext uri="{BB962C8B-B14F-4D97-AF65-F5344CB8AC3E}">
        <p14:creationId xmlns:p14="http://schemas.microsoft.com/office/powerpoint/2010/main" val="278254720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33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393A95D-64EF-4FF8-BA0A-CED175932ACB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18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6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Linear objects do</a:t>
            </a:r>
            <a:r>
              <a:rPr lang="en-US" altLang="zh-CN" baseline="0" dirty="0" smtClean="0"/>
              <a:t> not need to resort to elasticity theory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40695336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7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Because of changing geometry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567312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8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16377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BAF6F-1B77-4EE7-91CE-4418BF0742AA}" type="slidenum">
              <a:rPr lang="zh-CN" altLang="en-US" smtClean="0"/>
              <a:pPr/>
              <a:t>9</a:t>
            </a:fld>
            <a:endParaRPr lang="en-US" altLang="zh-CN" dirty="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/>
              <a:t>So linear theory</a:t>
            </a:r>
            <a:r>
              <a:rPr lang="en-US" altLang="zh-CN" baseline="0" dirty="0" smtClean="0"/>
              <a:t> is applicable. </a:t>
            </a: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8208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4105275" y="28717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7" name="Rectangle 1724"/>
          <p:cNvSpPr>
            <a:spLocks noChangeArrowheads="1"/>
          </p:cNvSpPr>
          <p:nvPr userDrawn="1"/>
        </p:nvSpPr>
        <p:spPr bwMode="auto">
          <a:xfrm>
            <a:off x="762000" y="2454275"/>
            <a:ext cx="75438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8" name="Rectangle 1726"/>
          <p:cNvSpPr>
            <a:spLocks noChangeArrowheads="1"/>
          </p:cNvSpPr>
          <p:nvPr userDrawn="1"/>
        </p:nvSpPr>
        <p:spPr bwMode="auto">
          <a:xfrm>
            <a:off x="4694238" y="6567488"/>
            <a:ext cx="40290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00" b="1" i="1" dirty="0">
                <a:solidFill>
                  <a:srgbClr val="FFCC00"/>
                </a:solidFill>
                <a:latin typeface="Times New Roman" charset="0"/>
              </a:rPr>
              <a:t>Department of Computer Science, Iowa State University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3649" y="3505201"/>
            <a:ext cx="7772400" cy="2133600"/>
          </a:xfrm>
        </p:spPr>
        <p:txBody>
          <a:bodyPr/>
          <a:lstStyle>
            <a:lvl1pPr>
              <a:defRPr>
                <a:latin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52655" y="550126"/>
            <a:ext cx="6400800" cy="2286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0A081F-8FD6-478D-9C64-ACE53BF17DC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90C6D-DBD2-4570-9280-E7C0A6FBA10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0"/>
            <a:ext cx="200025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0"/>
            <a:ext cx="584835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743032-B642-412E-B058-68D8BACFEEC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A4C75-206C-40EB-B18E-5324A7751C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A9FA5-BD81-4D07-AD9F-789AE8D64B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143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144F4-EEB6-482D-996A-A7EE36977CB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95B12-CBE4-4F5B-8F64-0E6B59F5469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EFD73-DDAA-404A-87AE-AF4C4BB0BE2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C17618-08FB-410F-9555-C49CD43285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54237-9CF2-4E4D-9F01-B1DDA8D2347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49D85-69B0-490A-B96D-B11F91DEB6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Times New Roman" charset="0"/>
              </a:defRPr>
            </a:lvl1pPr>
          </a:lstStyle>
          <a:p>
            <a:pPr>
              <a:defRPr/>
            </a:pPr>
            <a:fld id="{8C83DD97-4FCB-4401-BA58-EFBD41F2B5A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/>
        </p:nvSpPr>
        <p:spPr bwMode="auto">
          <a:xfrm>
            <a:off x="4105275" y="2871788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0" y="0"/>
            <a:ext cx="9144000" cy="3048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 dirty="0">
              <a:latin typeface="Times New Roman" charset="0"/>
            </a:endParaRPr>
          </a:p>
        </p:txBody>
      </p:sp>
      <p:sp>
        <p:nvSpPr>
          <p:cNvPr id="1041" name="Text Box 17"/>
          <p:cNvSpPr txBox="1">
            <a:spLocks noChangeArrowheads="1"/>
          </p:cNvSpPr>
          <p:nvPr/>
        </p:nvSpPr>
        <p:spPr bwMode="auto">
          <a:xfrm>
            <a:off x="5257800" y="5029200"/>
            <a:ext cx="358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endParaRPr lang="en-US" sz="2000" dirty="0">
              <a:latin typeface="Times New Roman" charset="0"/>
            </a:endParaRPr>
          </a:p>
        </p:txBody>
      </p:sp>
      <p:sp>
        <p:nvSpPr>
          <p:cNvPr id="1043" name="Rectangle 19"/>
          <p:cNvSpPr>
            <a:spLocks noChangeArrowheads="1"/>
          </p:cNvSpPr>
          <p:nvPr/>
        </p:nvSpPr>
        <p:spPr bwMode="auto">
          <a:xfrm>
            <a:off x="685800" y="914400"/>
            <a:ext cx="7543800" cy="7620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  <p:sp>
        <p:nvSpPr>
          <p:cNvPr id="1059" name="Rectangle 35"/>
          <p:cNvSpPr>
            <a:spLocks noChangeArrowheads="1"/>
          </p:cNvSpPr>
          <p:nvPr userDrawn="1"/>
        </p:nvSpPr>
        <p:spPr bwMode="auto">
          <a:xfrm>
            <a:off x="4694238" y="6567488"/>
            <a:ext cx="40290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300" b="1" i="1" dirty="0">
                <a:solidFill>
                  <a:srgbClr val="FFCC00"/>
                </a:solidFill>
                <a:latin typeface="Times New Roman" charset="0"/>
              </a:rPr>
              <a:t>Department of Computer Science, Iowa State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57" r:id="rId2"/>
    <p:sldLayoutId id="2147484058" r:id="rId3"/>
    <p:sldLayoutId id="2147484059" r:id="rId4"/>
    <p:sldLayoutId id="2147484060" r:id="rId5"/>
    <p:sldLayoutId id="2147484061" r:id="rId6"/>
    <p:sldLayoutId id="2147484062" r:id="rId7"/>
    <p:sldLayoutId id="2147484063" r:id="rId8"/>
    <p:sldLayoutId id="2147484064" r:id="rId9"/>
    <p:sldLayoutId id="2147484065" r:id="rId10"/>
    <p:sldLayoutId id="214748406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200">
          <a:solidFill>
            <a:schemeClr val="tx1"/>
          </a:solidFill>
          <a:latin typeface="+mj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2000">
          <a:solidFill>
            <a:schemeClr val="tx1"/>
          </a:solidFill>
          <a:latin typeface="+mj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>
          <a:solidFill>
            <a:schemeClr val="tx1"/>
          </a:solidFill>
          <a:latin typeface="+mj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Char char="•"/>
        <a:defRPr sz="16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11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notesSlide" Target="../notesSlides/notesSlide11.xml"/><Relationship Id="rId21" Type="http://schemas.openxmlformats.org/officeDocument/2006/relationships/image" Target="../media/image15.wmf"/><Relationship Id="rId7" Type="http://schemas.openxmlformats.org/officeDocument/2006/relationships/image" Target="../media/image8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3.wmf"/><Relationship Id="rId25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10.wmf"/><Relationship Id="rId24" Type="http://schemas.openxmlformats.org/officeDocument/2006/relationships/oleObject" Target="../embeddings/oleObject12.bin"/><Relationship Id="rId5" Type="http://schemas.openxmlformats.org/officeDocument/2006/relationships/image" Target="../media/image7.wmf"/><Relationship Id="rId15" Type="http://schemas.openxmlformats.org/officeDocument/2006/relationships/image" Target="../media/image12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9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4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170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5.bin"/><Relationship Id="rId15" Type="http://schemas.openxmlformats.org/officeDocument/2006/relationships/image" Target="../media/image24.png"/><Relationship Id="rId10" Type="http://schemas.openxmlformats.org/officeDocument/2006/relationships/image" Target="../media/image21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160.bin"/><Relationship Id="rId1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image" Target="../media/image28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5.wmf"/><Relationship Id="rId11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10" Type="http://schemas.openxmlformats.org/officeDocument/2006/relationships/oleObject" Target="../embeddings/oleObject21.bin"/><Relationship Id="rId4" Type="http://schemas.openxmlformats.org/officeDocument/2006/relationships/image" Target="../media/image24.wmf"/><Relationship Id="rId9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oleObject" Target="../embeddings/oleObject27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4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9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oleObject" Target="../embeddings/oleObject28.bin"/><Relationship Id="rId10" Type="http://schemas.openxmlformats.org/officeDocument/2006/relationships/image" Target="../media/image31.wmf"/><Relationship Id="rId4" Type="http://schemas.openxmlformats.org/officeDocument/2006/relationships/image" Target="../media/image37.png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image" Target="../media/image38.wmf"/><Relationship Id="rId18" Type="http://schemas.openxmlformats.org/officeDocument/2006/relationships/image" Target="../media/image43.png"/><Relationship Id="rId3" Type="http://schemas.openxmlformats.org/officeDocument/2006/relationships/notesSlide" Target="../notesSlides/notesSlide15.xml"/><Relationship Id="rId7" Type="http://schemas.openxmlformats.org/officeDocument/2006/relationships/oleObject" Target="../embeddings/oleObject30.bin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3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35.wmf"/><Relationship Id="rId11" Type="http://schemas.openxmlformats.org/officeDocument/2006/relationships/image" Target="../media/image39.png"/><Relationship Id="rId5" Type="http://schemas.openxmlformats.org/officeDocument/2006/relationships/oleObject" Target="../embeddings/oleObject29.bin"/><Relationship Id="rId15" Type="http://schemas.openxmlformats.org/officeDocument/2006/relationships/image" Target="../media/image38.wmf"/><Relationship Id="rId10" Type="http://schemas.openxmlformats.org/officeDocument/2006/relationships/image" Target="../media/image37.wmf"/><Relationship Id="rId4" Type="http://schemas.openxmlformats.org/officeDocument/2006/relationships/image" Target="../media/image40.png"/><Relationship Id="rId9" Type="http://schemas.openxmlformats.org/officeDocument/2006/relationships/oleObject" Target="../embeddings/oleObject31.bin"/><Relationship Id="rId14" Type="http://schemas.openxmlformats.org/officeDocument/2006/relationships/oleObject" Target="../embeddings/oleObject320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4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5.bin"/><Relationship Id="rId3" Type="http://schemas.openxmlformats.org/officeDocument/2006/relationships/notesSlide" Target="../notesSlides/notesSlide16.xml"/><Relationship Id="rId21" Type="http://schemas.openxmlformats.org/officeDocument/2006/relationships/image" Target="../media/image47.wmf"/><Relationship Id="rId7" Type="http://schemas.openxmlformats.org/officeDocument/2006/relationships/image" Target="../media/image41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6.wmf"/><Relationship Id="rId25" Type="http://schemas.openxmlformats.org/officeDocument/2006/relationships/image" Target="../media/image49.wmf"/><Relationship Id="rId33" Type="http://schemas.openxmlformats.org/officeDocument/2006/relationships/image" Target="../media/image58.png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2.bin"/><Relationship Id="rId29" Type="http://schemas.openxmlformats.org/officeDocument/2006/relationships/image" Target="../media/image51.w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3.wmf"/><Relationship Id="rId24" Type="http://schemas.openxmlformats.org/officeDocument/2006/relationships/oleObject" Target="../embeddings/oleObject44.bin"/><Relationship Id="rId32" Type="http://schemas.openxmlformats.org/officeDocument/2006/relationships/image" Target="../media/image57.png"/><Relationship Id="rId5" Type="http://schemas.openxmlformats.org/officeDocument/2006/relationships/image" Target="../media/image40.wmf"/><Relationship Id="rId15" Type="http://schemas.openxmlformats.org/officeDocument/2006/relationships/image" Target="../media/image45.wmf"/><Relationship Id="rId23" Type="http://schemas.openxmlformats.org/officeDocument/2006/relationships/image" Target="../media/image48.wmf"/><Relationship Id="rId28" Type="http://schemas.openxmlformats.org/officeDocument/2006/relationships/oleObject" Target="../embeddings/oleObject46.bin"/><Relationship Id="rId10" Type="http://schemas.openxmlformats.org/officeDocument/2006/relationships/oleObject" Target="../embeddings/oleObject36.bin"/><Relationship Id="rId19" Type="http://schemas.openxmlformats.org/officeDocument/2006/relationships/oleObject" Target="../embeddings/oleObject41.bin"/><Relationship Id="rId31" Type="http://schemas.openxmlformats.org/officeDocument/2006/relationships/image" Target="../media/image52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3.bin"/><Relationship Id="rId27" Type="http://schemas.openxmlformats.org/officeDocument/2006/relationships/image" Target="../media/image50.wmf"/><Relationship Id="rId30" Type="http://schemas.openxmlformats.org/officeDocument/2006/relationships/oleObject" Target="../embeddings/oleObject47.bin"/><Relationship Id="rId8" Type="http://schemas.openxmlformats.org/officeDocument/2006/relationships/oleObject" Target="../embeddings/oleObject3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57.wmf"/><Relationship Id="rId18" Type="http://schemas.openxmlformats.org/officeDocument/2006/relationships/oleObject" Target="../embeddings/oleObject55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61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52.bin"/><Relationship Id="rId1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4.bin"/><Relationship Id="rId20" Type="http://schemas.openxmlformats.org/officeDocument/2006/relationships/oleObject" Target="../embeddings/oleObject56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6.wmf"/><Relationship Id="rId24" Type="http://schemas.openxmlformats.org/officeDocument/2006/relationships/image" Target="../media/image65.png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23" Type="http://schemas.openxmlformats.org/officeDocument/2006/relationships/image" Target="../media/image62.wmf"/><Relationship Id="rId10" Type="http://schemas.openxmlformats.org/officeDocument/2006/relationships/oleObject" Target="../embeddings/oleObject51.bin"/><Relationship Id="rId19" Type="http://schemas.openxmlformats.org/officeDocument/2006/relationships/image" Target="../media/image60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53.bin"/><Relationship Id="rId22" Type="http://schemas.openxmlformats.org/officeDocument/2006/relationships/oleObject" Target="../embeddings/oleObject57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notesSlide" Target="../notesSlides/notesSlide18.xml"/><Relationship Id="rId7" Type="http://schemas.openxmlformats.org/officeDocument/2006/relationships/oleObject" Target="../embeddings/oleObject5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7.png"/><Relationship Id="rId5" Type="http://schemas.openxmlformats.org/officeDocument/2006/relationships/image" Target="../media/image63.wmf"/><Relationship Id="rId4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66.png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670.png"/><Relationship Id="rId4" Type="http://schemas.openxmlformats.org/officeDocument/2006/relationships/image" Target="../media/image70.png"/><Relationship Id="rId9" Type="http://schemas.openxmlformats.org/officeDocument/2006/relationships/image" Target="../media/image6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13" Type="http://schemas.openxmlformats.org/officeDocument/2006/relationships/oleObject" Target="../embeddings/oleObject71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5" Type="http://schemas.openxmlformats.org/officeDocument/2006/relationships/image" Target="../media/image74.png"/><Relationship Id="rId10" Type="http://schemas.openxmlformats.org/officeDocument/2006/relationships/image" Target="../media/image74.wmf"/><Relationship Id="rId4" Type="http://schemas.openxmlformats.org/officeDocument/2006/relationships/image" Target="../media/image23.png"/><Relationship Id="rId9" Type="http://schemas.openxmlformats.org/officeDocument/2006/relationships/oleObject" Target="../embeddings/oleObject69.bin"/><Relationship Id="rId14" Type="http://schemas.openxmlformats.org/officeDocument/2006/relationships/image" Target="../media/image76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840.png"/><Relationship Id="rId11" Type="http://schemas.openxmlformats.org/officeDocument/2006/relationships/oleObject" Target="../embeddings/oleObject74.bin"/><Relationship Id="rId5" Type="http://schemas.openxmlformats.org/officeDocument/2006/relationships/image" Target="../media/image84.png"/><Relationship Id="rId10" Type="http://schemas.openxmlformats.org/officeDocument/2006/relationships/image" Target="../media/image78.wmf"/><Relationship Id="rId4" Type="http://schemas.openxmlformats.org/officeDocument/2006/relationships/image" Target="../media/image83.png"/><Relationship Id="rId9" Type="http://schemas.openxmlformats.org/officeDocument/2006/relationships/oleObject" Target="../embeddings/oleObject73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30.png"/><Relationship Id="rId4" Type="http://schemas.openxmlformats.org/officeDocument/2006/relationships/image" Target="../media/image8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0.png"/><Relationship Id="rId5" Type="http://schemas.openxmlformats.org/officeDocument/2006/relationships/image" Target="../media/image81.png"/><Relationship Id="rId4" Type="http://schemas.openxmlformats.org/officeDocument/2006/relationships/image" Target="../media/image8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9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0.png"/><Relationship Id="rId13" Type="http://schemas.openxmlformats.org/officeDocument/2006/relationships/image" Target="../media/image93.png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910.png"/><Relationship Id="rId12" Type="http://schemas.openxmlformats.org/officeDocument/2006/relationships/image" Target="../media/image8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11" Type="http://schemas.openxmlformats.org/officeDocument/2006/relationships/oleObject" Target="../embeddings/oleObject660.bin"/><Relationship Id="rId5" Type="http://schemas.openxmlformats.org/officeDocument/2006/relationships/image" Target="../media/image95.png"/><Relationship Id="rId10" Type="http://schemas.openxmlformats.org/officeDocument/2006/relationships/image" Target="../media/image83.wmf"/><Relationship Id="rId4" Type="http://schemas.openxmlformats.org/officeDocument/2006/relationships/image" Target="../media/image94.png"/><Relationship Id="rId9" Type="http://schemas.openxmlformats.org/officeDocument/2006/relationships/oleObject" Target="../embeddings/oleObject7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8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950.png"/><Relationship Id="rId10" Type="http://schemas.openxmlformats.org/officeDocument/2006/relationships/image" Target="../media/image85.wmf"/><Relationship Id="rId4" Type="http://schemas.openxmlformats.org/officeDocument/2006/relationships/image" Target="../media/image940.png"/><Relationship Id="rId9" Type="http://schemas.openxmlformats.org/officeDocument/2006/relationships/oleObject" Target="../embeddings/oleObject77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90.wmf"/><Relationship Id="rId18" Type="http://schemas.openxmlformats.org/officeDocument/2006/relationships/image" Target="../media/image101.png"/><Relationship Id="rId26" Type="http://schemas.openxmlformats.org/officeDocument/2006/relationships/image" Target="../media/image92.wmf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91.w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2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20" Type="http://schemas.openxmlformats.org/officeDocument/2006/relationships/oleObject" Target="../embeddings/oleObject83.bin"/><Relationship Id="rId29" Type="http://schemas.openxmlformats.org/officeDocument/2006/relationships/image" Target="../media/image104.png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9.wmf"/><Relationship Id="rId24" Type="http://schemas.openxmlformats.org/officeDocument/2006/relationships/image" Target="../media/image103.png"/><Relationship Id="rId5" Type="http://schemas.openxmlformats.org/officeDocument/2006/relationships/image" Target="../media/image84.wmf"/><Relationship Id="rId23" Type="http://schemas.openxmlformats.org/officeDocument/2006/relationships/image" Target="../media/image91.wmf"/><Relationship Id="rId28" Type="http://schemas.openxmlformats.org/officeDocument/2006/relationships/image" Target="../media/image960.w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102.png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8.wmf"/><Relationship Id="rId22" Type="http://schemas.openxmlformats.org/officeDocument/2006/relationships/oleObject" Target="../embeddings/oleObject740.bin"/><Relationship Id="rId27" Type="http://schemas.openxmlformats.org/officeDocument/2006/relationships/oleObject" Target="../embeddings/oleObject75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96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10.png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7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5.png"/><Relationship Id="rId11" Type="http://schemas.openxmlformats.org/officeDocument/2006/relationships/image" Target="../media/image95.wmf"/><Relationship Id="rId5" Type="http://schemas.openxmlformats.org/officeDocument/2006/relationships/image" Target="../media/image93.wmf"/><Relationship Id="rId15" Type="http://schemas.openxmlformats.org/officeDocument/2006/relationships/oleObject" Target="../embeddings/oleObject88.bin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06.png"/><Relationship Id="rId14" Type="http://schemas.openxmlformats.org/officeDocument/2006/relationships/image" Target="../media/image113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image" Target="../media/image114.png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07.png"/><Relationship Id="rId12" Type="http://schemas.openxmlformats.org/officeDocument/2006/relationships/image" Target="../media/image99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00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0.png"/><Relationship Id="rId11" Type="http://schemas.openxmlformats.org/officeDocument/2006/relationships/oleObject" Target="../embeddings/oleObject90.bin"/><Relationship Id="rId5" Type="http://schemas.openxmlformats.org/officeDocument/2006/relationships/image" Target="../media/image1050.png"/><Relationship Id="rId15" Type="http://schemas.openxmlformats.org/officeDocument/2006/relationships/oleObject" Target="../embeddings/oleObject91.bin"/><Relationship Id="rId10" Type="http://schemas.openxmlformats.org/officeDocument/2006/relationships/image" Target="../media/image108.png"/><Relationship Id="rId9" Type="http://schemas.openxmlformats.org/officeDocument/2006/relationships/image" Target="../media/image98.wmf"/><Relationship Id="rId4" Type="http://schemas.openxmlformats.org/officeDocument/2006/relationships/image" Target="../media/image100.png"/><Relationship Id="rId14" Type="http://schemas.openxmlformats.org/officeDocument/2006/relationships/image" Target="../media/image11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118.png"/><Relationship Id="rId9" Type="http://schemas.openxmlformats.org/officeDocument/2006/relationships/image" Target="../media/image102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25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3" Type="http://schemas.openxmlformats.org/officeDocument/2006/relationships/image" Target="../media/image125.png"/><Relationship Id="rId7" Type="http://schemas.openxmlformats.org/officeDocument/2006/relationships/image" Target="../media/image13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7.png"/><Relationship Id="rId13" Type="http://schemas.openxmlformats.org/officeDocument/2006/relationships/image" Target="../media/image141.png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36.png"/><Relationship Id="rId12" Type="http://schemas.openxmlformats.org/officeDocument/2006/relationships/image" Target="../media/image13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5.png"/><Relationship Id="rId11" Type="http://schemas.openxmlformats.org/officeDocument/2006/relationships/image" Target="../media/image140.png"/><Relationship Id="rId5" Type="http://schemas.openxmlformats.org/officeDocument/2006/relationships/image" Target="../media/image126.wmf"/><Relationship Id="rId10" Type="http://schemas.openxmlformats.org/officeDocument/2006/relationships/image" Target="../media/image139.png"/><Relationship Id="rId4" Type="http://schemas.openxmlformats.org/officeDocument/2006/relationships/oleObject" Target="../embeddings/oleObject94.bin"/><Relationship Id="rId9" Type="http://schemas.openxmlformats.org/officeDocument/2006/relationships/image" Target="../media/image1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7.bin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128.wmf"/><Relationship Id="rId12" Type="http://schemas.openxmlformats.org/officeDocument/2006/relationships/image" Target="../media/image1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6.bin"/><Relationship Id="rId11" Type="http://schemas.openxmlformats.org/officeDocument/2006/relationships/image" Target="../media/image130.wmf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98.bin"/><Relationship Id="rId4" Type="http://schemas.openxmlformats.org/officeDocument/2006/relationships/oleObject" Target="../embeddings/oleObject95.bin"/><Relationship Id="rId9" Type="http://schemas.openxmlformats.org/officeDocument/2006/relationships/image" Target="../media/image129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5" Type="http://schemas.openxmlformats.org/officeDocument/2006/relationships/image" Target="../media/image151.png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10" Type="http://schemas.openxmlformats.org/officeDocument/2006/relationships/image" Target="../media/image160.png"/><Relationship Id="rId4" Type="http://schemas.openxmlformats.org/officeDocument/2006/relationships/image" Target="../media/image156.png"/><Relationship Id="rId9" Type="http://schemas.openxmlformats.org/officeDocument/2006/relationships/image" Target="../media/image15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9.png"/><Relationship Id="rId3" Type="http://schemas.openxmlformats.org/officeDocument/2006/relationships/image" Target="../media/image144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65.png"/><Relationship Id="rId9" Type="http://schemas.openxmlformats.org/officeDocument/2006/relationships/image" Target="../media/image17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13" Type="http://schemas.openxmlformats.org/officeDocument/2006/relationships/oleObject" Target="../embeddings/oleObject102.bin"/><Relationship Id="rId3" Type="http://schemas.openxmlformats.org/officeDocument/2006/relationships/notesSlide" Target="../notesSlides/notesSlide46.xml"/><Relationship Id="rId7" Type="http://schemas.openxmlformats.org/officeDocument/2006/relationships/image" Target="../media/image178.png"/><Relationship Id="rId12" Type="http://schemas.openxmlformats.org/officeDocument/2006/relationships/image" Target="../media/image1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4.png"/><Relationship Id="rId11" Type="http://schemas.openxmlformats.org/officeDocument/2006/relationships/oleObject" Target="../embeddings/oleObject101.bin"/><Relationship Id="rId5" Type="http://schemas.openxmlformats.org/officeDocument/2006/relationships/image" Target="../media/image176.png"/><Relationship Id="rId10" Type="http://schemas.openxmlformats.org/officeDocument/2006/relationships/image" Target="../media/image145.wmf"/><Relationship Id="rId4" Type="http://schemas.openxmlformats.org/officeDocument/2006/relationships/image" Target="../media/image148.PNG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4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4" Type="http://schemas.openxmlformats.org/officeDocument/2006/relationships/image" Target="../media/image17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image" Target="../media/image17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5.png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0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wmf"/><Relationship Id="rId3" Type="http://schemas.openxmlformats.org/officeDocument/2006/relationships/notesSlide" Target="../notesSlides/notesSlide49.xml"/><Relationship Id="rId7" Type="http://schemas.openxmlformats.org/officeDocument/2006/relationships/oleObject" Target="../embeddings/oleObject10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90.png"/><Relationship Id="rId5" Type="http://schemas.openxmlformats.org/officeDocument/2006/relationships/image" Target="../media/image189.png"/><Relationship Id="rId10" Type="http://schemas.openxmlformats.org/officeDocument/2006/relationships/image" Target="../media/image176.wmf"/><Relationship Id="rId4" Type="http://schemas.openxmlformats.org/officeDocument/2006/relationships/image" Target="../media/image174.png"/><Relationship Id="rId9" Type="http://schemas.openxmlformats.org/officeDocument/2006/relationships/oleObject" Target="../embeddings/oleObject10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06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73.wmf"/><Relationship Id="rId4" Type="http://schemas.openxmlformats.org/officeDocument/2006/relationships/oleObject" Target="../embeddings/oleObject107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ctrTitle"/>
          </p:nvPr>
        </p:nvSpPr>
        <p:spPr>
          <a:xfrm>
            <a:off x="631825" y="407988"/>
            <a:ext cx="7772400" cy="2133600"/>
          </a:xfrm>
        </p:spPr>
        <p:txBody>
          <a:bodyPr/>
          <a:lstStyle/>
          <a:p>
            <a:r>
              <a:rPr lang="en-US" sz="3200" dirty="0" smtClean="0">
                <a:solidFill>
                  <a:srgbClr val="7030A0"/>
                </a:solidFill>
                <a:latin typeface="Arial" charset="0"/>
                <a:ea typeface="宋体" pitchFamily="2" charset="-122"/>
                <a:cs typeface="Arial" charset="0"/>
              </a:rPr>
              <a:t>Robot Grasping of Deformable Planar Objects</a:t>
            </a: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1371600" y="2781388"/>
            <a:ext cx="6958484" cy="2286000"/>
          </a:xfrm>
        </p:spPr>
        <p:txBody>
          <a:bodyPr/>
          <a:lstStyle/>
          <a:p>
            <a:r>
              <a:rPr lang="en-US" dirty="0" smtClean="0">
                <a:latin typeface="Arial" charset="0"/>
                <a:cs typeface="Arial" charset="0"/>
              </a:rPr>
              <a:t>Yan-Bin </a:t>
            </a:r>
            <a:r>
              <a:rPr lang="en-US" dirty="0" smtClean="0">
                <a:latin typeface="Arial" charset="0"/>
                <a:cs typeface="Arial" charset="0"/>
              </a:rPr>
              <a:t>Jia</a:t>
            </a:r>
            <a:endParaRPr lang="en-US" dirty="0" smtClean="0">
              <a:latin typeface="Arial" charset="0"/>
              <a:cs typeface="Arial" charset="0"/>
            </a:endParaRPr>
          </a:p>
          <a:p>
            <a:endParaRPr lang="en-US" dirty="0" smtClean="0">
              <a:latin typeface="Arial" charset="0"/>
              <a:cs typeface="Arial" charset="0"/>
            </a:endParaRPr>
          </a:p>
          <a:p>
            <a:pPr>
              <a:spcBef>
                <a:spcPts val="100"/>
              </a:spcBef>
            </a:pPr>
            <a:r>
              <a:rPr lang="en-US" sz="2000" dirty="0"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(with </a:t>
            </a:r>
            <a:r>
              <a:rPr lang="en-US" sz="2000" dirty="0" smtClean="0">
                <a:latin typeface="Arial" charset="0"/>
                <a:cs typeface="Arial" charset="0"/>
              </a:rPr>
              <a:t>Ph.D. students </a:t>
            </a:r>
            <a:r>
              <a:rPr lang="en-US" altLang="zh-CN" dirty="0" smtClean="0">
                <a:latin typeface="Arial" charset="0"/>
                <a:cs typeface="Arial" charset="0"/>
              </a:rPr>
              <a:t>Feng </a:t>
            </a:r>
            <a:r>
              <a:rPr lang="en-US" altLang="zh-CN" dirty="0" err="1" smtClean="0">
                <a:latin typeface="Arial" charset="0"/>
                <a:cs typeface="Arial" charset="0"/>
              </a:rPr>
              <a:t>Guo</a:t>
            </a:r>
            <a:r>
              <a:rPr lang="zh-CN" altLang="en-US" b="1" dirty="0" smtClean="0">
                <a:solidFill>
                  <a:srgbClr val="0000CC"/>
                </a:solidFill>
                <a:latin typeface="Arial" charset="0"/>
                <a:cs typeface="Arial" charset="0"/>
              </a:rPr>
              <a:t> </a:t>
            </a:r>
            <a:r>
              <a:rPr lang="en-US" sz="2000" dirty="0" smtClean="0">
                <a:latin typeface="Arial" charset="0"/>
                <a:cs typeface="Arial" charset="0"/>
              </a:rPr>
              <a:t>and </a:t>
            </a:r>
            <a:r>
              <a:rPr lang="en-US" dirty="0" smtClean="0">
                <a:latin typeface="Arial" charset="0"/>
                <a:cs typeface="Arial" charset="0"/>
              </a:rPr>
              <a:t>Huan Lin</a:t>
            </a:r>
            <a:r>
              <a:rPr lang="en-US" sz="2000" dirty="0" smtClean="0">
                <a:latin typeface="Arial" charset="0"/>
                <a:cs typeface="Arial" charset="0"/>
              </a:rPr>
              <a:t>)</a:t>
            </a:r>
            <a:endParaRPr lang="en-US" sz="2000" dirty="0" smtClean="0">
              <a:latin typeface="Arial" charset="0"/>
              <a:cs typeface="Arial" charset="0"/>
            </a:endParaRPr>
          </a:p>
          <a:p>
            <a:endParaRPr lang="en-US" sz="2000" dirty="0" smtClean="0">
              <a:latin typeface="Arial" charset="0"/>
              <a:cs typeface="Arial" charset="0"/>
            </a:endParaRPr>
          </a:p>
          <a:p>
            <a:r>
              <a:rPr lang="en-US" sz="2000" dirty="0" smtClean="0">
                <a:latin typeface="Arial" charset="0"/>
                <a:cs typeface="Arial" charset="0"/>
              </a:rPr>
              <a:t>Department of Computer Science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Iowa State University</a:t>
            </a:r>
          </a:p>
          <a:p>
            <a:r>
              <a:rPr lang="en-US" sz="2000" dirty="0" smtClean="0">
                <a:latin typeface="Arial" charset="0"/>
                <a:cs typeface="Arial" charset="0"/>
              </a:rPr>
              <a:t>Ames, IA 50010, USA</a:t>
            </a:r>
          </a:p>
          <a:p>
            <a:endParaRPr lang="en-US" dirty="0" smtClean="0">
              <a:latin typeface="Arial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Linear Plane Elasticity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81" y="1339281"/>
            <a:ext cx="6586255" cy="2458996"/>
          </a:xfrm>
          <a:prstGeom prst="rect">
            <a:avLst/>
          </a:prstGeom>
        </p:spPr>
      </p:pic>
      <p:graphicFrame>
        <p:nvGraphicFramePr>
          <p:cNvPr id="2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577056"/>
              </p:ext>
            </p:extLst>
          </p:nvPr>
        </p:nvGraphicFramePr>
        <p:xfrm>
          <a:off x="3217862" y="5007751"/>
          <a:ext cx="232727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05" name="Equation" r:id="rId5" imgW="1104840" imgH="457200" progId="Equation.3">
                  <p:embed/>
                </p:oleObj>
              </mc:Choice>
              <mc:Fallback>
                <p:oleObj name="Equation" r:id="rId5" imgW="110484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2" y="5007751"/>
                        <a:ext cx="2327275" cy="96202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006475" y="4464205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0093"/>
                </a:solidFill>
                <a:latin typeface="+mj-lt"/>
              </a:rPr>
              <a:t>Displacement field</a:t>
            </a:r>
            <a:r>
              <a:rPr lang="en-US" dirty="0" smtClean="0">
                <a:latin typeface="+mj-lt"/>
              </a:rPr>
              <a:t>: </a:t>
            </a:r>
            <a:endParaRPr lang="en-US" dirty="0">
              <a:latin typeface="+mj-lt"/>
            </a:endParaRPr>
          </a:p>
        </p:txBody>
      </p:sp>
      <p:sp>
        <p:nvSpPr>
          <p:cNvPr id="4" name="Right Arrow 3"/>
          <p:cNvSpPr/>
          <p:nvPr/>
        </p:nvSpPr>
        <p:spPr>
          <a:xfrm rot="17394581">
            <a:off x="3547428" y="3565990"/>
            <a:ext cx="486595" cy="12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 rot="6550778">
            <a:off x="4278665" y="1432801"/>
            <a:ext cx="486595" cy="12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355734" y="3798277"/>
                <a:ext cx="4349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734" y="3798277"/>
                <a:ext cx="434991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48870" y="969949"/>
                <a:ext cx="4403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870" y="969949"/>
                <a:ext cx="440312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5665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Strains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6" name="TextBox 18"/>
          <p:cNvSpPr txBox="1">
            <a:spLocks noChangeArrowheads="1"/>
          </p:cNvSpPr>
          <p:nvPr/>
        </p:nvSpPr>
        <p:spPr bwMode="auto">
          <a:xfrm>
            <a:off x="3405212" y="1439833"/>
            <a:ext cx="583896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Extensional strain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relative change in length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51504" y="1639888"/>
            <a:ext cx="2496400" cy="1157321"/>
            <a:chOff x="3100358" y="2866696"/>
            <a:chExt cx="2496400" cy="1157321"/>
          </a:xfrm>
        </p:grpSpPr>
        <p:grpSp>
          <p:nvGrpSpPr>
            <p:cNvPr id="3" name="Group 2"/>
            <p:cNvGrpSpPr/>
            <p:nvPr/>
          </p:nvGrpSpPr>
          <p:grpSpPr>
            <a:xfrm>
              <a:off x="3100358" y="2866696"/>
              <a:ext cx="2496400" cy="1157321"/>
              <a:chOff x="3100358" y="2866696"/>
              <a:chExt cx="2496400" cy="1157321"/>
            </a:xfrm>
          </p:grpSpPr>
          <p:cxnSp>
            <p:nvCxnSpPr>
              <p:cNvPr id="7" name="Straight Connector 6"/>
              <p:cNvCxnSpPr/>
              <p:nvPr/>
            </p:nvCxnSpPr>
            <p:spPr>
              <a:xfrm flipV="1">
                <a:off x="3405352" y="3193576"/>
                <a:ext cx="1412308" cy="355475"/>
              </a:xfrm>
              <a:prstGeom prst="line">
                <a:avLst/>
              </a:prstGeom>
              <a:ln w="50800">
                <a:solidFill>
                  <a:srgbClr val="095E0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3405351" y="3563006"/>
                <a:ext cx="2191407" cy="157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3100358" y="3654685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before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68985" y="2866696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n-lt"/>
                  </a:rPr>
                  <a:t>after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 rot="16200000" flipH="1">
                <a:off x="4681182" y="3384644"/>
                <a:ext cx="341195" cy="1364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V="1">
                <a:off x="3723753" y="3547872"/>
                <a:ext cx="1150773" cy="17683"/>
              </a:xfrm>
              <a:prstGeom prst="line">
                <a:avLst/>
              </a:prstGeom>
              <a:ln w="50800">
                <a:solidFill>
                  <a:srgbClr val="0000CC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 flipV="1">
                <a:off x="3421227" y="3547241"/>
                <a:ext cx="1150773" cy="17683"/>
              </a:xfrm>
              <a:prstGeom prst="line">
                <a:avLst/>
              </a:prstGeom>
              <a:ln w="50800">
                <a:solidFill>
                  <a:srgbClr val="C0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/>
            <p:cNvGrpSpPr/>
            <p:nvPr/>
          </p:nvGrpSpPr>
          <p:grpSpPr>
            <a:xfrm>
              <a:off x="4002872" y="3691713"/>
              <a:ext cx="855731" cy="301554"/>
              <a:chOff x="4002872" y="3691713"/>
              <a:chExt cx="855731" cy="301554"/>
            </a:xfrm>
          </p:grpSpPr>
          <p:graphicFrame>
            <p:nvGraphicFramePr>
              <p:cNvPr id="15" name="Object 13"/>
              <p:cNvGraphicFramePr>
                <a:graphicFrameLocks noChangeAspect="1"/>
              </p:cNvGraphicFramePr>
              <p:nvPr/>
            </p:nvGraphicFramePr>
            <p:xfrm>
              <a:off x="4002872" y="3697992"/>
              <a:ext cx="269875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78" name="Equation" r:id="rId4" imgW="126720" imgH="139680" progId="Equation.3">
                      <p:embed/>
                    </p:oleObj>
                  </mc:Choice>
                  <mc:Fallback>
                    <p:oleObj name="Equation" r:id="rId4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02872" y="3697992"/>
                            <a:ext cx="269875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5184740"/>
                  </p:ext>
                </p:extLst>
              </p:nvPr>
            </p:nvGraphicFramePr>
            <p:xfrm>
              <a:off x="4590315" y="3691713"/>
              <a:ext cx="268288" cy="2952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62179" name="Equation" r:id="rId6" imgW="126720" imgH="139680" progId="Equation.3">
                      <p:embed/>
                    </p:oleObj>
                  </mc:Choice>
                  <mc:Fallback>
                    <p:oleObj name="Equation" r:id="rId6" imgW="126720" imgH="13968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0315" y="3691713"/>
                            <a:ext cx="268288" cy="2952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17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016579"/>
              </p:ext>
            </p:extLst>
          </p:nvPr>
        </p:nvGraphicFramePr>
        <p:xfrm>
          <a:off x="3943446" y="2313735"/>
          <a:ext cx="238125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0" name="Equation" r:id="rId8" imgW="1130040" imgH="393480" progId="Equation.3">
                  <p:embed/>
                </p:oleObj>
              </mc:Choice>
              <mc:Fallback>
                <p:oleObj name="Equation" r:id="rId8" imgW="1130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446" y="2313735"/>
                        <a:ext cx="2381250" cy="828675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9026"/>
              </p:ext>
            </p:extLst>
          </p:nvPr>
        </p:nvGraphicFramePr>
        <p:xfrm>
          <a:off x="7220507" y="2287034"/>
          <a:ext cx="1096963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1" name="Equation" r:id="rId10" imgW="520560" imgH="419040" progId="Equation.3">
                  <p:embed/>
                </p:oleObj>
              </mc:Choice>
              <mc:Fallback>
                <p:oleObj name="Equation" r:id="rId10" imgW="520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0507" y="2287034"/>
                        <a:ext cx="1096963" cy="882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Group 22"/>
          <p:cNvGrpSpPr/>
          <p:nvPr/>
        </p:nvGrpSpPr>
        <p:grpSpPr>
          <a:xfrm>
            <a:off x="822325" y="3636841"/>
            <a:ext cx="1931291" cy="2273189"/>
            <a:chOff x="822325" y="1357424"/>
            <a:chExt cx="1931291" cy="2273189"/>
          </a:xfrm>
        </p:grpSpPr>
        <p:grpSp>
          <p:nvGrpSpPr>
            <p:cNvPr id="24" name="Group 23"/>
            <p:cNvGrpSpPr/>
            <p:nvPr/>
          </p:nvGrpSpPr>
          <p:grpSpPr>
            <a:xfrm>
              <a:off x="822325" y="1357424"/>
              <a:ext cx="1931291" cy="1730014"/>
              <a:chOff x="969141" y="4882476"/>
              <a:chExt cx="1931291" cy="1730014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V="1">
                <a:off x="1364247" y="5265336"/>
                <a:ext cx="9069" cy="12286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Group 26"/>
              <p:cNvGrpSpPr/>
              <p:nvPr/>
            </p:nvGrpSpPr>
            <p:grpSpPr>
              <a:xfrm>
                <a:off x="969141" y="4882476"/>
                <a:ext cx="1931291" cy="1730014"/>
                <a:chOff x="969141" y="4882476"/>
                <a:chExt cx="1931291" cy="1730014"/>
              </a:xfrm>
            </p:grpSpPr>
            <p:graphicFrame>
              <p:nvGraphicFramePr>
                <p:cNvPr id="28" name="Object 11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48423626"/>
                    </p:ext>
                  </p:extLst>
                </p:nvPr>
              </p:nvGraphicFramePr>
              <p:xfrm>
                <a:off x="1872437" y="5614662"/>
                <a:ext cx="249238" cy="34925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62182" name="Equation" r:id="rId12" imgW="126720" imgH="177480" progId="Equation.3">
                        <p:embed/>
                      </p:oleObj>
                    </mc:Choice>
                    <mc:Fallback>
                      <p:oleObj name="Equation" r:id="rId12" imgW="126720" imgH="1774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72437" y="5614662"/>
                              <a:ext cx="249238" cy="34925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29" name="Group 28"/>
                <p:cNvGrpSpPr/>
                <p:nvPr/>
              </p:nvGrpSpPr>
              <p:grpSpPr>
                <a:xfrm>
                  <a:off x="969141" y="4882476"/>
                  <a:ext cx="1931291" cy="1730014"/>
                  <a:chOff x="969141" y="4882476"/>
                  <a:chExt cx="1931291" cy="1730014"/>
                </a:xfrm>
              </p:grpSpPr>
              <p:cxnSp>
                <p:nvCxnSpPr>
                  <p:cNvPr id="30" name="Straight Arrow Connector 29"/>
                  <p:cNvCxnSpPr/>
                  <p:nvPr/>
                </p:nvCxnSpPr>
                <p:spPr>
                  <a:xfrm flipV="1">
                    <a:off x="1380169" y="6492550"/>
                    <a:ext cx="1193285" cy="3719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1377895" y="5895375"/>
                    <a:ext cx="1066819" cy="584972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flipV="1">
                    <a:off x="1407466" y="5339676"/>
                    <a:ext cx="356804" cy="1115652"/>
                  </a:xfrm>
                  <a:prstGeom prst="straightConnector1">
                    <a:avLst/>
                  </a:prstGeom>
                  <a:ln w="254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aphicFrame>
                <p:nvGraphicFramePr>
                  <p:cNvPr id="33" name="Object 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987358023"/>
                      </p:ext>
                    </p:extLst>
                  </p:nvPr>
                </p:nvGraphicFramePr>
                <p:xfrm>
                  <a:off x="1241670" y="4893861"/>
                  <a:ext cx="314325" cy="37147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62183" name="Equation" r:id="rId14" imgW="139680" imgH="164880" progId="Equation.3">
                          <p:embed/>
                        </p:oleObj>
                      </mc:Choice>
                      <mc:Fallback>
                        <p:oleObj name="Equation" r:id="rId14" imgW="139680" imgH="1648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41670" y="4893861"/>
                                <a:ext cx="314325" cy="37147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4" name="Object 14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126899908"/>
                      </p:ext>
                    </p:extLst>
                  </p:nvPr>
                </p:nvGraphicFramePr>
                <p:xfrm>
                  <a:off x="1768422" y="4882476"/>
                  <a:ext cx="371475" cy="45720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62184" name="Equation" r:id="rId16" imgW="164880" imgH="203040" progId="Equation.3">
                          <p:embed/>
                        </p:oleObj>
                      </mc:Choice>
                      <mc:Fallback>
                        <p:oleObj name="Equation" r:id="rId16" imgW="164880" imgH="2030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768422" y="4882476"/>
                                <a:ext cx="371475" cy="45720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5" name="Object 1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2217230958"/>
                      </p:ext>
                    </p:extLst>
                  </p:nvPr>
                </p:nvGraphicFramePr>
                <p:xfrm>
                  <a:off x="2614682" y="6298165"/>
                  <a:ext cx="285750" cy="314325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62185" name="Equation" r:id="rId18" imgW="126720" imgH="139680" progId="Equation.3">
                          <p:embed/>
                        </p:oleObj>
                      </mc:Choice>
                      <mc:Fallback>
                        <p:oleObj name="Equation" r:id="rId18" imgW="126720" imgH="1396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614682" y="6298165"/>
                                <a:ext cx="285750" cy="31432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36" name="Object 16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314685616"/>
                      </p:ext>
                    </p:extLst>
                  </p:nvPr>
                </p:nvGraphicFramePr>
                <p:xfrm>
                  <a:off x="2497336" y="5550806"/>
                  <a:ext cx="342900" cy="400050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62186" name="Equation" r:id="rId20" imgW="152280" imgH="177480" progId="Equation.3">
                          <p:embed/>
                        </p:oleObj>
                      </mc:Choice>
                      <mc:Fallback>
                        <p:oleObj name="Equation" r:id="rId20" imgW="152280" imgH="17748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1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497336" y="5550806"/>
                                <a:ext cx="342900" cy="400050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37" name="Freeform 36"/>
                  <p:cNvSpPr/>
                  <p:nvPr/>
                </p:nvSpPr>
                <p:spPr>
                  <a:xfrm>
                    <a:off x="2019719" y="6169688"/>
                    <a:ext cx="100540" cy="311499"/>
                  </a:xfrm>
                  <a:custGeom>
                    <a:avLst/>
                    <a:gdLst>
                      <a:gd name="connsiteX0" fmla="*/ 40193 w 100540"/>
                      <a:gd name="connsiteY0" fmla="*/ 311499 h 311499"/>
                      <a:gd name="connsiteX1" fmla="*/ 100483 w 100540"/>
                      <a:gd name="connsiteY1" fmla="*/ 200967 h 311499"/>
                      <a:gd name="connsiteX2" fmla="*/ 50241 w 100540"/>
                      <a:gd name="connsiteY2" fmla="*/ 60290 h 311499"/>
                      <a:gd name="connsiteX3" fmla="*/ 0 w 100540"/>
                      <a:gd name="connsiteY3" fmla="*/ 0 h 311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00540" h="311499">
                        <a:moveTo>
                          <a:pt x="40193" y="311499"/>
                        </a:moveTo>
                        <a:cubicBezTo>
                          <a:pt x="69500" y="277167"/>
                          <a:pt x="98808" y="242835"/>
                          <a:pt x="100483" y="200967"/>
                        </a:cubicBezTo>
                        <a:cubicBezTo>
                          <a:pt x="102158" y="159099"/>
                          <a:pt x="66988" y="93784"/>
                          <a:pt x="50241" y="60290"/>
                        </a:cubicBezTo>
                        <a:cubicBezTo>
                          <a:pt x="33494" y="26796"/>
                          <a:pt x="16747" y="13398"/>
                          <a:pt x="0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Freeform 37"/>
                  <p:cNvSpPr/>
                  <p:nvPr/>
                </p:nvSpPr>
                <p:spPr>
                  <a:xfrm>
                    <a:off x="1376624" y="5574901"/>
                    <a:ext cx="271306" cy="92369"/>
                  </a:xfrm>
                  <a:custGeom>
                    <a:avLst/>
                    <a:gdLst>
                      <a:gd name="connsiteX0" fmla="*/ 271306 w 271306"/>
                      <a:gd name="connsiteY0" fmla="*/ 92369 h 92369"/>
                      <a:gd name="connsiteX1" fmla="*/ 221064 w 271306"/>
                      <a:gd name="connsiteY1" fmla="*/ 32079 h 92369"/>
                      <a:gd name="connsiteX2" fmla="*/ 160774 w 271306"/>
                      <a:gd name="connsiteY2" fmla="*/ 22031 h 92369"/>
                      <a:gd name="connsiteX3" fmla="*/ 70339 w 271306"/>
                      <a:gd name="connsiteY3" fmla="*/ 1934 h 92369"/>
                      <a:gd name="connsiteX4" fmla="*/ 0 w 271306"/>
                      <a:gd name="connsiteY4" fmla="*/ 1934 h 92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1306" h="92369">
                        <a:moveTo>
                          <a:pt x="271306" y="92369"/>
                        </a:moveTo>
                        <a:cubicBezTo>
                          <a:pt x="255396" y="68085"/>
                          <a:pt x="239486" y="43802"/>
                          <a:pt x="221064" y="32079"/>
                        </a:cubicBezTo>
                        <a:cubicBezTo>
                          <a:pt x="202642" y="20356"/>
                          <a:pt x="185895" y="27055"/>
                          <a:pt x="160774" y="22031"/>
                        </a:cubicBezTo>
                        <a:cubicBezTo>
                          <a:pt x="135653" y="17007"/>
                          <a:pt x="97135" y="5284"/>
                          <a:pt x="70339" y="1934"/>
                        </a:cubicBezTo>
                        <a:cubicBezTo>
                          <a:pt x="43543" y="-1416"/>
                          <a:pt x="21771" y="259"/>
                          <a:pt x="0" y="1934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tx1"/>
                    </a:solidFill>
                    <a:headEnd type="triangle" w="med" len="sm"/>
                    <a:tailEnd type="none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aphicFrame>
                <p:nvGraphicFramePr>
                  <p:cNvPr id="39" name="Object 15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460290056"/>
                      </p:ext>
                    </p:extLst>
                  </p:nvPr>
                </p:nvGraphicFramePr>
                <p:xfrm>
                  <a:off x="969141" y="5333794"/>
                  <a:ext cx="328338" cy="60249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462187" name="Equation" r:id="rId22" imgW="228600" imgH="419040" progId="Equation.3">
                          <p:embed/>
                        </p:oleObj>
                      </mc:Choice>
                      <mc:Fallback>
                        <p:oleObj name="Equation" r:id="rId22" imgW="228600" imgH="4190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3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69141" y="5333794"/>
                                <a:ext cx="328338" cy="602494"/>
                              </a:xfrm>
                              <a:prstGeom prst="rect">
                                <a:avLst/>
                              </a:prstGeom>
                              <a:noFill/>
                              <a:ln w="9525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/>
                              </a:ln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  <p:graphicFrame>
          <p:nvGraphicFramePr>
            <p:cNvPr id="25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41511933"/>
                </p:ext>
              </p:extLst>
            </p:nvPr>
          </p:nvGraphicFramePr>
          <p:xfrm>
            <a:off x="2062163" y="3063875"/>
            <a:ext cx="311150" cy="5667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188" name="Equation" r:id="rId24" imgW="215640" imgH="393480" progId="Equation.3">
                    <p:embed/>
                  </p:oleObj>
                </mc:Choice>
                <mc:Fallback>
                  <p:oleObj name="Equation" r:id="rId24" imgW="215640" imgH="393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2163" y="3063875"/>
                          <a:ext cx="311150" cy="566738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accent2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TextBox 19"/>
          <p:cNvSpPr txBox="1">
            <a:spLocks noChangeArrowheads="1"/>
          </p:cNvSpPr>
          <p:nvPr/>
        </p:nvSpPr>
        <p:spPr bwMode="auto">
          <a:xfrm>
            <a:off x="3426486" y="3789556"/>
            <a:ext cx="56069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indent="-457200"/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Shear strain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– rotation of perpendicular lines toward (or away) from each other.</a:t>
            </a:r>
            <a:r>
              <a:rPr lang="en-US" sz="2000" dirty="0" smtClean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sz="2000" dirty="0">
              <a:solidFill>
                <a:srgbClr val="D60093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3165727"/>
              </p:ext>
            </p:extLst>
          </p:nvPr>
        </p:nvGraphicFramePr>
        <p:xfrm>
          <a:off x="4764855" y="5234712"/>
          <a:ext cx="1846262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189" name="Equation" r:id="rId26" imgW="876240" imgH="419040" progId="Equation.3">
                  <p:embed/>
                </p:oleObj>
              </mc:Choice>
              <mc:Fallback>
                <p:oleObj name="Equation" r:id="rId26" imgW="87624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4855" y="5234712"/>
                        <a:ext cx="1846262" cy="8826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04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Strain Energy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41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727662"/>
              </p:ext>
            </p:extLst>
          </p:nvPr>
        </p:nvGraphicFramePr>
        <p:xfrm>
          <a:off x="1340367" y="1515085"/>
          <a:ext cx="6936637" cy="9668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952" name="Equation" r:id="rId4" imgW="3276360" imgH="457200" progId="Equation.3">
                  <p:embed/>
                </p:oleObj>
              </mc:Choice>
              <mc:Fallback>
                <p:oleObj name="Equation" r:id="rId4" imgW="32763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367" y="1515085"/>
                        <a:ext cx="6936637" cy="96685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25400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31941" y="3883252"/>
                <a:ext cx="7353488" cy="17835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  <a:latin typeface="+mj-lt"/>
                  </a:rPr>
                  <a:t>Theorem 1</a:t>
                </a:r>
                <a:r>
                  <a:rPr lang="en-US" sz="2000" dirty="0" smtClean="0">
                    <a:solidFill>
                      <a:srgbClr val="7030A0"/>
                    </a:solidFill>
                    <a:latin typeface="+mj-lt"/>
                  </a:rPr>
                  <a:t>  Any displacement field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  <a:latin typeface="+mj-lt"/>
                  </a:rPr>
                  <a:t> that yields zero strain </a:t>
                </a:r>
              </a:p>
              <a:p>
                <a:r>
                  <a:rPr lang="en-US" sz="20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  <a:latin typeface="+mj-lt"/>
                  </a:rPr>
                  <a:t>     energy is linearly spanned by three fields: </a:t>
                </a:r>
              </a:p>
              <a:p>
                <a:endParaRPr lang="en-US" sz="2000" dirty="0">
                  <a:solidFill>
                    <a:srgbClr val="7030A0"/>
                  </a:solidFill>
                  <a:latin typeface="+mj-lt"/>
                </a:endParaRPr>
              </a:p>
              <a:p>
                <a:r>
                  <a:rPr lang="en-US" sz="2000" dirty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  <a:latin typeface="+mj-lt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d>
                      <m:dPr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  <a:latin typeface="+mj-lt"/>
                  </a:rPr>
                  <a:t>,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, </a:t>
                </a:r>
                <a:r>
                  <a:rPr lang="en-US" sz="2000" dirty="0" smtClean="0">
                    <a:solidFill>
                      <a:srgbClr val="7030A0"/>
                    </a:solidFill>
                  </a:rPr>
                  <a:t>      and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r>
                      <a:rPr lang="en-US" sz="2400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endParaRPr lang="en-US" sz="2000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941" y="3883252"/>
                <a:ext cx="7353488" cy="1783502"/>
              </a:xfrm>
              <a:prstGeom prst="rect">
                <a:avLst/>
              </a:prstGeom>
              <a:blipFill rotWithShape="0">
                <a:blip r:embed="rId6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Left Brace 35"/>
          <p:cNvSpPr/>
          <p:nvPr/>
        </p:nvSpPr>
        <p:spPr>
          <a:xfrm rot="16200000">
            <a:off x="3295232" y="5244612"/>
            <a:ext cx="312021" cy="123667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 rot="16200000">
            <a:off x="5471770" y="5520604"/>
            <a:ext cx="277905" cy="65057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2930361" y="6076082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translation</a:t>
            </a:r>
            <a:endParaRPr lang="en-US" sz="1600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179802" y="6076082"/>
            <a:ext cx="8691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rotation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96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6" grpId="0" animBg="1"/>
      <p:bldP spid="49" grpId="0" animBg="1"/>
      <p:bldP spid="42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Finite Element Method (FEM)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7" y="1344713"/>
            <a:ext cx="4191454" cy="2775111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386105" y="1555164"/>
            <a:ext cx="5441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a)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Discretize the object into a triangular mesh.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386105" y="2151994"/>
            <a:ext cx="54411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b)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Obtain the strain energy of each triangular </a:t>
            </a:r>
          </a:p>
          <a:p>
            <a:pPr eaLnBrk="0" hangingPunct="0"/>
            <a:r>
              <a:rPr lang="en-US" dirty="0" smtClean="0">
                <a:latin typeface="Arial" pitchFamily="34" charset="0"/>
                <a:cs typeface="Arial" pitchFamily="34" charset="0"/>
              </a:rPr>
              <a:t>   element in terms of the displacements of its </a:t>
            </a:r>
          </a:p>
          <a:p>
            <a:pPr eaLnBrk="0" hangingPunct="0"/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  three vertices.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359764" y="3196494"/>
            <a:ext cx="5441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latin typeface="Arial" pitchFamily="34" charset="0"/>
                <a:cs typeface="Arial" pitchFamily="34" charset="0"/>
                <a:sym typeface="Symbol"/>
              </a:rPr>
              <a:t>c)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Sum up the strain energies of all elements.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9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49110"/>
              </p:ext>
            </p:extLst>
          </p:nvPr>
        </p:nvGraphicFramePr>
        <p:xfrm>
          <a:off x="4026858" y="3977990"/>
          <a:ext cx="1738312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810" name="Equation" r:id="rId5" imgW="799920" imgH="393480" progId="Equation.3">
                  <p:embed/>
                </p:oleObj>
              </mc:Choice>
              <mc:Fallback>
                <p:oleObj name="Equation" r:id="rId5" imgW="7999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6858" y="3977990"/>
                        <a:ext cx="1738312" cy="8540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25"/>
          <p:cNvGrpSpPr>
            <a:grpSpLocks/>
          </p:cNvGrpSpPr>
          <p:nvPr/>
        </p:nvGrpSpPr>
        <p:grpSpPr bwMode="auto">
          <a:xfrm>
            <a:off x="1803975" y="4624047"/>
            <a:ext cx="6775894" cy="1818505"/>
            <a:chOff x="1297935" y="2388268"/>
            <a:chExt cx="6774063" cy="181747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1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82577512"/>
                    </p:ext>
                  </p:extLst>
                </p:nvPr>
              </p:nvGraphicFramePr>
              <p:xfrm>
                <a:off x="1297935" y="2388268"/>
                <a:ext cx="1210936" cy="13390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5811" name="Equation" r:id="rId7" imgW="634680" imgH="711000" progId="Equation.3">
                        <p:embed/>
                      </p:oleObj>
                    </mc:Choice>
                    <mc:Fallback>
                      <p:oleObj name="Equation" r:id="rId7" imgW="634680" imgH="7110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7935" y="2388268"/>
                              <a:ext cx="1210936" cy="13390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1" name="Object 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82577512"/>
                    </p:ext>
                  </p:extLst>
                </p:nvPr>
              </p:nvGraphicFramePr>
              <p:xfrm>
                <a:off x="1297935" y="2388268"/>
                <a:ext cx="1210936" cy="1339088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5775" name="Equation" r:id="rId9" imgW="634680" imgH="711000" progId="Equation.3">
                        <p:embed/>
                      </p:oleObj>
                    </mc:Choice>
                    <mc:Fallback>
                      <p:oleObj name="Equation" r:id="rId9" imgW="634680" imgH="7110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97935" y="2388268"/>
                              <a:ext cx="1210936" cy="133908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22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66150687"/>
                    </p:ext>
                  </p:extLst>
                </p:nvPr>
              </p:nvGraphicFramePr>
              <p:xfrm>
                <a:off x="2070839" y="3888418"/>
                <a:ext cx="438032" cy="3173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5812" name="Equation" r:id="rId11" imgW="228600" imgH="164880" progId="Equation.3">
                        <p:embed/>
                      </p:oleObj>
                    </mc:Choice>
                    <mc:Fallback>
                      <p:oleObj name="Equation" r:id="rId11" imgW="22860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0839" y="3888418"/>
                              <a:ext cx="438032" cy="3173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22" name="Object 4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666150687"/>
                    </p:ext>
                  </p:extLst>
                </p:nvPr>
              </p:nvGraphicFramePr>
              <p:xfrm>
                <a:off x="2070839" y="3888418"/>
                <a:ext cx="438032" cy="31732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5776" name="Equation" r:id="rId13" imgW="228600" imgH="164880" progId="Equation.3">
                        <p:embed/>
                      </p:oleObj>
                    </mc:Choice>
                    <mc:Fallback>
                      <p:oleObj name="Equation" r:id="rId13" imgW="228600" imgH="16488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70839" y="3888418"/>
                              <a:ext cx="438032" cy="317320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19"/>
                <p:cNvSpPr txBox="1">
                  <a:spLocks noChangeArrowheads="1"/>
                </p:cNvSpPr>
                <p:nvPr/>
              </p:nvSpPr>
              <p:spPr bwMode="auto">
                <a:xfrm>
                  <a:off x="2616741" y="2873251"/>
                  <a:ext cx="3415398" cy="36912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latin typeface="+mn-lt"/>
                    </a:rPr>
                    <a:t>displacements at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dirty="0" smtClean="0">
                      <a:latin typeface="+mn-lt"/>
                    </a:rPr>
                    <a:t> </a:t>
                  </a:r>
                  <a:r>
                    <a:rPr lang="en-US" dirty="0">
                      <a:latin typeface="+mn-lt"/>
                    </a:rPr>
                    <a:t>nodal points</a:t>
                  </a:r>
                </a:p>
              </p:txBody>
            </p:sp>
          </mc:Choice>
          <mc:Fallback xmlns="">
            <p:sp>
              <p:nvSpPr>
                <p:cNvPr id="24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16741" y="2873251"/>
                  <a:ext cx="3415398" cy="36912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1426" t="-8197" r="-1070" b="-24590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0"/>
            <p:cNvSpPr txBox="1">
              <a:spLocks noChangeArrowheads="1"/>
            </p:cNvSpPr>
            <p:nvPr/>
          </p:nvSpPr>
          <p:spPr bwMode="auto">
            <a:xfrm>
              <a:off x="2660760" y="3836616"/>
              <a:ext cx="5411238" cy="369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rgbClr val="D60093"/>
                  </a:solidFill>
                  <a:latin typeface="+mn-lt"/>
                </a:rPr>
                <a:t>stiffness </a:t>
              </a:r>
              <a:r>
                <a:rPr lang="en-US" dirty="0" smtClean="0">
                  <a:solidFill>
                    <a:srgbClr val="D60093"/>
                  </a:solidFill>
                  <a:latin typeface="+mn-lt"/>
                </a:rPr>
                <a:t>matrix  </a:t>
              </a:r>
              <a:r>
                <a:rPr lang="en-US" dirty="0" smtClean="0">
                  <a:solidFill>
                    <a:srgbClr val="095E02"/>
                  </a:solidFill>
                  <a:latin typeface="+mn-lt"/>
                </a:rPr>
                <a:t>(symmetric &amp; positive </a:t>
              </a:r>
              <a:r>
                <a:rPr lang="en-US" dirty="0" err="1" smtClean="0">
                  <a:solidFill>
                    <a:srgbClr val="095E02"/>
                  </a:solidFill>
                  <a:latin typeface="+mn-lt"/>
                </a:rPr>
                <a:t>semidefinite</a:t>
              </a:r>
              <a:r>
                <a:rPr lang="en-US" dirty="0" smtClean="0">
                  <a:solidFill>
                    <a:srgbClr val="095E02"/>
                  </a:solidFill>
                  <a:latin typeface="+mn-lt"/>
                </a:rPr>
                <a:t>)</a:t>
              </a:r>
              <a:endParaRPr lang="en-US" dirty="0">
                <a:solidFill>
                  <a:srgbClr val="095E02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Energy Minimization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164" y="1093788"/>
            <a:ext cx="7619028" cy="3259848"/>
          </a:xfrm>
        </p:spPr>
        <p:txBody>
          <a:bodyPr/>
          <a:lstStyle/>
          <a:p>
            <a:pPr>
              <a:buNone/>
              <a:defRPr/>
            </a:pPr>
            <a:r>
              <a:rPr lang="en-US" sz="2000" dirty="0" smtClean="0">
                <a:solidFill>
                  <a:srgbClr val="D60093"/>
                </a:solidFill>
                <a:latin typeface="+mn-lt"/>
              </a:rPr>
              <a:t>Total potential energy</a:t>
            </a:r>
            <a:r>
              <a:rPr lang="en-US" dirty="0" smtClean="0">
                <a:latin typeface="+mn-lt"/>
              </a:rPr>
              <a:t>: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196817"/>
              </p:ext>
            </p:extLst>
          </p:nvPr>
        </p:nvGraphicFramePr>
        <p:xfrm>
          <a:off x="2933701" y="1764307"/>
          <a:ext cx="2649538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998" name="Equation" r:id="rId3" imgW="1218960" imgH="393480" progId="Equation.3">
                  <p:embed/>
                </p:oleObj>
              </mc:Choice>
              <mc:Fallback>
                <p:oleObj name="Equation" r:id="rId3" imgW="12189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3701" y="1764307"/>
                        <a:ext cx="2649538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Box 8"/>
          <p:cNvSpPr txBox="1">
            <a:spLocks noChangeArrowheads="1"/>
          </p:cNvSpPr>
          <p:nvPr/>
        </p:nvSpPr>
        <p:spPr bwMode="auto">
          <a:xfrm>
            <a:off x="4892108" y="2445106"/>
            <a:ext cx="16557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latin typeface="+mn-lt"/>
              </a:rPr>
              <a:t>load potential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4982169" y="2424707"/>
            <a:ext cx="563562" cy="9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5"/>
          <p:cNvGrpSpPr>
            <a:grpSpLocks/>
          </p:cNvGrpSpPr>
          <p:nvPr/>
        </p:nvGrpSpPr>
        <p:grpSpPr bwMode="auto">
          <a:xfrm>
            <a:off x="2417764" y="3250051"/>
            <a:ext cx="3272525" cy="380034"/>
            <a:chOff x="2039453" y="3638145"/>
            <a:chExt cx="3271641" cy="379818"/>
          </a:xfrm>
        </p:grpSpPr>
        <p:graphicFrame>
          <p:nvGraphicFramePr>
            <p:cNvPr id="6151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9627444"/>
                </p:ext>
              </p:extLst>
            </p:nvPr>
          </p:nvGraphicFramePr>
          <p:xfrm>
            <a:off x="2039453" y="3638766"/>
            <a:ext cx="403116" cy="379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99" name="Equation" r:id="rId5" imgW="215640" imgH="203040" progId="Equation.3">
                    <p:embed/>
                  </p:oleObj>
                </mc:Choice>
                <mc:Fallback>
                  <p:oleObj name="Equation" r:id="rId5" imgW="21564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9453" y="3638766"/>
                          <a:ext cx="403116" cy="37919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7" name="TextBox 21"/>
            <p:cNvSpPr txBox="1">
              <a:spLocks noChangeArrowheads="1"/>
            </p:cNvSpPr>
            <p:nvPr/>
          </p:nvSpPr>
          <p:spPr bwMode="auto">
            <a:xfrm>
              <a:off x="2626468" y="3638145"/>
              <a:ext cx="2684626" cy="3691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+mn-lt"/>
                </a:rPr>
                <a:t>vector of all nodal forces</a:t>
              </a:r>
            </a:p>
          </p:txBody>
        </p:sp>
      </p:grpSp>
      <p:sp>
        <p:nvSpPr>
          <p:cNvPr id="6164" name="TextBox 22"/>
          <p:cNvSpPr txBox="1">
            <a:spLocks noChangeArrowheads="1"/>
          </p:cNvSpPr>
          <p:nvPr/>
        </p:nvSpPr>
        <p:spPr bwMode="auto">
          <a:xfrm>
            <a:off x="789462" y="4358277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latin typeface="+mn-lt"/>
            </a:endParaRPr>
          </a:p>
        </p:txBody>
      </p:sp>
      <p:graphicFrame>
        <p:nvGraphicFramePr>
          <p:cNvPr id="61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6739402"/>
              </p:ext>
            </p:extLst>
          </p:nvPr>
        </p:nvGraphicFramePr>
        <p:xfrm>
          <a:off x="1979526" y="4975888"/>
          <a:ext cx="994368" cy="78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00" name="Equation" r:id="rId7" imgW="495000" imgH="393480" progId="Equation.3">
                  <p:embed/>
                </p:oleObj>
              </mc:Choice>
              <mc:Fallback>
                <p:oleObj name="Equation" r:id="rId7" imgW="495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526" y="4975888"/>
                        <a:ext cx="994368" cy="789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3" name="AutoShape 21"/>
          <p:cNvSpPr>
            <a:spLocks noChangeArrowheads="1"/>
          </p:cNvSpPr>
          <p:nvPr/>
        </p:nvSpPr>
        <p:spPr bwMode="auto">
          <a:xfrm>
            <a:off x="3128520" y="5278717"/>
            <a:ext cx="381000" cy="152400"/>
          </a:xfrm>
          <a:prstGeom prst="rightArrow">
            <a:avLst>
              <a:gd name="adj1" fmla="val 50000"/>
              <a:gd name="adj2" fmla="val 62396"/>
            </a:avLst>
          </a:prstGeom>
          <a:solidFill>
            <a:srgbClr val="FF00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85800" y="3969370"/>
                <a:ext cx="82432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009900"/>
                    </a:solidFill>
                    <a:latin typeface="+mn-lt"/>
                  </a:rPr>
                  <a:t>Deformation is described by nodal displacements </a:t>
                </a:r>
                <a:r>
                  <a:rPr lang="en-US" sz="2000" dirty="0">
                    <a:solidFill>
                      <a:srgbClr val="009900"/>
                    </a:solidFill>
                    <a:latin typeface="+mj-lt"/>
                  </a:rPr>
                  <a:t>that minimize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endParaRPr lang="en-US" sz="2000" dirty="0" smtClean="0">
                  <a:solidFill>
                    <a:srgbClr val="009900"/>
                  </a:solidFill>
                  <a:latin typeface="+mn-lt"/>
                </a:endParaRPr>
              </a:p>
              <a:p>
                <a:r>
                  <a:rPr lang="en-US" sz="2000" dirty="0" smtClean="0">
                    <a:solidFill>
                      <a:srgbClr val="009900"/>
                    </a:solidFill>
                    <a:latin typeface="+mn-lt"/>
                  </a:rPr>
                  <a:t>and satisfy the boundary conditions.</a:t>
                </a:r>
                <a:endParaRPr lang="en-US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969370"/>
                <a:ext cx="8243248" cy="830997"/>
              </a:xfrm>
              <a:prstGeom prst="rect">
                <a:avLst/>
              </a:prstGeom>
              <a:blipFill rotWithShape="0">
                <a:blip r:embed="rId9"/>
                <a:stretch>
                  <a:fillRect l="-81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524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887953"/>
              </p:ext>
            </p:extLst>
          </p:nvPr>
        </p:nvGraphicFramePr>
        <p:xfrm>
          <a:off x="3842882" y="5138688"/>
          <a:ext cx="1252504" cy="48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01" name="Equation" r:id="rId10" imgW="520560" imgH="203040" progId="Equation.3">
                  <p:embed/>
                </p:oleObj>
              </mc:Choice>
              <mc:Fallback>
                <p:oleObj name="Equation" r:id="rId10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882" y="5138688"/>
                        <a:ext cx="1252504" cy="48591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3128520" y="5993986"/>
            <a:ext cx="381000" cy="152400"/>
          </a:xfrm>
          <a:prstGeom prst="rightArrow">
            <a:avLst>
              <a:gd name="adj1" fmla="val 50000"/>
              <a:gd name="adj2" fmla="val 62396"/>
            </a:avLst>
          </a:prstGeom>
          <a:solidFill>
            <a:srgbClr val="FF0000"/>
          </a:solidFill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aphicFrame>
        <p:nvGraphicFramePr>
          <p:cNvPr id="2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633526"/>
              </p:ext>
            </p:extLst>
          </p:nvPr>
        </p:nvGraphicFramePr>
        <p:xfrm>
          <a:off x="3842882" y="5655742"/>
          <a:ext cx="1463675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02" name="Equation" r:id="rId12" imgW="672840" imgH="393480" progId="Equation.3">
                  <p:embed/>
                </p:oleObj>
              </mc:Choice>
              <mc:Fallback>
                <p:oleObj name="Equation" r:id="rId12" imgW="672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882" y="5655742"/>
                        <a:ext cx="1463675" cy="85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6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/>
      <p:bldP spid="6163" grpId="0" animBg="1"/>
      <p:bldP spid="24" grpId="0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+mn-lt"/>
              </a:rPr>
              <a:t>Stiffness Matrix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24632" y="1415899"/>
            <a:ext cx="6407405" cy="461665"/>
            <a:chOff x="1024632" y="1415899"/>
            <a:chExt cx="6407405" cy="461665"/>
          </a:xfrm>
        </p:grpSpPr>
        <p:sp>
          <p:nvSpPr>
            <p:cNvPr id="26" name="5-Point Star 25"/>
            <p:cNvSpPr/>
            <p:nvPr/>
          </p:nvSpPr>
          <p:spPr>
            <a:xfrm>
              <a:off x="1024632" y="1523902"/>
              <a:ext cx="109182" cy="122830"/>
            </a:xfrm>
            <a:prstGeom prst="star5">
              <a:avLst/>
            </a:prstGeom>
            <a:solidFill>
              <a:srgbClr val="095E02"/>
            </a:solidFill>
            <a:ln>
              <a:solidFill>
                <a:srgbClr val="095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1426867" y="1415899"/>
                  <a:ext cx="600517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 smtClean="0">
                      <a:latin typeface="+mj-lt"/>
                    </a:rPr>
                    <a:t>Null space is spanned by three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2400" dirty="0" smtClean="0">
                      <a:latin typeface="+mj-lt"/>
                    </a:rPr>
                    <a:t>-vectors:</a:t>
                  </a:r>
                  <a:endParaRPr lang="en-US" sz="2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6867" y="1415899"/>
                  <a:ext cx="600517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23" t="-9211" r="-914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813984"/>
              </p:ext>
            </p:extLst>
          </p:nvPr>
        </p:nvGraphicFramePr>
        <p:xfrm>
          <a:off x="1224767" y="2320925"/>
          <a:ext cx="17891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3" name="Equation" r:id="rId5" imgW="799920" imgH="241200" progId="Equation.3">
                  <p:embed/>
                </p:oleObj>
              </mc:Choice>
              <mc:Fallback>
                <p:oleObj name="Equation" r:id="rId5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767" y="2320925"/>
                        <a:ext cx="178911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282505"/>
              </p:ext>
            </p:extLst>
          </p:nvPr>
        </p:nvGraphicFramePr>
        <p:xfrm>
          <a:off x="3143652" y="2335213"/>
          <a:ext cx="178911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4" name="Equation" r:id="rId7" imgW="799920" imgH="241200" progId="Equation.3">
                  <p:embed/>
                </p:oleObj>
              </mc:Choice>
              <mc:Fallback>
                <p:oleObj name="Equation" r:id="rId7" imgW="7999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52" y="2335213"/>
                        <a:ext cx="1789112" cy="539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0675181"/>
              </p:ext>
            </p:extLst>
          </p:nvPr>
        </p:nvGraphicFramePr>
        <p:xfrm>
          <a:off x="5062538" y="2306638"/>
          <a:ext cx="298132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5" name="Equation" r:id="rId9" imgW="1333440" imgH="253800" progId="Equation.3">
                  <p:embed/>
                </p:oleObj>
              </mc:Choice>
              <mc:Fallback>
                <p:oleObj name="Equation" r:id="rId9" imgW="13334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2306638"/>
                        <a:ext cx="2981325" cy="5683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Left Brace 2"/>
          <p:cNvSpPr/>
          <p:nvPr/>
        </p:nvSpPr>
        <p:spPr>
          <a:xfrm rot="16200000">
            <a:off x="2948175" y="1698736"/>
            <a:ext cx="325002" cy="294275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Left Brace 29"/>
          <p:cNvSpPr/>
          <p:nvPr/>
        </p:nvSpPr>
        <p:spPr>
          <a:xfrm rot="16200000">
            <a:off x="6249144" y="1846092"/>
            <a:ext cx="309915" cy="260597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839449" y="3479548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translations of all nodes</a:t>
            </a:r>
            <a:endParaRPr lang="en-US" dirty="0">
              <a:latin typeface="+mj-lt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119263" y="3479548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rotation of all nodes</a:t>
            </a:r>
            <a:endParaRPr lang="en-US" dirty="0">
              <a:latin typeface="+mj-lt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025321" y="4130629"/>
            <a:ext cx="3959619" cy="461665"/>
            <a:chOff x="1024632" y="1415899"/>
            <a:chExt cx="3959619" cy="461665"/>
          </a:xfrm>
        </p:grpSpPr>
        <p:sp>
          <p:nvSpPr>
            <p:cNvPr id="33" name="5-Point Star 32"/>
            <p:cNvSpPr/>
            <p:nvPr/>
          </p:nvSpPr>
          <p:spPr>
            <a:xfrm>
              <a:off x="1024632" y="1523902"/>
              <a:ext cx="109182" cy="122830"/>
            </a:xfrm>
            <a:prstGeom prst="star5">
              <a:avLst/>
            </a:prstGeom>
            <a:solidFill>
              <a:srgbClr val="095E02"/>
            </a:solidFill>
            <a:ln>
              <a:solidFill>
                <a:srgbClr val="095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26867" y="1415899"/>
              <a:ext cx="35573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Spectral decomposition:</a:t>
              </a:r>
              <a:endParaRPr lang="en-US" sz="2400" dirty="0">
                <a:latin typeface="+mj-lt"/>
              </a:endParaRPr>
            </a:p>
          </p:txBody>
        </p:sp>
      </p:grpSp>
      <p:graphicFrame>
        <p:nvGraphicFramePr>
          <p:cNvPr id="3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240876"/>
              </p:ext>
            </p:extLst>
          </p:nvPr>
        </p:nvGraphicFramePr>
        <p:xfrm>
          <a:off x="3014558" y="4791252"/>
          <a:ext cx="2104705" cy="62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86" name="Equation" r:id="rId11" imgW="685800" imgH="203040" progId="Equation.3">
                  <p:embed/>
                </p:oleObj>
              </mc:Choice>
              <mc:Fallback>
                <p:oleObj name="Equation" r:id="rId11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558" y="4791252"/>
                        <a:ext cx="2104705" cy="625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2141806" y="5648750"/>
            <a:ext cx="4076476" cy="905635"/>
            <a:chOff x="2141806" y="5648750"/>
            <a:chExt cx="4076476" cy="905635"/>
          </a:xfrm>
        </p:grpSpPr>
        <p:graphicFrame>
          <p:nvGraphicFramePr>
            <p:cNvPr id="3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18670562"/>
                </p:ext>
              </p:extLst>
            </p:nvPr>
          </p:nvGraphicFramePr>
          <p:xfrm>
            <a:off x="2149102" y="6006467"/>
            <a:ext cx="4069180" cy="547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87" name="Equation" r:id="rId13" imgW="1701720" imgH="228600" progId="Equation.3">
                    <p:embed/>
                  </p:oleObj>
                </mc:Choice>
                <mc:Fallback>
                  <p:oleObj name="Equation" r:id="rId13" imgW="170172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9102" y="6006467"/>
                          <a:ext cx="4069180" cy="5479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28314707"/>
                </p:ext>
              </p:extLst>
            </p:nvPr>
          </p:nvGraphicFramePr>
          <p:xfrm>
            <a:off x="2141806" y="5657222"/>
            <a:ext cx="545860" cy="444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0988" name="Equation" r:id="rId15" imgW="203040" imgH="164880" progId="Equation.3">
                    <p:embed/>
                  </p:oleObj>
                </mc:Choice>
                <mc:Fallback>
                  <p:oleObj name="Equation" r:id="rId15" imgW="20304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1806" y="5657222"/>
                          <a:ext cx="545860" cy="44472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TextBox 37"/>
            <p:cNvSpPr txBox="1"/>
            <p:nvPr/>
          </p:nvSpPr>
          <p:spPr>
            <a:xfrm>
              <a:off x="2803360" y="5648750"/>
              <a:ext cx="25651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+mj-lt"/>
                </a:rPr>
                <a:t>orthogonal matrix</a:t>
              </a:r>
              <a:endParaRPr lang="en-US" sz="2400" dirty="0">
                <a:latin typeface="+mj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4" grpId="0"/>
      <p:bldP spid="3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Deformation from Contact Displacements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8125" y="1114559"/>
                <a:ext cx="8565875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Boundary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𝑖𝑚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in contact with grasping fingers: 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5" y="1114559"/>
                <a:ext cx="8565875" cy="453137"/>
              </a:xfrm>
              <a:prstGeom prst="rect">
                <a:avLst/>
              </a:prstGeom>
              <a:blipFill rotWithShape="0">
                <a:blip r:embed="rId4"/>
                <a:stretch>
                  <a:fillRect l="-783" b="-229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379439"/>
              </p:ext>
            </p:extLst>
          </p:nvPr>
        </p:nvGraphicFramePr>
        <p:xfrm>
          <a:off x="3918858" y="1900967"/>
          <a:ext cx="1176452" cy="1397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99" name="Equation" r:id="rId5" imgW="622080" imgH="736560" progId="Equation.3">
                  <p:embed/>
                </p:oleObj>
              </mc:Choice>
              <mc:Fallback>
                <p:oleObj name="Equation" r:id="rId5" imgW="6220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8858" y="1900967"/>
                        <a:ext cx="1176452" cy="13976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449638" y="3509728"/>
            <a:ext cx="5287255" cy="1146098"/>
            <a:chOff x="1351530" y="3536384"/>
            <a:chExt cx="5287255" cy="1146098"/>
          </a:xfrm>
        </p:grpSpPr>
        <p:sp>
          <p:nvSpPr>
            <p:cNvPr id="8" name="TextBox 7"/>
            <p:cNvSpPr txBox="1"/>
            <p:nvPr/>
          </p:nvSpPr>
          <p:spPr>
            <a:xfrm>
              <a:off x="1351530" y="3536384"/>
              <a:ext cx="36856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Forces at nodes not in contact:</a:t>
              </a:r>
              <a:endParaRPr lang="en-US" sz="2000" dirty="0">
                <a:latin typeface="+mj-lt"/>
              </a:endParaRPr>
            </a:p>
          </p:txBody>
        </p:sp>
        <p:graphicFrame>
          <p:nvGraphicFramePr>
            <p:cNvPr id="9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6179750"/>
                </p:ext>
              </p:extLst>
            </p:nvPr>
          </p:nvGraphicFramePr>
          <p:xfrm>
            <a:off x="2914627" y="4255360"/>
            <a:ext cx="739798" cy="4050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00" name="Equation" r:id="rId7" imgW="419040" imgH="228600" progId="Equation.3">
                    <p:embed/>
                  </p:oleObj>
                </mc:Choice>
                <mc:Fallback>
                  <p:oleObj name="Equation" r:id="rId7" imgW="41904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4627" y="4255360"/>
                          <a:ext cx="739798" cy="40504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80177226"/>
                </p:ext>
              </p:extLst>
            </p:nvPr>
          </p:nvGraphicFramePr>
          <p:xfrm>
            <a:off x="5315893" y="4255360"/>
            <a:ext cx="1322892" cy="4271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701" name="Equation" r:id="rId9" imgW="711000" imgH="228600" progId="Equation.3">
                    <p:embed/>
                  </p:oleObj>
                </mc:Choice>
                <mc:Fallback>
                  <p:oleObj name="Equation" r:id="rId9" imgW="7110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5893" y="4255360"/>
                          <a:ext cx="1322892" cy="42712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704046" y="4630482"/>
            <a:ext cx="8696227" cy="1588073"/>
            <a:chOff x="683978" y="4833392"/>
            <a:chExt cx="8696227" cy="15880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683978" y="5365819"/>
                  <a:ext cx="8696227" cy="523220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 smtClean="0">
                      <a:solidFill>
                        <a:srgbClr val="095E02"/>
                      </a:solidFill>
                      <a:latin typeface="+mj-lt"/>
                    </a:rPr>
                    <a:t>Problem 1</a:t>
                  </a:r>
                  <a:r>
                    <a:rPr lang="en-US" sz="2400" dirty="0" smtClean="0">
                      <a:solidFill>
                        <a:srgbClr val="095E02"/>
                      </a:solidFill>
                      <a:latin typeface="+mj-lt"/>
                    </a:rPr>
                    <a:t>  Determine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+mj-lt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800" dirty="0" smtClean="0">
                      <a:solidFill>
                        <a:schemeClr val="tx1"/>
                      </a:solidFill>
                      <a:latin typeface="+mj-lt"/>
                    </a:rPr>
                    <a:t>, 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olidFill>
                        <a:srgbClr val="095E02"/>
                      </a:solidFill>
                      <a:latin typeface="+mj-lt"/>
                    </a:rPr>
                    <a:t>,   </a:t>
                  </a:r>
                  <a:r>
                    <a:rPr lang="en-US" sz="2400" dirty="0" smtClean="0">
                      <a:solidFill>
                        <a:srgbClr val="095E02"/>
                      </a:solidFill>
                      <a:latin typeface="+mj-lt"/>
                    </a:rPr>
                    <a:t>and</a:t>
                  </a:r>
                  <a:r>
                    <a:rPr lang="en-US" sz="2000" dirty="0" smtClean="0">
                      <a:solidFill>
                        <a:srgbClr val="095E02"/>
                      </a:solidFill>
                      <a:latin typeface="+mj-lt"/>
                    </a:rPr>
                    <a:t>                        .   </a:t>
                  </a:r>
                  <a:endParaRPr lang="en-US" sz="2000" dirty="0">
                    <a:solidFill>
                      <a:srgbClr val="095E02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978" y="5365819"/>
                  <a:ext cx="8696227" cy="523220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51" t="-12791" r="-56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5821933"/>
                    </p:ext>
                  </p:extLst>
                </p:nvPr>
              </p:nvGraphicFramePr>
              <p:xfrm>
                <a:off x="7445858" y="4833392"/>
                <a:ext cx="1336739" cy="158807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1702" name="Equation" r:id="rId12" imgW="622080" imgH="736560" progId="Equation.3">
                        <p:embed/>
                      </p:oleObj>
                    </mc:Choice>
                    <mc:Fallback>
                      <p:oleObj name="Equation" r:id="rId12" imgW="622080" imgH="7365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45858" y="4833392"/>
                              <a:ext cx="1336739" cy="158807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35821933"/>
                    </p:ext>
                  </p:extLst>
                </p:nvPr>
              </p:nvGraphicFramePr>
              <p:xfrm>
                <a:off x="7445858" y="4833392"/>
                <a:ext cx="1336739" cy="1588073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21654" name="Equation" r:id="rId14" imgW="622080" imgH="736560" progId="Equation.3">
                        <p:embed/>
                      </p:oleObj>
                    </mc:Choice>
                    <mc:Fallback>
                      <p:oleObj name="Equation" r:id="rId14" imgW="622080" imgH="73656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445858" y="4833392"/>
                              <a:ext cx="1336739" cy="1588073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2" name="TextBox 1"/>
          <p:cNvSpPr txBox="1"/>
          <p:nvPr/>
        </p:nvSpPr>
        <p:spPr>
          <a:xfrm>
            <a:off x="5487144" y="2383054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D60093"/>
                </a:solidFill>
                <a:latin typeface="+mj-lt"/>
              </a:rPr>
              <a:t>known</a:t>
            </a:r>
            <a:endParaRPr lang="en-US" sz="2000" dirty="0">
              <a:solidFill>
                <a:srgbClr val="D60093"/>
              </a:solidFill>
              <a:latin typeface="+mj-lt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40" y="1720713"/>
            <a:ext cx="2795932" cy="18511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4426" y="3175504"/>
                <a:ext cx="268347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26" y="3175504"/>
                <a:ext cx="268347" cy="246221"/>
              </a:xfrm>
              <a:prstGeom prst="rect">
                <a:avLst/>
              </a:prstGeom>
              <a:blipFill rotWithShape="0">
                <a:blip r:embed="rId17"/>
                <a:stretch>
                  <a:fillRect l="-8889" b="-2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889043" y="2254993"/>
                <a:ext cx="268347" cy="26603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043" y="2254993"/>
                <a:ext cx="268347" cy="266035"/>
              </a:xfrm>
              <a:prstGeom prst="rect">
                <a:avLst/>
              </a:prstGeom>
              <a:blipFill rotWithShape="0">
                <a:blip r:embed="rId18"/>
                <a:stretch>
                  <a:fillRect l="-11364" r="-454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4525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err="1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Submatrices</a:t>
            </a:r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 from Stiffness Matrix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259732"/>
              </p:ext>
            </p:extLst>
          </p:nvPr>
        </p:nvGraphicFramePr>
        <p:xfrm>
          <a:off x="1089839" y="3276447"/>
          <a:ext cx="9318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18" name="Equation" r:id="rId4" imgW="291960" imgH="152280" progId="Equation.3">
                  <p:embed/>
                </p:oleObj>
              </mc:Choice>
              <mc:Fallback>
                <p:oleObj name="Equation" r:id="rId4" imgW="291960" imgH="152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839" y="3276447"/>
                        <a:ext cx="931862" cy="4857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ft Bracket 1"/>
          <p:cNvSpPr/>
          <p:nvPr/>
        </p:nvSpPr>
        <p:spPr>
          <a:xfrm>
            <a:off x="2453406" y="1614551"/>
            <a:ext cx="200866" cy="4104970"/>
          </a:xfrm>
          <a:prstGeom prst="lef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ket 2"/>
          <p:cNvSpPr/>
          <p:nvPr/>
        </p:nvSpPr>
        <p:spPr>
          <a:xfrm>
            <a:off x="7889743" y="1622133"/>
            <a:ext cx="177587" cy="409738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3552502" y="2320161"/>
            <a:ext cx="4079634" cy="383128"/>
            <a:chOff x="2512084" y="3355504"/>
            <a:chExt cx="4079634" cy="383128"/>
          </a:xfrm>
        </p:grpSpPr>
        <p:sp>
          <p:nvSpPr>
            <p:cNvPr id="14" name="Round Single Corner Rectangle 13"/>
            <p:cNvSpPr/>
            <p:nvPr/>
          </p:nvSpPr>
          <p:spPr>
            <a:xfrm>
              <a:off x="2512085" y="3355504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ound Single Corner Rectangle 27"/>
            <p:cNvSpPr/>
            <p:nvPr/>
          </p:nvSpPr>
          <p:spPr>
            <a:xfrm>
              <a:off x="2512084" y="3547068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96066" y="1639888"/>
            <a:ext cx="383129" cy="4079634"/>
            <a:chOff x="3082648" y="1315686"/>
            <a:chExt cx="383129" cy="4079634"/>
          </a:xfrm>
        </p:grpSpPr>
        <p:sp>
          <p:nvSpPr>
            <p:cNvPr id="29" name="Round Single Corner Rectangle 28"/>
            <p:cNvSpPr/>
            <p:nvPr/>
          </p:nvSpPr>
          <p:spPr>
            <a:xfrm rot="16200000">
              <a:off x="1138613" y="3259722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ound Single Corner Rectangle 29"/>
            <p:cNvSpPr/>
            <p:nvPr/>
          </p:nvSpPr>
          <p:spPr>
            <a:xfrm rot="16200000">
              <a:off x="1330178" y="3259721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682441" y="1639888"/>
            <a:ext cx="383129" cy="4079634"/>
            <a:chOff x="3082648" y="1315686"/>
            <a:chExt cx="383129" cy="4079634"/>
          </a:xfrm>
        </p:grpSpPr>
        <p:sp>
          <p:nvSpPr>
            <p:cNvPr id="34" name="Round Single Corner Rectangle 33"/>
            <p:cNvSpPr/>
            <p:nvPr/>
          </p:nvSpPr>
          <p:spPr>
            <a:xfrm rot="16200000">
              <a:off x="1138613" y="3259722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ound Single Corner Rectangle 34"/>
            <p:cNvSpPr/>
            <p:nvPr/>
          </p:nvSpPr>
          <p:spPr>
            <a:xfrm rot="16200000">
              <a:off x="1330178" y="3259721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552502" y="3619513"/>
            <a:ext cx="4079634" cy="383128"/>
            <a:chOff x="2512084" y="3355504"/>
            <a:chExt cx="4079634" cy="383128"/>
          </a:xfrm>
        </p:grpSpPr>
        <p:sp>
          <p:nvSpPr>
            <p:cNvPr id="37" name="Round Single Corner Rectangle 36"/>
            <p:cNvSpPr/>
            <p:nvPr/>
          </p:nvSpPr>
          <p:spPr>
            <a:xfrm>
              <a:off x="2512085" y="3355504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 Single Corner Rectangle 37"/>
            <p:cNvSpPr/>
            <p:nvPr/>
          </p:nvSpPr>
          <p:spPr>
            <a:xfrm>
              <a:off x="2512084" y="3547068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/>
          <p:cNvSpPr/>
          <p:nvPr/>
        </p:nvSpPr>
        <p:spPr>
          <a:xfrm>
            <a:off x="4296065" y="2332994"/>
            <a:ext cx="383130" cy="383128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5711128" y="3619512"/>
            <a:ext cx="383130" cy="383128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4307269" y="3632346"/>
            <a:ext cx="383130" cy="383128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711128" y="2320161"/>
            <a:ext cx="383130" cy="383128"/>
          </a:xfrm>
          <a:prstGeom prst="rect">
            <a:avLst/>
          </a:prstGeom>
          <a:solidFill>
            <a:srgbClr val="D60093"/>
          </a:solidFill>
          <a:ln>
            <a:solidFill>
              <a:srgbClr val="D600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48313"/>
              </p:ext>
            </p:extLst>
          </p:nvPr>
        </p:nvGraphicFramePr>
        <p:xfrm>
          <a:off x="2714974" y="2208217"/>
          <a:ext cx="5572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19" name="Equation" r:id="rId6" imgW="393480" imgH="215640" progId="Equation.3">
                  <p:embed/>
                </p:oleObj>
              </mc:Choice>
              <mc:Fallback>
                <p:oleObj name="Equation" r:id="rId6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974" y="2208217"/>
                        <a:ext cx="557213" cy="307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758524"/>
              </p:ext>
            </p:extLst>
          </p:nvPr>
        </p:nvGraphicFramePr>
        <p:xfrm>
          <a:off x="2721420" y="2474058"/>
          <a:ext cx="270568" cy="30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0" name="Equation" r:id="rId8" imgW="190440" imgH="215640" progId="Equation.3">
                  <p:embed/>
                </p:oleObj>
              </mc:Choice>
              <mc:Fallback>
                <p:oleObj name="Equation" r:id="rId8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1420" y="2474058"/>
                        <a:ext cx="270568" cy="308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610854"/>
              </p:ext>
            </p:extLst>
          </p:nvPr>
        </p:nvGraphicFramePr>
        <p:xfrm>
          <a:off x="2737271" y="3770890"/>
          <a:ext cx="3254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1" name="Equation" r:id="rId10" imgW="228600" imgH="228600" progId="Equation.3">
                  <p:embed/>
                </p:oleObj>
              </mc:Choice>
              <mc:Fallback>
                <p:oleObj name="Equation" r:id="rId10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7271" y="3770890"/>
                        <a:ext cx="325438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858555"/>
              </p:ext>
            </p:extLst>
          </p:nvPr>
        </p:nvGraphicFramePr>
        <p:xfrm>
          <a:off x="2710624" y="3510682"/>
          <a:ext cx="6111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2" name="Equation" r:id="rId12" imgW="431640" imgH="228600" progId="Equation.3">
                  <p:embed/>
                </p:oleObj>
              </mc:Choice>
              <mc:Fallback>
                <p:oleObj name="Equation" r:id="rId12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624" y="3510682"/>
                        <a:ext cx="611188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075830"/>
              </p:ext>
            </p:extLst>
          </p:nvPr>
        </p:nvGraphicFramePr>
        <p:xfrm>
          <a:off x="3910243" y="1287526"/>
          <a:ext cx="557213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3" name="Equation" r:id="rId14" imgW="393480" imgH="215640" progId="Equation.3">
                  <p:embed/>
                </p:oleObj>
              </mc:Choice>
              <mc:Fallback>
                <p:oleObj name="Equation" r:id="rId14" imgW="393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0243" y="1287526"/>
                        <a:ext cx="557213" cy="307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772330"/>
              </p:ext>
            </p:extLst>
          </p:nvPr>
        </p:nvGraphicFramePr>
        <p:xfrm>
          <a:off x="4487630" y="1287648"/>
          <a:ext cx="270568" cy="308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4" name="Equation" r:id="rId16" imgW="190440" imgH="215640" progId="Equation.3">
                  <p:embed/>
                </p:oleObj>
              </mc:Choice>
              <mc:Fallback>
                <p:oleObj name="Equation" r:id="rId16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7630" y="1287648"/>
                        <a:ext cx="270568" cy="30810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7051147"/>
              </p:ext>
            </p:extLst>
          </p:nvPr>
        </p:nvGraphicFramePr>
        <p:xfrm>
          <a:off x="5260127" y="1287526"/>
          <a:ext cx="61118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5" name="Equation" r:id="rId18" imgW="431640" imgH="228600" progId="Equation.3">
                  <p:embed/>
                </p:oleObj>
              </mc:Choice>
              <mc:Fallback>
                <p:oleObj name="Equation" r:id="rId18" imgW="43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0127" y="1287526"/>
                        <a:ext cx="611188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354676"/>
              </p:ext>
            </p:extLst>
          </p:nvPr>
        </p:nvGraphicFramePr>
        <p:xfrm>
          <a:off x="5853617" y="1300030"/>
          <a:ext cx="3254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6" name="Equation" r:id="rId19" imgW="228600" imgH="228600" progId="Equation.3">
                  <p:embed/>
                </p:oleObj>
              </mc:Choice>
              <mc:Fallback>
                <p:oleObj name="Equation" r:id="rId19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617" y="1300030"/>
                        <a:ext cx="325438" cy="327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Round Single Corner Rectangle 63"/>
          <p:cNvSpPr/>
          <p:nvPr/>
        </p:nvSpPr>
        <p:spPr>
          <a:xfrm rot="16200000">
            <a:off x="5109105" y="3583923"/>
            <a:ext cx="4079633" cy="1915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7258459" y="1639888"/>
            <a:ext cx="383129" cy="4079634"/>
            <a:chOff x="3082648" y="1315686"/>
            <a:chExt cx="383129" cy="4079634"/>
          </a:xfrm>
        </p:grpSpPr>
        <p:sp>
          <p:nvSpPr>
            <p:cNvPr id="66" name="Round Single Corner Rectangle 65"/>
            <p:cNvSpPr/>
            <p:nvPr/>
          </p:nvSpPr>
          <p:spPr>
            <a:xfrm rot="16200000">
              <a:off x="1138613" y="3259722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ound Single Corner Rectangle 66"/>
            <p:cNvSpPr/>
            <p:nvPr/>
          </p:nvSpPr>
          <p:spPr>
            <a:xfrm rot="16200000">
              <a:off x="1330178" y="3259721"/>
              <a:ext cx="4079633" cy="191564"/>
            </a:xfrm>
            <a:prstGeom prst="round1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794838"/>
              </p:ext>
            </p:extLst>
          </p:nvPr>
        </p:nvGraphicFramePr>
        <p:xfrm>
          <a:off x="7424738" y="1330325"/>
          <a:ext cx="288925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7" name="Equation" r:id="rId20" imgW="203040" imgH="177480" progId="Equation.3">
                  <p:embed/>
                </p:oleObj>
              </mc:Choice>
              <mc:Fallback>
                <p:oleObj name="Equation" r:id="rId20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4738" y="1330325"/>
                        <a:ext cx="288925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900415"/>
              </p:ext>
            </p:extLst>
          </p:nvPr>
        </p:nvGraphicFramePr>
        <p:xfrm>
          <a:off x="6691313" y="1341438"/>
          <a:ext cx="595312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8" name="Equation" r:id="rId22" imgW="419040" imgH="177480" progId="Equation.3">
                  <p:embed/>
                </p:oleObj>
              </mc:Choice>
              <mc:Fallback>
                <p:oleObj name="Equation" r:id="rId22" imgW="419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1313" y="1341438"/>
                        <a:ext cx="595312" cy="254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Rectangle 71"/>
          <p:cNvSpPr/>
          <p:nvPr/>
        </p:nvSpPr>
        <p:spPr>
          <a:xfrm>
            <a:off x="7063435" y="2329499"/>
            <a:ext cx="580075" cy="371952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7053139" y="3628851"/>
            <a:ext cx="584690" cy="394977"/>
          </a:xfrm>
          <a:prstGeom prst="rect">
            <a:avLst/>
          </a:prstGeom>
          <a:solidFill>
            <a:srgbClr val="FFC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7551461"/>
              </p:ext>
            </p:extLst>
          </p:nvPr>
        </p:nvGraphicFramePr>
        <p:xfrm>
          <a:off x="2876997" y="2876009"/>
          <a:ext cx="212273" cy="529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29" name="Equation" r:id="rId24" imgW="75960" imgH="190440" progId="Equation.3">
                  <p:embed/>
                </p:oleObj>
              </mc:Choice>
              <mc:Fallback>
                <p:oleObj name="Equation" r:id="rId24" imgW="75960" imgH="1904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6997" y="2876009"/>
                        <a:ext cx="212273" cy="5291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497813"/>
              </p:ext>
            </p:extLst>
          </p:nvPr>
        </p:nvGraphicFramePr>
        <p:xfrm>
          <a:off x="4848916" y="1399038"/>
          <a:ext cx="388716" cy="1651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30" name="Equation" r:id="rId26" imgW="177480" imgH="75960" progId="Equation.3">
                  <p:embed/>
                </p:oleObj>
              </mc:Choice>
              <mc:Fallback>
                <p:oleObj name="Equation" r:id="rId26" imgW="177480" imgH="75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8916" y="1399038"/>
                        <a:ext cx="388716" cy="1651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/>
          <p:cNvSpPr/>
          <p:nvPr/>
        </p:nvSpPr>
        <p:spPr>
          <a:xfrm>
            <a:off x="3960940" y="2404262"/>
            <a:ext cx="227909" cy="146355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4091900"/>
              </p:ext>
            </p:extLst>
          </p:nvPr>
        </p:nvGraphicFramePr>
        <p:xfrm>
          <a:off x="3258695" y="2784690"/>
          <a:ext cx="697519" cy="5524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31" name="Equation" r:id="rId28" imgW="304560" imgH="241200" progId="Equation.3">
                  <p:embed/>
                </p:oleObj>
              </mc:Choice>
              <mc:Fallback>
                <p:oleObj name="Equation" r:id="rId28" imgW="3045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8695" y="2784690"/>
                        <a:ext cx="697519" cy="5524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1901282"/>
              </p:ext>
            </p:extLst>
          </p:nvPr>
        </p:nvGraphicFramePr>
        <p:xfrm>
          <a:off x="257157" y="1341438"/>
          <a:ext cx="1420260" cy="126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632" name="Equation" r:id="rId30" imgW="825480" imgH="736560" progId="Equation.3">
                  <p:embed/>
                </p:oleObj>
              </mc:Choice>
              <mc:Fallback>
                <p:oleObj name="Equation" r:id="rId30" imgW="825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57" y="1341438"/>
                        <a:ext cx="1420260" cy="12685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ounded Rectangle 14"/>
          <p:cNvSpPr/>
          <p:nvPr/>
        </p:nvSpPr>
        <p:spPr>
          <a:xfrm>
            <a:off x="6922366" y="2239424"/>
            <a:ext cx="839947" cy="194164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741766" y="583870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null space</a:t>
            </a:r>
            <a:endParaRPr lang="en-US" dirty="0"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62812" y="914870"/>
            <a:ext cx="2053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contact node indices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9286" y="5376520"/>
                <a:ext cx="2327047" cy="1038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6" y="5376520"/>
                <a:ext cx="2327047" cy="1038298"/>
              </a:xfrm>
              <a:prstGeom prst="rect">
                <a:avLst/>
              </a:prstGeom>
              <a:blipFill rotWithShape="0"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403269" y="2998407"/>
                <a:ext cx="38292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3269" y="2998407"/>
                <a:ext cx="382925" cy="492443"/>
              </a:xfrm>
              <a:prstGeom prst="rect">
                <a:avLst/>
              </a:prstGeom>
              <a:blipFill rotWithShape="0"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Left Brace 52"/>
          <p:cNvSpPr/>
          <p:nvPr/>
        </p:nvSpPr>
        <p:spPr>
          <a:xfrm rot="5400000">
            <a:off x="4992476" y="252134"/>
            <a:ext cx="144378" cy="2001809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41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  <p:bldP spid="17" grpId="0"/>
      <p:bldP spid="6" grpId="0"/>
      <p:bldP spid="7" grpId="0"/>
      <p:bldP spid="5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Solution Steps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4366876"/>
              </p:ext>
            </p:extLst>
          </p:nvPr>
        </p:nvGraphicFramePr>
        <p:xfrm>
          <a:off x="2078030" y="1249450"/>
          <a:ext cx="1387737" cy="54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68" name="Equation" r:id="rId4" imgW="520560" imgH="203040" progId="Equation.3">
                  <p:embed/>
                </p:oleObj>
              </mc:Choice>
              <mc:Fallback>
                <p:oleObj name="Equation" r:id="rId4" imgW="5205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030" y="1249450"/>
                        <a:ext cx="1387737" cy="5421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3395678"/>
              </p:ext>
            </p:extLst>
          </p:nvPr>
        </p:nvGraphicFramePr>
        <p:xfrm>
          <a:off x="6161142" y="1172557"/>
          <a:ext cx="2095175" cy="6189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69" name="Equation" r:id="rId6" imgW="774360" imgH="228600" progId="Equation.3">
                  <p:embed/>
                </p:oleObj>
              </mc:Choice>
              <mc:Fallback>
                <p:oleObj name="Equation" r:id="rId6" imgW="774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1142" y="1172557"/>
                        <a:ext cx="2095175" cy="6189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303556"/>
              </p:ext>
            </p:extLst>
          </p:nvPr>
        </p:nvGraphicFramePr>
        <p:xfrm>
          <a:off x="6086473" y="2381911"/>
          <a:ext cx="2373258" cy="629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70" name="Equation" r:id="rId8" imgW="863280" imgH="228600" progId="Equation.3">
                  <p:embed/>
                </p:oleObj>
              </mc:Choice>
              <mc:Fallback>
                <p:oleObj name="Equation" r:id="rId8" imgW="8632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3" y="2381911"/>
                        <a:ext cx="2373258" cy="6292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64123"/>
              </p:ext>
            </p:extLst>
          </p:nvPr>
        </p:nvGraphicFramePr>
        <p:xfrm>
          <a:off x="356423" y="2095464"/>
          <a:ext cx="4325170" cy="107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71" name="Equation" r:id="rId10" imgW="1790640" imgH="444240" progId="Equation.3">
                  <p:embed/>
                </p:oleObj>
              </mc:Choice>
              <mc:Fallback>
                <p:oleObj name="Equation" r:id="rId10" imgW="17906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23" y="2095464"/>
                        <a:ext cx="4325170" cy="10746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9402668"/>
              </p:ext>
            </p:extLst>
          </p:nvPr>
        </p:nvGraphicFramePr>
        <p:xfrm>
          <a:off x="141270" y="3488882"/>
          <a:ext cx="5390802" cy="1037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72" name="Equation" r:id="rId12" imgW="2641320" imgH="507960" progId="Equation.3">
                  <p:embed/>
                </p:oleObj>
              </mc:Choice>
              <mc:Fallback>
                <p:oleObj name="Equation" r:id="rId12" imgW="264132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70" y="3488882"/>
                        <a:ext cx="5390802" cy="10371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2645130"/>
              </p:ext>
            </p:extLst>
          </p:nvPr>
        </p:nvGraphicFramePr>
        <p:xfrm>
          <a:off x="6421933" y="3908000"/>
          <a:ext cx="2554269" cy="142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73" name="Equation" r:id="rId14" imgW="863280" imgH="482400" progId="Equation.3">
                  <p:embed/>
                </p:oleObj>
              </mc:Choice>
              <mc:Fallback>
                <p:oleObj name="Equation" r:id="rId14" imgW="86328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1933" y="3908000"/>
                        <a:ext cx="2554269" cy="142950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5528028"/>
              </p:ext>
            </p:extLst>
          </p:nvPr>
        </p:nvGraphicFramePr>
        <p:xfrm>
          <a:off x="990600" y="5846763"/>
          <a:ext cx="3652838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74" name="Equation" r:id="rId16" imgW="1384200" imgH="253800" progId="Equation.3">
                  <p:embed/>
                </p:oleObj>
              </mc:Choice>
              <mc:Fallback>
                <p:oleObj name="Equation" r:id="rId16" imgW="1384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846763"/>
                        <a:ext cx="3652838" cy="6731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680610"/>
              </p:ext>
            </p:extLst>
          </p:nvPr>
        </p:nvGraphicFramePr>
        <p:xfrm>
          <a:off x="2505075" y="4781550"/>
          <a:ext cx="13430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75" name="Equation" r:id="rId18" imgW="558720" imgH="228600" progId="Equation.3">
                  <p:embed/>
                </p:oleObj>
              </mc:Choice>
              <mc:Fallback>
                <p:oleObj name="Equation" r:id="rId18" imgW="55872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4781550"/>
                        <a:ext cx="1343025" cy="5492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843996"/>
              </p:ext>
            </p:extLst>
          </p:nvPr>
        </p:nvGraphicFramePr>
        <p:xfrm>
          <a:off x="434100" y="4513663"/>
          <a:ext cx="960599" cy="301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76" name="Equation" r:id="rId20" imgW="647640" imgH="203040" progId="Equation.3">
                  <p:embed/>
                </p:oleObj>
              </mc:Choice>
              <mc:Fallback>
                <p:oleObj name="Equation" r:id="rId20" imgW="6476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00" y="4513663"/>
                        <a:ext cx="960599" cy="30159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4849675" y="1400666"/>
            <a:ext cx="850479" cy="162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 rot="10800000">
            <a:off x="4958793" y="2632804"/>
            <a:ext cx="850479" cy="1627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/>
          <p:cNvSpPr/>
          <p:nvPr/>
        </p:nvSpPr>
        <p:spPr>
          <a:xfrm>
            <a:off x="7074040" y="1771327"/>
            <a:ext cx="183225" cy="5468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2602523" y="3030744"/>
            <a:ext cx="169375" cy="47132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own Arrow 18"/>
          <p:cNvSpPr/>
          <p:nvPr/>
        </p:nvSpPr>
        <p:spPr>
          <a:xfrm rot="10800000">
            <a:off x="2848237" y="5350675"/>
            <a:ext cx="157738" cy="4958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5532072" y="3944833"/>
            <a:ext cx="336165" cy="135584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/>
          <p:cNvSpPr/>
          <p:nvPr/>
        </p:nvSpPr>
        <p:spPr>
          <a:xfrm>
            <a:off x="5936871" y="4513663"/>
            <a:ext cx="373494" cy="1990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839562"/>
              </p:ext>
            </p:extLst>
          </p:nvPr>
        </p:nvGraphicFramePr>
        <p:xfrm>
          <a:off x="7730032" y="5502332"/>
          <a:ext cx="1052569" cy="10168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877" name="Equation" r:id="rId22" imgW="736560" imgH="711000" progId="Equation.3">
                  <p:embed/>
                </p:oleObj>
              </mc:Choice>
              <mc:Fallback>
                <p:oleObj name="Equation" r:id="rId22" imgW="7365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0032" y="5502332"/>
                        <a:ext cx="1052569" cy="101680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H="1" flipV="1">
            <a:off x="7347771" y="5350675"/>
            <a:ext cx="351296" cy="577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>
            <a:off x="3701850" y="1625791"/>
            <a:ext cx="1417376" cy="837894"/>
            <a:chOff x="3701850" y="1625791"/>
            <a:chExt cx="1417376" cy="837894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4170066" y="2146971"/>
              <a:ext cx="0" cy="3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701850" y="1625791"/>
                  <a:ext cx="1417376" cy="55399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smtClean="0">
                      <a:latin typeface="+mj-lt"/>
                    </a:rPr>
                    <a:t>projections of </a:t>
                  </a:r>
                  <a14:m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</m:oMath>
                  </a14:m>
                  <a:endParaRPr lang="en-US" sz="1600" dirty="0" smtClean="0">
                    <a:latin typeface="+mj-lt"/>
                  </a:endParaRPr>
                </a:p>
                <a:p>
                  <a:r>
                    <a:rPr lang="en-US" sz="1400" dirty="0" smtClean="0">
                      <a:latin typeface="+mj-lt"/>
                    </a:rPr>
                    <a:t>onto null space</a:t>
                  </a:r>
                  <a:endParaRPr lang="en-US" sz="14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1850" y="1625791"/>
                  <a:ext cx="1417376" cy="553998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 l="-1288" b="-98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9617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4" presetClass="entr" presetSubtype="1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 animBg="1"/>
      <p:bldP spid="4" grpId="0" animBg="1"/>
      <p:bldP spid="17" grpId="0" animBg="1"/>
      <p:bldP spid="19" grpId="0" animBg="1"/>
      <p:bldP spid="20" grpId="0" animBg="1"/>
      <p:bldP spid="2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Matrix for Solution of Deformation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extLst/>
          </p:nvPr>
        </p:nvGraphicFramePr>
        <p:xfrm>
          <a:off x="2162175" y="1366838"/>
          <a:ext cx="2957513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46" name="Equation" r:id="rId4" imgW="927000" imgH="457200" progId="Equation.3">
                  <p:embed/>
                </p:oleObj>
              </mc:Choice>
              <mc:Fallback>
                <p:oleObj name="Equation" r:id="rId4" imgW="927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2175" y="1366838"/>
                        <a:ext cx="2957513" cy="1460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42217" y="3193437"/>
                <a:ext cx="44902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latin typeface="+mj-lt"/>
                  </a:rPr>
                  <a:t>if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(two or more contacts)</a:t>
                </a:r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2217" y="3193437"/>
                <a:ext cx="4490204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174" t="-9211" r="-1359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7"/>
          <p:cNvGraphicFramePr>
            <a:graphicFrameLocks noChangeAspect="1"/>
          </p:cNvGraphicFramePr>
          <p:nvPr>
            <p:extLst/>
          </p:nvPr>
        </p:nvGraphicFramePr>
        <p:xfrm>
          <a:off x="2071163" y="4325285"/>
          <a:ext cx="3119437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847" name="Equation" r:id="rId7" imgW="977760" imgH="457200" progId="Equation.3">
                  <p:embed/>
                </p:oleObj>
              </mc:Choice>
              <mc:Fallback>
                <p:oleObj name="Equation" r:id="rId7" imgW="97776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1163" y="4325285"/>
                        <a:ext cx="3119437" cy="14605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own Arrow 1"/>
          <p:cNvSpPr/>
          <p:nvPr/>
        </p:nvSpPr>
        <p:spPr>
          <a:xfrm>
            <a:off x="3697793" y="3094892"/>
            <a:ext cx="281354" cy="7134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7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70C0"/>
                </a:solidFill>
                <a:latin typeface="Arial" charset="0"/>
                <a:cs typeface="Arial" charset="0"/>
              </a:rPr>
              <a:t>Rigid Body Grasping – Form Closure</a:t>
            </a:r>
            <a:endParaRPr lang="en-US" dirty="0" smtClean="0">
              <a:solidFill>
                <a:srgbClr val="0070C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 flipH="1" flipV="1">
            <a:off x="2560662" y="6159500"/>
            <a:ext cx="228600" cy="31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591671" y="1193239"/>
            <a:ext cx="785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object has no degree of freedom (</a:t>
            </a:r>
            <a:r>
              <a:rPr lang="en-US" sz="2400" dirty="0" err="1" smtClean="0">
                <a:solidFill>
                  <a:srgbClr val="095E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Reuleaux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, 1875).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72584" y="2307102"/>
            <a:ext cx="3991087" cy="1513230"/>
            <a:chOff x="1172584" y="2307102"/>
            <a:chExt cx="3991087" cy="1513230"/>
          </a:xfrm>
        </p:grpSpPr>
        <p:sp>
          <p:nvSpPr>
            <p:cNvPr id="20" name="Rectangle 19"/>
            <p:cNvSpPr/>
            <p:nvPr/>
          </p:nvSpPr>
          <p:spPr>
            <a:xfrm>
              <a:off x="2086984" y="2307102"/>
              <a:ext cx="2162287" cy="151323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3679116" y="2325019"/>
              <a:ext cx="1484555" cy="1495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1172584" y="2307102"/>
              <a:ext cx="1484555" cy="149531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 rot="16200000">
              <a:off x="3630706" y="2948393"/>
              <a:ext cx="345383" cy="248563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 rot="5400000">
              <a:off x="2360820" y="2932711"/>
              <a:ext cx="304142" cy="262012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4544172" y="291896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j-lt"/>
              </a:rPr>
              <a:t>f</a:t>
            </a:r>
            <a:r>
              <a:rPr lang="en-US" dirty="0" smtClean="0">
                <a:latin typeface="+mj-lt"/>
              </a:rPr>
              <a:t>rictionless contacts</a:t>
            </a:r>
            <a:endParaRPr lang="en-US" dirty="0">
              <a:latin typeface="+mj-l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25096" y="4905690"/>
            <a:ext cx="5237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What cannot be generated by the contact force?  </a:t>
            </a:r>
          </a:p>
          <a:p>
            <a:r>
              <a:rPr lang="en-US" dirty="0">
                <a:latin typeface="+mj-lt"/>
              </a:rPr>
              <a:t>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4163" y="3272302"/>
            <a:ext cx="1080301" cy="1266416"/>
            <a:chOff x="1024163" y="3272302"/>
            <a:chExt cx="1080301" cy="1266416"/>
          </a:xfrm>
        </p:grpSpPr>
        <p:cxnSp>
          <p:nvCxnSpPr>
            <p:cNvPr id="48" name="Straight Arrow Connector 47"/>
            <p:cNvCxnSpPr/>
            <p:nvPr/>
          </p:nvCxnSpPr>
          <p:spPr>
            <a:xfrm flipV="1">
              <a:off x="1356527" y="3727938"/>
              <a:ext cx="13329" cy="5124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369856" y="4240404"/>
              <a:ext cx="4287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1725258" y="4169386"/>
                  <a:ext cx="3792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i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258" y="4169386"/>
                  <a:ext cx="379206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/>
                <p:cNvSpPr/>
                <p:nvPr/>
              </p:nvSpPr>
              <p:spPr>
                <a:xfrm>
                  <a:off x="1024163" y="3272302"/>
                  <a:ext cx="3826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i="1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54" name="Rectangle 5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4163" y="3272302"/>
                  <a:ext cx="382605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27"/>
              <p:cNvSpPr txBox="1">
                <a:spLocks noChangeArrowheads="1"/>
              </p:cNvSpPr>
              <p:nvPr/>
            </p:nvSpPr>
            <p:spPr bwMode="auto">
              <a:xfrm>
                <a:off x="1645113" y="5351966"/>
                <a:ext cx="3153427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FF0000"/>
                    </a:solidFill>
                    <a:sym typeface="Symbol" pitchFamily="18" charset="2"/>
                  </a:rPr>
                  <a:t></a:t>
                </a:r>
                <a:r>
                  <a:rPr lang="en-US" sz="2000" dirty="0" smtClean="0">
                    <a:solidFill>
                      <a:srgbClr val="FF33CC"/>
                    </a:solidFill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forces in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𝑦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-direction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5113" y="5351966"/>
                <a:ext cx="3153427" cy="400110"/>
              </a:xfrm>
              <a:prstGeom prst="rect">
                <a:avLst/>
              </a:prstGeom>
              <a:blipFill rotWithShape="0">
                <a:blip r:embed="rId5"/>
                <a:stretch>
                  <a:fillRect l="-2128" t="-10606" r="-1934" b="-25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27"/>
              <p:cNvSpPr txBox="1">
                <a:spLocks noChangeArrowheads="1"/>
              </p:cNvSpPr>
              <p:nvPr/>
            </p:nvSpPr>
            <p:spPr bwMode="auto">
              <a:xfrm>
                <a:off x="1645113" y="5817197"/>
                <a:ext cx="3750899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FF0000"/>
                    </a:solidFill>
                    <a:sym typeface="Symbol" pitchFamily="18" charset="2"/>
                  </a:rPr>
                  <a:t></a:t>
                </a:r>
                <a:r>
                  <a:rPr lang="en-US" sz="2000" dirty="0" smtClean="0">
                    <a:solidFill>
                      <a:srgbClr val="FF33CC"/>
                    </a:solidFill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torques about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  <a:sym typeface="Symbol" pitchFamily="18" charset="2"/>
                      </a:rPr>
                      <m:t>𝑧</m:t>
                    </m:r>
                  </m:oMath>
                </a14:m>
                <a:r>
                  <a: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  <a:sym typeface="Symbol" pitchFamily="18" charset="2"/>
                  </a:rPr>
                  <a:t>-direction</a:t>
                </a: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5113" y="5817197"/>
                <a:ext cx="3750899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789" t="-9091" r="-976" b="-257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6" grpId="0"/>
      <p:bldP spid="55" grpId="0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Uniqueness of Deformation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3191" y="1326382"/>
                <a:ext cx="7724056" cy="778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 smtClean="0">
                    <a:solidFill>
                      <a:srgbClr val="7030A0"/>
                    </a:solidFill>
                    <a:latin typeface="+mj-lt"/>
                  </a:rPr>
                  <a:t>Theorem 2</a:t>
                </a:r>
                <a:r>
                  <a:rPr lang="en-US" sz="2000" dirty="0" smtClean="0">
                    <a:solidFill>
                      <a:srgbClr val="7030A0"/>
                    </a:solidFill>
                    <a:latin typeface="+mj-lt"/>
                  </a:rPr>
                  <a:t>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sz="2400" dirty="0" smtClean="0">
                    <a:solidFill>
                      <a:srgbClr val="7030A0"/>
                    </a:solidFill>
                    <a:latin typeface="+mj-lt"/>
                  </a:rPr>
                  <a:t> </a:t>
                </a:r>
                <a:r>
                  <a:rPr lang="en-US" sz="2000" dirty="0" smtClean="0">
                    <a:solidFill>
                      <a:srgbClr val="7030A0"/>
                    </a:solidFill>
                    <a:latin typeface="+mj-lt"/>
                  </a:rPr>
                  <a:t> uniquely determines the displacement field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  <a:latin typeface="+mj-lt"/>
                  </a:rPr>
                  <a:t>      (and thus the deformed shape)  if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sz="2000" dirty="0" smtClean="0">
                    <a:solidFill>
                      <a:srgbClr val="7030A0"/>
                    </a:solidFill>
                    <a:latin typeface="+mj-lt"/>
                  </a:rPr>
                  <a:t>. </a:t>
                </a:r>
                <a:endParaRPr lang="en-US" sz="2000" dirty="0">
                  <a:solidFill>
                    <a:srgbClr val="7030A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1" y="1326382"/>
                <a:ext cx="7724056" cy="778483"/>
              </a:xfrm>
              <a:prstGeom prst="rect">
                <a:avLst/>
              </a:prstGeom>
              <a:blipFill rotWithShape="0">
                <a:blip r:embed="rId4"/>
                <a:stretch>
                  <a:fillRect l="-868" b="-14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63191" y="2585170"/>
            <a:ext cx="31213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Computational complexity</a:t>
            </a:r>
            <a:endParaRPr lang="en-US" dirty="0"/>
          </a:p>
        </p:txBody>
      </p:sp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789010"/>
              </p:ext>
            </p:extLst>
          </p:nvPr>
        </p:nvGraphicFramePr>
        <p:xfrm>
          <a:off x="1749780" y="5139462"/>
          <a:ext cx="246697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84" name="Equation" r:id="rId5" imgW="965160" imgH="241200" progId="Equation.3">
                  <p:embed/>
                </p:oleObj>
              </mc:Choice>
              <mc:Fallback>
                <p:oleObj name="Equation" r:id="rId5" imgW="9651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9780" y="5139462"/>
                        <a:ext cx="2466975" cy="620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242450" y="3157611"/>
                <a:ext cx="5441183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/>
                  </a:rPr>
                  <a:t>a)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Singular value decomposition (SVD)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𝐾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.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50" y="3157611"/>
                <a:ext cx="5441183" cy="392993"/>
              </a:xfrm>
              <a:prstGeom prst="rect">
                <a:avLst/>
              </a:prstGeom>
              <a:blipFill rotWithShape="0">
                <a:blip r:embed="rId7"/>
                <a:stretch>
                  <a:fillRect l="-1009" t="-312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251893"/>
              </p:ext>
            </p:extLst>
          </p:nvPr>
        </p:nvGraphicFramePr>
        <p:xfrm>
          <a:off x="3697642" y="3767890"/>
          <a:ext cx="1038225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85" name="Equation" r:id="rId8" imgW="406080" imgH="228600" progId="Equation.3">
                  <p:embed/>
                </p:oleObj>
              </mc:Choice>
              <mc:Fallback>
                <p:oleObj name="Equation" r:id="rId8" imgW="406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642" y="3767890"/>
                        <a:ext cx="1038225" cy="5889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242450" y="4597799"/>
                <a:ext cx="5441183" cy="3929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/>
                  </a:rPr>
                  <a:t>b)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Deformed shape (i.e.,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𝛿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)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450" y="4597799"/>
                <a:ext cx="5441183" cy="392993"/>
              </a:xfrm>
              <a:prstGeom prst="rect">
                <a:avLst/>
              </a:prstGeom>
              <a:blipFill rotWithShape="0">
                <a:blip r:embed="rId10"/>
                <a:stretch>
                  <a:fillRect l="-1009"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7616823"/>
              </p:ext>
            </p:extLst>
          </p:nvPr>
        </p:nvGraphicFramePr>
        <p:xfrm>
          <a:off x="5564227" y="5139462"/>
          <a:ext cx="1265237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886" name="Equation" r:id="rId11" imgW="495000" imgH="228600" progId="Equation.3">
                  <p:embed/>
                </p:oleObj>
              </mc:Choice>
              <mc:Fallback>
                <p:oleObj name="Equation" r:id="rId11" imgW="495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4227" y="5139462"/>
                        <a:ext cx="1265237" cy="587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ight Arrow 2"/>
          <p:cNvSpPr/>
          <p:nvPr/>
        </p:nvSpPr>
        <p:spPr>
          <a:xfrm>
            <a:off x="4476423" y="5383652"/>
            <a:ext cx="548245" cy="132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73729" y="561445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latin typeface="+mj-lt"/>
              </a:rPr>
              <a:t>m</a:t>
            </a:r>
            <a:r>
              <a:rPr lang="en-US" dirty="0" smtClean="0">
                <a:latin typeface="+mj-lt"/>
              </a:rPr>
              <a:t> is small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4034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5" grpId="0"/>
      <p:bldP spid="3" grpId="0" animBg="1"/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Reduced Stiffness Matrix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2853" y="1224112"/>
            <a:ext cx="3342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Forces at </a:t>
            </a:r>
            <a:r>
              <a:rPr lang="en-US" sz="2000" i="1" dirty="0" smtClean="0">
                <a:latin typeface="+mj-lt"/>
              </a:rPr>
              <a:t>m</a:t>
            </a:r>
            <a:r>
              <a:rPr lang="en-US" sz="2000" dirty="0" smtClean="0">
                <a:latin typeface="+mj-lt"/>
              </a:rPr>
              <a:t> contact nodes: </a:t>
            </a:r>
            <a:endParaRPr lang="en-US" dirty="0"/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5165343"/>
              </p:ext>
            </p:extLst>
          </p:nvPr>
        </p:nvGraphicFramePr>
        <p:xfrm>
          <a:off x="2870409" y="1773717"/>
          <a:ext cx="1660525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02" name="Equation" r:id="rId4" imgW="520560" imgH="228600" progId="Equation.3">
                  <p:embed/>
                </p:oleObj>
              </mc:Choice>
              <mc:Fallback>
                <p:oleObj name="Equation" r:id="rId4" imgW="520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0409" y="1773717"/>
                        <a:ext cx="1660525" cy="731837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863895"/>
              </p:ext>
            </p:extLst>
          </p:nvPr>
        </p:nvGraphicFramePr>
        <p:xfrm>
          <a:off x="3548303" y="2483959"/>
          <a:ext cx="774264" cy="247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03" name="Equation" r:id="rId6" imgW="558720" imgH="177480" progId="Equation.3">
                  <p:embed/>
                </p:oleObj>
              </mc:Choice>
              <mc:Fallback>
                <p:oleObj name="Equation" r:id="rId6" imgW="558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303" y="2483959"/>
                        <a:ext cx="774264" cy="24751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2853" y="3113633"/>
            <a:ext cx="192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Strain energy: </a:t>
            </a:r>
            <a:endParaRPr lang="en-US" dirty="0"/>
          </a:p>
        </p:txBody>
      </p:sp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46972"/>
              </p:ext>
            </p:extLst>
          </p:nvPr>
        </p:nvGraphicFramePr>
        <p:xfrm>
          <a:off x="4219731" y="3744913"/>
          <a:ext cx="1428750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04" name="Equation" r:id="rId8" imgW="545760" imgH="393480" progId="Equation.3">
                  <p:embed/>
                </p:oleObj>
              </mc:Choice>
              <mc:Fallback>
                <p:oleObj name="Equation" r:id="rId8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731" y="3744913"/>
                        <a:ext cx="1428750" cy="103346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315410"/>
              </p:ext>
            </p:extLst>
          </p:nvPr>
        </p:nvGraphicFramePr>
        <p:xfrm>
          <a:off x="2574948" y="3846513"/>
          <a:ext cx="13604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3705" name="Equation" r:id="rId10" imgW="647640" imgH="393480" progId="Equation.3">
                  <p:embed/>
                </p:oleObj>
              </mc:Choice>
              <mc:Fallback>
                <p:oleObj name="Equation" r:id="rId10" imgW="6476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48" y="3846513"/>
                        <a:ext cx="1360487" cy="8302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0933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Squeeze by Two Point Fingers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18" y="1565777"/>
            <a:ext cx="3827212" cy="2533951"/>
          </a:xfrm>
          <a:prstGeom prst="rect">
            <a:avLst/>
          </a:prstGeom>
        </p:spPr>
      </p:pic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3993119"/>
              </p:ext>
            </p:extLst>
          </p:nvPr>
        </p:nvGraphicFramePr>
        <p:xfrm>
          <a:off x="384583" y="3451748"/>
          <a:ext cx="346435" cy="447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20"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583" y="3451748"/>
                        <a:ext cx="346435" cy="447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99673"/>
              </p:ext>
            </p:extLst>
          </p:nvPr>
        </p:nvGraphicFramePr>
        <p:xfrm>
          <a:off x="4187825" y="2224088"/>
          <a:ext cx="3952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21" name="Equation" r:id="rId7" imgW="203040" imgH="241200" progId="Equation.3">
                  <p:embed/>
                </p:oleObj>
              </mc:Choice>
              <mc:Fallback>
                <p:oleObj name="Equation" r:id="rId7" imgW="2030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7825" y="2224088"/>
                        <a:ext cx="395288" cy="473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 flipV="1">
            <a:off x="830535" y="3547068"/>
            <a:ext cx="777201" cy="315116"/>
          </a:xfrm>
          <a:prstGeom prst="straightConnector1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788581" y="3825608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151249" y="2612823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406391" y="2685975"/>
            <a:ext cx="744858" cy="255115"/>
          </a:xfrm>
          <a:prstGeom prst="straightConnector1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405857"/>
              </p:ext>
            </p:extLst>
          </p:nvPr>
        </p:nvGraphicFramePr>
        <p:xfrm>
          <a:off x="5785385" y="1293353"/>
          <a:ext cx="1387143" cy="115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22" name="Equation" r:id="rId9" imgW="583920" imgH="482400" progId="Equation.3">
                  <p:embed/>
                </p:oleObj>
              </mc:Choice>
              <mc:Fallback>
                <p:oleObj name="Equation" r:id="rId9" imgW="58392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5385" y="1293353"/>
                        <a:ext cx="1387143" cy="11502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371467" y="2798852"/>
            <a:ext cx="33393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Minimizing potential energy is </a:t>
            </a:r>
          </a:p>
          <a:p>
            <a:r>
              <a:rPr lang="en-US" dirty="0">
                <a:latin typeface="+mj-lt"/>
              </a:rPr>
              <a:t>e</a:t>
            </a:r>
            <a:r>
              <a:rPr lang="en-US" dirty="0" smtClean="0">
                <a:latin typeface="+mj-lt"/>
              </a:rPr>
              <a:t>quivalent to minimizing strain </a:t>
            </a:r>
          </a:p>
          <a:p>
            <a:r>
              <a:rPr lang="en-US" dirty="0" smtClean="0">
                <a:latin typeface="+mj-lt"/>
              </a:rPr>
              <a:t>energy. </a:t>
            </a:r>
            <a:endParaRPr lang="en-US" sz="1600" dirty="0"/>
          </a:p>
        </p:txBody>
      </p:sp>
      <p:graphicFrame>
        <p:nvGraphicFramePr>
          <p:cNvPr id="1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455688"/>
              </p:ext>
            </p:extLst>
          </p:nvPr>
        </p:nvGraphicFramePr>
        <p:xfrm>
          <a:off x="6356954" y="3612639"/>
          <a:ext cx="1631148" cy="7934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23" name="Equation" r:id="rId11" imgW="838080" imgH="406080" progId="Equation.3">
                  <p:embed/>
                </p:oleObj>
              </mc:Choice>
              <mc:Fallback>
                <p:oleObj name="Equation" r:id="rId11" imgW="83808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954" y="3612639"/>
                        <a:ext cx="1631148" cy="79346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63493" y="4838250"/>
            <a:ext cx="13244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Solution:  </a:t>
            </a:r>
            <a:endParaRPr lang="en-US" dirty="0"/>
          </a:p>
        </p:txBody>
      </p:sp>
      <p:graphicFrame>
        <p:nvGraphicFramePr>
          <p:cNvPr id="2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628283"/>
              </p:ext>
            </p:extLst>
          </p:nvPr>
        </p:nvGraphicFramePr>
        <p:xfrm>
          <a:off x="2251011" y="4465598"/>
          <a:ext cx="380047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4824" name="Equation" r:id="rId13" imgW="1600200" imgH="507960" progId="Equation.3">
                  <p:embed/>
                </p:oleObj>
              </mc:Choice>
              <mc:Fallback>
                <p:oleObj name="Equation" r:id="rId13" imgW="160020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1011" y="4465598"/>
                        <a:ext cx="3800475" cy="120967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5103" y="5706900"/>
                <a:ext cx="80862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+mj-lt"/>
                  </a:rPr>
                  <a:t>Stable squeeze</a:t>
                </a:r>
                <a:r>
                  <a:rPr lang="en-US" sz="2400" dirty="0" smtClean="0">
                    <a:latin typeface="+mj-lt"/>
                  </a:rPr>
                  <a:t>: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+mj-lt"/>
                  </a:rPr>
                  <a:t>the </a:t>
                </a:r>
                <a:r>
                  <a:rPr lang="en-US" sz="2000" dirty="0" smtClean="0">
                    <a:latin typeface="+mj-lt"/>
                  </a:rPr>
                  <a:t>two point fingers move toward each other).  </a:t>
                </a:r>
                <a:endParaRPr lang="en-US" sz="20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03" y="5706900"/>
                <a:ext cx="8086253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754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123980" y="6188087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D60093"/>
                </a:solidFill>
                <a:latin typeface="+mj-lt"/>
              </a:rPr>
              <a:t>squeeze depth</a:t>
            </a:r>
            <a:endParaRPr lang="en-US" sz="1600" dirty="0">
              <a:solidFill>
                <a:srgbClr val="D60093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2604431" y="6080213"/>
            <a:ext cx="80387" cy="190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84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Pure Squeeze 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8090" y="1239778"/>
                <a:ext cx="4008213" cy="4077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 </a:t>
                </a:r>
                <a:r>
                  <a:rPr lang="en-US" sz="2000" dirty="0" smtClean="0">
                    <a:solidFill>
                      <a:srgbClr val="D60093"/>
                    </a:solidFill>
                    <a:latin typeface="+mj-lt"/>
                  </a:rPr>
                  <a:t>Issues</a:t>
                </a:r>
                <a:r>
                  <a:rPr lang="en-US" sz="2000" dirty="0" smtClean="0">
                    <a:latin typeface="+mj-lt"/>
                  </a:rPr>
                  <a:t> with a stable squeeze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l-G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0" y="1239778"/>
                <a:ext cx="4008213" cy="407740"/>
              </a:xfrm>
              <a:prstGeom prst="rect">
                <a:avLst/>
              </a:prstGeom>
              <a:blipFill rotWithShape="0">
                <a:blip r:embed="rId4"/>
                <a:stretch>
                  <a:fillRect t="-4478" b="-26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914400" y="1793963"/>
            <a:ext cx="7229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sz="2000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object translation or rotation during deformation.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914400" y="2642651"/>
                <a:ext cx="7229790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009900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:r>
                  <a:rPr lang="en-US" sz="2000" dirty="0" smtClean="0">
                    <a:solidFill>
                      <a:srgbClr val="0099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namely,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𝛿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not necessarily orthogonal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null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2642651"/>
                <a:ext cx="722979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843" b="-1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18090" y="4118193"/>
                <a:ext cx="20701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FF0000"/>
                    </a:solidFill>
                    <a:latin typeface="+mj-lt"/>
                  </a:rPr>
                  <a:t>Pure squeeze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</m:oMath>
                </a14:m>
                <a:r>
                  <a:rPr lang="en-US" sz="2400" dirty="0" smtClean="0">
                    <a:latin typeface="+mj-lt"/>
                  </a:rPr>
                  <a:t>:</a:t>
                </a:r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090" y="4118193"/>
                <a:ext cx="2070182" cy="461665"/>
              </a:xfrm>
              <a:prstGeom prst="rect">
                <a:avLst/>
              </a:prstGeom>
              <a:blipFill rotWithShape="0">
                <a:blip r:embed="rId6"/>
                <a:stretch>
                  <a:fillRect l="-2941" t="-10667" r="-9118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79330"/>
              </p:ext>
            </p:extLst>
          </p:nvPr>
        </p:nvGraphicFramePr>
        <p:xfrm>
          <a:off x="1407983" y="4901406"/>
          <a:ext cx="16541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8769" name="Equation" r:id="rId7" imgW="787320" imgH="203040" progId="Equation.3">
                  <p:embed/>
                </p:oleObj>
              </mc:Choice>
              <mc:Fallback>
                <p:oleObj name="Equation" r:id="rId7" imgW="78732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7983" y="4901406"/>
                        <a:ext cx="1654175" cy="428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eft-Right Arrow 4"/>
          <p:cNvSpPr/>
          <p:nvPr/>
        </p:nvSpPr>
        <p:spPr>
          <a:xfrm>
            <a:off x="3455846" y="4939871"/>
            <a:ext cx="643095" cy="21101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517360" y="4681780"/>
            <a:ext cx="3785596" cy="938212"/>
            <a:chOff x="4517360" y="4681780"/>
            <a:chExt cx="3785596" cy="938212"/>
          </a:xfrm>
        </p:grpSpPr>
        <p:graphicFrame>
          <p:nvGraphicFramePr>
            <p:cNvPr id="14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0275517"/>
                </p:ext>
              </p:extLst>
            </p:nvPr>
          </p:nvGraphicFramePr>
          <p:xfrm>
            <a:off x="4517360" y="4901405"/>
            <a:ext cx="960437" cy="428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770" name="Equation" r:id="rId9" imgW="457200" imgH="203040" progId="Equation.3">
                    <p:embed/>
                  </p:oleObj>
                </mc:Choice>
                <mc:Fallback>
                  <p:oleObj name="Equation" r:id="rId9" imgW="457200" imgH="2030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7360" y="4901405"/>
                          <a:ext cx="960437" cy="4286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2657749"/>
                </p:ext>
              </p:extLst>
            </p:nvPr>
          </p:nvGraphicFramePr>
          <p:xfrm>
            <a:off x="7102806" y="4681780"/>
            <a:ext cx="1200150" cy="938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8771" name="Equation" r:id="rId11" imgW="571320" imgH="444240" progId="Equation.3">
                    <p:embed/>
                  </p:oleObj>
                </mc:Choice>
                <mc:Fallback>
                  <p:oleObj name="Equation" r:id="rId11" imgW="571320" imgH="4442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02806" y="4681780"/>
                          <a:ext cx="1200150" cy="9382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TextBox 16"/>
            <p:cNvSpPr txBox="1"/>
            <p:nvPr/>
          </p:nvSpPr>
          <p:spPr>
            <a:xfrm>
              <a:off x="5884423" y="4915595"/>
              <a:ext cx="1024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where  </a:t>
              </a:r>
              <a:endParaRPr lang="en-US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4364707" y="5816298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squeeze depth</a:t>
            </a:r>
            <a:endParaRPr lang="en-US" sz="1600" dirty="0"/>
          </a:p>
        </p:txBody>
      </p:sp>
      <p:cxnSp>
        <p:nvCxnSpPr>
          <p:cNvPr id="11" name="Straight Arrow Connector 10"/>
          <p:cNvCxnSpPr>
            <a:stCxn id="18" idx="0"/>
          </p:cNvCxnSpPr>
          <p:nvPr/>
        </p:nvCxnSpPr>
        <p:spPr>
          <a:xfrm flipH="1" flipV="1">
            <a:off x="5184950" y="5315706"/>
            <a:ext cx="28708" cy="5005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455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animBg="1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Example for Comparison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90758"/>
            <a:ext cx="9144000" cy="22764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22997" y="2522137"/>
            <a:ext cx="1507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(stable squeeze)</a:t>
            </a:r>
            <a:endParaRPr lang="en-US" sz="1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80821" y="4759421"/>
                <a:ext cx="2144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Deformation under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dirty="0" smtClean="0">
                    <a:latin typeface="+mj-lt"/>
                  </a:rPr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821" y="4759421"/>
                <a:ext cx="214456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20" t="-5000" r="-9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289538" y="4583840"/>
            <a:ext cx="13869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(pure squeeze)</a:t>
            </a:r>
            <a:endParaRPr lang="en-US" sz="14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950096" y="4759421"/>
                <a:ext cx="2073324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Deformation under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sz="1600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0096" y="4759421"/>
                <a:ext cx="2073324" cy="362984"/>
              </a:xfrm>
              <a:prstGeom prst="rect">
                <a:avLst/>
              </a:prstGeom>
              <a:blipFill rotWithShape="0">
                <a:blip r:embed="rId5"/>
                <a:stretch>
                  <a:fillRect l="-1471" t="-5085" r="-13235" b="-22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167762" y="3999243"/>
                <a:ext cx="9287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=(0.91,0.35)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762" y="3999243"/>
                <a:ext cx="928752" cy="215444"/>
              </a:xfrm>
              <a:prstGeom prst="rect">
                <a:avLst/>
              </a:prstGeom>
              <a:blipFill rotWithShape="0">
                <a:blip r:embed="rId6"/>
                <a:stretch>
                  <a:fillRect l="-4605" r="-19737" b="-3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3475090" y="2113687"/>
            <a:ext cx="2556181" cy="2470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74377" y="3931920"/>
                <a:ext cx="928752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=(0.55,0.21)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377" y="3931920"/>
                <a:ext cx="928752" cy="215444"/>
              </a:xfrm>
              <a:prstGeom prst="rect">
                <a:avLst/>
              </a:prstGeom>
              <a:blipFill rotWithShape="0">
                <a:blip r:embed="rId7"/>
                <a:stretch>
                  <a:fillRect l="-3922" r="-19608" b="-3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/>
          <p:cNvSpPr/>
          <p:nvPr/>
        </p:nvSpPr>
        <p:spPr>
          <a:xfrm>
            <a:off x="6587819" y="1964334"/>
            <a:ext cx="2556181" cy="24701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8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2" grpId="0" animBg="1"/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Squeeze Grasp with Rounded Fingers 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8187" y="1239778"/>
            <a:ext cx="5157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Translate the fingers to squeeze the object.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63591" y="2884381"/>
            <a:ext cx="5441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Contact friction.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568107" y="2050210"/>
                <a:ext cx="5441183" cy="424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dirty="0" smtClean="0">
                    <a:solidFill>
                      <a:srgbClr val="009900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:r>
                  <a:rPr lang="en-US" dirty="0" smtClean="0">
                    <a:solidFill>
                      <a:srgbClr val="0099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Initial point contacts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.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8107" y="2050210"/>
                <a:ext cx="5441183" cy="424796"/>
              </a:xfrm>
              <a:prstGeom prst="rect">
                <a:avLst/>
              </a:prstGeom>
              <a:blipFill rotWithShape="0">
                <a:blip r:embed="rId3"/>
                <a:stretch>
                  <a:fillRect l="-896" t="-2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4568107" y="3647278"/>
            <a:ext cx="5441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Contacts growing into segments.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38187" y="5173072"/>
                <a:ext cx="8113927" cy="668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To prevent rigid body motion,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 must form force closure on an </a:t>
                </a:r>
                <a:r>
                  <a:rPr lang="en-US" dirty="0" smtClean="0">
                    <a:solidFill>
                      <a:srgbClr val="0000CC"/>
                    </a:solidFill>
                    <a:latin typeface="+mj-lt"/>
                  </a:rPr>
                  <a:t>identical </a:t>
                </a:r>
                <a:r>
                  <a:rPr lang="en-US" dirty="0" smtClean="0">
                    <a:solidFill>
                      <a:schemeClr val="tx1"/>
                    </a:solidFill>
                    <a:latin typeface="+mj-lt"/>
                  </a:rPr>
                  <a:t>rigid object.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187" y="5173072"/>
                <a:ext cx="8113927" cy="668645"/>
              </a:xfrm>
              <a:prstGeom prst="rect">
                <a:avLst/>
              </a:prstGeom>
              <a:blipFill rotWithShape="0">
                <a:blip r:embed="rId4"/>
                <a:stretch>
                  <a:fillRect l="-676" t="-5505" r="-1052" b="-14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 flipH="1">
            <a:off x="2632668" y="3080366"/>
            <a:ext cx="10048" cy="44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193803"/>
            <a:ext cx="3231160" cy="2644369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2642716" y="2697480"/>
            <a:ext cx="0" cy="16323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365890" y="5995395"/>
                <a:ext cx="5352684" cy="424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 smtClean="0">
                    <a:solidFill>
                      <a:srgbClr val="FF0000"/>
                    </a:solidFill>
                    <a:latin typeface="+mj-lt"/>
                  </a:rPr>
                  <a:t> lies inside the two contact friction cones. </a:t>
                </a:r>
                <a:endParaRPr lang="en-US" sz="20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5890" y="5995395"/>
                <a:ext cx="5352684" cy="424796"/>
              </a:xfrm>
              <a:prstGeom prst="rect">
                <a:avLst/>
              </a:prstGeom>
              <a:blipFill rotWithShape="0">
                <a:blip r:embed="rId6"/>
                <a:stretch>
                  <a:fillRect t="-7143" r="-342" b="-1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/>
          <p:cNvSpPr/>
          <p:nvPr/>
        </p:nvSpPr>
        <p:spPr>
          <a:xfrm>
            <a:off x="2532185" y="2705266"/>
            <a:ext cx="221063" cy="281354"/>
          </a:xfrm>
          <a:custGeom>
            <a:avLst/>
            <a:gdLst>
              <a:gd name="connsiteX0" fmla="*/ 221063 w 221063"/>
              <a:gd name="connsiteY0" fmla="*/ 281354 h 281354"/>
              <a:gd name="connsiteX1" fmla="*/ 110531 w 221063"/>
              <a:gd name="connsiteY1" fmla="*/ 0 h 281354"/>
              <a:gd name="connsiteX2" fmla="*/ 0 w 221063"/>
              <a:gd name="connsiteY2" fmla="*/ 261257 h 2813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063" h="281354">
                <a:moveTo>
                  <a:pt x="221063" y="281354"/>
                </a:moveTo>
                <a:lnTo>
                  <a:pt x="110531" y="0"/>
                </a:lnTo>
                <a:lnTo>
                  <a:pt x="0" y="261257"/>
                </a:lnTo>
              </a:path>
            </a:pathLst>
          </a:custGeom>
          <a:solidFill>
            <a:srgbClr val="FF66FF">
              <a:alpha val="50000"/>
            </a:srgbClr>
          </a:solidFill>
          <a:ln w="127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2542233" y="4049486"/>
            <a:ext cx="200967" cy="301450"/>
          </a:xfrm>
          <a:custGeom>
            <a:avLst/>
            <a:gdLst>
              <a:gd name="connsiteX0" fmla="*/ 0 w 200967"/>
              <a:gd name="connsiteY0" fmla="*/ 0 h 301450"/>
              <a:gd name="connsiteX1" fmla="*/ 90435 w 200967"/>
              <a:gd name="connsiteY1" fmla="*/ 301450 h 301450"/>
              <a:gd name="connsiteX2" fmla="*/ 200967 w 200967"/>
              <a:gd name="connsiteY2" fmla="*/ 20096 h 301450"/>
              <a:gd name="connsiteX3" fmla="*/ 200967 w 200967"/>
              <a:gd name="connsiteY3" fmla="*/ 20096 h 301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967" h="301450">
                <a:moveTo>
                  <a:pt x="0" y="0"/>
                </a:moveTo>
                <a:lnTo>
                  <a:pt x="90435" y="301450"/>
                </a:lnTo>
                <a:lnTo>
                  <a:pt x="200967" y="20096"/>
                </a:lnTo>
                <a:lnTo>
                  <a:pt x="200967" y="20096"/>
                </a:lnTo>
              </a:path>
            </a:pathLst>
          </a:custGeom>
          <a:solidFill>
            <a:srgbClr val="FF66FF">
              <a:alpha val="50000"/>
            </a:srgbClr>
          </a:solidFill>
          <a:ln w="127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709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27" grpId="0"/>
      <p:bldP spid="29" grpId="0" animBg="1"/>
      <p:bldP spid="3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Contact Configuration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8" y="1143000"/>
            <a:ext cx="3473354" cy="318531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81497" y="1246742"/>
            <a:ext cx="54411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Which nodes are in contact.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81497" y="1819531"/>
            <a:ext cx="5441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Which of them are sticking and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which </a:t>
            </a:r>
          </a:p>
          <a:p>
            <a:pPr eaLnBrk="0" hangingPunct="0"/>
            <a:r>
              <a:rPr lang="en-US" dirty="0" smtClean="0">
                <a:latin typeface="Arial" pitchFamily="34" charset="0"/>
                <a:cs typeface="Arial" pitchFamily="34" charset="0"/>
              </a:rPr>
              <a:t>   are sliding.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522136" y="3376246"/>
            <a:ext cx="351693" cy="190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567543" y="3381270"/>
            <a:ext cx="411982" cy="15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22325" y="302803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sliding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590835" y="3028037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7030A0"/>
                </a:solidFill>
                <a:latin typeface="+mj-lt"/>
              </a:rPr>
              <a:t>sticking</a:t>
            </a:r>
            <a:endParaRPr lang="en-US" dirty="0">
              <a:solidFill>
                <a:srgbClr val="7030A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54297" y="5150320"/>
                <a:ext cx="54411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rgbClr val="D60093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:r>
                  <a:rPr lang="en-US" dirty="0">
                    <a:solidFill>
                      <a:srgbClr val="0099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Sliding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→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position constraints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.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297" y="5150320"/>
                <a:ext cx="544118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96" t="-1000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54298" y="5752427"/>
                <a:ext cx="54411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rgbClr val="FF0066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:r>
                  <a:rPr lang="en-US" dirty="0">
                    <a:solidFill>
                      <a:srgbClr val="0099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Sticking nodes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→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force constraints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.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298" y="5752427"/>
                <a:ext cx="544118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896" t="-1000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2227690" y="4608261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Deformation update based on FEM: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4"/>
              <p:cNvSpPr txBox="1">
                <a:spLocks noChangeArrowheads="1"/>
              </p:cNvSpPr>
              <p:nvPr/>
            </p:nvSpPr>
            <p:spPr bwMode="auto">
              <a:xfrm>
                <a:off x="4246410" y="3199499"/>
                <a:ext cx="4795223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latin typeface="+mj-lt"/>
                    <a:ea typeface="宋体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𝑇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: </m:t>
                    </m:r>
                  </m:oMath>
                </a14:m>
                <a:r>
                  <a:rPr lang="en-US" altLang="zh-CN" sz="2000" dirty="0" smtClean="0">
                    <a:latin typeface="+mj-lt"/>
                    <a:ea typeface="宋体" pitchFamily="2" charset="-122"/>
                  </a:rPr>
                  <a:t>indices of nodes sticking on a finger </a:t>
                </a:r>
                <a:endParaRPr lang="zh-CN" altLang="en-US" sz="2000" dirty="0">
                  <a:latin typeface="+mj-lt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19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6410" y="3199499"/>
                <a:ext cx="4795223" cy="453137"/>
              </a:xfrm>
              <a:prstGeom prst="rect">
                <a:avLst/>
              </a:prstGeom>
              <a:blipFill rotWithShape="0">
                <a:blip r:embed="rId6"/>
                <a:stretch>
                  <a:fillRect r="-382" b="-2297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4"/>
              <p:cNvSpPr txBox="1">
                <a:spLocks noChangeArrowheads="1"/>
              </p:cNvSpPr>
              <p:nvPr/>
            </p:nvSpPr>
            <p:spPr bwMode="auto">
              <a:xfrm>
                <a:off x="4246410" y="3652636"/>
                <a:ext cx="4820037" cy="4531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latin typeface="+mj-lt"/>
                    <a:ea typeface="宋体" pitchFamily="2" charset="-122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宋体" pitchFamily="2" charset="-122"/>
                      </a:rPr>
                      <m:t>: </m:t>
                    </m:r>
                  </m:oMath>
                </a14:m>
                <a:r>
                  <a:rPr lang="en-US" altLang="zh-CN" sz="2000" dirty="0" smtClean="0">
                    <a:latin typeface="+mj-lt"/>
                    <a:ea typeface="宋体" pitchFamily="2" charset="-122"/>
                  </a:rPr>
                  <a:t>indices of nodes slipping on a finger </a:t>
                </a:r>
                <a:endParaRPr lang="zh-CN" altLang="en-US" sz="2000" dirty="0">
                  <a:latin typeface="+mj-lt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2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46410" y="3652636"/>
                <a:ext cx="4820037" cy="453137"/>
              </a:xfrm>
              <a:prstGeom prst="rect">
                <a:avLst/>
              </a:prstGeom>
              <a:blipFill rotWithShape="0">
                <a:blip r:embed="rId7"/>
                <a:stretch>
                  <a:fillRect r="-380" b="-213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954890" y="2698637"/>
            <a:ext cx="654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  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Maintain two sets: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00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9" grpId="0"/>
      <p:bldP spid="20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Overview of Squeeze Algorithm 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943303" y="1442506"/>
                <a:ext cx="654271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dirty="0">
                    <a:solidFill>
                      <a:srgbClr val="FF0066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:r>
                  <a:rPr lang="en-US" dirty="0">
                    <a:solidFill>
                      <a:srgbClr val="0099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dirty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and 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𝑃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change whenever a </a:t>
                </a:r>
                <a:r>
                  <a:rPr lang="en-US" i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contact event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happens: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3" y="1442506"/>
                <a:ext cx="654271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39" t="-10000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943303" y="3916942"/>
                <a:ext cx="8070067" cy="7539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dirty="0" smtClean="0">
                    <a:solidFill>
                      <a:srgbClr val="FF0066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:r>
                  <a:rPr lang="en-US" dirty="0" smtClean="0">
                    <a:solidFill>
                      <a:srgbClr val="0099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Between events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𝑙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+1,  </a:t>
                </a:r>
                <a:r>
                  <a:rPr lang="en-US" i="1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compute extra deformation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∆</m:t>
                    </m:r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𝛿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based on the    </a:t>
                </a:r>
              </a:p>
              <a:p>
                <a:pPr eaLnBrk="0" hangingPunct="0"/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  current values of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𝑇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and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𝑃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.</a:t>
                </a:r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03" y="3916942"/>
                <a:ext cx="8070067" cy="753989"/>
              </a:xfrm>
              <a:prstGeom prst="rect">
                <a:avLst/>
              </a:prstGeom>
              <a:blipFill rotWithShape="0">
                <a:blip r:embed="rId5"/>
                <a:stretch>
                  <a:fillRect l="-680" r="-2341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943303" y="2542390"/>
            <a:ext cx="6542717" cy="868289"/>
            <a:chOff x="943304" y="3487270"/>
            <a:chExt cx="6542717" cy="8682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2755899" y="4047782"/>
                  <a:ext cx="2499389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= 0,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5899" y="4047782"/>
                  <a:ext cx="2499389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659" t="-26000" b="-5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43304" y="3487270"/>
                  <a:ext cx="654271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dirty="0" smtClean="0">
                      <a:solidFill>
                        <a:srgbClr val="FF0066"/>
                      </a:solidFill>
                      <a:latin typeface="Arial" pitchFamily="34" charset="0"/>
                      <a:cs typeface="Arial" pitchFamily="34" charset="0"/>
                      <a:sym typeface="Symbol"/>
                    </a:rPr>
                    <a:t></a:t>
                  </a:r>
                  <a:r>
                    <a:rPr lang="en-US" dirty="0">
                      <a:solidFill>
                        <a:srgbClr val="009900"/>
                      </a:solidFill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 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Squeeze depth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  <a:sym typeface="Symbol" pitchFamily="18" charset="2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  <a:sym typeface="Symbol" pitchFamily="18" charset="2"/>
                        </a:rPr>
                        <m:t> </m:t>
                      </m:r>
                    </m:oMath>
                  </a14:m>
                  <a:r>
                    <a:rPr lang="en-US" dirty="0" smtClean="0"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is sequenced by all such contact events: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04" y="3487270"/>
                  <a:ext cx="654271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839" t="-8197" b="-262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943303" y="5252766"/>
            <a:ext cx="6542717" cy="931855"/>
            <a:chOff x="943303" y="5515783"/>
            <a:chExt cx="6542717" cy="931855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2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8652551"/>
                    </p:ext>
                  </p:extLst>
                </p:nvPr>
              </p:nvGraphicFramePr>
              <p:xfrm>
                <a:off x="2678801" y="6035252"/>
                <a:ext cx="2335326" cy="41238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0473" name="Equation" r:id="rId9" imgW="1155600" imgH="203040" progId="Equation.3">
                        <p:embed/>
                      </p:oleObj>
                    </mc:Choice>
                    <mc:Fallback>
                      <p:oleObj name="Equation" r:id="rId9" imgW="11556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8801" y="6035252"/>
                              <a:ext cx="2335326" cy="41238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2" name="Object 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418652551"/>
                    </p:ext>
                  </p:extLst>
                </p:nvPr>
              </p:nvGraphicFramePr>
              <p:xfrm>
                <a:off x="2678801" y="6035252"/>
                <a:ext cx="2335326" cy="41238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0424" name="Equation" r:id="rId11" imgW="1155600" imgH="203040" progId="Equation.3">
                        <p:embed/>
                      </p:oleObj>
                    </mc:Choice>
                    <mc:Fallback>
                      <p:oleObj name="Equation" r:id="rId11" imgW="1155600" imgH="2030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678801" y="6035252"/>
                              <a:ext cx="2335326" cy="412386"/>
                            </a:xfrm>
                            <a:prstGeom prst="rect">
                              <a:avLst/>
                            </a:prstGeom>
                            <a:noFill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943303" y="5515783"/>
                  <a:ext cx="6542717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eaLnBrk="0" hangingPunct="0"/>
                  <a:r>
                    <a:rPr lang="en-US" dirty="0">
                      <a:solidFill>
                        <a:srgbClr val="FF0066"/>
                      </a:solidFill>
                      <a:latin typeface="Arial" pitchFamily="34" charset="0"/>
                      <a:cs typeface="Arial" pitchFamily="34" charset="0"/>
                      <a:sym typeface="Symbol"/>
                    </a:rPr>
                    <a:t></a:t>
                  </a:r>
                  <a:r>
                    <a:rPr lang="en-US" dirty="0">
                      <a:solidFill>
                        <a:srgbClr val="009900"/>
                      </a:solidFill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 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Total deformation when event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Arial" pitchFamily="34" charset="0"/>
                          <a:sym typeface="Symbol" pitchFamily="18" charset="2"/>
                        </a:rPr>
                        <m:t>𝑙</m:t>
                      </m:r>
                    </m:oMath>
                  </a14:m>
                  <a:r>
                    <a:rPr lang="en-US" dirty="0"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+1 </a:t>
                  </a:r>
                  <a:r>
                    <a:rPr lang="en-US" dirty="0" smtClean="0">
                      <a:latin typeface="Arial" pitchFamily="34" charset="0"/>
                      <a:cs typeface="Arial" pitchFamily="34" charset="0"/>
                      <a:sym typeface="Symbol" pitchFamily="18" charset="2"/>
                    </a:rPr>
                    <a:t>happens:</a:t>
                  </a:r>
                  <a:endParaRPr lang="en-US" dirty="0">
                    <a:latin typeface="Arial" pitchFamily="34" charset="0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303" y="5515783"/>
                  <a:ext cx="6542717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839" t="-10000" b="-2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500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Squeeze Grasp Algorithm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Diamond 1"/>
              <p:cNvSpPr/>
              <p:nvPr/>
            </p:nvSpPr>
            <p:spPr>
              <a:xfrm>
                <a:off x="1006475" y="2094576"/>
                <a:ext cx="1716629" cy="869688"/>
              </a:xfrm>
              <a:prstGeom prst="diamond">
                <a:avLst/>
              </a:prstGeom>
              <a:solidFill>
                <a:srgbClr val="66FF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1400" dirty="0" smtClean="0">
                    <a:solidFill>
                      <a:schemeClr val="tx1"/>
                    </a:solidFill>
                  </a:rPr>
                  <a:t>?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Diamond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475" y="2094576"/>
                <a:ext cx="1716629" cy="869688"/>
              </a:xfrm>
              <a:prstGeom prst="diamond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2723104" y="2529420"/>
            <a:ext cx="1245996" cy="253"/>
          </a:xfrm>
          <a:prstGeom prst="straightConnector1">
            <a:avLst/>
          </a:prstGeom>
          <a:ln w="254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2" idx="0"/>
            <a:endCxn id="7" idx="4"/>
          </p:cNvCxnSpPr>
          <p:nvPr/>
        </p:nvCxnSpPr>
        <p:spPr>
          <a:xfrm flipH="1" flipV="1">
            <a:off x="1862199" y="1685549"/>
            <a:ext cx="2591" cy="409027"/>
          </a:xfrm>
          <a:prstGeom prst="straightConnector1">
            <a:avLst/>
          </a:prstGeom>
          <a:ln w="254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134269" y="1081593"/>
            <a:ext cx="1455860" cy="603956"/>
          </a:xfrm>
          <a:prstGeom prst="ellipse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success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969099" y="1981785"/>
                <a:ext cx="1848897" cy="1095270"/>
              </a:xfrm>
              <a:prstGeom prst="rect">
                <a:avLst/>
              </a:prstGeom>
              <a:solidFill>
                <a:srgbClr val="66FF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Compute reduced stiffness matrix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1600" dirty="0" smtClean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9099" y="1981785"/>
                <a:ext cx="1848897" cy="1095270"/>
              </a:xfrm>
              <a:prstGeom prst="rect">
                <a:avLst/>
              </a:prstGeom>
              <a:blipFill rotWithShape="0">
                <a:blip r:embed="rId5"/>
                <a:stretch>
                  <a:fillRect r="-3583"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5817996" y="2529420"/>
            <a:ext cx="1034980" cy="0"/>
          </a:xfrm>
          <a:prstGeom prst="straightConnector1">
            <a:avLst/>
          </a:prstGeom>
          <a:ln w="254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852976" y="1981785"/>
            <a:ext cx="1848897" cy="1095270"/>
          </a:xfrm>
          <a:prstGeom prst="rect">
            <a:avLst/>
          </a:prstGeom>
          <a:solidFill>
            <a:srgbClr val="0000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Contact Event Analysis</a:t>
            </a:r>
            <a:endParaRPr lang="en-US" sz="2800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7777424" y="3077055"/>
            <a:ext cx="10049" cy="1404510"/>
          </a:xfrm>
          <a:prstGeom prst="straightConnector1">
            <a:avLst/>
          </a:prstGeom>
          <a:ln w="254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7167823" y="4481565"/>
            <a:ext cx="1534049" cy="663191"/>
          </a:xfrm>
          <a:prstGeom prst="rect">
            <a:avLst/>
          </a:prstGeom>
          <a:solidFill>
            <a:srgbClr val="66FF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min extra squeeze 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689830"/>
              </p:ext>
            </p:extLst>
          </p:nvPr>
        </p:nvGraphicFramePr>
        <p:xfrm>
          <a:off x="8327578" y="4813160"/>
          <a:ext cx="206822" cy="33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695" name="Equation" r:id="rId6" imgW="126720" imgH="203040" progId="Equation.3">
                  <p:embed/>
                </p:oleObj>
              </mc:Choice>
              <mc:Fallback>
                <p:oleObj name="Equation" r:id="rId6" imgW="126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27578" y="4813160"/>
                        <a:ext cx="206822" cy="33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/>
          <p:cNvCxnSpPr>
            <a:stCxn id="28" idx="3"/>
          </p:cNvCxnSpPr>
          <p:nvPr/>
        </p:nvCxnSpPr>
        <p:spPr>
          <a:xfrm>
            <a:off x="5724208" y="4836646"/>
            <a:ext cx="1443615" cy="253"/>
          </a:xfrm>
          <a:prstGeom prst="straightConnector1">
            <a:avLst/>
          </a:prstGeom>
          <a:ln w="25400">
            <a:solidFill>
              <a:srgbClr val="D6009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190159" y="4505050"/>
                <a:ext cx="1534049" cy="663191"/>
              </a:xfrm>
              <a:prstGeom prst="rect">
                <a:avLst/>
              </a:prstGeom>
              <a:solidFill>
                <a:srgbClr val="66FFCC"/>
              </a:solidFill>
              <a:ln>
                <a:solidFill>
                  <a:srgbClr val="0000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solidFill>
                      <a:srgbClr val="C00000"/>
                    </a:solidFill>
                  </a:rPr>
                  <a:t> 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159" y="4505050"/>
                <a:ext cx="1534049" cy="66319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>
                <a:solidFill>
                  <a:srgbClr val="0000C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Diamond 30"/>
          <p:cNvSpPr/>
          <p:nvPr/>
        </p:nvSpPr>
        <p:spPr>
          <a:xfrm>
            <a:off x="966686" y="4340649"/>
            <a:ext cx="1827981" cy="869688"/>
          </a:xfrm>
          <a:prstGeom prst="diamond">
            <a:avLst/>
          </a:prstGeom>
          <a:solidFill>
            <a:srgbClr val="66FFCC"/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Either finger slips?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/>
          <p:cNvCxnSpPr>
            <a:stCxn id="31" idx="3"/>
          </p:cNvCxnSpPr>
          <p:nvPr/>
        </p:nvCxnSpPr>
        <p:spPr>
          <a:xfrm>
            <a:off x="2794667" y="4775493"/>
            <a:ext cx="1395492" cy="10035"/>
          </a:xfrm>
          <a:prstGeom prst="straightConnector1">
            <a:avLst/>
          </a:prstGeom>
          <a:ln w="25400">
            <a:solidFill>
              <a:srgbClr val="D60093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864788" y="5220372"/>
            <a:ext cx="0" cy="525280"/>
          </a:xfrm>
          <a:prstGeom prst="straightConnector1">
            <a:avLst/>
          </a:prstGeom>
          <a:ln w="25400">
            <a:solidFill>
              <a:srgbClr val="D60093"/>
            </a:solidFill>
            <a:headEnd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1222026" y="5755687"/>
            <a:ext cx="1280346" cy="65514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failure</a:t>
            </a:r>
            <a:endParaRPr lang="en-US" dirty="0"/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1880676" y="3903629"/>
            <a:ext cx="0" cy="391633"/>
          </a:xfrm>
          <a:prstGeom prst="straightConnector1">
            <a:avLst/>
          </a:prstGeom>
          <a:ln w="254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1323638" y="3348615"/>
            <a:ext cx="1082300" cy="555014"/>
            <a:chOff x="1323638" y="3348615"/>
            <a:chExt cx="1082300" cy="555014"/>
          </a:xfrm>
        </p:grpSpPr>
        <p:sp>
          <p:nvSpPr>
            <p:cNvPr id="44" name="Rectangle 43"/>
            <p:cNvSpPr/>
            <p:nvPr/>
          </p:nvSpPr>
          <p:spPr>
            <a:xfrm>
              <a:off x="1323638" y="3348615"/>
              <a:ext cx="1082300" cy="555014"/>
            </a:xfrm>
            <a:prstGeom prst="rect">
              <a:avLst/>
            </a:prstGeom>
            <a:solidFill>
              <a:srgbClr val="66FF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3" name="Object 4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11791622"/>
                </p:ext>
              </p:extLst>
            </p:nvPr>
          </p:nvGraphicFramePr>
          <p:xfrm>
            <a:off x="1372419" y="3451223"/>
            <a:ext cx="984738" cy="315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5696" name="Equation" r:id="rId9" imgW="634680" imgH="203040" progId="Equation.3">
                    <p:embed/>
                  </p:oleObj>
                </mc:Choice>
                <mc:Fallback>
                  <p:oleObj name="Equation" r:id="rId9" imgW="63468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372419" y="3451223"/>
                          <a:ext cx="984738" cy="3151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47" name="Straight Arrow Connector 46"/>
          <p:cNvCxnSpPr/>
          <p:nvPr/>
        </p:nvCxnSpPr>
        <p:spPr>
          <a:xfrm flipH="1" flipV="1">
            <a:off x="1864788" y="2977537"/>
            <a:ext cx="428" cy="337708"/>
          </a:xfrm>
          <a:prstGeom prst="straightConnector1">
            <a:avLst/>
          </a:prstGeom>
          <a:ln w="25400">
            <a:solidFill>
              <a:srgbClr val="D6009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862199" y="524267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yes</a:t>
            </a:r>
            <a:endParaRPr lang="en-US" dirty="0">
              <a:latin typeface="+mj-lt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984821" y="39612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no</a:t>
            </a:r>
            <a:endParaRPr lang="en-US" dirty="0">
              <a:latin typeface="+mj-lt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968724" y="216008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yes</a:t>
            </a:r>
            <a:endParaRPr lang="en-US" dirty="0">
              <a:latin typeface="+mj-lt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2117192" y="184530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no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0479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 animBg="1"/>
      <p:bldP spid="19" grpId="0" animBg="1"/>
      <p:bldP spid="23" grpId="0" animBg="1"/>
      <p:bldP spid="28" grpId="0" animBg="1"/>
      <p:bldP spid="31" grpId="0" animBg="1"/>
      <p:bldP spid="39" grpId="0" animBg="1"/>
      <p:bldP spid="48" grpId="0"/>
      <p:bldP spid="51" grpId="0"/>
      <p:bldP spid="52" grpId="0"/>
      <p:bldP spid="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Movement of a Contact Node </a:t>
            </a:r>
            <a:endParaRPr lang="en-US" altLang="zh-CN" sz="36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43302" y="1276965"/>
            <a:ext cx="654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A sticking node moves with its contacting finger.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Flowchart: Delay 2"/>
          <p:cNvSpPr/>
          <p:nvPr/>
        </p:nvSpPr>
        <p:spPr>
          <a:xfrm rot="5400000">
            <a:off x="1636371" y="2038309"/>
            <a:ext cx="714943" cy="775231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155560" y="2371411"/>
            <a:ext cx="1698172" cy="434913"/>
          </a:xfrm>
          <a:custGeom>
            <a:avLst/>
            <a:gdLst>
              <a:gd name="connsiteX0" fmla="*/ 0 w 1698172"/>
              <a:gd name="connsiteY0" fmla="*/ 0 h 434913"/>
              <a:gd name="connsiteX1" fmla="*/ 351693 w 1698172"/>
              <a:gd name="connsiteY1" fmla="*/ 231112 h 434913"/>
              <a:gd name="connsiteX2" fmla="*/ 663192 w 1698172"/>
              <a:gd name="connsiteY2" fmla="*/ 401934 h 434913"/>
              <a:gd name="connsiteX3" fmla="*/ 894304 w 1698172"/>
              <a:gd name="connsiteY3" fmla="*/ 432079 h 434913"/>
              <a:gd name="connsiteX4" fmla="*/ 1155561 w 1698172"/>
              <a:gd name="connsiteY4" fmla="*/ 361741 h 434913"/>
              <a:gd name="connsiteX5" fmla="*/ 1487156 w 1698172"/>
              <a:gd name="connsiteY5" fmla="*/ 200967 h 434913"/>
              <a:gd name="connsiteX6" fmla="*/ 1698172 w 1698172"/>
              <a:gd name="connsiteY6" fmla="*/ 70338 h 434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8172" h="434913">
                <a:moveTo>
                  <a:pt x="0" y="0"/>
                </a:moveTo>
                <a:cubicBezTo>
                  <a:pt x="120580" y="82061"/>
                  <a:pt x="241161" y="164123"/>
                  <a:pt x="351693" y="231112"/>
                </a:cubicBezTo>
                <a:cubicBezTo>
                  <a:pt x="462225" y="298101"/>
                  <a:pt x="572757" y="368440"/>
                  <a:pt x="663192" y="401934"/>
                </a:cubicBezTo>
                <a:cubicBezTo>
                  <a:pt x="753627" y="435428"/>
                  <a:pt x="812243" y="438778"/>
                  <a:pt x="894304" y="432079"/>
                </a:cubicBezTo>
                <a:cubicBezTo>
                  <a:pt x="976365" y="425380"/>
                  <a:pt x="1056752" y="400260"/>
                  <a:pt x="1155561" y="361741"/>
                </a:cubicBezTo>
                <a:cubicBezTo>
                  <a:pt x="1254370" y="323222"/>
                  <a:pt x="1396721" y="249534"/>
                  <a:pt x="1487156" y="200967"/>
                </a:cubicBezTo>
                <a:cubicBezTo>
                  <a:pt x="1577591" y="152400"/>
                  <a:pt x="1637881" y="111369"/>
                  <a:pt x="1698172" y="70338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924235" y="1868488"/>
            <a:ext cx="651595" cy="583310"/>
            <a:chOff x="2924235" y="1868488"/>
            <a:chExt cx="651595" cy="58331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2924236" y="2068453"/>
              <a:ext cx="416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924235" y="2231395"/>
              <a:ext cx="416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3132655" y="1868488"/>
              <a:ext cx="0" cy="19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3132655" y="2231395"/>
              <a:ext cx="0" cy="2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28677487"/>
                </p:ext>
              </p:extLst>
            </p:nvPr>
          </p:nvGraphicFramePr>
          <p:xfrm>
            <a:off x="3369008" y="1900480"/>
            <a:ext cx="206822" cy="330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75" name="Equation" r:id="rId4" imgW="126720" imgH="203040" progId="Equation.3">
                    <p:embed/>
                  </p:oleObj>
                </mc:Choice>
                <mc:Fallback>
                  <p:oleObj name="Equation" r:id="rId4" imgW="12672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369008" y="1900480"/>
                          <a:ext cx="206822" cy="3309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0693020"/>
              </p:ext>
            </p:extLst>
          </p:nvPr>
        </p:nvGraphicFramePr>
        <p:xfrm>
          <a:off x="5677319" y="2094127"/>
          <a:ext cx="1143450" cy="482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6" name="Equation" r:id="rId6" imgW="571320" imgH="241200" progId="Equation.3">
                  <p:embed/>
                </p:oleObj>
              </mc:Choice>
              <mc:Fallback>
                <p:oleObj name="Equation" r:id="rId6" imgW="571320" imgH="241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7319" y="2094127"/>
                        <a:ext cx="1143450" cy="4827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590257" y="2065937"/>
            <a:ext cx="0" cy="3599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7023251"/>
              </p:ext>
            </p:extLst>
          </p:nvPr>
        </p:nvGraphicFramePr>
        <p:xfrm>
          <a:off x="646255" y="2033780"/>
          <a:ext cx="21431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7" name="Equation" r:id="rId8" imgW="101520" imgH="203040" progId="Equation.3">
                  <p:embed/>
                </p:oleObj>
              </mc:Choice>
              <mc:Fallback>
                <p:oleObj name="Equation" r:id="rId8" imgW="1015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6255" y="2033780"/>
                        <a:ext cx="214312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Rectangle 35"/>
          <p:cNvSpPr/>
          <p:nvPr/>
        </p:nvSpPr>
        <p:spPr>
          <a:xfrm>
            <a:off x="976496" y="3961769"/>
            <a:ext cx="654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A sliding node also slides on its contacting finger.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7" name="Object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3881379"/>
              </p:ext>
            </p:extLst>
          </p:nvPr>
        </p:nvGraphicFramePr>
        <p:xfrm>
          <a:off x="5453601" y="4939275"/>
          <a:ext cx="3477255" cy="936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878" name="Equation" r:id="rId10" imgW="1879560" imgH="507960" progId="Equation.3">
                  <p:embed/>
                </p:oleObj>
              </mc:Choice>
              <mc:Fallback>
                <p:oleObj name="Equation" r:id="rId10" imgW="187956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53601" y="4939275"/>
                        <a:ext cx="3477255" cy="9368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2521293" y="4741825"/>
            <a:ext cx="651595" cy="583310"/>
            <a:chOff x="2521293" y="4741825"/>
            <a:chExt cx="651595" cy="583310"/>
          </a:xfrm>
        </p:grpSpPr>
        <p:cxnSp>
          <p:nvCxnSpPr>
            <p:cNvPr id="54" name="Straight Connector 53"/>
            <p:cNvCxnSpPr/>
            <p:nvPr/>
          </p:nvCxnSpPr>
          <p:spPr>
            <a:xfrm>
              <a:off x="2521294" y="4941790"/>
              <a:ext cx="416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521293" y="5104732"/>
              <a:ext cx="41684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2729713" y="4741825"/>
              <a:ext cx="0" cy="19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2729713" y="5104732"/>
              <a:ext cx="0" cy="2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8" name="Object 5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55500101"/>
                </p:ext>
              </p:extLst>
            </p:nvPr>
          </p:nvGraphicFramePr>
          <p:xfrm>
            <a:off x="2966066" y="4773817"/>
            <a:ext cx="206822" cy="330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879" name="Equation" r:id="rId12" imgW="126720" imgH="203040" progId="Equation.3">
                    <p:embed/>
                  </p:oleObj>
                </mc:Choice>
                <mc:Fallback>
                  <p:oleObj name="Equation" r:id="rId12" imgW="126720" imgH="2030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2966066" y="4773817"/>
                          <a:ext cx="206822" cy="33091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291" name="Freeform 12290"/>
          <p:cNvSpPr/>
          <p:nvPr/>
        </p:nvSpPr>
        <p:spPr>
          <a:xfrm>
            <a:off x="1125580" y="2408929"/>
            <a:ext cx="1798655" cy="904351"/>
          </a:xfrm>
          <a:custGeom>
            <a:avLst/>
            <a:gdLst>
              <a:gd name="connsiteX0" fmla="*/ 20096 w 1798655"/>
              <a:gd name="connsiteY0" fmla="*/ 0 h 904351"/>
              <a:gd name="connsiteX1" fmla="*/ 361740 w 1798655"/>
              <a:gd name="connsiteY1" fmla="*/ 221063 h 904351"/>
              <a:gd name="connsiteX2" fmla="*/ 622998 w 1798655"/>
              <a:gd name="connsiteY2" fmla="*/ 371789 h 904351"/>
              <a:gd name="connsiteX3" fmla="*/ 773723 w 1798655"/>
              <a:gd name="connsiteY3" fmla="*/ 442127 h 904351"/>
              <a:gd name="connsiteX4" fmla="*/ 1085222 w 1798655"/>
              <a:gd name="connsiteY4" fmla="*/ 401934 h 904351"/>
              <a:gd name="connsiteX5" fmla="*/ 1346479 w 1798655"/>
              <a:gd name="connsiteY5" fmla="*/ 311499 h 904351"/>
              <a:gd name="connsiteX6" fmla="*/ 1688123 w 1798655"/>
              <a:gd name="connsiteY6" fmla="*/ 110532 h 904351"/>
              <a:gd name="connsiteX7" fmla="*/ 1748413 w 1798655"/>
              <a:gd name="connsiteY7" fmla="*/ 80387 h 904351"/>
              <a:gd name="connsiteX8" fmla="*/ 1798655 w 1798655"/>
              <a:gd name="connsiteY8" fmla="*/ 251208 h 904351"/>
              <a:gd name="connsiteX9" fmla="*/ 1657978 w 1798655"/>
              <a:gd name="connsiteY9" fmla="*/ 391885 h 904351"/>
              <a:gd name="connsiteX10" fmla="*/ 1245995 w 1798655"/>
              <a:gd name="connsiteY10" fmla="*/ 763674 h 904351"/>
              <a:gd name="connsiteX11" fmla="*/ 683288 w 1798655"/>
              <a:gd name="connsiteY11" fmla="*/ 904351 h 904351"/>
              <a:gd name="connsiteX12" fmla="*/ 371789 w 1798655"/>
              <a:gd name="connsiteY12" fmla="*/ 683288 h 904351"/>
              <a:gd name="connsiteX13" fmla="*/ 0 w 1798655"/>
              <a:gd name="connsiteY13" fmla="*/ 341644 h 904351"/>
              <a:gd name="connsiteX14" fmla="*/ 30145 w 1798655"/>
              <a:gd name="connsiteY14" fmla="*/ 140677 h 90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798655" h="904351">
                <a:moveTo>
                  <a:pt x="20096" y="0"/>
                </a:moveTo>
                <a:lnTo>
                  <a:pt x="361740" y="221063"/>
                </a:lnTo>
                <a:lnTo>
                  <a:pt x="622998" y="371789"/>
                </a:lnTo>
                <a:lnTo>
                  <a:pt x="773723" y="442127"/>
                </a:lnTo>
                <a:lnTo>
                  <a:pt x="1085222" y="401934"/>
                </a:lnTo>
                <a:lnTo>
                  <a:pt x="1346479" y="311499"/>
                </a:lnTo>
                <a:lnTo>
                  <a:pt x="1688123" y="110532"/>
                </a:lnTo>
                <a:lnTo>
                  <a:pt x="1748413" y="80387"/>
                </a:lnTo>
                <a:lnTo>
                  <a:pt x="1798655" y="251208"/>
                </a:lnTo>
                <a:lnTo>
                  <a:pt x="1657978" y="391885"/>
                </a:lnTo>
                <a:lnTo>
                  <a:pt x="1245995" y="763674"/>
                </a:lnTo>
                <a:lnTo>
                  <a:pt x="683288" y="904351"/>
                </a:lnTo>
                <a:lnTo>
                  <a:pt x="371789" y="683288"/>
                </a:lnTo>
                <a:lnTo>
                  <a:pt x="0" y="341644"/>
                </a:lnTo>
                <a:lnTo>
                  <a:pt x="30145" y="140677"/>
                </a:lnTo>
              </a:path>
            </a:pathLst>
          </a:cu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1900592" y="2763300"/>
            <a:ext cx="73152" cy="731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>
                <a:off x="1884762" y="2868287"/>
                <a:ext cx="2957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762" y="2868287"/>
                <a:ext cx="295722" cy="276999"/>
              </a:xfrm>
              <a:prstGeom prst="rect">
                <a:avLst/>
              </a:prstGeom>
              <a:blipFill rotWithShape="0">
                <a:blip r:embed="rId18"/>
                <a:stretch>
                  <a:fillRect l="-18367" r="-6122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406898" y="2231395"/>
            <a:ext cx="1467112" cy="1192292"/>
            <a:chOff x="3406898" y="2231395"/>
            <a:chExt cx="1467112" cy="1192292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3728103" y="2201251"/>
              <a:ext cx="714943" cy="77523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3436536" y="2451798"/>
              <a:ext cx="1316334" cy="522010"/>
            </a:xfrm>
            <a:custGeom>
              <a:avLst/>
              <a:gdLst>
                <a:gd name="connsiteX0" fmla="*/ 0 w 1316334"/>
                <a:gd name="connsiteY0" fmla="*/ 40193 h 522010"/>
                <a:gd name="connsiteX1" fmla="*/ 311499 w 1316334"/>
                <a:gd name="connsiteY1" fmla="*/ 371789 h 522010"/>
                <a:gd name="connsiteX2" fmla="*/ 532563 w 1316334"/>
                <a:gd name="connsiteY2" fmla="*/ 502417 h 522010"/>
                <a:gd name="connsiteX3" fmla="*/ 773723 w 1316334"/>
                <a:gd name="connsiteY3" fmla="*/ 502417 h 522010"/>
                <a:gd name="connsiteX4" fmla="*/ 1135464 w 1316334"/>
                <a:gd name="connsiteY4" fmla="*/ 321547 h 522010"/>
                <a:gd name="connsiteX5" fmla="*/ 1276141 w 1316334"/>
                <a:gd name="connsiteY5" fmla="*/ 130628 h 522010"/>
                <a:gd name="connsiteX6" fmla="*/ 1276141 w 1316334"/>
                <a:gd name="connsiteY6" fmla="*/ 130628 h 522010"/>
                <a:gd name="connsiteX7" fmla="*/ 1316334 w 1316334"/>
                <a:gd name="connsiteY7" fmla="*/ 0 h 522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6334" h="522010">
                  <a:moveTo>
                    <a:pt x="0" y="40193"/>
                  </a:moveTo>
                  <a:cubicBezTo>
                    <a:pt x="111369" y="167472"/>
                    <a:pt x="222739" y="294752"/>
                    <a:pt x="311499" y="371789"/>
                  </a:cubicBezTo>
                  <a:cubicBezTo>
                    <a:pt x="400260" y="448826"/>
                    <a:pt x="455526" y="480646"/>
                    <a:pt x="532563" y="502417"/>
                  </a:cubicBezTo>
                  <a:cubicBezTo>
                    <a:pt x="609600" y="524188"/>
                    <a:pt x="673240" y="532562"/>
                    <a:pt x="773723" y="502417"/>
                  </a:cubicBezTo>
                  <a:cubicBezTo>
                    <a:pt x="874207" y="472272"/>
                    <a:pt x="1051728" y="383512"/>
                    <a:pt x="1135464" y="321547"/>
                  </a:cubicBezTo>
                  <a:cubicBezTo>
                    <a:pt x="1219200" y="259582"/>
                    <a:pt x="1276141" y="130628"/>
                    <a:pt x="1276141" y="130628"/>
                  </a:cubicBezTo>
                  <a:lnTo>
                    <a:pt x="1276141" y="130628"/>
                  </a:lnTo>
                  <a:lnTo>
                    <a:pt x="1316334" y="0"/>
                  </a:ln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93" name="Freeform 12292"/>
            <p:cNvSpPr/>
            <p:nvPr/>
          </p:nvSpPr>
          <p:spPr>
            <a:xfrm>
              <a:off x="3406898" y="2519657"/>
              <a:ext cx="1467112" cy="904030"/>
            </a:xfrm>
            <a:custGeom>
              <a:avLst/>
              <a:gdLst>
                <a:gd name="connsiteX0" fmla="*/ 30145 w 1467112"/>
                <a:gd name="connsiteY0" fmla="*/ 20842 h 904030"/>
                <a:gd name="connsiteX1" fmla="*/ 150725 w 1467112"/>
                <a:gd name="connsiteY1" fmla="*/ 181616 h 904030"/>
                <a:gd name="connsiteX2" fmla="*/ 411983 w 1467112"/>
                <a:gd name="connsiteY2" fmla="*/ 402679 h 904030"/>
                <a:gd name="connsiteX3" fmla="*/ 633046 w 1467112"/>
                <a:gd name="connsiteY3" fmla="*/ 493114 h 904030"/>
                <a:gd name="connsiteX4" fmla="*/ 844062 w 1467112"/>
                <a:gd name="connsiteY4" fmla="*/ 473018 h 904030"/>
                <a:gd name="connsiteX5" fmla="*/ 1014884 w 1467112"/>
                <a:gd name="connsiteY5" fmla="*/ 422776 h 904030"/>
                <a:gd name="connsiteX6" fmla="*/ 1225899 w 1467112"/>
                <a:gd name="connsiteY6" fmla="*/ 282099 h 904030"/>
                <a:gd name="connsiteX7" fmla="*/ 1386673 w 1467112"/>
                <a:gd name="connsiteY7" fmla="*/ 745 h 904030"/>
                <a:gd name="connsiteX8" fmla="*/ 1467060 w 1467112"/>
                <a:gd name="connsiteY8" fmla="*/ 211761 h 904030"/>
                <a:gd name="connsiteX9" fmla="*/ 1396721 w 1467112"/>
                <a:gd name="connsiteY9" fmla="*/ 563453 h 904030"/>
                <a:gd name="connsiteX10" fmla="*/ 1266093 w 1467112"/>
                <a:gd name="connsiteY10" fmla="*/ 724227 h 904030"/>
                <a:gd name="connsiteX11" fmla="*/ 753627 w 1467112"/>
                <a:gd name="connsiteY11" fmla="*/ 885000 h 904030"/>
                <a:gd name="connsiteX12" fmla="*/ 100484 w 1467112"/>
                <a:gd name="connsiteY12" fmla="*/ 854855 h 904030"/>
                <a:gd name="connsiteX13" fmla="*/ 20097 w 1467112"/>
                <a:gd name="connsiteY13" fmla="*/ 473018 h 904030"/>
                <a:gd name="connsiteX14" fmla="*/ 0 w 1467112"/>
                <a:gd name="connsiteY14" fmla="*/ 191664 h 904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467112" h="904030">
                  <a:moveTo>
                    <a:pt x="30145" y="20842"/>
                  </a:moveTo>
                  <a:cubicBezTo>
                    <a:pt x="58615" y="69409"/>
                    <a:pt x="87085" y="117977"/>
                    <a:pt x="150725" y="181616"/>
                  </a:cubicBezTo>
                  <a:cubicBezTo>
                    <a:pt x="214365" y="245255"/>
                    <a:pt x="331596" y="350763"/>
                    <a:pt x="411983" y="402679"/>
                  </a:cubicBezTo>
                  <a:cubicBezTo>
                    <a:pt x="492370" y="454595"/>
                    <a:pt x="561033" y="481391"/>
                    <a:pt x="633046" y="493114"/>
                  </a:cubicBezTo>
                  <a:cubicBezTo>
                    <a:pt x="705059" y="504837"/>
                    <a:pt x="780422" y="484741"/>
                    <a:pt x="844062" y="473018"/>
                  </a:cubicBezTo>
                  <a:cubicBezTo>
                    <a:pt x="907702" y="461295"/>
                    <a:pt x="951245" y="454596"/>
                    <a:pt x="1014884" y="422776"/>
                  </a:cubicBezTo>
                  <a:cubicBezTo>
                    <a:pt x="1078523" y="390956"/>
                    <a:pt x="1163934" y="352437"/>
                    <a:pt x="1225899" y="282099"/>
                  </a:cubicBezTo>
                  <a:cubicBezTo>
                    <a:pt x="1287864" y="211761"/>
                    <a:pt x="1346480" y="12468"/>
                    <a:pt x="1386673" y="745"/>
                  </a:cubicBezTo>
                  <a:cubicBezTo>
                    <a:pt x="1426866" y="-10978"/>
                    <a:pt x="1465385" y="117976"/>
                    <a:pt x="1467060" y="211761"/>
                  </a:cubicBezTo>
                  <a:cubicBezTo>
                    <a:pt x="1468735" y="305546"/>
                    <a:pt x="1430215" y="478042"/>
                    <a:pt x="1396721" y="563453"/>
                  </a:cubicBezTo>
                  <a:cubicBezTo>
                    <a:pt x="1363227" y="648864"/>
                    <a:pt x="1373275" y="670636"/>
                    <a:pt x="1266093" y="724227"/>
                  </a:cubicBezTo>
                  <a:cubicBezTo>
                    <a:pt x="1158911" y="777818"/>
                    <a:pt x="947895" y="863229"/>
                    <a:pt x="753627" y="885000"/>
                  </a:cubicBezTo>
                  <a:cubicBezTo>
                    <a:pt x="559359" y="906771"/>
                    <a:pt x="222739" y="923519"/>
                    <a:pt x="100484" y="854855"/>
                  </a:cubicBezTo>
                  <a:cubicBezTo>
                    <a:pt x="-21771" y="786191"/>
                    <a:pt x="36844" y="583550"/>
                    <a:pt x="20097" y="473018"/>
                  </a:cubicBezTo>
                  <a:cubicBezTo>
                    <a:pt x="3350" y="362486"/>
                    <a:pt x="1675" y="277075"/>
                    <a:pt x="0" y="191664"/>
                  </a:cubicBezTo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/>
            <p:cNvSpPr/>
            <p:nvPr/>
          </p:nvSpPr>
          <p:spPr>
            <a:xfrm>
              <a:off x="4012422" y="291287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/>
                <p:cNvSpPr txBox="1"/>
                <p:nvPr/>
              </p:nvSpPr>
              <p:spPr>
                <a:xfrm>
                  <a:off x="3995291" y="3037645"/>
                  <a:ext cx="295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4" name="TextBox 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5291" y="3037645"/>
                  <a:ext cx="295722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18367" r="-6122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/>
          <p:cNvGrpSpPr/>
          <p:nvPr/>
        </p:nvGrpSpPr>
        <p:grpSpPr>
          <a:xfrm>
            <a:off x="713228" y="4702175"/>
            <a:ext cx="1589087" cy="1498800"/>
            <a:chOff x="713228" y="4702175"/>
            <a:chExt cx="1589087" cy="1498800"/>
          </a:xfrm>
        </p:grpSpPr>
        <p:sp>
          <p:nvSpPr>
            <p:cNvPr id="38" name="Flowchart: Delay 37"/>
            <p:cNvSpPr/>
            <p:nvPr/>
          </p:nvSpPr>
          <p:spPr>
            <a:xfrm rot="5400000">
              <a:off x="1259559" y="4909131"/>
              <a:ext cx="714943" cy="77523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1607248" y="5325415"/>
              <a:ext cx="73152" cy="71424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713228" y="4702175"/>
              <a:ext cx="1589087" cy="1498800"/>
              <a:chOff x="713228" y="4702175"/>
              <a:chExt cx="1589087" cy="1498800"/>
            </a:xfrm>
          </p:grpSpPr>
          <p:sp>
            <p:nvSpPr>
              <p:cNvPr id="33" name="Freeform 32"/>
              <p:cNvSpPr/>
              <p:nvPr/>
            </p:nvSpPr>
            <p:spPr>
              <a:xfrm>
                <a:off x="717166" y="5315774"/>
                <a:ext cx="1517301" cy="364851"/>
              </a:xfrm>
              <a:custGeom>
                <a:avLst/>
                <a:gdLst>
                  <a:gd name="connsiteX0" fmla="*/ 0 w 1517301"/>
                  <a:gd name="connsiteY0" fmla="*/ 0 h 364851"/>
                  <a:gd name="connsiteX1" fmla="*/ 452176 w 1517301"/>
                  <a:gd name="connsiteY1" fmla="*/ 231112 h 364851"/>
                  <a:gd name="connsiteX2" fmla="*/ 793820 w 1517301"/>
                  <a:gd name="connsiteY2" fmla="*/ 341644 h 364851"/>
                  <a:gd name="connsiteX3" fmla="*/ 1065126 w 1517301"/>
                  <a:gd name="connsiteY3" fmla="*/ 351692 h 364851"/>
                  <a:gd name="connsiteX4" fmla="*/ 1517301 w 1517301"/>
                  <a:gd name="connsiteY4" fmla="*/ 190919 h 364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7301" h="364851">
                    <a:moveTo>
                      <a:pt x="0" y="0"/>
                    </a:moveTo>
                    <a:cubicBezTo>
                      <a:pt x="159936" y="87085"/>
                      <a:pt x="319873" y="174171"/>
                      <a:pt x="452176" y="231112"/>
                    </a:cubicBezTo>
                    <a:cubicBezTo>
                      <a:pt x="584479" y="288053"/>
                      <a:pt x="691662" y="321547"/>
                      <a:pt x="793820" y="341644"/>
                    </a:cubicBezTo>
                    <a:cubicBezTo>
                      <a:pt x="895978" y="361741"/>
                      <a:pt x="944546" y="376813"/>
                      <a:pt x="1065126" y="351692"/>
                    </a:cubicBezTo>
                    <a:cubicBezTo>
                      <a:pt x="1185706" y="326571"/>
                      <a:pt x="1351503" y="258745"/>
                      <a:pt x="1517301" y="190919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stCxn id="41" idx="3"/>
              </p:cNvCxnSpPr>
              <p:nvPr/>
            </p:nvCxnSpPr>
            <p:spPr>
              <a:xfrm flipH="1">
                <a:off x="1488562" y="5386379"/>
                <a:ext cx="129399" cy="20779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>
              <a:xfrm>
                <a:off x="1694804" y="5361127"/>
                <a:ext cx="415342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Freeform 45"/>
              <p:cNvSpPr/>
              <p:nvPr/>
            </p:nvSpPr>
            <p:spPr>
              <a:xfrm>
                <a:off x="1394601" y="5120181"/>
                <a:ext cx="504537" cy="396364"/>
              </a:xfrm>
              <a:custGeom>
                <a:avLst/>
                <a:gdLst>
                  <a:gd name="connsiteX0" fmla="*/ 504537 w 504537"/>
                  <a:gd name="connsiteY0" fmla="*/ 235590 h 396364"/>
                  <a:gd name="connsiteX1" fmla="*/ 434199 w 504537"/>
                  <a:gd name="connsiteY1" fmla="*/ 34623 h 396364"/>
                  <a:gd name="connsiteX2" fmla="*/ 203087 w 504537"/>
                  <a:gd name="connsiteY2" fmla="*/ 4478 h 396364"/>
                  <a:gd name="connsiteX3" fmla="*/ 32265 w 504537"/>
                  <a:gd name="connsiteY3" fmla="*/ 84865 h 396364"/>
                  <a:gd name="connsiteX4" fmla="*/ 2120 w 504537"/>
                  <a:gd name="connsiteY4" fmla="*/ 235590 h 396364"/>
                  <a:gd name="connsiteX5" fmla="*/ 62410 w 504537"/>
                  <a:gd name="connsiteY5" fmla="*/ 336074 h 396364"/>
                  <a:gd name="connsiteX6" fmla="*/ 152845 w 504537"/>
                  <a:gd name="connsiteY6" fmla="*/ 396364 h 396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4537" h="396364">
                    <a:moveTo>
                      <a:pt x="504537" y="235590"/>
                    </a:moveTo>
                    <a:cubicBezTo>
                      <a:pt x="494489" y="154366"/>
                      <a:pt x="484441" y="73142"/>
                      <a:pt x="434199" y="34623"/>
                    </a:cubicBezTo>
                    <a:cubicBezTo>
                      <a:pt x="383957" y="-3896"/>
                      <a:pt x="270076" y="-3896"/>
                      <a:pt x="203087" y="4478"/>
                    </a:cubicBezTo>
                    <a:cubicBezTo>
                      <a:pt x="136098" y="12852"/>
                      <a:pt x="65759" y="46346"/>
                      <a:pt x="32265" y="84865"/>
                    </a:cubicBezTo>
                    <a:cubicBezTo>
                      <a:pt x="-1229" y="123384"/>
                      <a:pt x="-2904" y="193722"/>
                      <a:pt x="2120" y="235590"/>
                    </a:cubicBezTo>
                    <a:cubicBezTo>
                      <a:pt x="7144" y="277458"/>
                      <a:pt x="37289" y="309278"/>
                      <a:pt x="62410" y="336074"/>
                    </a:cubicBezTo>
                    <a:cubicBezTo>
                      <a:pt x="87531" y="362870"/>
                      <a:pt x="120188" y="379617"/>
                      <a:pt x="152845" y="396364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50" name="Object 4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26452999"/>
                      </p:ext>
                    </p:extLst>
                  </p:nvPr>
                </p:nvGraphicFramePr>
                <p:xfrm>
                  <a:off x="1579563" y="4702175"/>
                  <a:ext cx="415925" cy="4175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63880" name="Equation" r:id="rId20" imgW="241200" imgH="241200" progId="Equation.3">
                          <p:embed/>
                        </p:oleObj>
                      </mc:Choice>
                      <mc:Fallback>
                        <p:oleObj name="Equation" r:id="rId20" imgW="241200" imgH="241200" progId="Equation.3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1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579563" y="4702175"/>
                                <a:ext cx="415925" cy="41751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50" name="Object 49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826452999"/>
                      </p:ext>
                    </p:extLst>
                  </p:nvPr>
                </p:nvGraphicFramePr>
                <p:xfrm>
                  <a:off x="1579563" y="4702175"/>
                  <a:ext cx="415925" cy="417513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42026" name="Equation" r:id="rId22" imgW="241200" imgH="241200" progId="Equation.3">
                          <p:embed/>
                        </p:oleObj>
                      </mc:Choice>
                      <mc:Fallback>
                        <p:oleObj name="Equation" r:id="rId22" imgW="241200" imgH="241200" progId="Equation.3">
                          <p:embed/>
                          <p:pic>
                            <p:nvPicPr>
                              <p:cNvPr id="0" name=""/>
                              <p:cNvPicPr/>
                              <p:nvPr/>
                            </p:nvPicPr>
                            <p:blipFill>
                              <a:blip r:embed="rId23"/>
                              <a:stretch>
                                <a:fillRect/>
                              </a:stretch>
                            </p:blipFill>
                            <p:spPr>
                              <a:xfrm>
                                <a:off x="1579563" y="4702175"/>
                                <a:ext cx="415925" cy="417513"/>
                              </a:xfrm>
                              <a:prstGeom prst="rect">
                                <a:avLst/>
                              </a:prstGeom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p:sp>
            <p:nvSpPr>
              <p:cNvPr id="12296" name="Freeform 12295"/>
              <p:cNvSpPr/>
              <p:nvPr/>
            </p:nvSpPr>
            <p:spPr>
              <a:xfrm>
                <a:off x="713228" y="5339357"/>
                <a:ext cx="1589087" cy="861618"/>
              </a:xfrm>
              <a:custGeom>
                <a:avLst/>
                <a:gdLst>
                  <a:gd name="connsiteX0" fmla="*/ 0 w 1589087"/>
                  <a:gd name="connsiteY0" fmla="*/ 0 h 861618"/>
                  <a:gd name="connsiteX1" fmla="*/ 200967 w 1589087"/>
                  <a:gd name="connsiteY1" fmla="*/ 130628 h 861618"/>
                  <a:gd name="connsiteX2" fmla="*/ 462224 w 1589087"/>
                  <a:gd name="connsiteY2" fmla="*/ 261257 h 861618"/>
                  <a:gd name="connsiteX3" fmla="*/ 743578 w 1589087"/>
                  <a:gd name="connsiteY3" fmla="*/ 341644 h 861618"/>
                  <a:gd name="connsiteX4" fmla="*/ 1014883 w 1589087"/>
                  <a:gd name="connsiteY4" fmla="*/ 371789 h 861618"/>
                  <a:gd name="connsiteX5" fmla="*/ 1316334 w 1589087"/>
                  <a:gd name="connsiteY5" fmla="*/ 301450 h 861618"/>
                  <a:gd name="connsiteX6" fmla="*/ 1517301 w 1589087"/>
                  <a:gd name="connsiteY6" fmla="*/ 221063 h 861618"/>
                  <a:gd name="connsiteX7" fmla="*/ 1567542 w 1589087"/>
                  <a:gd name="connsiteY7" fmla="*/ 422030 h 861618"/>
                  <a:gd name="connsiteX8" fmla="*/ 1185705 w 1589087"/>
                  <a:gd name="connsiteY8" fmla="*/ 823965 h 861618"/>
                  <a:gd name="connsiteX9" fmla="*/ 462224 w 1589087"/>
                  <a:gd name="connsiteY9" fmla="*/ 823965 h 861618"/>
                  <a:gd name="connsiteX10" fmla="*/ 100483 w 1589087"/>
                  <a:gd name="connsiteY10" fmla="*/ 643094 h 861618"/>
                  <a:gd name="connsiteX11" fmla="*/ 10048 w 1589087"/>
                  <a:gd name="connsiteY11" fmla="*/ 261257 h 8616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589087" h="861618">
                    <a:moveTo>
                      <a:pt x="0" y="0"/>
                    </a:moveTo>
                    <a:cubicBezTo>
                      <a:pt x="61965" y="43542"/>
                      <a:pt x="123930" y="87085"/>
                      <a:pt x="200967" y="130628"/>
                    </a:cubicBezTo>
                    <a:cubicBezTo>
                      <a:pt x="278004" y="174171"/>
                      <a:pt x="371789" y="226088"/>
                      <a:pt x="462224" y="261257"/>
                    </a:cubicBezTo>
                    <a:cubicBezTo>
                      <a:pt x="552659" y="296426"/>
                      <a:pt x="651468" y="323222"/>
                      <a:pt x="743578" y="341644"/>
                    </a:cubicBezTo>
                    <a:cubicBezTo>
                      <a:pt x="835688" y="360066"/>
                      <a:pt x="919424" y="378488"/>
                      <a:pt x="1014883" y="371789"/>
                    </a:cubicBezTo>
                    <a:cubicBezTo>
                      <a:pt x="1110342" y="365090"/>
                      <a:pt x="1232598" y="326571"/>
                      <a:pt x="1316334" y="301450"/>
                    </a:cubicBezTo>
                    <a:cubicBezTo>
                      <a:pt x="1400070" y="276329"/>
                      <a:pt x="1475433" y="200966"/>
                      <a:pt x="1517301" y="221063"/>
                    </a:cubicBezTo>
                    <a:cubicBezTo>
                      <a:pt x="1559169" y="241160"/>
                      <a:pt x="1622808" y="321546"/>
                      <a:pt x="1567542" y="422030"/>
                    </a:cubicBezTo>
                    <a:cubicBezTo>
                      <a:pt x="1512276" y="522514"/>
                      <a:pt x="1369925" y="756976"/>
                      <a:pt x="1185705" y="823965"/>
                    </a:cubicBezTo>
                    <a:cubicBezTo>
                      <a:pt x="1001485" y="890954"/>
                      <a:pt x="643094" y="854110"/>
                      <a:pt x="462224" y="823965"/>
                    </a:cubicBezTo>
                    <a:cubicBezTo>
                      <a:pt x="281354" y="793820"/>
                      <a:pt x="175846" y="736879"/>
                      <a:pt x="100483" y="643094"/>
                    </a:cubicBezTo>
                    <a:cubicBezTo>
                      <a:pt x="25120" y="549309"/>
                      <a:pt x="17584" y="405283"/>
                      <a:pt x="10048" y="261257"/>
                    </a:cubicBezTo>
                  </a:path>
                </a:pathLst>
              </a:cu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1415410" y="5594172"/>
                <a:ext cx="73152" cy="73152"/>
              </a:xfrm>
              <a:prstGeom prst="ellipse">
                <a:avLst/>
              </a:prstGeom>
              <a:solidFill>
                <a:srgbClr val="095E02"/>
              </a:solidFill>
              <a:ln>
                <a:solidFill>
                  <a:srgbClr val="095E0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TextBox 81"/>
                  <p:cNvSpPr txBox="1"/>
                  <p:nvPr/>
                </p:nvSpPr>
                <p:spPr>
                  <a:xfrm>
                    <a:off x="1287167" y="5701240"/>
                    <a:ext cx="304168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TextBox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7167" y="5701240"/>
                    <a:ext cx="304168" cy="276999"/>
                  </a:xfrm>
                  <a:prstGeom prst="rect">
                    <a:avLst/>
                  </a:prstGeom>
                  <a:blipFill rotWithShape="0">
                    <a:blip r:embed="rId24"/>
                    <a:stretch>
                      <a:fillRect l="-16000" r="-6000" b="-26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" name="Group 8"/>
          <p:cNvGrpSpPr/>
          <p:nvPr/>
        </p:nvGrpSpPr>
        <p:grpSpPr>
          <a:xfrm>
            <a:off x="3285740" y="4964113"/>
            <a:ext cx="1313332" cy="1427574"/>
            <a:chOff x="3285740" y="4964113"/>
            <a:chExt cx="1313332" cy="1427574"/>
          </a:xfrm>
        </p:grpSpPr>
        <p:sp>
          <p:nvSpPr>
            <p:cNvPr id="51" name="Flowchart: Delay 50"/>
            <p:cNvSpPr/>
            <p:nvPr/>
          </p:nvSpPr>
          <p:spPr>
            <a:xfrm rot="5400000">
              <a:off x="3628096" y="5117440"/>
              <a:ext cx="714943" cy="77523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3975785" y="5533724"/>
              <a:ext cx="73152" cy="71424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063341" y="5569436"/>
              <a:ext cx="41534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Freeform 47"/>
            <p:cNvSpPr/>
            <p:nvPr/>
          </p:nvSpPr>
          <p:spPr>
            <a:xfrm>
              <a:off x="3285740" y="5443805"/>
              <a:ext cx="1235948" cy="432348"/>
            </a:xfrm>
            <a:custGeom>
              <a:avLst/>
              <a:gdLst>
                <a:gd name="connsiteX0" fmla="*/ 0 w 1235948"/>
                <a:gd name="connsiteY0" fmla="*/ 100483 h 432348"/>
                <a:gd name="connsiteX1" fmla="*/ 462225 w 1235948"/>
                <a:gd name="connsiteY1" fmla="*/ 361741 h 432348"/>
                <a:gd name="connsiteX2" fmla="*/ 683288 w 1235948"/>
                <a:gd name="connsiteY2" fmla="*/ 432079 h 432348"/>
                <a:gd name="connsiteX3" fmla="*/ 914400 w 1235948"/>
                <a:gd name="connsiteY3" fmla="*/ 381837 h 432348"/>
                <a:gd name="connsiteX4" fmla="*/ 1024932 w 1235948"/>
                <a:gd name="connsiteY4" fmla="*/ 281354 h 432348"/>
                <a:gd name="connsiteX5" fmla="*/ 1235948 w 1235948"/>
                <a:gd name="connsiteY5" fmla="*/ 0 h 432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5948" h="432348">
                  <a:moveTo>
                    <a:pt x="0" y="100483"/>
                  </a:moveTo>
                  <a:cubicBezTo>
                    <a:pt x="174172" y="203479"/>
                    <a:pt x="348344" y="306475"/>
                    <a:pt x="462225" y="361741"/>
                  </a:cubicBezTo>
                  <a:cubicBezTo>
                    <a:pt x="576106" y="417007"/>
                    <a:pt x="607926" y="428730"/>
                    <a:pt x="683288" y="432079"/>
                  </a:cubicBezTo>
                  <a:cubicBezTo>
                    <a:pt x="758650" y="435428"/>
                    <a:pt x="857459" y="406958"/>
                    <a:pt x="914400" y="381837"/>
                  </a:cubicBezTo>
                  <a:cubicBezTo>
                    <a:pt x="971341" y="356716"/>
                    <a:pt x="971341" y="344994"/>
                    <a:pt x="1024932" y="281354"/>
                  </a:cubicBezTo>
                  <a:cubicBezTo>
                    <a:pt x="1078523" y="217715"/>
                    <a:pt x="1157235" y="108857"/>
                    <a:pt x="123594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288" name="Straight Connector 12287"/>
            <p:cNvCxnSpPr/>
            <p:nvPr/>
          </p:nvCxnSpPr>
          <p:spPr>
            <a:xfrm flipH="1">
              <a:off x="3919989" y="5610751"/>
              <a:ext cx="82784" cy="1847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89" name="Freeform 12288"/>
            <p:cNvSpPr/>
            <p:nvPr/>
          </p:nvSpPr>
          <p:spPr>
            <a:xfrm>
              <a:off x="3764556" y="5339357"/>
              <a:ext cx="536139" cy="418348"/>
            </a:xfrm>
            <a:custGeom>
              <a:avLst/>
              <a:gdLst>
                <a:gd name="connsiteX0" fmla="*/ 536139 w 536139"/>
                <a:gd name="connsiteY0" fmla="*/ 227430 h 418348"/>
                <a:gd name="connsiteX1" fmla="*/ 465800 w 536139"/>
                <a:gd name="connsiteY1" fmla="*/ 36511 h 418348"/>
                <a:gd name="connsiteX2" fmla="*/ 174398 w 536139"/>
                <a:gd name="connsiteY2" fmla="*/ 6366 h 418348"/>
                <a:gd name="connsiteX3" fmla="*/ 23673 w 536139"/>
                <a:gd name="connsiteY3" fmla="*/ 116898 h 418348"/>
                <a:gd name="connsiteX4" fmla="*/ 13624 w 536139"/>
                <a:gd name="connsiteY4" fmla="*/ 327913 h 418348"/>
                <a:gd name="connsiteX5" fmla="*/ 154301 w 536139"/>
                <a:gd name="connsiteY5" fmla="*/ 418348 h 418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6139" h="418348">
                  <a:moveTo>
                    <a:pt x="536139" y="227430"/>
                  </a:moveTo>
                  <a:cubicBezTo>
                    <a:pt x="531114" y="150392"/>
                    <a:pt x="526090" y="73355"/>
                    <a:pt x="465800" y="36511"/>
                  </a:cubicBezTo>
                  <a:cubicBezTo>
                    <a:pt x="405510" y="-333"/>
                    <a:pt x="248086" y="-7032"/>
                    <a:pt x="174398" y="6366"/>
                  </a:cubicBezTo>
                  <a:cubicBezTo>
                    <a:pt x="100710" y="19764"/>
                    <a:pt x="50469" y="63307"/>
                    <a:pt x="23673" y="116898"/>
                  </a:cubicBezTo>
                  <a:cubicBezTo>
                    <a:pt x="-3123" y="170489"/>
                    <a:pt x="-8147" y="277671"/>
                    <a:pt x="13624" y="327913"/>
                  </a:cubicBezTo>
                  <a:cubicBezTo>
                    <a:pt x="35395" y="378155"/>
                    <a:pt x="94848" y="398251"/>
                    <a:pt x="154301" y="41834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8" name="Object 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57379462"/>
                    </p:ext>
                  </p:extLst>
                </p:nvPr>
              </p:nvGraphicFramePr>
              <p:xfrm>
                <a:off x="4030663" y="4964113"/>
                <a:ext cx="282575" cy="3968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63881" name="Equation" r:id="rId25" imgW="164880" imgH="228600" progId="Equation.3">
                        <p:embed/>
                      </p:oleObj>
                    </mc:Choice>
                    <mc:Fallback>
                      <p:oleObj name="Equation" r:id="rId25" imgW="164880" imgH="2286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6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30663" y="4964113"/>
                              <a:ext cx="282575" cy="3968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8" name="Object 67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7968873"/>
                    </p:ext>
                  </p:extLst>
                </p:nvPr>
              </p:nvGraphicFramePr>
              <p:xfrm>
                <a:off x="4030663" y="4964113"/>
                <a:ext cx="282575" cy="3968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42027" name="Equation" r:id="rId27" imgW="164880" imgH="228600" progId="Equation.3">
                        <p:embed/>
                      </p:oleObj>
                    </mc:Choice>
                    <mc:Fallback>
                      <p:oleObj name="Equation" r:id="rId27" imgW="164880" imgH="228600" progId="Equation.3">
                        <p:embed/>
                        <p:pic>
                          <p:nvPicPr>
                            <p:cNvPr id="0" name=""/>
                            <p:cNvPicPr/>
                            <p:nvPr/>
                          </p:nvPicPr>
                          <p:blipFill>
                            <a:blip r:embed="rId28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4030663" y="4964113"/>
                              <a:ext cx="282575" cy="39687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2297" name="Freeform 12296"/>
            <p:cNvSpPr/>
            <p:nvPr/>
          </p:nvSpPr>
          <p:spPr>
            <a:xfrm>
              <a:off x="3295859" y="5485337"/>
              <a:ext cx="1303213" cy="906350"/>
            </a:xfrm>
            <a:custGeom>
              <a:avLst/>
              <a:gdLst>
                <a:gd name="connsiteX0" fmla="*/ 0 w 1303213"/>
                <a:gd name="connsiteY0" fmla="*/ 101547 h 906350"/>
                <a:gd name="connsiteX1" fmla="*/ 200967 w 1303213"/>
                <a:gd name="connsiteY1" fmla="*/ 232175 h 906350"/>
                <a:gd name="connsiteX2" fmla="*/ 401934 w 1303213"/>
                <a:gd name="connsiteY2" fmla="*/ 342707 h 906350"/>
                <a:gd name="connsiteX3" fmla="*/ 552660 w 1303213"/>
                <a:gd name="connsiteY3" fmla="*/ 392949 h 906350"/>
                <a:gd name="connsiteX4" fmla="*/ 703385 w 1303213"/>
                <a:gd name="connsiteY4" fmla="*/ 423094 h 906350"/>
                <a:gd name="connsiteX5" fmla="*/ 894304 w 1303213"/>
                <a:gd name="connsiteY5" fmla="*/ 402997 h 906350"/>
                <a:gd name="connsiteX6" fmla="*/ 1115367 w 1303213"/>
                <a:gd name="connsiteY6" fmla="*/ 202030 h 906350"/>
                <a:gd name="connsiteX7" fmla="*/ 1235948 w 1303213"/>
                <a:gd name="connsiteY7" fmla="*/ 1063 h 906350"/>
                <a:gd name="connsiteX8" fmla="*/ 1296238 w 1303213"/>
                <a:gd name="connsiteY8" fmla="*/ 292465 h 906350"/>
                <a:gd name="connsiteX9" fmla="*/ 1075174 w 1303213"/>
                <a:gd name="connsiteY9" fmla="*/ 664254 h 906350"/>
                <a:gd name="connsiteX10" fmla="*/ 723482 w 1303213"/>
                <a:gd name="connsiteY10" fmla="*/ 895366 h 906350"/>
                <a:gd name="connsiteX11" fmla="*/ 130629 w 1303213"/>
                <a:gd name="connsiteY11" fmla="*/ 825028 h 906350"/>
                <a:gd name="connsiteX12" fmla="*/ 0 w 1303213"/>
                <a:gd name="connsiteY12" fmla="*/ 443190 h 90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03213" h="906350">
                  <a:moveTo>
                    <a:pt x="0" y="101547"/>
                  </a:moveTo>
                  <a:cubicBezTo>
                    <a:pt x="66989" y="146764"/>
                    <a:pt x="133978" y="191982"/>
                    <a:pt x="200967" y="232175"/>
                  </a:cubicBezTo>
                  <a:cubicBezTo>
                    <a:pt x="267956" y="272368"/>
                    <a:pt x="343318" y="315911"/>
                    <a:pt x="401934" y="342707"/>
                  </a:cubicBezTo>
                  <a:cubicBezTo>
                    <a:pt x="460550" y="369503"/>
                    <a:pt x="502418" y="379551"/>
                    <a:pt x="552660" y="392949"/>
                  </a:cubicBezTo>
                  <a:cubicBezTo>
                    <a:pt x="602902" y="406347"/>
                    <a:pt x="646444" y="421419"/>
                    <a:pt x="703385" y="423094"/>
                  </a:cubicBezTo>
                  <a:cubicBezTo>
                    <a:pt x="760326" y="424769"/>
                    <a:pt x="825640" y="439841"/>
                    <a:pt x="894304" y="402997"/>
                  </a:cubicBezTo>
                  <a:cubicBezTo>
                    <a:pt x="962968" y="366153"/>
                    <a:pt x="1058426" y="269019"/>
                    <a:pt x="1115367" y="202030"/>
                  </a:cubicBezTo>
                  <a:cubicBezTo>
                    <a:pt x="1172308" y="135041"/>
                    <a:pt x="1205803" y="-14010"/>
                    <a:pt x="1235948" y="1063"/>
                  </a:cubicBezTo>
                  <a:cubicBezTo>
                    <a:pt x="1266093" y="16135"/>
                    <a:pt x="1323034" y="181933"/>
                    <a:pt x="1296238" y="292465"/>
                  </a:cubicBezTo>
                  <a:cubicBezTo>
                    <a:pt x="1269442" y="402997"/>
                    <a:pt x="1170633" y="563771"/>
                    <a:pt x="1075174" y="664254"/>
                  </a:cubicBezTo>
                  <a:cubicBezTo>
                    <a:pt x="979715" y="764737"/>
                    <a:pt x="880906" y="868570"/>
                    <a:pt x="723482" y="895366"/>
                  </a:cubicBezTo>
                  <a:cubicBezTo>
                    <a:pt x="566058" y="922162"/>
                    <a:pt x="251209" y="900391"/>
                    <a:pt x="130629" y="825028"/>
                  </a:cubicBezTo>
                  <a:cubicBezTo>
                    <a:pt x="10049" y="749665"/>
                    <a:pt x="5024" y="596427"/>
                    <a:pt x="0" y="443190"/>
                  </a:cubicBezTo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867138" y="5822896"/>
              <a:ext cx="73152" cy="73152"/>
            </a:xfrm>
            <a:prstGeom prst="ellipse">
              <a:avLst/>
            </a:prstGeom>
            <a:solidFill>
              <a:srgbClr val="095E02"/>
            </a:solidFill>
            <a:ln>
              <a:solidFill>
                <a:srgbClr val="095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 80"/>
            <p:cNvSpPr/>
            <p:nvPr/>
          </p:nvSpPr>
          <p:spPr>
            <a:xfrm>
              <a:off x="3681207" y="5857193"/>
              <a:ext cx="180871" cy="80387"/>
            </a:xfrm>
            <a:custGeom>
              <a:avLst/>
              <a:gdLst>
                <a:gd name="connsiteX0" fmla="*/ 0 w 180871"/>
                <a:gd name="connsiteY0" fmla="*/ 0 h 80387"/>
                <a:gd name="connsiteX1" fmla="*/ 90436 w 180871"/>
                <a:gd name="connsiteY1" fmla="*/ 60290 h 80387"/>
                <a:gd name="connsiteX2" fmla="*/ 180871 w 180871"/>
                <a:gd name="connsiteY2" fmla="*/ 80387 h 80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871" h="80387">
                  <a:moveTo>
                    <a:pt x="0" y="0"/>
                  </a:moveTo>
                  <a:cubicBezTo>
                    <a:pt x="30145" y="23446"/>
                    <a:pt x="60291" y="46892"/>
                    <a:pt x="90436" y="60290"/>
                  </a:cubicBezTo>
                  <a:cubicBezTo>
                    <a:pt x="120581" y="73688"/>
                    <a:pt x="150726" y="77037"/>
                    <a:pt x="180871" y="8038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823701" y="5955679"/>
                  <a:ext cx="30416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3701" y="5955679"/>
                  <a:ext cx="304168" cy="276999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l="-16000" r="-6000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757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Rigid Body Grasping – Force Closure</a:t>
            </a: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 flipH="1" flipV="1">
            <a:off x="2560662" y="6159500"/>
            <a:ext cx="228600" cy="31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18" name="TextBox 17"/>
          <p:cNvSpPr txBox="1"/>
          <p:nvPr/>
        </p:nvSpPr>
        <p:spPr>
          <a:xfrm>
            <a:off x="591671" y="1193239"/>
            <a:ext cx="82702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contacts can apply an arbitrary </a:t>
            </a:r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wrench (force + torque)</a:t>
            </a:r>
          </a:p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to the object (</a:t>
            </a:r>
            <a:r>
              <a:rPr lang="en-US" sz="2400" dirty="0" smtClean="0">
                <a:solidFill>
                  <a:srgbClr val="095E0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Nguyen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1988). 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679116" y="2325019"/>
            <a:ext cx="1484555" cy="1495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172584" y="2307102"/>
            <a:ext cx="1484555" cy="149531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24021" y="2957558"/>
            <a:ext cx="2755095" cy="2091018"/>
            <a:chOff x="924021" y="2558115"/>
            <a:chExt cx="2755095" cy="2091018"/>
          </a:xfrm>
        </p:grpSpPr>
        <p:sp>
          <p:nvSpPr>
            <p:cNvPr id="28" name="Isosceles Triangle 27"/>
            <p:cNvSpPr/>
            <p:nvPr/>
          </p:nvSpPr>
          <p:spPr>
            <a:xfrm rot="16200000">
              <a:off x="3382143" y="3181489"/>
              <a:ext cx="345383" cy="248563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4" name="Isosceles Triangle 43"/>
            <p:cNvSpPr/>
            <p:nvPr/>
          </p:nvSpPr>
          <p:spPr>
            <a:xfrm rot="5400000">
              <a:off x="902956" y="3154143"/>
              <a:ext cx="304142" cy="262012"/>
            </a:xfrm>
            <a:prstGeom prst="triangl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327190" y="4310579"/>
              <a:ext cx="21130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contact friction cones</a:t>
              </a:r>
              <a:endParaRPr lang="en-US" sz="1600" dirty="0">
                <a:latin typeface="+mj-lt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1203150" y="2558115"/>
              <a:ext cx="2227403" cy="1477396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/>
            <p:cNvSpPr/>
            <p:nvPr/>
          </p:nvSpPr>
          <p:spPr>
            <a:xfrm rot="16200000">
              <a:off x="1360527" y="2960381"/>
              <a:ext cx="361680" cy="649536"/>
            </a:xfrm>
            <a:prstGeom prst="triangle">
              <a:avLst/>
            </a:prstGeom>
            <a:solidFill>
              <a:srgbClr val="7F4D78"/>
            </a:solidFill>
            <a:ln>
              <a:solidFill>
                <a:srgbClr val="7F4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/>
            <p:cNvSpPr/>
            <p:nvPr/>
          </p:nvSpPr>
          <p:spPr>
            <a:xfrm rot="5400000">
              <a:off x="2916387" y="2989150"/>
              <a:ext cx="361680" cy="649536"/>
            </a:xfrm>
            <a:prstGeom prst="triangle">
              <a:avLst/>
            </a:prstGeom>
            <a:solidFill>
              <a:srgbClr val="7F4D78"/>
            </a:solidFill>
            <a:ln>
              <a:solidFill>
                <a:srgbClr val="7F4D7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>
              <a:stCxn id="7" idx="0"/>
              <a:endCxn id="17" idx="0"/>
            </p:cNvCxnSpPr>
            <p:nvPr/>
          </p:nvCxnSpPr>
          <p:spPr>
            <a:xfrm>
              <a:off x="1216599" y="3285149"/>
              <a:ext cx="2205396" cy="2876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645920" y="3490048"/>
              <a:ext cx="570155" cy="7964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657139" y="3478462"/>
              <a:ext cx="440088" cy="8080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4443972" y="4240154"/>
            <a:ext cx="41392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These wrench vectors </a:t>
            </a:r>
            <a:r>
              <a:rPr lang="en-US" sz="2000" dirty="0" smtClean="0">
                <a:latin typeface="+mn-lt"/>
              </a:rPr>
              <a:t>positively</a:t>
            </a:r>
          </a:p>
          <a:p>
            <a:pPr eaLnBrk="0" hangingPunct="0"/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span the 3D wrench space </a:t>
            </a:r>
            <a:r>
              <a:rPr lang="en-US" sz="2000" i="1" dirty="0" smtClean="0">
                <a:latin typeface="+mn-lt"/>
              </a:rPr>
              <a:t>W</a:t>
            </a:r>
            <a:r>
              <a:rPr lang="en-US" sz="2000" dirty="0" smtClean="0">
                <a:latin typeface="+mn-lt"/>
              </a:rPr>
              <a:t>. </a:t>
            </a:r>
            <a:endParaRPr lang="en-US" sz="2000" dirty="0">
              <a:latin typeface="+mn-lt"/>
            </a:endParaRPr>
          </a:p>
        </p:txBody>
      </p:sp>
      <p:sp>
        <p:nvSpPr>
          <p:cNvPr id="27" name="TextBox 27"/>
          <p:cNvSpPr txBox="1">
            <a:spLocks noChangeArrowheads="1"/>
          </p:cNvSpPr>
          <p:nvPr/>
        </p:nvSpPr>
        <p:spPr bwMode="auto">
          <a:xfrm>
            <a:off x="4443972" y="5119876"/>
            <a:ext cx="42966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Equivalently, their convex hull </a:t>
            </a:r>
          </a:p>
          <a:p>
            <a:pPr eaLnBrk="0" hangingPunct="0"/>
            <a:r>
              <a:rPr lang="en-US" sz="2000" dirty="0" smtClean="0">
                <a:latin typeface="+mn-lt"/>
                <a:sym typeface="Symbol" pitchFamily="18" charset="2"/>
              </a:rPr>
              <a:t>     contains the origin in the interior. </a:t>
            </a:r>
            <a:endParaRPr lang="en-US" sz="2000" dirty="0">
              <a:latin typeface="+mn-lt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4443972" y="2842032"/>
            <a:ext cx="446308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Each force (normal or tangential) </a:t>
            </a:r>
          </a:p>
          <a:p>
            <a:pPr eaLnBrk="0" hangingPunct="0"/>
            <a:r>
              <a:rPr lang="en-US" sz="2000" dirty="0" smtClean="0">
                <a:latin typeface="+mn-lt"/>
              </a:rPr>
              <a:t>     at a contact generates a vector in  </a:t>
            </a:r>
          </a:p>
          <a:p>
            <a:pPr eaLnBrk="0" hangingPunct="0"/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the 3D wrench space </a:t>
            </a:r>
            <a:r>
              <a:rPr lang="en-US" sz="2000" i="1" dirty="0" smtClean="0">
                <a:latin typeface="+mn-lt"/>
              </a:rPr>
              <a:t>W </a:t>
            </a:r>
            <a:r>
              <a:rPr lang="en-US" sz="2000" dirty="0" smtClean="0">
                <a:latin typeface="+mn-lt"/>
              </a:rPr>
              <a:t>(6D for a </a:t>
            </a:r>
          </a:p>
          <a:p>
            <a:pPr eaLnBrk="0" hangingPunct="0"/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    3D object). </a:t>
            </a:r>
            <a:endParaRPr lang="en-US" sz="2000" dirty="0"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9176" y="5402387"/>
            <a:ext cx="2133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+mj-lt"/>
              </a:rPr>
              <a:t>Not form closure.</a:t>
            </a:r>
            <a:endParaRPr lang="en-US" sz="20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91671" y="2140714"/>
            <a:ext cx="50113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Form closure does not imply force closure.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22" name="TextBox 27"/>
          <p:cNvSpPr txBox="1">
            <a:spLocks noChangeArrowheads="1"/>
          </p:cNvSpPr>
          <p:nvPr/>
        </p:nvSpPr>
        <p:spPr bwMode="auto">
          <a:xfrm>
            <a:off x="4443972" y="5902445"/>
            <a:ext cx="36792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They can resist an arbitrary </a:t>
            </a:r>
          </a:p>
          <a:p>
            <a:pPr eaLnBrk="0" hangingPunct="0"/>
            <a:r>
              <a:rPr lang="en-US" sz="2000" dirty="0" smtClean="0">
                <a:latin typeface="+mn-lt"/>
              </a:rPr>
              <a:t>     external wrench. 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571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  <p:bldP spid="29" grpId="0"/>
      <p:bldP spid="14" grpId="0"/>
      <p:bldP spid="15" grpId="0"/>
      <p:bldP spid="2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Deformation under Extra Squeeze  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5422680"/>
              </p:ext>
            </p:extLst>
          </p:nvPr>
        </p:nvGraphicFramePr>
        <p:xfrm>
          <a:off x="1020763" y="1270000"/>
          <a:ext cx="187960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37" name="Equation" r:id="rId4" imgW="825480" imgH="736560" progId="Equation.3">
                  <p:embed/>
                </p:oleObj>
              </mc:Choice>
              <mc:Fallback>
                <p:oleObj name="Equation" r:id="rId4" imgW="8254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0763" y="1270000"/>
                        <a:ext cx="1879600" cy="1682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ight Arrow 1"/>
          <p:cNvSpPr/>
          <p:nvPr/>
        </p:nvSpPr>
        <p:spPr>
          <a:xfrm>
            <a:off x="3618660" y="2267455"/>
            <a:ext cx="589269" cy="261257"/>
          </a:xfrm>
          <a:prstGeom prst="rightArrow">
            <a:avLst/>
          </a:prstGeom>
          <a:solidFill>
            <a:srgbClr val="095E02"/>
          </a:solidFill>
          <a:ln>
            <a:solidFill>
              <a:srgbClr val="095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90242" y="2998459"/>
                <a:ext cx="23470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depending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 for </a:t>
                </a:r>
              </a:p>
              <a:p>
                <a:r>
                  <a:rPr lang="en-US" dirty="0" smtClean="0">
                    <a:latin typeface="+mj-lt"/>
                  </a:rPr>
                  <a:t>every sliding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42" y="2998459"/>
                <a:ext cx="2347053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338" t="-5660" r="-103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14400" y="5325067"/>
                <a:ext cx="36255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D60093"/>
                    </a:solidFill>
                    <a:latin typeface="+mj-lt"/>
                  </a:rPr>
                  <a:t>  constraint equations</a:t>
                </a:r>
                <a:endParaRPr lang="en-US" sz="2400" dirty="0">
                  <a:solidFill>
                    <a:srgbClr val="D6009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5325067"/>
                <a:ext cx="3625544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9333" r="-184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22325" y="3944471"/>
                <a:ext cx="7888250" cy="739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Every sliding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must receive a contact force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 on one edge </a:t>
                </a:r>
              </a:p>
              <a:p>
                <a:r>
                  <a:rPr lang="en-US" sz="2000" dirty="0" smtClean="0">
                    <a:latin typeface="+mj-lt"/>
                  </a:rPr>
                  <a:t>of its friction cone.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3944471"/>
                <a:ext cx="7888250" cy="739177"/>
              </a:xfrm>
              <a:prstGeom prst="rect">
                <a:avLst/>
              </a:prstGeom>
              <a:blipFill rotWithShape="0">
                <a:blip r:embed="rId8"/>
                <a:stretch>
                  <a:fillRect l="-850" t="-4132" b="-14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923697" y="4863402"/>
                <a:ext cx="258782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400" dirty="0" smtClean="0">
                    <a:solidFill>
                      <a:srgbClr val="D60093"/>
                    </a:solidFill>
                    <a:latin typeface="+mj-lt"/>
                  </a:rPr>
                  <a:t> 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D6009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97" y="4863402"/>
                <a:ext cx="2587824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4812941" y="1023825"/>
            <a:ext cx="2157017" cy="2182857"/>
            <a:chOff x="4812941" y="1023825"/>
            <a:chExt cx="2157017" cy="2182857"/>
          </a:xfrm>
        </p:grpSpPr>
        <p:graphicFrame>
          <p:nvGraphicFramePr>
            <p:cNvPr id="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6520227"/>
                </p:ext>
              </p:extLst>
            </p:nvPr>
          </p:nvGraphicFramePr>
          <p:xfrm>
            <a:off x="5176083" y="1023825"/>
            <a:ext cx="1793875" cy="16240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38" name="Equation" r:id="rId10" imgW="787320" imgH="711000" progId="Equation.3">
                    <p:embed/>
                  </p:oleObj>
                </mc:Choice>
                <mc:Fallback>
                  <p:oleObj name="Equation" r:id="rId10" imgW="787320" imgH="711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6083" y="1023825"/>
                          <a:ext cx="1793875" cy="162401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14132916"/>
                </p:ext>
              </p:extLst>
            </p:nvPr>
          </p:nvGraphicFramePr>
          <p:xfrm>
            <a:off x="5212650" y="2647838"/>
            <a:ext cx="1670472" cy="5588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2939" name="Equation" r:id="rId12" imgW="685800" imgH="228600" progId="Equation.3">
                    <p:embed/>
                  </p:oleObj>
                </mc:Choice>
                <mc:Fallback>
                  <p:oleObj name="Equation" r:id="rId12" imgW="685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2650" y="2647838"/>
                          <a:ext cx="1670472" cy="55884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eft Brace 8"/>
            <p:cNvSpPr/>
            <p:nvPr/>
          </p:nvSpPr>
          <p:spPr>
            <a:xfrm>
              <a:off x="4812941" y="1843418"/>
              <a:ext cx="290813" cy="1109332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644955" y="5064606"/>
                <a:ext cx="29166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D60093"/>
                    </a:solidFill>
                    <a:latin typeface="+mj-lt"/>
                  </a:rPr>
                  <a:t>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D60093"/>
                    </a:solidFill>
                    <a:latin typeface="+mj-lt"/>
                  </a:rPr>
                  <a:t>s are solvable.</a:t>
                </a:r>
                <a:endParaRPr lang="en-US" sz="2400" dirty="0">
                  <a:solidFill>
                    <a:srgbClr val="D6009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955" y="5064606"/>
                <a:ext cx="2916696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3138" t="-9211" r="-3138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Arrow 15"/>
          <p:cNvSpPr/>
          <p:nvPr/>
        </p:nvSpPr>
        <p:spPr>
          <a:xfrm>
            <a:off x="4918015" y="5164811"/>
            <a:ext cx="589269" cy="261257"/>
          </a:xfrm>
          <a:prstGeom prst="rightArrow">
            <a:avLst/>
          </a:prstGeom>
          <a:solidFill>
            <a:srgbClr val="095E02"/>
          </a:solidFill>
          <a:ln>
            <a:solidFill>
              <a:srgbClr val="095E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/>
          <p:cNvSpPr/>
          <p:nvPr/>
        </p:nvSpPr>
        <p:spPr>
          <a:xfrm>
            <a:off x="4466940" y="4955052"/>
            <a:ext cx="299510" cy="68077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4941587"/>
              </p:ext>
            </p:extLst>
          </p:nvPr>
        </p:nvGraphicFramePr>
        <p:xfrm>
          <a:off x="7452667" y="308762"/>
          <a:ext cx="385048" cy="616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2940" name="Equation" r:id="rId15" imgW="126720" imgH="203040" progId="Equation.3">
                  <p:embed/>
                </p:oleObj>
              </mc:Choice>
              <mc:Fallback>
                <p:oleObj name="Equation" r:id="rId15" imgW="126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452667" y="308762"/>
                        <a:ext cx="385048" cy="6160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2154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8" grpId="0"/>
      <p:bldP spid="11" grpId="0"/>
      <p:bldP spid="12" grpId="0"/>
      <p:bldP spid="15" grpId="0"/>
      <p:bldP spid="16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Contact Events 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66536" y="1086951"/>
            <a:ext cx="7231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Check for all values of extra squeeze depth     at which a event</a:t>
            </a:r>
          </a:p>
          <a:p>
            <a:r>
              <a:rPr lang="en-US" sz="2000" dirty="0" smtClean="0">
                <a:latin typeface="+mj-lt"/>
              </a:rPr>
              <a:t>could happen, and select the minimum.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2290" y="1960811"/>
            <a:ext cx="654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Event A – New Contact</a:t>
            </a:r>
            <a:endParaRPr lang="en-US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301403" y="3121262"/>
            <a:ext cx="674779" cy="11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32290" y="4398675"/>
            <a:ext cx="654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Event B – Contact Break</a:t>
            </a:r>
            <a:endParaRPr lang="en-US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3423680" y="5502928"/>
            <a:ext cx="674779" cy="1143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234342" y="5058314"/>
            <a:ext cx="1589087" cy="1261700"/>
            <a:chOff x="1234342" y="5058314"/>
            <a:chExt cx="1589087" cy="1261700"/>
          </a:xfrm>
        </p:grpSpPr>
        <p:sp>
          <p:nvSpPr>
            <p:cNvPr id="26" name="Flowchart: Delay 25"/>
            <p:cNvSpPr/>
            <p:nvPr/>
          </p:nvSpPr>
          <p:spPr>
            <a:xfrm rot="5400000">
              <a:off x="1780673" y="5028170"/>
              <a:ext cx="714943" cy="77523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238280" y="5434813"/>
              <a:ext cx="1517301" cy="364851"/>
            </a:xfrm>
            <a:custGeom>
              <a:avLst/>
              <a:gdLst>
                <a:gd name="connsiteX0" fmla="*/ 0 w 1517301"/>
                <a:gd name="connsiteY0" fmla="*/ 0 h 364851"/>
                <a:gd name="connsiteX1" fmla="*/ 452176 w 1517301"/>
                <a:gd name="connsiteY1" fmla="*/ 231112 h 364851"/>
                <a:gd name="connsiteX2" fmla="*/ 793820 w 1517301"/>
                <a:gd name="connsiteY2" fmla="*/ 341644 h 364851"/>
                <a:gd name="connsiteX3" fmla="*/ 1065126 w 1517301"/>
                <a:gd name="connsiteY3" fmla="*/ 351692 h 364851"/>
                <a:gd name="connsiteX4" fmla="*/ 1517301 w 1517301"/>
                <a:gd name="connsiteY4" fmla="*/ 190919 h 364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301" h="364851">
                  <a:moveTo>
                    <a:pt x="0" y="0"/>
                  </a:moveTo>
                  <a:cubicBezTo>
                    <a:pt x="159936" y="87085"/>
                    <a:pt x="319873" y="174171"/>
                    <a:pt x="452176" y="231112"/>
                  </a:cubicBezTo>
                  <a:cubicBezTo>
                    <a:pt x="584479" y="288053"/>
                    <a:pt x="691662" y="321547"/>
                    <a:pt x="793820" y="341644"/>
                  </a:cubicBezTo>
                  <a:cubicBezTo>
                    <a:pt x="895978" y="361741"/>
                    <a:pt x="944546" y="376813"/>
                    <a:pt x="1065126" y="351692"/>
                  </a:cubicBezTo>
                  <a:cubicBezTo>
                    <a:pt x="1185706" y="326571"/>
                    <a:pt x="1351503" y="258745"/>
                    <a:pt x="1517301" y="190919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2128362" y="5444454"/>
              <a:ext cx="73152" cy="71424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1234342" y="5458396"/>
              <a:ext cx="1589087" cy="861618"/>
            </a:xfrm>
            <a:custGeom>
              <a:avLst/>
              <a:gdLst>
                <a:gd name="connsiteX0" fmla="*/ 0 w 1589087"/>
                <a:gd name="connsiteY0" fmla="*/ 0 h 861618"/>
                <a:gd name="connsiteX1" fmla="*/ 200967 w 1589087"/>
                <a:gd name="connsiteY1" fmla="*/ 130628 h 861618"/>
                <a:gd name="connsiteX2" fmla="*/ 462224 w 1589087"/>
                <a:gd name="connsiteY2" fmla="*/ 261257 h 861618"/>
                <a:gd name="connsiteX3" fmla="*/ 743578 w 1589087"/>
                <a:gd name="connsiteY3" fmla="*/ 341644 h 861618"/>
                <a:gd name="connsiteX4" fmla="*/ 1014883 w 1589087"/>
                <a:gd name="connsiteY4" fmla="*/ 371789 h 861618"/>
                <a:gd name="connsiteX5" fmla="*/ 1316334 w 1589087"/>
                <a:gd name="connsiteY5" fmla="*/ 301450 h 861618"/>
                <a:gd name="connsiteX6" fmla="*/ 1517301 w 1589087"/>
                <a:gd name="connsiteY6" fmla="*/ 221063 h 861618"/>
                <a:gd name="connsiteX7" fmla="*/ 1567542 w 1589087"/>
                <a:gd name="connsiteY7" fmla="*/ 422030 h 861618"/>
                <a:gd name="connsiteX8" fmla="*/ 1185705 w 1589087"/>
                <a:gd name="connsiteY8" fmla="*/ 823965 h 861618"/>
                <a:gd name="connsiteX9" fmla="*/ 462224 w 1589087"/>
                <a:gd name="connsiteY9" fmla="*/ 823965 h 861618"/>
                <a:gd name="connsiteX10" fmla="*/ 100483 w 1589087"/>
                <a:gd name="connsiteY10" fmla="*/ 643094 h 861618"/>
                <a:gd name="connsiteX11" fmla="*/ 10048 w 1589087"/>
                <a:gd name="connsiteY11" fmla="*/ 261257 h 861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89087" h="861618">
                  <a:moveTo>
                    <a:pt x="0" y="0"/>
                  </a:moveTo>
                  <a:cubicBezTo>
                    <a:pt x="61965" y="43542"/>
                    <a:pt x="123930" y="87085"/>
                    <a:pt x="200967" y="130628"/>
                  </a:cubicBezTo>
                  <a:cubicBezTo>
                    <a:pt x="278004" y="174171"/>
                    <a:pt x="371789" y="226088"/>
                    <a:pt x="462224" y="261257"/>
                  </a:cubicBezTo>
                  <a:cubicBezTo>
                    <a:pt x="552659" y="296426"/>
                    <a:pt x="651468" y="323222"/>
                    <a:pt x="743578" y="341644"/>
                  </a:cubicBezTo>
                  <a:cubicBezTo>
                    <a:pt x="835688" y="360066"/>
                    <a:pt x="919424" y="378488"/>
                    <a:pt x="1014883" y="371789"/>
                  </a:cubicBezTo>
                  <a:cubicBezTo>
                    <a:pt x="1110342" y="365090"/>
                    <a:pt x="1232598" y="326571"/>
                    <a:pt x="1316334" y="301450"/>
                  </a:cubicBezTo>
                  <a:cubicBezTo>
                    <a:pt x="1400070" y="276329"/>
                    <a:pt x="1475433" y="200966"/>
                    <a:pt x="1517301" y="221063"/>
                  </a:cubicBezTo>
                  <a:cubicBezTo>
                    <a:pt x="1559169" y="241160"/>
                    <a:pt x="1622808" y="321546"/>
                    <a:pt x="1567542" y="422030"/>
                  </a:cubicBezTo>
                  <a:cubicBezTo>
                    <a:pt x="1512276" y="522514"/>
                    <a:pt x="1369925" y="756976"/>
                    <a:pt x="1185705" y="823965"/>
                  </a:cubicBezTo>
                  <a:cubicBezTo>
                    <a:pt x="1001485" y="890954"/>
                    <a:pt x="643094" y="854110"/>
                    <a:pt x="462224" y="823965"/>
                  </a:cubicBezTo>
                  <a:cubicBezTo>
                    <a:pt x="281354" y="793820"/>
                    <a:pt x="175846" y="736879"/>
                    <a:pt x="100483" y="643094"/>
                  </a:cubicBezTo>
                  <a:cubicBezTo>
                    <a:pt x="25120" y="549309"/>
                    <a:pt x="17584" y="405283"/>
                    <a:pt x="10048" y="261257"/>
                  </a:cubicBezTo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1936524" y="5713211"/>
              <a:ext cx="73152" cy="73152"/>
            </a:xfrm>
            <a:prstGeom prst="ellipse">
              <a:avLst/>
            </a:prstGeom>
            <a:solidFill>
              <a:srgbClr val="095E02"/>
            </a:solidFill>
            <a:ln>
              <a:solidFill>
                <a:srgbClr val="095E0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1771276" y="5764779"/>
                  <a:ext cx="295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1276" y="5764779"/>
                  <a:ext cx="29572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8750" r="-8333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485920" y="5305672"/>
            <a:ext cx="1624487" cy="1209262"/>
            <a:chOff x="4485920" y="5305672"/>
            <a:chExt cx="1624487" cy="1209262"/>
          </a:xfrm>
        </p:grpSpPr>
        <p:sp>
          <p:nvSpPr>
            <p:cNvPr id="32" name="Flowchart: Delay 31"/>
            <p:cNvSpPr/>
            <p:nvPr/>
          </p:nvSpPr>
          <p:spPr>
            <a:xfrm rot="5400000">
              <a:off x="4925746" y="5275528"/>
              <a:ext cx="714943" cy="77523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5273435" y="5681051"/>
              <a:ext cx="73152" cy="71424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4485920" y="5596880"/>
              <a:ext cx="1624487" cy="918054"/>
            </a:xfrm>
            <a:custGeom>
              <a:avLst/>
              <a:gdLst>
                <a:gd name="connsiteX0" fmla="*/ 15742 w 1624487"/>
                <a:gd name="connsiteY0" fmla="*/ 351744 h 918054"/>
                <a:gd name="connsiteX1" fmla="*/ 397579 w 1624487"/>
                <a:gd name="connsiteY1" fmla="*/ 482373 h 918054"/>
                <a:gd name="connsiteX2" fmla="*/ 688981 w 1624487"/>
                <a:gd name="connsiteY2" fmla="*/ 502469 h 918054"/>
                <a:gd name="connsiteX3" fmla="*/ 1020577 w 1624487"/>
                <a:gd name="connsiteY3" fmla="*/ 452228 h 918054"/>
                <a:gd name="connsiteX4" fmla="*/ 1362221 w 1624487"/>
                <a:gd name="connsiteY4" fmla="*/ 231164 h 918054"/>
                <a:gd name="connsiteX5" fmla="*/ 1543091 w 1624487"/>
                <a:gd name="connsiteY5" fmla="*/ 52 h 918054"/>
                <a:gd name="connsiteX6" fmla="*/ 1623478 w 1624487"/>
                <a:gd name="connsiteY6" fmla="*/ 251261 h 918054"/>
                <a:gd name="connsiteX7" fmla="*/ 1492849 w 1624487"/>
                <a:gd name="connsiteY7" fmla="*/ 663243 h 918054"/>
                <a:gd name="connsiteX8" fmla="*/ 910045 w 1624487"/>
                <a:gd name="connsiteY8" fmla="*/ 824017 h 918054"/>
                <a:gd name="connsiteX9" fmla="*/ 256902 w 1624487"/>
                <a:gd name="connsiteY9" fmla="*/ 914452 h 918054"/>
                <a:gd name="connsiteX10" fmla="*/ 25790 w 1624487"/>
                <a:gd name="connsiteY10" fmla="*/ 703436 h 918054"/>
                <a:gd name="connsiteX11" fmla="*/ 15742 w 1624487"/>
                <a:gd name="connsiteY11" fmla="*/ 492421 h 918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24487" h="918054">
                  <a:moveTo>
                    <a:pt x="15742" y="351744"/>
                  </a:moveTo>
                  <a:cubicBezTo>
                    <a:pt x="150557" y="404498"/>
                    <a:pt x="285373" y="457252"/>
                    <a:pt x="397579" y="482373"/>
                  </a:cubicBezTo>
                  <a:cubicBezTo>
                    <a:pt x="509785" y="507494"/>
                    <a:pt x="585148" y="507493"/>
                    <a:pt x="688981" y="502469"/>
                  </a:cubicBezTo>
                  <a:cubicBezTo>
                    <a:pt x="792814" y="497445"/>
                    <a:pt x="908370" y="497445"/>
                    <a:pt x="1020577" y="452228"/>
                  </a:cubicBezTo>
                  <a:cubicBezTo>
                    <a:pt x="1132784" y="407011"/>
                    <a:pt x="1275136" y="306527"/>
                    <a:pt x="1362221" y="231164"/>
                  </a:cubicBezTo>
                  <a:cubicBezTo>
                    <a:pt x="1449306" y="155801"/>
                    <a:pt x="1499548" y="-3297"/>
                    <a:pt x="1543091" y="52"/>
                  </a:cubicBezTo>
                  <a:cubicBezTo>
                    <a:pt x="1586634" y="3401"/>
                    <a:pt x="1631852" y="140729"/>
                    <a:pt x="1623478" y="251261"/>
                  </a:cubicBezTo>
                  <a:cubicBezTo>
                    <a:pt x="1615104" y="361793"/>
                    <a:pt x="1611754" y="567784"/>
                    <a:pt x="1492849" y="663243"/>
                  </a:cubicBezTo>
                  <a:cubicBezTo>
                    <a:pt x="1373944" y="758702"/>
                    <a:pt x="1116036" y="782149"/>
                    <a:pt x="910045" y="824017"/>
                  </a:cubicBezTo>
                  <a:cubicBezTo>
                    <a:pt x="704054" y="865885"/>
                    <a:pt x="404278" y="934549"/>
                    <a:pt x="256902" y="914452"/>
                  </a:cubicBezTo>
                  <a:cubicBezTo>
                    <a:pt x="109526" y="894355"/>
                    <a:pt x="65983" y="773775"/>
                    <a:pt x="25790" y="703436"/>
                  </a:cubicBezTo>
                  <a:cubicBezTo>
                    <a:pt x="-14403" y="633098"/>
                    <a:pt x="669" y="562759"/>
                    <a:pt x="15742" y="492421"/>
                  </a:cubicBezTo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049020" y="6016752"/>
              <a:ext cx="73152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956203" y="6077580"/>
                  <a:ext cx="295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6203" y="6077580"/>
                  <a:ext cx="295722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8367" r="-6122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Freeform 38"/>
            <p:cNvSpPr/>
            <p:nvPr/>
          </p:nvSpPr>
          <p:spPr>
            <a:xfrm>
              <a:off x="4489188" y="5557217"/>
              <a:ext cx="1517301" cy="513465"/>
            </a:xfrm>
            <a:custGeom>
              <a:avLst/>
              <a:gdLst>
                <a:gd name="connsiteX0" fmla="*/ 0 w 1517301"/>
                <a:gd name="connsiteY0" fmla="*/ 371789 h 513465"/>
                <a:gd name="connsiteX1" fmla="*/ 452176 w 1517301"/>
                <a:gd name="connsiteY1" fmla="*/ 492369 h 513465"/>
                <a:gd name="connsiteX2" fmla="*/ 844061 w 1517301"/>
                <a:gd name="connsiteY2" fmla="*/ 492369 h 513465"/>
                <a:gd name="connsiteX3" fmla="*/ 1256044 w 1517301"/>
                <a:gd name="connsiteY3" fmla="*/ 281354 h 513465"/>
                <a:gd name="connsiteX4" fmla="*/ 1517301 w 1517301"/>
                <a:gd name="connsiteY4" fmla="*/ 0 h 513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7301" h="513465">
                  <a:moveTo>
                    <a:pt x="0" y="371789"/>
                  </a:moveTo>
                  <a:cubicBezTo>
                    <a:pt x="155749" y="422030"/>
                    <a:pt x="311499" y="472272"/>
                    <a:pt x="452176" y="492369"/>
                  </a:cubicBezTo>
                  <a:cubicBezTo>
                    <a:pt x="592853" y="512466"/>
                    <a:pt x="710083" y="527538"/>
                    <a:pt x="844061" y="492369"/>
                  </a:cubicBezTo>
                  <a:cubicBezTo>
                    <a:pt x="978039" y="457200"/>
                    <a:pt x="1143837" y="363415"/>
                    <a:pt x="1256044" y="281354"/>
                  </a:cubicBezTo>
                  <a:cubicBezTo>
                    <a:pt x="1368251" y="199293"/>
                    <a:pt x="1442776" y="99646"/>
                    <a:pt x="1517301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4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553933"/>
              </p:ext>
            </p:extLst>
          </p:nvPr>
        </p:nvGraphicFramePr>
        <p:xfrm>
          <a:off x="7081263" y="5253050"/>
          <a:ext cx="997399" cy="544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02" name="Equation" r:id="rId8" imgW="419040" imgH="228600" progId="Equation.3">
                  <p:embed/>
                </p:oleObj>
              </mc:Choice>
              <mc:Fallback>
                <p:oleObj name="Equation" r:id="rId8" imgW="419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81263" y="5253050"/>
                        <a:ext cx="997399" cy="544036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1201784" y="2452624"/>
            <a:ext cx="1798655" cy="1252101"/>
            <a:chOff x="1201784" y="2452624"/>
            <a:chExt cx="1798655" cy="1252101"/>
          </a:xfrm>
        </p:grpSpPr>
        <p:sp>
          <p:nvSpPr>
            <p:cNvPr id="7" name="Freeform 6"/>
            <p:cNvSpPr/>
            <p:nvPr/>
          </p:nvSpPr>
          <p:spPr>
            <a:xfrm>
              <a:off x="1201784" y="2800374"/>
              <a:ext cx="1798655" cy="904351"/>
            </a:xfrm>
            <a:custGeom>
              <a:avLst/>
              <a:gdLst>
                <a:gd name="connsiteX0" fmla="*/ 20096 w 1798655"/>
                <a:gd name="connsiteY0" fmla="*/ 0 h 904351"/>
                <a:gd name="connsiteX1" fmla="*/ 361740 w 1798655"/>
                <a:gd name="connsiteY1" fmla="*/ 221063 h 904351"/>
                <a:gd name="connsiteX2" fmla="*/ 622998 w 1798655"/>
                <a:gd name="connsiteY2" fmla="*/ 371789 h 904351"/>
                <a:gd name="connsiteX3" fmla="*/ 773723 w 1798655"/>
                <a:gd name="connsiteY3" fmla="*/ 442127 h 904351"/>
                <a:gd name="connsiteX4" fmla="*/ 1085222 w 1798655"/>
                <a:gd name="connsiteY4" fmla="*/ 401934 h 904351"/>
                <a:gd name="connsiteX5" fmla="*/ 1346479 w 1798655"/>
                <a:gd name="connsiteY5" fmla="*/ 311499 h 904351"/>
                <a:gd name="connsiteX6" fmla="*/ 1688123 w 1798655"/>
                <a:gd name="connsiteY6" fmla="*/ 110532 h 904351"/>
                <a:gd name="connsiteX7" fmla="*/ 1748413 w 1798655"/>
                <a:gd name="connsiteY7" fmla="*/ 80387 h 904351"/>
                <a:gd name="connsiteX8" fmla="*/ 1798655 w 1798655"/>
                <a:gd name="connsiteY8" fmla="*/ 251208 h 904351"/>
                <a:gd name="connsiteX9" fmla="*/ 1657978 w 1798655"/>
                <a:gd name="connsiteY9" fmla="*/ 391885 h 904351"/>
                <a:gd name="connsiteX10" fmla="*/ 1245995 w 1798655"/>
                <a:gd name="connsiteY10" fmla="*/ 763674 h 904351"/>
                <a:gd name="connsiteX11" fmla="*/ 683288 w 1798655"/>
                <a:gd name="connsiteY11" fmla="*/ 904351 h 904351"/>
                <a:gd name="connsiteX12" fmla="*/ 371789 w 1798655"/>
                <a:gd name="connsiteY12" fmla="*/ 683288 h 904351"/>
                <a:gd name="connsiteX13" fmla="*/ 0 w 1798655"/>
                <a:gd name="connsiteY13" fmla="*/ 341644 h 904351"/>
                <a:gd name="connsiteX14" fmla="*/ 30145 w 1798655"/>
                <a:gd name="connsiteY14" fmla="*/ 140677 h 904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98655" h="904351">
                  <a:moveTo>
                    <a:pt x="20096" y="0"/>
                  </a:moveTo>
                  <a:lnTo>
                    <a:pt x="361740" y="221063"/>
                  </a:lnTo>
                  <a:lnTo>
                    <a:pt x="622998" y="371789"/>
                  </a:lnTo>
                  <a:lnTo>
                    <a:pt x="773723" y="442127"/>
                  </a:lnTo>
                  <a:lnTo>
                    <a:pt x="1085222" y="401934"/>
                  </a:lnTo>
                  <a:lnTo>
                    <a:pt x="1346479" y="311499"/>
                  </a:lnTo>
                  <a:lnTo>
                    <a:pt x="1688123" y="110532"/>
                  </a:lnTo>
                  <a:lnTo>
                    <a:pt x="1748413" y="80387"/>
                  </a:lnTo>
                  <a:lnTo>
                    <a:pt x="1798655" y="251208"/>
                  </a:lnTo>
                  <a:lnTo>
                    <a:pt x="1657978" y="391885"/>
                  </a:lnTo>
                  <a:lnTo>
                    <a:pt x="1245995" y="763674"/>
                  </a:lnTo>
                  <a:lnTo>
                    <a:pt x="683288" y="904351"/>
                  </a:lnTo>
                  <a:lnTo>
                    <a:pt x="371789" y="683288"/>
                  </a:lnTo>
                  <a:lnTo>
                    <a:pt x="0" y="341644"/>
                  </a:lnTo>
                  <a:lnTo>
                    <a:pt x="30145" y="140677"/>
                  </a:lnTo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1515394" y="3121261"/>
                  <a:ext cx="295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5394" y="3121261"/>
                  <a:ext cx="29572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8750" r="-8333" b="-2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Flowchart: Delay 9"/>
            <p:cNvSpPr/>
            <p:nvPr/>
          </p:nvSpPr>
          <p:spPr>
            <a:xfrm rot="5400000">
              <a:off x="1743641" y="2490484"/>
              <a:ext cx="714943" cy="77523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Freeform 11"/>
            <p:cNvSpPr/>
            <p:nvPr/>
          </p:nvSpPr>
          <p:spPr>
            <a:xfrm>
              <a:off x="1252025" y="2812611"/>
              <a:ext cx="1698172" cy="434913"/>
            </a:xfrm>
            <a:custGeom>
              <a:avLst/>
              <a:gdLst>
                <a:gd name="connsiteX0" fmla="*/ 0 w 1698172"/>
                <a:gd name="connsiteY0" fmla="*/ 0 h 434913"/>
                <a:gd name="connsiteX1" fmla="*/ 351693 w 1698172"/>
                <a:gd name="connsiteY1" fmla="*/ 231112 h 434913"/>
                <a:gd name="connsiteX2" fmla="*/ 663192 w 1698172"/>
                <a:gd name="connsiteY2" fmla="*/ 401934 h 434913"/>
                <a:gd name="connsiteX3" fmla="*/ 894304 w 1698172"/>
                <a:gd name="connsiteY3" fmla="*/ 432079 h 434913"/>
                <a:gd name="connsiteX4" fmla="*/ 1155561 w 1698172"/>
                <a:gd name="connsiteY4" fmla="*/ 361741 h 434913"/>
                <a:gd name="connsiteX5" fmla="*/ 1487156 w 1698172"/>
                <a:gd name="connsiteY5" fmla="*/ 200967 h 434913"/>
                <a:gd name="connsiteX6" fmla="*/ 1698172 w 1698172"/>
                <a:gd name="connsiteY6" fmla="*/ 70338 h 434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98172" h="434913">
                  <a:moveTo>
                    <a:pt x="0" y="0"/>
                  </a:moveTo>
                  <a:cubicBezTo>
                    <a:pt x="120580" y="82061"/>
                    <a:pt x="241161" y="164123"/>
                    <a:pt x="351693" y="231112"/>
                  </a:cubicBezTo>
                  <a:cubicBezTo>
                    <a:pt x="462225" y="298101"/>
                    <a:pt x="572757" y="368440"/>
                    <a:pt x="663192" y="401934"/>
                  </a:cubicBezTo>
                  <a:cubicBezTo>
                    <a:pt x="753627" y="435428"/>
                    <a:pt x="812243" y="438778"/>
                    <a:pt x="894304" y="432079"/>
                  </a:cubicBezTo>
                  <a:cubicBezTo>
                    <a:pt x="976365" y="425380"/>
                    <a:pt x="1056752" y="400260"/>
                    <a:pt x="1155561" y="361741"/>
                  </a:cubicBezTo>
                  <a:cubicBezTo>
                    <a:pt x="1254370" y="323222"/>
                    <a:pt x="1396721" y="249534"/>
                    <a:pt x="1487156" y="200967"/>
                  </a:cubicBezTo>
                  <a:cubicBezTo>
                    <a:pt x="1577591" y="152400"/>
                    <a:pt x="1637881" y="111369"/>
                    <a:pt x="1698172" y="7033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633263" y="3040797"/>
              <a:ext cx="73152" cy="7315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660217" y="2452624"/>
              <a:ext cx="0" cy="359987"/>
            </a:xfrm>
            <a:prstGeom prst="straightConnector1">
              <a:avLst/>
            </a:prstGeom>
            <a:ln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2064585" y="2922720"/>
              <a:ext cx="73152" cy="71424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2017077" y="2570497"/>
                  <a:ext cx="2188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7077" y="2570497"/>
                  <a:ext cx="218842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25000" r="-22222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6260179"/>
              </p:ext>
            </p:extLst>
          </p:nvPr>
        </p:nvGraphicFramePr>
        <p:xfrm>
          <a:off x="6689725" y="2827338"/>
          <a:ext cx="17795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03" name="Equation" r:id="rId11" imgW="749160" imgH="253800" progId="Equation.3">
                  <p:embed/>
                </p:oleObj>
              </mc:Choice>
              <mc:Fallback>
                <p:oleObj name="Equation" r:id="rId11" imgW="749160" imgH="253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689725" y="2827338"/>
                        <a:ext cx="1779588" cy="606425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 w="25400"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4290646" y="2699455"/>
            <a:ext cx="1516748" cy="1239726"/>
            <a:chOff x="4290646" y="2699455"/>
            <a:chExt cx="1516748" cy="1239726"/>
          </a:xfrm>
        </p:grpSpPr>
        <p:sp>
          <p:nvSpPr>
            <p:cNvPr id="13" name="Flowchart: Delay 12"/>
            <p:cNvSpPr/>
            <p:nvPr/>
          </p:nvSpPr>
          <p:spPr>
            <a:xfrm rot="5400000">
              <a:off x="4548806" y="2669311"/>
              <a:ext cx="714943" cy="775231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320791" y="2823587"/>
              <a:ext cx="1356528" cy="615058"/>
            </a:xfrm>
            <a:custGeom>
              <a:avLst/>
              <a:gdLst>
                <a:gd name="connsiteX0" fmla="*/ 0 w 1356528"/>
                <a:gd name="connsiteY0" fmla="*/ 80387 h 615058"/>
                <a:gd name="connsiteX1" fmla="*/ 180871 w 1356528"/>
                <a:gd name="connsiteY1" fmla="*/ 351692 h 615058"/>
                <a:gd name="connsiteX2" fmla="*/ 411983 w 1356528"/>
                <a:gd name="connsiteY2" fmla="*/ 552659 h 615058"/>
                <a:gd name="connsiteX3" fmla="*/ 612950 w 1356528"/>
                <a:gd name="connsiteY3" fmla="*/ 612949 h 615058"/>
                <a:gd name="connsiteX4" fmla="*/ 884255 w 1356528"/>
                <a:gd name="connsiteY4" fmla="*/ 492369 h 615058"/>
                <a:gd name="connsiteX5" fmla="*/ 1125416 w 1356528"/>
                <a:gd name="connsiteY5" fmla="*/ 311499 h 615058"/>
                <a:gd name="connsiteX6" fmla="*/ 1356528 w 1356528"/>
                <a:gd name="connsiteY6" fmla="*/ 0 h 615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56528" h="615058">
                  <a:moveTo>
                    <a:pt x="0" y="80387"/>
                  </a:moveTo>
                  <a:cubicBezTo>
                    <a:pt x="56103" y="176683"/>
                    <a:pt x="112207" y="272980"/>
                    <a:pt x="180871" y="351692"/>
                  </a:cubicBezTo>
                  <a:cubicBezTo>
                    <a:pt x="249535" y="430404"/>
                    <a:pt x="339970" y="509116"/>
                    <a:pt x="411983" y="552659"/>
                  </a:cubicBezTo>
                  <a:cubicBezTo>
                    <a:pt x="483996" y="596202"/>
                    <a:pt x="534238" y="622997"/>
                    <a:pt x="612950" y="612949"/>
                  </a:cubicBezTo>
                  <a:cubicBezTo>
                    <a:pt x="691662" y="602901"/>
                    <a:pt x="798844" y="542611"/>
                    <a:pt x="884255" y="492369"/>
                  </a:cubicBezTo>
                  <a:cubicBezTo>
                    <a:pt x="969666" y="442127"/>
                    <a:pt x="1046704" y="393561"/>
                    <a:pt x="1125416" y="311499"/>
                  </a:cubicBezTo>
                  <a:cubicBezTo>
                    <a:pt x="1204128" y="229438"/>
                    <a:pt x="1280328" y="114719"/>
                    <a:pt x="1356528" y="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5"/>
            <p:cNvSpPr/>
            <p:nvPr/>
          </p:nvSpPr>
          <p:spPr>
            <a:xfrm>
              <a:off x="4290646" y="2849944"/>
              <a:ext cx="1516748" cy="1089237"/>
            </a:xfrm>
            <a:custGeom>
              <a:avLst/>
              <a:gdLst>
                <a:gd name="connsiteX0" fmla="*/ 0 w 1516748"/>
                <a:gd name="connsiteY0" fmla="*/ 54030 h 1089237"/>
                <a:gd name="connsiteX1" fmla="*/ 130629 w 1516748"/>
                <a:gd name="connsiteY1" fmla="*/ 285142 h 1089237"/>
                <a:gd name="connsiteX2" fmla="*/ 341644 w 1516748"/>
                <a:gd name="connsiteY2" fmla="*/ 506205 h 1089237"/>
                <a:gd name="connsiteX3" fmla="*/ 552659 w 1516748"/>
                <a:gd name="connsiteY3" fmla="*/ 616737 h 1089237"/>
                <a:gd name="connsiteX4" fmla="*/ 803868 w 1516748"/>
                <a:gd name="connsiteY4" fmla="*/ 576544 h 1089237"/>
                <a:gd name="connsiteX5" fmla="*/ 1095270 w 1516748"/>
                <a:gd name="connsiteY5" fmla="*/ 405722 h 1089237"/>
                <a:gd name="connsiteX6" fmla="*/ 1356528 w 1516748"/>
                <a:gd name="connsiteY6" fmla="*/ 114320 h 1089237"/>
                <a:gd name="connsiteX7" fmla="*/ 1406769 w 1516748"/>
                <a:gd name="connsiteY7" fmla="*/ 13836 h 1089237"/>
                <a:gd name="connsiteX8" fmla="*/ 1507253 w 1516748"/>
                <a:gd name="connsiteY8" fmla="*/ 395674 h 1089237"/>
                <a:gd name="connsiteX9" fmla="*/ 1145512 w 1516748"/>
                <a:gd name="connsiteY9" fmla="*/ 837801 h 1089237"/>
                <a:gd name="connsiteX10" fmla="*/ 582805 w 1516748"/>
                <a:gd name="connsiteY10" fmla="*/ 1089010 h 1089237"/>
                <a:gd name="connsiteX11" fmla="*/ 100484 w 1516748"/>
                <a:gd name="connsiteY11" fmla="*/ 797608 h 1089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6748" h="1089237">
                  <a:moveTo>
                    <a:pt x="0" y="54030"/>
                  </a:moveTo>
                  <a:cubicBezTo>
                    <a:pt x="36844" y="131905"/>
                    <a:pt x="73688" y="209780"/>
                    <a:pt x="130629" y="285142"/>
                  </a:cubicBezTo>
                  <a:cubicBezTo>
                    <a:pt x="187570" y="360504"/>
                    <a:pt x="271306" y="450939"/>
                    <a:pt x="341644" y="506205"/>
                  </a:cubicBezTo>
                  <a:cubicBezTo>
                    <a:pt x="411982" y="561471"/>
                    <a:pt x="475622" y="605014"/>
                    <a:pt x="552659" y="616737"/>
                  </a:cubicBezTo>
                  <a:cubicBezTo>
                    <a:pt x="629696" y="628460"/>
                    <a:pt x="713433" y="611713"/>
                    <a:pt x="803868" y="576544"/>
                  </a:cubicBezTo>
                  <a:cubicBezTo>
                    <a:pt x="894303" y="541375"/>
                    <a:pt x="1003160" y="482759"/>
                    <a:pt x="1095270" y="405722"/>
                  </a:cubicBezTo>
                  <a:cubicBezTo>
                    <a:pt x="1187380" y="328685"/>
                    <a:pt x="1304612" y="179634"/>
                    <a:pt x="1356528" y="114320"/>
                  </a:cubicBezTo>
                  <a:cubicBezTo>
                    <a:pt x="1408445" y="49006"/>
                    <a:pt x="1381648" y="-33056"/>
                    <a:pt x="1406769" y="13836"/>
                  </a:cubicBezTo>
                  <a:cubicBezTo>
                    <a:pt x="1431890" y="60728"/>
                    <a:pt x="1550796" y="258347"/>
                    <a:pt x="1507253" y="395674"/>
                  </a:cubicBezTo>
                  <a:cubicBezTo>
                    <a:pt x="1463710" y="533001"/>
                    <a:pt x="1299587" y="722245"/>
                    <a:pt x="1145512" y="837801"/>
                  </a:cubicBezTo>
                  <a:cubicBezTo>
                    <a:pt x="991437" y="953357"/>
                    <a:pt x="756976" y="1095709"/>
                    <a:pt x="582805" y="1089010"/>
                  </a:cubicBezTo>
                  <a:cubicBezTo>
                    <a:pt x="408634" y="1082311"/>
                    <a:pt x="254559" y="939959"/>
                    <a:pt x="100484" y="797608"/>
                  </a:cubicBezTo>
                </a:path>
              </a:pathLst>
            </a:cu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/>
            <p:cNvSpPr/>
            <p:nvPr/>
          </p:nvSpPr>
          <p:spPr>
            <a:xfrm>
              <a:off x="4518662" y="3198995"/>
              <a:ext cx="73152" cy="7315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407377" y="3275898"/>
                  <a:ext cx="2957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7377" y="3275898"/>
                  <a:ext cx="29572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8367" r="-6122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Oval 24"/>
            <p:cNvSpPr/>
            <p:nvPr/>
          </p:nvSpPr>
          <p:spPr>
            <a:xfrm>
              <a:off x="4875368" y="3111964"/>
              <a:ext cx="73152" cy="71424"/>
            </a:xfrm>
            <a:prstGeom prst="ellipse">
              <a:avLst/>
            </a:prstGeom>
            <a:solidFill>
              <a:srgbClr val="FF66FF"/>
            </a:solidFill>
            <a:ln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4906277" y="2804186"/>
                  <a:ext cx="2188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6277" y="2804186"/>
                  <a:ext cx="218842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25000" r="-22222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>
              <a:stCxn id="19" idx="7"/>
              <a:endCxn id="25" idx="3"/>
            </p:cNvCxnSpPr>
            <p:nvPr/>
          </p:nvCxnSpPr>
          <p:spPr>
            <a:xfrm flipV="1">
              <a:off x="4581101" y="3172928"/>
              <a:ext cx="304980" cy="367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4663157" y="2906389"/>
                  <a:ext cx="1717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3157" y="2906389"/>
                  <a:ext cx="171777" cy="27699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l="-17857" r="-17857" b="-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aphicFrame>
        <p:nvGraphicFramePr>
          <p:cNvPr id="44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1255588"/>
              </p:ext>
            </p:extLst>
          </p:nvPr>
        </p:nvGraphicFramePr>
        <p:xfrm>
          <a:off x="5636774" y="1015162"/>
          <a:ext cx="341239" cy="545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804" name="Equation" r:id="rId15" imgW="126720" imgH="203040" progId="Equation.3">
                  <p:embed/>
                </p:oleObj>
              </mc:Choice>
              <mc:Fallback>
                <p:oleObj name="Equation" r:id="rId15" imgW="126720" imgH="203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36774" y="1015162"/>
                        <a:ext cx="341239" cy="5459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9263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23" grpId="0"/>
      <p:bldP spid="3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More Contact Events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22325" y="1344690"/>
            <a:ext cx="654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Event C – Stick to Slip</a:t>
            </a:r>
            <a:endParaRPr lang="en-US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38685" y="1915712"/>
                <a:ext cx="72957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Contact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is rotating out of the inward friction cone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685" y="1915712"/>
                <a:ext cx="7295715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83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150396"/>
              </p:ext>
            </p:extLst>
          </p:nvPr>
        </p:nvGraphicFramePr>
        <p:xfrm>
          <a:off x="2767886" y="2651260"/>
          <a:ext cx="2866496" cy="1018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92" name="Equation" r:id="rId5" imgW="1358640" imgH="482400" progId="Equation.3">
                  <p:embed/>
                </p:oleObj>
              </mc:Choice>
              <mc:Fallback>
                <p:oleObj name="Equation" r:id="rId5" imgW="1358640" imgH="482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767886" y="2651260"/>
                        <a:ext cx="2866496" cy="1018008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822324" y="4240290"/>
            <a:ext cx="65427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Event </a:t>
            </a:r>
            <a:r>
              <a:rPr lang="en-US" dirty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D</a:t>
            </a:r>
            <a:r>
              <a:rPr lang="en-US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– Slip to Stick</a:t>
            </a:r>
            <a:endParaRPr lang="en-US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238685" y="4811312"/>
                <a:ext cx="648767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latin typeface="+mj-lt"/>
                  </a:rPr>
                  <a:t>The polar angle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stops changing at squeeze depth.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685" y="4811312"/>
                <a:ext cx="6487673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940" t="-6061" r="-94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431028"/>
              </p:ext>
            </p:extLst>
          </p:nvPr>
        </p:nvGraphicFramePr>
        <p:xfrm>
          <a:off x="3691427" y="5413112"/>
          <a:ext cx="1121733" cy="90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693" name="Equation" r:id="rId8" imgW="520560" imgH="419040" progId="Equation.3">
                  <p:embed/>
                </p:oleObj>
              </mc:Choice>
              <mc:Fallback>
                <p:oleObj name="Equation" r:id="rId8" imgW="5205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91427" y="5413112"/>
                        <a:ext cx="1121733" cy="904561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solidFill>
                          <a:srgbClr val="00B0F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295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Termination of Squeeze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4" name="TextBox 27"/>
          <p:cNvSpPr txBox="1">
            <a:spLocks noChangeArrowheads="1"/>
          </p:cNvSpPr>
          <p:nvPr/>
        </p:nvSpPr>
        <p:spPr bwMode="auto">
          <a:xfrm>
            <a:off x="1006475" y="2097088"/>
            <a:ext cx="7527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A grasping finger starts to slip.</a:t>
            </a:r>
            <a:endParaRPr lang="en-US" sz="2000" dirty="0"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81165" y="1225462"/>
            <a:ext cx="4742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At either one of the following situations: </a:t>
            </a:r>
            <a:endParaRPr lang="en-US" sz="2000" dirty="0">
              <a:latin typeface="+mj-lt"/>
            </a:endParaRPr>
          </a:p>
        </p:txBody>
      </p:sp>
      <p:sp>
        <p:nvSpPr>
          <p:cNvPr id="6" name="TextBox 27"/>
          <p:cNvSpPr txBox="1">
            <a:spLocks noChangeArrowheads="1"/>
          </p:cNvSpPr>
          <p:nvPr/>
        </p:nvSpPr>
        <p:spPr bwMode="auto">
          <a:xfrm>
            <a:off x="1006475" y="3535677"/>
            <a:ext cx="7527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Strain at some node exceeds the material’s proportional limit.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27"/>
          <p:cNvSpPr txBox="1">
            <a:spLocks noChangeArrowheads="1"/>
          </p:cNvSpPr>
          <p:nvPr/>
        </p:nvSpPr>
        <p:spPr bwMode="auto">
          <a:xfrm>
            <a:off x="1006475" y="4441703"/>
            <a:ext cx="7527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The object can be picked up against its weight vertically.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523003" y="2768659"/>
            <a:ext cx="6942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9900"/>
                </a:solidFill>
                <a:latin typeface="+mj-lt"/>
              </a:rPr>
              <a:t>All contact nodes with the finger are slipping in the same direction.</a:t>
            </a:r>
            <a:endParaRPr lang="en-US" dirty="0">
              <a:solidFill>
                <a:srgbClr val="0099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425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Experiment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91" y="1143000"/>
            <a:ext cx="6581671" cy="47388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63191" y="5942304"/>
                <a:ext cx="27934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Young’s modulus 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=50000</m:t>
                    </m:r>
                  </m:oMath>
                </a14:m>
                <a:r>
                  <a:rPr lang="en-US" sz="1400" dirty="0" smtClean="0">
                    <a:latin typeface="+mj-lt"/>
                  </a:rPr>
                  <a:t> Pa</a:t>
                </a:r>
              </a:p>
              <a:p>
                <a:r>
                  <a:rPr lang="en-US" sz="1400" dirty="0" smtClean="0">
                    <a:latin typeface="+mj-lt"/>
                  </a:rPr>
                  <a:t>Poisson’s ration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𝜗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sz="1400" dirty="0" smtClean="0">
                    <a:latin typeface="+mj-lt"/>
                  </a:rPr>
                  <a:t> </a:t>
                </a:r>
                <a:endParaRPr lang="en-US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1" y="5942304"/>
                <a:ext cx="2793442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655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98760" y="6050025"/>
                <a:ext cx="24465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+mj-lt"/>
                  </a:rPr>
                  <a:t>Contact </a:t>
                </a:r>
                <a:r>
                  <a:rPr lang="en-US" sz="1400" dirty="0" err="1" smtClean="0">
                    <a:latin typeface="+mj-lt"/>
                  </a:rPr>
                  <a:t>cof</a:t>
                </a:r>
                <a:r>
                  <a:rPr lang="en-US" sz="1400" dirty="0" smtClean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US" sz="1400" dirty="0" smtClean="0">
                    <a:latin typeface="+mj-lt"/>
                  </a:rPr>
                  <a:t> </a:t>
                </a:r>
                <a:endParaRPr lang="en-US" sz="14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760" y="6050025"/>
                <a:ext cx="2446583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748"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6752492" y="1718268"/>
            <a:ext cx="713433" cy="1507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682154" y="2672862"/>
            <a:ext cx="783771" cy="331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465925" y="1564380"/>
            <a:ext cx="95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slip</a:t>
            </a:r>
            <a:endParaRPr lang="en-US" sz="1600" dirty="0"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5925" y="2819932"/>
            <a:ext cx="9545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+mj-lt"/>
              </a:rPr>
              <a:t>stick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8543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Stick to Slip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319" y="1222818"/>
            <a:ext cx="5701739" cy="495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5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Stick to Slip back to Stick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9103" y="3850608"/>
            <a:ext cx="2563642" cy="264082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90" y="1143000"/>
            <a:ext cx="2536618" cy="25772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038" y="1142999"/>
            <a:ext cx="2465461" cy="25772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132" y="3850608"/>
            <a:ext cx="2360268" cy="2726404"/>
          </a:xfrm>
          <a:prstGeom prst="rect">
            <a:avLst/>
          </a:prstGeom>
        </p:spPr>
      </p:pic>
      <p:sp>
        <p:nvSpPr>
          <p:cNvPr id="6" name="Freeform 5"/>
          <p:cNvSpPr/>
          <p:nvPr/>
        </p:nvSpPr>
        <p:spPr>
          <a:xfrm>
            <a:off x="5325626" y="2586257"/>
            <a:ext cx="2061768" cy="2096275"/>
          </a:xfrm>
          <a:custGeom>
            <a:avLst/>
            <a:gdLst>
              <a:gd name="connsiteX0" fmla="*/ 0 w 2061768"/>
              <a:gd name="connsiteY0" fmla="*/ 46411 h 2096275"/>
              <a:gd name="connsiteX1" fmla="*/ 944545 w 2061768"/>
              <a:gd name="connsiteY1" fmla="*/ 46411 h 2096275"/>
              <a:gd name="connsiteX2" fmla="*/ 1879042 w 2061768"/>
              <a:gd name="connsiteY2" fmla="*/ 528732 h 2096275"/>
              <a:gd name="connsiteX3" fmla="*/ 2059912 w 2061768"/>
              <a:gd name="connsiteY3" fmla="*/ 1563712 h 2096275"/>
              <a:gd name="connsiteX4" fmla="*/ 1838849 w 2061768"/>
              <a:gd name="connsiteY4" fmla="*/ 2096275 h 2096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1768" h="2096275">
                <a:moveTo>
                  <a:pt x="0" y="46411"/>
                </a:moveTo>
                <a:cubicBezTo>
                  <a:pt x="315685" y="6217"/>
                  <a:pt x="631371" y="-33976"/>
                  <a:pt x="944545" y="46411"/>
                </a:cubicBezTo>
                <a:cubicBezTo>
                  <a:pt x="1257719" y="126798"/>
                  <a:pt x="1693148" y="275849"/>
                  <a:pt x="1879042" y="528732"/>
                </a:cubicBezTo>
                <a:cubicBezTo>
                  <a:pt x="2064936" y="781615"/>
                  <a:pt x="2066611" y="1302455"/>
                  <a:pt x="2059912" y="1563712"/>
                </a:cubicBezTo>
                <a:cubicBezTo>
                  <a:pt x="2053213" y="1824969"/>
                  <a:pt x="1946031" y="1960622"/>
                  <a:pt x="1838849" y="2096275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 w="sm" len="sm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391130" y="4943789"/>
            <a:ext cx="3081237" cy="789063"/>
          </a:xfrm>
          <a:custGeom>
            <a:avLst/>
            <a:gdLst>
              <a:gd name="connsiteX0" fmla="*/ 0 w 3081237"/>
              <a:gd name="connsiteY0" fmla="*/ 572756 h 789063"/>
              <a:gd name="connsiteX1" fmla="*/ 894303 w 3081237"/>
              <a:gd name="connsiteY1" fmla="*/ 743578 h 789063"/>
              <a:gd name="connsiteX2" fmla="*/ 2059912 w 3081237"/>
              <a:gd name="connsiteY2" fmla="*/ 773723 h 789063"/>
              <a:gd name="connsiteX3" fmla="*/ 3004457 w 3081237"/>
              <a:gd name="connsiteY3" fmla="*/ 532563 h 789063"/>
              <a:gd name="connsiteX4" fmla="*/ 2994408 w 3081237"/>
              <a:gd name="connsiteY4" fmla="*/ 130629 h 789063"/>
              <a:gd name="connsiteX5" fmla="*/ 2743200 w 3081237"/>
              <a:gd name="connsiteY5" fmla="*/ 0 h 78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81237" h="789063">
                <a:moveTo>
                  <a:pt x="0" y="572756"/>
                </a:moveTo>
                <a:cubicBezTo>
                  <a:pt x="275492" y="641420"/>
                  <a:pt x="550984" y="710084"/>
                  <a:pt x="894303" y="743578"/>
                </a:cubicBezTo>
                <a:cubicBezTo>
                  <a:pt x="1237622" y="777072"/>
                  <a:pt x="1708220" y="808892"/>
                  <a:pt x="2059912" y="773723"/>
                </a:cubicBezTo>
                <a:cubicBezTo>
                  <a:pt x="2411604" y="738554"/>
                  <a:pt x="2848708" y="639745"/>
                  <a:pt x="3004457" y="532563"/>
                </a:cubicBezTo>
                <a:cubicBezTo>
                  <a:pt x="3160206" y="425381"/>
                  <a:pt x="3037951" y="219389"/>
                  <a:pt x="2994408" y="130629"/>
                </a:cubicBezTo>
                <a:cubicBezTo>
                  <a:pt x="2950865" y="41868"/>
                  <a:pt x="2847032" y="20934"/>
                  <a:pt x="2743200" y="0"/>
                </a:cubicBezTo>
              </a:path>
            </a:pathLst>
          </a:custGeom>
          <a:noFill/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356510" y="133762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Second (convex) shape</a:t>
            </a:r>
            <a:endParaRPr lang="en-US" dirty="0">
              <a:latin typeface="+mj-lt"/>
            </a:endParaRPr>
          </a:p>
        </p:txBody>
      </p:sp>
      <p:sp>
        <p:nvSpPr>
          <p:cNvPr id="9" name="Right Arrow 8"/>
          <p:cNvSpPr/>
          <p:nvPr/>
        </p:nvSpPr>
        <p:spPr>
          <a:xfrm rot="20446311">
            <a:off x="6743067" y="4775376"/>
            <a:ext cx="327383" cy="153314"/>
          </a:xfrm>
          <a:prstGeom prst="rightArrow">
            <a:avLst/>
          </a:prstGeom>
          <a:solidFill>
            <a:srgbClr val="009900"/>
          </a:solidFill>
          <a:ln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19854863">
            <a:off x="6786275" y="4963643"/>
            <a:ext cx="336994" cy="14441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210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Experiment with Ring-like Objects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430" y="1172511"/>
            <a:ext cx="8535140" cy="4983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2321" y="6126912"/>
                <a:ext cx="1245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21" y="6126912"/>
                <a:ext cx="124546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8472" y="5908431"/>
                <a:ext cx="8541098" cy="5878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3338003F-6B59-40F5-813D-DFA1D5C575CA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2" y="5908431"/>
                <a:ext cx="8541098" cy="58781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08520" y="6126912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Degenerate shells.</a:t>
            </a:r>
            <a:endParaRPr lang="en-US" dirty="0">
              <a:latin typeface="+mj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2743200"/>
            <a:ext cx="8610970" cy="3205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20580" y="4290646"/>
            <a:ext cx="9023420" cy="1708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2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Adversary Finger Resistance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443" y="1332111"/>
            <a:ext cx="3703857" cy="29952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40471" y="1332111"/>
                <a:ext cx="4579972" cy="8139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Adversary finger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tries to break a grasp</a:t>
                </a:r>
                <a:endParaRPr lang="en-US" sz="1600" dirty="0">
                  <a:latin typeface="+mj-lt"/>
                </a:endParaRPr>
              </a:p>
              <a:p>
                <a:r>
                  <a:rPr lang="en-US" sz="1600" dirty="0" smtClean="0">
                    <a:solidFill>
                      <a:srgbClr val="0000CC"/>
                    </a:solidFill>
                    <a:latin typeface="+mj-lt"/>
                    <a:cs typeface="Arial" pitchFamily="34" charset="0"/>
                  </a:rPr>
                  <a:t>   </a:t>
                </a:r>
                <a:r>
                  <a:rPr lang="en-US" dirty="0" smtClean="0">
                    <a:latin typeface="+mj-lt"/>
                    <a:cs typeface="Arial" pitchFamily="34" charset="0"/>
                  </a:rPr>
                  <a:t>via translation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𝑎</m:t>
                    </m:r>
                  </m:oMath>
                </a14:m>
                <a:r>
                  <a:rPr lang="en-US" dirty="0" smtClean="0">
                    <a:latin typeface="+mj-lt"/>
                    <a:cs typeface="Arial" pitchFamily="34" charset="0"/>
                  </a:rPr>
                  <a:t>. </a:t>
                </a:r>
                <a:endParaRPr lang="en-US" sz="1600" dirty="0"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1" y="1332111"/>
                <a:ext cx="4579972" cy="813941"/>
              </a:xfrm>
              <a:prstGeom prst="rect">
                <a:avLst/>
              </a:prstGeom>
              <a:blipFill rotWithShape="0">
                <a:blip r:embed="rId4"/>
                <a:stretch>
                  <a:fillRect l="-1065" b="-9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0471" y="2335163"/>
                <a:ext cx="4072718" cy="7537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Grasping fingers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resist it </a:t>
                </a:r>
              </a:p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  it </a:t>
                </a:r>
                <a:r>
                  <a:rPr lang="en-US" dirty="0" smtClean="0">
                    <a:latin typeface="+mj-lt"/>
                    <a:cs typeface="Arial" pitchFamily="34" charset="0"/>
                  </a:rPr>
                  <a:t>via </a:t>
                </a:r>
                <a:r>
                  <a:rPr lang="en-US" dirty="0">
                    <a:latin typeface="+mj-lt"/>
                    <a:cs typeface="Arial" pitchFamily="34" charset="0"/>
                  </a:rPr>
                  <a:t>translations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20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j-lt"/>
                    <a:cs typeface="Arial" pitchFamily="34" charset="0"/>
                  </a:rPr>
                  <a:t>. </a:t>
                </a:r>
                <a:endParaRPr lang="en-US" sz="1600" dirty="0"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1" y="2335163"/>
                <a:ext cx="4072718" cy="753796"/>
              </a:xfrm>
              <a:prstGeom prst="rect">
                <a:avLst/>
              </a:prstGeom>
              <a:blipFill rotWithShape="0">
                <a:blip r:embed="rId5"/>
                <a:stretch>
                  <a:fillRect l="-1198" r="-449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40471" y="3346743"/>
                <a:ext cx="3901049" cy="7684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Initial contacts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cs typeface="Arial" pitchFamily="34" charset="0"/>
                  </a:rPr>
                  <a:t> </a:t>
                </a:r>
                <a:r>
                  <a:rPr lang="en-US" sz="2400" dirty="0" smtClean="0">
                    <a:cs typeface="Arial" pitchFamily="34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  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 smtClean="0">
                    <a:cs typeface="Arial" pitchFamily="34" charset="0"/>
                  </a:rPr>
                  <a:t>, </a:t>
                </a:r>
                <a:r>
                  <a:rPr lang="en-US" dirty="0" smtClean="0">
                    <a:latin typeface="+mj-lt"/>
                    <a:cs typeface="Arial" pitchFamily="34" charset="0"/>
                  </a:rPr>
                  <a:t>and</a:t>
                </a:r>
                <a:r>
                  <a:rPr lang="en-US" sz="2400" dirty="0" smtClean="0"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200" dirty="0" smtClean="0">
                    <a:cs typeface="Arial" pitchFamily="34" charset="0"/>
                  </a:rPr>
                  <a:t>. </a:t>
                </a:r>
                <a:endParaRPr lang="en-US" sz="1200" dirty="0">
                  <a:cs typeface="Arial" pitchFamily="34" charset="0"/>
                </a:endParaRPr>
              </a:p>
              <a:p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:endParaRPr lang="en-US" sz="1600" dirty="0"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71" y="3346743"/>
                <a:ext cx="3901049" cy="768415"/>
              </a:xfrm>
              <a:prstGeom prst="rect">
                <a:avLst/>
              </a:prstGeom>
              <a:blipFill rotWithShape="0">
                <a:blip r:embed="rId6"/>
                <a:stretch>
                  <a:fillRect l="-1250" t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80598" y="5685181"/>
                <a:ext cx="6517105" cy="573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>
                    <a:solidFill>
                      <a:srgbClr val="009900"/>
                    </a:solidFill>
                    <a:latin typeface="+mj-lt"/>
                  </a:rPr>
                  <a:t>Problem 2</a:t>
                </a:r>
                <a:r>
                  <a:rPr lang="en-US" sz="2400" dirty="0" smtClean="0">
                    <a:solidFill>
                      <a:srgbClr val="009900"/>
                    </a:solidFill>
                    <a:latin typeface="+mj-lt"/>
                  </a:rPr>
                  <a:t>    What are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9900"/>
                    </a:solidFill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𝑑</m:t>
                        </m:r>
                      </m:e>
                      <m:sub>
                        <m:r>
                          <a:rPr lang="en-US" sz="3200" i="1" dirty="0">
                            <a:solidFill>
                              <a:srgbClr val="0099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>
                    <a:solidFill>
                      <a:srgbClr val="009900"/>
                    </a:solidFill>
                    <a:cs typeface="Arial" pitchFamily="34" charset="0"/>
                  </a:rPr>
                  <a:t>?</a:t>
                </a:r>
                <a:endParaRPr lang="en-US" sz="240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98" y="5685181"/>
                <a:ext cx="6517105" cy="573427"/>
              </a:xfrm>
              <a:prstGeom prst="rect">
                <a:avLst/>
              </a:prstGeom>
              <a:blipFill rotWithShape="0">
                <a:blip r:embed="rId7"/>
                <a:stretch>
                  <a:fillRect l="-1497" r="-281" b="-20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2325" y="4693310"/>
                <a:ext cx="7248972" cy="6092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smtClean="0">
                    <a:latin typeface="+mj-lt"/>
                  </a:rPr>
                  <a:t>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+mj-lt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j-lt"/>
                  </a:rPr>
                  <a:t> squeeze the object first or three fingers make contact with it </a:t>
                </a:r>
              </a:p>
              <a:p>
                <a:r>
                  <a:rPr lang="en-US" sz="1600" dirty="0" smtClean="0">
                    <a:latin typeface="+mj-lt"/>
                  </a:rPr>
                  <a:t>simultaneously. </a:t>
                </a: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4693310"/>
                <a:ext cx="7248972" cy="609206"/>
              </a:xfrm>
              <a:prstGeom prst="rect">
                <a:avLst/>
              </a:prstGeom>
              <a:blipFill rotWithShape="0">
                <a:blip r:embed="rId8"/>
                <a:stretch>
                  <a:fillRect l="-505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29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What Optimality?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06475" y="5683824"/>
            <a:ext cx="7721172" cy="584775"/>
            <a:chOff x="977969" y="1333244"/>
            <a:chExt cx="7721172" cy="58477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371494" y="1333244"/>
                  <a:ext cx="732764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000" dirty="0" smtClean="0">
                      <a:latin typeface="Arial" pitchFamily="34" charset="0"/>
                      <a:cs typeface="Arial" pitchFamily="34" charset="0"/>
                    </a:rPr>
                    <a:t>System potential energy can be made as large as possible.  </a:t>
                  </a:r>
                  <a14:m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×</m:t>
                      </m:r>
                    </m:oMath>
                  </a14:m>
                  <a:endParaRPr lang="en-US" sz="2800" dirty="0">
                    <a:solidFill>
                      <a:srgbClr val="FF0000"/>
                    </a:solidFill>
                    <a:latin typeface="+mj-lt"/>
                    <a:cs typeface="Arial" pitchFamily="34" charset="0"/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494" y="1333244"/>
                  <a:ext cx="7327647" cy="58477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1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Explosion 1 1"/>
            <p:cNvSpPr/>
            <p:nvPr/>
          </p:nvSpPr>
          <p:spPr>
            <a:xfrm>
              <a:off x="977969" y="1577915"/>
              <a:ext cx="237881" cy="213655"/>
            </a:xfrm>
            <a:prstGeom prst="irregularSeal1">
              <a:avLst/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564589" y="2143807"/>
            <a:ext cx="2909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igid body grasping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6909" y="2898412"/>
            <a:ext cx="72342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</a:t>
            </a:r>
            <a:r>
              <a:rPr lang="en-US" sz="2400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otal force/wrench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resist unit adversary force/wrench.   </a:t>
            </a:r>
            <a:endParaRPr lang="en-US" dirty="0">
              <a:latin typeface="+mj-lt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4589" y="4175106"/>
            <a:ext cx="3884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Deformable body grasping</a:t>
            </a:r>
            <a:endParaRPr lang="en-US" sz="2000" dirty="0">
              <a:latin typeface="+mj-lt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5850" y="4884656"/>
            <a:ext cx="6132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Work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to resist unit translation by adversary finger.   </a:t>
            </a:r>
            <a:endParaRPr lang="en-US" dirty="0">
              <a:latin typeface="+mj-lt"/>
              <a:cs typeface="Arial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30369" y="1485644"/>
            <a:ext cx="6963144" cy="400110"/>
            <a:chOff x="977969" y="1333244"/>
            <a:chExt cx="6963144" cy="400110"/>
          </a:xfrm>
        </p:grpSpPr>
        <p:sp>
          <p:nvSpPr>
            <p:cNvPr id="18" name="TextBox 17"/>
            <p:cNvSpPr txBox="1"/>
            <p:nvPr/>
          </p:nvSpPr>
          <p:spPr>
            <a:xfrm>
              <a:off x="1371494" y="1333244"/>
              <a:ext cx="65696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atin typeface="Arial" pitchFamily="34" charset="0"/>
                  <a:cs typeface="Arial" pitchFamily="34" charset="0"/>
                </a:rPr>
                <a:t>Optimality criterion should reflect the effort of resistance.</a:t>
              </a:r>
              <a:endParaRPr lang="en-US" dirty="0">
                <a:latin typeface="+mj-lt"/>
                <a:cs typeface="Arial" pitchFamily="34" charset="0"/>
              </a:endParaRPr>
            </a:p>
          </p:txBody>
        </p:sp>
        <p:sp>
          <p:nvSpPr>
            <p:cNvPr id="19" name="Explosion 1 18"/>
            <p:cNvSpPr/>
            <p:nvPr/>
          </p:nvSpPr>
          <p:spPr>
            <a:xfrm>
              <a:off x="977969" y="1426233"/>
              <a:ext cx="237881" cy="213655"/>
            </a:xfrm>
            <a:prstGeom prst="irregularSeal1">
              <a:avLst/>
            </a:prstGeom>
            <a:solidFill>
              <a:srgbClr val="009900"/>
            </a:solidFill>
            <a:ln>
              <a:solidFill>
                <a:srgbClr val="00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5335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15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  <a:latin typeface="Arial" charset="0"/>
                <a:cs typeface="Arial" charset="0"/>
              </a:rPr>
              <a:t>Related Work on Rigid Body Grasping</a:t>
            </a:r>
          </a:p>
        </p:txBody>
      </p: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rot="5400000" flipH="1" flipV="1">
            <a:off x="2560662" y="6159500"/>
            <a:ext cx="228600" cy="3175"/>
          </a:xfrm>
          <a:prstGeom prst="straightConnector1">
            <a:avLst/>
          </a:prstGeom>
          <a:noFill/>
          <a:ln w="9525" algn="ctr">
            <a:solidFill>
              <a:schemeClr val="bg1"/>
            </a:solidFill>
            <a:round/>
            <a:headEnd/>
            <a:tailEnd type="arrow" w="med" len="med"/>
          </a:ln>
        </p:spPr>
      </p:cxnSp>
      <p:sp>
        <p:nvSpPr>
          <p:cNvPr id="12" name="TextBox 27"/>
          <p:cNvSpPr txBox="1">
            <a:spLocks noChangeArrowheads="1"/>
          </p:cNvSpPr>
          <p:nvPr/>
        </p:nvSpPr>
        <p:spPr bwMode="auto">
          <a:xfrm>
            <a:off x="752681" y="1086818"/>
            <a:ext cx="27767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j-lt"/>
                <a:sym typeface="Symbol" pitchFamily="18" charset="2"/>
              </a:rPr>
              <a:t>Form closure grasps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43372" y="1648051"/>
            <a:ext cx="74201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Bounds on # contact points: </a:t>
            </a:r>
            <a:r>
              <a:rPr lang="en-US" sz="1600" dirty="0">
                <a:solidFill>
                  <a:srgbClr val="095E02"/>
                </a:solidFill>
                <a:latin typeface="+mj-lt"/>
              </a:rPr>
              <a:t>Mishra et al. </a:t>
            </a:r>
            <a:r>
              <a:rPr lang="en-US" sz="1600" dirty="0">
                <a:latin typeface="+mj-lt"/>
              </a:rPr>
              <a:t>(1986</a:t>
            </a:r>
            <a:r>
              <a:rPr lang="en-US" sz="1600" dirty="0" smtClean="0">
                <a:latin typeface="+mj-lt"/>
              </a:rPr>
              <a:t>); </a:t>
            </a:r>
            <a:r>
              <a:rPr lang="en-US" sz="1600" dirty="0" err="1">
                <a:solidFill>
                  <a:srgbClr val="095E02"/>
                </a:solidFill>
                <a:latin typeface="+mj-lt"/>
              </a:rPr>
              <a:t>Markenscoff</a:t>
            </a:r>
            <a:r>
              <a:rPr lang="en-US" sz="1600" dirty="0">
                <a:solidFill>
                  <a:srgbClr val="095E02"/>
                </a:solidFill>
                <a:latin typeface="+mj-lt"/>
              </a:rPr>
              <a:t> et al. </a:t>
            </a:r>
            <a:r>
              <a:rPr lang="en-US" sz="1600" dirty="0">
                <a:latin typeface="+mj-lt"/>
              </a:rPr>
              <a:t>(1987)</a:t>
            </a:r>
          </a:p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43372" y="2123677"/>
            <a:ext cx="6617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Synthesis:  </a:t>
            </a:r>
            <a:r>
              <a:rPr lang="en-US" sz="1600" dirty="0" err="1">
                <a:solidFill>
                  <a:srgbClr val="095E02"/>
                </a:solidFill>
                <a:latin typeface="+mj-lt"/>
              </a:rPr>
              <a:t>Brost</a:t>
            </a:r>
            <a:r>
              <a:rPr lang="en-US" sz="1600" dirty="0">
                <a:solidFill>
                  <a:srgbClr val="095E02"/>
                </a:solidFill>
                <a:latin typeface="+mj-lt"/>
              </a:rPr>
              <a:t> &amp; Goldberg </a:t>
            </a:r>
            <a:r>
              <a:rPr lang="en-US" sz="1600" dirty="0">
                <a:latin typeface="+mj-lt"/>
              </a:rPr>
              <a:t>(1994);  </a:t>
            </a:r>
            <a:r>
              <a:rPr lang="en-US" sz="1600" dirty="0">
                <a:solidFill>
                  <a:srgbClr val="095E02"/>
                </a:solidFill>
                <a:latin typeface="+mj-lt"/>
              </a:rPr>
              <a:t>van der </a:t>
            </a:r>
            <a:r>
              <a:rPr lang="en-US" sz="1600" dirty="0" err="1">
                <a:solidFill>
                  <a:srgbClr val="095E02"/>
                </a:solidFill>
                <a:latin typeface="+mj-lt"/>
              </a:rPr>
              <a:t>Stapper</a:t>
            </a:r>
            <a:r>
              <a:rPr lang="en-US" sz="1600" dirty="0">
                <a:solidFill>
                  <a:srgbClr val="095E02"/>
                </a:solidFill>
                <a:latin typeface="+mj-lt"/>
              </a:rPr>
              <a:t> et al. </a:t>
            </a:r>
            <a:r>
              <a:rPr lang="en-US" sz="1600" dirty="0">
                <a:latin typeface="+mj-lt"/>
              </a:rPr>
              <a:t>(2000) </a:t>
            </a:r>
          </a:p>
          <a:p>
            <a:endParaRPr lang="en-US" dirty="0">
              <a:solidFill>
                <a:srgbClr val="0000CC"/>
              </a:solidFill>
              <a:latin typeface="+mj-lt"/>
              <a:cs typeface="Arial" pitchFamily="34" charset="0"/>
            </a:endParaRPr>
          </a:p>
        </p:txBody>
      </p:sp>
      <p:sp>
        <p:nvSpPr>
          <p:cNvPr id="21" name="TextBox 27"/>
          <p:cNvSpPr txBox="1">
            <a:spLocks noChangeArrowheads="1"/>
          </p:cNvSpPr>
          <p:nvPr/>
        </p:nvSpPr>
        <p:spPr bwMode="auto">
          <a:xfrm>
            <a:off x="752681" y="3516863"/>
            <a:ext cx="29049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Force closure grasps </a:t>
            </a:r>
            <a:endParaRPr lang="en-US" sz="2000" dirty="0">
              <a:solidFill>
                <a:srgbClr val="00B0F0"/>
              </a:solidFill>
              <a:latin typeface="+mn-lt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243372" y="4171918"/>
            <a:ext cx="714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Testing &amp; synthesis: 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Nguyen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(1988); </a:t>
            </a:r>
            <a:r>
              <a:rPr lang="en-US" sz="1600" dirty="0" err="1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Trinkle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(1988); 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Ponce et al.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(1993); 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   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Ponce et al.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(1997)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43372" y="2662692"/>
            <a:ext cx="55948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Caging: </a:t>
            </a:r>
            <a:r>
              <a:rPr lang="en-US" sz="1600" dirty="0" err="1">
                <a:solidFill>
                  <a:srgbClr val="095E02"/>
                </a:solidFill>
                <a:latin typeface="+mj-lt"/>
              </a:rPr>
              <a:t>Rimon</a:t>
            </a:r>
            <a:r>
              <a:rPr lang="en-US" sz="1600" dirty="0">
                <a:solidFill>
                  <a:srgbClr val="095E02"/>
                </a:solidFill>
                <a:latin typeface="+mj-lt"/>
              </a:rPr>
              <a:t> &amp;  Blake</a:t>
            </a:r>
            <a:r>
              <a:rPr lang="en-US" sz="1600" dirty="0">
                <a:latin typeface="+mj-lt"/>
              </a:rPr>
              <a:t> (1999);  </a:t>
            </a:r>
            <a:r>
              <a:rPr lang="en-US" sz="1600" dirty="0">
                <a:solidFill>
                  <a:srgbClr val="095E02"/>
                </a:solidFill>
                <a:latin typeface="+mj-lt"/>
              </a:rPr>
              <a:t>Rodriguez et al. </a:t>
            </a:r>
            <a:r>
              <a:rPr lang="en-US" sz="1600" dirty="0">
                <a:latin typeface="+mj-lt"/>
              </a:rPr>
              <a:t>(2012) </a:t>
            </a:r>
          </a:p>
          <a:p>
            <a:r>
              <a:rPr lang="en-US" sz="1600" dirty="0" smtClean="0">
                <a:solidFill>
                  <a:srgbClr val="0000CC"/>
                </a:solidFill>
                <a:latin typeface="+mj-lt"/>
                <a:cs typeface="Arial" pitchFamily="34" charset="0"/>
              </a:rPr>
              <a:t> </a:t>
            </a:r>
            <a:endParaRPr lang="en-US" sz="1600" dirty="0">
              <a:solidFill>
                <a:srgbClr val="0000CC"/>
              </a:solidFill>
              <a:latin typeface="+mj-lt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243372" y="4975120"/>
            <a:ext cx="698781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 Grasp metrics: 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Kerr &amp; Roth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(1986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); Li &amp; </a:t>
            </a:r>
            <a:r>
              <a:rPr lang="en-US" sz="1600" dirty="0" err="1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Sastry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(1988); </a:t>
            </a:r>
            <a:r>
              <a:rPr lang="en-US" sz="1600" dirty="0" err="1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Markenscoff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 &amp; </a:t>
            </a:r>
          </a:p>
          <a:p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   Papadimitriou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(1989); </a:t>
            </a:r>
            <a:r>
              <a:rPr lang="en-US" sz="1600" dirty="0" err="1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Mirtich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 &amp; Canny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(1994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); Mishra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(1995); 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Buss et al.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  (1988); 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Boyd &amp; </a:t>
            </a:r>
            <a:r>
              <a:rPr lang="en-US" sz="1600" dirty="0" err="1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Wegbreit</a:t>
            </a:r>
            <a:r>
              <a:rPr lang="en-US" sz="1600" dirty="0" smtClean="0">
                <a:solidFill>
                  <a:srgbClr val="095E02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 smtClean="0">
                <a:latin typeface="Arial" pitchFamily="34" charset="0"/>
                <a:cs typeface="Arial" pitchFamily="34" charset="0"/>
              </a:rPr>
              <a:t>(2007)</a:t>
            </a: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7" grpId="0"/>
      <p:bldP spid="2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Work Minimization 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310" y="1143000"/>
            <a:ext cx="54248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+mj-lt"/>
                <a:ea typeface="宋体" pitchFamily="2" charset="-122"/>
              </a:rPr>
              <a:t>Finger contact sets change during resistance: </a:t>
            </a:r>
            <a:endParaRPr lang="zh-CN" altLang="en-US" sz="2000" dirty="0">
              <a:latin typeface="+mj-lt"/>
              <a:ea typeface="宋体" pitchFamily="2" charset="-122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3307057"/>
              </p:ext>
            </p:extLst>
          </p:nvPr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2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324104" y="1855112"/>
            <a:ext cx="2676835" cy="430888"/>
            <a:chOff x="1815046" y="2255221"/>
            <a:chExt cx="2676835" cy="430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815046" y="2255222"/>
                  <a:ext cx="59655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800" dirty="0" smtClean="0"/>
                    <a:t>: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046" y="2255222"/>
                  <a:ext cx="596558" cy="43088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t="-25352" r="-8163" b="-492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470130" y="2255221"/>
                  <a:ext cx="202175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 smtClean="0"/>
                    <a:t>}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130" y="2255221"/>
                  <a:ext cx="2021751" cy="43088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t="-25352" r="-6042" b="-492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/>
          <p:cNvGrpSpPr/>
          <p:nvPr/>
        </p:nvGrpSpPr>
        <p:grpSpPr>
          <a:xfrm>
            <a:off x="2320964" y="2444268"/>
            <a:ext cx="2676835" cy="430888"/>
            <a:chOff x="1815046" y="2255221"/>
            <a:chExt cx="2676835" cy="430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815046" y="2255222"/>
                  <a:ext cx="59655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800" dirty="0" smtClean="0"/>
                    <a:t>: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046" y="2255222"/>
                  <a:ext cx="596558" cy="43088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t="-25352" r="-8163" b="-47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470130" y="2255221"/>
                  <a:ext cx="2021751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dirty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 smtClean="0"/>
                    <a:t>}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130" y="2255221"/>
                  <a:ext cx="2021751" cy="43088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25352" r="-5723" b="-47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11"/>
          <p:cNvGrpSpPr/>
          <p:nvPr/>
        </p:nvGrpSpPr>
        <p:grpSpPr>
          <a:xfrm>
            <a:off x="2320964" y="2998112"/>
            <a:ext cx="2944372" cy="430888"/>
            <a:chOff x="1815046" y="2255221"/>
            <a:chExt cx="2944372" cy="430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815046" y="2255222"/>
                  <a:ext cx="59655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800" dirty="0" smtClean="0"/>
                    <a:t>: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5046" y="2255222"/>
                  <a:ext cx="596558" cy="43088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020" t="-25352" b="-478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470130" y="2255221"/>
                  <a:ext cx="2289288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 dirty="0" err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800" dirty="0" smtClean="0"/>
                    <a:t>}</a:t>
                  </a:r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0130" y="2255221"/>
                  <a:ext cx="2289288" cy="43088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25714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864396" y="4219625"/>
                <a:ext cx="7023559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1) Fixed point contacts (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  <m:t>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  <m:t>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  <m:t>𝐾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=1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)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96" y="4219625"/>
                <a:ext cx="7023559" cy="400110"/>
              </a:xfrm>
              <a:prstGeom prst="rect">
                <a:avLst/>
              </a:prstGeom>
              <a:blipFill rotWithShape="0">
                <a:blip r:embed="rId12"/>
                <a:stretch>
                  <a:fillRect l="-95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864396" y="4826826"/>
                <a:ext cx="631473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2) Fixed </a:t>
                </a:r>
                <a:r>
                  <a:rPr lang="en-US" sz="2000" dirty="0" err="1" smtClean="0">
                    <a:latin typeface="Arial" pitchFamily="34" charset="0"/>
                    <a:cs typeface="Arial" pitchFamily="34" charset="0"/>
                    <a:sym typeface="Symbol"/>
                  </a:rPr>
                  <a:t>setment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 contacts (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  <m:t>𝐼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  <m:t>𝐽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,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/>
                          </a:rPr>
                          <m:t>𝐾</m:t>
                        </m:r>
                      </m:e>
                    </m:d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  <a:sym typeface="Symbol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  <a:sym typeface="Symbol"/>
                      </a:rPr>
                      <m:t>1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/>
                  </a:rPr>
                  <a:t>)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.</a:t>
                </a:r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96" y="4826826"/>
                <a:ext cx="6314738" cy="400110"/>
              </a:xfrm>
              <a:prstGeom prst="rect">
                <a:avLst/>
              </a:prstGeom>
              <a:blipFill rotWithShape="0">
                <a:blip r:embed="rId13"/>
                <a:stretch>
                  <a:fillRect l="-1062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864396" y="5499401"/>
            <a:ext cx="79480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3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) Change of contacts under Coulomb friction </a:t>
            </a:r>
          </a:p>
          <a:p>
            <a:pPr eaLnBrk="0" hangingPunct="0"/>
            <a:r>
              <a:rPr lang="en-US" sz="2000" dirty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 </a:t>
            </a:r>
            <a:r>
              <a:rPr lang="en-US" sz="20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  <a:sym typeface="Symbol"/>
              </a:rPr>
              <a:t>   (general case). </a:t>
            </a:r>
            <a:endParaRPr lang="en-US" sz="20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611310" y="3678233"/>
            <a:ext cx="1936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+mj-lt"/>
                <a:ea typeface="宋体" pitchFamily="2" charset="-122"/>
              </a:rPr>
              <a:t>Solution steps: </a:t>
            </a:r>
            <a:endParaRPr lang="zh-CN" altLang="en-US" sz="2000" dirty="0"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1097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The Case of Fixed Point Contacts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02384"/>
              </p:ext>
            </p:extLst>
          </p:nvPr>
        </p:nvGraphicFramePr>
        <p:xfrm>
          <a:off x="2823214" y="1717762"/>
          <a:ext cx="2423779" cy="1405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781" name="Equation" r:id="rId4" imgW="1269720" imgH="736560" progId="Equation.3">
                  <p:embed/>
                </p:oleObj>
              </mc:Choice>
              <mc:Fallback>
                <p:oleObj name="Equation" r:id="rId4" imgW="1269720" imgH="736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214" y="1717762"/>
                        <a:ext cx="2423779" cy="140579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7303" y="1092478"/>
            <a:ext cx="343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Work done by grasping fingers: </a:t>
            </a:r>
            <a:endParaRPr lang="en-US" dirty="0">
              <a:latin typeface="+mj-lt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42925" y="3666252"/>
            <a:ext cx="3322638" cy="1191498"/>
            <a:chOff x="542925" y="3666252"/>
            <a:chExt cx="3322638" cy="1191498"/>
          </a:xfrm>
        </p:grpSpPr>
        <p:sp>
          <p:nvSpPr>
            <p:cNvPr id="5" name="TextBox 4"/>
            <p:cNvSpPr txBox="1"/>
            <p:nvPr/>
          </p:nvSpPr>
          <p:spPr>
            <a:xfrm>
              <a:off x="1149185" y="3666252"/>
              <a:ext cx="16546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Stable squeeze:</a:t>
              </a:r>
              <a:endParaRPr lang="en-US" sz="1600" dirty="0">
                <a:latin typeface="+mj-lt"/>
              </a:endParaRPr>
            </a:p>
          </p:txBody>
        </p:sp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725136"/>
                </p:ext>
              </p:extLst>
            </p:nvPr>
          </p:nvGraphicFramePr>
          <p:xfrm>
            <a:off x="2082758" y="3985062"/>
            <a:ext cx="1746267" cy="412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782" name="Equation" r:id="rId6" imgW="914400" imgH="215640" progId="Equation.3">
                    <p:embed/>
                  </p:oleObj>
                </mc:Choice>
                <mc:Fallback>
                  <p:oleObj name="Equation" r:id="rId6" imgW="914400" imgH="215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2082758" y="3985062"/>
                          <a:ext cx="1746267" cy="4123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26744454"/>
                </p:ext>
              </p:extLst>
            </p:nvPr>
          </p:nvGraphicFramePr>
          <p:xfrm>
            <a:off x="542925" y="4397375"/>
            <a:ext cx="3322638" cy="4603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783" name="Equation" r:id="rId8" imgW="1739880" imgH="241200" progId="Equation.3">
                    <p:embed/>
                  </p:oleObj>
                </mc:Choice>
                <mc:Fallback>
                  <p:oleObj name="Equation" r:id="rId8" imgW="1739880" imgH="2412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42925" y="4397375"/>
                          <a:ext cx="3322638" cy="4603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719291" y="3201632"/>
            <a:ext cx="2521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Minimization is subject to </a:t>
            </a:r>
            <a:endParaRPr lang="en-US" sz="1600" dirty="0">
              <a:latin typeface="+mj-lt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638010" y="3674904"/>
            <a:ext cx="2126453" cy="1690846"/>
            <a:chOff x="5638010" y="3674904"/>
            <a:chExt cx="2126453" cy="1690846"/>
          </a:xfrm>
        </p:grpSpPr>
        <p:sp>
          <p:nvSpPr>
            <p:cNvPr id="12" name="TextBox 11"/>
            <p:cNvSpPr txBox="1"/>
            <p:nvPr/>
          </p:nvSpPr>
          <p:spPr>
            <a:xfrm>
              <a:off x="5638010" y="3674904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+mj-lt"/>
                </a:rPr>
                <a:t>Pure squeeze:</a:t>
              </a:r>
              <a:endParaRPr lang="en-US" sz="1600" dirty="0">
                <a:latin typeface="+mj-lt"/>
              </a:endParaRPr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44468779"/>
                </p:ext>
              </p:extLst>
            </p:nvPr>
          </p:nvGraphicFramePr>
          <p:xfrm>
            <a:off x="5872163" y="4005263"/>
            <a:ext cx="1892300" cy="1360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784" name="Equation" r:id="rId10" imgW="990360" imgH="711000" progId="Equation.3">
                    <p:embed/>
                  </p:oleObj>
                </mc:Choice>
                <mc:Fallback>
                  <p:oleObj name="Equation" r:id="rId10" imgW="990360" imgH="71100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872163" y="4005263"/>
                          <a:ext cx="1892300" cy="13604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2925" y="5428889"/>
                <a:ext cx="7653827" cy="7301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Closed forms exist for optimal resisting translations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 except in </a:t>
                </a:r>
              </a:p>
              <a:p>
                <a:r>
                  <a:rPr lang="en-US" dirty="0" smtClean="0">
                    <a:solidFill>
                      <a:srgbClr val="FF0000"/>
                    </a:solidFill>
                    <a:latin typeface="+mj-lt"/>
                  </a:rPr>
                  <a:t>some degenerate cases. </a:t>
                </a:r>
                <a:endParaRPr lang="en-US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925" y="5428889"/>
                <a:ext cx="7653827" cy="730136"/>
              </a:xfrm>
              <a:prstGeom prst="rect">
                <a:avLst/>
              </a:prstGeom>
              <a:blipFill rotWithShape="0">
                <a:blip r:embed="rId12"/>
                <a:stretch>
                  <a:fillRect l="-637" b="-13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2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An Example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25" y="2286000"/>
            <a:ext cx="7483489" cy="3135591"/>
          </a:xfrm>
          <a:prstGeom prst="rect">
            <a:avLst/>
          </a:prstGeom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310" y="1143000"/>
            <a:ext cx="39453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latin typeface="+mj-lt"/>
                <a:ea typeface="宋体" pitchFamily="2" charset="-122"/>
              </a:rPr>
              <a:t>Resistance by a stable squeeze. </a:t>
            </a:r>
            <a:endParaRPr lang="zh-CN" altLang="en-US" sz="2000" dirty="0"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84614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The Case of Fixed Segment Contacts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2325" y="1186751"/>
                <a:ext cx="367062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Contact node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</a:rPr>
                  <a:t>  is displaced by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25" y="1186751"/>
                <a:ext cx="3670620" cy="453137"/>
              </a:xfrm>
              <a:prstGeom prst="rect">
                <a:avLst/>
              </a:prstGeom>
              <a:blipFill rotWithShape="0">
                <a:blip r:embed="rId3"/>
                <a:stretch>
                  <a:fillRect l="-1495" r="-332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8675" y="2385534"/>
                <a:ext cx="76668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 smtClean="0"/>
                  <a:t> =</a:t>
                </a:r>
                <a:r>
                  <a:rPr lang="en-US" sz="2000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75" y="2385534"/>
                <a:ext cx="766685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2400" t="-10526" r="-4000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eft Brace 4"/>
          <p:cNvSpPr/>
          <p:nvPr/>
        </p:nvSpPr>
        <p:spPr>
          <a:xfrm>
            <a:off x="2825360" y="2002803"/>
            <a:ext cx="310141" cy="122712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35501" y="1784113"/>
                <a:ext cx="14999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  </a:t>
                </a:r>
                <a:r>
                  <a:rPr lang="en-US" sz="20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5501" y="1784113"/>
                <a:ext cx="1499962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144173" y="2312290"/>
                <a:ext cx="147758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  </a:t>
                </a:r>
                <a:r>
                  <a:rPr lang="en-US" sz="20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173" y="2312290"/>
                <a:ext cx="1477584" cy="400110"/>
              </a:xfrm>
              <a:prstGeom prst="rect">
                <a:avLst/>
              </a:prstGeom>
              <a:blipFill rotWithShape="0"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82437" y="2908616"/>
                <a:ext cx="15705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 smtClean="0"/>
                  <a:t>     </a:t>
                </a:r>
                <a:r>
                  <a:rPr lang="en-US" sz="2000" dirty="0" smtClean="0">
                    <a:latin typeface="+mj-lt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437" y="2908616"/>
                <a:ext cx="157055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96992" y="4976553"/>
                <a:ext cx="7777770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D60093"/>
                    </a:solidFill>
                    <a:latin typeface="+mj-lt"/>
                  </a:rPr>
                  <a:t>Generally, closed forms exist for optimal resisting translations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D60093"/>
                    </a:solidFill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rgbClr val="D60093"/>
                    </a:solidFill>
                    <a:latin typeface="+mj-lt"/>
                  </a:rPr>
                  <a:t>. </a:t>
                </a:r>
                <a:endParaRPr lang="en-US" dirty="0">
                  <a:solidFill>
                    <a:srgbClr val="D60093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92" y="4976553"/>
                <a:ext cx="7777770" cy="453137"/>
              </a:xfrm>
              <a:prstGeom prst="rect">
                <a:avLst/>
              </a:prstGeom>
              <a:blipFill rotWithShape="0">
                <a:blip r:embed="rId8"/>
                <a:stretch>
                  <a:fillRect l="-70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822325" y="3886379"/>
            <a:ext cx="5173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Generalize over the case of fixed point contacts. 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0608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28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General Case of Frictional Segment Contacts</a:t>
            </a:r>
            <a:endParaRPr lang="en-US" altLang="zh-CN" sz="36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2681" y="2016172"/>
            <a:ext cx="70049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D60093"/>
                </a:solidFill>
                <a:sym typeface="Symbol"/>
              </a:rPr>
              <a:t>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Between two events the contact configuration does not change.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27"/>
              <p:cNvSpPr txBox="1">
                <a:spLocks noChangeArrowheads="1"/>
              </p:cNvSpPr>
              <p:nvPr/>
            </p:nvSpPr>
            <p:spPr bwMode="auto">
              <a:xfrm>
                <a:off x="752681" y="1086818"/>
                <a:ext cx="6936835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D60093"/>
                    </a:solidFill>
                    <a:sym typeface="Symbol"/>
                  </a:rPr>
                  <a:t></a:t>
                </a:r>
                <a:r>
                  <a:rPr lang="en-US" sz="2000" dirty="0" smtClean="0">
                    <a:solidFill>
                      <a:srgbClr val="FF33CC"/>
                    </a:solidFill>
                    <a:sym typeface="Symbol" pitchFamily="18" charset="2"/>
                  </a:rPr>
                  <a:t>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Sequence the translation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based on contact events. </a:t>
                </a:r>
                <a:endParaRPr lang="en-US" sz="2000" dirty="0">
                  <a:solidFill>
                    <a:srgbClr val="00B0F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681" y="1086818"/>
                <a:ext cx="6936835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879" b="-1627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446962" y="2696856"/>
                <a:ext cx="705616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>
                    <a:latin typeface="+mj-lt"/>
                  </a:rPr>
                  <a:t>Treat </a:t>
                </a:r>
                <a:r>
                  <a:rPr lang="en-US" dirty="0" smtClean="0">
                    <a:latin typeface="+mj-lt"/>
                  </a:rPr>
                  <a:t>as </a:t>
                </a:r>
                <a:r>
                  <a:rPr lang="en-US" dirty="0">
                    <a:latin typeface="+mj-lt"/>
                  </a:rPr>
                  <a:t>fixed contact </a:t>
                </a:r>
                <a:r>
                  <a:rPr lang="en-US" dirty="0" smtClean="0">
                    <a:latin typeface="+mj-lt"/>
                  </a:rPr>
                  <a:t>sets (only approximately for sliding nodes).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62" y="2696856"/>
                <a:ext cx="7056162" cy="453137"/>
              </a:xfrm>
              <a:prstGeom prst="rect">
                <a:avLst/>
              </a:prstGeom>
              <a:blipFill rotWithShape="0">
                <a:blip r:embed="rId5"/>
                <a:stretch>
                  <a:fillRect l="-691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446960" y="3399251"/>
                <a:ext cx="7697039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Directions of new translations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j-lt"/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from minimizing extra work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60" y="3399251"/>
                <a:ext cx="7697039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63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706269"/>
              </p:ext>
            </p:extLst>
          </p:nvPr>
        </p:nvGraphicFramePr>
        <p:xfrm>
          <a:off x="2458220" y="4172261"/>
          <a:ext cx="4288145" cy="837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81" name="Equation" r:id="rId7" imgW="2145960" imgH="419040" progId="Equation.3">
                  <p:embed/>
                </p:oleObj>
              </mc:Choice>
              <mc:Fallback>
                <p:oleObj name="Equation" r:id="rId7" imgW="2145960" imgH="4190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58220" y="4172261"/>
                        <a:ext cx="4288145" cy="83733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752126" y="5265337"/>
                <a:ext cx="5102487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under hypothesized extra unit translation by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dirty="0" smtClean="0">
                    <a:latin typeface="+mj-lt"/>
                  </a:rPr>
                  <a:t>. 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126" y="5265337"/>
                <a:ext cx="5102487" cy="453137"/>
              </a:xfrm>
              <a:prstGeom prst="rect">
                <a:avLst/>
              </a:prstGeom>
              <a:blipFill rotWithShape="0">
                <a:blip r:embed="rId9"/>
                <a:stretch>
                  <a:fillRect l="-956" r="-119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446959" y="5882070"/>
                <a:ext cx="7697039" cy="4531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Distances of new translations are subject to the next contact event. 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59" y="5882070"/>
                <a:ext cx="7697039" cy="453137"/>
              </a:xfrm>
              <a:prstGeom prst="rect">
                <a:avLst/>
              </a:prstGeom>
              <a:blipFill rotWithShape="0">
                <a:blip r:embed="rId10"/>
                <a:stretch>
                  <a:fillRect l="-633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35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6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Outcomes of Resistance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27"/>
              <p:cNvSpPr txBox="1">
                <a:spLocks noChangeArrowheads="1"/>
              </p:cNvSpPr>
              <p:nvPr/>
            </p:nvSpPr>
            <p:spPr bwMode="auto">
              <a:xfrm>
                <a:off x="822325" y="1468378"/>
                <a:ext cx="792774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D60093"/>
                    </a:solidFill>
                    <a:sym typeface="Symbol"/>
                  </a:rPr>
                  <a:t></a:t>
                </a:r>
                <a:r>
                  <a:rPr lang="en-US" sz="2000" dirty="0" smtClean="0">
                    <a:solidFill>
                      <a:srgbClr val="FF33CC"/>
                    </a:solidFill>
                    <a:sym typeface="Symbol" pitchFamily="18" charset="2"/>
                  </a:rPr>
                  <a:t> </a:t>
                </a:r>
                <a:r>
                  <a:rPr lang="en-US" sz="2400" dirty="0" smtClean="0">
                    <a:solidFill>
                      <a:srgbClr val="FF00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Failure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if 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slips before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𝐴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completes its translation. </a:t>
                </a:r>
                <a:endParaRPr lang="en-US" sz="2000" dirty="0">
                  <a:solidFill>
                    <a:srgbClr val="00B0F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4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5" y="1468378"/>
                <a:ext cx="7927748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846"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27"/>
              <p:cNvSpPr txBox="1">
                <a:spLocks noChangeArrowheads="1"/>
              </p:cNvSpPr>
              <p:nvPr/>
            </p:nvSpPr>
            <p:spPr bwMode="auto">
              <a:xfrm>
                <a:off x="822324" y="2300750"/>
                <a:ext cx="5179431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D60093"/>
                    </a:solidFill>
                    <a:sym typeface="Symbol"/>
                  </a:rPr>
                  <a:t></a:t>
                </a:r>
                <a:r>
                  <a:rPr lang="en-US" sz="2000" dirty="0" smtClean="0">
                    <a:solidFill>
                      <a:srgbClr val="FF33CC"/>
                    </a:solidFill>
                    <a:sym typeface="Symbol" pitchFamily="18" charset="2"/>
                  </a:rPr>
                  <a:t> </a:t>
                </a:r>
                <a:r>
                  <a:rPr lang="en-US" sz="2400" dirty="0" smtClean="0">
                    <a:solidFill>
                      <a:srgbClr val="009900"/>
                    </a:solidFill>
                    <a:latin typeface="Arial" pitchFamily="34" charset="0"/>
                    <a:cs typeface="Arial" pitchFamily="34" charset="0"/>
                    <a:sym typeface="Symbol" pitchFamily="18" charset="2"/>
                  </a:rPr>
                  <a:t>Success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otherwise (including slip of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). </a:t>
                </a:r>
                <a:endParaRPr lang="en-US" sz="2000" dirty="0">
                  <a:solidFill>
                    <a:srgbClr val="00B0F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4" y="2300750"/>
                <a:ext cx="517943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94" t="-9211" r="-118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27"/>
              <p:cNvSpPr txBox="1">
                <a:spLocks noChangeArrowheads="1"/>
              </p:cNvSpPr>
              <p:nvPr/>
            </p:nvSpPr>
            <p:spPr bwMode="auto">
              <a:xfrm>
                <a:off x="822323" y="3133122"/>
                <a:ext cx="8125366" cy="7609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D60093"/>
                    </a:solidFill>
                    <a:sym typeface="Symbol"/>
                  </a:rPr>
                  <a:t></a:t>
                </a:r>
                <a:r>
                  <a:rPr lang="en-US" sz="2000" dirty="0" smtClean="0">
                    <a:solidFill>
                      <a:srgbClr val="FF33CC"/>
                    </a:solidFill>
                    <a:sym typeface="Symbol" pitchFamily="18" charset="2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Typically,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have squeezed the object for a grasp before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  <a:sym typeface="Symbol" pitchFamily="18" charset="2"/>
                      </a:rPr>
                      <m:t>𝐴</m:t>
                    </m:r>
                  </m:oMath>
                </a14:m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</a:p>
              <a:p>
                <a:pPr eaLnBrk="0" hangingPunct="0"/>
                <a:r>
                  <a:rPr lang="en-US" sz="2000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   makes contact with the object.   </a:t>
                </a:r>
                <a:endParaRPr lang="en-US" sz="2000" dirty="0">
                  <a:solidFill>
                    <a:srgbClr val="00B0F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2323" y="3133122"/>
                <a:ext cx="8125366" cy="760914"/>
              </a:xfrm>
              <a:prstGeom prst="rect">
                <a:avLst/>
              </a:prstGeom>
              <a:blipFill rotWithShape="0">
                <a:blip r:embed="rId5"/>
                <a:stretch>
                  <a:fillRect l="-825" b="-136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Simulation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10" y="2785400"/>
            <a:ext cx="7948815" cy="3562315"/>
          </a:xfrm>
          <a:prstGeom prst="rect">
            <a:avLst/>
          </a:prstGeom>
          <a:noFill/>
        </p:spPr>
      </p:pic>
      <p:sp>
        <p:nvSpPr>
          <p:cNvPr id="3" name="Freeform 2"/>
          <p:cNvSpPr/>
          <p:nvPr/>
        </p:nvSpPr>
        <p:spPr>
          <a:xfrm>
            <a:off x="884255" y="2893925"/>
            <a:ext cx="2532185" cy="2883877"/>
          </a:xfrm>
          <a:custGeom>
            <a:avLst/>
            <a:gdLst>
              <a:gd name="connsiteX0" fmla="*/ 10048 w 2532185"/>
              <a:gd name="connsiteY0" fmla="*/ 1788607 h 2883877"/>
              <a:gd name="connsiteX1" fmla="*/ 120580 w 2532185"/>
              <a:gd name="connsiteY1" fmla="*/ 1416818 h 2883877"/>
              <a:gd name="connsiteX2" fmla="*/ 281354 w 2532185"/>
              <a:gd name="connsiteY2" fmla="*/ 1115367 h 2883877"/>
              <a:gd name="connsiteX3" fmla="*/ 522514 w 2532185"/>
              <a:gd name="connsiteY3" fmla="*/ 733530 h 2883877"/>
              <a:gd name="connsiteX4" fmla="*/ 763675 w 2532185"/>
              <a:gd name="connsiteY4" fmla="*/ 452176 h 2883877"/>
              <a:gd name="connsiteX5" fmla="*/ 1095270 w 2532185"/>
              <a:gd name="connsiteY5" fmla="*/ 170822 h 2883877"/>
              <a:gd name="connsiteX6" fmla="*/ 1336431 w 2532185"/>
              <a:gd name="connsiteY6" fmla="*/ 60290 h 2883877"/>
              <a:gd name="connsiteX7" fmla="*/ 1487156 w 2532185"/>
              <a:gd name="connsiteY7" fmla="*/ 0 h 2883877"/>
              <a:gd name="connsiteX8" fmla="*/ 1748413 w 2532185"/>
              <a:gd name="connsiteY8" fmla="*/ 10049 h 2883877"/>
              <a:gd name="connsiteX9" fmla="*/ 1979525 w 2532185"/>
              <a:gd name="connsiteY9" fmla="*/ 130629 h 2883877"/>
              <a:gd name="connsiteX10" fmla="*/ 2150347 w 2532185"/>
              <a:gd name="connsiteY10" fmla="*/ 311499 h 2883877"/>
              <a:gd name="connsiteX11" fmla="*/ 2321169 w 2532185"/>
              <a:gd name="connsiteY11" fmla="*/ 622998 h 2883877"/>
              <a:gd name="connsiteX12" fmla="*/ 2441749 w 2532185"/>
              <a:gd name="connsiteY12" fmla="*/ 914400 h 2883877"/>
              <a:gd name="connsiteX13" fmla="*/ 2491991 w 2532185"/>
              <a:gd name="connsiteY13" fmla="*/ 1215851 h 2883877"/>
              <a:gd name="connsiteX14" fmla="*/ 2532185 w 2532185"/>
              <a:gd name="connsiteY14" fmla="*/ 1547446 h 2883877"/>
              <a:gd name="connsiteX15" fmla="*/ 2512088 w 2532185"/>
              <a:gd name="connsiteY15" fmla="*/ 1868994 h 2883877"/>
              <a:gd name="connsiteX16" fmla="*/ 2381459 w 2532185"/>
              <a:gd name="connsiteY16" fmla="*/ 2240783 h 2883877"/>
              <a:gd name="connsiteX17" fmla="*/ 2100105 w 2532185"/>
              <a:gd name="connsiteY17" fmla="*/ 2582427 h 2883877"/>
              <a:gd name="connsiteX18" fmla="*/ 1768510 w 2532185"/>
              <a:gd name="connsiteY18" fmla="*/ 2743200 h 2883877"/>
              <a:gd name="connsiteX19" fmla="*/ 1416818 w 2532185"/>
              <a:gd name="connsiteY19" fmla="*/ 2863780 h 2883877"/>
              <a:gd name="connsiteX20" fmla="*/ 1115367 w 2532185"/>
              <a:gd name="connsiteY20" fmla="*/ 2883877 h 2883877"/>
              <a:gd name="connsiteX21" fmla="*/ 803868 w 2532185"/>
              <a:gd name="connsiteY21" fmla="*/ 2853732 h 2883877"/>
              <a:gd name="connsiteX22" fmla="*/ 442127 w 2532185"/>
              <a:gd name="connsiteY22" fmla="*/ 2753249 h 2883877"/>
              <a:gd name="connsiteX23" fmla="*/ 160774 w 2532185"/>
              <a:gd name="connsiteY23" fmla="*/ 2572378 h 2883877"/>
              <a:gd name="connsiteX24" fmla="*/ 60290 w 2532185"/>
              <a:gd name="connsiteY24" fmla="*/ 2341266 h 2883877"/>
              <a:gd name="connsiteX25" fmla="*/ 0 w 2532185"/>
              <a:gd name="connsiteY25" fmla="*/ 2190541 h 2883877"/>
              <a:gd name="connsiteX26" fmla="*/ 10048 w 2532185"/>
              <a:gd name="connsiteY26" fmla="*/ 1959429 h 288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532185" h="2883877">
                <a:moveTo>
                  <a:pt x="10048" y="1788607"/>
                </a:moveTo>
                <a:lnTo>
                  <a:pt x="120580" y="1416818"/>
                </a:lnTo>
                <a:lnTo>
                  <a:pt x="281354" y="1115367"/>
                </a:lnTo>
                <a:lnTo>
                  <a:pt x="522514" y="733530"/>
                </a:lnTo>
                <a:lnTo>
                  <a:pt x="763675" y="452176"/>
                </a:lnTo>
                <a:lnTo>
                  <a:pt x="1095270" y="170822"/>
                </a:lnTo>
                <a:lnTo>
                  <a:pt x="1336431" y="60290"/>
                </a:lnTo>
                <a:lnTo>
                  <a:pt x="1487156" y="0"/>
                </a:lnTo>
                <a:lnTo>
                  <a:pt x="1748413" y="10049"/>
                </a:lnTo>
                <a:lnTo>
                  <a:pt x="1979525" y="130629"/>
                </a:lnTo>
                <a:lnTo>
                  <a:pt x="2150347" y="311499"/>
                </a:lnTo>
                <a:lnTo>
                  <a:pt x="2321169" y="622998"/>
                </a:lnTo>
                <a:lnTo>
                  <a:pt x="2441749" y="914400"/>
                </a:lnTo>
                <a:lnTo>
                  <a:pt x="2491991" y="1215851"/>
                </a:lnTo>
                <a:lnTo>
                  <a:pt x="2532185" y="1547446"/>
                </a:lnTo>
                <a:lnTo>
                  <a:pt x="2512088" y="1868994"/>
                </a:lnTo>
                <a:lnTo>
                  <a:pt x="2381459" y="2240783"/>
                </a:lnTo>
                <a:lnTo>
                  <a:pt x="2100105" y="2582427"/>
                </a:lnTo>
                <a:lnTo>
                  <a:pt x="1768510" y="2743200"/>
                </a:lnTo>
                <a:lnTo>
                  <a:pt x="1416818" y="2863780"/>
                </a:lnTo>
                <a:lnTo>
                  <a:pt x="1115367" y="2883877"/>
                </a:lnTo>
                <a:lnTo>
                  <a:pt x="803868" y="2853732"/>
                </a:lnTo>
                <a:lnTo>
                  <a:pt x="442127" y="2753249"/>
                </a:lnTo>
                <a:lnTo>
                  <a:pt x="160774" y="2572378"/>
                </a:lnTo>
                <a:lnTo>
                  <a:pt x="60290" y="2341266"/>
                </a:lnTo>
                <a:lnTo>
                  <a:pt x="0" y="2190541"/>
                </a:lnTo>
                <a:lnTo>
                  <a:pt x="10048" y="1959429"/>
                </a:lnTo>
              </a:path>
            </a:pathLst>
          </a:custGeom>
          <a:solidFill>
            <a:srgbClr val="FFFF00"/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5325626" y="2914022"/>
            <a:ext cx="2491992" cy="2873829"/>
          </a:xfrm>
          <a:custGeom>
            <a:avLst/>
            <a:gdLst>
              <a:gd name="connsiteX0" fmla="*/ 120581 w 2491992"/>
              <a:gd name="connsiteY0" fmla="*/ 1396721 h 2873829"/>
              <a:gd name="connsiteX1" fmla="*/ 241161 w 2491992"/>
              <a:gd name="connsiteY1" fmla="*/ 1185705 h 2873829"/>
              <a:gd name="connsiteX2" fmla="*/ 321548 w 2491992"/>
              <a:gd name="connsiteY2" fmla="*/ 1034980 h 2873829"/>
              <a:gd name="connsiteX3" fmla="*/ 462225 w 2491992"/>
              <a:gd name="connsiteY3" fmla="*/ 823965 h 2873829"/>
              <a:gd name="connsiteX4" fmla="*/ 592853 w 2491992"/>
              <a:gd name="connsiteY4" fmla="*/ 612949 h 2873829"/>
              <a:gd name="connsiteX5" fmla="*/ 793820 w 2491992"/>
              <a:gd name="connsiteY5" fmla="*/ 391886 h 2873829"/>
              <a:gd name="connsiteX6" fmla="*/ 1034981 w 2491992"/>
              <a:gd name="connsiteY6" fmla="*/ 200967 h 2873829"/>
              <a:gd name="connsiteX7" fmla="*/ 1316334 w 2491992"/>
              <a:gd name="connsiteY7" fmla="*/ 50242 h 2873829"/>
              <a:gd name="connsiteX8" fmla="*/ 1587640 w 2491992"/>
              <a:gd name="connsiteY8" fmla="*/ 0 h 2873829"/>
              <a:gd name="connsiteX9" fmla="*/ 1838849 w 2491992"/>
              <a:gd name="connsiteY9" fmla="*/ 60290 h 2873829"/>
              <a:gd name="connsiteX10" fmla="*/ 2039816 w 2491992"/>
              <a:gd name="connsiteY10" fmla="*/ 231112 h 2873829"/>
              <a:gd name="connsiteX11" fmla="*/ 2210638 w 2491992"/>
              <a:gd name="connsiteY11" fmla="*/ 462224 h 2873829"/>
              <a:gd name="connsiteX12" fmla="*/ 2371411 w 2491992"/>
              <a:gd name="connsiteY12" fmla="*/ 803868 h 2873829"/>
              <a:gd name="connsiteX13" fmla="*/ 2441750 w 2491992"/>
              <a:gd name="connsiteY13" fmla="*/ 1115367 h 2873829"/>
              <a:gd name="connsiteX14" fmla="*/ 2491992 w 2491992"/>
              <a:gd name="connsiteY14" fmla="*/ 1477108 h 2873829"/>
              <a:gd name="connsiteX15" fmla="*/ 2491992 w 2491992"/>
              <a:gd name="connsiteY15" fmla="*/ 1808703 h 2873829"/>
              <a:gd name="connsiteX16" fmla="*/ 2441750 w 2491992"/>
              <a:gd name="connsiteY16" fmla="*/ 2049864 h 2873829"/>
              <a:gd name="connsiteX17" fmla="*/ 2291025 w 2491992"/>
              <a:gd name="connsiteY17" fmla="*/ 2331218 h 2873829"/>
              <a:gd name="connsiteX18" fmla="*/ 2090058 w 2491992"/>
              <a:gd name="connsiteY18" fmla="*/ 2562330 h 2873829"/>
              <a:gd name="connsiteX19" fmla="*/ 1868994 w 2491992"/>
              <a:gd name="connsiteY19" fmla="*/ 2692958 h 2873829"/>
              <a:gd name="connsiteX20" fmla="*/ 1627833 w 2491992"/>
              <a:gd name="connsiteY20" fmla="*/ 2783393 h 2873829"/>
              <a:gd name="connsiteX21" fmla="*/ 1316334 w 2491992"/>
              <a:gd name="connsiteY21" fmla="*/ 2843683 h 2873829"/>
              <a:gd name="connsiteX22" fmla="*/ 1004836 w 2491992"/>
              <a:gd name="connsiteY22" fmla="*/ 2873829 h 2873829"/>
              <a:gd name="connsiteX23" fmla="*/ 653143 w 2491992"/>
              <a:gd name="connsiteY23" fmla="*/ 2783393 h 2873829"/>
              <a:gd name="connsiteX24" fmla="*/ 361741 w 2491992"/>
              <a:gd name="connsiteY24" fmla="*/ 2592475 h 2873829"/>
              <a:gd name="connsiteX25" fmla="*/ 190919 w 2491992"/>
              <a:gd name="connsiteY25" fmla="*/ 2522136 h 2873829"/>
              <a:gd name="connsiteX26" fmla="*/ 10049 w 2491992"/>
              <a:gd name="connsiteY26" fmla="*/ 2260879 h 2873829"/>
              <a:gd name="connsiteX27" fmla="*/ 0 w 2491992"/>
              <a:gd name="connsiteY27" fmla="*/ 1949380 h 2873829"/>
              <a:gd name="connsiteX28" fmla="*/ 60290 w 2491992"/>
              <a:gd name="connsiteY28" fmla="*/ 1617785 h 2873829"/>
              <a:gd name="connsiteX29" fmla="*/ 120581 w 2491992"/>
              <a:gd name="connsiteY29" fmla="*/ 1457011 h 2873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491992" h="2873829">
                <a:moveTo>
                  <a:pt x="120581" y="1396721"/>
                </a:moveTo>
                <a:lnTo>
                  <a:pt x="241161" y="1185705"/>
                </a:lnTo>
                <a:lnTo>
                  <a:pt x="321548" y="1034980"/>
                </a:lnTo>
                <a:lnTo>
                  <a:pt x="462225" y="823965"/>
                </a:lnTo>
                <a:lnTo>
                  <a:pt x="592853" y="612949"/>
                </a:lnTo>
                <a:lnTo>
                  <a:pt x="793820" y="391886"/>
                </a:lnTo>
                <a:lnTo>
                  <a:pt x="1034981" y="200967"/>
                </a:lnTo>
                <a:lnTo>
                  <a:pt x="1316334" y="50242"/>
                </a:lnTo>
                <a:lnTo>
                  <a:pt x="1587640" y="0"/>
                </a:lnTo>
                <a:lnTo>
                  <a:pt x="1838849" y="60290"/>
                </a:lnTo>
                <a:lnTo>
                  <a:pt x="2039816" y="231112"/>
                </a:lnTo>
                <a:lnTo>
                  <a:pt x="2210638" y="462224"/>
                </a:lnTo>
                <a:lnTo>
                  <a:pt x="2371411" y="803868"/>
                </a:lnTo>
                <a:lnTo>
                  <a:pt x="2441750" y="1115367"/>
                </a:lnTo>
                <a:lnTo>
                  <a:pt x="2491992" y="1477108"/>
                </a:lnTo>
                <a:lnTo>
                  <a:pt x="2491992" y="1808703"/>
                </a:lnTo>
                <a:lnTo>
                  <a:pt x="2441750" y="2049864"/>
                </a:lnTo>
                <a:lnTo>
                  <a:pt x="2291025" y="2331218"/>
                </a:lnTo>
                <a:lnTo>
                  <a:pt x="2090058" y="2562330"/>
                </a:lnTo>
                <a:lnTo>
                  <a:pt x="1868994" y="2692958"/>
                </a:lnTo>
                <a:lnTo>
                  <a:pt x="1627833" y="2783393"/>
                </a:lnTo>
                <a:lnTo>
                  <a:pt x="1316334" y="2843683"/>
                </a:lnTo>
                <a:lnTo>
                  <a:pt x="1004836" y="2873829"/>
                </a:lnTo>
                <a:lnTo>
                  <a:pt x="653143" y="2783393"/>
                </a:lnTo>
                <a:lnTo>
                  <a:pt x="361741" y="2592475"/>
                </a:lnTo>
                <a:lnTo>
                  <a:pt x="190919" y="2522136"/>
                </a:lnTo>
                <a:lnTo>
                  <a:pt x="10049" y="2260879"/>
                </a:lnTo>
                <a:lnTo>
                  <a:pt x="0" y="1949380"/>
                </a:lnTo>
                <a:lnTo>
                  <a:pt x="60290" y="1617785"/>
                </a:lnTo>
                <a:lnTo>
                  <a:pt x="120581" y="1457011"/>
                </a:lnTo>
              </a:path>
            </a:pathLst>
          </a:custGeom>
          <a:solidFill>
            <a:srgbClr val="FFFF00"/>
          </a:solidFill>
          <a:ln w="63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591323" y="3912764"/>
            <a:ext cx="45720" cy="45720"/>
          </a:xfrm>
          <a:prstGeom prst="ellipse">
            <a:avLst/>
          </a:prstGeom>
          <a:solidFill>
            <a:srgbClr val="009900"/>
          </a:solidFill>
          <a:ln w="12700">
            <a:solidFill>
              <a:srgbClr val="00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1207477" y="387313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252728" y="3794760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295401" y="3736721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370720" y="4056175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86296" y="4139320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380770" y="399700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568463" y="395128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625823" y="387313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60468" y="399700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771898" y="4056175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7760468" y="4069627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7790688" y="4139320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5671543" y="3792550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5591323" y="551553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5708450" y="556125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768217" y="558411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799992" y="4210720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671543" y="556125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806349" y="5629833"/>
            <a:ext cx="45720" cy="45720"/>
          </a:xfrm>
          <a:prstGeom prst="ellipse">
            <a:avLst/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490965" y="3854403"/>
                <a:ext cx="4170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965" y="3854403"/>
                <a:ext cx="417007" cy="307777"/>
              </a:xfrm>
              <a:prstGeom prst="rect">
                <a:avLst/>
              </a:prstGeom>
              <a:blipFill rotWithShape="0">
                <a:blip r:embed="rId4"/>
                <a:stretch>
                  <a:fillRect l="-1471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50300" y="3505392"/>
                <a:ext cx="4170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300" y="3505392"/>
                <a:ext cx="417007" cy="307777"/>
              </a:xfrm>
              <a:prstGeom prst="rect">
                <a:avLst/>
              </a:prstGeom>
              <a:blipFill rotWithShape="0">
                <a:blip r:embed="rId5"/>
                <a:stretch>
                  <a:fillRect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902271" y="3961458"/>
                <a:ext cx="4170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271" y="3961458"/>
                <a:ext cx="417007" cy="307777"/>
              </a:xfrm>
              <a:prstGeom prst="rect">
                <a:avLst/>
              </a:prstGeom>
              <a:blipFill rotWithShape="0">
                <a:blip r:embed="rId6"/>
                <a:stretch>
                  <a:fillRect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53983" y="3577997"/>
                <a:ext cx="41700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983" y="3577997"/>
                <a:ext cx="417007" cy="307777"/>
              </a:xfrm>
              <a:prstGeom prst="rect">
                <a:avLst/>
              </a:prstGeom>
              <a:blipFill rotWithShape="0">
                <a:blip r:embed="rId7"/>
                <a:stretch>
                  <a:fillRect l="-1471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9693" y="5719986"/>
                <a:ext cx="2285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693" y="5719986"/>
                <a:ext cx="228524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27027" r="-24324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23768" y="1635310"/>
                <a:ext cx="7695510" cy="915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/>
                  </a:rPr>
                  <a:t>b)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𝐴</m:t>
                    </m:r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pushes the object </a:t>
                </a:r>
                <a:r>
                  <a:rPr lang="en-US" dirty="0" smtClean="0">
                    <a:latin typeface="+mj-lt"/>
                    <a:cs typeface="Arial" pitchFamily="34" charset="0"/>
                  </a:rPr>
                  <a:t>via a translation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.0024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0.0044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>
                    <a:latin typeface="+mj-lt"/>
                    <a:cs typeface="Arial" pitchFamily="34" charset="0"/>
                  </a:rPr>
                  <a:t> under the resistance</a:t>
                </a:r>
              </a:p>
              <a:p>
                <a:r>
                  <a:rPr lang="en-US" dirty="0">
                    <a:latin typeface="+mj-lt"/>
                    <a:cs typeface="Arial" pitchFamily="34" charset="0"/>
                  </a:rPr>
                  <a:t> </a:t>
                </a:r>
                <a:r>
                  <a:rPr lang="en-US" dirty="0" smtClean="0">
                    <a:latin typeface="+mj-lt"/>
                    <a:cs typeface="Arial" pitchFamily="34" charset="0"/>
                  </a:rPr>
                  <a:t>   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+mj-lt"/>
                    <a:cs typeface="Arial" pitchFamily="34" charset="0"/>
                  </a:rPr>
                  <a:t> . </a:t>
                </a:r>
                <a:endParaRPr lang="en-US" sz="1600" dirty="0"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8" y="1635310"/>
                <a:ext cx="7695510" cy="915059"/>
              </a:xfrm>
              <a:prstGeom prst="rect">
                <a:avLst/>
              </a:prstGeom>
              <a:blipFill rotWithShape="0">
                <a:blip r:embed="rId9"/>
                <a:stretch>
                  <a:fillRect l="-633" b="-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3768" y="1103167"/>
                <a:ext cx="7053021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/>
                  </a:rPr>
                  <a:t>a)</a:t>
                </a:r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squeezes the object toward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Arial" pitchFamily="34" charset="0"/>
                    <a:cs typeface="Arial" pitchFamily="34" charset="0"/>
                  </a:rPr>
                  <a:t> via a translation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0.00068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0.002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>
                    <a:latin typeface="+mj-lt"/>
                    <a:cs typeface="Arial" pitchFamily="34" charset="0"/>
                  </a:rPr>
                  <a:t>. </a:t>
                </a:r>
                <a:endParaRPr lang="en-US" sz="1600" dirty="0">
                  <a:latin typeface="+mj-lt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68" y="1103167"/>
                <a:ext cx="7053021" cy="554254"/>
              </a:xfrm>
              <a:prstGeom prst="rect">
                <a:avLst/>
              </a:prstGeom>
              <a:blipFill rotWithShape="0">
                <a:blip r:embed="rId10"/>
                <a:stretch>
                  <a:fillRect l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722725" y="2785400"/>
            <a:ext cx="3928906" cy="35623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2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Resistance Trajectories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5113" y="1054292"/>
            <a:ext cx="6331875" cy="5295076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3376248" y="3918859"/>
            <a:ext cx="864156" cy="10550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376248" y="1507253"/>
            <a:ext cx="3155182" cy="2341266"/>
          </a:xfrm>
          <a:prstGeom prst="line">
            <a:avLst/>
          </a:prstGeom>
          <a:ln w="381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2420817" y="4129872"/>
            <a:ext cx="170822" cy="50242"/>
          </a:xfrm>
          <a:prstGeom prst="straightConnector1">
            <a:avLst/>
          </a:prstGeom>
          <a:ln w="38100">
            <a:solidFill>
              <a:srgbClr val="7F4D78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2291862" y="4813160"/>
            <a:ext cx="303126" cy="90435"/>
          </a:xfrm>
          <a:prstGeom prst="line">
            <a:avLst/>
          </a:prstGeom>
          <a:ln w="38100">
            <a:solidFill>
              <a:schemeClr val="accent5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808326" y="4129872"/>
                <a:ext cx="1336430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sz="1600" dirty="0" smtClean="0">
                    <a:latin typeface="+mj-lt"/>
                  </a:rPr>
                  <a:t>squeeze</a:t>
                </a: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8326" y="4129872"/>
                <a:ext cx="1336430" cy="300660"/>
              </a:xfrm>
              <a:prstGeom prst="rect">
                <a:avLst/>
              </a:prstGeom>
              <a:blipFill rotWithShape="0">
                <a:blip r:embed="rId5"/>
                <a:stretch>
                  <a:fillRect l="-6849" t="-4000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472562" y="4951529"/>
                <a:ext cx="882841" cy="3006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 smtClean="0">
                    <a:latin typeface="+mj-lt"/>
                  </a:rPr>
                  <a:t> resist</a:t>
                </a:r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562" y="4951529"/>
                <a:ext cx="882841" cy="300660"/>
              </a:xfrm>
              <a:prstGeom prst="rect">
                <a:avLst/>
              </a:prstGeom>
              <a:blipFill rotWithShape="0">
                <a:blip r:embed="rId6"/>
                <a:stretch>
                  <a:fillRect l="-10417" t="-4000" r="-1389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835948" y="3985637"/>
                <a:ext cx="8828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+mj-lt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948" y="3985637"/>
                <a:ext cx="882841" cy="307777"/>
              </a:xfrm>
              <a:prstGeom prst="rect">
                <a:avLst/>
              </a:prstGeom>
              <a:blipFill rotWithShape="0"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228095" y="1199476"/>
                <a:ext cx="882841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1600" dirty="0">
                  <a:solidFill>
                    <a:srgbClr val="FF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095" y="1199476"/>
                <a:ext cx="882841" cy="307777"/>
              </a:xfrm>
              <a:prstGeom prst="rect">
                <a:avLst/>
              </a:prstGeom>
              <a:blipFill rotWithShape="0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H="1">
            <a:off x="2397239" y="3918859"/>
            <a:ext cx="882841" cy="89430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506228" y="3848519"/>
            <a:ext cx="782712" cy="281353"/>
          </a:xfrm>
          <a:prstGeom prst="straightConnector1">
            <a:avLst/>
          </a:prstGeom>
          <a:ln>
            <a:solidFill>
              <a:srgbClr val="7F4D78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847519" y="5938576"/>
            <a:ext cx="3362362" cy="211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2551846" y="2891726"/>
            <a:ext cx="108018" cy="11002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2950738" y="3438103"/>
            <a:ext cx="383820" cy="759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782974"/>
              </p:ext>
            </p:extLst>
          </p:nvPr>
        </p:nvGraphicFramePr>
        <p:xfrm>
          <a:off x="2796742" y="2811748"/>
          <a:ext cx="1358541" cy="6190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80" name="Equation" r:id="rId9" imgW="1002960" imgH="457200" progId="Equation.3">
                  <p:embed/>
                </p:oleObj>
              </mc:Choice>
              <mc:Fallback>
                <p:oleObj name="Equation" r:id="rId9" imgW="10029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96742" y="2811748"/>
                        <a:ext cx="1358541" cy="6190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5072487"/>
              </p:ext>
            </p:extLst>
          </p:nvPr>
        </p:nvGraphicFramePr>
        <p:xfrm>
          <a:off x="2089459" y="2190695"/>
          <a:ext cx="13763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81" name="Equation" r:id="rId11" imgW="1015920" imgH="457200" progId="Equation.3">
                  <p:embed/>
                </p:oleObj>
              </mc:Choice>
              <mc:Fallback>
                <p:oleObj name="Equation" r:id="rId11" imgW="101592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89459" y="2190695"/>
                        <a:ext cx="1376362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185616"/>
              </p:ext>
            </p:extLst>
          </p:nvPr>
        </p:nvGraphicFramePr>
        <p:xfrm>
          <a:off x="6005137" y="1945193"/>
          <a:ext cx="11525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882" name="Equation" r:id="rId13" imgW="850680" imgH="457200" progId="Equation.3">
                  <p:embed/>
                </p:oleObj>
              </mc:Choice>
              <mc:Fallback>
                <p:oleObj name="Equation" r:id="rId13" imgW="85068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05137" y="1945193"/>
                        <a:ext cx="11525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6875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Resistance Experiment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15" y="2769428"/>
            <a:ext cx="6721422" cy="34292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7999" y="2769428"/>
            <a:ext cx="1562235" cy="210330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516608" y="5024176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force meter</a:t>
            </a:r>
            <a:endParaRPr lang="en-US" sz="16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33045" y="1111028"/>
                <a:ext cx="6450164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Straightened trajectories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 smtClean="0">
                    <a:latin typeface="+mj-lt"/>
                  </a:rPr>
                  <a:t> for ease of control.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5" y="1111028"/>
                <a:ext cx="6450164" cy="453137"/>
              </a:xfrm>
              <a:prstGeom prst="rect">
                <a:avLst/>
              </a:prstGeom>
              <a:blipFill rotWithShape="0">
                <a:blip r:embed="rId5"/>
                <a:stretch>
                  <a:fillRect l="-851" r="-95"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33045" y="1673766"/>
                <a:ext cx="7624844" cy="760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CC"/>
                    </a:solidFill>
                    <a:latin typeface="Arial" pitchFamily="34" charset="0"/>
                    <a:cs typeface="Arial" pitchFamily="34" charset="0"/>
                    <a:sym typeface="Symbol"/>
                  </a:rPr>
                  <a:t>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Work estimated as half of the product of translation with the sum of the </a:t>
                </a:r>
              </a:p>
              <a:p>
                <a:r>
                  <a:rPr lang="en-US" sz="2000" dirty="0" smtClean="0">
                    <a:latin typeface="+mj-lt"/>
                  </a:rPr>
                  <a:t>   initial and final force readings.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45" y="1673766"/>
                <a:ext cx="7624844" cy="760914"/>
              </a:xfrm>
              <a:prstGeom prst="rect">
                <a:avLst/>
              </a:prstGeom>
              <a:blipFill rotWithShape="0">
                <a:blip r:embed="rId6"/>
                <a:stretch>
                  <a:fillRect l="-719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447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Simulation </a:t>
            </a:r>
            <a:r>
              <a:rPr lang="en-US" altLang="zh-CN" sz="3200" dirty="0" err="1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vs</a:t>
            </a:r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 Experiment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791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7"/>
              <p:cNvSpPr txBox="1">
                <a:spLocks noChangeArrowheads="1"/>
              </p:cNvSpPr>
              <p:nvPr/>
            </p:nvSpPr>
            <p:spPr bwMode="auto">
              <a:xfrm>
                <a:off x="1706420" y="1786839"/>
                <a:ext cx="4485652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2000" dirty="0" smtClean="0">
                    <a:solidFill>
                      <a:srgbClr val="FF0000"/>
                    </a:solidFill>
                    <a:sym typeface="Symbol" pitchFamily="18" charset="2"/>
                  </a:rPr>
                  <a:t></a:t>
                </a:r>
                <a:r>
                  <a:rPr lang="en-US" sz="2000" dirty="0" smtClean="0">
                    <a:solidFill>
                      <a:srgbClr val="FF33CC"/>
                    </a:solidFill>
                    <a:sym typeface="Symbol" pitchFamily="18" charset="2"/>
                  </a:rPr>
                  <a:t> </a:t>
                </a:r>
                <a:r>
                  <a:rPr lang="en-US" dirty="0" smtClean="0">
                    <a:latin typeface="+mn-lt"/>
                    <a:sym typeface="Symbol" pitchFamily="18" charset="2"/>
                  </a:rPr>
                  <a:t>Straightened trajectories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itchFamily="34" charset="0"/>
                    <a:cs typeface="Arial" pitchFamily="34" charset="0"/>
                    <a:sym typeface="Symbol" pitchFamily="18" charset="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cs typeface="Arial" pitchFamily="34" charset="0"/>
                            <a:sym typeface="Symbol" pitchFamily="18" charset="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latin typeface="+mn-lt"/>
                    <a:sym typeface="Symbol" pitchFamily="18" charset="2"/>
                  </a:rPr>
                  <a:t>.  </a:t>
                </a:r>
                <a:endParaRPr lang="en-US" sz="2000" dirty="0">
                  <a:latin typeface="+mn-lt"/>
                </a:endParaRPr>
              </a:p>
            </p:txBody>
          </p:sp>
        </mc:Choice>
        <mc:Fallback xmlns="">
          <p:sp>
            <p:nvSpPr>
              <p:cNvPr id="25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6420" y="1786839"/>
                <a:ext cx="4485652" cy="400110"/>
              </a:xfrm>
              <a:prstGeom prst="rect">
                <a:avLst/>
              </a:prstGeom>
              <a:blipFill rotWithShape="0">
                <a:blip r:embed="rId6"/>
                <a:stretch>
                  <a:fillRect l="-1495" t="-9091" r="-136" b="-2424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122" y="3075138"/>
            <a:ext cx="6881456" cy="175275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5506497" y="3798277"/>
            <a:ext cx="622998" cy="23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2.1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6325438" y="3806233"/>
            <a:ext cx="622998" cy="263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506497" y="4119149"/>
            <a:ext cx="622998" cy="2476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5506497" y="4506923"/>
            <a:ext cx="622998" cy="238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6349725" y="4119149"/>
            <a:ext cx="622998" cy="26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325438" y="4506923"/>
            <a:ext cx="701398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7214931" y="4485998"/>
            <a:ext cx="622998" cy="2637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156840" y="4119149"/>
            <a:ext cx="701398" cy="2384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65362" y="3751459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2.1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6368289" y="3728236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0.82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5582543" y="4050978"/>
            <a:ext cx="5052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8.0</a:t>
            </a:r>
            <a:endParaRPr lang="en-US" sz="2000" dirty="0"/>
          </a:p>
        </p:txBody>
      </p:sp>
      <p:sp>
        <p:nvSpPr>
          <p:cNvPr id="40" name="TextBox 39"/>
          <p:cNvSpPr txBox="1"/>
          <p:nvPr/>
        </p:nvSpPr>
        <p:spPr>
          <a:xfrm>
            <a:off x="6349725" y="4059551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1.53</a:t>
            </a:r>
            <a:endParaRPr lang="en-US" sz="2000" dirty="0"/>
          </a:p>
        </p:txBody>
      </p:sp>
      <p:sp>
        <p:nvSpPr>
          <p:cNvPr id="41" name="TextBox 40"/>
          <p:cNvSpPr txBox="1"/>
          <p:nvPr/>
        </p:nvSpPr>
        <p:spPr>
          <a:xfrm>
            <a:off x="6240048" y="4414062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0.0027</a:t>
            </a:r>
            <a:endParaRPr lang="en-US" sz="2000" dirty="0"/>
          </a:p>
        </p:txBody>
      </p:sp>
      <p:sp>
        <p:nvSpPr>
          <p:cNvPr id="43" name="TextBox 42"/>
          <p:cNvSpPr txBox="1"/>
          <p:nvPr/>
        </p:nvSpPr>
        <p:spPr>
          <a:xfrm>
            <a:off x="5519649" y="4403382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0.008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7200063" y="4069364"/>
            <a:ext cx="6335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6.57</a:t>
            </a:r>
            <a:endParaRPr lang="en-US" sz="2000" dirty="0"/>
          </a:p>
        </p:txBody>
      </p:sp>
      <p:sp>
        <p:nvSpPr>
          <p:cNvPr id="45" name="TextBox 44"/>
          <p:cNvSpPr txBox="1"/>
          <p:nvPr/>
        </p:nvSpPr>
        <p:spPr>
          <a:xfrm>
            <a:off x="7126665" y="4392665"/>
            <a:ext cx="761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0.018</a:t>
            </a:r>
            <a:endParaRPr lang="en-US" sz="2000" dirty="0"/>
          </a:p>
        </p:txBody>
      </p:sp>
      <p:sp>
        <p:nvSpPr>
          <p:cNvPr id="47" name="TextBox 27"/>
          <p:cNvSpPr txBox="1">
            <a:spLocks noChangeArrowheads="1"/>
          </p:cNvSpPr>
          <p:nvPr/>
        </p:nvSpPr>
        <p:spPr bwMode="auto">
          <a:xfrm>
            <a:off x="1706420" y="2288477"/>
            <a:ext cx="2710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dirty="0" smtClean="0">
                <a:latin typeface="+mn-lt"/>
                <a:sym typeface="Symbol" pitchFamily="18" charset="2"/>
              </a:rPr>
              <a:t>Measurement errors.  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1855" y="1142690"/>
            <a:ext cx="3031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Reasons for discrepancies: </a:t>
            </a:r>
            <a:endParaRPr lang="en-US" dirty="0">
              <a:latin typeface="+mj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83877" y="3165232"/>
            <a:ext cx="2200589" cy="231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584746" y="3168340"/>
            <a:ext cx="2200589" cy="231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75694" y="3070187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Experiment (“Optimal”)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5882012" y="307018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Simulation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47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Barrett Hand Grasping a Foam Object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861" y="1278146"/>
            <a:ext cx="4947132" cy="4999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35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“Optimal” </a:t>
            </a:r>
            <a:r>
              <a:rPr lang="en-US" altLang="zh-CN" sz="3200" dirty="0" err="1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vs</a:t>
            </a:r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 “Arbitrary” Resistances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127" y="4190505"/>
            <a:ext cx="6881456" cy="17527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14400" y="1143000"/>
                <a:ext cx="4458272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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“Optimal” resistance as just presented. 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43000"/>
                <a:ext cx="4458272" cy="453137"/>
              </a:xfrm>
              <a:prstGeom prst="rect">
                <a:avLst/>
              </a:prstGeom>
              <a:blipFill rotWithShape="0">
                <a:blip r:embed="rId5"/>
                <a:stretch>
                  <a:fillRect l="-1094" b="-17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14400" y="1715717"/>
                <a:ext cx="7202613" cy="4531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sym typeface="Symbol" pitchFamily="18" charset="2"/>
                  </a:rPr>
                  <a:t>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 </m:t>
                    </m:r>
                  </m:oMath>
                </a14:m>
                <a:r>
                  <a:rPr lang="en-US" dirty="0" smtClean="0">
                    <a:latin typeface="+mj-lt"/>
                  </a:rPr>
                  <a:t>“Arbitrary” resistance with a translation direction chosen arbitrarily. </a:t>
                </a:r>
                <a:endParaRPr lang="en-U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715717"/>
                <a:ext cx="7202613" cy="453137"/>
              </a:xfrm>
              <a:prstGeom prst="rect">
                <a:avLst/>
              </a:prstGeom>
              <a:blipFill rotWithShape="0">
                <a:blip r:embed="rId6"/>
                <a:stretch>
                  <a:fillRect l="-677" r="-85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273447"/>
              </p:ext>
            </p:extLst>
          </p:nvPr>
        </p:nvGraphicFramePr>
        <p:xfrm>
          <a:off x="1912488" y="2464224"/>
          <a:ext cx="1647505" cy="8014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14" name="Equation" r:id="rId7" imgW="939600" imgH="457200" progId="Equation.3">
                  <p:embed/>
                </p:oleObj>
              </mc:Choice>
              <mc:Fallback>
                <p:oleObj name="Equation" r:id="rId7" imgW="9396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12488" y="2464224"/>
                        <a:ext cx="1647505" cy="8014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ight Arrow 4"/>
          <p:cNvSpPr/>
          <p:nvPr/>
        </p:nvSpPr>
        <p:spPr>
          <a:xfrm>
            <a:off x="3989195" y="2739137"/>
            <a:ext cx="743578" cy="2700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320194"/>
              </p:ext>
            </p:extLst>
          </p:nvPr>
        </p:nvGraphicFramePr>
        <p:xfrm>
          <a:off x="4991188" y="2473322"/>
          <a:ext cx="3675062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15" name="Equation" r:id="rId9" imgW="2095200" imgH="457200" progId="Equation.3">
                  <p:embed/>
                </p:oleObj>
              </mc:Choice>
              <mc:Fallback>
                <p:oleObj name="Equation" r:id="rId9" imgW="209520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91188" y="2473322"/>
                        <a:ext cx="3675062" cy="801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559993" y="3143975"/>
            <a:ext cx="17235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stable resistance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675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 animBg="1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Summary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760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845024" y="1394542"/>
            <a:ext cx="74767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Displacement-based grasping strategy for deformable objects.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27"/>
          <p:cNvSpPr txBox="1">
            <a:spLocks noChangeArrowheads="1"/>
          </p:cNvSpPr>
          <p:nvPr/>
        </p:nvSpPr>
        <p:spPr bwMode="auto">
          <a:xfrm>
            <a:off x="845024" y="2342434"/>
            <a:ext cx="34900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Stable and pure squeezes.</a:t>
            </a:r>
            <a:endParaRPr lang="en-US" sz="2000" dirty="0">
              <a:latin typeface="+mn-lt"/>
            </a:endParaRPr>
          </a:p>
        </p:txBody>
      </p:sp>
      <p:sp>
        <p:nvSpPr>
          <p:cNvPr id="8" name="TextBox 27"/>
          <p:cNvSpPr txBox="1">
            <a:spLocks noChangeArrowheads="1"/>
          </p:cNvSpPr>
          <p:nvPr/>
        </p:nvSpPr>
        <p:spPr bwMode="auto">
          <a:xfrm>
            <a:off x="845024" y="3290326"/>
            <a:ext cx="739337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Event-driven algorithm combined with contact mode analysis. </a:t>
            </a:r>
            <a:endParaRPr lang="en-US" sz="2000" dirty="0">
              <a:latin typeface="+mn-lt"/>
            </a:endParaRPr>
          </a:p>
        </p:txBody>
      </p:sp>
      <p:sp>
        <p:nvSpPr>
          <p:cNvPr id="9" name="TextBox 27"/>
          <p:cNvSpPr txBox="1">
            <a:spLocks noChangeArrowheads="1"/>
          </p:cNvSpPr>
          <p:nvPr/>
        </p:nvSpPr>
        <p:spPr bwMode="auto">
          <a:xfrm>
            <a:off x="845024" y="4157617"/>
            <a:ext cx="4110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Energy-based grasp optimality. </a:t>
            </a:r>
            <a:endParaRPr lang="en-US" sz="2000" dirty="0">
              <a:latin typeface="+mn-lt"/>
            </a:endParaRPr>
          </a:p>
        </p:txBody>
      </p:sp>
      <p:sp>
        <p:nvSpPr>
          <p:cNvPr id="10" name="TextBox 27"/>
          <p:cNvSpPr txBox="1">
            <a:spLocks noChangeArrowheads="1"/>
          </p:cNvSpPr>
          <p:nvPr/>
        </p:nvSpPr>
        <p:spPr bwMode="auto">
          <a:xfrm>
            <a:off x="845024" y="5012142"/>
            <a:ext cx="744325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FF0000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Computational efficiency from one-time matrix decomposition.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331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Future Work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graphicFrame>
        <p:nvGraphicFramePr>
          <p:cNvPr id="36" name="Object 35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784" name="Equation" r:id="rId4" imgW="114120" imgH="215640" progId="Equation.3">
                  <p:embed/>
                </p:oleObj>
              </mc:Choice>
              <mc:Fallback>
                <p:oleObj name="Equation" r:id="rId4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7"/>
          <p:cNvSpPr txBox="1">
            <a:spLocks noChangeArrowheads="1"/>
          </p:cNvSpPr>
          <p:nvPr/>
        </p:nvSpPr>
        <p:spPr bwMode="auto">
          <a:xfrm>
            <a:off x="822325" y="1267411"/>
            <a:ext cx="631955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Computationally efficient grasp outcome prediction. </a:t>
            </a:r>
            <a:endParaRPr lang="en-US" sz="2000" dirty="0">
              <a:latin typeface="+mn-lt"/>
            </a:endParaRPr>
          </a:p>
        </p:txBody>
      </p:sp>
      <p:sp>
        <p:nvSpPr>
          <p:cNvPr id="7" name="TextBox 27"/>
          <p:cNvSpPr txBox="1">
            <a:spLocks noChangeArrowheads="1"/>
          </p:cNvSpPr>
          <p:nvPr/>
        </p:nvSpPr>
        <p:spPr bwMode="auto">
          <a:xfrm>
            <a:off x="822325" y="2085945"/>
            <a:ext cx="62824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>
                <a:latin typeface="+mn-lt"/>
                <a:sym typeface="Symbol" pitchFamily="18" charset="2"/>
              </a:rPr>
              <a:t>R</a:t>
            </a:r>
            <a:r>
              <a:rPr lang="en-US" sz="2000" dirty="0" smtClean="0">
                <a:latin typeface="+mn-lt"/>
                <a:sym typeface="Symbol" pitchFamily="18" charset="2"/>
              </a:rPr>
              <a:t>igid body grasping vs. deformable body grasping. </a:t>
            </a:r>
            <a:endParaRPr lang="en-US" sz="2000" dirty="0"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43554" y="2787562"/>
            <a:ext cx="58620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Why deformable objects are often easier to grasp?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51100" y="3429000"/>
            <a:ext cx="73014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Soft fingers on a rigid body vs. Hard fingers on a deformable body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27"/>
          <p:cNvSpPr txBox="1">
            <a:spLocks noChangeArrowheads="1"/>
          </p:cNvSpPr>
          <p:nvPr/>
        </p:nvSpPr>
        <p:spPr bwMode="auto">
          <a:xfrm>
            <a:off x="822325" y="4264726"/>
            <a:ext cx="690766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Design of grasping algorithms for 3D deformable objects.</a:t>
            </a:r>
            <a:endParaRPr lang="en-US" sz="2000" dirty="0">
              <a:latin typeface="+mn-lt"/>
            </a:endParaRPr>
          </a:p>
        </p:txBody>
      </p:sp>
      <p:sp>
        <p:nvSpPr>
          <p:cNvPr id="11" name="TextBox 27"/>
          <p:cNvSpPr txBox="1">
            <a:spLocks noChangeArrowheads="1"/>
          </p:cNvSpPr>
          <p:nvPr/>
        </p:nvSpPr>
        <p:spPr bwMode="auto">
          <a:xfrm>
            <a:off x="822325" y="5319985"/>
            <a:ext cx="41296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0000CC"/>
                </a:solidFill>
                <a:sym typeface="Symbol" pitchFamily="18" charset="2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n-lt"/>
                <a:sym typeface="Symbol" pitchFamily="18" charset="2"/>
              </a:rPr>
              <a:t>Energy-based grasping metrics. 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6987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Acknowledgement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 </a:t>
            </a:r>
          </a:p>
        </p:txBody>
      </p:sp>
      <p:pic>
        <p:nvPicPr>
          <p:cNvPr id="755717" name="Picture 5" descr="isu-log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96571" y="1303978"/>
            <a:ext cx="1981200" cy="739775"/>
          </a:xfrm>
          <a:prstGeom prst="rect">
            <a:avLst/>
          </a:prstGeom>
          <a:noFill/>
        </p:spPr>
      </p:pic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44192" y="2984224"/>
            <a:ext cx="4637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latin typeface="Arial" pitchFamily="34" charset="0"/>
                <a:ea typeface="宋体" pitchFamily="2" charset="-122"/>
                <a:cs typeface="Arial" pitchFamily="34" charset="0"/>
              </a:rPr>
              <a:t>US National Science Foundation</a:t>
            </a:r>
            <a:endParaRPr lang="en-US" altLang="zh-CN" sz="2400" dirty="0">
              <a:latin typeface="Arial" pitchFamily="34" charset="0"/>
              <a:ea typeface="宋体" pitchFamily="2" charset="-122"/>
              <a:cs typeface="Arial" pitchFamily="34" charset="0"/>
            </a:endParaRPr>
          </a:p>
        </p:txBody>
      </p:sp>
      <p:pic>
        <p:nvPicPr>
          <p:cNvPr id="9" name="Picture 6" descr="nsf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1706544" y="2705209"/>
            <a:ext cx="1447800" cy="1417638"/>
          </a:xfrm>
          <a:noFill/>
          <a:ln/>
        </p:spPr>
      </p:pic>
      <p:sp>
        <p:nvSpPr>
          <p:cNvPr id="11" name="TextBox 10"/>
          <p:cNvSpPr txBox="1"/>
          <p:nvPr/>
        </p:nvSpPr>
        <p:spPr>
          <a:xfrm>
            <a:off x="4292377" y="3561979"/>
            <a:ext cx="1580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n-lt"/>
              </a:rPr>
              <a:t>IIS-0915876</a:t>
            </a:r>
            <a:endParaRPr lang="en-US" sz="20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1143000"/>
          </a:xfrm>
        </p:spPr>
        <p:txBody>
          <a:bodyPr/>
          <a:lstStyle/>
          <a:p>
            <a:r>
              <a:rPr lang="en-US" altLang="zh-CN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Online Papers </a:t>
            </a:r>
            <a:r>
              <a:rPr lang="en-US" altLang="zh-CN" dirty="0" smtClean="0">
                <a:solidFill>
                  <a:srgbClr val="0070C0"/>
                </a:solidFill>
                <a:ea typeface="宋体" pitchFamily="2" charset="-122"/>
              </a:rPr>
              <a:t>  </a:t>
            </a:r>
            <a:endParaRPr lang="en-US" altLang="zh-CN" dirty="0">
              <a:solidFill>
                <a:srgbClr val="0070C0"/>
              </a:solidFill>
              <a:ea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556" y="1364342"/>
            <a:ext cx="822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IEEE International Conference on Robotics and Automation (2013, published)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93671" y="2006989"/>
            <a:ext cx="5192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http://www.cs.iastate.edu/~jia/papers/ICRA13.pdf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6453" y="4630058"/>
            <a:ext cx="8045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Extended version (submitted to </a:t>
            </a:r>
            <a:r>
              <a:rPr lang="en-US" i="1" dirty="0" smtClean="0">
                <a:latin typeface="Arial" pitchFamily="34" charset="0"/>
                <a:cs typeface="Arial" pitchFamily="34" charset="0"/>
              </a:rPr>
              <a:t>International Journal of Robotics Research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84058" y="5457371"/>
            <a:ext cx="6021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http://www.cs.iastate.edu/~jia/papers/IJRR13-submit.pdf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556" y="3000270"/>
            <a:ext cx="928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IEEE/RSJ International Conference on Intelligent Robots and Systems (2013, accepted)  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93671" y="3642917"/>
            <a:ext cx="59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http://www.cs.iastate.edu/~jia/papers/IROS13-submit.pdf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Deformable Body Grasping Is Difficult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29" name="TextBox 27"/>
          <p:cNvSpPr txBox="1">
            <a:spLocks noChangeArrowheads="1"/>
          </p:cNvSpPr>
          <p:nvPr/>
        </p:nvSpPr>
        <p:spPr bwMode="auto">
          <a:xfrm>
            <a:off x="784563" y="1448190"/>
            <a:ext cx="64940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j-lt"/>
                <a:sym typeface="Symbol" pitchFamily="18" charset="2"/>
              </a:rPr>
              <a:t>Form closure impossible (infinite degrees of freedom)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0" name="TextBox 27"/>
          <p:cNvSpPr txBox="1">
            <a:spLocks noChangeArrowheads="1"/>
          </p:cNvSpPr>
          <p:nvPr/>
        </p:nvSpPr>
        <p:spPr bwMode="auto">
          <a:xfrm>
            <a:off x="784563" y="2050768"/>
            <a:ext cx="788889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j-lt"/>
                <a:sym typeface="Symbol" pitchFamily="18" charset="2"/>
              </a:rPr>
              <a:t>Force closure inapplicable (changing geometry, growing contacts)</a:t>
            </a:r>
            <a:endParaRPr lang="en-US" sz="2000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32" name="TextBox 27"/>
          <p:cNvSpPr txBox="1">
            <a:spLocks noChangeArrowheads="1"/>
          </p:cNvSpPr>
          <p:nvPr/>
        </p:nvSpPr>
        <p:spPr bwMode="auto">
          <a:xfrm>
            <a:off x="784563" y="2733674"/>
            <a:ext cx="752000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j-lt"/>
                <a:sym typeface="Symbol" pitchFamily="18" charset="2"/>
              </a:rPr>
              <a:t>High computation cost of deformable modeling using the finite </a:t>
            </a:r>
          </a:p>
          <a:p>
            <a:pPr eaLnBrk="0" hangingPunct="0"/>
            <a:r>
              <a:rPr lang="en-US" sz="2000" dirty="0" smtClean="0">
                <a:solidFill>
                  <a:srgbClr val="00B0F0"/>
                </a:solidFill>
                <a:latin typeface="+mj-lt"/>
              </a:rPr>
              <a:t>    </a:t>
            </a:r>
            <a:r>
              <a:rPr lang="en-US" sz="2000" dirty="0" smtClean="0">
                <a:latin typeface="+mj-lt"/>
              </a:rPr>
              <a:t>element methods (FEM)</a:t>
            </a:r>
            <a:endParaRPr lang="en-US" sz="2000" dirty="0">
              <a:latin typeface="+mj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84563" y="4703994"/>
            <a:ext cx="7045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+mj-lt"/>
              </a:rPr>
              <a:t>Very little research done in robotics (most limited to linear objects) </a:t>
            </a:r>
            <a:endParaRPr lang="en-US" dirty="0">
              <a:latin typeface="+mj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1137" y="5242450"/>
            <a:ext cx="74578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+mj-lt"/>
              </a:rPr>
              <a:t>Wakamatsu et al. (1996);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Hirai et al. (2001); </a:t>
            </a:r>
            <a:r>
              <a:rPr lang="en-US" sz="1600" dirty="0" err="1" smtClean="0">
                <a:latin typeface="+mj-lt"/>
              </a:rPr>
              <a:t>Gopalakrishnan</a:t>
            </a:r>
            <a:r>
              <a:rPr lang="en-US" sz="1600" dirty="0" smtClean="0">
                <a:latin typeface="+mj-lt"/>
              </a:rPr>
              <a:t> &amp; Goldberg (2005);</a:t>
            </a:r>
          </a:p>
          <a:p>
            <a:r>
              <a:rPr lang="en-US" sz="1600" dirty="0" smtClean="0">
                <a:latin typeface="+mj-lt"/>
              </a:rPr>
              <a:t>Wakamatsu &amp; Hirai (2004); </a:t>
            </a:r>
            <a:r>
              <a:rPr lang="en-US" sz="1600" dirty="0" err="1" smtClean="0">
                <a:latin typeface="+mj-lt"/>
              </a:rPr>
              <a:t>Saha</a:t>
            </a:r>
            <a:r>
              <a:rPr lang="en-US" sz="1600" dirty="0" smtClean="0">
                <a:latin typeface="+mj-lt"/>
              </a:rPr>
              <a:t> &amp; </a:t>
            </a:r>
            <a:r>
              <a:rPr lang="en-US" sz="1600" dirty="0" err="1" smtClean="0">
                <a:latin typeface="+mj-lt"/>
              </a:rPr>
              <a:t>Isto</a:t>
            </a:r>
            <a:r>
              <a:rPr lang="en-US" sz="1600" dirty="0" smtClean="0">
                <a:latin typeface="+mj-lt"/>
              </a:rPr>
              <a:t> (2006); Ladd &amp; </a:t>
            </a:r>
            <a:r>
              <a:rPr lang="en-US" sz="1600" dirty="0" err="1" smtClean="0">
                <a:latin typeface="+mj-lt"/>
              </a:rPr>
              <a:t>Kavraki</a:t>
            </a:r>
            <a:r>
              <a:rPr lang="en-US" sz="1600" dirty="0" smtClean="0">
                <a:latin typeface="+mj-lt"/>
              </a:rPr>
              <a:t> (2004) </a:t>
            </a:r>
            <a:endParaRPr lang="en-US" sz="1600" dirty="0">
              <a:latin typeface="+mj-lt"/>
            </a:endParaRPr>
          </a:p>
        </p:txBody>
      </p:sp>
      <p:sp>
        <p:nvSpPr>
          <p:cNvPr id="36" name="TextBox 27"/>
          <p:cNvSpPr txBox="1">
            <a:spLocks noChangeArrowheads="1"/>
          </p:cNvSpPr>
          <p:nvPr/>
        </p:nvSpPr>
        <p:spPr bwMode="auto">
          <a:xfrm>
            <a:off x="781138" y="3557603"/>
            <a:ext cx="727314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 smtClean="0">
                <a:solidFill>
                  <a:srgbClr val="D60093"/>
                </a:solidFill>
                <a:sym typeface="Symbol"/>
              </a:rPr>
              <a:t></a:t>
            </a:r>
            <a:r>
              <a:rPr lang="en-US" sz="2000" dirty="0" smtClean="0">
                <a:solidFill>
                  <a:srgbClr val="FF33CC"/>
                </a:solidFill>
                <a:sym typeface="Symbol" pitchFamily="18" charset="2"/>
              </a:rPr>
              <a:t> </a:t>
            </a:r>
            <a:r>
              <a:rPr lang="en-US" sz="2000" dirty="0" smtClean="0">
                <a:latin typeface="+mj-lt"/>
                <a:sym typeface="Symbol" pitchFamily="18" charset="2"/>
              </a:rPr>
              <a:t>Contact constraints needed for modeling do not exist at the </a:t>
            </a:r>
          </a:p>
          <a:p>
            <a:pPr eaLnBrk="0" hangingPunct="0"/>
            <a:r>
              <a:rPr lang="en-US" sz="2000" dirty="0" smtClean="0">
                <a:latin typeface="+mj-lt"/>
              </a:rPr>
              <a:t>    start of a grasp operation. 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Displacement-Based Deformable Grasping</a:t>
            </a:r>
            <a:endParaRPr lang="en-US" altLang="zh-CN" sz="4000" dirty="0" smtClean="0">
              <a:solidFill>
                <a:srgbClr val="0070C0"/>
              </a:solidFill>
              <a:latin typeface="Arial" charset="0"/>
              <a:ea typeface="宋体" pitchFamily="2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21357" y="1217856"/>
            <a:ext cx="7336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009900"/>
                </a:solidFill>
                <a:latin typeface="+mj-lt"/>
                <a:ea typeface="宋体" pitchFamily="2" charset="-122"/>
              </a:rPr>
              <a:t>A change of paradigm from rigid body grasping. </a:t>
            </a:r>
            <a:endParaRPr lang="zh-CN" altLang="en-US" sz="2400" dirty="0">
              <a:solidFill>
                <a:srgbClr val="009900"/>
              </a:solidFill>
              <a:latin typeface="+mj-lt"/>
              <a:ea typeface="宋体" pitchFamily="2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79714" y="2967332"/>
            <a:ext cx="7772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Specified forces cannot guarantee equilibrium after deformation.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9714" y="3959859"/>
            <a:ext cx="748099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Deformation computed under geometric constraints ensures </a:t>
            </a:r>
          </a:p>
          <a:p>
            <a:pPr eaLnBrk="0" hangingPunct="0"/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 force 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and torque equilibrium.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79714" y="5132306"/>
            <a:ext cx="75546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dirty="0" smtClean="0">
                <a:solidFill>
                  <a:srgbClr val="FF0066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dirty="0" smtClean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Easier to command a finger to move to a place than to exert a </a:t>
            </a:r>
          </a:p>
          <a:p>
            <a:pPr eaLnBrk="0" hangingPunct="0"/>
            <a:r>
              <a:rPr lang="en-US" sz="2000" dirty="0" smtClean="0">
                <a:latin typeface="Arial" pitchFamily="34" charset="0"/>
                <a:cs typeface="Arial" pitchFamily="34" charset="0"/>
              </a:rPr>
              <a:t>   prescribed grasping force. 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21358" y="1913250"/>
            <a:ext cx="73369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latin typeface="+mj-lt"/>
                <a:ea typeface="宋体" pitchFamily="2" charset="-122"/>
              </a:rPr>
              <a:t>Specify</a:t>
            </a:r>
            <a:r>
              <a:rPr lang="en-US" altLang="zh-CN" sz="2400" dirty="0" smtClean="0">
                <a:solidFill>
                  <a:srgbClr val="D60093"/>
                </a:solidFill>
                <a:latin typeface="+mj-lt"/>
                <a:ea typeface="宋体" pitchFamily="2" charset="-122"/>
              </a:rPr>
              <a:t> finger displacements </a:t>
            </a:r>
            <a:r>
              <a:rPr lang="en-US" altLang="zh-CN" sz="2400" dirty="0" smtClean="0">
                <a:latin typeface="+mj-lt"/>
                <a:ea typeface="宋体" pitchFamily="2" charset="-122"/>
              </a:rPr>
              <a:t>rather than </a:t>
            </a:r>
            <a:r>
              <a:rPr lang="en-US" altLang="zh-CN" sz="2400" dirty="0" smtClean="0">
                <a:solidFill>
                  <a:srgbClr val="D60093"/>
                </a:solidFill>
                <a:latin typeface="+mj-lt"/>
                <a:ea typeface="宋体" pitchFamily="2" charset="-122"/>
              </a:rPr>
              <a:t>forces. </a:t>
            </a:r>
            <a:endParaRPr lang="zh-CN" altLang="en-US" sz="2400" dirty="0">
              <a:solidFill>
                <a:srgbClr val="D60093"/>
              </a:solidFill>
              <a:latin typeface="+mj-lt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978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32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Positional Constraints &amp; Contact Analysis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21215" y="1758311"/>
            <a:ext cx="7520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+mj-lt"/>
              </a:rPr>
              <a:t>Deformation update during a grasp needs </a:t>
            </a:r>
            <a:r>
              <a:rPr lang="en-US" sz="2000" dirty="0" smtClean="0">
                <a:solidFill>
                  <a:srgbClr val="095E02"/>
                </a:solidFill>
                <a:latin typeface="+mj-lt"/>
              </a:rPr>
              <a:t>positional constraints</a:t>
            </a:r>
            <a:r>
              <a:rPr lang="en-US" sz="2000" dirty="0" smtClean="0">
                <a:latin typeface="+mj-lt"/>
              </a:rPr>
              <a:t>. </a:t>
            </a:r>
            <a:endParaRPr lang="en-US" sz="2000" dirty="0">
              <a:latin typeface="+mj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21215" y="3302870"/>
            <a:ext cx="7520288" cy="2188192"/>
            <a:chOff x="636773" y="2663261"/>
            <a:chExt cx="7520288" cy="2188192"/>
          </a:xfrm>
        </p:grpSpPr>
        <p:sp>
          <p:nvSpPr>
            <p:cNvPr id="6" name="TextBox 5"/>
            <p:cNvSpPr txBox="1"/>
            <p:nvPr/>
          </p:nvSpPr>
          <p:spPr>
            <a:xfrm>
              <a:off x="636773" y="2663261"/>
              <a:ext cx="66537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latin typeface="+mj-lt"/>
                </a:rPr>
                <a:t>Resort to varying</a:t>
              </a:r>
              <a:r>
                <a:rPr lang="en-US" sz="2000" dirty="0" smtClean="0">
                  <a:solidFill>
                    <a:srgbClr val="FF0000"/>
                  </a:solidFill>
                  <a:latin typeface="+mj-lt"/>
                </a:rPr>
                <a:t> finger contacts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7271" y="3232394"/>
              <a:ext cx="72297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  <a:sym typeface="Symbol"/>
                </a:rPr>
                <a:t></a:t>
              </a:r>
              <a:r>
                <a:rPr lang="en-US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T</a:t>
              </a:r>
              <a:r>
                <a:rPr lang="en-US" dirty="0" smtClean="0">
                  <a:latin typeface="Arial" pitchFamily="34" charset="0"/>
                  <a:cs typeface="Arial" pitchFamily="34" charset="0"/>
                  <a:sym typeface="Symbol" pitchFamily="18" charset="2"/>
                </a:rPr>
                <a:t>hey are maintained by friction.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7271" y="3886292"/>
              <a:ext cx="72297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  <a:sym typeface="Symbol"/>
                </a:rPr>
                <a:t></a:t>
              </a:r>
              <a:r>
                <a:rPr lang="en-US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C</a:t>
              </a:r>
              <a:r>
                <a:rPr lang="en-US" dirty="0" smtClean="0">
                  <a:latin typeface="Arial" pitchFamily="34" charset="0"/>
                  <a:cs typeface="Arial" pitchFamily="34" charset="0"/>
                  <a:sym typeface="Symbol" pitchFamily="18" charset="2"/>
                </a:rPr>
                <a:t>ontact regions grow or shrink. 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927271" y="4482121"/>
              <a:ext cx="722979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FF0066"/>
                  </a:solidFill>
                  <a:latin typeface="Arial" pitchFamily="34" charset="0"/>
                  <a:cs typeface="Arial" pitchFamily="34" charset="0"/>
                  <a:sym typeface="Symbol"/>
                </a:rPr>
                <a:t></a:t>
              </a:r>
              <a:r>
                <a:rPr lang="en-US" dirty="0">
                  <a:solidFill>
                    <a:srgbClr val="009900"/>
                  </a:solidFill>
                  <a:latin typeface="Arial" pitchFamily="34" charset="0"/>
                  <a:cs typeface="Arial" pitchFamily="34" charset="0"/>
                  <a:sym typeface="Symbol" pitchFamily="18" charset="2"/>
                </a:rPr>
                <a:t> </a:t>
              </a:r>
              <a:r>
                <a:rPr lang="en-US" dirty="0">
                  <a:latin typeface="Arial" pitchFamily="34" charset="0"/>
                  <a:cs typeface="Arial" pitchFamily="34" charset="0"/>
                  <a:sym typeface="Symbol" pitchFamily="18" charset="2"/>
                </a:rPr>
                <a:t>I</a:t>
              </a:r>
              <a:r>
                <a:rPr lang="en-US" dirty="0" smtClean="0">
                  <a:latin typeface="Arial" pitchFamily="34" charset="0"/>
                  <a:cs typeface="Arial" pitchFamily="34" charset="0"/>
                  <a:sym typeface="Symbol" pitchFamily="18" charset="2"/>
                </a:rPr>
                <a:t>ndividual contact points slide or stick.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1215" y="5742101"/>
            <a:ext cx="491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  <a:latin typeface="+mj-lt"/>
              </a:rPr>
              <a:t>Incrementally track contact configuration! </a:t>
            </a:r>
            <a:endParaRPr lang="en-US" sz="2000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21215" y="1189178"/>
            <a:ext cx="7856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095E02"/>
                </a:solidFill>
                <a:latin typeface="+mj-lt"/>
              </a:rPr>
              <a:t>Instantaneous deformation </a:t>
            </a:r>
            <a:r>
              <a:rPr lang="en-US" sz="2000" dirty="0" smtClean="0">
                <a:latin typeface="+mj-lt"/>
              </a:rPr>
              <a:t>is assumed in </a:t>
            </a:r>
            <a:r>
              <a:rPr lang="en-US" sz="2000" dirty="0">
                <a:latin typeface="+mj-lt"/>
              </a:rPr>
              <a:t>c</a:t>
            </a:r>
            <a:r>
              <a:rPr lang="en-US" sz="2000" dirty="0" smtClean="0">
                <a:latin typeface="+mj-lt"/>
              </a:rPr>
              <a:t>lassical elasticity theory.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34176" y="2358958"/>
            <a:ext cx="7007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How can we predict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the final contact configuration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from </a:t>
            </a:r>
            <a:r>
              <a:rPr lang="en-US" dirty="0">
                <a:solidFill>
                  <a:schemeClr val="accent2"/>
                </a:solidFill>
                <a:latin typeface="+mj-lt"/>
              </a:rPr>
              <a:t>the </a:t>
            </a:r>
            <a:r>
              <a:rPr lang="en-US" dirty="0" smtClean="0">
                <a:solidFill>
                  <a:schemeClr val="accent2"/>
                </a:solidFill>
                <a:latin typeface="+mj-lt"/>
              </a:rPr>
              <a:t>start of </a:t>
            </a:r>
          </a:p>
          <a:p>
            <a:r>
              <a:rPr lang="en-US" dirty="0" smtClean="0">
                <a:solidFill>
                  <a:schemeClr val="accent2"/>
                </a:solidFill>
                <a:latin typeface="+mj-lt"/>
              </a:rPr>
              <a:t>a grasp operation? </a:t>
            </a:r>
            <a:endParaRPr lang="en-US" dirty="0">
              <a:solidFill>
                <a:schemeClr val="accent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4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305800" cy="1143000"/>
          </a:xfrm>
        </p:spPr>
        <p:txBody>
          <a:bodyPr/>
          <a:lstStyle/>
          <a:p>
            <a:r>
              <a:rPr lang="en-US" altLang="zh-CN" sz="4000" dirty="0" smtClean="0">
                <a:solidFill>
                  <a:srgbClr val="0070C0"/>
                </a:solidFill>
                <a:latin typeface="Arial" charset="0"/>
                <a:ea typeface="宋体" pitchFamily="2" charset="-122"/>
              </a:rPr>
              <a:t>Assumptions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822325" y="16398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CN" altLang="en-US" sz="2400">
              <a:ea typeface="宋体" pitchFamily="2" charset="-122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22325" y="1239778"/>
            <a:ext cx="7229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95E0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sz="2000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Deformable, isotropic, planar or thin 2-1/2 D object.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22325" y="1936721"/>
            <a:ext cx="7229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95E0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sz="2000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Two rigid grasping fingers coplanar with the object.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2325" y="2693971"/>
            <a:ext cx="7229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95E0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sz="2000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Frictional point or area contacts.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22325" y="3368885"/>
            <a:ext cx="72297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95E0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sz="2000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Gravity ignored.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22325" y="4114138"/>
            <a:ext cx="72297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n-US" sz="2000" dirty="0">
                <a:solidFill>
                  <a:srgbClr val="095E02"/>
                </a:solidFill>
                <a:latin typeface="Arial" pitchFamily="34" charset="0"/>
                <a:cs typeface="Arial" pitchFamily="34" charset="0"/>
                <a:sym typeface="Symbol"/>
              </a:rPr>
              <a:t></a:t>
            </a:r>
            <a:r>
              <a:rPr lang="en-US" sz="2000" dirty="0">
                <a:solidFill>
                  <a:srgbClr val="009900"/>
                </a:solidFill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Small deformation </a:t>
            </a:r>
          </a:p>
          <a:p>
            <a:pPr eaLnBrk="0" hangingPunct="0"/>
            <a:r>
              <a:rPr lang="en-US" sz="2000" dirty="0">
                <a:latin typeface="Arial" pitchFamily="34" charset="0"/>
                <a:cs typeface="Arial" pitchFamily="34" charset="0"/>
                <a:sym typeface="Symbol" pitchFamily="18" charset="2"/>
              </a:rPr>
              <a:t> </a:t>
            </a:r>
            <a:r>
              <a:rPr lang="en-US" sz="2000" dirty="0" smtClean="0">
                <a:latin typeface="Arial" pitchFamily="34" charset="0"/>
                <a:cs typeface="Arial" pitchFamily="34" charset="0"/>
                <a:sym typeface="Symbol" pitchFamily="18" charset="2"/>
              </a:rPr>
              <a:t>  (linear elasticity). 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3463" y="3908736"/>
            <a:ext cx="5167649" cy="19293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sp>
        <p:nvSpPr>
          <p:cNvPr id="4" name="Freeform 3"/>
          <p:cNvSpPr/>
          <p:nvPr/>
        </p:nvSpPr>
        <p:spPr>
          <a:xfrm>
            <a:off x="7707086" y="4531807"/>
            <a:ext cx="572756" cy="974690"/>
          </a:xfrm>
          <a:custGeom>
            <a:avLst/>
            <a:gdLst>
              <a:gd name="connsiteX0" fmla="*/ 0 w 572756"/>
              <a:gd name="connsiteY0" fmla="*/ 0 h 974690"/>
              <a:gd name="connsiteX1" fmla="*/ 50241 w 572756"/>
              <a:gd name="connsiteY1" fmla="*/ 974690 h 974690"/>
              <a:gd name="connsiteX2" fmla="*/ 291402 w 572756"/>
              <a:gd name="connsiteY2" fmla="*/ 823964 h 974690"/>
              <a:gd name="connsiteX3" fmla="*/ 572756 w 572756"/>
              <a:gd name="connsiteY3" fmla="*/ 391885 h 974690"/>
              <a:gd name="connsiteX4" fmla="*/ 452176 w 572756"/>
              <a:gd name="connsiteY4" fmla="*/ 120580 h 974690"/>
              <a:gd name="connsiteX5" fmla="*/ 200967 w 572756"/>
              <a:gd name="connsiteY5" fmla="*/ 40193 h 974690"/>
              <a:gd name="connsiteX6" fmla="*/ 200967 w 572756"/>
              <a:gd name="connsiteY6" fmla="*/ 40193 h 974690"/>
              <a:gd name="connsiteX7" fmla="*/ 200967 w 572756"/>
              <a:gd name="connsiteY7" fmla="*/ 40193 h 974690"/>
              <a:gd name="connsiteX8" fmla="*/ 200967 w 572756"/>
              <a:gd name="connsiteY8" fmla="*/ 40193 h 974690"/>
              <a:gd name="connsiteX9" fmla="*/ 200967 w 572756"/>
              <a:gd name="connsiteY9" fmla="*/ 40193 h 974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2756" h="974690">
                <a:moveTo>
                  <a:pt x="0" y="0"/>
                </a:moveTo>
                <a:lnTo>
                  <a:pt x="50241" y="974690"/>
                </a:lnTo>
                <a:lnTo>
                  <a:pt x="291402" y="823964"/>
                </a:lnTo>
                <a:lnTo>
                  <a:pt x="572756" y="391885"/>
                </a:lnTo>
                <a:lnTo>
                  <a:pt x="452176" y="120580"/>
                </a:lnTo>
                <a:lnTo>
                  <a:pt x="200967" y="40193"/>
                </a:lnTo>
                <a:lnTo>
                  <a:pt x="200967" y="40193"/>
                </a:lnTo>
                <a:lnTo>
                  <a:pt x="200967" y="40193"/>
                </a:lnTo>
                <a:lnTo>
                  <a:pt x="200967" y="40193"/>
                </a:lnTo>
                <a:lnTo>
                  <a:pt x="200967" y="40193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49108" y="4602145"/>
            <a:ext cx="258179" cy="4170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4009292" y="4772967"/>
            <a:ext cx="1004835" cy="954593"/>
          </a:xfrm>
          <a:custGeom>
            <a:avLst/>
            <a:gdLst>
              <a:gd name="connsiteX0" fmla="*/ 472273 w 1004835"/>
              <a:gd name="connsiteY0" fmla="*/ 30145 h 954593"/>
              <a:gd name="connsiteX1" fmla="*/ 120581 w 1004835"/>
              <a:gd name="connsiteY1" fmla="*/ 502418 h 954593"/>
              <a:gd name="connsiteX2" fmla="*/ 0 w 1004835"/>
              <a:gd name="connsiteY2" fmla="*/ 854110 h 954593"/>
              <a:gd name="connsiteX3" fmla="*/ 1004835 w 1004835"/>
              <a:gd name="connsiteY3" fmla="*/ 954593 h 954593"/>
              <a:gd name="connsiteX4" fmla="*/ 1004835 w 1004835"/>
              <a:gd name="connsiteY4" fmla="*/ 442128 h 954593"/>
              <a:gd name="connsiteX5" fmla="*/ 783772 w 1004835"/>
              <a:gd name="connsiteY5" fmla="*/ 0 h 954593"/>
              <a:gd name="connsiteX6" fmla="*/ 783772 w 1004835"/>
              <a:gd name="connsiteY6" fmla="*/ 0 h 954593"/>
              <a:gd name="connsiteX7" fmla="*/ 783772 w 1004835"/>
              <a:gd name="connsiteY7" fmla="*/ 0 h 954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835" h="954593">
                <a:moveTo>
                  <a:pt x="472273" y="30145"/>
                </a:moveTo>
                <a:lnTo>
                  <a:pt x="120581" y="502418"/>
                </a:lnTo>
                <a:lnTo>
                  <a:pt x="0" y="854110"/>
                </a:lnTo>
                <a:lnTo>
                  <a:pt x="1004835" y="954593"/>
                </a:lnTo>
                <a:lnTo>
                  <a:pt x="1004835" y="442128"/>
                </a:lnTo>
                <a:lnTo>
                  <a:pt x="783772" y="0"/>
                </a:lnTo>
                <a:lnTo>
                  <a:pt x="783772" y="0"/>
                </a:lnTo>
                <a:lnTo>
                  <a:pt x="783772" y="0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4129873" y="5019152"/>
            <a:ext cx="0" cy="210312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723463" y="4772967"/>
            <a:ext cx="486796" cy="24618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36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Jiang_Tian Template">
  <a:themeElements>
    <a:clrScheme name="UW_ERC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UW_ERC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W_ERC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W_ERC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51195</TotalTime>
  <Words>2366</Words>
  <Application>Microsoft Office PowerPoint</Application>
  <PresentationFormat>On-screen Show (4:3)</PresentationFormat>
  <Paragraphs>476</Paragraphs>
  <Slides>54</Slides>
  <Notes>53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黑体</vt:lpstr>
      <vt:lpstr>宋体</vt:lpstr>
      <vt:lpstr>Arial</vt:lpstr>
      <vt:lpstr>Cambria Math</vt:lpstr>
      <vt:lpstr>Helvetica</vt:lpstr>
      <vt:lpstr>Symbol</vt:lpstr>
      <vt:lpstr>Times New Roman</vt:lpstr>
      <vt:lpstr>Jiang_Tian Template</vt:lpstr>
      <vt:lpstr>Equation</vt:lpstr>
      <vt:lpstr>Robot Grasping of Deformable Planar Objects</vt:lpstr>
      <vt:lpstr>Rigid Body Grasping – Form Closure</vt:lpstr>
      <vt:lpstr>Rigid Body Grasping – Force Closure</vt:lpstr>
      <vt:lpstr>Related Work on Rigid Body Grasping</vt:lpstr>
      <vt:lpstr>Barrett Hand Grasping a Foam Object</vt:lpstr>
      <vt:lpstr>Deformable Body Grasping Is Difficult</vt:lpstr>
      <vt:lpstr>Displacement-Based Deformable Grasping</vt:lpstr>
      <vt:lpstr>Positional Constraints &amp; Contact Analysis</vt:lpstr>
      <vt:lpstr>Assumptions</vt:lpstr>
      <vt:lpstr>Linear Plane Elasticity</vt:lpstr>
      <vt:lpstr>Strains</vt:lpstr>
      <vt:lpstr>Strain Energy</vt:lpstr>
      <vt:lpstr>Finite Element Method (FEM)</vt:lpstr>
      <vt:lpstr>Energy Minimization</vt:lpstr>
      <vt:lpstr>Stiffness Matrix</vt:lpstr>
      <vt:lpstr>Deformation from Contact Displacements</vt:lpstr>
      <vt:lpstr>Submatrices from Stiffness Matrix</vt:lpstr>
      <vt:lpstr>Solution Steps</vt:lpstr>
      <vt:lpstr>Matrix for Solution of Deformation</vt:lpstr>
      <vt:lpstr>Uniqueness of Deformation</vt:lpstr>
      <vt:lpstr>Reduced Stiffness Matrix</vt:lpstr>
      <vt:lpstr>Squeeze by Two Point Fingers</vt:lpstr>
      <vt:lpstr>Pure Squeeze </vt:lpstr>
      <vt:lpstr>Example for Comparison</vt:lpstr>
      <vt:lpstr>Squeeze Grasp with Rounded Fingers </vt:lpstr>
      <vt:lpstr>Contact Configuration</vt:lpstr>
      <vt:lpstr>Overview of Squeeze Algorithm </vt:lpstr>
      <vt:lpstr>Squeeze Grasp Algorithm</vt:lpstr>
      <vt:lpstr>Movement of a Contact Node </vt:lpstr>
      <vt:lpstr>Deformation under Extra Squeeze  </vt:lpstr>
      <vt:lpstr>Contact Events </vt:lpstr>
      <vt:lpstr>More Contact Events</vt:lpstr>
      <vt:lpstr>Termination of Squeeze</vt:lpstr>
      <vt:lpstr>Experiment</vt:lpstr>
      <vt:lpstr>Stick to Slip</vt:lpstr>
      <vt:lpstr>Stick to Slip back to Stick</vt:lpstr>
      <vt:lpstr>Experiment with Ring-like Objects</vt:lpstr>
      <vt:lpstr>Adversary Finger Resistance</vt:lpstr>
      <vt:lpstr>What Optimality?</vt:lpstr>
      <vt:lpstr>Work Minimization </vt:lpstr>
      <vt:lpstr>The Case of Fixed Point Contacts</vt:lpstr>
      <vt:lpstr>An Example</vt:lpstr>
      <vt:lpstr>The Case of Fixed Segment Contacts</vt:lpstr>
      <vt:lpstr>General Case of Frictional Segment Contacts</vt:lpstr>
      <vt:lpstr>Outcomes of Resistance</vt:lpstr>
      <vt:lpstr>Simulation</vt:lpstr>
      <vt:lpstr>Resistance Trajectories</vt:lpstr>
      <vt:lpstr>Resistance Experiment</vt:lpstr>
      <vt:lpstr>Simulation vs Experiment</vt:lpstr>
      <vt:lpstr>“Optimal” vs “Arbitrary” Resistances</vt:lpstr>
      <vt:lpstr>Summary</vt:lpstr>
      <vt:lpstr>Future Work</vt:lpstr>
      <vt:lpstr>Acknowledgement  </vt:lpstr>
      <vt:lpstr>Online Papers   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Kong</dc:creator>
  <cp:lastModifiedBy>jia</cp:lastModifiedBy>
  <cp:revision>2270</cp:revision>
  <dcterms:created xsi:type="dcterms:W3CDTF">2003-09-13T02:46:04Z</dcterms:created>
  <dcterms:modified xsi:type="dcterms:W3CDTF">2013-09-16T22:51:14Z</dcterms:modified>
</cp:coreProperties>
</file>