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381" r:id="rId2"/>
    <p:sldId id="390" r:id="rId3"/>
    <p:sldId id="475" r:id="rId4"/>
    <p:sldId id="400" r:id="rId5"/>
    <p:sldId id="479" r:id="rId6"/>
    <p:sldId id="430" r:id="rId7"/>
    <p:sldId id="431" r:id="rId8"/>
    <p:sldId id="474" r:id="rId9"/>
    <p:sldId id="432" r:id="rId10"/>
    <p:sldId id="472" r:id="rId11"/>
    <p:sldId id="477" r:id="rId12"/>
    <p:sldId id="425" r:id="rId13"/>
    <p:sldId id="391" r:id="rId14"/>
    <p:sldId id="403" r:id="rId15"/>
    <p:sldId id="404" r:id="rId16"/>
    <p:sldId id="409" r:id="rId17"/>
    <p:sldId id="405" r:id="rId18"/>
    <p:sldId id="406" r:id="rId19"/>
    <p:sldId id="407" r:id="rId20"/>
    <p:sldId id="410" r:id="rId21"/>
    <p:sldId id="408" r:id="rId22"/>
    <p:sldId id="423" r:id="rId23"/>
    <p:sldId id="434" r:id="rId24"/>
    <p:sldId id="413" r:id="rId25"/>
    <p:sldId id="414" r:id="rId26"/>
    <p:sldId id="415" r:id="rId27"/>
    <p:sldId id="429" r:id="rId28"/>
    <p:sldId id="418" r:id="rId29"/>
    <p:sldId id="428" r:id="rId30"/>
    <p:sldId id="439" r:id="rId31"/>
    <p:sldId id="461" r:id="rId32"/>
    <p:sldId id="441" r:id="rId33"/>
    <p:sldId id="442" r:id="rId34"/>
    <p:sldId id="446" r:id="rId35"/>
    <p:sldId id="433" r:id="rId36"/>
    <p:sldId id="462" r:id="rId37"/>
    <p:sldId id="464" r:id="rId38"/>
    <p:sldId id="463" r:id="rId39"/>
    <p:sldId id="469" r:id="rId40"/>
    <p:sldId id="451" r:id="rId41"/>
    <p:sldId id="452" r:id="rId42"/>
    <p:sldId id="453" r:id="rId43"/>
    <p:sldId id="470" r:id="rId44"/>
    <p:sldId id="454" r:id="rId45"/>
    <p:sldId id="465" r:id="rId46"/>
    <p:sldId id="467" r:id="rId47"/>
    <p:sldId id="459" r:id="rId48"/>
    <p:sldId id="468" r:id="rId49"/>
    <p:sldId id="448" r:id="rId50"/>
    <p:sldId id="424" r:id="rId51"/>
    <p:sldId id="460" r:id="rId52"/>
    <p:sldId id="399" r:id="rId53"/>
    <p:sldId id="435" r:id="rId54"/>
    <p:sldId id="411" r:id="rId55"/>
    <p:sldId id="412" r:id="rId56"/>
    <p:sldId id="478" r:id="rId57"/>
    <p:sldId id="416" r:id="rId58"/>
  </p:sldIdLst>
  <p:sldSz cx="9144000" cy="6858000" type="screen4x3"/>
  <p:notesSz cx="69977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ia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CC"/>
    <a:srgbClr val="009900"/>
    <a:srgbClr val="D60093"/>
    <a:srgbClr val="FFFF66"/>
    <a:srgbClr val="095E02"/>
    <a:srgbClr val="66FFCC"/>
    <a:srgbClr val="45ED59"/>
    <a:srgbClr val="05FF76"/>
    <a:srgbClr val="00FF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3" autoAdjust="0"/>
    <p:restoredTop sz="84167" autoAdjust="0"/>
  </p:normalViewPr>
  <p:slideViewPr>
    <p:cSldViewPr snapToGrid="0">
      <p:cViewPr varScale="1">
        <p:scale>
          <a:sx n="66" d="100"/>
          <a:sy n="66" d="100"/>
        </p:scale>
        <p:origin x="-94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2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2.wmf"/><Relationship Id="rId1" Type="http://schemas.openxmlformats.org/officeDocument/2006/relationships/image" Target="../media/image6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12" Type="http://schemas.openxmlformats.org/officeDocument/2006/relationships/image" Target="../media/image92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11" Type="http://schemas.openxmlformats.org/officeDocument/2006/relationships/image" Target="../media/image91.wmf"/><Relationship Id="rId5" Type="http://schemas.openxmlformats.org/officeDocument/2006/relationships/image" Target="../media/image85.wmf"/><Relationship Id="rId10" Type="http://schemas.openxmlformats.org/officeDocument/2006/relationships/image" Target="../media/image90.wmf"/><Relationship Id="rId4" Type="http://schemas.openxmlformats.org/officeDocument/2006/relationships/image" Target="../media/image84.wmf"/><Relationship Id="rId9" Type="http://schemas.openxmlformats.org/officeDocument/2006/relationships/image" Target="../media/image8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85.wmf"/><Relationship Id="rId1" Type="http://schemas.openxmlformats.org/officeDocument/2006/relationships/image" Target="../media/image96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Relationship Id="rId4" Type="http://schemas.openxmlformats.org/officeDocument/2006/relationships/image" Target="../media/image10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4" Type="http://schemas.openxmlformats.org/officeDocument/2006/relationships/image" Target="../media/image11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image" Target="../media/image139.wmf"/><Relationship Id="rId3" Type="http://schemas.openxmlformats.org/officeDocument/2006/relationships/image" Target="../media/image129.wmf"/><Relationship Id="rId7" Type="http://schemas.openxmlformats.org/officeDocument/2006/relationships/image" Target="../media/image133.wmf"/><Relationship Id="rId12" Type="http://schemas.openxmlformats.org/officeDocument/2006/relationships/image" Target="../media/image138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11" Type="http://schemas.openxmlformats.org/officeDocument/2006/relationships/image" Target="../media/image137.wmf"/><Relationship Id="rId5" Type="http://schemas.openxmlformats.org/officeDocument/2006/relationships/image" Target="../media/image131.wmf"/><Relationship Id="rId10" Type="http://schemas.openxmlformats.org/officeDocument/2006/relationships/image" Target="../media/image136.wmf"/><Relationship Id="rId4" Type="http://schemas.openxmlformats.org/officeDocument/2006/relationships/image" Target="../media/image130.wmf"/><Relationship Id="rId9" Type="http://schemas.openxmlformats.org/officeDocument/2006/relationships/image" Target="../media/image135.wmf"/><Relationship Id="rId14" Type="http://schemas.openxmlformats.org/officeDocument/2006/relationships/image" Target="../media/image140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image" Target="../media/image143.wmf"/><Relationship Id="rId7" Type="http://schemas.openxmlformats.org/officeDocument/2006/relationships/image" Target="../media/image133.wmf"/><Relationship Id="rId2" Type="http://schemas.openxmlformats.org/officeDocument/2006/relationships/image" Target="../media/image142.wmf"/><Relationship Id="rId1" Type="http://schemas.openxmlformats.org/officeDocument/2006/relationships/image" Target="../media/image136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44.wmf"/><Relationship Id="rId9" Type="http://schemas.openxmlformats.org/officeDocument/2006/relationships/image" Target="../media/image14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wmf"/><Relationship Id="rId6" Type="http://schemas.openxmlformats.org/officeDocument/2006/relationships/image" Target="../media/image154.w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3" Type="http://schemas.openxmlformats.org/officeDocument/2006/relationships/image" Target="../media/image158.wmf"/><Relationship Id="rId7" Type="http://schemas.openxmlformats.org/officeDocument/2006/relationships/image" Target="../media/image162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6" Type="http://schemas.openxmlformats.org/officeDocument/2006/relationships/image" Target="../media/image161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167.wmf"/><Relationship Id="rId4" Type="http://schemas.openxmlformats.org/officeDocument/2006/relationships/image" Target="../media/image166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9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7" Type="http://schemas.openxmlformats.org/officeDocument/2006/relationships/image" Target="../media/image183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6" Type="http://schemas.openxmlformats.org/officeDocument/2006/relationships/image" Target="../media/image182.wmf"/><Relationship Id="rId5" Type="http://schemas.openxmlformats.org/officeDocument/2006/relationships/image" Target="../media/image181.wmf"/><Relationship Id="rId4" Type="http://schemas.openxmlformats.org/officeDocument/2006/relationships/image" Target="../media/image180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Relationship Id="rId6" Type="http://schemas.openxmlformats.org/officeDocument/2006/relationships/image" Target="../media/image189.wmf"/><Relationship Id="rId5" Type="http://schemas.openxmlformats.org/officeDocument/2006/relationships/image" Target="../media/image188.wmf"/><Relationship Id="rId4" Type="http://schemas.openxmlformats.org/officeDocument/2006/relationships/image" Target="../media/image187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1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3" Type="http://schemas.openxmlformats.org/officeDocument/2006/relationships/image" Target="../media/image195.wmf"/><Relationship Id="rId7" Type="http://schemas.openxmlformats.org/officeDocument/2006/relationships/image" Target="../media/image197.wmf"/><Relationship Id="rId2" Type="http://schemas.openxmlformats.org/officeDocument/2006/relationships/image" Target="../media/image194.wmf"/><Relationship Id="rId1" Type="http://schemas.openxmlformats.org/officeDocument/2006/relationships/image" Target="../media/image81.wmf"/><Relationship Id="rId6" Type="http://schemas.openxmlformats.org/officeDocument/2006/relationships/image" Target="../media/image196.wmf"/><Relationship Id="rId5" Type="http://schemas.openxmlformats.org/officeDocument/2006/relationships/image" Target="../media/image86.wmf"/><Relationship Id="rId4" Type="http://schemas.openxmlformats.org/officeDocument/2006/relationships/image" Target="../media/image8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8.wmf"/><Relationship Id="rId1" Type="http://schemas.openxmlformats.org/officeDocument/2006/relationships/image" Target="../media/image19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18" tIns="46509" rIns="93018" bIns="46509" numCol="1" anchor="t" anchorCtr="0" compatLnSpc="1">
            <a:prstTxWarp prst="textNoShape">
              <a:avLst/>
            </a:prstTxWarp>
          </a:bodyPr>
          <a:lstStyle>
            <a:lvl1pPr defTabSz="929646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18" tIns="46509" rIns="93018" bIns="46509" numCol="1" anchor="t" anchorCtr="0" compatLnSpc="1">
            <a:prstTxWarp prst="textNoShape">
              <a:avLst/>
            </a:prstTxWarp>
          </a:bodyPr>
          <a:lstStyle>
            <a:lvl1pPr algn="r" defTabSz="929646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18" tIns="46509" rIns="93018" bIns="46509" numCol="1" anchor="b" anchorCtr="0" compatLnSpc="1">
            <a:prstTxWarp prst="textNoShape">
              <a:avLst/>
            </a:prstTxWarp>
          </a:bodyPr>
          <a:lstStyle>
            <a:lvl1pPr defTabSz="929646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18" tIns="46509" rIns="93018" bIns="46509" numCol="1" anchor="b" anchorCtr="0" compatLnSpc="1">
            <a:prstTxWarp prst="textNoShape">
              <a:avLst/>
            </a:prstTxWarp>
          </a:bodyPr>
          <a:lstStyle>
            <a:lvl1pPr algn="r" defTabSz="929646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327037B7-0243-419A-AEBB-058252FE82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defTabSz="91438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algn="r" defTabSz="91438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9988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7613"/>
            <a:ext cx="30480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defTabSz="91438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7613"/>
            <a:ext cx="30480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algn="r" defTabSz="914381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6393A95D-64EF-4FF8-BA0A-CED175932A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13"/>
            <a:fld id="{7513436A-E5A7-46A6-9EA5-0FED918D4254}" type="slidenum">
              <a:rPr lang="en-US" smtClean="0">
                <a:latin typeface="Times New Roman" pitchFamily="18" charset="0"/>
              </a:rPr>
              <a:pPr defTabSz="912813"/>
              <a:t>1</a:t>
            </a:fld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All impacts conserve momentum.</a:t>
            </a:r>
          </a:p>
          <a:p>
            <a:r>
              <a:rPr lang="en-US" altLang="zh-CN" dirty="0" smtClean="0"/>
              <a:t>Ratios between the velocities</a:t>
            </a:r>
            <a:r>
              <a:rPr lang="en-US" altLang="zh-CN" baseline="0" dirty="0" smtClean="0"/>
              <a:t>, impulses, energy after and before the impact </a:t>
            </a:r>
          </a:p>
          <a:p>
            <a:r>
              <a:rPr lang="en-US" altLang="zh-CN" baseline="0" dirty="0" err="1" smtClean="0"/>
              <a:t>Maclaurin</a:t>
            </a:r>
            <a:r>
              <a:rPr lang="en-US" altLang="zh-CN" baseline="0" dirty="0" smtClean="0"/>
              <a:t>, </a:t>
            </a:r>
            <a:r>
              <a:rPr lang="en-US" altLang="zh-CN" baseline="0" dirty="0" err="1" smtClean="0"/>
              <a:t>Bernoullis</a:t>
            </a:r>
            <a:r>
              <a:rPr lang="en-US" altLang="zh-CN" baseline="0" dirty="0" smtClean="0"/>
              <a:t>, and </a:t>
            </a:r>
            <a:r>
              <a:rPr lang="en-US" altLang="zh-CN" baseline="0" dirty="0" err="1" smtClean="0"/>
              <a:t>Ivanov</a:t>
            </a:r>
            <a:r>
              <a:rPr lang="en-US" altLang="zh-CN" baseline="0" dirty="0" smtClean="0"/>
              <a:t> all considered solving multiple impacts under Newton’s law. </a:t>
            </a:r>
          </a:p>
          <a:p>
            <a:r>
              <a:rPr lang="en-US" altLang="zh-CN" baseline="0" dirty="0" err="1" smtClean="0"/>
              <a:t>Routh</a:t>
            </a:r>
            <a:r>
              <a:rPr lang="en-US" altLang="zh-CN" baseline="0" dirty="0" smtClean="0"/>
              <a:t>: graphical method to construct trajectory of impulse accumulation</a:t>
            </a:r>
          </a:p>
          <a:p>
            <a:r>
              <a:rPr lang="en-US" altLang="zh-CN" baseline="0" dirty="0" err="1" smtClean="0"/>
              <a:t>Darboux</a:t>
            </a:r>
            <a:r>
              <a:rPr lang="en-US" altLang="zh-CN" baseline="0" dirty="0" smtClean="0"/>
              <a:t>: described impact dynamics using ODE in terms of normal impulse </a:t>
            </a:r>
          </a:p>
          <a:p>
            <a:r>
              <a:rPr lang="en-US" altLang="zh-CN" baseline="0" dirty="0" smtClean="0"/>
              <a:t>Keller: varying of the direction of slip </a:t>
            </a:r>
          </a:p>
          <a:p>
            <a:r>
              <a:rPr lang="en-US" altLang="zh-CN" baseline="0" dirty="0" smtClean="0"/>
              <a:t>Bhatt &amp; </a:t>
            </a:r>
            <a:r>
              <a:rPr lang="en-US" altLang="zh-CN" baseline="0" dirty="0" err="1" smtClean="0"/>
              <a:t>Koechling</a:t>
            </a:r>
            <a:r>
              <a:rPr lang="en-US" altLang="zh-CN" baseline="0" dirty="0" smtClean="0"/>
              <a:t>: flow pattern of the tangential velocity in the contact area</a:t>
            </a:r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3A95D-64EF-4FF8-BA0A-CED175932AC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Wang: integrated </a:t>
            </a:r>
            <a:r>
              <a:rPr lang="en-US" dirty="0" err="1" smtClean="0"/>
              <a:t>Stronge’s</a:t>
            </a:r>
            <a:r>
              <a:rPr lang="en-US" dirty="0" smtClean="0"/>
              <a:t> model with rigid body</a:t>
            </a:r>
            <a:r>
              <a:rPr lang="en-US" baseline="0" dirty="0" smtClean="0"/>
              <a:t> dynamics</a:t>
            </a:r>
            <a:endParaRPr lang="en-US" dirty="0" smtClean="0"/>
          </a:p>
          <a:p>
            <a:r>
              <a:rPr lang="en-US" dirty="0" err="1" smtClean="0"/>
              <a:t>Chatterjee</a:t>
            </a:r>
            <a:r>
              <a:rPr lang="en-US" dirty="0" smtClean="0"/>
              <a:t> &amp; </a:t>
            </a:r>
            <a:r>
              <a:rPr lang="en-US" dirty="0" err="1" smtClean="0"/>
              <a:t>Ruina</a:t>
            </a:r>
            <a:r>
              <a:rPr lang="en-US" dirty="0" smtClean="0"/>
              <a:t>: impact sequencin</a:t>
            </a:r>
            <a:r>
              <a:rPr lang="en-US" baseline="0" dirty="0" smtClean="0"/>
              <a:t>g by order of approaching velocity</a:t>
            </a:r>
          </a:p>
          <a:p>
            <a:r>
              <a:rPr lang="en-US" baseline="0" dirty="0" err="1" smtClean="0"/>
              <a:t>Ceanga</a:t>
            </a:r>
            <a:r>
              <a:rPr lang="en-US" baseline="0" dirty="0" smtClean="0"/>
              <a:t> &amp; </a:t>
            </a:r>
            <a:r>
              <a:rPr lang="en-US" baseline="0" dirty="0" err="1" smtClean="0"/>
              <a:t>Hurmulu</a:t>
            </a:r>
            <a:r>
              <a:rPr lang="en-US" baseline="0" dirty="0" smtClean="0"/>
              <a:t>: impulse correlation ratio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Liu et al: described a framework for frictionless multiple impacts;</a:t>
            </a:r>
            <a:endParaRPr lang="en-US" baseline="0" dirty="0" smtClean="0"/>
          </a:p>
          <a:p>
            <a:r>
              <a:rPr lang="en-US" baseline="0" dirty="0" err="1" smtClean="0"/>
              <a:t>Mindlin</a:t>
            </a:r>
            <a:r>
              <a:rPr lang="en-US" baseline="0" dirty="0" smtClean="0"/>
              <a:t>: using Hertz contact theory</a:t>
            </a:r>
          </a:p>
          <a:p>
            <a:r>
              <a:rPr lang="en-US" baseline="0" dirty="0" smtClean="0"/>
              <a:t>Smith, Bilbao, Brach: empirical way not following Coulomb friction </a:t>
            </a:r>
          </a:p>
          <a:p>
            <a:r>
              <a:rPr lang="en-US" baseline="0" dirty="0" smtClean="0"/>
              <a:t>Zhao: correlation coefficient of friction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3A95D-64EF-4FF8-BA0A-CED175932AC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12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13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/>
              <a:t>Horizontal contact</a:t>
            </a:r>
            <a:r>
              <a:rPr lang="en-US" altLang="zh-CN" baseline="0" dirty="0" smtClean="0"/>
              <a:t> plane.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14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/>
              <a:t>Since k varies, we</a:t>
            </a:r>
            <a:r>
              <a:rPr lang="en-US" altLang="zh-CN" baseline="0" dirty="0" smtClean="0"/>
              <a:t> use the eta^2 to keep track of the ratio which takes on different values during compression and restitution. 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15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baseline="0" dirty="0" smtClean="0"/>
              <a:t>‘ refers to differentiation </a:t>
            </a:r>
            <a:r>
              <a:rPr lang="en-US" altLang="zh-CN" baseline="0" dirty="0" err="1" smtClean="0"/>
              <a:t>w.r.t</a:t>
            </a:r>
            <a:r>
              <a:rPr lang="en-US" altLang="zh-CN" baseline="0" dirty="0" smtClean="0"/>
              <a:t>. normal impulse.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16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17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18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/>
              <a:t>The difference</a:t>
            </a:r>
            <a:r>
              <a:rPr lang="en-US" altLang="zh-CN" baseline="0" dirty="0" smtClean="0"/>
              <a:t> between the two velocities are the rates of length changes of the two tangential springs. 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19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Easiness:</a:t>
            </a:r>
            <a:r>
              <a:rPr lang="en-US" baseline="0" dirty="0" smtClean="0"/>
              <a:t> hammering a nail, punching a staple through a stack of documents, cracking an egg,</a:t>
            </a:r>
          </a:p>
          <a:p>
            <a:r>
              <a:rPr lang="en-US" dirty="0" smtClean="0"/>
              <a:t>Reduction</a:t>
            </a:r>
            <a:r>
              <a:rPr lang="en-US" baseline="0" dirty="0" smtClean="0"/>
              <a:t> of harmful impulsive forces: air bags, football helmets</a:t>
            </a:r>
          </a:p>
          <a:p>
            <a:r>
              <a:rPr lang="en-US" baseline="0" dirty="0" smtClean="0"/>
              <a:t>Efficiency: bowl feeder for parts sorting </a:t>
            </a:r>
          </a:p>
          <a:p>
            <a:r>
              <a:rPr lang="en-US" baseline="0" dirty="0" smtClean="0"/>
              <a:t>Collision with environments: space robots, humanoids</a:t>
            </a:r>
          </a:p>
          <a:p>
            <a:endParaRPr lang="en-US" baseline="0" dirty="0" smtClean="0"/>
          </a:p>
          <a:p>
            <a:r>
              <a:rPr lang="en-US" baseline="0" dirty="0" smtClean="0"/>
              <a:t>Higuchi: electromagnetic forces for parts positioning</a:t>
            </a:r>
          </a:p>
          <a:p>
            <a:r>
              <a:rPr lang="en-US" baseline="0" dirty="0" smtClean="0"/>
              <a:t>Izumi &amp; </a:t>
            </a:r>
            <a:r>
              <a:rPr lang="en-US" baseline="0" dirty="0" err="1" smtClean="0"/>
              <a:t>Kikata</a:t>
            </a:r>
            <a:r>
              <a:rPr lang="en-US" baseline="0" dirty="0" smtClean="0"/>
              <a:t>: hammering</a:t>
            </a:r>
          </a:p>
          <a:p>
            <a:r>
              <a:rPr lang="en-US" baseline="0" dirty="0" smtClean="0"/>
              <a:t>Hirai: sorting with air floating </a:t>
            </a:r>
          </a:p>
          <a:p>
            <a:r>
              <a:rPr lang="en-US" baseline="0" dirty="0" smtClean="0"/>
              <a:t>Han &amp; Park: impulsive motion planning for orienting polygonal parts </a:t>
            </a:r>
          </a:p>
          <a:p>
            <a:r>
              <a:rPr lang="en-US" baseline="0" dirty="0" smtClean="0"/>
              <a:t>Huang &amp; Mason: tapping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3A95D-64EF-4FF8-BA0A-CED175932AC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20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21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22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3A95D-64EF-4FF8-BA0A-CED175932ACB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24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/>
              <a:t>Y-axis inward</a:t>
            </a:r>
          </a:p>
          <a:p>
            <a:r>
              <a:rPr lang="en-US" altLang="zh-CN" dirty="0" smtClean="0"/>
              <a:t>At ½ speed</a:t>
            </a:r>
          </a:p>
          <a:p>
            <a:r>
              <a:rPr lang="en-US" altLang="zh-CN" dirty="0" smtClean="0"/>
              <a:t>Rotation</a:t>
            </a:r>
            <a:r>
              <a:rPr lang="en-US" altLang="zh-CN" baseline="0" dirty="0" smtClean="0"/>
              <a:t> reversal – counterclockwise about y-axis -&gt; clockwise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25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/>
              <a:t>Sliding velocity is the</a:t>
            </a:r>
            <a:r>
              <a:rPr lang="en-US" altLang="zh-CN" baseline="0" dirty="0" smtClean="0"/>
              <a:t> difference between </a:t>
            </a:r>
            <a:r>
              <a:rPr lang="en-US" altLang="zh-CN" baseline="0" dirty="0" err="1" smtClean="0"/>
              <a:t>vt</a:t>
            </a:r>
            <a:r>
              <a:rPr lang="en-US" altLang="zh-CN" baseline="0" dirty="0" smtClean="0"/>
              <a:t> and </a:t>
            </a:r>
            <a:r>
              <a:rPr lang="en-US" altLang="zh-CN" baseline="0" dirty="0" err="1" smtClean="0"/>
              <a:t>xdot</a:t>
            </a:r>
            <a:r>
              <a:rPr lang="en-US" altLang="zh-CN" baseline="0" dirty="0" smtClean="0"/>
              <a:t>, which remains zero during sticking.  </a:t>
            </a:r>
          </a:p>
          <a:p>
            <a:r>
              <a:rPr lang="en-US" altLang="zh-CN" baseline="0" dirty="0" smtClean="0"/>
              <a:t>The second slip turns out to be a reverse slip.</a:t>
            </a:r>
          </a:p>
          <a:p>
            <a:r>
              <a:rPr lang="en-US" altLang="zh-CN" baseline="0" dirty="0" smtClean="0"/>
              <a:t>Discontinuity in </a:t>
            </a:r>
            <a:r>
              <a:rPr lang="en-US" altLang="zh-CN" baseline="0" dirty="0" err="1" smtClean="0"/>
              <a:t>xdot</a:t>
            </a:r>
            <a:r>
              <a:rPr lang="en-US" altLang="zh-CN" baseline="0" dirty="0" smtClean="0"/>
              <a:t> at slip reversal.  Happens under slip during restitution when x * </a:t>
            </a:r>
            <a:r>
              <a:rPr lang="en-US" altLang="zh-CN" baseline="0" dirty="0" err="1" smtClean="0"/>
              <a:t>xdot</a:t>
            </a:r>
            <a:r>
              <a:rPr lang="en-US" altLang="zh-CN" baseline="0" dirty="0" smtClean="0"/>
              <a:t> &lt; 0 (same sign with </a:t>
            </a:r>
            <a:r>
              <a:rPr lang="en-US" altLang="zh-CN" baseline="0" dirty="0" err="1" smtClean="0"/>
              <a:t>Ezdot</a:t>
            </a:r>
            <a:r>
              <a:rPr lang="en-US" altLang="zh-CN" baseline="0" dirty="0" smtClean="0"/>
              <a:t>).   But they are both positive before reversal.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26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27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/>
              <a:t>Not exactly</a:t>
            </a:r>
            <a:r>
              <a:rPr lang="en-US" altLang="zh-CN" baseline="0" dirty="0" smtClean="0"/>
              <a:t> a line.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28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/>
              <a:t>1/10 speed</a:t>
            </a:r>
          </a:p>
          <a:p>
            <a:r>
              <a:rPr lang="en-US" altLang="zh-CN" baseline="0" dirty="0" smtClean="0"/>
              <a:t>z-component of omega is not affected. </a:t>
            </a:r>
          </a:p>
          <a:p>
            <a:r>
              <a:rPr lang="en-US" altLang="zh-CN" baseline="0" dirty="0" smtClean="0"/>
              <a:t>The pencil bounces upward with reduced speed. </a:t>
            </a:r>
          </a:p>
          <a:p>
            <a:r>
              <a:rPr lang="en-US" altLang="zh-CN" baseline="0" dirty="0" smtClean="0"/>
              <a:t>New motion along the y-axis 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29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/>
              <a:t>Slip direction</a:t>
            </a:r>
            <a:r>
              <a:rPr lang="en-US" altLang="zh-CN" baseline="0" dirty="0" smtClean="0"/>
              <a:t> along the curve tangent and opposes the direction of accumulation.  </a:t>
            </a:r>
          </a:p>
          <a:p>
            <a:r>
              <a:rPr lang="en-US" altLang="zh-CN" baseline="0" dirty="0" smtClean="0"/>
              <a:t>continuous change of the slip direction 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3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3A95D-64EF-4FF8-BA0A-CED175932ACB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only</a:t>
            </a:r>
            <a:r>
              <a:rPr lang="en-US" baseline="0" dirty="0" smtClean="0"/>
              <a:t> one ball, then it would be a high school problem.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3A95D-64EF-4FF8-BA0A-CED175932ACB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I1 &amp; I2 are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3A95D-64EF-4FF8-BA0A-CED175932ACB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</a:t>
            </a:r>
            <a:r>
              <a:rPr lang="en-US" baseline="0" dirty="0" smtClean="0"/>
              <a:t> are a cue-ball impact and a ball-table impact.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3A95D-64EF-4FF8-BA0A-CED175932ACB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Drs. Liu,</a:t>
            </a:r>
            <a:r>
              <a:rPr lang="en-US" baseline="0" dirty="0" smtClean="0"/>
              <a:t> Zhao, </a:t>
            </a:r>
            <a:r>
              <a:rPr lang="en-US" baseline="0" dirty="0" err="1" smtClean="0"/>
              <a:t>Brogliato</a:t>
            </a:r>
            <a:r>
              <a:rPr lang="en-US" baseline="0" dirty="0" smtClean="0"/>
              <a:t> discovered in their paper.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3A95D-64EF-4FF8-BA0A-CED175932ACB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Stiffness ratio</a:t>
            </a:r>
            <a:r>
              <a:rPr lang="en-US" baseline="0" dirty="0" smtClean="0"/>
              <a:t> increases/decreases exponentially in the number of times compression ends.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3A95D-64EF-4FF8-BA0A-CED175932ACB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3A95D-64EF-4FF8-BA0A-CED175932ACB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curve reaches</a:t>
            </a:r>
            <a:r>
              <a:rPr lang="en-US" baseline="0" dirty="0" smtClean="0"/>
              <a:t> the ellipse if there is no energy loss as shown in this instance. </a:t>
            </a:r>
            <a:endParaRPr lang="en-US" dirty="0" smtClean="0"/>
          </a:p>
          <a:p>
            <a:r>
              <a:rPr lang="en-US" dirty="0" smtClean="0"/>
              <a:t>Lines of compression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3A95D-64EF-4FF8-BA0A-CED175932ACB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energy</a:t>
            </a:r>
            <a:r>
              <a:rPr lang="en-US" baseline="0" dirty="0" smtClean="0"/>
              <a:t> loss in state 3 because impact didn’t end compression.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3A95D-64EF-4FF8-BA0A-CED175932ACB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3A95D-64EF-4FF8-BA0A-CED175932ACB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4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baseline="0" dirty="0" smtClean="0"/>
              <a:t>During compression, kinetic energy is transformed into </a:t>
            </a:r>
            <a:r>
              <a:rPr lang="en-US" altLang="zh-CN" b="1" baseline="0" dirty="0" smtClean="0"/>
              <a:t>internal energy of deformation</a:t>
            </a:r>
            <a:r>
              <a:rPr lang="en-US" altLang="zh-CN" baseline="0" dirty="0" smtClean="0"/>
              <a:t>.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3A95D-64EF-4FF8-BA0A-CED175932ACB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3A95D-64EF-4FF8-BA0A-CED175932ACB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3A95D-64EF-4FF8-BA0A-CED175932ACB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can be shown that,</a:t>
            </a:r>
            <a:r>
              <a:rPr lang="en-US" baseline="0" dirty="0" smtClean="0"/>
              <a:t> a</a:t>
            </a:r>
            <a:r>
              <a:rPr lang="en-US" dirty="0" smtClean="0"/>
              <a:t>fter the hit, the ball first</a:t>
            </a:r>
            <a:r>
              <a:rPr lang="en-US" baseline="0" dirty="0" smtClean="0"/>
              <a:t> slides along a parabolic curve until its contact velocity reduces to zero.  Then pure rolling happens along a straight line.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3A95D-64EF-4FF8-BA0A-CED175932ACB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3A95D-64EF-4FF8-BA0A-CED175932ACB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3A95D-64EF-4FF8-BA0A-CED175932ACB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54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55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56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/>
              <a:t>Sliding velocity is the</a:t>
            </a:r>
            <a:r>
              <a:rPr lang="en-US" altLang="zh-CN" baseline="0" dirty="0" smtClean="0"/>
              <a:t> difference between </a:t>
            </a:r>
            <a:r>
              <a:rPr lang="en-US" altLang="zh-CN" baseline="0" dirty="0" err="1" smtClean="0"/>
              <a:t>vt</a:t>
            </a:r>
            <a:r>
              <a:rPr lang="en-US" altLang="zh-CN" baseline="0" dirty="0" smtClean="0"/>
              <a:t> and </a:t>
            </a:r>
            <a:r>
              <a:rPr lang="en-US" altLang="zh-CN" baseline="0" dirty="0" err="1" smtClean="0"/>
              <a:t>xdot</a:t>
            </a:r>
            <a:r>
              <a:rPr lang="en-US" altLang="zh-CN" baseline="0" dirty="0" smtClean="0"/>
              <a:t>, which remains zero during sticking.  </a:t>
            </a:r>
          </a:p>
          <a:p>
            <a:r>
              <a:rPr lang="en-US" altLang="zh-CN" baseline="0" dirty="0" smtClean="0"/>
              <a:t>The second slip turns out to be a reverse slip.</a:t>
            </a:r>
          </a:p>
          <a:p>
            <a:r>
              <a:rPr lang="en-US" altLang="zh-CN" baseline="0" dirty="0" smtClean="0"/>
              <a:t>Discontinuity in </a:t>
            </a:r>
            <a:r>
              <a:rPr lang="en-US" altLang="zh-CN" baseline="0" dirty="0" err="1" smtClean="0"/>
              <a:t>xdot</a:t>
            </a:r>
            <a:r>
              <a:rPr lang="en-US" altLang="zh-CN" baseline="0" dirty="0" smtClean="0"/>
              <a:t> at slip reversal.  Happens under slip during restitution when x * </a:t>
            </a:r>
            <a:r>
              <a:rPr lang="en-US" altLang="zh-CN" baseline="0" dirty="0" err="1" smtClean="0"/>
              <a:t>xdot</a:t>
            </a:r>
            <a:r>
              <a:rPr lang="en-US" altLang="zh-CN" baseline="0" dirty="0" smtClean="0"/>
              <a:t> &lt; 0 (same sign with </a:t>
            </a:r>
            <a:r>
              <a:rPr lang="en-US" altLang="zh-CN" baseline="0" dirty="0" err="1" smtClean="0"/>
              <a:t>Ezdot</a:t>
            </a:r>
            <a:r>
              <a:rPr lang="en-US" altLang="zh-CN" baseline="0" dirty="0" smtClean="0"/>
              <a:t>).   But they are both positive before reversal.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57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/>
              <a:t>Geometric</a:t>
            </a:r>
            <a:r>
              <a:rPr lang="en-US" altLang="zh-CN" baseline="0" dirty="0" smtClean="0"/>
              <a:t> dimensions</a:t>
            </a:r>
          </a:p>
          <a:p>
            <a:r>
              <a:rPr lang="en-US" altLang="zh-CN" baseline="0" dirty="0" smtClean="0"/>
              <a:t>Physical coefficients 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5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baseline="0" dirty="0" smtClean="0"/>
              <a:t>During compression, kinetic energy is transformed into </a:t>
            </a:r>
            <a:r>
              <a:rPr lang="en-US" altLang="zh-CN" b="1" baseline="0" dirty="0" smtClean="0"/>
              <a:t>internal energy of deformation</a:t>
            </a:r>
            <a:r>
              <a:rPr lang="en-US" altLang="zh-CN" baseline="0" dirty="0" smtClean="0"/>
              <a:t>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6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baseline="0" dirty="0" smtClean="0"/>
              <a:t>With this loss of energy, the material hardens but the contact force remains. </a:t>
            </a:r>
          </a:p>
          <a:p>
            <a:r>
              <a:rPr lang="en-US" altLang="zh-CN" baseline="0" dirty="0" smtClean="0"/>
              <a:t>Contact force is continuous at transition</a:t>
            </a:r>
          </a:p>
          <a:p>
            <a:r>
              <a:rPr lang="en-US" altLang="zh-CN" baseline="0" dirty="0" smtClean="0"/>
              <a:t>During restitution, </a:t>
            </a:r>
            <a:r>
              <a:rPr lang="en-US" altLang="zh-CN" b="1" baseline="0" dirty="0" smtClean="0"/>
              <a:t>the elastic part of the energy is released</a:t>
            </a:r>
            <a:r>
              <a:rPr lang="en-US" altLang="zh-CN" baseline="0" dirty="0" smtClean="0"/>
              <a:t>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3A95D-64EF-4FF8-BA0A-CED175932AC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</a:t>
            </a:r>
            <a:r>
              <a:rPr lang="en-US" baseline="0" dirty="0" smtClean="0"/>
              <a:t> collisions often happen together with one object hitting a collection of still objects that are in contact with each other. </a:t>
            </a:r>
          </a:p>
          <a:p>
            <a:r>
              <a:rPr lang="en-US" baseline="0" dirty="0" smtClean="0"/>
              <a:t>In the case of a billiard shot, the cue stick hits the cue ball, which in turn hits the table.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3A95D-64EF-4FF8-BA0A-CED175932AC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3A95D-64EF-4FF8-BA0A-CED175932AC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 dirty="0">
              <a:latin typeface="Times New Roman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105275" y="2871788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 dirty="0">
              <a:latin typeface="Times New Roman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 dirty="0">
              <a:latin typeface="Times New Roman" charset="0"/>
            </a:endParaRPr>
          </a:p>
        </p:txBody>
      </p:sp>
      <p:sp>
        <p:nvSpPr>
          <p:cNvPr id="7" name="Rectangle 1724"/>
          <p:cNvSpPr>
            <a:spLocks noChangeArrowheads="1"/>
          </p:cNvSpPr>
          <p:nvPr userDrawn="1"/>
        </p:nvSpPr>
        <p:spPr bwMode="auto">
          <a:xfrm>
            <a:off x="762000" y="2454275"/>
            <a:ext cx="7543800" cy="762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</a:endParaRPr>
          </a:p>
        </p:txBody>
      </p:sp>
      <p:sp>
        <p:nvSpPr>
          <p:cNvPr id="8" name="Rectangle 1726"/>
          <p:cNvSpPr>
            <a:spLocks noChangeArrowheads="1"/>
          </p:cNvSpPr>
          <p:nvPr userDrawn="1"/>
        </p:nvSpPr>
        <p:spPr bwMode="auto">
          <a:xfrm>
            <a:off x="4694238" y="6567488"/>
            <a:ext cx="402907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300" b="1" i="1" dirty="0">
                <a:solidFill>
                  <a:srgbClr val="FFCC00"/>
                </a:solidFill>
                <a:latin typeface="Times New Roman" charset="0"/>
              </a:rPr>
              <a:t>Department of Computer Science, Iowa State University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3649" y="3505201"/>
            <a:ext cx="7772400" cy="21336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2655" y="550126"/>
            <a:ext cx="6400800" cy="2286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A081F-8FD6-478D-9C64-ACE53BF17D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90C6D-DBD2-4570-9280-E7C0A6FBA1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0"/>
            <a:ext cx="200025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84835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43032-B642-412E-B058-68D8BACFEE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A4C75-206C-40EB-B18E-5324A7751C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A9FA5-BD81-4D07-AD9F-789AE8D64B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144F4-EEB6-482D-996A-A7EE36977C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95B12-CBE4-4F5B-8F64-0E6B59F546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EFD73-DDAA-404A-87AE-AF4C4BB0BE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17618-08FB-410F-9555-C49CD43285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54237-9CF2-4E4D-9F01-B1DDA8D234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49D85-69B0-490A-B96D-B11F91DEB6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charset="0"/>
              </a:defRPr>
            </a:lvl1pPr>
          </a:lstStyle>
          <a:p>
            <a:pPr>
              <a:defRPr/>
            </a:pPr>
            <a:fld id="{8C83DD97-4FCB-4401-BA58-EFBD41F2B5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 dirty="0">
              <a:latin typeface="Times New Roman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4105275" y="2871788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 dirty="0">
              <a:latin typeface="Times New Roman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 dirty="0">
              <a:latin typeface="Times New Roman" charset="0"/>
            </a:endParaRPr>
          </a:p>
        </p:txBody>
      </p:sp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5257800" y="50292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2000" dirty="0">
              <a:latin typeface="Times New Roman" charset="0"/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685800" y="914400"/>
            <a:ext cx="7543800" cy="762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</a:endParaRPr>
          </a:p>
        </p:txBody>
      </p:sp>
      <p:sp>
        <p:nvSpPr>
          <p:cNvPr id="1059" name="Rectangle 35"/>
          <p:cNvSpPr>
            <a:spLocks noChangeArrowheads="1"/>
          </p:cNvSpPr>
          <p:nvPr userDrawn="1"/>
        </p:nvSpPr>
        <p:spPr bwMode="auto">
          <a:xfrm>
            <a:off x="4694238" y="6567488"/>
            <a:ext cx="402907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300" b="1" i="1" dirty="0">
                <a:solidFill>
                  <a:srgbClr val="FFCC00"/>
                </a:solidFill>
                <a:latin typeface="Times New Roman" charset="0"/>
              </a:rPr>
              <a:t>Department of Computer Science, Iowa State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22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20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1600">
          <a:solidFill>
            <a:schemeClr val="tx1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Char char="•"/>
        <a:defRPr sz="1600">
          <a:solidFill>
            <a:schemeClr val="tx1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Char char="•"/>
        <a:defRPr sz="1600">
          <a:solidFill>
            <a:schemeClr val="tx1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Char char="•"/>
        <a:defRPr sz="1600">
          <a:solidFill>
            <a:schemeClr val="tx1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Char char="•"/>
        <a:defRPr sz="16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9.gi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Relationship Id="rId9" Type="http://schemas.openxmlformats.org/officeDocument/2006/relationships/oleObject" Target="../embeddings/oleObject4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2.bin"/><Relationship Id="rId9" Type="http://schemas.openxmlformats.org/officeDocument/2006/relationships/oleObject" Target="../embeddings/oleObject4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1.bin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0.bin"/><Relationship Id="rId10" Type="http://schemas.openxmlformats.org/officeDocument/2006/relationships/oleObject" Target="../embeddings/oleObject55.bin"/><Relationship Id="rId4" Type="http://schemas.openxmlformats.org/officeDocument/2006/relationships/oleObject" Target="../embeddings/oleObject49.bin"/><Relationship Id="rId9" Type="http://schemas.openxmlformats.org/officeDocument/2006/relationships/oleObject" Target="../embeddings/oleObject5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8.bin"/><Relationship Id="rId5" Type="http://schemas.openxmlformats.org/officeDocument/2006/relationships/oleObject" Target="../embeddings/oleObject57.bin"/><Relationship Id="rId10" Type="http://schemas.openxmlformats.org/officeDocument/2006/relationships/oleObject" Target="../embeddings/oleObject62.bin"/><Relationship Id="rId4" Type="http://schemas.openxmlformats.org/officeDocument/2006/relationships/image" Target="../media/image63.gif"/><Relationship Id="rId9" Type="http://schemas.openxmlformats.org/officeDocument/2006/relationships/oleObject" Target="../embeddings/oleObject6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5.bin"/><Relationship Id="rId5" Type="http://schemas.openxmlformats.org/officeDocument/2006/relationships/oleObject" Target="../embeddings/oleObject64.bin"/><Relationship Id="rId4" Type="http://schemas.openxmlformats.org/officeDocument/2006/relationships/oleObject" Target="../embeddings/oleObject6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0.bin"/><Relationship Id="rId5" Type="http://schemas.openxmlformats.org/officeDocument/2006/relationships/oleObject" Target="../embeddings/oleObject69.bin"/><Relationship Id="rId4" Type="http://schemas.openxmlformats.org/officeDocument/2006/relationships/oleObject" Target="../embeddings/oleObject6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3.bin"/><Relationship Id="rId5" Type="http://schemas.openxmlformats.org/officeDocument/2006/relationships/oleObject" Target="../embeddings/oleObject72.bin"/><Relationship Id="rId4" Type="http://schemas.openxmlformats.org/officeDocument/2006/relationships/oleObject" Target="../embeddings/oleObject7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oleObject" Target="../embeddings/oleObject75.bin"/><Relationship Id="rId4" Type="http://schemas.openxmlformats.org/officeDocument/2006/relationships/oleObject" Target="../embeddings/oleObject74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8.bin"/><Relationship Id="rId5" Type="http://schemas.openxmlformats.org/officeDocument/2006/relationships/oleObject" Target="../embeddings/oleObject77.bin"/><Relationship Id="rId4" Type="http://schemas.openxmlformats.org/officeDocument/2006/relationships/oleObject" Target="../embeddings/oleObject76.bin"/><Relationship Id="rId9" Type="http://schemas.openxmlformats.org/officeDocument/2006/relationships/oleObject" Target="../embeddings/oleObject81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oleObject" Target="../embeddings/oleObject90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84.bin"/><Relationship Id="rId12" Type="http://schemas.openxmlformats.org/officeDocument/2006/relationships/oleObject" Target="../embeddings/oleObject89.bin"/><Relationship Id="rId17" Type="http://schemas.openxmlformats.org/officeDocument/2006/relationships/oleObject" Target="../embeddings/oleObject93.bin"/><Relationship Id="rId2" Type="http://schemas.openxmlformats.org/officeDocument/2006/relationships/video" Target="file:///C:\Users\jia\Documents\research\academic%20activities\conferences\WAFR\WAFR10\videos\020.avi" TargetMode="External"/><Relationship Id="rId16" Type="http://schemas.openxmlformats.org/officeDocument/2006/relationships/image" Target="../media/image93.png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3.bin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92.bin"/><Relationship Id="rId10" Type="http://schemas.openxmlformats.org/officeDocument/2006/relationships/oleObject" Target="../embeddings/oleObject87.bin"/><Relationship Id="rId4" Type="http://schemas.openxmlformats.org/officeDocument/2006/relationships/notesSlide" Target="../notesSlides/notesSlide24.xml"/><Relationship Id="rId9" Type="http://schemas.openxmlformats.org/officeDocument/2006/relationships/oleObject" Target="../embeddings/oleObject86.bin"/><Relationship Id="rId14" Type="http://schemas.openxmlformats.org/officeDocument/2006/relationships/oleObject" Target="../embeddings/oleObject9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gi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95.bin"/><Relationship Id="rId2" Type="http://schemas.openxmlformats.org/officeDocument/2006/relationships/video" Target="file:///C:\Users\jia\Documents\research\academic%20activities\conferences\WAFR\WAFR10\videos\660.avi" TargetMode="Externa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94.bin"/><Relationship Id="rId5" Type="http://schemas.openxmlformats.org/officeDocument/2006/relationships/image" Target="../media/image98.png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99.bin"/><Relationship Id="rId2" Type="http://schemas.openxmlformats.org/officeDocument/2006/relationships/video" Target="file:///C:\Users\jia\Documents\research\academic%20activities\conferences\WAFR\WAFR10\videos\pencil-y-axis-inward.avi" TargetMode="Externa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8.bin"/><Relationship Id="rId5" Type="http://schemas.openxmlformats.org/officeDocument/2006/relationships/oleObject" Target="../embeddings/oleObject97.bin"/><Relationship Id="rId4" Type="http://schemas.openxmlformats.org/officeDocument/2006/relationships/notesSlide" Target="../notesSlides/notesSlide28.xml"/><Relationship Id="rId9" Type="http://schemas.openxmlformats.org/officeDocument/2006/relationships/image" Target="../media/image10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01.bin"/><Relationship Id="rId2" Type="http://schemas.openxmlformats.org/officeDocument/2006/relationships/video" Target="file:///C:\Users\jia\Documents\research\academic%20activities\conferences\WAFR\WAFR10\videos\pencil-x-axis-minus-inward.avi" TargetMode="Externa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7.gif"/><Relationship Id="rId5" Type="http://schemas.openxmlformats.org/officeDocument/2006/relationships/image" Target="../media/image106.gif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jpeg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02.bin"/><Relationship Id="rId5" Type="http://schemas.openxmlformats.org/officeDocument/2006/relationships/image" Target="../media/image114.jpeg"/><Relationship Id="rId10" Type="http://schemas.openxmlformats.org/officeDocument/2006/relationships/oleObject" Target="../embeddings/oleObject106.bin"/><Relationship Id="rId4" Type="http://schemas.openxmlformats.org/officeDocument/2006/relationships/image" Target="../media/image113.jpeg"/><Relationship Id="rId9" Type="http://schemas.openxmlformats.org/officeDocument/2006/relationships/oleObject" Target="../embeddings/oleObject105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jpeg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09.bin"/><Relationship Id="rId5" Type="http://schemas.openxmlformats.org/officeDocument/2006/relationships/oleObject" Target="../embeddings/oleObject108.bin"/><Relationship Id="rId10" Type="http://schemas.openxmlformats.org/officeDocument/2006/relationships/oleObject" Target="../embeddings/oleObject112.bin"/><Relationship Id="rId4" Type="http://schemas.openxmlformats.org/officeDocument/2006/relationships/oleObject" Target="../embeddings/oleObject107.bin"/><Relationship Id="rId9" Type="http://schemas.openxmlformats.org/officeDocument/2006/relationships/oleObject" Target="../embeddings/oleObject111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14.bin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26.jpeg"/><Relationship Id="rId9" Type="http://schemas.openxmlformats.org/officeDocument/2006/relationships/oleObject" Target="../embeddings/oleObject117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1.bin"/><Relationship Id="rId13" Type="http://schemas.openxmlformats.org/officeDocument/2006/relationships/oleObject" Target="../embeddings/oleObject126.bin"/><Relationship Id="rId18" Type="http://schemas.openxmlformats.org/officeDocument/2006/relationships/oleObject" Target="../embeddings/oleObject131.bin"/><Relationship Id="rId3" Type="http://schemas.openxmlformats.org/officeDocument/2006/relationships/notesSlide" Target="../notesSlides/notesSlide37.xml"/><Relationship Id="rId7" Type="http://schemas.openxmlformats.org/officeDocument/2006/relationships/oleObject" Target="../embeddings/oleObject120.bin"/><Relationship Id="rId12" Type="http://schemas.openxmlformats.org/officeDocument/2006/relationships/oleObject" Target="../embeddings/oleObject125.bin"/><Relationship Id="rId17" Type="http://schemas.openxmlformats.org/officeDocument/2006/relationships/oleObject" Target="../embeddings/oleObject13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9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19.bin"/><Relationship Id="rId11" Type="http://schemas.openxmlformats.org/officeDocument/2006/relationships/oleObject" Target="../embeddings/oleObject124.bin"/><Relationship Id="rId5" Type="http://schemas.openxmlformats.org/officeDocument/2006/relationships/image" Target="../media/image141.png"/><Relationship Id="rId15" Type="http://schemas.openxmlformats.org/officeDocument/2006/relationships/oleObject" Target="../embeddings/oleObject128.bin"/><Relationship Id="rId10" Type="http://schemas.openxmlformats.org/officeDocument/2006/relationships/oleObject" Target="../embeddings/oleObject123.bin"/><Relationship Id="rId19" Type="http://schemas.openxmlformats.org/officeDocument/2006/relationships/oleObject" Target="../embeddings/oleObject132.bin"/><Relationship Id="rId4" Type="http://schemas.openxmlformats.org/officeDocument/2006/relationships/oleObject" Target="../embeddings/oleObject118.bin"/><Relationship Id="rId9" Type="http://schemas.openxmlformats.org/officeDocument/2006/relationships/oleObject" Target="../embeddings/oleObject122.bin"/><Relationship Id="rId14" Type="http://schemas.openxmlformats.org/officeDocument/2006/relationships/oleObject" Target="../embeddings/oleObject127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oleObject" Target="../embeddings/oleObject140.bin"/><Relationship Id="rId3" Type="http://schemas.openxmlformats.org/officeDocument/2006/relationships/notesSlide" Target="../notesSlides/notesSlide38.xml"/><Relationship Id="rId7" Type="http://schemas.openxmlformats.org/officeDocument/2006/relationships/oleObject" Target="../embeddings/oleObject136.bin"/><Relationship Id="rId12" Type="http://schemas.openxmlformats.org/officeDocument/2006/relationships/oleObject" Target="../embeddings/oleObject1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35.bin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4.bin"/><Relationship Id="rId10" Type="http://schemas.openxmlformats.org/officeDocument/2006/relationships/oleObject" Target="../embeddings/oleObject137.bin"/><Relationship Id="rId4" Type="http://schemas.openxmlformats.org/officeDocument/2006/relationships/oleObject" Target="../embeddings/oleObject133.bin"/><Relationship Id="rId9" Type="http://schemas.openxmlformats.org/officeDocument/2006/relationships/image" Target="../media/image148.png"/><Relationship Id="rId14" Type="http://schemas.openxmlformats.org/officeDocument/2006/relationships/oleObject" Target="../embeddings/oleObject14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6.jpeg"/><Relationship Id="rId9" Type="http://schemas.openxmlformats.org/officeDocument/2006/relationships/oleObject" Target="../embeddings/oleObject10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45.bin"/><Relationship Id="rId5" Type="http://schemas.openxmlformats.org/officeDocument/2006/relationships/oleObject" Target="../embeddings/oleObject144.bin"/><Relationship Id="rId4" Type="http://schemas.openxmlformats.org/officeDocument/2006/relationships/oleObject" Target="../embeddings/oleObject143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slideLayout" Target="../slideLayouts/slideLayout4.xml"/><Relationship Id="rId1" Type="http://schemas.openxmlformats.org/officeDocument/2006/relationships/video" Target="file:///C:\Users\jia\Documents\research\academic%20activities\conferences\WAFR\WAFR08\videos\pingpong.AVI" TargetMode="Externa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2.bin"/><Relationship Id="rId12" Type="http://schemas.openxmlformats.org/officeDocument/2006/relationships/oleObject" Target="../embeddings/oleObject15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51.bin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50.bin"/><Relationship Id="rId10" Type="http://schemas.openxmlformats.org/officeDocument/2006/relationships/image" Target="../media/image164.png"/><Relationship Id="rId4" Type="http://schemas.openxmlformats.org/officeDocument/2006/relationships/oleObject" Target="../embeddings/oleObject149.bin"/><Relationship Id="rId9" Type="http://schemas.openxmlformats.org/officeDocument/2006/relationships/oleObject" Target="../embeddings/oleObject154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1.bin"/><Relationship Id="rId3" Type="http://schemas.openxmlformats.org/officeDocument/2006/relationships/image" Target="../media/image25.jpeg"/><Relationship Id="rId7" Type="http://schemas.openxmlformats.org/officeDocument/2006/relationships/oleObject" Target="../embeddings/oleObject16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59.bin"/><Relationship Id="rId5" Type="http://schemas.openxmlformats.org/officeDocument/2006/relationships/oleObject" Target="../embeddings/oleObject158.bin"/><Relationship Id="rId4" Type="http://schemas.openxmlformats.org/officeDocument/2006/relationships/oleObject" Target="../embeddings/oleObject157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5" Type="http://schemas.openxmlformats.org/officeDocument/2006/relationships/oleObject" Target="../embeddings/oleObject162.bin"/><Relationship Id="rId4" Type="http://schemas.openxmlformats.org/officeDocument/2006/relationships/image" Target="../media/image17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1.jpe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jia\Documents\research\projects\billiard%20robot\videos\L24cm%20(5-9-2009%2010-51-11%20--)\L24cm.AVI" TargetMode="External"/><Relationship Id="rId4" Type="http://schemas.openxmlformats.org/officeDocument/2006/relationships/image" Target="../media/image17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4.bin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2.bin"/><Relationship Id="rId10" Type="http://schemas.openxmlformats.org/officeDocument/2006/relationships/oleObject" Target="../embeddings/oleObject17.bin"/><Relationship Id="rId4" Type="http://schemas.openxmlformats.org/officeDocument/2006/relationships/image" Target="../media/image6.jpeg"/><Relationship Id="rId9" Type="http://schemas.openxmlformats.org/officeDocument/2006/relationships/oleObject" Target="../embeddings/oleObject16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6.jpeg"/><Relationship Id="rId4" Type="http://schemas.openxmlformats.org/officeDocument/2006/relationships/image" Target="../media/image175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7.bin"/><Relationship Id="rId3" Type="http://schemas.openxmlformats.org/officeDocument/2006/relationships/notesSlide" Target="../notesSlides/notesSlide46.xml"/><Relationship Id="rId7" Type="http://schemas.openxmlformats.org/officeDocument/2006/relationships/oleObject" Target="../embeddings/oleObject1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65.bin"/><Relationship Id="rId5" Type="http://schemas.openxmlformats.org/officeDocument/2006/relationships/oleObject" Target="../embeddings/oleObject164.bin"/><Relationship Id="rId10" Type="http://schemas.openxmlformats.org/officeDocument/2006/relationships/oleObject" Target="../embeddings/oleObject169.bin"/><Relationship Id="rId4" Type="http://schemas.openxmlformats.org/officeDocument/2006/relationships/oleObject" Target="../embeddings/oleObject163.bin"/><Relationship Id="rId9" Type="http://schemas.openxmlformats.org/officeDocument/2006/relationships/oleObject" Target="../embeddings/oleObject168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3" Type="http://schemas.openxmlformats.org/officeDocument/2006/relationships/notesSlide" Target="../notesSlides/notesSlide47.xml"/><Relationship Id="rId7" Type="http://schemas.openxmlformats.org/officeDocument/2006/relationships/oleObject" Target="../embeddings/oleObject1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71.bin"/><Relationship Id="rId5" Type="http://schemas.openxmlformats.org/officeDocument/2006/relationships/oleObject" Target="../embeddings/oleObject170.bin"/><Relationship Id="rId10" Type="http://schemas.openxmlformats.org/officeDocument/2006/relationships/oleObject" Target="../embeddings/oleObject175.bin"/><Relationship Id="rId4" Type="http://schemas.openxmlformats.org/officeDocument/2006/relationships/image" Target="../media/image190.gif"/><Relationship Id="rId9" Type="http://schemas.openxmlformats.org/officeDocument/2006/relationships/oleObject" Target="../embeddings/oleObject174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6.bin"/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193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92.gif"/><Relationship Id="rId5" Type="http://schemas.openxmlformats.org/officeDocument/2006/relationships/image" Target="../media/image95.gif"/><Relationship Id="rId4" Type="http://schemas.openxmlformats.org/officeDocument/2006/relationships/image" Target="../media/image94.gi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0.bin"/><Relationship Id="rId13" Type="http://schemas.openxmlformats.org/officeDocument/2006/relationships/oleObject" Target="../embeddings/oleObject184.bin"/><Relationship Id="rId3" Type="http://schemas.openxmlformats.org/officeDocument/2006/relationships/notesSlide" Target="../notesSlides/notesSlide49.xml"/><Relationship Id="rId7" Type="http://schemas.openxmlformats.org/officeDocument/2006/relationships/oleObject" Target="../embeddings/oleObject179.bin"/><Relationship Id="rId12" Type="http://schemas.openxmlformats.org/officeDocument/2006/relationships/image" Target="../media/image200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78.bin"/><Relationship Id="rId11" Type="http://schemas.openxmlformats.org/officeDocument/2006/relationships/oleObject" Target="../embeddings/oleObject183.bin"/><Relationship Id="rId5" Type="http://schemas.openxmlformats.org/officeDocument/2006/relationships/oleObject" Target="../embeddings/oleObject177.bin"/><Relationship Id="rId10" Type="http://schemas.openxmlformats.org/officeDocument/2006/relationships/oleObject" Target="../embeddings/oleObject182.bin"/><Relationship Id="rId4" Type="http://schemas.openxmlformats.org/officeDocument/2006/relationships/image" Target="../media/image199.gif"/><Relationship Id="rId9" Type="http://schemas.openxmlformats.org/officeDocument/2006/relationships/oleObject" Target="../embeddings/oleObject18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>
          <a:xfrm>
            <a:off x="631825" y="407988"/>
            <a:ext cx="7772400" cy="21336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7030A0"/>
                </a:solidFill>
                <a:latin typeface="Arial" charset="0"/>
                <a:ea typeface="宋体" pitchFamily="2" charset="-122"/>
                <a:cs typeface="Arial" charset="0"/>
              </a:rPr>
              <a:t>Simultaneous Three-Dimensional Impacts with Friction and Compliance</a:t>
            </a:r>
            <a:endParaRPr lang="en-US" sz="3200" dirty="0" smtClean="0">
              <a:solidFill>
                <a:srgbClr val="7030A0"/>
              </a:solidFill>
              <a:latin typeface="Arial" charset="0"/>
              <a:ea typeface="宋体" pitchFamily="2" charset="-122"/>
              <a:cs typeface="Arial" charset="0"/>
            </a:endParaRP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1371600" y="2932113"/>
            <a:ext cx="6400800" cy="2286000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Yan-Bin Jia</a:t>
            </a:r>
            <a:endParaRPr lang="en-US" sz="2000" dirty="0" smtClean="0">
              <a:latin typeface="Arial" charset="0"/>
              <a:cs typeface="Arial" charset="0"/>
            </a:endParaRPr>
          </a:p>
          <a:p>
            <a:endParaRPr lang="en-US" sz="2000" dirty="0" smtClean="0">
              <a:latin typeface="Arial" charset="0"/>
              <a:cs typeface="Arial" charset="0"/>
            </a:endParaRPr>
          </a:p>
          <a:p>
            <a:r>
              <a:rPr lang="en-US" sz="2000" dirty="0" smtClean="0">
                <a:latin typeface="Arial" charset="0"/>
                <a:cs typeface="Arial" charset="0"/>
              </a:rPr>
              <a:t>Department of Computer Science</a:t>
            </a:r>
          </a:p>
          <a:p>
            <a:r>
              <a:rPr lang="en-US" sz="2000" dirty="0" smtClean="0">
                <a:latin typeface="Arial" charset="0"/>
                <a:cs typeface="Arial" charset="0"/>
              </a:rPr>
              <a:t>Iowa State University</a:t>
            </a:r>
          </a:p>
          <a:p>
            <a:r>
              <a:rPr lang="en-US" sz="2000" dirty="0" smtClean="0">
                <a:latin typeface="Arial" charset="0"/>
                <a:cs typeface="Arial" charset="0"/>
              </a:rPr>
              <a:t>Ames, IA 50010, USA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r>
              <a:rPr lang="en-US" sz="2000" dirty="0" smtClean="0">
                <a:latin typeface="Arial" charset="0"/>
                <a:cs typeface="Arial" charset="0"/>
              </a:rPr>
              <a:t>Sep 27, 2012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Related Work on Impact</a:t>
            </a:r>
          </a:p>
        </p:txBody>
      </p: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rot="5400000" flipH="1" flipV="1">
            <a:off x="2560662" y="6159500"/>
            <a:ext cx="228600" cy="3175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</p:spPr>
      </p:cxnSp>
      <p:sp>
        <p:nvSpPr>
          <p:cNvPr id="12" name="TextBox 27"/>
          <p:cNvSpPr txBox="1">
            <a:spLocks noChangeArrowheads="1"/>
          </p:cNvSpPr>
          <p:nvPr/>
        </p:nvSpPr>
        <p:spPr bwMode="auto">
          <a:xfrm>
            <a:off x="745156" y="1184865"/>
            <a:ext cx="60631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D60093"/>
                </a:solidFill>
                <a:sym typeface="Symbol"/>
              </a:rPr>
              <a:t></a:t>
            </a:r>
            <a:r>
              <a:rPr lang="en-US" sz="2000" dirty="0" smtClean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000" b="1" dirty="0" smtClean="0">
                <a:latin typeface="+mn-lt"/>
                <a:sym typeface="Symbol" pitchFamily="18" charset="2"/>
              </a:rPr>
              <a:t>Newton’s law </a:t>
            </a:r>
            <a:r>
              <a:rPr lang="en-US" sz="2000" dirty="0" smtClean="0">
                <a:solidFill>
                  <a:srgbClr val="00B0F0"/>
                </a:solidFill>
                <a:latin typeface="+mn-lt"/>
                <a:sym typeface="Symbol" pitchFamily="18" charset="2"/>
              </a:rPr>
              <a:t>(kinematic coefficient of restitution)</a:t>
            </a:r>
            <a:endParaRPr lang="en-US" sz="2000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03208" y="4811652"/>
            <a:ext cx="7123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+mn-lt"/>
              </a:rPr>
              <a:t>Routh</a:t>
            </a:r>
            <a:r>
              <a:rPr lang="en-US" sz="1600" dirty="0" smtClean="0">
                <a:latin typeface="+mn-lt"/>
              </a:rPr>
              <a:t> (1905);  Han &amp; Gilmore (1989); Ahmed et al. (1999); </a:t>
            </a:r>
            <a:r>
              <a:rPr lang="en-US" sz="1600" dirty="0" err="1" smtClean="0">
                <a:latin typeface="+mn-lt"/>
              </a:rPr>
              <a:t>Lankarani</a:t>
            </a:r>
            <a:r>
              <a:rPr lang="en-US" sz="1600" dirty="0" smtClean="0">
                <a:latin typeface="+mn-lt"/>
              </a:rPr>
              <a:t> (2000)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13742" y="1690012"/>
            <a:ext cx="47131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+mn-lt"/>
              </a:rPr>
              <a:t>Maclaurin</a:t>
            </a:r>
            <a:r>
              <a:rPr lang="en-US" sz="1600" dirty="0" smtClean="0">
                <a:latin typeface="+mn-lt"/>
              </a:rPr>
              <a:t> (1742);  Bernoulli (1969); </a:t>
            </a:r>
            <a:r>
              <a:rPr lang="en-US" sz="1600" dirty="0" err="1" smtClean="0">
                <a:latin typeface="+mn-lt"/>
              </a:rPr>
              <a:t>Ivanov</a:t>
            </a:r>
            <a:r>
              <a:rPr lang="en-US" sz="1600" dirty="0" smtClean="0">
                <a:latin typeface="+mn-lt"/>
              </a:rPr>
              <a:t> (1995)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17601" y="2249715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  <a:sym typeface="Symbol"/>
              </a:rPr>
              <a:t></a:t>
            </a:r>
            <a:r>
              <a:rPr lang="en-US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Energy increase</a:t>
            </a:r>
            <a:endParaRPr lang="en-US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79056" y="2640698"/>
            <a:ext cx="4143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Wang et al. (1992);  Wang &amp; Mason (1992)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0344" y="3171372"/>
            <a:ext cx="4188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  <a:sym typeface="Symbol"/>
              </a:rPr>
              <a:t></a:t>
            </a:r>
            <a:r>
              <a:rPr lang="en-US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No post-impact motion of a still object</a:t>
            </a:r>
            <a:endParaRPr lang="en-US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29856" y="3634927"/>
            <a:ext cx="4496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+mn-lt"/>
              </a:rPr>
              <a:t>Brogliato</a:t>
            </a:r>
            <a:r>
              <a:rPr lang="en-US" sz="1600" dirty="0" smtClean="0">
                <a:latin typeface="+mn-lt"/>
              </a:rPr>
              <a:t> (1999);  Liu, Zhao &amp; </a:t>
            </a:r>
            <a:r>
              <a:rPr lang="en-US" sz="1600" dirty="0" err="1" smtClean="0">
                <a:latin typeface="+mn-lt"/>
              </a:rPr>
              <a:t>Brogliato</a:t>
            </a:r>
            <a:r>
              <a:rPr lang="en-US" sz="1600" dirty="0" smtClean="0">
                <a:latin typeface="+mn-lt"/>
              </a:rPr>
              <a:t> (2009) </a:t>
            </a:r>
          </a:p>
        </p:txBody>
      </p:sp>
      <p:sp>
        <p:nvSpPr>
          <p:cNvPr id="21" name="TextBox 27"/>
          <p:cNvSpPr txBox="1">
            <a:spLocks noChangeArrowheads="1"/>
          </p:cNvSpPr>
          <p:nvPr/>
        </p:nvSpPr>
        <p:spPr bwMode="auto">
          <a:xfrm>
            <a:off x="794053" y="4283189"/>
            <a:ext cx="67220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D60093"/>
                </a:solidFill>
                <a:sym typeface="Symbol"/>
              </a:rPr>
              <a:t></a:t>
            </a:r>
            <a:r>
              <a:rPr lang="en-US" sz="2000" dirty="0" smtClean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000" b="1" dirty="0" smtClean="0">
                <a:latin typeface="+mn-lt"/>
                <a:sym typeface="Symbol" pitchFamily="18" charset="2"/>
              </a:rPr>
              <a:t>Poisson’s hypothesis </a:t>
            </a:r>
            <a:r>
              <a:rPr lang="en-US" sz="2000" dirty="0" smtClean="0">
                <a:solidFill>
                  <a:srgbClr val="00B0F0"/>
                </a:solidFill>
                <a:latin typeface="+mn-lt"/>
                <a:sym typeface="Symbol" pitchFamily="18" charset="2"/>
              </a:rPr>
              <a:t>(kinetic coefficient of restitution)</a:t>
            </a:r>
            <a:endParaRPr lang="en-US" sz="2000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05706" y="5158925"/>
            <a:ext cx="5718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+mn-lt"/>
              </a:rPr>
              <a:t>Darboux</a:t>
            </a:r>
            <a:r>
              <a:rPr lang="en-US" sz="1600" dirty="0" smtClean="0">
                <a:latin typeface="+mn-lt"/>
              </a:rPr>
              <a:t> (1880);  Keller (1986);  Bhatt &amp; </a:t>
            </a:r>
            <a:r>
              <a:rPr lang="en-US" sz="1600" dirty="0" err="1" smtClean="0">
                <a:latin typeface="+mn-lt"/>
              </a:rPr>
              <a:t>Koechling</a:t>
            </a:r>
            <a:r>
              <a:rPr lang="en-US" sz="1600" dirty="0" smtClean="0">
                <a:latin typeface="+mn-lt"/>
              </a:rPr>
              <a:t> (1994);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93214" y="5521187"/>
            <a:ext cx="7144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+mn-lt"/>
              </a:rPr>
              <a:t>Glocker</a:t>
            </a:r>
            <a:r>
              <a:rPr lang="en-US" sz="1600" dirty="0" smtClean="0">
                <a:latin typeface="+mn-lt"/>
              </a:rPr>
              <a:t> &amp; Pfeiffer (1995);  Stewart &amp; Trinkle (1996);  </a:t>
            </a:r>
            <a:r>
              <a:rPr lang="en-US" sz="1600" dirty="0" err="1" smtClean="0">
                <a:latin typeface="+mn-lt"/>
              </a:rPr>
              <a:t>Anitescu</a:t>
            </a:r>
            <a:r>
              <a:rPr lang="en-US" sz="1600" dirty="0" smtClean="0">
                <a:latin typeface="+mn-lt"/>
              </a:rPr>
              <a:t> &amp; </a:t>
            </a:r>
            <a:r>
              <a:rPr lang="en-US" sz="1600" dirty="0" err="1" smtClean="0">
                <a:latin typeface="+mn-lt"/>
              </a:rPr>
              <a:t>Portta</a:t>
            </a:r>
            <a:r>
              <a:rPr lang="en-US" sz="1600" dirty="0" smtClean="0">
                <a:latin typeface="+mn-lt"/>
              </a:rPr>
              <a:t> (1997)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5321" y="5987142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  <a:sym typeface="Symbol"/>
              </a:rPr>
              <a:t></a:t>
            </a:r>
            <a:r>
              <a:rPr lang="en-US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Energy increase</a:t>
            </a:r>
            <a:endParaRPr lang="en-US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Explosion 2 29"/>
          <p:cNvSpPr/>
          <p:nvPr/>
        </p:nvSpPr>
        <p:spPr>
          <a:xfrm>
            <a:off x="3149601" y="2191658"/>
            <a:ext cx="595085" cy="420914"/>
          </a:xfrm>
          <a:prstGeom prst="irregularSeal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xplosion 2 30"/>
          <p:cNvSpPr/>
          <p:nvPr/>
        </p:nvSpPr>
        <p:spPr>
          <a:xfrm>
            <a:off x="5319487" y="3113315"/>
            <a:ext cx="595085" cy="420914"/>
          </a:xfrm>
          <a:prstGeom prst="irregularSeal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xplosion 2 31"/>
          <p:cNvSpPr/>
          <p:nvPr/>
        </p:nvSpPr>
        <p:spPr>
          <a:xfrm>
            <a:off x="3229430" y="5929087"/>
            <a:ext cx="595085" cy="420914"/>
          </a:xfrm>
          <a:prstGeom prst="irregularSeal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19" grpId="0"/>
      <p:bldP spid="20" grpId="0"/>
      <p:bldP spid="21" grpId="0"/>
      <p:bldP spid="24" grpId="0"/>
      <p:bldP spid="25" grpId="0"/>
      <p:bldP spid="27" grpId="0"/>
      <p:bldP spid="30" grpId="0" animBg="1"/>
      <p:bldP spid="31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Related Work (cont’d)</a:t>
            </a:r>
          </a:p>
        </p:txBody>
      </p: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rot="5400000" flipH="1" flipV="1">
            <a:off x="2560662" y="6159500"/>
            <a:ext cx="228600" cy="3175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</p:spPr>
      </p:cxnSp>
      <p:sp>
        <p:nvSpPr>
          <p:cNvPr id="12" name="TextBox 27"/>
          <p:cNvSpPr txBox="1">
            <a:spLocks noChangeArrowheads="1"/>
          </p:cNvSpPr>
          <p:nvPr/>
        </p:nvSpPr>
        <p:spPr bwMode="auto">
          <a:xfrm>
            <a:off x="745156" y="1184865"/>
            <a:ext cx="76276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D60093"/>
                </a:solidFill>
                <a:sym typeface="Symbol"/>
              </a:rPr>
              <a:t></a:t>
            </a:r>
            <a:r>
              <a:rPr lang="en-US" sz="2000" dirty="0" smtClean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000" b="1" dirty="0" smtClean="0">
                <a:latin typeface="+mn-lt"/>
                <a:sym typeface="Symbol" pitchFamily="18" charset="2"/>
              </a:rPr>
              <a:t>Energy-Based Restitution </a:t>
            </a:r>
            <a:r>
              <a:rPr lang="en-US" sz="2000" dirty="0" smtClean="0">
                <a:solidFill>
                  <a:srgbClr val="00B0F0"/>
                </a:solidFill>
                <a:latin typeface="+mn-lt"/>
                <a:sym typeface="Symbol" pitchFamily="18" charset="2"/>
              </a:rPr>
              <a:t>(energetic coefficient of restitution)</a:t>
            </a:r>
            <a:endParaRPr lang="en-US" sz="2000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01608" y="5508338"/>
            <a:ext cx="4613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Smith (1991);  Bilbao et al</a:t>
            </a:r>
            <a:r>
              <a:rPr lang="en-US" sz="1600" i="1" dirty="0" smtClean="0">
                <a:latin typeface="+mn-lt"/>
              </a:rPr>
              <a:t>. </a:t>
            </a:r>
            <a:r>
              <a:rPr lang="en-US" sz="1600" dirty="0" smtClean="0">
                <a:latin typeface="+mn-lt"/>
              </a:rPr>
              <a:t>(1989);  Brach (1989)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13742" y="1690012"/>
            <a:ext cx="3524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+mn-lt"/>
              </a:rPr>
              <a:t>Stronge</a:t>
            </a:r>
            <a:r>
              <a:rPr lang="en-US" sz="1600" dirty="0" smtClean="0">
                <a:latin typeface="+mn-lt"/>
              </a:rPr>
              <a:t> (1990);  Wang et al. (1992);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95695" y="3852642"/>
            <a:ext cx="6508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Liu, Zhao &amp; </a:t>
            </a:r>
            <a:r>
              <a:rPr lang="en-US" sz="1600" dirty="0" err="1" smtClean="0">
                <a:latin typeface="+mn-lt"/>
              </a:rPr>
              <a:t>Brogliato</a:t>
            </a:r>
            <a:r>
              <a:rPr lang="en-US" sz="1600" dirty="0" smtClean="0">
                <a:latin typeface="+mn-lt"/>
              </a:rPr>
              <a:t> (2008, 2009);   Jia, Mason &amp; Erdmann (2008) </a:t>
            </a:r>
          </a:p>
        </p:txBody>
      </p:sp>
      <p:sp>
        <p:nvSpPr>
          <p:cNvPr id="21" name="TextBox 27"/>
          <p:cNvSpPr txBox="1">
            <a:spLocks noChangeArrowheads="1"/>
          </p:cNvSpPr>
          <p:nvPr/>
        </p:nvSpPr>
        <p:spPr bwMode="auto">
          <a:xfrm>
            <a:off x="794053" y="4500904"/>
            <a:ext cx="45947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D60093"/>
                </a:solidFill>
                <a:sym typeface="Symbol"/>
              </a:rPr>
              <a:t></a:t>
            </a:r>
            <a:r>
              <a:rPr lang="en-US" sz="2000" dirty="0" smtClean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000" b="1" dirty="0" smtClean="0">
                <a:solidFill>
                  <a:srgbClr val="FF0066"/>
                </a:solidFill>
                <a:latin typeface="+mn-lt"/>
                <a:sym typeface="Symbol" pitchFamily="18" charset="2"/>
              </a:rPr>
              <a:t>Tangential Impulse &amp; Compliance </a:t>
            </a:r>
            <a:endParaRPr lang="en-US" sz="2000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89592" y="4999269"/>
            <a:ext cx="3185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+mn-lt"/>
              </a:rPr>
              <a:t>Mindlin</a:t>
            </a:r>
            <a:r>
              <a:rPr lang="en-US" sz="1600" dirty="0" smtClean="0">
                <a:latin typeface="+mn-lt"/>
              </a:rPr>
              <a:t> (1949); Maw et al. (1976)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77100" y="5984780"/>
            <a:ext cx="63257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+mn-lt"/>
              </a:rPr>
              <a:t>Stronge</a:t>
            </a:r>
            <a:r>
              <a:rPr lang="en-US" sz="1600" dirty="0" smtClean="0">
                <a:latin typeface="+mn-lt"/>
              </a:rPr>
              <a:t> (1994; 2000); Zhao et al. (2009);  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Hien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(2010) ;  </a:t>
            </a:r>
            <a:r>
              <a:rPr lang="en-US" sz="1600" dirty="0" smtClean="0">
                <a:latin typeface="+mn-lt"/>
              </a:rPr>
              <a:t>Jia (2010)</a:t>
            </a:r>
          </a:p>
        </p:txBody>
      </p:sp>
      <p:sp>
        <p:nvSpPr>
          <p:cNvPr id="15" name="TextBox 27"/>
          <p:cNvSpPr txBox="1">
            <a:spLocks noChangeArrowheads="1"/>
          </p:cNvSpPr>
          <p:nvPr/>
        </p:nvSpPr>
        <p:spPr bwMode="auto">
          <a:xfrm>
            <a:off x="777910" y="2875781"/>
            <a:ext cx="34884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D60093"/>
                </a:solidFill>
                <a:sym typeface="Symbol"/>
              </a:rPr>
              <a:t></a:t>
            </a:r>
            <a:r>
              <a:rPr lang="en-US" sz="2000" dirty="0" smtClean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000" b="1" dirty="0" smtClean="0">
                <a:solidFill>
                  <a:srgbClr val="FF0066"/>
                </a:solidFill>
                <a:latin typeface="+mn-lt"/>
                <a:sym typeface="Symbol" pitchFamily="18" charset="2"/>
              </a:rPr>
              <a:t>Simultaneous Collisions </a:t>
            </a:r>
            <a:endParaRPr lang="en-US" sz="2000" dirty="0">
              <a:solidFill>
                <a:srgbClr val="FF0066"/>
              </a:solidFill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73924" y="3366413"/>
            <a:ext cx="777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+mn-lt"/>
              </a:rPr>
              <a:t>Chatterjee</a:t>
            </a:r>
            <a:r>
              <a:rPr lang="en-US" sz="1600" dirty="0" smtClean="0">
                <a:latin typeface="+mn-lt"/>
              </a:rPr>
              <a:t> &amp; </a:t>
            </a:r>
            <a:r>
              <a:rPr lang="en-US" sz="1600" dirty="0" err="1" smtClean="0">
                <a:latin typeface="+mn-lt"/>
              </a:rPr>
              <a:t>Ruina</a:t>
            </a:r>
            <a:r>
              <a:rPr lang="en-US" sz="1600" dirty="0" smtClean="0">
                <a:latin typeface="+mn-lt"/>
              </a:rPr>
              <a:t> (1998);  </a:t>
            </a:r>
            <a:r>
              <a:rPr lang="en-US" sz="1600" dirty="0" err="1" smtClean="0">
                <a:latin typeface="+mn-lt"/>
              </a:rPr>
              <a:t>Ceanga</a:t>
            </a:r>
            <a:r>
              <a:rPr lang="en-US" sz="1600" dirty="0" smtClean="0">
                <a:latin typeface="+mn-lt"/>
              </a:rPr>
              <a:t> &amp; </a:t>
            </a:r>
            <a:r>
              <a:rPr lang="en-US" sz="1600" dirty="0" err="1" smtClean="0">
                <a:latin typeface="+mn-lt"/>
              </a:rPr>
              <a:t>Hurmulu</a:t>
            </a:r>
            <a:r>
              <a:rPr lang="en-US" sz="1600" dirty="0" smtClean="0">
                <a:latin typeface="+mn-lt"/>
              </a:rPr>
              <a:t> (2001); </a:t>
            </a:r>
            <a:r>
              <a:rPr lang="en-US" sz="1600" dirty="0" smtClean="0">
                <a:latin typeface="+mn-lt"/>
              </a:rPr>
              <a:t> </a:t>
            </a:r>
            <a:r>
              <a:rPr lang="en-US" sz="1600" dirty="0" err="1" smtClean="0">
                <a:latin typeface="+mn-lt"/>
              </a:rPr>
              <a:t>Seghete</a:t>
            </a:r>
            <a:r>
              <a:rPr lang="en-US" sz="1600" dirty="0" smtClean="0">
                <a:latin typeface="+mn-lt"/>
              </a:rPr>
              <a:t> &amp; Murphey (2010) </a:t>
            </a:r>
            <a:endParaRPr lang="en-US" sz="1600" dirty="0" smtClean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04978" y="2169885"/>
            <a:ext cx="2457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/>
              </a:rPr>
              <a:t>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 Energy conservation</a:t>
            </a:r>
            <a:endParaRPr lang="en-US" dirty="0">
              <a:solidFill>
                <a:srgbClr val="0099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0" grpId="0"/>
      <p:bldP spid="21" grpId="0"/>
      <p:bldP spid="24" grpId="0"/>
      <p:bldP spid="25" grpId="0"/>
      <p:bldP spid="15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Impact with Compliance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graphicFrame>
        <p:nvGraphicFramePr>
          <p:cNvPr id="204802" name="Object 2"/>
          <p:cNvGraphicFramePr>
            <a:graphicFrameLocks noChangeAspect="1"/>
          </p:cNvGraphicFramePr>
          <p:nvPr/>
        </p:nvGraphicFramePr>
        <p:xfrm>
          <a:off x="1606097" y="1718128"/>
          <a:ext cx="4170589" cy="1096963"/>
        </p:xfrm>
        <a:graphic>
          <a:graphicData uri="http://schemas.openxmlformats.org/presentationml/2006/ole">
            <p:oleObj spid="_x0000_s204802" name="Equation" r:id="rId4" imgW="1155600" imgH="330120" progId="Equation.3">
              <p:embed/>
            </p:oleObj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2278743" y="2583543"/>
            <a:ext cx="2032000" cy="1509487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66848" y="4125436"/>
            <a:ext cx="36728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D60093"/>
                </a:solidFill>
                <a:latin typeface="+mn-lt"/>
              </a:rPr>
              <a:t>Normal impulse:</a:t>
            </a:r>
            <a:r>
              <a:rPr lang="en-US" dirty="0" smtClean="0">
                <a:latin typeface="+mn-lt"/>
              </a:rPr>
              <a:t> </a:t>
            </a:r>
          </a:p>
          <a:p>
            <a:r>
              <a:rPr lang="en-US" dirty="0" smtClean="0">
                <a:latin typeface="+mn-lt"/>
              </a:rPr>
              <a:t>      1. accumulates during impact </a:t>
            </a:r>
          </a:p>
          <a:p>
            <a:r>
              <a:rPr lang="en-US" dirty="0" smtClean="0">
                <a:latin typeface="+mn-lt"/>
              </a:rPr>
              <a:t>          (compression + restitution)</a:t>
            </a:r>
          </a:p>
          <a:p>
            <a:r>
              <a:rPr lang="en-US" dirty="0" smtClean="0">
                <a:latin typeface="+mn-lt"/>
              </a:rPr>
              <a:t>      2. </a:t>
            </a:r>
            <a:r>
              <a:rPr lang="en-US" dirty="0" smtClean="0">
                <a:solidFill>
                  <a:srgbClr val="0000CC"/>
                </a:solidFill>
                <a:latin typeface="+mn-lt"/>
              </a:rPr>
              <a:t>energy-based</a:t>
            </a:r>
            <a:r>
              <a:rPr lang="en-US" dirty="0" smtClean="0">
                <a:latin typeface="+mn-lt"/>
              </a:rPr>
              <a:t> restitution</a:t>
            </a:r>
          </a:p>
          <a:p>
            <a:r>
              <a:rPr lang="en-US" dirty="0" smtClean="0">
                <a:latin typeface="+mn-lt"/>
              </a:rPr>
              <a:t>      3. variable for impact analysis</a:t>
            </a:r>
            <a:endParaRPr lang="en-US" dirty="0">
              <a:latin typeface="+mn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60878" y="4303562"/>
            <a:ext cx="37369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D60093"/>
                </a:solidFill>
                <a:latin typeface="+mn-lt"/>
              </a:rPr>
              <a:t>Tangential impulse:</a:t>
            </a:r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     1. due to friction &amp; compliance</a:t>
            </a:r>
          </a:p>
          <a:p>
            <a:r>
              <a:rPr lang="en-US" dirty="0" smtClean="0">
                <a:latin typeface="+mn-lt"/>
              </a:rPr>
              <a:t>     2. dependent on contact modes</a:t>
            </a:r>
          </a:p>
          <a:p>
            <a:r>
              <a:rPr lang="en-US" dirty="0" smtClean="0">
                <a:latin typeface="+mn-lt"/>
              </a:rPr>
              <a:t>     3. driven by normal impulse</a:t>
            </a:r>
            <a:endParaRPr lang="en-US" dirty="0">
              <a:latin typeface="+mn-lt"/>
            </a:endParaRPr>
          </a:p>
        </p:txBody>
      </p:sp>
      <p:cxnSp>
        <p:nvCxnSpPr>
          <p:cNvPr id="25" name="Straight Arrow Connector 24"/>
          <p:cNvCxnSpPr>
            <a:stCxn id="15" idx="0"/>
          </p:cNvCxnSpPr>
          <p:nvPr/>
        </p:nvCxnSpPr>
        <p:spPr>
          <a:xfrm flipH="1" flipV="1">
            <a:off x="5429083" y="2626102"/>
            <a:ext cx="1300255" cy="167746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Compliance Model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795029" y="1558001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35509" y="3575711"/>
            <a:ext cx="4735002" cy="2709791"/>
            <a:chOff x="531044" y="2456595"/>
            <a:chExt cx="4735002" cy="2709791"/>
          </a:xfrm>
        </p:grpSpPr>
        <p:pic>
          <p:nvPicPr>
            <p:cNvPr id="9" name="Picture 8" descr="compliance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1044" y="2456595"/>
              <a:ext cx="4735002" cy="2709791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>
            <a:xfrm>
              <a:off x="3207224" y="4517409"/>
              <a:ext cx="1364776" cy="1910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1564" y="3739487"/>
              <a:ext cx="559558" cy="150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982639" y="1119116"/>
            <a:ext cx="564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Gravity ignored  in comparison with impulsive force.</a:t>
            </a:r>
            <a:endParaRPr lang="en-US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25857" y="1517174"/>
            <a:ext cx="4938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Extension of </a:t>
            </a:r>
            <a:r>
              <a:rPr lang="en-US" dirty="0" err="1" smtClean="0">
                <a:latin typeface="+mn-lt"/>
              </a:rPr>
              <a:t>Stronge’s</a:t>
            </a:r>
            <a:r>
              <a:rPr lang="en-US" dirty="0" smtClean="0">
                <a:latin typeface="+mn-lt"/>
              </a:rPr>
              <a:t> contact structure to 3D.</a:t>
            </a:r>
            <a:endParaRPr lang="en-US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99546" y="4981433"/>
            <a:ext cx="1850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opposing initial</a:t>
            </a:r>
          </a:p>
          <a:p>
            <a:r>
              <a:rPr lang="en-US" sz="1600" dirty="0" smtClean="0">
                <a:latin typeface="+mn-lt"/>
              </a:rPr>
              <a:t>tangential contact </a:t>
            </a:r>
          </a:p>
          <a:p>
            <a:r>
              <a:rPr lang="en-US" sz="1600" dirty="0" smtClean="0">
                <a:latin typeface="+mn-lt"/>
              </a:rPr>
              <a:t>velocity</a:t>
            </a:r>
            <a:endParaRPr lang="en-US" sz="1600" dirty="0">
              <a:latin typeface="+mn-lt"/>
            </a:endParaRPr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4451107" y="2523748"/>
          <a:ext cx="3181350" cy="819150"/>
        </p:xfrm>
        <a:graphic>
          <a:graphicData uri="http://schemas.openxmlformats.org/presentationml/2006/ole">
            <p:oleObj spid="_x0000_s107521" name="Equation" r:id="rId5" imgW="888840" imgH="228600" progId="Equation.3">
              <p:embed/>
            </p:oleObj>
          </a:graphicData>
        </a:graphic>
      </p:graphicFrame>
      <p:sp>
        <p:nvSpPr>
          <p:cNvPr id="10752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752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753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7533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7534" name="Rectangle 14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7536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7537" name="Rectangle 17"/>
          <p:cNvSpPr>
            <a:spLocks noChangeArrowheads="1"/>
          </p:cNvSpPr>
          <p:nvPr/>
        </p:nvSpPr>
        <p:spPr bwMode="auto">
          <a:xfrm>
            <a:off x="0" y="647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Left Brace 39"/>
          <p:cNvSpPr/>
          <p:nvPr/>
        </p:nvSpPr>
        <p:spPr>
          <a:xfrm rot="16200000">
            <a:off x="6018662" y="2906972"/>
            <a:ext cx="245660" cy="100993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543266" y="3577989"/>
            <a:ext cx="107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tangential</a:t>
            </a:r>
          </a:p>
          <a:p>
            <a:r>
              <a:rPr lang="en-US" sz="1600" dirty="0" smtClean="0">
                <a:latin typeface="+mn-lt"/>
              </a:rPr>
              <a:t>  impulse</a:t>
            </a:r>
            <a:endParaRPr lang="en-US" sz="1600" dirty="0">
              <a:latin typeface="+mn-lt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96102" y="5870813"/>
            <a:ext cx="1096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+mn-lt"/>
              </a:rPr>
              <a:t>massless</a:t>
            </a:r>
            <a:r>
              <a:rPr lang="en-US" sz="1600" dirty="0" smtClean="0">
                <a:latin typeface="+mn-lt"/>
              </a:rPr>
              <a:t> </a:t>
            </a:r>
          </a:p>
          <a:p>
            <a:r>
              <a:rPr lang="en-US" sz="1600" dirty="0" smtClean="0">
                <a:latin typeface="+mn-lt"/>
              </a:rPr>
              <a:t>particle</a:t>
            </a:r>
            <a:endParaRPr lang="en-US" sz="1600" dirty="0">
              <a:latin typeface="+mn-lt"/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rot="16200000" flipV="1">
            <a:off x="3725046" y="5555433"/>
            <a:ext cx="574000" cy="265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6200000" flipV="1">
            <a:off x="921225" y="4223982"/>
            <a:ext cx="968991" cy="4367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Object 47"/>
          <p:cNvGraphicFramePr>
            <a:graphicFrameLocks noChangeAspect="1"/>
          </p:cNvGraphicFramePr>
          <p:nvPr/>
        </p:nvGraphicFramePr>
        <p:xfrm>
          <a:off x="915792" y="3562065"/>
          <a:ext cx="408041" cy="395785"/>
        </p:xfrm>
        <a:graphic>
          <a:graphicData uri="http://schemas.openxmlformats.org/presentationml/2006/ole">
            <p:oleObj spid="_x0000_s107538" name="Equation" r:id="rId6" imgW="164880" imgH="164880" progId="Equation.3">
              <p:embed/>
            </p:oleObj>
          </a:graphicData>
        </a:graphic>
      </p:graphicFrame>
      <p:sp>
        <p:nvSpPr>
          <p:cNvPr id="50" name="Rectangle 49"/>
          <p:cNvSpPr/>
          <p:nvPr/>
        </p:nvSpPr>
        <p:spPr>
          <a:xfrm>
            <a:off x="708210" y="1101636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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696837" y="1496230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Symbol" pitchFamily="18" charset="2"/>
              </a:rPr>
              <a:t>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699111" y="1938700"/>
            <a:ext cx="3995623" cy="395909"/>
            <a:chOff x="699111" y="1938700"/>
            <a:chExt cx="3995623" cy="395909"/>
          </a:xfrm>
        </p:grpSpPr>
        <p:sp>
          <p:nvSpPr>
            <p:cNvPr id="21" name="TextBox 20"/>
            <p:cNvSpPr txBox="1"/>
            <p:nvPr/>
          </p:nvSpPr>
          <p:spPr>
            <a:xfrm>
              <a:off x="996286" y="1965277"/>
              <a:ext cx="3698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Analyze impulse in contact frame:</a:t>
              </a:r>
              <a:endParaRPr lang="en-US" dirty="0">
                <a:latin typeface="+mn-l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99111" y="1938700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sym typeface="Symbol" pitchFamily="18" charset="2"/>
                </a:rPr>
                <a:t></a:t>
              </a:r>
              <a:endParaRPr lang="en-US" dirty="0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2956978" y="3943089"/>
            <a:ext cx="3497943" cy="24964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0" grpId="0" animBg="1"/>
      <p:bldP spid="41" grpId="0"/>
      <p:bldP spid="42" grpId="0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Normal </a:t>
            </a:r>
            <a:r>
              <a:rPr lang="en-US" altLang="zh-CN" sz="3200" dirty="0" err="1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vs</a:t>
            </a:r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 Tangential </a:t>
            </a:r>
            <a:r>
              <a:rPr lang="en-US" altLang="zh-CN" sz="3200" dirty="0" err="1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Stiffnesses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graphicFrame>
        <p:nvGraphicFramePr>
          <p:cNvPr id="172033" name="Object 1"/>
          <p:cNvGraphicFramePr>
            <a:graphicFrameLocks noChangeAspect="1"/>
          </p:cNvGraphicFramePr>
          <p:nvPr/>
        </p:nvGraphicFramePr>
        <p:xfrm>
          <a:off x="825500" y="1102436"/>
          <a:ext cx="544513" cy="542925"/>
        </p:xfrm>
        <a:graphic>
          <a:graphicData uri="http://schemas.openxmlformats.org/presentationml/2006/ole">
            <p:oleObj spid="_x0000_s172033" name="Equation" r:id="rId4" imgW="177480" imgH="177480" progId="Equation.3">
              <p:embed/>
            </p:oleObj>
          </a:graphicData>
        </a:graphic>
      </p:graphicFrame>
      <p:graphicFrame>
        <p:nvGraphicFramePr>
          <p:cNvPr id="172034" name="Object 2"/>
          <p:cNvGraphicFramePr>
            <a:graphicFrameLocks noChangeAspect="1"/>
          </p:cNvGraphicFramePr>
          <p:nvPr/>
        </p:nvGraphicFramePr>
        <p:xfrm>
          <a:off x="725488" y="1714500"/>
          <a:ext cx="779462" cy="658813"/>
        </p:xfrm>
        <a:graphic>
          <a:graphicData uri="http://schemas.openxmlformats.org/presentationml/2006/ole">
            <p:oleObj spid="_x0000_s172034" name="Equation" r:id="rId5" imgW="253800" imgH="21564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460310" y="1228298"/>
            <a:ext cx="7056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stiffness  of </a:t>
            </a:r>
            <a:r>
              <a:rPr lang="en-US" sz="2000" dirty="0" smtClean="0">
                <a:solidFill>
                  <a:srgbClr val="095E02"/>
                </a:solidFill>
                <a:latin typeface="+mn-lt"/>
              </a:rPr>
              <a:t>normal spring</a:t>
            </a:r>
            <a:r>
              <a:rPr lang="en-US" sz="2000" dirty="0" smtClean="0">
                <a:latin typeface="+mn-lt"/>
              </a:rPr>
              <a:t> (value varying with impact phase)</a:t>
            </a:r>
            <a:endParaRPr lang="en-US" sz="20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6233" y="1858370"/>
            <a:ext cx="6516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stiffness  of tangential </a:t>
            </a:r>
            <a:r>
              <a:rPr lang="en-US" sz="2000" i="1" dirty="0" smtClean="0">
                <a:solidFill>
                  <a:srgbClr val="095E02"/>
                </a:solidFill>
                <a:latin typeface="+mn-lt"/>
              </a:rPr>
              <a:t>u</a:t>
            </a:r>
            <a:r>
              <a:rPr lang="en-US" sz="2000" dirty="0" smtClean="0">
                <a:solidFill>
                  <a:srgbClr val="095E02"/>
                </a:solidFill>
                <a:latin typeface="+mn-lt"/>
              </a:rPr>
              <a:t>-</a:t>
            </a:r>
            <a:r>
              <a:rPr lang="en-US" sz="2000" dirty="0" smtClean="0">
                <a:latin typeface="+mn-lt"/>
              </a:rPr>
              <a:t> and </a:t>
            </a:r>
            <a:r>
              <a:rPr lang="en-US" sz="2000" i="1" dirty="0" smtClean="0">
                <a:solidFill>
                  <a:srgbClr val="095E02"/>
                </a:solidFill>
                <a:latin typeface="+mn-lt"/>
              </a:rPr>
              <a:t>v</a:t>
            </a:r>
            <a:r>
              <a:rPr lang="en-US" sz="2000" dirty="0" smtClean="0">
                <a:solidFill>
                  <a:srgbClr val="095E02"/>
                </a:solidFill>
                <a:latin typeface="+mn-lt"/>
              </a:rPr>
              <a:t>-springs</a:t>
            </a:r>
            <a:r>
              <a:rPr lang="en-US" sz="2000" dirty="0" smtClean="0">
                <a:latin typeface="+mn-lt"/>
              </a:rPr>
              <a:t> (value invariant)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172044" name="Object 12"/>
          <p:cNvGraphicFramePr>
            <a:graphicFrameLocks noChangeAspect="1"/>
          </p:cNvGraphicFramePr>
          <p:nvPr/>
        </p:nvGraphicFramePr>
        <p:xfrm>
          <a:off x="3125788" y="2660650"/>
          <a:ext cx="2181225" cy="738188"/>
        </p:xfrm>
        <a:graphic>
          <a:graphicData uri="http://schemas.openxmlformats.org/presentationml/2006/ole">
            <p:oleObj spid="_x0000_s172044" name="Equation" r:id="rId6" imgW="711000" imgH="241200" progId="Equation.3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46496" y="3771331"/>
            <a:ext cx="7144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Depends on Young’s </a:t>
            </a:r>
            <a:r>
              <a:rPr lang="en-US" sz="2000" dirty="0" err="1" smtClean="0">
                <a:solidFill>
                  <a:srgbClr val="0000CC"/>
                </a:solidFill>
                <a:latin typeface="+mn-lt"/>
              </a:rPr>
              <a:t>moduli</a:t>
            </a:r>
            <a:r>
              <a:rPr lang="en-US" sz="2000" dirty="0" smtClean="0">
                <a:solidFill>
                  <a:srgbClr val="0000CC"/>
                </a:solidFill>
                <a:latin typeface="+mn-lt"/>
              </a:rPr>
              <a:t> and Poisson’s ratios of materials.</a:t>
            </a:r>
            <a:endParaRPr lang="en-US" sz="2000" dirty="0">
              <a:solidFill>
                <a:srgbClr val="0000CC"/>
              </a:solidFill>
              <a:latin typeface="+mn-lt"/>
            </a:endParaRPr>
          </a:p>
        </p:txBody>
      </p:sp>
      <p:graphicFrame>
        <p:nvGraphicFramePr>
          <p:cNvPr id="172045" name="Object 13"/>
          <p:cNvGraphicFramePr>
            <a:graphicFrameLocks noChangeAspect="1"/>
          </p:cNvGraphicFramePr>
          <p:nvPr/>
        </p:nvGraphicFramePr>
        <p:xfrm>
          <a:off x="3205163" y="4514850"/>
          <a:ext cx="2024062" cy="776288"/>
        </p:xfrm>
        <a:graphic>
          <a:graphicData uri="http://schemas.openxmlformats.org/presentationml/2006/ole">
            <p:oleObj spid="_x0000_s172045" name="Equation" r:id="rId7" imgW="660240" imgH="253800" progId="Equation.3">
              <p:embed/>
            </p:oleObj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880280" y="2681784"/>
            <a:ext cx="2128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D60093"/>
                </a:solidFill>
                <a:latin typeface="+mn-lt"/>
              </a:rPr>
              <a:t>Stiffness ratio</a:t>
            </a:r>
            <a:r>
              <a:rPr lang="en-US" sz="2400" dirty="0" smtClean="0">
                <a:solidFill>
                  <a:srgbClr val="0000CC"/>
                </a:solidFill>
                <a:latin typeface="+mn-lt"/>
              </a:rPr>
              <a:t>:</a:t>
            </a:r>
            <a:endParaRPr lang="en-US" sz="2400" dirty="0">
              <a:solidFill>
                <a:srgbClr val="0000CC"/>
              </a:solidFill>
              <a:latin typeface="+mn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637730" y="5430875"/>
            <a:ext cx="3530400" cy="1031838"/>
            <a:chOff x="1637730" y="5430875"/>
            <a:chExt cx="3530400" cy="1031838"/>
          </a:xfrm>
        </p:grpSpPr>
        <p:graphicFrame>
          <p:nvGraphicFramePr>
            <p:cNvPr id="172046" name="Object 14"/>
            <p:cNvGraphicFramePr>
              <a:graphicFrameLocks noChangeAspect="1"/>
            </p:cNvGraphicFramePr>
            <p:nvPr/>
          </p:nvGraphicFramePr>
          <p:xfrm>
            <a:off x="1637730" y="5430875"/>
            <a:ext cx="986075" cy="552151"/>
          </p:xfrm>
          <a:graphic>
            <a:graphicData uri="http://schemas.openxmlformats.org/presentationml/2006/ole">
              <p:oleObj spid="_x0000_s172046" name="Equation" r:id="rId8" imgW="406080" imgH="228600" progId="Equation.3">
                <p:embed/>
              </p:oleObj>
            </a:graphicData>
          </a:graphic>
        </p:graphicFrame>
        <p:sp>
          <p:nvSpPr>
            <p:cNvPr id="25" name="TextBox 24"/>
            <p:cNvSpPr txBox="1"/>
            <p:nvPr/>
          </p:nvSpPr>
          <p:spPr>
            <a:xfrm>
              <a:off x="3359622" y="5543266"/>
              <a:ext cx="18085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(compression)</a:t>
              </a:r>
              <a:endParaRPr lang="en-US" sz="2000" dirty="0">
                <a:latin typeface="+mn-lt"/>
              </a:endParaRPr>
            </a:p>
          </p:txBody>
        </p:sp>
        <p:graphicFrame>
          <p:nvGraphicFramePr>
            <p:cNvPr id="172047" name="Object 15"/>
            <p:cNvGraphicFramePr>
              <a:graphicFrameLocks noChangeAspect="1"/>
            </p:cNvGraphicFramePr>
            <p:nvPr/>
          </p:nvGraphicFramePr>
          <p:xfrm>
            <a:off x="1656331" y="5910263"/>
            <a:ext cx="1417637" cy="552450"/>
          </p:xfrm>
          <a:graphic>
            <a:graphicData uri="http://schemas.openxmlformats.org/presentationml/2006/ole">
              <p:oleObj spid="_x0000_s172047" name="Equation" r:id="rId9" imgW="583920" imgH="228600" progId="Equation.3">
                <p:embed/>
              </p:oleObj>
            </a:graphicData>
          </a:graphic>
        </p:graphicFrame>
        <p:sp>
          <p:nvSpPr>
            <p:cNvPr id="27" name="TextBox 26"/>
            <p:cNvSpPr txBox="1"/>
            <p:nvPr/>
          </p:nvSpPr>
          <p:spPr>
            <a:xfrm>
              <a:off x="3375544" y="5954973"/>
              <a:ext cx="14654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n-lt"/>
                </a:rPr>
                <a:t>(restitution)</a:t>
              </a:r>
              <a:endParaRPr lang="en-US" sz="2000" dirty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Normal Impulse as Sole Variable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251882" y="1683364"/>
          <a:ext cx="4629838" cy="759583"/>
        </p:xfrm>
        <a:graphic>
          <a:graphicData uri="http://schemas.openxmlformats.org/presentationml/2006/ole">
            <p:oleObj spid="_x0000_s169985" name="Equation" r:id="rId4" imgW="1625400" imgH="26640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09683" y="1132762"/>
            <a:ext cx="7072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9900"/>
                </a:solidFill>
                <a:latin typeface="+mn-lt"/>
              </a:rPr>
              <a:t>Idea</a:t>
            </a:r>
            <a:r>
              <a:rPr lang="en-US" sz="2000" dirty="0" smtClean="0">
                <a:solidFill>
                  <a:srgbClr val="009900"/>
                </a:solidFill>
                <a:latin typeface="+mn-lt"/>
              </a:rPr>
              <a:t>: describe the impact system in terms of normal impulse.</a:t>
            </a:r>
            <a:endParaRPr lang="en-US" sz="2000" dirty="0">
              <a:solidFill>
                <a:srgbClr val="00990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2430" y="1660476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D60093"/>
                </a:solidFill>
                <a:latin typeface="+mn-lt"/>
              </a:rPr>
              <a:t>Key fact:</a:t>
            </a:r>
            <a:endParaRPr lang="en-US" sz="2000" b="1" dirty="0">
              <a:solidFill>
                <a:srgbClr val="D60093"/>
              </a:solidFill>
              <a:latin typeface="+mn-lt"/>
            </a:endParaRPr>
          </a:p>
        </p:txBody>
      </p:sp>
      <p:sp>
        <p:nvSpPr>
          <p:cNvPr id="8" name="TextBox 27"/>
          <p:cNvSpPr txBox="1">
            <a:spLocks noChangeArrowheads="1"/>
          </p:cNvSpPr>
          <p:nvPr/>
        </p:nvSpPr>
        <p:spPr bwMode="auto">
          <a:xfrm>
            <a:off x="1310202" y="2628279"/>
            <a:ext cx="5904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</a:t>
            </a:r>
            <a:r>
              <a:rPr lang="en-US" sz="2000" dirty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dirty="0" smtClean="0">
                <a:latin typeface="+mn-lt"/>
              </a:rPr>
              <a:t>Derivative well-defined at the impact phase transition</a:t>
            </a:r>
            <a:r>
              <a:rPr lang="en-US" dirty="0" smtClean="0">
                <a:latin typeface="+mn-lt"/>
                <a:sym typeface="Symbol" pitchFamily="18" charset="2"/>
              </a:rPr>
              <a:t>.</a:t>
            </a:r>
            <a:endParaRPr lang="en-US" dirty="0">
              <a:latin typeface="+mn-lt"/>
            </a:endParaRPr>
          </a:p>
        </p:txBody>
      </p:sp>
      <p:graphicFrame>
        <p:nvGraphicFramePr>
          <p:cNvPr id="169986" name="Object 2"/>
          <p:cNvGraphicFramePr>
            <a:graphicFrameLocks noChangeAspect="1"/>
          </p:cNvGraphicFramePr>
          <p:nvPr/>
        </p:nvGraphicFramePr>
        <p:xfrm>
          <a:off x="2690813" y="3348038"/>
          <a:ext cx="2670175" cy="484187"/>
        </p:xfrm>
        <a:graphic>
          <a:graphicData uri="http://schemas.openxmlformats.org/presentationml/2006/ole">
            <p:oleObj spid="_x0000_s169986" name="Equation" r:id="rId5" imgW="1257120" imgH="228600" progId="Equation.3">
              <p:embed/>
            </p:oleObj>
          </a:graphicData>
        </a:graphic>
      </p:graphicFrame>
      <p:graphicFrame>
        <p:nvGraphicFramePr>
          <p:cNvPr id="169987" name="Object 3"/>
          <p:cNvGraphicFramePr>
            <a:graphicFrameLocks noChangeAspect="1"/>
          </p:cNvGraphicFramePr>
          <p:nvPr/>
        </p:nvGraphicFramePr>
        <p:xfrm>
          <a:off x="1611123" y="4132215"/>
          <a:ext cx="1889125" cy="1022350"/>
        </p:xfrm>
        <a:graphic>
          <a:graphicData uri="http://schemas.openxmlformats.org/presentationml/2006/ole">
            <p:oleObj spid="_x0000_s169987" name="Equation" r:id="rId6" imgW="888840" imgH="482400" progId="Equation.3">
              <p:embed/>
            </p:oleObj>
          </a:graphicData>
        </a:graphic>
      </p:graphicFrame>
      <p:graphicFrame>
        <p:nvGraphicFramePr>
          <p:cNvPr id="169988" name="Object 4"/>
          <p:cNvGraphicFramePr>
            <a:graphicFrameLocks noChangeAspect="1"/>
          </p:cNvGraphicFramePr>
          <p:nvPr/>
        </p:nvGraphicFramePr>
        <p:xfrm>
          <a:off x="4249098" y="4148492"/>
          <a:ext cx="1970088" cy="1022350"/>
        </p:xfrm>
        <a:graphic>
          <a:graphicData uri="http://schemas.openxmlformats.org/presentationml/2006/ole">
            <p:oleObj spid="_x0000_s169988" name="Equation" r:id="rId7" imgW="927000" imgH="482400" progId="Equation.3">
              <p:embed/>
            </p:oleObj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1271534" y="5387402"/>
            <a:ext cx="6070777" cy="757209"/>
            <a:chOff x="1271534" y="4868787"/>
            <a:chExt cx="6070777" cy="757209"/>
          </a:xfrm>
        </p:grpSpPr>
        <p:graphicFrame>
          <p:nvGraphicFramePr>
            <p:cNvPr id="169989" name="Object 5"/>
            <p:cNvGraphicFramePr>
              <a:graphicFrameLocks noChangeAspect="1"/>
            </p:cNvGraphicFramePr>
            <p:nvPr/>
          </p:nvGraphicFramePr>
          <p:xfrm>
            <a:off x="1565276" y="4918597"/>
            <a:ext cx="795788" cy="318315"/>
          </p:xfrm>
          <a:graphic>
            <a:graphicData uri="http://schemas.openxmlformats.org/presentationml/2006/ole">
              <p:oleObj spid="_x0000_s169989" name="Equation" r:id="rId8" imgW="444240" imgH="177480" progId="Equation.3">
                <p:embed/>
              </p:oleObj>
            </a:graphicData>
          </a:graphic>
        </p:graphicFrame>
        <p:graphicFrame>
          <p:nvGraphicFramePr>
            <p:cNvPr id="169990" name="Object 6"/>
            <p:cNvGraphicFramePr>
              <a:graphicFrameLocks noChangeAspect="1"/>
            </p:cNvGraphicFramePr>
            <p:nvPr/>
          </p:nvGraphicFramePr>
          <p:xfrm>
            <a:off x="1568450" y="5249461"/>
            <a:ext cx="847204" cy="376535"/>
          </p:xfrm>
          <a:graphic>
            <a:graphicData uri="http://schemas.openxmlformats.org/presentationml/2006/ole">
              <p:oleObj spid="_x0000_s169990" name="Equation" r:id="rId9" imgW="457200" imgH="203040" progId="Equation.3">
                <p:embed/>
              </p:oleObj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2566645" y="4945473"/>
              <a:ext cx="47756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(</a:t>
              </a:r>
              <a:r>
                <a:rPr lang="en-US" dirty="0" smtClean="0">
                  <a:solidFill>
                    <a:srgbClr val="C00000"/>
                  </a:solidFill>
                  <a:latin typeface="+mn-lt"/>
                </a:rPr>
                <a:t>1 </a:t>
              </a:r>
              <a:r>
                <a:rPr lang="en-US" dirty="0" smtClean="0">
                  <a:latin typeface="+mn-lt"/>
                </a:rPr>
                <a:t>if extension of  </a:t>
              </a:r>
              <a:r>
                <a:rPr lang="en-US" dirty="0" smtClean="0">
                  <a:latin typeface="+mn-lt"/>
                </a:rPr>
                <a:t>tangential </a:t>
              </a:r>
              <a:r>
                <a:rPr lang="en-US" i="1" dirty="0" smtClean="0">
                  <a:latin typeface="+mn-lt"/>
                </a:rPr>
                <a:t>u</a:t>
              </a:r>
              <a:r>
                <a:rPr lang="en-US" dirty="0" smtClean="0">
                  <a:latin typeface="+mn-lt"/>
                </a:rPr>
                <a:t>- and </a:t>
              </a:r>
              <a:r>
                <a:rPr lang="en-US" i="1" dirty="0" smtClean="0">
                  <a:latin typeface="+mn-lt"/>
                </a:rPr>
                <a:t>w</a:t>
              </a:r>
              <a:r>
                <a:rPr lang="en-US" dirty="0" smtClean="0">
                  <a:latin typeface="+mn-lt"/>
                </a:rPr>
                <a:t>-springs</a:t>
              </a:r>
            </a:p>
            <a:p>
              <a:r>
                <a:rPr lang="en-US" dirty="0" smtClean="0">
                  <a:latin typeface="+mn-lt"/>
                </a:rPr>
                <a:t> </a:t>
              </a:r>
              <a:r>
                <a:rPr lang="en-US" dirty="0" smtClean="0">
                  <a:latin typeface="+mn-lt"/>
                </a:rPr>
                <a:t> </a:t>
              </a:r>
              <a:r>
                <a:rPr lang="en-US" dirty="0" smtClean="0">
                  <a:solidFill>
                    <a:srgbClr val="C00000"/>
                  </a:solidFill>
                  <a:latin typeface="+mn-lt"/>
                </a:rPr>
                <a:t> –1 </a:t>
              </a:r>
              <a:r>
                <a:rPr lang="en-US" dirty="0" smtClean="0">
                  <a:latin typeface="+mn-lt"/>
                </a:rPr>
                <a:t>if compression</a:t>
              </a:r>
              <a:r>
                <a:rPr lang="en-US" dirty="0" smtClean="0">
                  <a:latin typeface="+mn-lt"/>
                </a:rPr>
                <a:t>)</a:t>
              </a:r>
              <a:endParaRPr lang="en-US" dirty="0">
                <a:latin typeface="+mn-lt"/>
              </a:endParaRPr>
            </a:p>
          </p:txBody>
        </p:sp>
        <p:sp>
          <p:nvSpPr>
            <p:cNvPr id="15" name="TextBox 27"/>
            <p:cNvSpPr txBox="1">
              <a:spLocks noChangeArrowheads="1"/>
            </p:cNvSpPr>
            <p:nvPr/>
          </p:nvSpPr>
          <p:spPr bwMode="auto">
            <a:xfrm>
              <a:off x="1271534" y="4868787"/>
              <a:ext cx="37702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dirty="0" smtClean="0">
                  <a:solidFill>
                    <a:srgbClr val="FF0000"/>
                  </a:solidFill>
                  <a:sym typeface="Symbol" pitchFamily="18" charset="2"/>
                </a:rPr>
                <a:t></a:t>
              </a:r>
              <a:endParaRPr lang="en-US" dirty="0"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Tangential Springs 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sp>
        <p:nvSpPr>
          <p:cNvPr id="11" name="TextBox 27"/>
          <p:cNvSpPr txBox="1">
            <a:spLocks noChangeArrowheads="1"/>
          </p:cNvSpPr>
          <p:nvPr/>
        </p:nvSpPr>
        <p:spPr bwMode="auto">
          <a:xfrm>
            <a:off x="758587" y="4743681"/>
            <a:ext cx="30203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</a:t>
            </a:r>
            <a:r>
              <a:rPr lang="en-US" sz="2000" dirty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000" dirty="0" smtClean="0">
                <a:latin typeface="+mn-lt"/>
                <a:sym typeface="Symbol" pitchFamily="18" charset="2"/>
              </a:rPr>
              <a:t>Elastic strain energies:</a:t>
            </a:r>
            <a:endParaRPr lang="en-US" dirty="0">
              <a:latin typeface="+mn-lt"/>
            </a:endParaRPr>
          </a:p>
        </p:txBody>
      </p:sp>
      <p:graphicFrame>
        <p:nvGraphicFramePr>
          <p:cNvPr id="159747" name="Object 3"/>
          <p:cNvGraphicFramePr>
            <a:graphicFrameLocks noChangeAspect="1"/>
          </p:cNvGraphicFramePr>
          <p:nvPr/>
        </p:nvGraphicFramePr>
        <p:xfrm>
          <a:off x="1790984" y="5281203"/>
          <a:ext cx="1631950" cy="1198563"/>
        </p:xfrm>
        <a:graphic>
          <a:graphicData uri="http://schemas.openxmlformats.org/presentationml/2006/ole">
            <p:oleObj spid="_x0000_s159747" name="Equation" r:id="rId4" imgW="622080" imgH="457200" progId="Equation.3">
              <p:embed/>
            </p:oleObj>
          </a:graphicData>
        </a:graphic>
      </p:graphicFrame>
      <p:graphicFrame>
        <p:nvGraphicFramePr>
          <p:cNvPr id="159748" name="Object 4"/>
          <p:cNvGraphicFramePr>
            <a:graphicFrameLocks noChangeAspect="1"/>
          </p:cNvGraphicFramePr>
          <p:nvPr/>
        </p:nvGraphicFramePr>
        <p:xfrm>
          <a:off x="4591050" y="5256443"/>
          <a:ext cx="1630363" cy="1198562"/>
        </p:xfrm>
        <a:graphic>
          <a:graphicData uri="http://schemas.openxmlformats.org/presentationml/2006/ole">
            <p:oleObj spid="_x0000_s159748" name="Equation" r:id="rId5" imgW="622080" imgH="457200" progId="Equation.3">
              <p:embed/>
            </p:oleObj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747538" y="2341563"/>
            <a:ext cx="4719094" cy="550862"/>
            <a:chOff x="785883" y="4398042"/>
            <a:chExt cx="4078907" cy="550862"/>
          </a:xfrm>
        </p:grpSpPr>
        <p:sp>
          <p:nvSpPr>
            <p:cNvPr id="5" name="TextBox 27"/>
            <p:cNvSpPr txBox="1">
              <a:spLocks noChangeArrowheads="1"/>
            </p:cNvSpPr>
            <p:nvPr/>
          </p:nvSpPr>
          <p:spPr bwMode="auto">
            <a:xfrm>
              <a:off x="785883" y="4442347"/>
              <a:ext cx="301521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dirty="0">
                  <a:solidFill>
                    <a:srgbClr val="FF0000"/>
                  </a:solidFill>
                  <a:sym typeface="Symbol" pitchFamily="18" charset="2"/>
                </a:rPr>
                <a:t></a:t>
              </a:r>
              <a:r>
                <a:rPr lang="en-US" sz="2000" dirty="0">
                  <a:solidFill>
                    <a:srgbClr val="D60093"/>
                  </a:solidFill>
                  <a:sym typeface="Symbol" pitchFamily="18" charset="2"/>
                </a:rPr>
                <a:t> </a:t>
              </a:r>
              <a:r>
                <a:rPr lang="en-US" sz="2000" dirty="0" smtClean="0">
                  <a:solidFill>
                    <a:srgbClr val="D60093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Can </a:t>
              </a:r>
              <a:r>
                <a:rPr lang="en-US" sz="2000" dirty="0" smtClean="0">
                  <a:solidFill>
                    <a:srgbClr val="D60093"/>
                  </a:solidFill>
                  <a:latin typeface="+mn-lt"/>
                  <a:sym typeface="Symbol" pitchFamily="18" charset="2"/>
                </a:rPr>
                <a:t>keep track of integrals</a:t>
              </a:r>
              <a:endParaRPr lang="en-US" dirty="0">
                <a:latin typeface="+mn-lt"/>
              </a:endParaRPr>
            </a:p>
          </p:txBody>
        </p:sp>
        <p:graphicFrame>
          <p:nvGraphicFramePr>
            <p:cNvPr id="6" name="Object 4"/>
            <p:cNvGraphicFramePr>
              <a:graphicFrameLocks noChangeAspect="1"/>
            </p:cNvGraphicFramePr>
            <p:nvPr/>
          </p:nvGraphicFramePr>
          <p:xfrm>
            <a:off x="3889198" y="4398042"/>
            <a:ext cx="975592" cy="550862"/>
          </p:xfrm>
          <a:graphic>
            <a:graphicData uri="http://schemas.openxmlformats.org/presentationml/2006/ole">
              <p:oleObj spid="_x0000_s159745" name="Equation" r:id="rId6" imgW="419040" imgH="228600" progId="Equation.3">
                <p:embed/>
              </p:oleObj>
            </a:graphicData>
          </a:graphic>
        </p:graphicFrame>
      </p:grpSp>
      <p:sp>
        <p:nvSpPr>
          <p:cNvPr id="26" name="TextBox 27"/>
          <p:cNvSpPr txBox="1">
            <a:spLocks noChangeArrowheads="1"/>
          </p:cNvSpPr>
          <p:nvPr/>
        </p:nvSpPr>
        <p:spPr bwMode="auto">
          <a:xfrm>
            <a:off x="722301" y="1441682"/>
            <a:ext cx="86647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</a:t>
            </a:r>
            <a:r>
              <a:rPr lang="en-US" sz="2000" dirty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000" dirty="0" smtClean="0">
                <a:latin typeface="+mn-lt"/>
                <a:sym typeface="Symbol" pitchFamily="18" charset="2"/>
              </a:rPr>
              <a:t>Cannot determine changes     and     in length without knowing stiffness. </a:t>
            </a:r>
            <a:endParaRPr lang="en-US" dirty="0">
              <a:latin typeface="+mn-lt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788745" y="3034878"/>
            <a:ext cx="3859008" cy="992765"/>
            <a:chOff x="1788745" y="3034878"/>
            <a:chExt cx="3859008" cy="992765"/>
          </a:xfrm>
        </p:grpSpPr>
        <p:grpSp>
          <p:nvGrpSpPr>
            <p:cNvPr id="24" name="Group 23"/>
            <p:cNvGrpSpPr/>
            <p:nvPr/>
          </p:nvGrpSpPr>
          <p:grpSpPr>
            <a:xfrm>
              <a:off x="1788745" y="3221160"/>
              <a:ext cx="3859008" cy="551689"/>
              <a:chOff x="1399868" y="1998705"/>
              <a:chExt cx="4069814" cy="598487"/>
            </a:xfrm>
          </p:grpSpPr>
          <p:graphicFrame>
            <p:nvGraphicFramePr>
              <p:cNvPr id="15" name="Object 5"/>
              <p:cNvGraphicFramePr>
                <a:graphicFrameLocks noChangeAspect="1"/>
              </p:cNvGraphicFramePr>
              <p:nvPr/>
            </p:nvGraphicFramePr>
            <p:xfrm>
              <a:off x="5037882" y="1998705"/>
              <a:ext cx="431800" cy="598487"/>
            </p:xfrm>
            <a:graphic>
              <a:graphicData uri="http://schemas.openxmlformats.org/presentationml/2006/ole">
                <p:oleObj spid="_x0000_s159750" name="Equation" r:id="rId7" imgW="164880" imgH="228600" progId="Equation.3">
                  <p:embed/>
                </p:oleObj>
              </a:graphicData>
            </a:graphic>
          </p:graphicFrame>
          <p:grpSp>
            <p:nvGrpSpPr>
              <p:cNvPr id="18" name="Group 17"/>
              <p:cNvGrpSpPr/>
              <p:nvPr/>
            </p:nvGrpSpPr>
            <p:grpSpPr>
              <a:xfrm>
                <a:off x="1399868" y="2118978"/>
                <a:ext cx="3718873" cy="400110"/>
                <a:chOff x="1269240" y="1756120"/>
                <a:chExt cx="3718873" cy="400110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1269240" y="1787856"/>
                  <a:ext cx="91440" cy="9144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234381" y="1756120"/>
                  <a:ext cx="75373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000" dirty="0" smtClean="0">
                      <a:latin typeface="Arial" pitchFamily="34" charset="0"/>
                      <a:ea typeface="宋体" pitchFamily="2" charset="-122"/>
                      <a:cs typeface="Arial" pitchFamily="34" charset="0"/>
                      <a:sym typeface="Symbol" pitchFamily="18" charset="2"/>
                    </a:rPr>
                    <a:t>over </a:t>
                  </a:r>
                </a:p>
              </p:txBody>
            </p:sp>
          </p:grpSp>
        </p:grpSp>
        <p:graphicFrame>
          <p:nvGraphicFramePr>
            <p:cNvPr id="10" name="Object 5"/>
            <p:cNvGraphicFramePr>
              <a:graphicFrameLocks noChangeAspect="1"/>
            </p:cNvGraphicFramePr>
            <p:nvPr/>
          </p:nvGraphicFramePr>
          <p:xfrm>
            <a:off x="2627086" y="3034878"/>
            <a:ext cx="1872344" cy="992765"/>
          </p:xfrm>
          <a:graphic>
            <a:graphicData uri="http://schemas.openxmlformats.org/presentationml/2006/ole">
              <p:oleObj spid="_x0000_s159746" name="Equation" r:id="rId8" imgW="723600" imgH="457200" progId="Equation.3">
                <p:embed/>
              </p:oleObj>
            </a:graphicData>
          </a:graphic>
        </p:graphicFrame>
        <p:sp>
          <p:nvSpPr>
            <p:cNvPr id="28" name="TextBox 27"/>
            <p:cNvSpPr txBox="1"/>
            <p:nvPr/>
          </p:nvSpPr>
          <p:spPr>
            <a:xfrm>
              <a:off x="2183671" y="3223170"/>
              <a:ext cx="4683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Arial" pitchFamily="34" charset="0"/>
                  <a:ea typeface="宋体" pitchFamily="2" charset="-122"/>
                  <a:cs typeface="Arial" pitchFamily="34" charset="0"/>
                  <a:sym typeface="Symbol" pitchFamily="18" charset="2"/>
                </a:rPr>
                <a:t>of </a:t>
              </a:r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4084127" y="1460090"/>
          <a:ext cx="369886" cy="372192"/>
        </p:xfrm>
        <a:graphic>
          <a:graphicData uri="http://schemas.openxmlformats.org/presentationml/2006/ole">
            <p:oleObj spid="_x0000_s159752" name="Equation" r:id="rId9" imgW="126720" imgH="139680" progId="Equation.3">
              <p:embed/>
            </p:oleObj>
          </a:graphicData>
        </a:graphic>
      </p:graphicFrame>
      <p:graphicFrame>
        <p:nvGraphicFramePr>
          <p:cNvPr id="159753" name="Object 9"/>
          <p:cNvGraphicFramePr>
            <a:graphicFrameLocks noChangeAspect="1"/>
          </p:cNvGraphicFramePr>
          <p:nvPr/>
        </p:nvGraphicFramePr>
        <p:xfrm>
          <a:off x="4872805" y="1464443"/>
          <a:ext cx="333375" cy="373062"/>
        </p:xfrm>
        <a:graphic>
          <a:graphicData uri="http://schemas.openxmlformats.org/presentationml/2006/ole">
            <p:oleObj spid="_x0000_s159753" name="Equation" r:id="rId10" imgW="114120" imgH="139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System Overview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96571" y="1323833"/>
            <a:ext cx="1364994" cy="15645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Impact </a:t>
            </a:r>
          </a:p>
          <a:p>
            <a:pPr algn="ctr"/>
            <a:r>
              <a:rPr lang="en-US" dirty="0" smtClean="0"/>
              <a:t>Dynamics &amp; Contact</a:t>
            </a:r>
          </a:p>
          <a:p>
            <a:pPr algn="ctr"/>
            <a:r>
              <a:rPr lang="en-US" dirty="0" smtClean="0"/>
              <a:t>Kinematics</a:t>
            </a:r>
            <a:endParaRPr lang="en-US" dirty="0"/>
          </a:p>
        </p:txBody>
      </p:sp>
      <p:graphicFrame>
        <p:nvGraphicFramePr>
          <p:cNvPr id="167937" name="Object 1"/>
          <p:cNvGraphicFramePr>
            <a:graphicFrameLocks noChangeAspect="1"/>
          </p:cNvGraphicFramePr>
          <p:nvPr/>
        </p:nvGraphicFramePr>
        <p:xfrm>
          <a:off x="4349939" y="4962192"/>
          <a:ext cx="1190123" cy="647037"/>
        </p:xfrm>
        <a:graphic>
          <a:graphicData uri="http://schemas.openxmlformats.org/presentationml/2006/ole">
            <p:oleObj spid="_x0000_s167937" name="Equation" r:id="rId4" imgW="419040" imgH="228600" progId="Equation.3">
              <p:embed/>
            </p:oleObj>
          </a:graphicData>
        </a:graphic>
      </p:graphicFrame>
      <p:graphicFrame>
        <p:nvGraphicFramePr>
          <p:cNvPr id="167939" name="Object 3"/>
          <p:cNvGraphicFramePr>
            <a:graphicFrameLocks noChangeAspect="1"/>
          </p:cNvGraphicFramePr>
          <p:nvPr/>
        </p:nvGraphicFramePr>
        <p:xfrm>
          <a:off x="1909123" y="4977051"/>
          <a:ext cx="973138" cy="647700"/>
        </p:xfrm>
        <a:graphic>
          <a:graphicData uri="http://schemas.openxmlformats.org/presentationml/2006/ole">
            <p:oleObj spid="_x0000_s167939" name="Equation" r:id="rId5" imgW="342720" imgH="228600" progId="Equation.3">
              <p:embed/>
            </p:oleObj>
          </a:graphicData>
        </a:graphic>
      </p:graphicFrame>
      <p:graphicFrame>
        <p:nvGraphicFramePr>
          <p:cNvPr id="167940" name="Object 4"/>
          <p:cNvGraphicFramePr>
            <a:graphicFrameLocks noChangeAspect="1"/>
          </p:cNvGraphicFramePr>
          <p:nvPr/>
        </p:nvGraphicFramePr>
        <p:xfrm>
          <a:off x="2047163" y="3460209"/>
          <a:ext cx="612491" cy="793271"/>
        </p:xfrm>
        <a:graphic>
          <a:graphicData uri="http://schemas.openxmlformats.org/presentationml/2006/ole">
            <p:oleObj spid="_x0000_s167940" name="Equation" r:id="rId6" imgW="126720" imgH="164880" progId="Equation.3">
              <p:embed/>
            </p:oleObj>
          </a:graphicData>
        </a:graphic>
      </p:graphicFrame>
      <p:graphicFrame>
        <p:nvGraphicFramePr>
          <p:cNvPr id="167941" name="Object 5"/>
          <p:cNvGraphicFramePr>
            <a:graphicFrameLocks noChangeAspect="1"/>
          </p:cNvGraphicFramePr>
          <p:nvPr/>
        </p:nvGraphicFramePr>
        <p:xfrm>
          <a:off x="4432300" y="3394715"/>
          <a:ext cx="758825" cy="906462"/>
        </p:xfrm>
        <a:graphic>
          <a:graphicData uri="http://schemas.openxmlformats.org/presentationml/2006/ole">
            <p:oleObj spid="_x0000_s167941" name="Equation" r:id="rId7" imgW="190440" imgH="228600" progId="Equation.3">
              <p:embed/>
            </p:oleObj>
          </a:graphicData>
        </a:graphic>
      </p:graphicFrame>
      <p:sp>
        <p:nvSpPr>
          <p:cNvPr id="13" name="Rectangle 12"/>
          <p:cNvSpPr/>
          <p:nvPr/>
        </p:nvSpPr>
        <p:spPr>
          <a:xfrm>
            <a:off x="6416721" y="1380698"/>
            <a:ext cx="1512628" cy="231784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</a:t>
            </a:r>
          </a:p>
          <a:p>
            <a:pPr algn="ctr"/>
            <a:r>
              <a:rPr lang="en-US" dirty="0" smtClean="0"/>
              <a:t>Mode </a:t>
            </a:r>
          </a:p>
          <a:p>
            <a:pPr algn="ctr"/>
            <a:r>
              <a:rPr lang="en-US" dirty="0" smtClean="0"/>
              <a:t>Analysis</a:t>
            </a:r>
            <a:endParaRPr lang="en-US" dirty="0"/>
          </a:p>
        </p:txBody>
      </p:sp>
      <p:graphicFrame>
        <p:nvGraphicFramePr>
          <p:cNvPr id="167943" name="Object 7"/>
          <p:cNvGraphicFramePr>
            <a:graphicFrameLocks noChangeAspect="1"/>
          </p:cNvGraphicFramePr>
          <p:nvPr/>
        </p:nvGraphicFramePr>
        <p:xfrm>
          <a:off x="6689725" y="4964729"/>
          <a:ext cx="1154113" cy="646112"/>
        </p:xfrm>
        <a:graphic>
          <a:graphicData uri="http://schemas.openxmlformats.org/presentationml/2006/ole">
            <p:oleObj spid="_x0000_s167943" name="Equation" r:id="rId8" imgW="406080" imgH="228600" progId="Equation.3">
              <p:embed/>
            </p:oleObj>
          </a:graphicData>
        </a:graphic>
      </p:graphicFrame>
      <p:graphicFrame>
        <p:nvGraphicFramePr>
          <p:cNvPr id="167944" name="Object 8"/>
          <p:cNvGraphicFramePr>
            <a:graphicFrameLocks noChangeAspect="1"/>
          </p:cNvGraphicFramePr>
          <p:nvPr/>
        </p:nvGraphicFramePr>
        <p:xfrm>
          <a:off x="300251" y="3465287"/>
          <a:ext cx="668739" cy="924899"/>
        </p:xfrm>
        <a:graphic>
          <a:graphicData uri="http://schemas.openxmlformats.org/presentationml/2006/ole">
            <p:oleObj spid="_x0000_s167944" name="Equation" r:id="rId9" imgW="164880" imgH="228600" progId="Equation.3">
              <p:embed/>
            </p:oleObj>
          </a:graphicData>
        </a:graphic>
      </p:graphicFrame>
      <p:sp>
        <p:nvSpPr>
          <p:cNvPr id="19" name="Right Arrow 18"/>
          <p:cNvSpPr/>
          <p:nvPr/>
        </p:nvSpPr>
        <p:spPr>
          <a:xfrm>
            <a:off x="2991136" y="1667301"/>
            <a:ext cx="3384644" cy="68239"/>
          </a:xfrm>
          <a:prstGeom prst="rightArrow">
            <a:avLst/>
          </a:prstGeom>
          <a:solidFill>
            <a:srgbClr val="D60093"/>
          </a:soli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Arrow 19"/>
          <p:cNvSpPr/>
          <p:nvPr/>
        </p:nvSpPr>
        <p:spPr>
          <a:xfrm rot="5400000">
            <a:off x="3998580" y="2519851"/>
            <a:ext cx="1601988" cy="45719"/>
          </a:xfrm>
          <a:prstGeom prst="rightArrow">
            <a:avLst/>
          </a:prstGeom>
          <a:solidFill>
            <a:srgbClr val="D60093"/>
          </a:soli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 rot="5400000">
            <a:off x="6578219" y="4230808"/>
            <a:ext cx="1173708" cy="136476"/>
          </a:xfrm>
          <a:prstGeom prst="rightArrow">
            <a:avLst/>
          </a:prstGeom>
          <a:solidFill>
            <a:srgbClr val="D60093"/>
          </a:soli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 rot="5400000">
            <a:off x="4587923" y="4599301"/>
            <a:ext cx="557281" cy="97809"/>
          </a:xfrm>
          <a:prstGeom prst="rightArrow">
            <a:avLst/>
          </a:prstGeom>
          <a:solidFill>
            <a:srgbClr val="D60093"/>
          </a:soli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ight Arrow 22"/>
          <p:cNvSpPr/>
          <p:nvPr/>
        </p:nvSpPr>
        <p:spPr>
          <a:xfrm rot="16200000">
            <a:off x="2034652" y="4584512"/>
            <a:ext cx="602779" cy="86435"/>
          </a:xfrm>
          <a:prstGeom prst="rightArrow">
            <a:avLst/>
          </a:prstGeom>
          <a:solidFill>
            <a:srgbClr val="D60093"/>
          </a:soli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 rot="10800000">
            <a:off x="5609229" y="5224819"/>
            <a:ext cx="1059972" cy="84159"/>
          </a:xfrm>
          <a:prstGeom prst="rightArrow">
            <a:avLst/>
          </a:prstGeom>
          <a:solidFill>
            <a:srgbClr val="D60093"/>
          </a:soli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ight Arrow 24"/>
          <p:cNvSpPr/>
          <p:nvPr/>
        </p:nvSpPr>
        <p:spPr>
          <a:xfrm rot="10800000">
            <a:off x="2947915" y="5227095"/>
            <a:ext cx="1337480" cy="68236"/>
          </a:xfrm>
          <a:prstGeom prst="rightArrow">
            <a:avLst/>
          </a:prstGeom>
          <a:solidFill>
            <a:srgbClr val="D60093"/>
          </a:soli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ight Arrow 25"/>
          <p:cNvSpPr/>
          <p:nvPr/>
        </p:nvSpPr>
        <p:spPr>
          <a:xfrm rot="16200000">
            <a:off x="2041480" y="3133301"/>
            <a:ext cx="529988" cy="81882"/>
          </a:xfrm>
          <a:prstGeom prst="rightArrow">
            <a:avLst/>
          </a:prstGeom>
          <a:solidFill>
            <a:srgbClr val="D60093"/>
          </a:soli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ight Arrow 26"/>
          <p:cNvSpPr/>
          <p:nvPr/>
        </p:nvSpPr>
        <p:spPr>
          <a:xfrm>
            <a:off x="805217" y="3821375"/>
            <a:ext cx="1089543" cy="14785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67946" name="Object 10"/>
          <p:cNvGraphicFramePr>
            <a:graphicFrameLocks noChangeAspect="1"/>
          </p:cNvGraphicFramePr>
          <p:nvPr/>
        </p:nvGraphicFramePr>
        <p:xfrm>
          <a:off x="3119438" y="1181100"/>
          <a:ext cx="298450" cy="361950"/>
        </p:xfrm>
        <a:graphic>
          <a:graphicData uri="http://schemas.openxmlformats.org/presentationml/2006/ole">
            <p:oleObj spid="_x0000_s167946" name="Equation" r:id="rId10" imgW="114120" imgH="139680" progId="Equation.3">
              <p:embed/>
            </p:oleObj>
          </a:graphicData>
        </a:graphic>
      </p:graphicFrame>
      <p:sp>
        <p:nvSpPr>
          <p:cNvPr id="30" name="Right Arrow 29"/>
          <p:cNvSpPr/>
          <p:nvPr/>
        </p:nvSpPr>
        <p:spPr>
          <a:xfrm>
            <a:off x="5202070" y="3537047"/>
            <a:ext cx="1185082" cy="65961"/>
          </a:xfrm>
          <a:prstGeom prst="rightArrow">
            <a:avLst/>
          </a:prstGeom>
          <a:solidFill>
            <a:srgbClr val="D60093"/>
          </a:soli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111689" y="480401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integrate</a:t>
            </a:r>
            <a:endParaRPr lang="en-US" dirty="0">
              <a:latin typeface="+mn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237876" y="204618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integrate</a:t>
            </a:r>
            <a:endParaRPr lang="en-US" dirty="0">
              <a:latin typeface="+mn-lt"/>
            </a:endParaRPr>
          </a:p>
        </p:txBody>
      </p:sp>
      <p:graphicFrame>
        <p:nvGraphicFramePr>
          <p:cNvPr id="167947" name="Object 11"/>
          <p:cNvGraphicFramePr>
            <a:graphicFrameLocks noChangeAspect="1"/>
          </p:cNvGraphicFramePr>
          <p:nvPr/>
        </p:nvGraphicFramePr>
        <p:xfrm>
          <a:off x="4264706" y="1929946"/>
          <a:ext cx="431800" cy="592138"/>
        </p:xfrm>
        <a:graphic>
          <a:graphicData uri="http://schemas.openxmlformats.org/presentationml/2006/ole">
            <p:oleObj spid="_x0000_s167947" name="Equation" r:id="rId11" imgW="1648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3" grpId="1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0" grpId="0" animBg="1"/>
      <p:bldP spid="31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Sliding Velocity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97994" y="1243296"/>
            <a:ext cx="3967398" cy="2400655"/>
            <a:chOff x="4997994" y="1243296"/>
            <a:chExt cx="3967398" cy="2400655"/>
          </a:xfrm>
        </p:grpSpPr>
        <p:pic>
          <p:nvPicPr>
            <p:cNvPr id="4" name="Picture 3" descr="sliding-velocity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97994" y="1243296"/>
              <a:ext cx="3967398" cy="2400655"/>
            </a:xfrm>
            <a:prstGeom prst="rect">
              <a:avLst/>
            </a:prstGeom>
          </p:spPr>
        </p:pic>
        <p:sp>
          <p:nvSpPr>
            <p:cNvPr id="5" name="Rounded Rectangle 4"/>
            <p:cNvSpPr/>
            <p:nvPr/>
          </p:nvSpPr>
          <p:spPr>
            <a:xfrm>
              <a:off x="6005015" y="3166280"/>
              <a:ext cx="191069" cy="3684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192371" y="2279176"/>
              <a:ext cx="179696" cy="25930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5874224" y="2796084"/>
          <a:ext cx="417394" cy="626091"/>
        </p:xfrm>
        <a:graphic>
          <a:graphicData uri="http://schemas.openxmlformats.org/presentationml/2006/ole">
            <p:oleObj spid="_x0000_s165889" name="Equation" r:id="rId5" imgW="152280" imgH="228600" progId="Equation.3">
              <p:embed/>
            </p:oleObj>
          </a:graphicData>
        </a:graphic>
      </p:graphicFrame>
      <p:graphicFrame>
        <p:nvGraphicFramePr>
          <p:cNvPr id="165890" name="Object 2"/>
          <p:cNvGraphicFramePr>
            <a:graphicFrameLocks noChangeAspect="1"/>
          </p:cNvGraphicFramePr>
          <p:nvPr/>
        </p:nvGraphicFramePr>
        <p:xfrm>
          <a:off x="7011988" y="2076450"/>
          <a:ext cx="444500" cy="541338"/>
        </p:xfrm>
        <a:graphic>
          <a:graphicData uri="http://schemas.openxmlformats.org/presentationml/2006/ole">
            <p:oleObj spid="_x0000_s165890" name="Equation" r:id="rId6" imgW="177480" imgH="215640" progId="Equation.3">
              <p:embed/>
            </p:oleObj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749300" y="1308100"/>
            <a:ext cx="3825647" cy="814026"/>
            <a:chOff x="729407" y="1247263"/>
            <a:chExt cx="3825647" cy="814026"/>
          </a:xfrm>
        </p:grpSpPr>
        <p:graphicFrame>
          <p:nvGraphicFramePr>
            <p:cNvPr id="165891" name="Object 3"/>
            <p:cNvGraphicFramePr>
              <a:graphicFrameLocks noChangeAspect="1"/>
            </p:cNvGraphicFramePr>
            <p:nvPr/>
          </p:nvGraphicFramePr>
          <p:xfrm>
            <a:off x="729407" y="1247263"/>
            <a:ext cx="650875" cy="582613"/>
          </p:xfrm>
          <a:graphic>
            <a:graphicData uri="http://schemas.openxmlformats.org/presentationml/2006/ole">
              <p:oleObj spid="_x0000_s165891" name="Equation" r:id="rId7" imgW="241200" imgH="215640" progId="Equation.3">
                <p:embed/>
              </p:oleObj>
            </a:graphicData>
          </a:graphic>
        </p:graphicFrame>
        <p:sp>
          <p:nvSpPr>
            <p:cNvPr id="18" name="TextBox 17"/>
            <p:cNvSpPr txBox="1"/>
            <p:nvPr/>
          </p:nvSpPr>
          <p:spPr>
            <a:xfrm>
              <a:off x="1435289" y="1353403"/>
              <a:ext cx="31197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D60093"/>
                  </a:solidFill>
                  <a:latin typeface="+mn-lt"/>
                </a:rPr>
                <a:t>tangential</a:t>
              </a:r>
              <a:r>
                <a:rPr lang="en-US" sz="2000" dirty="0" smtClean="0">
                  <a:latin typeface="+mn-lt"/>
                </a:rPr>
                <a:t> </a:t>
              </a:r>
              <a:r>
                <a:rPr lang="en-US" sz="2000" dirty="0" smtClean="0">
                  <a:solidFill>
                    <a:srgbClr val="D60093"/>
                  </a:solidFill>
                  <a:latin typeface="+mn-lt"/>
                </a:rPr>
                <a:t>contact velocity</a:t>
              </a:r>
            </a:p>
            <a:p>
              <a:r>
                <a:rPr lang="en-US" sz="2000" dirty="0" smtClean="0">
                  <a:latin typeface="+mn-lt"/>
                </a:rPr>
                <a:t>from contact kinematics</a:t>
              </a:r>
              <a:endParaRPr lang="en-US" sz="2000" dirty="0">
                <a:latin typeface="+mn-lt"/>
              </a:endParaRPr>
            </a:p>
          </p:txBody>
        </p:sp>
      </p:grpSp>
      <p:graphicFrame>
        <p:nvGraphicFramePr>
          <p:cNvPr id="165892" name="Object 4"/>
          <p:cNvGraphicFramePr>
            <a:graphicFrameLocks noChangeAspect="1"/>
          </p:cNvGraphicFramePr>
          <p:nvPr/>
        </p:nvGraphicFramePr>
        <p:xfrm>
          <a:off x="739921" y="2192317"/>
          <a:ext cx="682479" cy="682480"/>
        </p:xfrm>
        <a:graphic>
          <a:graphicData uri="http://schemas.openxmlformats.org/presentationml/2006/ole">
            <p:oleObj spid="_x0000_s165892" name="Equation" r:id="rId8" imgW="228600" imgH="228600" progId="Equation.3">
              <p:embed/>
            </p:oleObj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500603" y="2322242"/>
            <a:ext cx="3716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sliding velocity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represented by</a:t>
            </a:r>
          </a:p>
          <a:p>
            <a:r>
              <a:rPr lang="en-US" sz="2000" dirty="0" smtClean="0">
                <a:latin typeface="+mn-lt"/>
              </a:rPr>
              <a:t>velocity of particle </a:t>
            </a:r>
            <a:r>
              <a:rPr lang="en-US" sz="2000" i="1" dirty="0" smtClean="0">
                <a:latin typeface="+mn-lt"/>
              </a:rPr>
              <a:t>p </a:t>
            </a:r>
            <a:r>
              <a:rPr lang="en-US" sz="2000" dirty="0" smtClean="0">
                <a:latin typeface="+mn-lt"/>
              </a:rPr>
              <a:t> </a:t>
            </a:r>
          </a:p>
        </p:txBody>
      </p:sp>
      <p:graphicFrame>
        <p:nvGraphicFramePr>
          <p:cNvPr id="165893" name="Object 5"/>
          <p:cNvGraphicFramePr>
            <a:graphicFrameLocks noChangeAspect="1"/>
          </p:cNvGraphicFramePr>
          <p:nvPr/>
        </p:nvGraphicFramePr>
        <p:xfrm>
          <a:off x="1054100" y="4060825"/>
          <a:ext cx="4435475" cy="962025"/>
        </p:xfrm>
        <a:graphic>
          <a:graphicData uri="http://schemas.openxmlformats.org/presentationml/2006/ole">
            <p:oleObj spid="_x0000_s165893" name="Equation" r:id="rId9" imgW="1054080" imgH="228600" progId="Equation.3">
              <p:embed/>
            </p:oleObj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1071349" y="5467455"/>
            <a:ext cx="3377848" cy="568505"/>
            <a:chOff x="921223" y="4416577"/>
            <a:chExt cx="3377848" cy="568505"/>
          </a:xfrm>
        </p:grpSpPr>
        <p:sp>
          <p:nvSpPr>
            <p:cNvPr id="23" name="TextBox 22"/>
            <p:cNvSpPr txBox="1"/>
            <p:nvPr/>
          </p:nvSpPr>
          <p:spPr>
            <a:xfrm>
              <a:off x="921223" y="4510586"/>
              <a:ext cx="33778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D60093"/>
                  </a:solidFill>
                  <a:latin typeface="+mn-lt"/>
                </a:rPr>
                <a:t>Sticking contact  </a:t>
              </a:r>
              <a:r>
                <a:rPr lang="en-US" sz="2000" dirty="0" smtClean="0">
                  <a:latin typeface="+mn-lt"/>
                </a:rPr>
                <a:t>if               .</a:t>
              </a:r>
              <a:endParaRPr lang="en-US" sz="2000" dirty="0">
                <a:latin typeface="+mn-lt"/>
              </a:endParaRPr>
            </a:p>
          </p:txBody>
        </p:sp>
        <p:graphicFrame>
          <p:nvGraphicFramePr>
            <p:cNvPr id="165894" name="Object 6"/>
            <p:cNvGraphicFramePr>
              <a:graphicFrameLocks noChangeAspect="1"/>
            </p:cNvGraphicFramePr>
            <p:nvPr/>
          </p:nvGraphicFramePr>
          <p:xfrm>
            <a:off x="3057099" y="4416577"/>
            <a:ext cx="979037" cy="568505"/>
          </p:xfrm>
          <a:graphic>
            <a:graphicData uri="http://schemas.openxmlformats.org/presentationml/2006/ole">
              <p:oleObj spid="_x0000_s165894" name="Equation" r:id="rId10" imgW="393480" imgH="2286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Stick or Slip? Energy-Based Criteria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7880" y="1328383"/>
            <a:ext cx="6262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By Coulomb’s law, the contact </a:t>
            </a:r>
            <a:r>
              <a:rPr lang="en-US" sz="2000" dirty="0" smtClean="0">
                <a:solidFill>
                  <a:srgbClr val="C00000"/>
                </a:solidFill>
                <a:latin typeface="+mn-lt"/>
              </a:rPr>
              <a:t>sticks</a:t>
            </a:r>
            <a:r>
              <a:rPr lang="en-US" sz="2000" dirty="0" smtClean="0">
                <a:latin typeface="+mn-lt"/>
              </a:rPr>
              <a:t> , i.e.,               if  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5500048" y="1277593"/>
          <a:ext cx="979037" cy="568505"/>
        </p:xfrm>
        <a:graphic>
          <a:graphicData uri="http://schemas.openxmlformats.org/presentationml/2006/ole">
            <p:oleObj spid="_x0000_s163841" name="Equation" r:id="rId4" imgW="393480" imgH="228600" progId="Equation.3">
              <p:embed/>
            </p:oleObj>
          </a:graphicData>
        </a:graphic>
      </p:graphicFrame>
      <p:graphicFrame>
        <p:nvGraphicFramePr>
          <p:cNvPr id="163842" name="Object 2"/>
          <p:cNvGraphicFramePr>
            <a:graphicFrameLocks noChangeAspect="1"/>
          </p:cNvGraphicFramePr>
          <p:nvPr/>
        </p:nvGraphicFramePr>
        <p:xfrm>
          <a:off x="668740" y="2139652"/>
          <a:ext cx="2532038" cy="720383"/>
        </p:xfrm>
        <a:graphic>
          <a:graphicData uri="http://schemas.openxmlformats.org/presentationml/2006/ole">
            <p:oleObj spid="_x0000_s163842" name="Equation" r:id="rId5" imgW="1028520" imgH="291960" progId="Equation.3">
              <p:embed/>
            </p:oleObj>
          </a:graphicData>
        </a:graphic>
      </p:graphicFrame>
      <p:sp>
        <p:nvSpPr>
          <p:cNvPr id="7" name="Left-Right Arrow 6"/>
          <p:cNvSpPr/>
          <p:nvPr/>
        </p:nvSpPr>
        <p:spPr>
          <a:xfrm>
            <a:off x="3261815" y="2456596"/>
            <a:ext cx="627797" cy="1637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63843" name="Object 3"/>
          <p:cNvGraphicFramePr>
            <a:graphicFrameLocks noChangeAspect="1"/>
          </p:cNvGraphicFramePr>
          <p:nvPr/>
        </p:nvGraphicFramePr>
        <p:xfrm>
          <a:off x="4002680" y="2168193"/>
          <a:ext cx="2282825" cy="720725"/>
        </p:xfrm>
        <a:graphic>
          <a:graphicData uri="http://schemas.openxmlformats.org/presentationml/2006/ole">
            <p:oleObj spid="_x0000_s163843" name="Equation" r:id="rId6" imgW="927000" imgH="291960" progId="Equation.3">
              <p:embed/>
            </p:oleObj>
          </a:graphicData>
        </a:graphic>
      </p:graphicFrame>
      <p:sp>
        <p:nvSpPr>
          <p:cNvPr id="9" name="Left-Right Arrow 8"/>
          <p:cNvSpPr/>
          <p:nvPr/>
        </p:nvSpPr>
        <p:spPr>
          <a:xfrm>
            <a:off x="3250440" y="3550692"/>
            <a:ext cx="627797" cy="16377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63844" name="Object 4"/>
          <p:cNvGraphicFramePr>
            <a:graphicFrameLocks noChangeAspect="1"/>
          </p:cNvGraphicFramePr>
          <p:nvPr/>
        </p:nvGraphicFramePr>
        <p:xfrm>
          <a:off x="3932475" y="3187700"/>
          <a:ext cx="3855395" cy="824743"/>
        </p:xfrm>
        <a:graphic>
          <a:graphicData uri="http://schemas.openxmlformats.org/presentationml/2006/ole">
            <p:oleObj spid="_x0000_s163844" name="Equation" r:id="rId7" imgW="1130040" imgH="241200" progId="Equation.3">
              <p:embed/>
            </p:oleObj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771791" y="4689856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  <a:latin typeface="+mn-lt"/>
              </a:rPr>
              <a:t>Slips</a:t>
            </a:r>
            <a:r>
              <a:rPr lang="en-US" sz="2400" dirty="0" smtClean="0">
                <a:latin typeface="+mn-lt"/>
              </a:rPr>
              <a:t> if </a:t>
            </a:r>
            <a:endParaRPr lang="en-US" sz="2400" dirty="0">
              <a:latin typeface="+mn-lt"/>
            </a:endParaRPr>
          </a:p>
        </p:txBody>
      </p:sp>
      <p:graphicFrame>
        <p:nvGraphicFramePr>
          <p:cNvPr id="163845" name="Object 5"/>
          <p:cNvGraphicFramePr>
            <a:graphicFrameLocks noChangeAspect="1"/>
          </p:cNvGraphicFramePr>
          <p:nvPr/>
        </p:nvGraphicFramePr>
        <p:xfrm>
          <a:off x="1897039" y="4549864"/>
          <a:ext cx="3177606" cy="680262"/>
        </p:xfrm>
        <a:graphic>
          <a:graphicData uri="http://schemas.openxmlformats.org/presentationml/2006/ole">
            <p:oleObj spid="_x0000_s163845" name="Equation" r:id="rId8" imgW="113004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3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Why Impact?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82388" y="1091821"/>
            <a:ext cx="5123318" cy="461665"/>
            <a:chOff x="682388" y="1091821"/>
            <a:chExt cx="5123318" cy="461665"/>
          </a:xfrm>
        </p:grpSpPr>
        <p:sp>
          <p:nvSpPr>
            <p:cNvPr id="4" name="Rectangle 3"/>
            <p:cNvSpPr/>
            <p:nvPr/>
          </p:nvSpPr>
          <p:spPr>
            <a:xfrm>
              <a:off x="682388" y="1119116"/>
              <a:ext cx="40180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sym typeface="Symbol" pitchFamily="18" charset="2"/>
                </a:rPr>
                <a:t>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50878" y="1091821"/>
              <a:ext cx="47548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Arial" pitchFamily="34" charset="0"/>
                  <a:ea typeface="宋体" pitchFamily="2" charset="-122"/>
                  <a:cs typeface="Arial" pitchFamily="34" charset="0"/>
                  <a:sym typeface="Symbol" pitchFamily="18" charset="2"/>
                </a:rPr>
                <a:t>Because impact is everywhere …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312783" y="2815664"/>
            <a:ext cx="5017206" cy="400110"/>
            <a:chOff x="1269240" y="1640006"/>
            <a:chExt cx="5017206" cy="400110"/>
          </a:xfrm>
        </p:grpSpPr>
        <p:sp>
          <p:nvSpPr>
            <p:cNvPr id="6" name="Oval 5"/>
            <p:cNvSpPr/>
            <p:nvPr/>
          </p:nvSpPr>
          <p:spPr>
            <a:xfrm>
              <a:off x="1269240" y="1787856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07995" y="1640006"/>
              <a:ext cx="48784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Arial" pitchFamily="34" charset="0"/>
                  <a:ea typeface="宋体" pitchFamily="2" charset="-122"/>
                  <a:cs typeface="Arial" pitchFamily="34" charset="0"/>
                  <a:sym typeface="Symbol" pitchFamily="18" charset="2"/>
                </a:rPr>
                <a:t>Efficiency over static and dynamic forces 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213458" y="6048124"/>
            <a:ext cx="4638705" cy="400110"/>
            <a:chOff x="1269240" y="1640006"/>
            <a:chExt cx="4638705" cy="400110"/>
          </a:xfrm>
        </p:grpSpPr>
        <p:sp>
          <p:nvSpPr>
            <p:cNvPr id="11" name="Oval 10"/>
            <p:cNvSpPr/>
            <p:nvPr/>
          </p:nvSpPr>
          <p:spPr>
            <a:xfrm>
              <a:off x="1269240" y="1787856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07995" y="1640006"/>
              <a:ext cx="4499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Arial" pitchFamily="34" charset="0"/>
                  <a:ea typeface="宋体" pitchFamily="2" charset="-122"/>
                  <a:cs typeface="Arial" pitchFamily="34" charset="0"/>
                  <a:sym typeface="Symbol" pitchFamily="18" charset="2"/>
                </a:rPr>
                <a:t>Foundation of impact not fully laid out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30247" y="4821232"/>
            <a:ext cx="6937411" cy="400110"/>
            <a:chOff x="1269240" y="1640006"/>
            <a:chExt cx="6937411" cy="400110"/>
          </a:xfrm>
        </p:grpSpPr>
        <p:sp>
          <p:nvSpPr>
            <p:cNvPr id="14" name="Oval 13"/>
            <p:cNvSpPr/>
            <p:nvPr/>
          </p:nvSpPr>
          <p:spPr>
            <a:xfrm>
              <a:off x="1269240" y="1787856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07995" y="1640006"/>
              <a:ext cx="67986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Arial" pitchFamily="34" charset="0"/>
                  <a:ea typeface="宋体" pitchFamily="2" charset="-122"/>
                  <a:cs typeface="Arial" pitchFamily="34" charset="0"/>
                  <a:sym typeface="Symbol" pitchFamily="18" charset="2"/>
                </a:rPr>
                <a:t>Impulsive manipulation being </a:t>
              </a:r>
              <a:r>
                <a:rPr lang="en-US" altLang="zh-CN" sz="2000" i="1" dirty="0" smtClean="0">
                  <a:latin typeface="Arial" pitchFamily="34" charset="0"/>
                  <a:ea typeface="宋体" pitchFamily="2" charset="-122"/>
                  <a:cs typeface="Arial" pitchFamily="34" charset="0"/>
                  <a:sym typeface="Symbol" pitchFamily="18" charset="2"/>
                </a:rPr>
                <a:t>underdeveloped</a:t>
              </a:r>
              <a:r>
                <a:rPr lang="en-US" altLang="zh-CN" sz="2000" dirty="0" smtClean="0">
                  <a:latin typeface="Arial" pitchFamily="34" charset="0"/>
                  <a:ea typeface="宋体" pitchFamily="2" charset="-122"/>
                  <a:cs typeface="Arial" pitchFamily="34" charset="0"/>
                  <a:sym typeface="Symbol" pitchFamily="18" charset="2"/>
                </a:rPr>
                <a:t> in robotics 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1635999" y="5255253"/>
            <a:ext cx="61486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Higuchi (1985); Izumi and </a:t>
            </a:r>
            <a:r>
              <a:rPr lang="en-US" sz="1600" dirty="0" err="1" smtClean="0">
                <a:latin typeface="+mn-lt"/>
              </a:rPr>
              <a:t>Kitaka</a:t>
            </a:r>
            <a:r>
              <a:rPr lang="en-US" sz="1600" dirty="0" smtClean="0">
                <a:latin typeface="+mn-lt"/>
              </a:rPr>
              <a:t> (1993);  Hirai et al. (1999) </a:t>
            </a:r>
          </a:p>
          <a:p>
            <a:r>
              <a:rPr lang="en-US" sz="1600" dirty="0" smtClean="0">
                <a:latin typeface="+mn-lt"/>
              </a:rPr>
              <a:t>Huang &amp; Mason (2000);  Han &amp; Park (2001), </a:t>
            </a:r>
            <a:r>
              <a:rPr lang="en-US" sz="1600" dirty="0" err="1" smtClean="0">
                <a:latin typeface="+mn-lt"/>
              </a:rPr>
              <a:t>Tagawa</a:t>
            </a:r>
            <a:r>
              <a:rPr lang="en-US" sz="1600" dirty="0" smtClean="0">
                <a:latin typeface="+mn-lt"/>
              </a:rPr>
              <a:t> et al. (2010)</a:t>
            </a:r>
            <a:endParaRPr lang="en-US" sz="1600" dirty="0">
              <a:latin typeface="+mn-lt"/>
            </a:endParaRPr>
          </a:p>
        </p:txBody>
      </p: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rot="5400000" flipH="1" flipV="1">
            <a:off x="2560662" y="6159500"/>
            <a:ext cx="228600" cy="3175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</p:spPr>
      </p:cxnSp>
      <p:grpSp>
        <p:nvGrpSpPr>
          <p:cNvPr id="25" name="Group 24"/>
          <p:cNvGrpSpPr/>
          <p:nvPr/>
        </p:nvGrpSpPr>
        <p:grpSpPr>
          <a:xfrm>
            <a:off x="1320039" y="1676291"/>
            <a:ext cx="5376279" cy="400110"/>
            <a:chOff x="1269240" y="1640006"/>
            <a:chExt cx="5376279" cy="400110"/>
          </a:xfrm>
        </p:grpSpPr>
        <p:sp>
          <p:nvSpPr>
            <p:cNvPr id="27" name="Oval 26"/>
            <p:cNvSpPr/>
            <p:nvPr/>
          </p:nvSpPr>
          <p:spPr>
            <a:xfrm>
              <a:off x="1269240" y="1787856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07995" y="1640006"/>
              <a:ext cx="5237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Arial" pitchFamily="34" charset="0"/>
                  <a:ea typeface="宋体" pitchFamily="2" charset="-122"/>
                  <a:cs typeface="Arial" pitchFamily="34" charset="0"/>
                  <a:sym typeface="Symbol" pitchFamily="18" charset="2"/>
                </a:rPr>
                <a:t>Accomplishing tasks otherwise very difficult. 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312782" y="2235091"/>
            <a:ext cx="4738091" cy="400110"/>
            <a:chOff x="1269240" y="1640006"/>
            <a:chExt cx="4738091" cy="400110"/>
          </a:xfrm>
        </p:grpSpPr>
        <p:sp>
          <p:nvSpPr>
            <p:cNvPr id="31" name="Oval 30"/>
            <p:cNvSpPr/>
            <p:nvPr/>
          </p:nvSpPr>
          <p:spPr>
            <a:xfrm>
              <a:off x="1269240" y="1787856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407995" y="1640006"/>
              <a:ext cx="45993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Arial" pitchFamily="34" charset="0"/>
                  <a:ea typeface="宋体" pitchFamily="2" charset="-122"/>
                  <a:cs typeface="Arial" pitchFamily="34" charset="0"/>
                  <a:sym typeface="Symbol" pitchFamily="18" charset="2"/>
                </a:rPr>
                <a:t>Reduction of  harmful impulsive forces 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04159" y="3537478"/>
            <a:ext cx="5259573" cy="461665"/>
            <a:chOff x="682388" y="1091821"/>
            <a:chExt cx="5259573" cy="461665"/>
          </a:xfrm>
        </p:grpSpPr>
        <p:sp>
          <p:nvSpPr>
            <p:cNvPr id="34" name="Rectangle 33"/>
            <p:cNvSpPr/>
            <p:nvPr/>
          </p:nvSpPr>
          <p:spPr>
            <a:xfrm>
              <a:off x="682388" y="1119116"/>
              <a:ext cx="401809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  <a:sym typeface="Symbol" pitchFamily="18" charset="2"/>
                </a:rPr>
                <a:t>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50878" y="1091821"/>
              <a:ext cx="48910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Arial" pitchFamily="34" charset="0"/>
                  <a:ea typeface="宋体" pitchFamily="2" charset="-122"/>
                  <a:cs typeface="Arial" pitchFamily="34" charset="0"/>
                  <a:sym typeface="Symbol" pitchFamily="18" charset="2"/>
                </a:rPr>
                <a:t>Because it is relevant to robotics…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249744" y="4183038"/>
            <a:ext cx="7347780" cy="400110"/>
            <a:chOff x="1269240" y="1640006"/>
            <a:chExt cx="7347780" cy="400110"/>
          </a:xfrm>
        </p:grpSpPr>
        <p:sp>
          <p:nvSpPr>
            <p:cNvPr id="37" name="Oval 36"/>
            <p:cNvSpPr/>
            <p:nvPr/>
          </p:nvSpPr>
          <p:spPr>
            <a:xfrm>
              <a:off x="1269240" y="1787856"/>
              <a:ext cx="91440" cy="9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07995" y="1640006"/>
              <a:ext cx="72090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>
                  <a:latin typeface="Arial" pitchFamily="34" charset="0"/>
                  <a:ea typeface="宋体" pitchFamily="2" charset="-122"/>
                  <a:cs typeface="Arial" pitchFamily="34" charset="0"/>
                  <a:sym typeface="Symbol" pitchFamily="18" charset="2"/>
                </a:rPr>
                <a:t>Collision between robots and environments, walking robots …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Contact Mode Transitions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sp>
        <p:nvSpPr>
          <p:cNvPr id="4" name="TextBox 27"/>
          <p:cNvSpPr txBox="1">
            <a:spLocks noChangeArrowheads="1"/>
          </p:cNvSpPr>
          <p:nvPr/>
        </p:nvSpPr>
        <p:spPr bwMode="auto">
          <a:xfrm>
            <a:off x="703996" y="1235125"/>
            <a:ext cx="32175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</a:t>
            </a:r>
            <a:r>
              <a:rPr lang="en-US" sz="2000" dirty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800" dirty="0" smtClean="0">
                <a:latin typeface="+mn-lt"/>
                <a:sym typeface="Symbol" pitchFamily="18" charset="2"/>
              </a:rPr>
              <a:t>Stick to slip when</a:t>
            </a:r>
            <a:endParaRPr lang="en-US" dirty="0">
              <a:latin typeface="+mn-lt"/>
            </a:endParaRPr>
          </a:p>
        </p:txBody>
      </p:sp>
      <p:graphicFrame>
        <p:nvGraphicFramePr>
          <p:cNvPr id="157698" name="Object 2"/>
          <p:cNvGraphicFramePr>
            <a:graphicFrameLocks noChangeAspect="1"/>
          </p:cNvGraphicFramePr>
          <p:nvPr/>
        </p:nvGraphicFramePr>
        <p:xfrm>
          <a:off x="2203980" y="2417820"/>
          <a:ext cx="3074458" cy="658813"/>
        </p:xfrm>
        <a:graphic>
          <a:graphicData uri="http://schemas.openxmlformats.org/presentationml/2006/ole">
            <p:oleObj spid="_x0000_s157698" name="Equation" r:id="rId4" imgW="1130040" imgH="241200" progId="Equation.3">
              <p:embed/>
            </p:oleObj>
          </a:graphicData>
        </a:graphic>
      </p:graphicFrame>
      <p:sp>
        <p:nvSpPr>
          <p:cNvPr id="11" name="TextBox 27"/>
          <p:cNvSpPr txBox="1">
            <a:spLocks noChangeArrowheads="1"/>
          </p:cNvSpPr>
          <p:nvPr/>
        </p:nvSpPr>
        <p:spPr bwMode="auto">
          <a:xfrm>
            <a:off x="788158" y="3898713"/>
            <a:ext cx="32175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</a:t>
            </a:r>
            <a:r>
              <a:rPr lang="en-US" sz="2000" dirty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800" dirty="0" smtClean="0">
                <a:latin typeface="+mn-lt"/>
                <a:sym typeface="Symbol" pitchFamily="18" charset="2"/>
              </a:rPr>
              <a:t>Slip to stick when</a:t>
            </a:r>
            <a:endParaRPr lang="en-US" dirty="0">
              <a:latin typeface="+mn-lt"/>
            </a:endParaRPr>
          </a:p>
        </p:txBody>
      </p:sp>
      <p:graphicFrame>
        <p:nvGraphicFramePr>
          <p:cNvPr id="157702" name="Object 6"/>
          <p:cNvGraphicFramePr>
            <a:graphicFrameLocks noChangeAspect="1"/>
          </p:cNvGraphicFramePr>
          <p:nvPr/>
        </p:nvGraphicFramePr>
        <p:xfrm>
          <a:off x="2047804" y="4869248"/>
          <a:ext cx="1282250" cy="745204"/>
        </p:xfrm>
        <a:graphic>
          <a:graphicData uri="http://schemas.openxmlformats.org/presentationml/2006/ole">
            <p:oleObj spid="_x0000_s157702" name="Equation" r:id="rId5" imgW="393480" imgH="228600" progId="Equation.3">
              <p:embed/>
            </p:oleObj>
          </a:graphicData>
        </a:graphic>
      </p:graphicFrame>
      <p:graphicFrame>
        <p:nvGraphicFramePr>
          <p:cNvPr id="157703" name="Object 7"/>
          <p:cNvGraphicFramePr>
            <a:graphicFrameLocks noChangeAspect="1"/>
          </p:cNvGraphicFramePr>
          <p:nvPr/>
        </p:nvGraphicFramePr>
        <p:xfrm>
          <a:off x="3995738" y="4879295"/>
          <a:ext cx="2605087" cy="703262"/>
        </p:xfrm>
        <a:graphic>
          <a:graphicData uri="http://schemas.openxmlformats.org/presentationml/2006/ole">
            <p:oleObj spid="_x0000_s157703" name="Equation" r:id="rId6" imgW="799920" imgH="21564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482454" y="5040249"/>
            <a:ext cx="596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+mn-lt"/>
              </a:rPr>
              <a:t>i.e</a:t>
            </a:r>
            <a:r>
              <a:rPr lang="en-US" sz="2000" dirty="0" smtClean="0">
                <a:latin typeface="+mn-lt"/>
              </a:rPr>
              <a:t>, 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Sticking Contact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sp>
        <p:nvSpPr>
          <p:cNvPr id="4" name="TextBox 27"/>
          <p:cNvSpPr txBox="1">
            <a:spLocks noChangeArrowheads="1"/>
          </p:cNvSpPr>
          <p:nvPr/>
        </p:nvSpPr>
        <p:spPr bwMode="auto">
          <a:xfrm>
            <a:off x="699448" y="1148687"/>
            <a:ext cx="41873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</a:t>
            </a:r>
            <a:r>
              <a:rPr lang="en-US" sz="2000" dirty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000" dirty="0" smtClean="0">
                <a:latin typeface="+mn-lt"/>
                <a:sym typeface="Symbol" pitchFamily="18" charset="2"/>
              </a:rPr>
              <a:t>Rates of change in spring length.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161793" name="Object 1"/>
          <p:cNvGraphicFramePr>
            <a:graphicFrameLocks noChangeAspect="1"/>
          </p:cNvGraphicFramePr>
          <p:nvPr/>
        </p:nvGraphicFramePr>
        <p:xfrm>
          <a:off x="920750" y="1709738"/>
          <a:ext cx="3363913" cy="598487"/>
        </p:xfrm>
        <a:graphic>
          <a:graphicData uri="http://schemas.openxmlformats.org/presentationml/2006/ole">
            <p:oleObj spid="_x0000_s161793" name="Equation" r:id="rId4" imgW="1282680" imgH="228600" progId="Equation.3">
              <p:embed/>
            </p:oleObj>
          </a:graphicData>
        </a:graphic>
      </p:graphicFrame>
      <p:sp>
        <p:nvSpPr>
          <p:cNvPr id="6" name="Right Arrow 5"/>
          <p:cNvSpPr/>
          <p:nvPr/>
        </p:nvSpPr>
        <p:spPr>
          <a:xfrm>
            <a:off x="1992574" y="2674961"/>
            <a:ext cx="668741" cy="232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61794" name="Object 2"/>
          <p:cNvGraphicFramePr>
            <a:graphicFrameLocks noChangeAspect="1"/>
          </p:cNvGraphicFramePr>
          <p:nvPr/>
        </p:nvGraphicFramePr>
        <p:xfrm>
          <a:off x="3319202" y="2360020"/>
          <a:ext cx="2198688" cy="531813"/>
        </p:xfrm>
        <a:graphic>
          <a:graphicData uri="http://schemas.openxmlformats.org/presentationml/2006/ole">
            <p:oleObj spid="_x0000_s161794" name="Equation" r:id="rId5" imgW="838080" imgH="203040" progId="Equation.3">
              <p:embed/>
            </p:oleObj>
          </a:graphicData>
        </a:graphic>
      </p:graphicFrame>
      <p:graphicFrame>
        <p:nvGraphicFramePr>
          <p:cNvPr id="161795" name="Object 3"/>
          <p:cNvGraphicFramePr>
            <a:graphicFrameLocks noChangeAspect="1"/>
          </p:cNvGraphicFramePr>
          <p:nvPr/>
        </p:nvGraphicFramePr>
        <p:xfrm>
          <a:off x="3301693" y="3099368"/>
          <a:ext cx="2265362" cy="531813"/>
        </p:xfrm>
        <a:graphic>
          <a:graphicData uri="http://schemas.openxmlformats.org/presentationml/2006/ole">
            <p:oleObj spid="_x0000_s161795" name="Equation" r:id="rId6" imgW="863280" imgH="203040" progId="Equation.3">
              <p:embed/>
            </p:oleObj>
          </a:graphicData>
        </a:graphic>
      </p:graphicFrame>
      <p:sp>
        <p:nvSpPr>
          <p:cNvPr id="14" name="TextBox 27"/>
          <p:cNvSpPr txBox="1">
            <a:spLocks noChangeArrowheads="1"/>
          </p:cNvSpPr>
          <p:nvPr/>
        </p:nvSpPr>
        <p:spPr bwMode="auto">
          <a:xfrm>
            <a:off x="824243" y="4381042"/>
            <a:ext cx="77187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</a:t>
            </a:r>
            <a:r>
              <a:rPr lang="en-US" sz="2000" dirty="0" smtClean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000" dirty="0" smtClean="0">
                <a:latin typeface="+mn-lt"/>
                <a:sym typeface="Symbol" pitchFamily="18" charset="2"/>
              </a:rPr>
              <a:t> </a:t>
            </a:r>
            <a:r>
              <a:rPr lang="en-US" sz="2000" dirty="0" smtClean="0">
                <a:solidFill>
                  <a:srgbClr val="009900"/>
                </a:solidFill>
                <a:latin typeface="+mn-lt"/>
                <a:sym typeface="Symbol" pitchFamily="18" charset="2"/>
              </a:rPr>
              <a:t>Particle</a:t>
            </a:r>
            <a:r>
              <a:rPr lang="en-US" sz="2000" i="1" dirty="0" smtClean="0">
                <a:solidFill>
                  <a:srgbClr val="009900"/>
                </a:solidFill>
                <a:latin typeface="+mn-lt"/>
                <a:sym typeface="Symbol" pitchFamily="18" charset="2"/>
              </a:rPr>
              <a:t> p</a:t>
            </a:r>
            <a:r>
              <a:rPr lang="en-US" sz="2000" dirty="0" smtClean="0">
                <a:solidFill>
                  <a:srgbClr val="009900"/>
                </a:solidFill>
                <a:latin typeface="+mn-lt"/>
                <a:sym typeface="Symbol" pitchFamily="18" charset="2"/>
              </a:rPr>
              <a:t> in simple harmonic motion like a spring-mass system.</a:t>
            </a:r>
          </a:p>
          <a:p>
            <a:pPr eaLnBrk="0" hangingPunct="0"/>
            <a:r>
              <a:rPr lang="en-US" sz="2000" dirty="0" smtClean="0">
                <a:latin typeface="+mn-lt"/>
                <a:sym typeface="Symbol" pitchFamily="18" charset="2"/>
              </a:rPr>
              <a:t>     (</a:t>
            </a:r>
            <a:r>
              <a:rPr lang="en-US" sz="2000" dirty="0" smtClean="0">
                <a:solidFill>
                  <a:srgbClr val="0000CC"/>
                </a:solidFill>
                <a:latin typeface="+mn-lt"/>
                <a:sym typeface="Symbol" pitchFamily="18" charset="2"/>
              </a:rPr>
              <a:t>No energy dissipation </a:t>
            </a:r>
            <a:r>
              <a:rPr lang="en-US" sz="2000" dirty="0" smtClean="0">
                <a:latin typeface="+mn-lt"/>
                <a:sym typeface="Symbol" pitchFamily="18" charset="2"/>
              </a:rPr>
              <a:t>tangentially)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6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Sliding Contact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sp>
        <p:nvSpPr>
          <p:cNvPr id="4" name="TextBox 27"/>
          <p:cNvSpPr txBox="1">
            <a:spLocks noChangeArrowheads="1"/>
          </p:cNvSpPr>
          <p:nvPr/>
        </p:nvSpPr>
        <p:spPr bwMode="auto">
          <a:xfrm>
            <a:off x="728477" y="1511544"/>
            <a:ext cx="57983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</a:t>
            </a:r>
            <a:r>
              <a:rPr lang="en-US" sz="2000" dirty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000" dirty="0" smtClean="0">
                <a:solidFill>
                  <a:srgbClr val="FF33CC"/>
                </a:solidFill>
                <a:sym typeface="Symbol" pitchFamily="18" charset="2"/>
              </a:rPr>
              <a:t>              </a:t>
            </a:r>
            <a:r>
              <a:rPr lang="en-US" sz="2000" dirty="0" smtClean="0">
                <a:latin typeface="+mn-lt"/>
                <a:sym typeface="Symbol" pitchFamily="18" charset="2"/>
              </a:rPr>
              <a:t>can also be solved (via involved steps).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181253" name="Object 5"/>
          <p:cNvGraphicFramePr>
            <a:graphicFrameLocks noChangeAspect="1"/>
          </p:cNvGraphicFramePr>
          <p:nvPr/>
        </p:nvGraphicFramePr>
        <p:xfrm>
          <a:off x="1050526" y="1481524"/>
          <a:ext cx="733425" cy="531812"/>
        </p:xfrm>
        <a:graphic>
          <a:graphicData uri="http://schemas.openxmlformats.org/presentationml/2006/ole">
            <p:oleObj spid="_x0000_s181253" name="Equation" r:id="rId4" imgW="279360" imgH="203040" progId="Equation.3">
              <p:embed/>
            </p:oleObj>
          </a:graphicData>
        </a:graphic>
      </p:graphicFrame>
      <p:sp>
        <p:nvSpPr>
          <p:cNvPr id="18" name="TextBox 27"/>
          <p:cNvSpPr txBox="1">
            <a:spLocks noChangeArrowheads="1"/>
          </p:cNvSpPr>
          <p:nvPr/>
        </p:nvSpPr>
        <p:spPr bwMode="auto">
          <a:xfrm>
            <a:off x="779277" y="2912173"/>
            <a:ext cx="47933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</a:t>
            </a:r>
            <a:r>
              <a:rPr lang="en-US" sz="2000" dirty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000" dirty="0" smtClean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000" dirty="0" smtClean="0">
                <a:latin typeface="+mn-lt"/>
                <a:sym typeface="Symbol" pitchFamily="18" charset="2"/>
              </a:rPr>
              <a:t>Energy dissipation rate (tangentially): 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2481263" y="3954463"/>
          <a:ext cx="3275012" cy="1023937"/>
        </p:xfrm>
        <a:graphic>
          <a:graphicData uri="http://schemas.openxmlformats.org/presentationml/2006/ole">
            <p:oleObj spid="_x0000_s181260" name="Equation" r:id="rId5" imgW="81252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System of Impact with Compliance</a:t>
            </a:r>
            <a:endParaRPr lang="en-US" altLang="zh-CN" dirty="0">
              <a:solidFill>
                <a:srgbClr val="0070C0"/>
              </a:solidFill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2171" y="1190172"/>
            <a:ext cx="7425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Differential equations with five functions and one variable         :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707267" y="2095500"/>
            <a:ext cx="3579812" cy="3203121"/>
            <a:chOff x="1602696" y="2008415"/>
            <a:chExt cx="3579812" cy="320312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1680029" y="2008415"/>
            <a:ext cx="2367037" cy="560614"/>
          </p:xfrm>
          <a:graphic>
            <a:graphicData uri="http://schemas.openxmlformats.org/presentationml/2006/ole">
              <p:oleObj spid="_x0000_s239618" name="Equation" r:id="rId4" imgW="965160" imgH="228600" progId="Equation.3">
                <p:embed/>
              </p:oleObj>
            </a:graphicData>
          </a:graphic>
        </p:graphicFrame>
        <p:graphicFrame>
          <p:nvGraphicFramePr>
            <p:cNvPr id="239619" name="Object 3"/>
            <p:cNvGraphicFramePr>
              <a:graphicFrameLocks noChangeAspect="1"/>
            </p:cNvGraphicFramePr>
            <p:nvPr/>
          </p:nvGraphicFramePr>
          <p:xfrm>
            <a:off x="1670958" y="2626179"/>
            <a:ext cx="2459038" cy="560388"/>
          </p:xfrm>
          <a:graphic>
            <a:graphicData uri="http://schemas.openxmlformats.org/presentationml/2006/ole">
              <p:oleObj spid="_x0000_s239619" name="Equation" r:id="rId5" imgW="1002960" imgH="228600" progId="Equation.3">
                <p:embed/>
              </p:oleObj>
            </a:graphicData>
          </a:graphic>
        </p:graphicFrame>
        <p:graphicFrame>
          <p:nvGraphicFramePr>
            <p:cNvPr id="239620" name="Object 4"/>
            <p:cNvGraphicFramePr>
              <a:graphicFrameLocks noChangeAspect="1"/>
            </p:cNvGraphicFramePr>
            <p:nvPr/>
          </p:nvGraphicFramePr>
          <p:xfrm>
            <a:off x="1627869" y="3315608"/>
            <a:ext cx="3516313" cy="560388"/>
          </p:xfrm>
          <a:graphic>
            <a:graphicData uri="http://schemas.openxmlformats.org/presentationml/2006/ole">
              <p:oleObj spid="_x0000_s239620" name="Equation" r:id="rId6" imgW="1434960" imgH="228600" progId="Equation.3">
                <p:embed/>
              </p:oleObj>
            </a:graphicData>
          </a:graphic>
        </p:graphicFrame>
        <p:graphicFrame>
          <p:nvGraphicFramePr>
            <p:cNvPr id="239621" name="Object 5"/>
            <p:cNvGraphicFramePr>
              <a:graphicFrameLocks noChangeAspect="1"/>
            </p:cNvGraphicFramePr>
            <p:nvPr/>
          </p:nvGraphicFramePr>
          <p:xfrm>
            <a:off x="1602696" y="3990749"/>
            <a:ext cx="3579812" cy="560387"/>
          </p:xfrm>
          <a:graphic>
            <a:graphicData uri="http://schemas.openxmlformats.org/presentationml/2006/ole">
              <p:oleObj spid="_x0000_s239621" name="Equation" r:id="rId7" imgW="1460160" imgH="228600" progId="Equation.3">
                <p:embed/>
              </p:oleObj>
            </a:graphicData>
          </a:graphic>
        </p:graphicFrame>
        <p:graphicFrame>
          <p:nvGraphicFramePr>
            <p:cNvPr id="239622" name="Object 6"/>
            <p:cNvGraphicFramePr>
              <a:graphicFrameLocks noChangeAspect="1"/>
            </p:cNvGraphicFramePr>
            <p:nvPr/>
          </p:nvGraphicFramePr>
          <p:xfrm>
            <a:off x="1622199" y="4651149"/>
            <a:ext cx="2801937" cy="560387"/>
          </p:xfrm>
          <a:graphic>
            <a:graphicData uri="http://schemas.openxmlformats.org/presentationml/2006/ole">
              <p:oleObj spid="_x0000_s239622" name="Equation" r:id="rId8" imgW="1143000" imgH="228600" progId="Equation.3">
                <p:embed/>
              </p:oleObj>
            </a:graphicData>
          </a:graphic>
        </p:graphicFrame>
      </p:grp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7290706" y="1064986"/>
          <a:ext cx="401865" cy="556428"/>
        </p:xfrm>
        <a:graphic>
          <a:graphicData uri="http://schemas.openxmlformats.org/presentationml/2006/ole">
            <p:oleObj spid="_x0000_s239623" name="Equation" r:id="rId9" imgW="164880" imgH="228600" progId="Equation.3">
              <p:embed/>
            </p:oleObj>
          </a:graphicData>
        </a:graphic>
      </p:graphicFrame>
      <p:sp>
        <p:nvSpPr>
          <p:cNvPr id="13" name="Left Brace 12"/>
          <p:cNvSpPr/>
          <p:nvPr/>
        </p:nvSpPr>
        <p:spPr>
          <a:xfrm>
            <a:off x="3193143" y="2235200"/>
            <a:ext cx="232228" cy="8998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914399" y="2525486"/>
            <a:ext cx="221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Tangential impulses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Left Brace 14"/>
          <p:cNvSpPr/>
          <p:nvPr/>
        </p:nvSpPr>
        <p:spPr>
          <a:xfrm>
            <a:off x="3229428" y="3563258"/>
            <a:ext cx="232228" cy="8998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94227" y="3592286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Length (scaled) of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tangential springs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45027" y="4659086"/>
            <a:ext cx="1967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Energy stored by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the normal spring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Bouncing Ball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98729" y="1232631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Physical parameters</a:t>
            </a:r>
            <a:r>
              <a:rPr lang="en-US" dirty="0" smtClean="0">
                <a:latin typeface="+mn-lt"/>
              </a:rPr>
              <a:t>:</a:t>
            </a:r>
            <a:endParaRPr lang="en-US" dirty="0">
              <a:latin typeface="+mn-lt"/>
            </a:endParaRPr>
          </a:p>
        </p:txBody>
      </p:sp>
      <p:graphicFrame>
        <p:nvGraphicFramePr>
          <p:cNvPr id="195585" name="Object 1"/>
          <p:cNvGraphicFramePr>
            <a:graphicFrameLocks noChangeAspect="1"/>
          </p:cNvGraphicFramePr>
          <p:nvPr/>
        </p:nvGraphicFramePr>
        <p:xfrm>
          <a:off x="5500914" y="1773827"/>
          <a:ext cx="558476" cy="279238"/>
        </p:xfrm>
        <a:graphic>
          <a:graphicData uri="http://schemas.openxmlformats.org/presentationml/2006/ole">
            <p:oleObj spid="_x0000_s195585" name="Equation" r:id="rId5" imgW="355320" imgH="177480" progId="Equation.3">
              <p:embed/>
            </p:oleObj>
          </a:graphicData>
        </a:graphic>
      </p:graphicFrame>
      <p:graphicFrame>
        <p:nvGraphicFramePr>
          <p:cNvPr id="195586" name="Object 2"/>
          <p:cNvGraphicFramePr>
            <a:graphicFrameLocks noChangeAspect="1"/>
          </p:cNvGraphicFramePr>
          <p:nvPr/>
        </p:nvGraphicFramePr>
        <p:xfrm>
          <a:off x="5486400" y="2582139"/>
          <a:ext cx="3048650" cy="381352"/>
        </p:xfrm>
        <a:graphic>
          <a:graphicData uri="http://schemas.openxmlformats.org/presentationml/2006/ole">
            <p:oleObj spid="_x0000_s195586" name="Equation" r:id="rId6" imgW="1930320" imgH="241200" progId="Equation.3">
              <p:embed/>
            </p:oleObj>
          </a:graphicData>
        </a:graphic>
      </p:graphicFrame>
      <p:graphicFrame>
        <p:nvGraphicFramePr>
          <p:cNvPr id="195587" name="Object 3"/>
          <p:cNvGraphicFramePr>
            <a:graphicFrameLocks noChangeAspect="1"/>
          </p:cNvGraphicFramePr>
          <p:nvPr/>
        </p:nvGraphicFramePr>
        <p:xfrm>
          <a:off x="5486399" y="2180237"/>
          <a:ext cx="714450" cy="292905"/>
        </p:xfrm>
        <a:graphic>
          <a:graphicData uri="http://schemas.openxmlformats.org/presentationml/2006/ole">
            <p:oleObj spid="_x0000_s195587" name="Equation" r:id="rId7" imgW="495000" imgH="203040" progId="Equation.3">
              <p:embed/>
            </p:oleObj>
          </a:graphicData>
        </a:graphic>
      </p:graphicFrame>
      <p:graphicFrame>
        <p:nvGraphicFramePr>
          <p:cNvPr id="195588" name="Object 4"/>
          <p:cNvGraphicFramePr>
            <a:graphicFrameLocks noChangeAspect="1"/>
          </p:cNvGraphicFramePr>
          <p:nvPr/>
        </p:nvGraphicFramePr>
        <p:xfrm>
          <a:off x="6676570" y="2129133"/>
          <a:ext cx="736769" cy="286521"/>
        </p:xfrm>
        <a:graphic>
          <a:graphicData uri="http://schemas.openxmlformats.org/presentationml/2006/ole">
            <p:oleObj spid="_x0000_s195588" name="Equation" r:id="rId8" imgW="457200" imgH="177480" progId="Equation.3">
              <p:embed/>
            </p:oleObj>
          </a:graphicData>
        </a:graphic>
      </p:graphicFrame>
      <p:graphicFrame>
        <p:nvGraphicFramePr>
          <p:cNvPr id="195589" name="Object 5"/>
          <p:cNvGraphicFramePr>
            <a:graphicFrameLocks noChangeAspect="1"/>
          </p:cNvGraphicFramePr>
          <p:nvPr/>
        </p:nvGraphicFramePr>
        <p:xfrm>
          <a:off x="5501083" y="3744686"/>
          <a:ext cx="1236979" cy="313720"/>
        </p:xfrm>
        <a:graphic>
          <a:graphicData uri="http://schemas.openxmlformats.org/presentationml/2006/ole">
            <p:oleObj spid="_x0000_s195589" name="Equation" r:id="rId9" imgW="901440" imgH="228600" progId="Equation.3">
              <p:embed/>
            </p:oleObj>
          </a:graphicData>
        </a:graphic>
      </p:graphicFrame>
      <p:graphicFrame>
        <p:nvGraphicFramePr>
          <p:cNvPr id="195590" name="Object 6"/>
          <p:cNvGraphicFramePr>
            <a:graphicFrameLocks noChangeAspect="1"/>
          </p:cNvGraphicFramePr>
          <p:nvPr/>
        </p:nvGraphicFramePr>
        <p:xfrm>
          <a:off x="6647542" y="1726272"/>
          <a:ext cx="572123" cy="296565"/>
        </p:xfrm>
        <a:graphic>
          <a:graphicData uri="http://schemas.openxmlformats.org/presentationml/2006/ole">
            <p:oleObj spid="_x0000_s195590" name="Equation" r:id="rId10" imgW="317160" imgH="164880" progId="Equation.3">
              <p:embed/>
            </p:oleObj>
          </a:graphicData>
        </a:graphic>
      </p:graphicFrame>
      <p:graphicFrame>
        <p:nvGraphicFramePr>
          <p:cNvPr id="195591" name="Object 7"/>
          <p:cNvGraphicFramePr>
            <a:graphicFrameLocks noChangeAspect="1"/>
          </p:cNvGraphicFramePr>
          <p:nvPr/>
        </p:nvGraphicFramePr>
        <p:xfrm>
          <a:off x="5486400" y="4090013"/>
          <a:ext cx="1202111" cy="360633"/>
        </p:xfrm>
        <a:graphic>
          <a:graphicData uri="http://schemas.openxmlformats.org/presentationml/2006/ole">
            <p:oleObj spid="_x0000_s195591" name="Equation" r:id="rId11" imgW="761760" imgH="22860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783758" y="3212098"/>
            <a:ext cx="1787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Before 1</a:t>
            </a:r>
            <a:r>
              <a:rPr lang="en-US" sz="1600" baseline="30000" dirty="0" smtClean="0">
                <a:latin typeface="+mn-lt"/>
              </a:rPr>
              <a:t>st</a:t>
            </a:r>
            <a:r>
              <a:rPr lang="en-US" sz="1600" dirty="0" smtClean="0">
                <a:latin typeface="+mn-lt"/>
              </a:rPr>
              <a:t> impact:</a:t>
            </a:r>
            <a:endParaRPr lang="en-US" sz="16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26109" y="4659952"/>
            <a:ext cx="1617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After 1</a:t>
            </a:r>
            <a:r>
              <a:rPr lang="en-US" sz="1600" baseline="30000" dirty="0" smtClean="0">
                <a:latin typeface="+mn-lt"/>
              </a:rPr>
              <a:t>st</a:t>
            </a:r>
            <a:r>
              <a:rPr lang="en-US" sz="1600" dirty="0" smtClean="0">
                <a:latin typeface="+mn-lt"/>
              </a:rPr>
              <a:t> impact:</a:t>
            </a:r>
            <a:endParaRPr lang="en-US" sz="1600" dirty="0">
              <a:latin typeface="+mn-lt"/>
            </a:endParaRPr>
          </a:p>
        </p:txBody>
      </p:sp>
      <p:graphicFrame>
        <p:nvGraphicFramePr>
          <p:cNvPr id="195592" name="Object 8"/>
          <p:cNvGraphicFramePr>
            <a:graphicFrameLocks noChangeAspect="1"/>
          </p:cNvGraphicFramePr>
          <p:nvPr/>
        </p:nvGraphicFramePr>
        <p:xfrm>
          <a:off x="5567363" y="5222875"/>
          <a:ext cx="1943100" cy="301625"/>
        </p:xfrm>
        <a:graphic>
          <a:graphicData uri="http://schemas.openxmlformats.org/presentationml/2006/ole">
            <p:oleObj spid="_x0000_s195592" name="Equation" r:id="rId12" imgW="1307880" imgH="203040" progId="Equation.3">
              <p:embed/>
            </p:oleObj>
          </a:graphicData>
        </a:graphic>
      </p:graphicFrame>
      <p:graphicFrame>
        <p:nvGraphicFramePr>
          <p:cNvPr id="195593" name="Object 9"/>
          <p:cNvGraphicFramePr>
            <a:graphicFrameLocks noChangeAspect="1"/>
          </p:cNvGraphicFramePr>
          <p:nvPr/>
        </p:nvGraphicFramePr>
        <p:xfrm>
          <a:off x="5529941" y="5559826"/>
          <a:ext cx="1986227" cy="334617"/>
        </p:xfrm>
        <a:graphic>
          <a:graphicData uri="http://schemas.openxmlformats.org/presentationml/2006/ole">
            <p:oleObj spid="_x0000_s195593" name="Equation" r:id="rId13" imgW="1206360" imgH="203040" progId="Equation.3">
              <p:embed/>
            </p:oleObj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V="1">
            <a:off x="276421" y="5544457"/>
            <a:ext cx="4513293" cy="437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75771" y="1059543"/>
            <a:ext cx="10904" cy="4486145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5594" name="Object 10"/>
          <p:cNvGraphicFramePr>
            <a:graphicFrameLocks noChangeAspect="1"/>
          </p:cNvGraphicFramePr>
          <p:nvPr/>
        </p:nvGraphicFramePr>
        <p:xfrm>
          <a:off x="4504857" y="5681906"/>
          <a:ext cx="258763" cy="284162"/>
        </p:xfrm>
        <a:graphic>
          <a:graphicData uri="http://schemas.openxmlformats.org/presentationml/2006/ole">
            <p:oleObj spid="_x0000_s195594" name="Equation" r:id="rId14" imgW="126720" imgH="139680" progId="Equation.3">
              <p:embed/>
            </p:oleObj>
          </a:graphicData>
        </a:graphic>
      </p:graphicFrame>
      <p:graphicFrame>
        <p:nvGraphicFramePr>
          <p:cNvPr id="195595" name="Object 11"/>
          <p:cNvGraphicFramePr>
            <a:graphicFrameLocks noChangeAspect="1"/>
          </p:cNvGraphicFramePr>
          <p:nvPr/>
        </p:nvGraphicFramePr>
        <p:xfrm>
          <a:off x="0" y="800780"/>
          <a:ext cx="258762" cy="257175"/>
        </p:xfrm>
        <a:graphic>
          <a:graphicData uri="http://schemas.openxmlformats.org/presentationml/2006/ole">
            <p:oleObj spid="_x0000_s195595" name="Equation" r:id="rId15" imgW="126720" imgH="126720" progId="Equation.3">
              <p:embed/>
            </p:oleObj>
          </a:graphicData>
        </a:graphic>
      </p:graphicFrame>
      <p:pic>
        <p:nvPicPr>
          <p:cNvPr id="21" name="020.avi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16" cstate="print"/>
          <a:stretch>
            <a:fillRect/>
          </a:stretch>
        </p:blipFill>
        <p:spPr>
          <a:xfrm>
            <a:off x="301171" y="1320800"/>
            <a:ext cx="4223657" cy="4223657"/>
          </a:xfrm>
          <a:prstGeom prst="rect">
            <a:avLst/>
          </a:prstGeom>
        </p:spPr>
      </p:pic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698500" y="6003925"/>
          <a:ext cx="1368425" cy="512763"/>
        </p:xfrm>
        <a:graphic>
          <a:graphicData uri="http://schemas.openxmlformats.org/presentationml/2006/ole">
            <p:oleObj spid="_x0000_s195596" name="Equation" r:id="rId17" imgW="609480" imgH="228600" progId="Equation.3">
              <p:embed/>
            </p:oleObj>
          </a:graphicData>
        </a:graphic>
      </p:graphicFrame>
      <p:sp>
        <p:nvSpPr>
          <p:cNvPr id="26" name="Right Arrow 25"/>
          <p:cNvSpPr/>
          <p:nvPr/>
        </p:nvSpPr>
        <p:spPr>
          <a:xfrm>
            <a:off x="2119086" y="6241143"/>
            <a:ext cx="769257" cy="1161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033486" y="6081486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All bounces are in one vertical plane</a:t>
            </a:r>
            <a:endParaRPr lang="en-US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313714" y="5588000"/>
            <a:ext cx="914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17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8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video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3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Impulse Curve (1</a:t>
            </a:r>
            <a:r>
              <a:rPr lang="en-US" altLang="zh-CN" sz="3200" baseline="300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st</a:t>
            </a:r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 Bounce)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pic>
        <p:nvPicPr>
          <p:cNvPr id="4" name="Picture 3" descr="ball2-Ix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596" y="1281739"/>
            <a:ext cx="1617899" cy="4853697"/>
          </a:xfrm>
          <a:prstGeom prst="rect">
            <a:avLst/>
          </a:prstGeom>
        </p:spPr>
      </p:pic>
      <p:pic>
        <p:nvPicPr>
          <p:cNvPr id="6" name="Picture 5" descr="ball2-u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81367" y="2360444"/>
            <a:ext cx="1828800" cy="3258030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endCxn id="17" idx="1"/>
          </p:cNvCxnSpPr>
          <p:nvPr/>
        </p:nvCxnSpPr>
        <p:spPr>
          <a:xfrm rot="16200000" flipH="1">
            <a:off x="1190427" y="2970380"/>
            <a:ext cx="4051276" cy="1640007"/>
          </a:xfrm>
          <a:prstGeom prst="straightConnector1">
            <a:avLst/>
          </a:prstGeom>
          <a:ln w="95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45436" y="5435993"/>
            <a:ext cx="2320119" cy="477670"/>
          </a:xfrm>
          <a:prstGeom prst="straightConnector1">
            <a:avLst/>
          </a:prstGeom>
          <a:ln w="95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036069" y="549285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contact mode</a:t>
            </a:r>
          </a:p>
          <a:p>
            <a:r>
              <a:rPr lang="en-US" dirty="0" smtClean="0">
                <a:latin typeface="+mn-lt"/>
              </a:rPr>
              <a:t>     switch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Non-collinear Bouncing Points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pic>
        <p:nvPicPr>
          <p:cNvPr id="10" name="660.avi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5" cstate="print"/>
          <a:stretch>
            <a:fillRect/>
          </a:stretch>
        </p:blipFill>
        <p:spPr>
          <a:xfrm>
            <a:off x="3106057" y="1135743"/>
            <a:ext cx="5194300" cy="5194300"/>
          </a:xfrm>
          <a:prstGeom prst="rect">
            <a:avLst/>
          </a:prstGeom>
        </p:spPr>
      </p:pic>
      <p:graphicFrame>
        <p:nvGraphicFramePr>
          <p:cNvPr id="388097" name="Object 1"/>
          <p:cNvGraphicFramePr>
            <a:graphicFrameLocks noChangeAspect="1"/>
          </p:cNvGraphicFramePr>
          <p:nvPr/>
        </p:nvGraphicFramePr>
        <p:xfrm>
          <a:off x="515484" y="3725863"/>
          <a:ext cx="1743075" cy="652462"/>
        </p:xfrm>
        <a:graphic>
          <a:graphicData uri="http://schemas.openxmlformats.org/presentationml/2006/ole">
            <p:oleObj spid="_x0000_s388097" name="Equation" r:id="rId6" imgW="609480" imgH="228600" progId="Equation.3">
              <p:embed/>
            </p:oleObj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248228" y="3817258"/>
            <a:ext cx="203200" cy="275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8098" name="Object 2"/>
          <p:cNvGraphicFramePr>
            <a:graphicFrameLocks noChangeAspect="1"/>
          </p:cNvGraphicFramePr>
          <p:nvPr/>
        </p:nvGraphicFramePr>
        <p:xfrm>
          <a:off x="769030" y="2264456"/>
          <a:ext cx="1236662" cy="312737"/>
        </p:xfrm>
        <a:graphic>
          <a:graphicData uri="http://schemas.openxmlformats.org/presentationml/2006/ole">
            <p:oleObj spid="_x0000_s388098" name="Equation" r:id="rId7" imgW="901440" imgH="228600" progId="Equation.3">
              <p:embed/>
            </p:oleObj>
          </a:graphicData>
        </a:graphic>
      </p:graphicFrame>
      <p:graphicFrame>
        <p:nvGraphicFramePr>
          <p:cNvPr id="388099" name="Object 3"/>
          <p:cNvGraphicFramePr>
            <a:graphicFrameLocks noChangeAspect="1"/>
          </p:cNvGraphicFramePr>
          <p:nvPr/>
        </p:nvGraphicFramePr>
        <p:xfrm>
          <a:off x="754063" y="2608943"/>
          <a:ext cx="1203325" cy="361950"/>
        </p:xfrm>
        <a:graphic>
          <a:graphicData uri="http://schemas.openxmlformats.org/presentationml/2006/ole">
            <p:oleObj spid="_x0000_s388099" name="Equation" r:id="rId8" imgW="7617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0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Trajectory Projection onto Table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pic>
        <p:nvPicPr>
          <p:cNvPr id="8" name="Picture 7" descr="plot66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35784" y="1306286"/>
            <a:ext cx="6542273" cy="4888224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538514" y="1494971"/>
            <a:ext cx="6096000" cy="43978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Bounce of a Pencil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grpSp>
        <p:nvGrpSpPr>
          <p:cNvPr id="30" name="Group 14"/>
          <p:cNvGrpSpPr/>
          <p:nvPr/>
        </p:nvGrpSpPr>
        <p:grpSpPr>
          <a:xfrm>
            <a:off x="5366434" y="1175449"/>
            <a:ext cx="2819624" cy="1270062"/>
            <a:chOff x="821141" y="5011002"/>
            <a:chExt cx="2819624" cy="1270062"/>
          </a:xfrm>
        </p:grpSpPr>
        <p:graphicFrame>
          <p:nvGraphicFramePr>
            <p:cNvPr id="31" name="Object 5"/>
            <p:cNvGraphicFramePr>
              <a:graphicFrameLocks noChangeAspect="1"/>
            </p:cNvGraphicFramePr>
            <p:nvPr/>
          </p:nvGraphicFramePr>
          <p:xfrm>
            <a:off x="1529217" y="5310188"/>
            <a:ext cx="2111548" cy="574401"/>
          </p:xfrm>
          <a:graphic>
            <a:graphicData uri="http://schemas.openxmlformats.org/presentationml/2006/ole">
              <p:oleObj spid="_x0000_s223238" name="Equation" r:id="rId5" imgW="1447560" imgH="393480" progId="Equation.3">
                <p:embed/>
              </p:oleObj>
            </a:graphicData>
          </a:graphic>
        </p:graphicFrame>
        <p:graphicFrame>
          <p:nvGraphicFramePr>
            <p:cNvPr id="32" name="Object 7"/>
            <p:cNvGraphicFramePr>
              <a:graphicFrameLocks noChangeAspect="1"/>
            </p:cNvGraphicFramePr>
            <p:nvPr/>
          </p:nvGraphicFramePr>
          <p:xfrm>
            <a:off x="1523998" y="5912810"/>
            <a:ext cx="1986137" cy="368254"/>
          </p:xfrm>
          <a:graphic>
            <a:graphicData uri="http://schemas.openxmlformats.org/presentationml/2006/ole">
              <p:oleObj spid="_x0000_s223239" name="Equation" r:id="rId6" imgW="1231560" imgH="228600" progId="Equation.3">
                <p:embed/>
              </p:oleObj>
            </a:graphicData>
          </a:graphic>
        </p:graphicFrame>
        <p:sp>
          <p:nvSpPr>
            <p:cNvPr id="33" name="TextBox 32"/>
            <p:cNvSpPr txBox="1"/>
            <p:nvPr/>
          </p:nvSpPr>
          <p:spPr>
            <a:xfrm>
              <a:off x="821141" y="5011002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Pre-impact:</a:t>
              </a:r>
              <a:endParaRPr lang="en-US" dirty="0">
                <a:latin typeface="+mn-lt"/>
              </a:endParaRPr>
            </a:p>
          </p:txBody>
        </p:sp>
      </p:grpSp>
      <p:grpSp>
        <p:nvGrpSpPr>
          <p:cNvPr id="34" name="Group 18"/>
          <p:cNvGrpSpPr/>
          <p:nvPr/>
        </p:nvGrpSpPr>
        <p:grpSpPr>
          <a:xfrm>
            <a:off x="5312462" y="2624307"/>
            <a:ext cx="3590009" cy="1245233"/>
            <a:chOff x="821141" y="5011002"/>
            <a:chExt cx="3590009" cy="1245233"/>
          </a:xfrm>
        </p:grpSpPr>
        <p:graphicFrame>
          <p:nvGraphicFramePr>
            <p:cNvPr id="35" name="Object 5"/>
            <p:cNvGraphicFramePr>
              <a:graphicFrameLocks noChangeAspect="1"/>
            </p:cNvGraphicFramePr>
            <p:nvPr/>
          </p:nvGraphicFramePr>
          <p:xfrm>
            <a:off x="1558870" y="5534804"/>
            <a:ext cx="2832552" cy="339147"/>
          </p:xfrm>
          <a:graphic>
            <a:graphicData uri="http://schemas.openxmlformats.org/presentationml/2006/ole">
              <p:oleObj spid="_x0000_s223240" name="Equation" r:id="rId7" imgW="1841400" imgH="228600" progId="Equation.3">
                <p:embed/>
              </p:oleObj>
            </a:graphicData>
          </a:graphic>
        </p:graphicFrame>
        <p:graphicFrame>
          <p:nvGraphicFramePr>
            <p:cNvPr id="36" name="Object 7"/>
            <p:cNvGraphicFramePr>
              <a:graphicFrameLocks noChangeAspect="1"/>
            </p:cNvGraphicFramePr>
            <p:nvPr/>
          </p:nvGraphicFramePr>
          <p:xfrm>
            <a:off x="1546622" y="5893265"/>
            <a:ext cx="2864528" cy="362970"/>
          </p:xfrm>
          <a:graphic>
            <a:graphicData uri="http://schemas.openxmlformats.org/presentationml/2006/ole">
              <p:oleObj spid="_x0000_s223241" name="Equation" r:id="rId8" imgW="1803240" imgH="228600" progId="Equation.3">
                <p:embed/>
              </p:oleObj>
            </a:graphicData>
          </a:graphic>
        </p:graphicFrame>
        <p:sp>
          <p:nvSpPr>
            <p:cNvPr id="37" name="TextBox 36"/>
            <p:cNvSpPr txBox="1"/>
            <p:nvPr/>
          </p:nvSpPr>
          <p:spPr>
            <a:xfrm>
              <a:off x="821141" y="5011002"/>
              <a:ext cx="146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Post-impact:</a:t>
              </a:r>
              <a:endParaRPr lang="en-US" dirty="0">
                <a:latin typeface="+mn-lt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7402286" y="3120572"/>
            <a:ext cx="638628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525658" y="3505200"/>
            <a:ext cx="791028" cy="312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encil-y-axis-inward.avi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9" cstate="print"/>
          <a:stretch>
            <a:fillRect/>
          </a:stretch>
        </p:blipFill>
        <p:spPr>
          <a:xfrm>
            <a:off x="612057" y="1548580"/>
            <a:ext cx="4678926" cy="4678926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678373" y="4154294"/>
            <a:ext cx="932482" cy="929897"/>
            <a:chOff x="2368656" y="4169045"/>
            <a:chExt cx="932482" cy="929897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2371239" y="5098942"/>
              <a:ext cx="929899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2368656" y="4169045"/>
              <a:ext cx="2583" cy="927315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2560136" y="37245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</a:t>
            </a:r>
            <a:endParaRPr lang="en-US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685346" y="49587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x</a:t>
            </a:r>
            <a:endParaRPr lang="en-US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90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Impulse Curve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26628" y="5997350"/>
            <a:ext cx="2404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n-lt"/>
              </a:rPr>
              <a:t>Slipping direction varies.</a:t>
            </a:r>
            <a:endParaRPr lang="en-US" sz="1600" dirty="0">
              <a:latin typeface="+mn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442943" y="4426857"/>
            <a:ext cx="3701057" cy="1280065"/>
            <a:chOff x="5442943" y="4426857"/>
            <a:chExt cx="3701057" cy="1280065"/>
          </a:xfrm>
        </p:grpSpPr>
        <p:pic>
          <p:nvPicPr>
            <p:cNvPr id="8" name="Picture 7" descr="pencil-impact-IxIy2.gi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42943" y="4426857"/>
              <a:ext cx="3701057" cy="128006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130253" y="4748463"/>
              <a:ext cx="4908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slip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97053" y="454391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stick</a:t>
              </a:r>
              <a:endParaRPr lang="en-US" sz="1600" dirty="0">
                <a:latin typeface="+mn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59797" y="4601967"/>
              <a:ext cx="4908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slip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40285" y="1095076"/>
            <a:ext cx="2352490" cy="3185639"/>
            <a:chOff x="6540285" y="1095076"/>
            <a:chExt cx="2352490" cy="3185639"/>
          </a:xfrm>
        </p:grpSpPr>
        <p:pic>
          <p:nvPicPr>
            <p:cNvPr id="7" name="Picture 6" descr="pencil-impact3D-2.gi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40285" y="1208868"/>
              <a:ext cx="2352490" cy="3071847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6818944" y="1826785"/>
              <a:ext cx="134684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n-lt"/>
                </a:rPr>
                <a:t>end of </a:t>
              </a:r>
            </a:p>
            <a:p>
              <a:r>
                <a:rPr lang="en-US" sz="1600" dirty="0" smtClean="0">
                  <a:latin typeface="+mn-lt"/>
                </a:rPr>
                <a:t>compression</a:t>
              </a:r>
              <a:endParaRPr lang="en-US" sz="1600" dirty="0">
                <a:latin typeface="+mn-lt"/>
              </a:endParaRPr>
            </a:p>
          </p:txBody>
        </p:sp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6891580" y="1095076"/>
            <a:ext cx="1729014" cy="251493"/>
          </p:xfrm>
          <a:graphic>
            <a:graphicData uri="http://schemas.openxmlformats.org/presentationml/2006/ole">
              <p:oleObj spid="_x0000_s230402" name="Equation" r:id="rId7" imgW="1396800" imgH="203040" progId="Equation.3">
                <p:embed/>
              </p:oleObj>
            </a:graphicData>
          </a:graphic>
        </p:graphicFrame>
      </p:grpSp>
      <p:pic>
        <p:nvPicPr>
          <p:cNvPr id="23" name="pencil-x-axis-minus-inward.avi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8" cstate="print"/>
          <a:stretch>
            <a:fillRect/>
          </a:stretch>
        </p:blipFill>
        <p:spPr>
          <a:xfrm>
            <a:off x="476758" y="1241771"/>
            <a:ext cx="4839716" cy="4839716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>
            <a:off x="2821182" y="4895742"/>
            <a:ext cx="929899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818599" y="3965845"/>
            <a:ext cx="2583" cy="927315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66579" y="47407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</a:t>
            </a:r>
            <a:endParaRPr lang="en-US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08633" y="36687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z</a:t>
            </a:r>
            <a:endParaRPr lang="en-US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640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21" repeatCount="indefinite" fill="remove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video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Describing Impact by Impulse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graphicFrame>
        <p:nvGraphicFramePr>
          <p:cNvPr id="204802" name="Object 2"/>
          <p:cNvGraphicFramePr>
            <a:graphicFrameLocks noChangeAspect="1"/>
          </p:cNvGraphicFramePr>
          <p:nvPr/>
        </p:nvGraphicFramePr>
        <p:xfrm>
          <a:off x="196850" y="4425496"/>
          <a:ext cx="2028825" cy="760413"/>
        </p:xfrm>
        <a:graphic>
          <a:graphicData uri="http://schemas.openxmlformats.org/presentationml/2006/ole">
            <p:oleObj spid="_x0000_s340994" name="Equation" r:id="rId4" imgW="634680" imgH="228600" progId="Equation.3">
              <p:embed/>
            </p:oleObj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3884599" y="1938371"/>
            <a:ext cx="2306472" cy="2133670"/>
            <a:chOff x="1097856" y="2373799"/>
            <a:chExt cx="2306472" cy="2133670"/>
          </a:xfrm>
        </p:grpSpPr>
        <p:sp>
          <p:nvSpPr>
            <p:cNvPr id="26" name="Freeform 25"/>
            <p:cNvSpPr/>
            <p:nvPr/>
          </p:nvSpPr>
          <p:spPr>
            <a:xfrm>
              <a:off x="1097856" y="3961558"/>
              <a:ext cx="2306472" cy="545911"/>
            </a:xfrm>
            <a:custGeom>
              <a:avLst/>
              <a:gdLst>
                <a:gd name="connsiteX0" fmla="*/ 368490 w 1801505"/>
                <a:gd name="connsiteY0" fmla="*/ 0 h 518615"/>
                <a:gd name="connsiteX1" fmla="*/ 0 w 1801505"/>
                <a:gd name="connsiteY1" fmla="*/ 518615 h 518615"/>
                <a:gd name="connsiteX2" fmla="*/ 1473958 w 1801505"/>
                <a:gd name="connsiteY2" fmla="*/ 518615 h 518615"/>
                <a:gd name="connsiteX3" fmla="*/ 1801505 w 1801505"/>
                <a:gd name="connsiteY3" fmla="*/ 13648 h 518615"/>
                <a:gd name="connsiteX4" fmla="*/ 368490 w 1801505"/>
                <a:gd name="connsiteY4" fmla="*/ 0 h 518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1505" h="518615">
                  <a:moveTo>
                    <a:pt x="368490" y="0"/>
                  </a:moveTo>
                  <a:lnTo>
                    <a:pt x="0" y="518615"/>
                  </a:lnTo>
                  <a:lnTo>
                    <a:pt x="1473958" y="518615"/>
                  </a:lnTo>
                  <a:lnTo>
                    <a:pt x="1801505" y="13648"/>
                  </a:lnTo>
                  <a:lnTo>
                    <a:pt x="36849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7" name="Picture 26" descr="pebble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16722" y="2373799"/>
              <a:ext cx="930819" cy="1498553"/>
            </a:xfrm>
            <a:prstGeom prst="rect">
              <a:avLst/>
            </a:prstGeom>
          </p:spPr>
        </p:pic>
        <p:sp>
          <p:nvSpPr>
            <p:cNvPr id="28" name="Oval 27"/>
            <p:cNvSpPr/>
            <p:nvPr/>
          </p:nvSpPr>
          <p:spPr>
            <a:xfrm>
              <a:off x="2222852" y="4221708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3106057" y="2743200"/>
              <a:ext cx="14514" cy="68217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6344770" y="2105287"/>
            <a:ext cx="2306472" cy="1944984"/>
            <a:chOff x="4153113" y="2569742"/>
            <a:chExt cx="2306472" cy="1944984"/>
          </a:xfrm>
        </p:grpSpPr>
        <p:sp>
          <p:nvSpPr>
            <p:cNvPr id="33" name="Freeform 32"/>
            <p:cNvSpPr/>
            <p:nvPr/>
          </p:nvSpPr>
          <p:spPr>
            <a:xfrm>
              <a:off x="4153113" y="3968815"/>
              <a:ext cx="2306472" cy="545911"/>
            </a:xfrm>
            <a:custGeom>
              <a:avLst/>
              <a:gdLst>
                <a:gd name="connsiteX0" fmla="*/ 368490 w 1801505"/>
                <a:gd name="connsiteY0" fmla="*/ 0 h 518615"/>
                <a:gd name="connsiteX1" fmla="*/ 0 w 1801505"/>
                <a:gd name="connsiteY1" fmla="*/ 518615 h 518615"/>
                <a:gd name="connsiteX2" fmla="*/ 1473958 w 1801505"/>
                <a:gd name="connsiteY2" fmla="*/ 518615 h 518615"/>
                <a:gd name="connsiteX3" fmla="*/ 1801505 w 1801505"/>
                <a:gd name="connsiteY3" fmla="*/ 13648 h 518615"/>
                <a:gd name="connsiteX4" fmla="*/ 368490 w 1801505"/>
                <a:gd name="connsiteY4" fmla="*/ 0 h 518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1505" h="518615">
                  <a:moveTo>
                    <a:pt x="368490" y="0"/>
                  </a:moveTo>
                  <a:lnTo>
                    <a:pt x="0" y="518615"/>
                  </a:lnTo>
                  <a:lnTo>
                    <a:pt x="1473958" y="518615"/>
                  </a:lnTo>
                  <a:lnTo>
                    <a:pt x="1801505" y="13648"/>
                  </a:lnTo>
                  <a:lnTo>
                    <a:pt x="36849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4" name="Picture 33" descr="pebble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42951" y="2569742"/>
              <a:ext cx="930819" cy="1498553"/>
            </a:xfrm>
            <a:prstGeom prst="rect">
              <a:avLst/>
            </a:prstGeom>
          </p:spPr>
        </p:pic>
        <p:sp>
          <p:nvSpPr>
            <p:cNvPr id="35" name="Oval 34"/>
            <p:cNvSpPr/>
            <p:nvPr/>
          </p:nvSpPr>
          <p:spPr>
            <a:xfrm>
              <a:off x="5278109" y="4228965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 flipV="1">
              <a:off x="6125029" y="3033486"/>
              <a:ext cx="14514" cy="5515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27"/>
          <p:cNvSpPr txBox="1">
            <a:spLocks noChangeArrowheads="1"/>
          </p:cNvSpPr>
          <p:nvPr/>
        </p:nvSpPr>
        <p:spPr bwMode="auto">
          <a:xfrm>
            <a:off x="498414" y="1213893"/>
            <a:ext cx="30460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</a:t>
            </a:r>
            <a:r>
              <a:rPr lang="en-US" sz="2000" dirty="0" smtClean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 “</a:t>
            </a:r>
            <a:r>
              <a:rPr lang="en-US" sz="2000" dirty="0" smtClean="0">
                <a:latin typeface="+mn-lt"/>
                <a:sym typeface="Symbol" pitchFamily="18" charset="2"/>
              </a:rPr>
              <a:t>Infinitesimal” duration</a:t>
            </a:r>
            <a:endParaRPr lang="en-US" sz="2000" dirty="0">
              <a:latin typeface="+mn-lt"/>
            </a:endParaRPr>
          </a:p>
        </p:txBody>
      </p:sp>
      <p:sp>
        <p:nvSpPr>
          <p:cNvPr id="43" name="TextBox 27"/>
          <p:cNvSpPr txBox="1">
            <a:spLocks noChangeArrowheads="1"/>
          </p:cNvSpPr>
          <p:nvPr/>
        </p:nvSpPr>
        <p:spPr bwMode="auto">
          <a:xfrm>
            <a:off x="520185" y="1743664"/>
            <a:ext cx="30716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</a:t>
            </a:r>
            <a:r>
              <a:rPr lang="en-US" sz="2000" dirty="0" smtClean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“</a:t>
            </a:r>
            <a:r>
              <a:rPr lang="en-US" sz="2000" dirty="0" smtClean="0">
                <a:latin typeface="+mn-lt"/>
                <a:sym typeface="Symbol" pitchFamily="18" charset="2"/>
              </a:rPr>
              <a:t>Infinite” contact force </a:t>
            </a:r>
            <a:endParaRPr lang="en-US" sz="2000" dirty="0">
              <a:latin typeface="+mn-lt"/>
            </a:endParaRPr>
          </a:p>
        </p:txBody>
      </p:sp>
      <p:sp>
        <p:nvSpPr>
          <p:cNvPr id="44" name="TextBox 27"/>
          <p:cNvSpPr txBox="1">
            <a:spLocks noChangeArrowheads="1"/>
          </p:cNvSpPr>
          <p:nvPr/>
        </p:nvSpPr>
        <p:spPr bwMode="auto">
          <a:xfrm>
            <a:off x="512927" y="2331491"/>
            <a:ext cx="36744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</a:t>
            </a:r>
            <a:r>
              <a:rPr lang="en-US" sz="2000" dirty="0" smtClean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000" dirty="0" smtClean="0">
                <a:latin typeface="+mn-lt"/>
                <a:sym typeface="Symbol" pitchFamily="18" charset="2"/>
              </a:rPr>
              <a:t>Finite change in momentum 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340996" name="Object 2"/>
          <p:cNvGraphicFramePr>
            <a:graphicFrameLocks noChangeAspect="1"/>
          </p:cNvGraphicFramePr>
          <p:nvPr/>
        </p:nvGraphicFramePr>
        <p:xfrm>
          <a:off x="2212068" y="5553981"/>
          <a:ext cx="769938" cy="549275"/>
        </p:xfrm>
        <a:graphic>
          <a:graphicData uri="http://schemas.openxmlformats.org/presentationml/2006/ole">
            <p:oleObj spid="_x0000_s340996" name="Equation" r:id="rId6" imgW="241200" imgH="164880" progId="Equation.3">
              <p:embed/>
            </p:oleObj>
          </a:graphicData>
        </a:graphic>
      </p:graphicFrame>
      <p:graphicFrame>
        <p:nvGraphicFramePr>
          <p:cNvPr id="340997" name="Object 2"/>
          <p:cNvGraphicFramePr>
            <a:graphicFrameLocks noChangeAspect="1"/>
          </p:cNvGraphicFramePr>
          <p:nvPr/>
        </p:nvGraphicFramePr>
        <p:xfrm>
          <a:off x="2206853" y="4308702"/>
          <a:ext cx="1824037" cy="1096962"/>
        </p:xfrm>
        <a:graphic>
          <a:graphicData uri="http://schemas.openxmlformats.org/presentationml/2006/ole">
            <p:oleObj spid="_x0000_s340997" name="Equation" r:id="rId7" imgW="571320" imgH="330120" progId="Equation.3">
              <p:embed/>
            </p:oleObj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4615544" y="137885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before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214915" y="5551714"/>
            <a:ext cx="142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impulse</a:t>
            </a:r>
            <a:endParaRPr lang="en-US" sz="28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162801" y="14151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after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40998" name="Object 2"/>
          <p:cNvGraphicFramePr>
            <a:graphicFrameLocks noChangeAspect="1"/>
          </p:cNvGraphicFramePr>
          <p:nvPr/>
        </p:nvGraphicFramePr>
        <p:xfrm>
          <a:off x="8461828" y="2505554"/>
          <a:ext cx="294368" cy="473504"/>
        </p:xfrm>
        <a:graphic>
          <a:graphicData uri="http://schemas.openxmlformats.org/presentationml/2006/ole">
            <p:oleObj spid="_x0000_s340998" name="Equation" r:id="rId8" imgW="139680" imgH="215640" progId="Equation.3">
              <p:embed/>
            </p:oleObj>
          </a:graphicData>
        </a:graphic>
      </p:graphicFrame>
      <p:graphicFrame>
        <p:nvGraphicFramePr>
          <p:cNvPr id="341000" name="Object 2"/>
          <p:cNvGraphicFramePr>
            <a:graphicFrameLocks noChangeAspect="1"/>
          </p:cNvGraphicFramePr>
          <p:nvPr/>
        </p:nvGraphicFramePr>
        <p:xfrm>
          <a:off x="6032500" y="2498725"/>
          <a:ext cx="349250" cy="503238"/>
        </p:xfrm>
        <a:graphic>
          <a:graphicData uri="http://schemas.openxmlformats.org/presentationml/2006/ole">
            <p:oleObj spid="_x0000_s341000" name="Equation" r:id="rId9" imgW="16488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Where Are We? </a:t>
            </a:r>
            <a:endParaRPr lang="en-US" altLang="zh-CN" dirty="0">
              <a:solidFill>
                <a:srgbClr val="0070C0"/>
              </a:solidFill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0514" y="1509485"/>
            <a:ext cx="4400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I. Impact with Compliance 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6000" y="4673600"/>
            <a:ext cx="6502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III. Model Integration (Billiard Shooting) 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7258" y="2191655"/>
            <a:ext cx="719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Relationship of tangential impulse to normal impact at single contact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(also with friction)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7257" y="5457370"/>
            <a:ext cx="719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Simultaneous impacts with friction and compliance 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99886" y="2989943"/>
            <a:ext cx="6400800" cy="1640114"/>
          </a:xfrm>
          <a:prstGeom prst="roundRect">
            <a:avLst/>
          </a:prstGeom>
          <a:solidFill>
            <a:schemeClr val="accent6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08743" y="3011714"/>
            <a:ext cx="4219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II. Simultaneous Impacts </a:t>
            </a:r>
            <a:endParaRPr lang="en-US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7257" y="3809998"/>
            <a:ext cx="719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Relationships among normal impacts at different contacts</a:t>
            </a:r>
          </a:p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(no friction or compliance) 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00315" y="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Simultaneous Collisions in 3D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052286" y="3693886"/>
            <a:ext cx="46185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</a:t>
            </a:r>
            <a:r>
              <a:rPr lang="en-US" sz="2000" dirty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 pitchFamily="18" charset="2"/>
              </a:rPr>
              <a:t>Collision as a state sequence.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066801" y="4455887"/>
            <a:ext cx="74254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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  <a:sym typeface="Symbol" pitchFamily="18" charset="2"/>
              </a:rPr>
              <a:t>Within each state, a subset of impacts are “active”.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052286" y="5344886"/>
            <a:ext cx="44028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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Energy-based restitution law.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4742" y="2902857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Our model</a:t>
            </a:r>
            <a:endParaRPr lang="en-US" sz="2400" dirty="0">
              <a:solidFill>
                <a:srgbClr val="00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063172" y="1106714"/>
            <a:ext cx="713849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  <a:sym typeface="Symbol"/>
              </a:rPr>
              <a:t></a:t>
            </a:r>
            <a:r>
              <a:rPr lang="en-US" sz="20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High-speed photographs shows &gt;2 objects simultaneously </a:t>
            </a:r>
          </a:p>
          <a:p>
            <a:pPr eaLnBrk="0" hangingPunct="0"/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    in contact during collision.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63170" y="1937656"/>
            <a:ext cx="42517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  <a:sym typeface="Symbol"/>
              </a:rPr>
              <a:t>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Lack of a continuous impact law.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Two-Ball Collision</a:t>
            </a:r>
          </a:p>
        </p:txBody>
      </p:sp>
      <p:pic>
        <p:nvPicPr>
          <p:cNvPr id="1032" name="Picture 5" descr="two-ball-a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524000"/>
            <a:ext cx="17049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124200" y="1524000"/>
            <a:ext cx="436529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Problem</a:t>
            </a:r>
            <a:r>
              <a:rPr lang="en-US" dirty="0">
                <a:latin typeface="Arial" pitchFamily="34" charset="0"/>
                <a:cs typeface="Arial" pitchFamily="34" charset="0"/>
              </a:rPr>
              <a:t>: One rigid ball impacts another </a:t>
            </a:r>
          </a:p>
          <a:p>
            <a:pPr eaLnBrk="0" hangingPunct="0"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resting on the table.  </a:t>
            </a:r>
          </a:p>
        </p:txBody>
      </p:sp>
      <p:pic>
        <p:nvPicPr>
          <p:cNvPr id="8" name="Picture 7" descr="two-ball-b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3733800"/>
            <a:ext cx="1981200" cy="29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124200" y="2438400"/>
            <a:ext cx="48006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b="1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Question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dirty="0">
                <a:latin typeface="Arial" pitchFamily="34" charset="0"/>
                <a:cs typeface="Arial" pitchFamily="34" charset="0"/>
              </a:rPr>
              <a:t>Ball velocities after the impact? 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563688" y="3081338"/>
            <a:ext cx="63500" cy="63500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1554163" y="2533650"/>
            <a:ext cx="65087" cy="63500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22" name="Straight Arrow Connector 21"/>
          <p:cNvCxnSpPr>
            <a:cxnSpLocks noChangeShapeType="1"/>
            <a:stCxn id="25" idx="1"/>
          </p:cNvCxnSpPr>
          <p:nvPr/>
        </p:nvCxnSpPr>
        <p:spPr bwMode="auto">
          <a:xfrm flipH="1">
            <a:off x="1752600" y="4451866"/>
            <a:ext cx="1600200" cy="501134"/>
          </a:xfrm>
          <a:prstGeom prst="straightConnector1">
            <a:avLst/>
          </a:prstGeom>
          <a:noFill/>
          <a:ln w="9525" algn="ctr">
            <a:solidFill>
              <a:srgbClr val="FF33CC"/>
            </a:solidFill>
            <a:round/>
            <a:headEnd/>
            <a:tailEnd type="arrow" w="med" len="med"/>
          </a:ln>
        </p:spPr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 rot="10800000" flipV="1">
            <a:off x="1828800" y="4648200"/>
            <a:ext cx="1524000" cy="1371600"/>
          </a:xfrm>
          <a:prstGeom prst="straightConnector1">
            <a:avLst/>
          </a:prstGeom>
          <a:noFill/>
          <a:ln w="9525" algn="ctr">
            <a:solidFill>
              <a:srgbClr val="FF33CC"/>
            </a:solidFill>
            <a:round/>
            <a:headEnd/>
            <a:tailEnd type="arrow" w="med" len="med"/>
          </a:ln>
        </p:spPr>
      </p:cxn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3352800" y="4267200"/>
            <a:ext cx="16081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Arial" pitchFamily="34" charset="0"/>
                <a:cs typeface="Arial" pitchFamily="34" charset="0"/>
              </a:rPr>
              <a:t>virtual springs</a:t>
            </a:r>
          </a:p>
        </p:txBody>
      </p:sp>
      <p:graphicFrame>
        <p:nvGraphicFramePr>
          <p:cNvPr id="615432" name="Object 8"/>
          <p:cNvGraphicFramePr>
            <a:graphicFrameLocks noChangeAspect="1"/>
          </p:cNvGraphicFramePr>
          <p:nvPr/>
        </p:nvGraphicFramePr>
        <p:xfrm>
          <a:off x="3048000" y="6172200"/>
          <a:ext cx="3292475" cy="411163"/>
        </p:xfrm>
        <a:graphic>
          <a:graphicData uri="http://schemas.openxmlformats.org/presentationml/2006/ole">
            <p:oleObj spid="_x0000_s240645" name="Equation" r:id="rId6" imgW="1663560" imgH="215640" progId="Equation.3">
              <p:embed/>
            </p:oleObj>
          </a:graphicData>
        </a:graphic>
      </p:graphicFrame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553200" y="4953000"/>
            <a:ext cx="14285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Arial" pitchFamily="34" charset="0"/>
                <a:cs typeface="Arial" pitchFamily="34" charset="0"/>
              </a:rPr>
              <a:t>(kinematics)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629400" y="5878286"/>
            <a:ext cx="13131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Arial" pitchFamily="34" charset="0"/>
                <a:cs typeface="Arial" pitchFamily="34" charset="0"/>
              </a:rPr>
              <a:t>(dynamics)</a:t>
            </a:r>
          </a:p>
        </p:txBody>
      </p:sp>
      <p:graphicFrame>
        <p:nvGraphicFramePr>
          <p:cNvPr id="21" name="Object 20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240646" name="Equation" r:id="rId7" imgW="0" imgH="0" progId="Equation.3">
              <p:embed/>
            </p:oleObj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4417785" y="4766130"/>
          <a:ext cx="1373415" cy="457805"/>
        </p:xfrm>
        <a:graphic>
          <a:graphicData uri="http://schemas.openxmlformats.org/presentationml/2006/ole">
            <p:oleObj spid="_x0000_s240647" name="Equation" r:id="rId8" imgW="685800" imgH="228600" progId="Equation.3">
              <p:embed/>
            </p:oleObj>
          </a:graphicData>
        </a:graphic>
      </p:graphicFrame>
      <p:graphicFrame>
        <p:nvGraphicFramePr>
          <p:cNvPr id="240648" name="Object 8"/>
          <p:cNvGraphicFramePr>
            <a:graphicFrameLocks noChangeAspect="1"/>
          </p:cNvGraphicFramePr>
          <p:nvPr/>
        </p:nvGraphicFramePr>
        <p:xfrm>
          <a:off x="4436609" y="5236710"/>
          <a:ext cx="914400" cy="458787"/>
        </p:xfrm>
        <a:graphic>
          <a:graphicData uri="http://schemas.openxmlformats.org/presentationml/2006/ole">
            <p:oleObj spid="_x0000_s240648" name="Equation" r:id="rId9" imgW="457200" imgH="228600" progId="Equation.3">
              <p:embed/>
            </p:oleObj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/>
        </p:nvGraphicFramePr>
        <p:xfrm>
          <a:off x="3749911" y="5817506"/>
          <a:ext cx="2253456" cy="467180"/>
        </p:xfrm>
        <a:graphic>
          <a:graphicData uri="http://schemas.openxmlformats.org/presentationml/2006/ole">
            <p:oleObj spid="_x0000_s240649" name="Equation" r:id="rId10" imgW="104112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2" grpId="1" animBg="1"/>
      <p:bldP spid="13" grpId="0" animBg="1"/>
      <p:bldP spid="13" grpId="1" animBg="1"/>
      <p:bldP spid="25" grpId="0"/>
      <p:bldP spid="37" grpId="0"/>
      <p:bldP spid="3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Impulses, Velocities &amp; Stain Energies</a:t>
            </a:r>
          </a:p>
        </p:txBody>
      </p:sp>
      <p:graphicFrame>
        <p:nvGraphicFramePr>
          <p:cNvPr id="241669" name="Object 5"/>
          <p:cNvGraphicFramePr>
            <a:graphicFrameLocks noChangeAspect="1"/>
          </p:cNvGraphicFramePr>
          <p:nvPr/>
        </p:nvGraphicFramePr>
        <p:xfrm>
          <a:off x="1512207" y="3444647"/>
          <a:ext cx="1730375" cy="866775"/>
        </p:xfrm>
        <a:graphic>
          <a:graphicData uri="http://schemas.openxmlformats.org/presentationml/2006/ole">
            <p:oleObj spid="_x0000_s241669" name="Equation" r:id="rId4" imgW="863280" imgH="431640" progId="Equation.3">
              <p:embed/>
            </p:oleObj>
          </a:graphicData>
        </a:graphic>
      </p:graphicFrame>
      <p:graphicFrame>
        <p:nvGraphicFramePr>
          <p:cNvPr id="241670" name="Object 6"/>
          <p:cNvGraphicFramePr>
            <a:graphicFrameLocks noChangeAspect="1"/>
          </p:cNvGraphicFramePr>
          <p:nvPr/>
        </p:nvGraphicFramePr>
        <p:xfrm>
          <a:off x="3324905" y="1158422"/>
          <a:ext cx="1537380" cy="695404"/>
        </p:xfrm>
        <a:graphic>
          <a:graphicData uri="http://schemas.openxmlformats.org/presentationml/2006/ole">
            <p:oleObj spid="_x0000_s241670" name="Equation" r:id="rId5" imgW="647640" imgH="279360" progId="Equation.3">
              <p:embed/>
            </p:oleObj>
          </a:graphicData>
        </a:graphic>
      </p:graphicFrame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776513" y="1266372"/>
            <a:ext cx="21259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latin typeface="Arial" pitchFamily="34" charset="0"/>
                <a:cs typeface="Arial" pitchFamily="34" charset="0"/>
              </a:rPr>
              <a:t>Ball-ball impulse: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5" name="Object 6"/>
          <p:cNvGraphicFramePr>
            <a:graphicFrameLocks noChangeAspect="1"/>
          </p:cNvGraphicFramePr>
          <p:nvPr/>
        </p:nvGraphicFramePr>
        <p:xfrm>
          <a:off x="3272971" y="1862138"/>
          <a:ext cx="1597025" cy="695325"/>
        </p:xfrm>
        <a:graphic>
          <a:graphicData uri="http://schemas.openxmlformats.org/presentationml/2006/ole">
            <p:oleObj spid="_x0000_s241671" name="Equation" r:id="rId6" imgW="672840" imgH="279360" progId="Equation.3">
              <p:embed/>
            </p:oleObj>
          </a:graphicData>
        </a:graphic>
      </p:graphicFrame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783770" y="1970316"/>
            <a:ext cx="22813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latin typeface="Arial" pitchFamily="34" charset="0"/>
                <a:cs typeface="Arial" pitchFamily="34" charset="0"/>
              </a:rPr>
              <a:t>Ball-table impulse: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1672" name="Object 8"/>
          <p:cNvGraphicFramePr>
            <a:graphicFrameLocks noChangeAspect="1"/>
          </p:cNvGraphicFramePr>
          <p:nvPr/>
        </p:nvGraphicFramePr>
        <p:xfrm>
          <a:off x="4176260" y="3422877"/>
          <a:ext cx="1933575" cy="866775"/>
        </p:xfrm>
        <a:graphic>
          <a:graphicData uri="http://schemas.openxmlformats.org/presentationml/2006/ole">
            <p:oleObj spid="_x0000_s241672" name="Equation" r:id="rId7" imgW="965160" imgH="431640" progId="Equation.3">
              <p:embed/>
            </p:oleObj>
          </a:graphicData>
        </a:graphic>
      </p:graphicFrame>
      <p:pic>
        <p:nvPicPr>
          <p:cNvPr id="18" name="Picture 17" descr="two-ball-b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78172" y="1266372"/>
            <a:ext cx="1981200" cy="29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8157029" y="1959429"/>
            <a:ext cx="609600" cy="856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178801" y="3272972"/>
            <a:ext cx="609600" cy="856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805542" y="2804887"/>
            <a:ext cx="1340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latin typeface="Arial" pitchFamily="34" charset="0"/>
                <a:cs typeface="Arial" pitchFamily="34" charset="0"/>
              </a:rPr>
              <a:t>Velocities: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783770" y="4684487"/>
            <a:ext cx="50978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latin typeface="Arial" pitchFamily="34" charset="0"/>
                <a:cs typeface="Arial" pitchFamily="34" charset="0"/>
              </a:rPr>
              <a:t>Rates of change in contact strain energies: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41673" name="Object 9"/>
          <p:cNvGraphicFramePr>
            <a:graphicFrameLocks noChangeAspect="1"/>
          </p:cNvGraphicFramePr>
          <p:nvPr/>
        </p:nvGraphicFramePr>
        <p:xfrm>
          <a:off x="1192667" y="5385028"/>
          <a:ext cx="4046990" cy="944199"/>
        </p:xfrm>
        <a:graphic>
          <a:graphicData uri="http://schemas.openxmlformats.org/presentationml/2006/ole">
            <p:oleObj spid="_x0000_s241673" name="Equation" r:id="rId9" imgW="2184120" imgH="507960" progId="Equation.3">
              <p:embed/>
            </p:oleObj>
          </a:graphicData>
        </a:graphic>
      </p:graphicFrame>
      <p:graphicFrame>
        <p:nvGraphicFramePr>
          <p:cNvPr id="241674" name="Object 10"/>
          <p:cNvGraphicFramePr>
            <a:graphicFrameLocks noChangeAspect="1"/>
          </p:cNvGraphicFramePr>
          <p:nvPr/>
        </p:nvGraphicFramePr>
        <p:xfrm>
          <a:off x="6188302" y="5448754"/>
          <a:ext cx="2093912" cy="801688"/>
        </p:xfrm>
        <a:graphic>
          <a:graphicData uri="http://schemas.openxmlformats.org/presentationml/2006/ole">
            <p:oleObj spid="_x0000_s241674" name="Equation" r:id="rId10" imgW="113004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State Transition Diagram</a:t>
            </a:r>
          </a:p>
        </p:txBody>
      </p:sp>
      <p:pic>
        <p:nvPicPr>
          <p:cNvPr id="4" name="Picture 3" descr="sphere-transition-diagram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066800"/>
            <a:ext cx="722471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685800" y="1066800"/>
            <a:ext cx="84737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</a:t>
            </a:r>
            <a:r>
              <a:rPr lang="en-US" dirty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The two impacts almost never start or end restitution at the same time.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85800" y="1447800"/>
            <a:ext cx="56300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</a:t>
            </a:r>
            <a:r>
              <a:rPr lang="en-US" dirty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An impact may be reactivated after restitution.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Freeform 10"/>
          <p:cNvSpPr>
            <a:spLocks noChangeArrowheads="1"/>
          </p:cNvSpPr>
          <p:nvPr/>
        </p:nvSpPr>
        <p:spPr bwMode="auto">
          <a:xfrm>
            <a:off x="1600200" y="2044700"/>
            <a:ext cx="2111375" cy="1408113"/>
          </a:xfrm>
          <a:custGeom>
            <a:avLst/>
            <a:gdLst>
              <a:gd name="T0" fmla="*/ 324853 w 2111198"/>
              <a:gd name="T1" fmla="*/ 1383632 h 1407695"/>
              <a:gd name="T2" fmla="*/ 601579 w 2111198"/>
              <a:gd name="T3" fmla="*/ 1407695 h 1407695"/>
              <a:gd name="T4" fmla="*/ 974558 w 2111198"/>
              <a:gd name="T5" fmla="*/ 1143000 h 1407695"/>
              <a:gd name="T6" fmla="*/ 1515979 w 2111198"/>
              <a:gd name="T7" fmla="*/ 818148 h 1407695"/>
              <a:gd name="T8" fmla="*/ 1985211 w 2111198"/>
              <a:gd name="T9" fmla="*/ 433137 h 1407695"/>
              <a:gd name="T10" fmla="*/ 2045368 w 2111198"/>
              <a:gd name="T11" fmla="*/ 360948 h 1407695"/>
              <a:gd name="T12" fmla="*/ 2093495 w 2111198"/>
              <a:gd name="T13" fmla="*/ 312821 h 1407695"/>
              <a:gd name="T14" fmla="*/ 2105526 w 2111198"/>
              <a:gd name="T15" fmla="*/ 276727 h 1407695"/>
              <a:gd name="T16" fmla="*/ 2045368 w 2111198"/>
              <a:gd name="T17" fmla="*/ 216569 h 1407695"/>
              <a:gd name="T18" fmla="*/ 2021305 w 2111198"/>
              <a:gd name="T19" fmla="*/ 192506 h 1407695"/>
              <a:gd name="T20" fmla="*/ 2021305 w 2111198"/>
              <a:gd name="T21" fmla="*/ 192506 h 1407695"/>
              <a:gd name="T22" fmla="*/ 1491916 w 2111198"/>
              <a:gd name="T23" fmla="*/ 0 h 1407695"/>
              <a:gd name="T24" fmla="*/ 505326 w 2111198"/>
              <a:gd name="T25" fmla="*/ 180474 h 1407695"/>
              <a:gd name="T26" fmla="*/ 0 w 2111198"/>
              <a:gd name="T27" fmla="*/ 397043 h 1407695"/>
              <a:gd name="T28" fmla="*/ 192505 w 2111198"/>
              <a:gd name="T29" fmla="*/ 1082843 h 1407695"/>
              <a:gd name="T30" fmla="*/ 252663 w 2111198"/>
              <a:gd name="T31" fmla="*/ 1239253 h 140769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2111198"/>
              <a:gd name="T49" fmla="*/ 0 h 1407695"/>
              <a:gd name="T50" fmla="*/ 2111198 w 2111198"/>
              <a:gd name="T51" fmla="*/ 1407695 h 1407695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2111198" h="1407695">
                <a:moveTo>
                  <a:pt x="324853" y="1383632"/>
                </a:moveTo>
                <a:lnTo>
                  <a:pt x="601579" y="1407695"/>
                </a:lnTo>
                <a:lnTo>
                  <a:pt x="974558" y="1143000"/>
                </a:lnTo>
                <a:lnTo>
                  <a:pt x="1515979" y="818148"/>
                </a:lnTo>
                <a:cubicBezTo>
                  <a:pt x="1672390" y="689811"/>
                  <a:pt x="1894729" y="614100"/>
                  <a:pt x="1985211" y="433137"/>
                </a:cubicBezTo>
                <a:cubicBezTo>
                  <a:pt x="2026287" y="350985"/>
                  <a:pt x="1985848" y="411966"/>
                  <a:pt x="2045368" y="360948"/>
                </a:cubicBezTo>
                <a:cubicBezTo>
                  <a:pt x="2062593" y="346183"/>
                  <a:pt x="2093495" y="312821"/>
                  <a:pt x="2093495" y="312821"/>
                </a:cubicBezTo>
                <a:cubicBezTo>
                  <a:pt x="2097505" y="300790"/>
                  <a:pt x="2111198" y="288070"/>
                  <a:pt x="2105526" y="276727"/>
                </a:cubicBezTo>
                <a:cubicBezTo>
                  <a:pt x="2092843" y="251362"/>
                  <a:pt x="2065421" y="236622"/>
                  <a:pt x="2045368" y="216569"/>
                </a:cubicBezTo>
                <a:lnTo>
                  <a:pt x="2021305" y="192506"/>
                </a:lnTo>
                <a:lnTo>
                  <a:pt x="1491916" y="0"/>
                </a:lnTo>
                <a:lnTo>
                  <a:pt x="505326" y="180474"/>
                </a:lnTo>
                <a:lnTo>
                  <a:pt x="0" y="397043"/>
                </a:lnTo>
                <a:lnTo>
                  <a:pt x="192505" y="1082843"/>
                </a:lnTo>
                <a:lnTo>
                  <a:pt x="252663" y="1239253"/>
                </a:lnTo>
              </a:path>
            </a:pathLst>
          </a:cu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dirty="0"/>
          </a:p>
        </p:txBody>
      </p:sp>
      <p:sp>
        <p:nvSpPr>
          <p:cNvPr id="13" name="Freeform 12"/>
          <p:cNvSpPr>
            <a:spLocks noChangeArrowheads="1"/>
          </p:cNvSpPr>
          <p:nvPr/>
        </p:nvSpPr>
        <p:spPr bwMode="auto">
          <a:xfrm>
            <a:off x="2165350" y="2646363"/>
            <a:ext cx="1936750" cy="1397000"/>
          </a:xfrm>
          <a:custGeom>
            <a:avLst/>
            <a:gdLst>
              <a:gd name="T0" fmla="*/ 0 w 1937084"/>
              <a:gd name="T1" fmla="*/ 1082842 h 1395664"/>
              <a:gd name="T2" fmla="*/ 204537 w 1937084"/>
              <a:gd name="T3" fmla="*/ 926432 h 1395664"/>
              <a:gd name="T4" fmla="*/ 577516 w 1937084"/>
              <a:gd name="T5" fmla="*/ 673769 h 1395664"/>
              <a:gd name="T6" fmla="*/ 974558 w 1937084"/>
              <a:gd name="T7" fmla="*/ 372979 h 1395664"/>
              <a:gd name="T8" fmla="*/ 1311442 w 1937084"/>
              <a:gd name="T9" fmla="*/ 168442 h 1395664"/>
              <a:gd name="T10" fmla="*/ 1552074 w 1937084"/>
              <a:gd name="T11" fmla="*/ 0 h 1395664"/>
              <a:gd name="T12" fmla="*/ 1696453 w 1937084"/>
              <a:gd name="T13" fmla="*/ 12032 h 1395664"/>
              <a:gd name="T14" fmla="*/ 1696453 w 1937084"/>
              <a:gd name="T15" fmla="*/ 397042 h 1395664"/>
              <a:gd name="T16" fmla="*/ 1684421 w 1937084"/>
              <a:gd name="T17" fmla="*/ 661737 h 1395664"/>
              <a:gd name="T18" fmla="*/ 1696453 w 1937084"/>
              <a:gd name="T19" fmla="*/ 794085 h 1395664"/>
              <a:gd name="T20" fmla="*/ 1876927 w 1937084"/>
              <a:gd name="T21" fmla="*/ 818148 h 1395664"/>
              <a:gd name="T22" fmla="*/ 1937084 w 1937084"/>
              <a:gd name="T23" fmla="*/ 1130969 h 1395664"/>
              <a:gd name="T24" fmla="*/ 1804737 w 1937084"/>
              <a:gd name="T25" fmla="*/ 1335506 h 1395664"/>
              <a:gd name="T26" fmla="*/ 854242 w 1937084"/>
              <a:gd name="T27" fmla="*/ 1395664 h 1395664"/>
              <a:gd name="T28" fmla="*/ 300790 w 1937084"/>
              <a:gd name="T29" fmla="*/ 1347537 h 1395664"/>
              <a:gd name="T30" fmla="*/ 36095 w 1937084"/>
              <a:gd name="T31" fmla="*/ 1227221 h 13956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37084"/>
              <a:gd name="T49" fmla="*/ 0 h 1395664"/>
              <a:gd name="T50" fmla="*/ 1937084 w 1937084"/>
              <a:gd name="T51" fmla="*/ 1395664 h 139566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37084" h="1395664">
                <a:moveTo>
                  <a:pt x="0" y="1082842"/>
                </a:moveTo>
                <a:lnTo>
                  <a:pt x="204537" y="926432"/>
                </a:lnTo>
                <a:lnTo>
                  <a:pt x="577516" y="673769"/>
                </a:lnTo>
                <a:lnTo>
                  <a:pt x="974558" y="372979"/>
                </a:lnTo>
                <a:lnTo>
                  <a:pt x="1311442" y="168442"/>
                </a:lnTo>
                <a:lnTo>
                  <a:pt x="1552074" y="0"/>
                </a:lnTo>
                <a:lnTo>
                  <a:pt x="1696453" y="12032"/>
                </a:lnTo>
                <a:lnTo>
                  <a:pt x="1696453" y="397042"/>
                </a:lnTo>
                <a:lnTo>
                  <a:pt x="1684421" y="661737"/>
                </a:lnTo>
                <a:lnTo>
                  <a:pt x="1696453" y="794085"/>
                </a:lnTo>
                <a:lnTo>
                  <a:pt x="1876927" y="818148"/>
                </a:lnTo>
                <a:lnTo>
                  <a:pt x="1937084" y="1130969"/>
                </a:lnTo>
                <a:lnTo>
                  <a:pt x="1804737" y="1335506"/>
                </a:lnTo>
                <a:lnTo>
                  <a:pt x="854242" y="1395664"/>
                </a:lnTo>
                <a:lnTo>
                  <a:pt x="300790" y="1347537"/>
                </a:lnTo>
                <a:lnTo>
                  <a:pt x="36095" y="1227221"/>
                </a:lnTo>
              </a:path>
            </a:pathLst>
          </a:cu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4" name="Freeform 13"/>
          <p:cNvSpPr>
            <a:spLocks noChangeArrowheads="1"/>
          </p:cNvSpPr>
          <p:nvPr/>
        </p:nvSpPr>
        <p:spPr bwMode="auto">
          <a:xfrm>
            <a:off x="1368425" y="4945063"/>
            <a:ext cx="2493963" cy="1624012"/>
          </a:xfrm>
          <a:custGeom>
            <a:avLst/>
            <a:gdLst>
              <a:gd name="T0" fmla="*/ 15128 w 2493633"/>
              <a:gd name="T1" fmla="*/ 589547 h 1624263"/>
              <a:gd name="T2" fmla="*/ 532485 w 2493633"/>
              <a:gd name="T3" fmla="*/ 565484 h 1624263"/>
              <a:gd name="T4" fmla="*/ 905464 w 2493633"/>
              <a:gd name="T5" fmla="*/ 553453 h 1624263"/>
              <a:gd name="T6" fmla="*/ 809212 w 2493633"/>
              <a:gd name="T7" fmla="*/ 216568 h 1624263"/>
              <a:gd name="T8" fmla="*/ 893433 w 2493633"/>
              <a:gd name="T9" fmla="*/ 0 h 1624263"/>
              <a:gd name="T10" fmla="*/ 1290476 w 2493633"/>
              <a:gd name="T11" fmla="*/ 168442 h 1624263"/>
              <a:gd name="T12" fmla="*/ 1771739 w 2493633"/>
              <a:gd name="T13" fmla="*/ 469232 h 1624263"/>
              <a:gd name="T14" fmla="*/ 2216907 w 2493633"/>
              <a:gd name="T15" fmla="*/ 806116 h 1624263"/>
              <a:gd name="T16" fmla="*/ 2493633 w 2493633"/>
              <a:gd name="T17" fmla="*/ 1094874 h 1624263"/>
              <a:gd name="T18" fmla="*/ 2216907 w 2493633"/>
              <a:gd name="T19" fmla="*/ 1347537 h 1624263"/>
              <a:gd name="T20" fmla="*/ 1555171 w 2493633"/>
              <a:gd name="T21" fmla="*/ 1576137 h 1624263"/>
              <a:gd name="T22" fmla="*/ 712959 w 2493633"/>
              <a:gd name="T23" fmla="*/ 1624263 h 1624263"/>
              <a:gd name="T24" fmla="*/ 75285 w 2493633"/>
              <a:gd name="T25" fmla="*/ 1431758 h 1624263"/>
              <a:gd name="T26" fmla="*/ 63254 w 2493633"/>
              <a:gd name="T27" fmla="*/ 1287379 h 1624263"/>
              <a:gd name="T28" fmla="*/ 39191 w 2493633"/>
              <a:gd name="T29" fmla="*/ 1167063 h 1624263"/>
              <a:gd name="T30" fmla="*/ 3096 w 2493633"/>
              <a:gd name="T31" fmla="*/ 1046747 h 1624263"/>
              <a:gd name="T32" fmla="*/ 3096 w 2493633"/>
              <a:gd name="T33" fmla="*/ 842210 h 1624263"/>
              <a:gd name="T34" fmla="*/ 3096 w 2493633"/>
              <a:gd name="T35" fmla="*/ 842210 h 1624263"/>
              <a:gd name="T36" fmla="*/ 3096 w 2493633"/>
              <a:gd name="T37" fmla="*/ 745958 h 1624263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493633"/>
              <a:gd name="T58" fmla="*/ 0 h 1624263"/>
              <a:gd name="T59" fmla="*/ 2493633 w 2493633"/>
              <a:gd name="T60" fmla="*/ 1624263 h 1624263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493633" h="1624263">
                <a:moveTo>
                  <a:pt x="15128" y="589547"/>
                </a:moveTo>
                <a:lnTo>
                  <a:pt x="532485" y="565484"/>
                </a:lnTo>
                <a:lnTo>
                  <a:pt x="905464" y="553453"/>
                </a:lnTo>
                <a:lnTo>
                  <a:pt x="809212" y="216568"/>
                </a:lnTo>
                <a:lnTo>
                  <a:pt x="893433" y="0"/>
                </a:lnTo>
                <a:lnTo>
                  <a:pt x="1290475" y="168442"/>
                </a:lnTo>
                <a:lnTo>
                  <a:pt x="1771738" y="469232"/>
                </a:lnTo>
                <a:lnTo>
                  <a:pt x="2216907" y="806116"/>
                </a:lnTo>
                <a:lnTo>
                  <a:pt x="2493633" y="1094874"/>
                </a:lnTo>
                <a:lnTo>
                  <a:pt x="2216907" y="1347537"/>
                </a:lnTo>
                <a:lnTo>
                  <a:pt x="1555170" y="1576137"/>
                </a:lnTo>
                <a:lnTo>
                  <a:pt x="712959" y="1624263"/>
                </a:lnTo>
                <a:cubicBezTo>
                  <a:pt x="500401" y="1560095"/>
                  <a:pt x="272395" y="1533963"/>
                  <a:pt x="75285" y="1431758"/>
                </a:cubicBezTo>
                <a:cubicBezTo>
                  <a:pt x="32413" y="1409528"/>
                  <a:pt x="68587" y="1335377"/>
                  <a:pt x="63254" y="1287379"/>
                </a:cubicBezTo>
                <a:cubicBezTo>
                  <a:pt x="60293" y="1260728"/>
                  <a:pt x="49147" y="1196933"/>
                  <a:pt x="39191" y="1167063"/>
                </a:cubicBezTo>
                <a:cubicBezTo>
                  <a:pt x="22072" y="1115706"/>
                  <a:pt x="5597" y="1101771"/>
                  <a:pt x="3096" y="1046747"/>
                </a:cubicBezTo>
                <a:cubicBezTo>
                  <a:pt x="0" y="978638"/>
                  <a:pt x="3096" y="910389"/>
                  <a:pt x="3096" y="842210"/>
                </a:cubicBezTo>
                <a:lnTo>
                  <a:pt x="3096" y="745958"/>
                </a:lnTo>
              </a:path>
            </a:pathLst>
          </a:cu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5" name="Freeform 14"/>
          <p:cNvSpPr>
            <a:spLocks noChangeArrowheads="1"/>
          </p:cNvSpPr>
          <p:nvPr/>
        </p:nvSpPr>
        <p:spPr bwMode="auto">
          <a:xfrm>
            <a:off x="5281613" y="1960563"/>
            <a:ext cx="2249487" cy="1504950"/>
          </a:xfrm>
          <a:custGeom>
            <a:avLst/>
            <a:gdLst>
              <a:gd name="T0" fmla="*/ 59883 w 2249630"/>
              <a:gd name="T1" fmla="*/ 324853 h 1503948"/>
              <a:gd name="T2" fmla="*/ 156136 w 2249630"/>
              <a:gd name="T3" fmla="*/ 553453 h 1503948"/>
              <a:gd name="T4" fmla="*/ 204262 w 2249630"/>
              <a:gd name="T5" fmla="*/ 565485 h 1503948"/>
              <a:gd name="T6" fmla="*/ 228325 w 2249630"/>
              <a:gd name="T7" fmla="*/ 601579 h 1503948"/>
              <a:gd name="T8" fmla="*/ 300515 w 2249630"/>
              <a:gd name="T9" fmla="*/ 625642 h 1503948"/>
              <a:gd name="T10" fmla="*/ 324578 w 2249630"/>
              <a:gd name="T11" fmla="*/ 649706 h 1503948"/>
              <a:gd name="T12" fmla="*/ 360673 w 2249630"/>
              <a:gd name="T13" fmla="*/ 673769 h 1503948"/>
              <a:gd name="T14" fmla="*/ 444894 w 2249630"/>
              <a:gd name="T15" fmla="*/ 770021 h 1503948"/>
              <a:gd name="T16" fmla="*/ 541146 w 2249630"/>
              <a:gd name="T17" fmla="*/ 794085 h 1503948"/>
              <a:gd name="T18" fmla="*/ 625367 w 2249630"/>
              <a:gd name="T19" fmla="*/ 818148 h 1503948"/>
              <a:gd name="T20" fmla="*/ 673494 w 2249630"/>
              <a:gd name="T21" fmla="*/ 854242 h 1503948"/>
              <a:gd name="T22" fmla="*/ 697557 w 2249630"/>
              <a:gd name="T23" fmla="*/ 878306 h 1503948"/>
              <a:gd name="T24" fmla="*/ 745683 w 2249630"/>
              <a:gd name="T25" fmla="*/ 902369 h 1503948"/>
              <a:gd name="T26" fmla="*/ 781778 w 2249630"/>
              <a:gd name="T27" fmla="*/ 938464 h 1503948"/>
              <a:gd name="T28" fmla="*/ 817873 w 2249630"/>
              <a:gd name="T29" fmla="*/ 962527 h 1503948"/>
              <a:gd name="T30" fmla="*/ 865999 w 2249630"/>
              <a:gd name="T31" fmla="*/ 1022685 h 1503948"/>
              <a:gd name="T32" fmla="*/ 890062 w 2249630"/>
              <a:gd name="T33" fmla="*/ 1058779 h 1503948"/>
              <a:gd name="T34" fmla="*/ 926157 w 2249630"/>
              <a:gd name="T35" fmla="*/ 1070811 h 1503948"/>
              <a:gd name="T36" fmla="*/ 974283 w 2249630"/>
              <a:gd name="T37" fmla="*/ 1094874 h 1503948"/>
              <a:gd name="T38" fmla="*/ 998346 w 2249630"/>
              <a:gd name="T39" fmla="*/ 1130969 h 1503948"/>
              <a:gd name="T40" fmla="*/ 1070536 w 2249630"/>
              <a:gd name="T41" fmla="*/ 1179095 h 1503948"/>
              <a:gd name="T42" fmla="*/ 1082567 w 2249630"/>
              <a:gd name="T43" fmla="*/ 1191127 h 1503948"/>
              <a:gd name="T44" fmla="*/ 1636020 w 2249630"/>
              <a:gd name="T45" fmla="*/ 1503948 h 1503948"/>
              <a:gd name="T46" fmla="*/ 2141346 w 2249630"/>
              <a:gd name="T47" fmla="*/ 938464 h 1503948"/>
              <a:gd name="T48" fmla="*/ 2165408 w 2249630"/>
              <a:gd name="T49" fmla="*/ 770021 h 1503948"/>
              <a:gd name="T50" fmla="*/ 2225566 w 2249630"/>
              <a:gd name="T51" fmla="*/ 565485 h 1503948"/>
              <a:gd name="T52" fmla="*/ 2237598 w 2249630"/>
              <a:gd name="T53" fmla="*/ 481264 h 1503948"/>
              <a:gd name="T54" fmla="*/ 2249630 w 2249630"/>
              <a:gd name="T55" fmla="*/ 445169 h 1503948"/>
              <a:gd name="T56" fmla="*/ 2225566 w 2249630"/>
              <a:gd name="T57" fmla="*/ 300790 h 1503948"/>
              <a:gd name="T58" fmla="*/ 2165408 w 2249630"/>
              <a:gd name="T59" fmla="*/ 228600 h 1503948"/>
              <a:gd name="T60" fmla="*/ 2093220 w 2249630"/>
              <a:gd name="T61" fmla="*/ 180474 h 1503948"/>
              <a:gd name="T62" fmla="*/ 2033062 w 2249630"/>
              <a:gd name="T63" fmla="*/ 120316 h 1503948"/>
              <a:gd name="T64" fmla="*/ 1984936 w 2249630"/>
              <a:gd name="T65" fmla="*/ 84221 h 1503948"/>
              <a:gd name="T66" fmla="*/ 1984936 w 2249630"/>
              <a:gd name="T67" fmla="*/ 84221 h 1503948"/>
              <a:gd name="T68" fmla="*/ 733651 w 2249630"/>
              <a:gd name="T69" fmla="*/ 0 h 1503948"/>
              <a:gd name="T70" fmla="*/ 108009 w 2249630"/>
              <a:gd name="T71" fmla="*/ 204537 h 150394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2249630"/>
              <a:gd name="T109" fmla="*/ 0 h 1503948"/>
              <a:gd name="T110" fmla="*/ 2249630 w 2249630"/>
              <a:gd name="T111" fmla="*/ 1503948 h 1503948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2249630" h="1503948">
                <a:moveTo>
                  <a:pt x="59883" y="324853"/>
                </a:moveTo>
                <a:cubicBezTo>
                  <a:pt x="74357" y="585370"/>
                  <a:pt x="0" y="525064"/>
                  <a:pt x="156136" y="553453"/>
                </a:cubicBezTo>
                <a:cubicBezTo>
                  <a:pt x="172405" y="556411"/>
                  <a:pt x="188220" y="561474"/>
                  <a:pt x="204262" y="565485"/>
                </a:cubicBezTo>
                <a:cubicBezTo>
                  <a:pt x="212283" y="577516"/>
                  <a:pt x="216063" y="593915"/>
                  <a:pt x="228325" y="601579"/>
                </a:cubicBezTo>
                <a:cubicBezTo>
                  <a:pt x="249835" y="615022"/>
                  <a:pt x="300515" y="625642"/>
                  <a:pt x="300515" y="625642"/>
                </a:cubicBezTo>
                <a:cubicBezTo>
                  <a:pt x="308536" y="633663"/>
                  <a:pt x="315720" y="642620"/>
                  <a:pt x="324578" y="649706"/>
                </a:cubicBezTo>
                <a:cubicBezTo>
                  <a:pt x="335869" y="658739"/>
                  <a:pt x="351151" y="662887"/>
                  <a:pt x="360673" y="673769"/>
                </a:cubicBezTo>
                <a:cubicBezTo>
                  <a:pt x="395767" y="713877"/>
                  <a:pt x="395262" y="751973"/>
                  <a:pt x="444894" y="770021"/>
                </a:cubicBezTo>
                <a:cubicBezTo>
                  <a:pt x="475974" y="781323"/>
                  <a:pt x="509062" y="786064"/>
                  <a:pt x="541146" y="794085"/>
                </a:cubicBezTo>
                <a:cubicBezTo>
                  <a:pt x="601589" y="809196"/>
                  <a:pt x="573576" y="800883"/>
                  <a:pt x="625367" y="818148"/>
                </a:cubicBezTo>
                <a:cubicBezTo>
                  <a:pt x="641409" y="830179"/>
                  <a:pt x="658089" y="841405"/>
                  <a:pt x="673494" y="854242"/>
                </a:cubicBezTo>
                <a:cubicBezTo>
                  <a:pt x="682208" y="861504"/>
                  <a:pt x="688119" y="872014"/>
                  <a:pt x="697557" y="878306"/>
                </a:cubicBezTo>
                <a:cubicBezTo>
                  <a:pt x="712480" y="888255"/>
                  <a:pt x="731088" y="891944"/>
                  <a:pt x="745683" y="902369"/>
                </a:cubicBezTo>
                <a:cubicBezTo>
                  <a:pt x="759529" y="912259"/>
                  <a:pt x="768706" y="927571"/>
                  <a:pt x="781778" y="938464"/>
                </a:cubicBezTo>
                <a:cubicBezTo>
                  <a:pt x="792887" y="947721"/>
                  <a:pt x="805841" y="954506"/>
                  <a:pt x="817873" y="962527"/>
                </a:cubicBezTo>
                <a:cubicBezTo>
                  <a:pt x="891935" y="1073619"/>
                  <a:pt x="797424" y="936966"/>
                  <a:pt x="865999" y="1022685"/>
                </a:cubicBezTo>
                <a:cubicBezTo>
                  <a:pt x="875032" y="1033976"/>
                  <a:pt x="878771" y="1049746"/>
                  <a:pt x="890062" y="1058779"/>
                </a:cubicBezTo>
                <a:cubicBezTo>
                  <a:pt x="899965" y="1066702"/>
                  <a:pt x="914500" y="1065815"/>
                  <a:pt x="926157" y="1070811"/>
                </a:cubicBezTo>
                <a:cubicBezTo>
                  <a:pt x="942642" y="1077876"/>
                  <a:pt x="958241" y="1086853"/>
                  <a:pt x="974283" y="1094874"/>
                </a:cubicBezTo>
                <a:cubicBezTo>
                  <a:pt x="982304" y="1106906"/>
                  <a:pt x="987464" y="1121447"/>
                  <a:pt x="998346" y="1130969"/>
                </a:cubicBezTo>
                <a:cubicBezTo>
                  <a:pt x="1020111" y="1150013"/>
                  <a:pt x="1050087" y="1158644"/>
                  <a:pt x="1070536" y="1179095"/>
                </a:cubicBezTo>
                <a:lnTo>
                  <a:pt x="1082567" y="1191127"/>
                </a:lnTo>
                <a:lnTo>
                  <a:pt x="1636020" y="1503948"/>
                </a:lnTo>
                <a:cubicBezTo>
                  <a:pt x="1804462" y="1315453"/>
                  <a:pt x="1993463" y="1143485"/>
                  <a:pt x="2141346" y="938464"/>
                </a:cubicBezTo>
                <a:cubicBezTo>
                  <a:pt x="2174526" y="892464"/>
                  <a:pt x="2155263" y="825824"/>
                  <a:pt x="2165409" y="770021"/>
                </a:cubicBezTo>
                <a:cubicBezTo>
                  <a:pt x="2178724" y="696792"/>
                  <a:pt x="2201998" y="636193"/>
                  <a:pt x="2225567" y="565485"/>
                </a:cubicBezTo>
                <a:cubicBezTo>
                  <a:pt x="2229578" y="537411"/>
                  <a:pt x="2232037" y="509072"/>
                  <a:pt x="2237599" y="481264"/>
                </a:cubicBezTo>
                <a:cubicBezTo>
                  <a:pt x="2240086" y="468828"/>
                  <a:pt x="2249630" y="457851"/>
                  <a:pt x="2249630" y="445169"/>
                </a:cubicBezTo>
                <a:cubicBezTo>
                  <a:pt x="2249630" y="418478"/>
                  <a:pt x="2244393" y="338442"/>
                  <a:pt x="2225567" y="300790"/>
                </a:cubicBezTo>
                <a:cubicBezTo>
                  <a:pt x="2212927" y="275511"/>
                  <a:pt x="2187181" y="245534"/>
                  <a:pt x="2165409" y="228600"/>
                </a:cubicBezTo>
                <a:cubicBezTo>
                  <a:pt x="2142581" y="210845"/>
                  <a:pt x="2093220" y="180474"/>
                  <a:pt x="2093220" y="180474"/>
                </a:cubicBezTo>
                <a:cubicBezTo>
                  <a:pt x="2049104" y="114300"/>
                  <a:pt x="2093220" y="170448"/>
                  <a:pt x="2033062" y="120316"/>
                </a:cubicBezTo>
                <a:cubicBezTo>
                  <a:pt x="1986345" y="81385"/>
                  <a:pt x="2015818" y="84221"/>
                  <a:pt x="1984936" y="84221"/>
                </a:cubicBezTo>
                <a:lnTo>
                  <a:pt x="733651" y="0"/>
                </a:lnTo>
                <a:lnTo>
                  <a:pt x="108009" y="204537"/>
                </a:lnTo>
              </a:path>
            </a:pathLst>
          </a:cu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7" name="Freeform 16"/>
          <p:cNvSpPr>
            <a:spLocks noChangeArrowheads="1"/>
          </p:cNvSpPr>
          <p:nvPr/>
        </p:nvSpPr>
        <p:spPr bwMode="auto">
          <a:xfrm>
            <a:off x="4992688" y="2635250"/>
            <a:ext cx="1781175" cy="1263650"/>
          </a:xfrm>
          <a:custGeom>
            <a:avLst/>
            <a:gdLst>
              <a:gd name="T0" fmla="*/ 169633 w 1781865"/>
              <a:gd name="T1" fmla="*/ 0 h 1263316"/>
              <a:gd name="T2" fmla="*/ 362139 w 1781865"/>
              <a:gd name="T3" fmla="*/ 24063 h 1263316"/>
              <a:gd name="T4" fmla="*/ 1072002 w 1781865"/>
              <a:gd name="T5" fmla="*/ 529389 h 1263316"/>
              <a:gd name="T6" fmla="*/ 1781865 w 1781865"/>
              <a:gd name="T7" fmla="*/ 1010652 h 1263316"/>
              <a:gd name="T8" fmla="*/ 1781865 w 1781865"/>
              <a:gd name="T9" fmla="*/ 1070810 h 1263316"/>
              <a:gd name="T10" fmla="*/ 1493107 w 1781865"/>
              <a:gd name="T11" fmla="*/ 1251284 h 1263316"/>
              <a:gd name="T12" fmla="*/ 49318 w 1781865"/>
              <a:gd name="T13" fmla="*/ 1263316 h 1263316"/>
              <a:gd name="T14" fmla="*/ 13223 w 1781865"/>
              <a:gd name="T15" fmla="*/ 866273 h 1263316"/>
              <a:gd name="T16" fmla="*/ 97444 w 1781865"/>
              <a:gd name="T17" fmla="*/ 782052 h 1263316"/>
              <a:gd name="T18" fmla="*/ 133539 w 1781865"/>
              <a:gd name="T19" fmla="*/ 733926 h 1263316"/>
              <a:gd name="T20" fmla="*/ 193697 w 1781865"/>
              <a:gd name="T21" fmla="*/ 661737 h 1263316"/>
              <a:gd name="T22" fmla="*/ 217760 w 1781865"/>
              <a:gd name="T23" fmla="*/ 565484 h 1263316"/>
              <a:gd name="T24" fmla="*/ 229791 w 1781865"/>
              <a:gd name="T25" fmla="*/ 505326 h 1263316"/>
              <a:gd name="T26" fmla="*/ 229791 w 1781865"/>
              <a:gd name="T27" fmla="*/ 505326 h 1263316"/>
              <a:gd name="T28" fmla="*/ 169633 w 1781865"/>
              <a:gd name="T29" fmla="*/ 192505 h 1263316"/>
              <a:gd name="T30" fmla="*/ 133539 w 1781865"/>
              <a:gd name="T31" fmla="*/ 72189 h 126331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81865"/>
              <a:gd name="T49" fmla="*/ 0 h 1263316"/>
              <a:gd name="T50" fmla="*/ 1781865 w 1781865"/>
              <a:gd name="T51" fmla="*/ 1263316 h 126331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81865" h="1263316">
                <a:moveTo>
                  <a:pt x="169633" y="0"/>
                </a:moveTo>
                <a:lnTo>
                  <a:pt x="362139" y="24063"/>
                </a:lnTo>
                <a:lnTo>
                  <a:pt x="1072002" y="529389"/>
                </a:lnTo>
                <a:lnTo>
                  <a:pt x="1781865" y="1010652"/>
                </a:lnTo>
                <a:lnTo>
                  <a:pt x="1781865" y="1070810"/>
                </a:lnTo>
                <a:lnTo>
                  <a:pt x="1493107" y="1251284"/>
                </a:lnTo>
                <a:lnTo>
                  <a:pt x="49318" y="1263316"/>
                </a:lnTo>
                <a:cubicBezTo>
                  <a:pt x="37286" y="1130968"/>
                  <a:pt x="0" y="998507"/>
                  <a:pt x="13223" y="866273"/>
                </a:cubicBezTo>
                <a:cubicBezTo>
                  <a:pt x="17173" y="826768"/>
                  <a:pt x="73622" y="813814"/>
                  <a:pt x="97444" y="782052"/>
                </a:cubicBezTo>
                <a:cubicBezTo>
                  <a:pt x="109476" y="766010"/>
                  <a:pt x="120489" y="749151"/>
                  <a:pt x="133539" y="733926"/>
                </a:cubicBezTo>
                <a:cubicBezTo>
                  <a:pt x="203020" y="652864"/>
                  <a:pt x="140510" y="741513"/>
                  <a:pt x="193697" y="661737"/>
                </a:cubicBezTo>
                <a:cubicBezTo>
                  <a:pt x="221198" y="579229"/>
                  <a:pt x="188723" y="681635"/>
                  <a:pt x="217760" y="565484"/>
                </a:cubicBezTo>
                <a:cubicBezTo>
                  <a:pt x="232327" y="507214"/>
                  <a:pt x="229791" y="551283"/>
                  <a:pt x="229791" y="505326"/>
                </a:cubicBezTo>
                <a:lnTo>
                  <a:pt x="169633" y="192505"/>
                </a:lnTo>
                <a:lnTo>
                  <a:pt x="133539" y="72189"/>
                </a:lnTo>
              </a:path>
            </a:pathLst>
          </a:cu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8" name="Freeform 17"/>
          <p:cNvSpPr>
            <a:spLocks noChangeArrowheads="1"/>
          </p:cNvSpPr>
          <p:nvPr/>
        </p:nvSpPr>
        <p:spPr bwMode="auto">
          <a:xfrm>
            <a:off x="4330700" y="3525838"/>
            <a:ext cx="1841500" cy="1490662"/>
          </a:xfrm>
          <a:custGeom>
            <a:avLst/>
            <a:gdLst>
              <a:gd name="T0" fmla="*/ 36095 w 1840832"/>
              <a:gd name="T1" fmla="*/ 60158 h 1491915"/>
              <a:gd name="T2" fmla="*/ 84221 w 1840832"/>
              <a:gd name="T3" fmla="*/ 36094 h 1491915"/>
              <a:gd name="T4" fmla="*/ 120316 w 1840832"/>
              <a:gd name="T5" fmla="*/ 12031 h 1491915"/>
              <a:gd name="T6" fmla="*/ 168443 w 1840832"/>
              <a:gd name="T7" fmla="*/ 0 h 1491915"/>
              <a:gd name="T8" fmla="*/ 312821 w 1840832"/>
              <a:gd name="T9" fmla="*/ 36094 h 1491915"/>
              <a:gd name="T10" fmla="*/ 312821 w 1840832"/>
              <a:gd name="T11" fmla="*/ 96252 h 1491915"/>
              <a:gd name="T12" fmla="*/ 312821 w 1840832"/>
              <a:gd name="T13" fmla="*/ 120315 h 1491915"/>
              <a:gd name="T14" fmla="*/ 324853 w 1840832"/>
              <a:gd name="T15" fmla="*/ 589547 h 1491915"/>
              <a:gd name="T16" fmla="*/ 938464 w 1840832"/>
              <a:gd name="T17" fmla="*/ 685800 h 1491915"/>
              <a:gd name="T18" fmla="*/ 1648327 w 1840832"/>
              <a:gd name="T19" fmla="*/ 661736 h 1491915"/>
              <a:gd name="T20" fmla="*/ 1780674 w 1840832"/>
              <a:gd name="T21" fmla="*/ 745958 h 1491915"/>
              <a:gd name="T22" fmla="*/ 1840832 w 1840832"/>
              <a:gd name="T23" fmla="*/ 1010652 h 1491915"/>
              <a:gd name="T24" fmla="*/ 1792706 w 1840832"/>
              <a:gd name="T25" fmla="*/ 1179094 h 1491915"/>
              <a:gd name="T26" fmla="*/ 336885 w 1840832"/>
              <a:gd name="T27" fmla="*/ 1179094 h 1491915"/>
              <a:gd name="T28" fmla="*/ 336885 w 1840832"/>
              <a:gd name="T29" fmla="*/ 1491915 h 1491915"/>
              <a:gd name="T30" fmla="*/ 36095 w 1840832"/>
              <a:gd name="T31" fmla="*/ 1491915 h 1491915"/>
              <a:gd name="T32" fmla="*/ 0 w 1840832"/>
              <a:gd name="T33" fmla="*/ 192505 h 149191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840832"/>
              <a:gd name="T52" fmla="*/ 0 h 1491915"/>
              <a:gd name="T53" fmla="*/ 1840832 w 1840832"/>
              <a:gd name="T54" fmla="*/ 1491915 h 1491915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840832" h="1491915">
                <a:moveTo>
                  <a:pt x="36095" y="60158"/>
                </a:moveTo>
                <a:cubicBezTo>
                  <a:pt x="52137" y="52137"/>
                  <a:pt x="68649" y="44993"/>
                  <a:pt x="84221" y="36094"/>
                </a:cubicBezTo>
                <a:cubicBezTo>
                  <a:pt x="96776" y="28920"/>
                  <a:pt x="107025" y="17727"/>
                  <a:pt x="120316" y="12031"/>
                </a:cubicBezTo>
                <a:cubicBezTo>
                  <a:pt x="135515" y="5517"/>
                  <a:pt x="152401" y="4010"/>
                  <a:pt x="168443" y="0"/>
                </a:cubicBezTo>
                <a:cubicBezTo>
                  <a:pt x="173964" y="920"/>
                  <a:pt x="312821" y="20205"/>
                  <a:pt x="312821" y="36094"/>
                </a:cubicBezTo>
                <a:lnTo>
                  <a:pt x="312821" y="96252"/>
                </a:lnTo>
                <a:lnTo>
                  <a:pt x="312821" y="120315"/>
                </a:lnTo>
                <a:lnTo>
                  <a:pt x="324853" y="589547"/>
                </a:lnTo>
                <a:lnTo>
                  <a:pt x="938464" y="685800"/>
                </a:lnTo>
                <a:lnTo>
                  <a:pt x="1648327" y="661736"/>
                </a:lnTo>
                <a:lnTo>
                  <a:pt x="1780674" y="745958"/>
                </a:lnTo>
                <a:lnTo>
                  <a:pt x="1840832" y="1010652"/>
                </a:lnTo>
                <a:lnTo>
                  <a:pt x="1792706" y="1179094"/>
                </a:lnTo>
                <a:lnTo>
                  <a:pt x="336885" y="1179094"/>
                </a:lnTo>
                <a:lnTo>
                  <a:pt x="336885" y="1491915"/>
                </a:lnTo>
                <a:lnTo>
                  <a:pt x="36095" y="1491915"/>
                </a:lnTo>
                <a:lnTo>
                  <a:pt x="0" y="192505"/>
                </a:lnTo>
              </a:path>
            </a:pathLst>
          </a:cu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19" name="Freeform 18"/>
          <p:cNvSpPr>
            <a:spLocks noChangeArrowheads="1"/>
          </p:cNvSpPr>
          <p:nvPr/>
        </p:nvSpPr>
        <p:spPr bwMode="auto">
          <a:xfrm>
            <a:off x="5173663" y="4908550"/>
            <a:ext cx="2393950" cy="1492250"/>
          </a:xfrm>
          <a:custGeom>
            <a:avLst/>
            <a:gdLst>
              <a:gd name="T0" fmla="*/ 1648326 w 2394284"/>
              <a:gd name="T1" fmla="*/ 0 h 1491916"/>
              <a:gd name="T2" fmla="*/ 1082842 w 2394284"/>
              <a:gd name="T3" fmla="*/ 264695 h 1491916"/>
              <a:gd name="T4" fmla="*/ 385010 w 2394284"/>
              <a:gd name="T5" fmla="*/ 818148 h 1491916"/>
              <a:gd name="T6" fmla="*/ 0 w 2394284"/>
              <a:gd name="T7" fmla="*/ 1094874 h 1491916"/>
              <a:gd name="T8" fmla="*/ 192505 w 2394284"/>
              <a:gd name="T9" fmla="*/ 1227221 h 1491916"/>
              <a:gd name="T10" fmla="*/ 625642 w 2394284"/>
              <a:gd name="T11" fmla="*/ 1094874 h 1491916"/>
              <a:gd name="T12" fmla="*/ 938463 w 2394284"/>
              <a:gd name="T13" fmla="*/ 1491916 h 1491916"/>
              <a:gd name="T14" fmla="*/ 2069432 w 2394284"/>
              <a:gd name="T15" fmla="*/ 1491916 h 1491916"/>
              <a:gd name="T16" fmla="*/ 2394284 w 2394284"/>
              <a:gd name="T17" fmla="*/ 854242 h 1491916"/>
              <a:gd name="T18" fmla="*/ 2153652 w 2394284"/>
              <a:gd name="T19" fmla="*/ 553453 h 1491916"/>
              <a:gd name="T20" fmla="*/ 1588168 w 2394284"/>
              <a:gd name="T21" fmla="*/ 565484 h 1491916"/>
              <a:gd name="T22" fmla="*/ 1684421 w 2394284"/>
              <a:gd name="T23" fmla="*/ 144379 h 149191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394284"/>
              <a:gd name="T37" fmla="*/ 0 h 1491916"/>
              <a:gd name="T38" fmla="*/ 2394284 w 2394284"/>
              <a:gd name="T39" fmla="*/ 1491916 h 149191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394284" h="1491916">
                <a:moveTo>
                  <a:pt x="1648326" y="0"/>
                </a:moveTo>
                <a:lnTo>
                  <a:pt x="1082842" y="264695"/>
                </a:lnTo>
                <a:lnTo>
                  <a:pt x="385010" y="818148"/>
                </a:lnTo>
                <a:lnTo>
                  <a:pt x="0" y="1094874"/>
                </a:lnTo>
                <a:lnTo>
                  <a:pt x="192505" y="1227221"/>
                </a:lnTo>
                <a:lnTo>
                  <a:pt x="625642" y="1094874"/>
                </a:lnTo>
                <a:lnTo>
                  <a:pt x="938463" y="1491916"/>
                </a:lnTo>
                <a:lnTo>
                  <a:pt x="2069432" y="1491916"/>
                </a:lnTo>
                <a:lnTo>
                  <a:pt x="2394284" y="854242"/>
                </a:lnTo>
                <a:lnTo>
                  <a:pt x="2153653" y="553453"/>
                </a:lnTo>
                <a:lnTo>
                  <a:pt x="1588168" y="565484"/>
                </a:lnTo>
                <a:lnTo>
                  <a:pt x="1684421" y="144379"/>
                </a:lnTo>
              </a:path>
            </a:pathLst>
          </a:cu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061029" y="2525485"/>
            <a:ext cx="1480456" cy="1016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5145315" y="5217885"/>
            <a:ext cx="1480456" cy="1016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213429" y="2750456"/>
            <a:ext cx="1480456" cy="101600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384800" y="2423886"/>
            <a:ext cx="1567542" cy="88537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217886" y="2634343"/>
            <a:ext cx="1567542" cy="885371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053771" y="5348515"/>
            <a:ext cx="1567542" cy="88537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484914" y="3468914"/>
            <a:ext cx="0" cy="113211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4252685" y="4598306"/>
          <a:ext cx="441999" cy="496207"/>
        </p:xfrm>
        <a:graphic>
          <a:graphicData uri="http://schemas.openxmlformats.org/presentationml/2006/ole">
            <p:oleObj spid="_x0000_s257026" name="Equation" r:id="rId5" imgW="152280" imgH="215640" progId="Equation.3">
              <p:embed/>
            </p:oleObj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407886" y="2351314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spring 1 ends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restitution first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88743" y="2242456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spring 2 ends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restitution first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601029" y="4165599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both springs end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restitution together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63600" y="5827485"/>
            <a:ext cx="1906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otherwise, spring 2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ends restitution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849258" y="5878285"/>
            <a:ext cx="1906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otherwise, spring 1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ends restitution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2169886" y="3505199"/>
            <a:ext cx="1632178" cy="1107996"/>
            <a:chOff x="2169886" y="3505199"/>
            <a:chExt cx="1632178" cy="1107996"/>
          </a:xfrm>
        </p:grpSpPr>
        <p:sp>
          <p:nvSpPr>
            <p:cNvPr id="41" name="TextBox 40"/>
            <p:cNvSpPr txBox="1"/>
            <p:nvPr/>
          </p:nvSpPr>
          <p:spPr>
            <a:xfrm>
              <a:off x="2169886" y="3505199"/>
              <a:ext cx="163217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           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and</a:t>
              </a:r>
            </a:p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              before</a:t>
              </a:r>
            </a:p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spring  2 ends</a:t>
              </a:r>
            </a:p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restitution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42" name="Object 41"/>
            <p:cNvGraphicFramePr>
              <a:graphicFrameLocks noChangeAspect="1"/>
            </p:cNvGraphicFramePr>
            <p:nvPr/>
          </p:nvGraphicFramePr>
          <p:xfrm>
            <a:off x="2451099" y="3553278"/>
            <a:ext cx="517073" cy="293008"/>
          </p:xfrm>
          <a:graphic>
            <a:graphicData uri="http://schemas.openxmlformats.org/presentationml/2006/ole">
              <p:oleObj spid="_x0000_s257027" name="Equation" r:id="rId6" imgW="380880" imgH="215640" progId="Equation.3">
                <p:embed/>
              </p:oleObj>
            </a:graphicData>
          </a:graphic>
        </p:graphicFrame>
        <p:graphicFrame>
          <p:nvGraphicFramePr>
            <p:cNvPr id="257028" name="Object 4"/>
            <p:cNvGraphicFramePr>
              <a:graphicFrameLocks noChangeAspect="1"/>
            </p:cNvGraphicFramePr>
            <p:nvPr/>
          </p:nvGraphicFramePr>
          <p:xfrm>
            <a:off x="2374901" y="3806826"/>
            <a:ext cx="569913" cy="293688"/>
          </p:xfrm>
          <a:graphic>
            <a:graphicData uri="http://schemas.openxmlformats.org/presentationml/2006/ole">
              <p:oleObj spid="_x0000_s257028" name="Equation" r:id="rId7" imgW="419040" imgH="215640" progId="Equation.3">
                <p:embed/>
              </p:oleObj>
            </a:graphicData>
          </a:graphic>
        </p:graphicFrame>
      </p:grpSp>
      <p:grpSp>
        <p:nvGrpSpPr>
          <p:cNvPr id="44" name="Group 43"/>
          <p:cNvGrpSpPr/>
          <p:nvPr/>
        </p:nvGrpSpPr>
        <p:grpSpPr>
          <a:xfrm>
            <a:off x="4963886" y="2960913"/>
            <a:ext cx="1473480" cy="1138773"/>
            <a:chOff x="2169886" y="3505199"/>
            <a:chExt cx="1473480" cy="1138773"/>
          </a:xfrm>
        </p:grpSpPr>
        <p:sp>
          <p:nvSpPr>
            <p:cNvPr id="45" name="TextBox 44"/>
            <p:cNvSpPr txBox="1"/>
            <p:nvPr/>
          </p:nvSpPr>
          <p:spPr>
            <a:xfrm>
              <a:off x="2169886" y="3505199"/>
              <a:ext cx="1473480" cy="1138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            </a:t>
              </a:r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and</a:t>
              </a:r>
            </a:p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            before</a:t>
              </a:r>
            </a:p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spring 1 ends </a:t>
              </a:r>
            </a:p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restitution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46" name="Object 45"/>
            <p:cNvGraphicFramePr>
              <a:graphicFrameLocks noChangeAspect="1"/>
            </p:cNvGraphicFramePr>
            <p:nvPr/>
          </p:nvGraphicFramePr>
          <p:xfrm>
            <a:off x="2282825" y="3552599"/>
            <a:ext cx="534988" cy="293687"/>
          </p:xfrm>
          <a:graphic>
            <a:graphicData uri="http://schemas.openxmlformats.org/presentationml/2006/ole">
              <p:oleObj spid="_x0000_s257029" name="Equation" r:id="rId8" imgW="393480" imgH="215640" progId="Equation.3">
                <p:embed/>
              </p:oleObj>
            </a:graphicData>
          </a:graphic>
        </p:graphicFrame>
        <p:graphicFrame>
          <p:nvGraphicFramePr>
            <p:cNvPr id="47" name="Object 4"/>
            <p:cNvGraphicFramePr>
              <a:graphicFrameLocks noChangeAspect="1"/>
            </p:cNvGraphicFramePr>
            <p:nvPr/>
          </p:nvGraphicFramePr>
          <p:xfrm>
            <a:off x="2324100" y="3820886"/>
            <a:ext cx="554038" cy="293688"/>
          </p:xfrm>
          <a:graphic>
            <a:graphicData uri="http://schemas.openxmlformats.org/presentationml/2006/ole">
              <p:oleObj spid="_x0000_s257030" name="Equation" r:id="rId9" imgW="406080" imgH="21564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7" grpId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36" grpId="0"/>
      <p:bldP spid="37" grpId="0"/>
      <p:bldP spid="38" grpId="0"/>
      <p:bldP spid="39" grpId="0"/>
      <p:bldP spid="4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Some Facts</a:t>
            </a:r>
            <a:endParaRPr lang="en-US" altLang="zh-CN" dirty="0">
              <a:solidFill>
                <a:srgbClr val="0070C0"/>
              </a:solidFill>
              <a:ea typeface="宋体" pitchFamily="2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667656" y="2565401"/>
            <a:ext cx="735329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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Impulse &amp; </a:t>
            </a:r>
            <a:r>
              <a:rPr lang="en-US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strain </a:t>
            </a:r>
            <a:r>
              <a:rPr lang="en-US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energy for one impact also depend on </a:t>
            </a:r>
            <a:r>
              <a:rPr lang="en-US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those</a:t>
            </a:r>
            <a:endParaRPr lang="en-US" sz="2000" dirty="0">
              <a:solidFill>
                <a:srgbClr val="0000CC"/>
              </a:solidFill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eaLnBrk="0" hangingPunct="0"/>
            <a:r>
              <a:rPr lang="en-US" sz="20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   for the </a:t>
            </a:r>
            <a:r>
              <a:rPr lang="en-US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other (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correlation</a:t>
            </a:r>
            <a:r>
              <a:rPr lang="en-US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). </a:t>
            </a:r>
            <a:endParaRPr lang="en-US" sz="20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60399" y="1280886"/>
            <a:ext cx="71678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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 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change of state </a:t>
            </a:r>
            <a:r>
              <a:rPr lang="en-US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happens when a contact disappears or a </a:t>
            </a:r>
          </a:p>
          <a:p>
            <a:pPr eaLnBrk="0" hangingPunct="0"/>
            <a:r>
              <a:rPr lang="en-US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   disappeared contact reappears. </a:t>
            </a:r>
            <a:endParaRPr lang="en-US" sz="20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703942" y="4198259"/>
            <a:ext cx="706494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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Compression may 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restart</a:t>
            </a:r>
            <a:r>
              <a:rPr lang="en-US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from restitution within an impact</a:t>
            </a:r>
          </a:p>
          <a:p>
            <a:pPr eaLnBrk="0" hangingPunct="0"/>
            <a:r>
              <a:rPr lang="en-US" sz="20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   state due to the coupling of impulses at different contacts. </a:t>
            </a:r>
            <a:endParaRPr lang="en-US" sz="2000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Assumptions on Simultaneous Impacts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  </a:t>
            </a:r>
            <a:endParaRPr lang="en-US" altLang="zh-CN" dirty="0">
              <a:solidFill>
                <a:srgbClr val="0070C0"/>
              </a:solidFill>
              <a:ea typeface="宋体" pitchFamily="2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240969" y="4314371"/>
            <a:ext cx="72250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 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when restitution switches back to compression, or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2172" y="1146629"/>
            <a:ext cx="6139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Every end of compression of single impact: 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33712" y="4931229"/>
            <a:ext cx="45881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 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when 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a contact 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is reactivated.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4743" y="3628571"/>
            <a:ext cx="3208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No change in stiffness</a:t>
            </a:r>
            <a:endParaRPr lang="en-US" sz="2400" dirty="0">
              <a:solidFill>
                <a:srgbClr val="00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48228" y="1796143"/>
            <a:ext cx="32312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 </a:t>
            </a:r>
            <a:r>
              <a:rPr lang="en-US" sz="24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increase in stiffness </a:t>
            </a:r>
            <a:endParaRPr lang="en-US" sz="2400" dirty="0">
              <a:solidFill>
                <a:srgbClr val="00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240970" y="2383971"/>
            <a:ext cx="412645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 </a:t>
            </a:r>
            <a:r>
              <a:rPr lang="en-US" sz="24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invariance of contact force </a:t>
            </a:r>
            <a:endParaRPr lang="en-US" sz="2400" dirty="0">
              <a:solidFill>
                <a:srgbClr val="0099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Stiffness, Mass, and Velocity Ratios</a:t>
            </a:r>
            <a:endParaRPr lang="en-US" altLang="zh-CN" dirty="0">
              <a:solidFill>
                <a:srgbClr val="0070C0"/>
              </a:solidFill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2172" y="1146629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Theorem 2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68398" y="1861459"/>
            <a:ext cx="737496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</a:t>
            </a:r>
            <a:r>
              <a:rPr lang="en-US" sz="20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Collision outcome depends on the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contact</a:t>
            </a:r>
            <a:r>
              <a:rPr lang="en-US" sz="24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stiffness</a:t>
            </a:r>
          </a:p>
          <a:p>
            <a:pPr eaLnBrk="0" hangingPunct="0"/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  ratio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but not on individual stiffness.  </a:t>
            </a:r>
            <a:endParaRPr lang="en-US" sz="2400" dirty="0">
              <a:solidFill>
                <a:srgbClr val="00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190169" y="2942773"/>
            <a:ext cx="715612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</a:t>
            </a:r>
            <a:r>
              <a:rPr lang="en-US" sz="20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The outcome does not change if the ball masses </a:t>
            </a:r>
          </a:p>
          <a:p>
            <a:pPr eaLnBrk="0" hangingPunct="0"/>
            <a:r>
              <a:rPr lang="en-US" sz="24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  scale by the </a:t>
            </a:r>
            <a:r>
              <a:rPr lang="en-US" sz="24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same factor. </a:t>
            </a:r>
            <a:endParaRPr lang="en-US" sz="2400" dirty="0">
              <a:solidFill>
                <a:srgbClr val="00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226455" y="3980544"/>
            <a:ext cx="700063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</a:t>
            </a:r>
            <a:r>
              <a:rPr lang="en-US" sz="20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Output/input velocity ratio is constant (linearity). </a:t>
            </a:r>
            <a:endParaRPr lang="en-US" sz="2400" dirty="0">
              <a:solidFill>
                <a:srgbClr val="00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1" y="5130801"/>
            <a:ext cx="7324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Consider upper ball with 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unit mass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and 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unit downward velocity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Impulse Curve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  </a:t>
            </a:r>
            <a:endParaRPr lang="en-US" altLang="zh-CN" dirty="0">
              <a:solidFill>
                <a:srgbClr val="0070C0"/>
              </a:solidFill>
              <a:ea typeface="宋体" pitchFamily="2" charset="-122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1257" y="1582057"/>
            <a:ext cx="4685898" cy="1938992"/>
            <a:chOff x="682172" y="1146629"/>
            <a:chExt cx="4685898" cy="1938992"/>
          </a:xfrm>
        </p:grpSpPr>
        <p:sp>
          <p:nvSpPr>
            <p:cNvPr id="3" name="TextBox 2"/>
            <p:cNvSpPr txBox="1"/>
            <p:nvPr/>
          </p:nvSpPr>
          <p:spPr>
            <a:xfrm>
              <a:off x="682172" y="1146629"/>
              <a:ext cx="4685898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9900"/>
                  </a:solidFill>
                  <a:latin typeface="Arial" pitchFamily="34" charset="0"/>
                  <a:cs typeface="Arial" pitchFamily="34" charset="0"/>
                </a:rPr>
                <a:t>Theorem 3 </a:t>
              </a:r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dirty="0" smtClean="0">
                  <a:solidFill>
                    <a:srgbClr val="009900"/>
                  </a:solidFill>
                  <a:latin typeface="Arial" pitchFamily="34" charset="0"/>
                  <a:cs typeface="Arial" pitchFamily="34" charset="0"/>
                </a:rPr>
                <a:t>During the collision, </a:t>
              </a:r>
            </a:p>
            <a:p>
              <a:r>
                <a:rPr lang="en-US" sz="2400" dirty="0" smtClean="0">
                  <a:solidFill>
                    <a:srgbClr val="009900"/>
                  </a:solidFill>
                  <a:latin typeface="Arial" pitchFamily="34" charset="0"/>
                  <a:cs typeface="Arial" pitchFamily="34" charset="0"/>
                </a:rPr>
                <a:t>the impulses         </a:t>
              </a:r>
            </a:p>
            <a:p>
              <a:r>
                <a:rPr lang="en-US" sz="2400" dirty="0" smtClean="0">
                  <a:solidFill>
                    <a:srgbClr val="009900"/>
                  </a:solidFill>
                  <a:latin typeface="Arial" pitchFamily="34" charset="0"/>
                  <a:cs typeface="Arial" pitchFamily="34" charset="0"/>
                </a:rPr>
                <a:t>accumulate along a curve </a:t>
              </a:r>
            </a:p>
            <a:p>
              <a:r>
                <a:rPr lang="en-US" sz="2400" dirty="0" smtClean="0">
                  <a:solidFill>
                    <a:srgbClr val="009900"/>
                  </a:solidFill>
                  <a:latin typeface="Arial" pitchFamily="34" charset="0"/>
                  <a:cs typeface="Arial" pitchFamily="34" charset="0"/>
                </a:rPr>
                <a:t>that is </a:t>
              </a:r>
              <a:r>
                <a:rPr lang="en-US" sz="24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first order continuous </a:t>
              </a:r>
            </a:p>
            <a:p>
              <a:r>
                <a:rPr lang="en-US" sz="2400" dirty="0" smtClean="0">
                  <a:solidFill>
                    <a:srgbClr val="009900"/>
                  </a:solidFill>
                  <a:latin typeface="Arial" pitchFamily="34" charset="0"/>
                  <a:cs typeface="Arial" pitchFamily="34" charset="0"/>
                </a:rPr>
                <a:t>and </a:t>
              </a:r>
              <a:r>
                <a:rPr lang="en-US" sz="2400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bounded</a:t>
              </a:r>
              <a:r>
                <a:rPr lang="en-US" sz="2400" dirty="0" smtClean="0">
                  <a:solidFill>
                    <a:srgbClr val="009900"/>
                  </a:solidFill>
                  <a:latin typeface="Arial" pitchFamily="34" charset="0"/>
                  <a:cs typeface="Arial" pitchFamily="34" charset="0"/>
                </a:rPr>
                <a:t> within an ellipse. </a:t>
              </a:r>
              <a:endParaRPr lang="en-US" sz="2400" dirty="0">
                <a:solidFill>
                  <a:srgbClr val="0099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259074" name="Object 2"/>
            <p:cNvGraphicFramePr>
              <a:graphicFrameLocks noChangeAspect="1"/>
            </p:cNvGraphicFramePr>
            <p:nvPr/>
          </p:nvGraphicFramePr>
          <p:xfrm>
            <a:off x="2638427" y="1541007"/>
            <a:ext cx="801460" cy="433325"/>
          </p:xfrm>
          <a:graphic>
            <a:graphicData uri="http://schemas.openxmlformats.org/presentationml/2006/ole">
              <p:oleObj spid="_x0000_s259074" name="Equation" r:id="rId4" imgW="419040" imgH="215640" progId="Equation.3">
                <p:embed/>
              </p:oleObj>
            </a:graphicData>
          </a:graphic>
        </p:graphicFrame>
      </p:grpSp>
      <p:pic>
        <p:nvPicPr>
          <p:cNvPr id="6" name="Picture 5" descr="collision1-cropp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79999" y="1127490"/>
            <a:ext cx="3497943" cy="5271780"/>
          </a:xfrm>
          <a:prstGeom prst="rect">
            <a:avLst/>
          </a:prstGeom>
        </p:spPr>
      </p:pic>
      <p:grpSp>
        <p:nvGrpSpPr>
          <p:cNvPr id="38" name="Group 37"/>
          <p:cNvGrpSpPr/>
          <p:nvPr/>
        </p:nvGrpSpPr>
        <p:grpSpPr>
          <a:xfrm>
            <a:off x="7162374" y="4238171"/>
            <a:ext cx="820482" cy="816428"/>
            <a:chOff x="7162374" y="4238171"/>
            <a:chExt cx="820482" cy="816428"/>
          </a:xfrm>
        </p:grpSpPr>
        <p:grpSp>
          <p:nvGrpSpPr>
            <p:cNvPr id="7" name="Group 87"/>
            <p:cNvGrpSpPr>
              <a:grpSpLocks/>
            </p:cNvGrpSpPr>
            <p:nvPr/>
          </p:nvGrpSpPr>
          <p:grpSpPr bwMode="auto">
            <a:xfrm>
              <a:off x="7162374" y="4238171"/>
              <a:ext cx="446741" cy="816428"/>
              <a:chOff x="838200" y="2743200"/>
              <a:chExt cx="990600" cy="1905000"/>
            </a:xfrm>
          </p:grpSpPr>
          <p:sp>
            <p:nvSpPr>
              <p:cNvPr id="8" name="Freeform 55"/>
              <p:cNvSpPr>
                <a:spLocks noChangeArrowheads="1"/>
              </p:cNvSpPr>
              <p:nvPr/>
            </p:nvSpPr>
            <p:spPr bwMode="auto">
              <a:xfrm>
                <a:off x="1261872" y="3200400"/>
                <a:ext cx="138546" cy="1399309"/>
              </a:xfrm>
              <a:custGeom>
                <a:avLst/>
                <a:gdLst>
                  <a:gd name="T0" fmla="*/ 69273 w 138546"/>
                  <a:gd name="T1" fmla="*/ 0 h 1399309"/>
                  <a:gd name="T2" fmla="*/ 138546 w 138546"/>
                  <a:gd name="T3" fmla="*/ 110836 h 1399309"/>
                  <a:gd name="T4" fmla="*/ 0 w 138546"/>
                  <a:gd name="T5" fmla="*/ 180109 h 1399309"/>
                  <a:gd name="T6" fmla="*/ 124691 w 138546"/>
                  <a:gd name="T7" fmla="*/ 249382 h 1399309"/>
                  <a:gd name="T8" fmla="*/ 13855 w 138546"/>
                  <a:gd name="T9" fmla="*/ 360218 h 1399309"/>
                  <a:gd name="T10" fmla="*/ 124691 w 138546"/>
                  <a:gd name="T11" fmla="*/ 429491 h 1399309"/>
                  <a:gd name="T12" fmla="*/ 27709 w 138546"/>
                  <a:gd name="T13" fmla="*/ 526473 h 1399309"/>
                  <a:gd name="T14" fmla="*/ 124691 w 138546"/>
                  <a:gd name="T15" fmla="*/ 623454 h 1399309"/>
                  <a:gd name="T16" fmla="*/ 13855 w 138546"/>
                  <a:gd name="T17" fmla="*/ 678873 h 1399309"/>
                  <a:gd name="T18" fmla="*/ 138546 w 138546"/>
                  <a:gd name="T19" fmla="*/ 762000 h 1399309"/>
                  <a:gd name="T20" fmla="*/ 13855 w 138546"/>
                  <a:gd name="T21" fmla="*/ 845127 h 1399309"/>
                  <a:gd name="T22" fmla="*/ 110837 w 138546"/>
                  <a:gd name="T23" fmla="*/ 914400 h 1399309"/>
                  <a:gd name="T24" fmla="*/ 0 w 138546"/>
                  <a:gd name="T25" fmla="*/ 1011382 h 1399309"/>
                  <a:gd name="T26" fmla="*/ 124691 w 138546"/>
                  <a:gd name="T27" fmla="*/ 1094509 h 1399309"/>
                  <a:gd name="T28" fmla="*/ 41564 w 138546"/>
                  <a:gd name="T29" fmla="*/ 1149927 h 1399309"/>
                  <a:gd name="T30" fmla="*/ 110837 w 138546"/>
                  <a:gd name="T31" fmla="*/ 1246909 h 1399309"/>
                  <a:gd name="T32" fmla="*/ 27709 w 138546"/>
                  <a:gd name="T33" fmla="*/ 1330036 h 1399309"/>
                  <a:gd name="T34" fmla="*/ 83128 w 138546"/>
                  <a:gd name="T35" fmla="*/ 1399309 h 139930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38546"/>
                  <a:gd name="T55" fmla="*/ 0 h 1399309"/>
                  <a:gd name="T56" fmla="*/ 138546 w 138546"/>
                  <a:gd name="T57" fmla="*/ 1399309 h 139930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38546" h="1399309">
                    <a:moveTo>
                      <a:pt x="69273" y="0"/>
                    </a:moveTo>
                    <a:lnTo>
                      <a:pt x="138546" y="110836"/>
                    </a:lnTo>
                    <a:lnTo>
                      <a:pt x="0" y="180109"/>
                    </a:lnTo>
                    <a:lnTo>
                      <a:pt x="124691" y="249382"/>
                    </a:lnTo>
                    <a:lnTo>
                      <a:pt x="13855" y="360218"/>
                    </a:lnTo>
                    <a:lnTo>
                      <a:pt x="124691" y="429491"/>
                    </a:lnTo>
                    <a:lnTo>
                      <a:pt x="27709" y="526473"/>
                    </a:lnTo>
                    <a:lnTo>
                      <a:pt x="124691" y="623454"/>
                    </a:lnTo>
                    <a:lnTo>
                      <a:pt x="13855" y="678873"/>
                    </a:lnTo>
                    <a:lnTo>
                      <a:pt x="138546" y="762000"/>
                    </a:lnTo>
                    <a:lnTo>
                      <a:pt x="13855" y="845127"/>
                    </a:lnTo>
                    <a:lnTo>
                      <a:pt x="110837" y="914400"/>
                    </a:lnTo>
                    <a:lnTo>
                      <a:pt x="0" y="1011382"/>
                    </a:lnTo>
                    <a:lnTo>
                      <a:pt x="124691" y="1094509"/>
                    </a:lnTo>
                    <a:lnTo>
                      <a:pt x="41564" y="1149927"/>
                    </a:lnTo>
                    <a:lnTo>
                      <a:pt x="110837" y="1246909"/>
                    </a:lnTo>
                    <a:lnTo>
                      <a:pt x="27709" y="1330036"/>
                    </a:lnTo>
                    <a:lnTo>
                      <a:pt x="83128" y="1399309"/>
                    </a:lnTo>
                  </a:path>
                </a:pathLst>
              </a:cu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9" name="Oval 56"/>
              <p:cNvSpPr>
                <a:spLocks noChangeArrowheads="1"/>
              </p:cNvSpPr>
              <p:nvPr/>
            </p:nvSpPr>
            <p:spPr bwMode="auto">
              <a:xfrm>
                <a:off x="1066800" y="2743200"/>
                <a:ext cx="548640" cy="548640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0" name="Oval 57"/>
              <p:cNvSpPr>
                <a:spLocks noChangeArrowheads="1"/>
              </p:cNvSpPr>
              <p:nvPr/>
            </p:nvSpPr>
            <p:spPr bwMode="auto">
              <a:xfrm>
                <a:off x="1066800" y="3733801"/>
                <a:ext cx="548640" cy="548639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 bwMode="auto">
              <a:xfrm>
                <a:off x="838200" y="4572000"/>
                <a:ext cx="990600" cy="76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cxnSp>
            <p:nvCxnSpPr>
              <p:cNvPr id="12" name="Straight Arrow Connector 70"/>
              <p:cNvCxnSpPr>
                <a:cxnSpLocks noChangeShapeType="1"/>
              </p:cNvCxnSpPr>
              <p:nvPr/>
            </p:nvCxnSpPr>
            <p:spPr bwMode="auto">
              <a:xfrm rot="5400000">
                <a:off x="685800" y="3048000"/>
                <a:ext cx="457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</p:cxnSp>
        </p:grpSp>
        <p:graphicFrame>
          <p:nvGraphicFramePr>
            <p:cNvPr id="34" name="Object 33"/>
            <p:cNvGraphicFramePr>
              <a:graphicFrameLocks noChangeAspect="1"/>
            </p:cNvGraphicFramePr>
            <p:nvPr/>
          </p:nvGraphicFramePr>
          <p:xfrm>
            <a:off x="7697107" y="4453164"/>
            <a:ext cx="285749" cy="373672"/>
          </p:xfrm>
          <a:graphic>
            <a:graphicData uri="http://schemas.openxmlformats.org/presentationml/2006/ole">
              <p:oleObj spid="_x0000_s259075" name="Equation" r:id="rId6" imgW="164880" imgH="215640" progId="Equation.3">
                <p:embed/>
              </p:oleObj>
            </a:graphicData>
          </a:graphic>
        </p:graphicFrame>
      </p:grpSp>
      <p:grpSp>
        <p:nvGrpSpPr>
          <p:cNvPr id="41" name="Group 40"/>
          <p:cNvGrpSpPr/>
          <p:nvPr/>
        </p:nvGrpSpPr>
        <p:grpSpPr>
          <a:xfrm>
            <a:off x="7475538" y="1320800"/>
            <a:ext cx="670604" cy="714828"/>
            <a:chOff x="7475538" y="1320800"/>
            <a:chExt cx="670604" cy="714828"/>
          </a:xfrm>
        </p:grpSpPr>
        <p:grpSp>
          <p:nvGrpSpPr>
            <p:cNvPr id="27" name="Group 88"/>
            <p:cNvGrpSpPr/>
            <p:nvPr/>
          </p:nvGrpSpPr>
          <p:grpSpPr>
            <a:xfrm>
              <a:off x="7736114" y="1320800"/>
              <a:ext cx="410028" cy="714828"/>
              <a:chOff x="2438400" y="2743200"/>
              <a:chExt cx="990600" cy="1905000"/>
            </a:xfrm>
          </p:grpSpPr>
          <p:sp>
            <p:nvSpPr>
              <p:cNvPr id="28" name="Rectangle 27"/>
              <p:cNvSpPr/>
              <p:nvPr/>
            </p:nvSpPr>
            <p:spPr bwMode="auto">
              <a:xfrm>
                <a:off x="2438400" y="4572000"/>
                <a:ext cx="990600" cy="76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 bwMode="auto">
              <a:xfrm>
                <a:off x="2895600" y="3124200"/>
                <a:ext cx="138546" cy="665018"/>
              </a:xfrm>
              <a:custGeom>
                <a:avLst/>
                <a:gdLst>
                  <a:gd name="connsiteX0" fmla="*/ 69273 w 138546"/>
                  <a:gd name="connsiteY0" fmla="*/ 0 h 665018"/>
                  <a:gd name="connsiteX1" fmla="*/ 0 w 138546"/>
                  <a:gd name="connsiteY1" fmla="*/ 83127 h 665018"/>
                  <a:gd name="connsiteX2" fmla="*/ 138546 w 138546"/>
                  <a:gd name="connsiteY2" fmla="*/ 180109 h 665018"/>
                  <a:gd name="connsiteX3" fmla="*/ 0 w 138546"/>
                  <a:gd name="connsiteY3" fmla="*/ 263236 h 665018"/>
                  <a:gd name="connsiteX4" fmla="*/ 124691 w 138546"/>
                  <a:gd name="connsiteY4" fmla="*/ 346363 h 665018"/>
                  <a:gd name="connsiteX5" fmla="*/ 13855 w 138546"/>
                  <a:gd name="connsiteY5" fmla="*/ 443345 h 665018"/>
                  <a:gd name="connsiteX6" fmla="*/ 138546 w 138546"/>
                  <a:gd name="connsiteY6" fmla="*/ 512618 h 665018"/>
                  <a:gd name="connsiteX7" fmla="*/ 13855 w 138546"/>
                  <a:gd name="connsiteY7" fmla="*/ 581891 h 665018"/>
                  <a:gd name="connsiteX8" fmla="*/ 110837 w 138546"/>
                  <a:gd name="connsiteY8" fmla="*/ 665018 h 665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8546" h="665018">
                    <a:moveTo>
                      <a:pt x="69273" y="0"/>
                    </a:moveTo>
                    <a:lnTo>
                      <a:pt x="0" y="83127"/>
                    </a:lnTo>
                    <a:lnTo>
                      <a:pt x="138546" y="180109"/>
                    </a:lnTo>
                    <a:lnTo>
                      <a:pt x="0" y="263236"/>
                    </a:lnTo>
                    <a:lnTo>
                      <a:pt x="124691" y="346363"/>
                    </a:lnTo>
                    <a:lnTo>
                      <a:pt x="13855" y="443345"/>
                    </a:lnTo>
                    <a:lnTo>
                      <a:pt x="138546" y="512618"/>
                    </a:lnTo>
                    <a:lnTo>
                      <a:pt x="13855" y="581891"/>
                    </a:lnTo>
                    <a:lnTo>
                      <a:pt x="110837" y="665018"/>
                    </a:ln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0" name="Oval 29"/>
              <p:cNvSpPr/>
              <p:nvPr/>
            </p:nvSpPr>
            <p:spPr bwMode="auto">
              <a:xfrm>
                <a:off x="2667000" y="2743200"/>
                <a:ext cx="548640" cy="548640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 bwMode="auto">
              <a:xfrm>
                <a:off x="2667000" y="3733800"/>
                <a:ext cx="548640" cy="548640"/>
              </a:xfrm>
              <a:prstGeom prst="ellipse">
                <a:avLst/>
              </a:prstGeom>
              <a:solidFill>
                <a:srgbClr val="FFFF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32" name="Straight Arrow Connector 31"/>
              <p:cNvCxnSpPr/>
              <p:nvPr/>
            </p:nvCxnSpPr>
            <p:spPr bwMode="auto">
              <a:xfrm rot="5400000">
                <a:off x="2362994" y="3047206"/>
                <a:ext cx="457200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  <p:cxnSp>
            <p:nvCxnSpPr>
              <p:cNvPr id="33" name="Straight Arrow Connector 32"/>
              <p:cNvCxnSpPr/>
              <p:nvPr/>
            </p:nvCxnSpPr>
            <p:spPr bwMode="auto">
              <a:xfrm rot="5400000">
                <a:off x="2362994" y="3961606"/>
                <a:ext cx="457200" cy="1588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olid"/>
                <a:round/>
                <a:headEnd type="triangle" w="med" len="med"/>
                <a:tailEnd type="none"/>
              </a:ln>
              <a:effectLst/>
            </p:spPr>
          </p:cxnSp>
        </p:grpSp>
        <p:graphicFrame>
          <p:nvGraphicFramePr>
            <p:cNvPr id="259076" name="Object 4"/>
            <p:cNvGraphicFramePr>
              <a:graphicFrameLocks noChangeAspect="1"/>
            </p:cNvGraphicFramePr>
            <p:nvPr/>
          </p:nvGraphicFramePr>
          <p:xfrm>
            <a:off x="7475538" y="1412875"/>
            <a:ext cx="307975" cy="374650"/>
          </p:xfrm>
          <a:graphic>
            <a:graphicData uri="http://schemas.openxmlformats.org/presentationml/2006/ole">
              <p:oleObj spid="_x0000_s259076" name="Equation" r:id="rId7" imgW="177480" imgH="215640" progId="Equation.3">
                <p:embed/>
              </p:oleObj>
            </a:graphicData>
          </a:graphic>
        </p:graphicFrame>
      </p:grpSp>
      <p:grpSp>
        <p:nvGrpSpPr>
          <p:cNvPr id="39" name="Group 38"/>
          <p:cNvGrpSpPr/>
          <p:nvPr/>
        </p:nvGrpSpPr>
        <p:grpSpPr>
          <a:xfrm>
            <a:off x="7329714" y="3207656"/>
            <a:ext cx="693511" cy="740229"/>
            <a:chOff x="7329714" y="3207656"/>
            <a:chExt cx="693511" cy="740229"/>
          </a:xfrm>
        </p:grpSpPr>
        <p:grpSp>
          <p:nvGrpSpPr>
            <p:cNvPr id="14" name="Group 90"/>
            <p:cNvGrpSpPr>
              <a:grpSpLocks/>
            </p:cNvGrpSpPr>
            <p:nvPr/>
          </p:nvGrpSpPr>
          <p:grpSpPr bwMode="auto">
            <a:xfrm>
              <a:off x="7329714" y="3207656"/>
              <a:ext cx="428169" cy="740229"/>
              <a:chOff x="3962400" y="4800600"/>
              <a:chExt cx="990144" cy="1905000"/>
            </a:xfrm>
          </p:grpSpPr>
          <p:sp>
            <p:nvSpPr>
              <p:cNvPr id="15" name="Oval 41"/>
              <p:cNvSpPr>
                <a:spLocks noChangeArrowheads="1"/>
              </p:cNvSpPr>
              <p:nvPr/>
            </p:nvSpPr>
            <p:spPr bwMode="auto">
              <a:xfrm>
                <a:off x="4191000" y="4800600"/>
                <a:ext cx="548640" cy="548640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6" name="Freeform 59"/>
              <p:cNvSpPr>
                <a:spLocks noChangeArrowheads="1"/>
              </p:cNvSpPr>
              <p:nvPr/>
            </p:nvSpPr>
            <p:spPr bwMode="auto">
              <a:xfrm>
                <a:off x="4419600" y="6019800"/>
                <a:ext cx="138546" cy="665018"/>
              </a:xfrm>
              <a:custGeom>
                <a:avLst/>
                <a:gdLst>
                  <a:gd name="T0" fmla="*/ 69273 w 138546"/>
                  <a:gd name="T1" fmla="*/ 0 h 665018"/>
                  <a:gd name="T2" fmla="*/ 0 w 138546"/>
                  <a:gd name="T3" fmla="*/ 83127 h 665018"/>
                  <a:gd name="T4" fmla="*/ 138546 w 138546"/>
                  <a:gd name="T5" fmla="*/ 180109 h 665018"/>
                  <a:gd name="T6" fmla="*/ 0 w 138546"/>
                  <a:gd name="T7" fmla="*/ 263236 h 665018"/>
                  <a:gd name="T8" fmla="*/ 124691 w 138546"/>
                  <a:gd name="T9" fmla="*/ 346363 h 665018"/>
                  <a:gd name="T10" fmla="*/ 13855 w 138546"/>
                  <a:gd name="T11" fmla="*/ 443345 h 665018"/>
                  <a:gd name="T12" fmla="*/ 138546 w 138546"/>
                  <a:gd name="T13" fmla="*/ 512618 h 665018"/>
                  <a:gd name="T14" fmla="*/ 13855 w 138546"/>
                  <a:gd name="T15" fmla="*/ 581891 h 665018"/>
                  <a:gd name="T16" fmla="*/ 110837 w 138546"/>
                  <a:gd name="T17" fmla="*/ 665018 h 66501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8546"/>
                  <a:gd name="T28" fmla="*/ 0 h 665018"/>
                  <a:gd name="T29" fmla="*/ 138546 w 138546"/>
                  <a:gd name="T30" fmla="*/ 665018 h 66501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8546" h="665018">
                    <a:moveTo>
                      <a:pt x="69273" y="0"/>
                    </a:moveTo>
                    <a:lnTo>
                      <a:pt x="0" y="83127"/>
                    </a:lnTo>
                    <a:lnTo>
                      <a:pt x="138546" y="180109"/>
                    </a:lnTo>
                    <a:lnTo>
                      <a:pt x="0" y="263236"/>
                    </a:lnTo>
                    <a:lnTo>
                      <a:pt x="124691" y="346363"/>
                    </a:lnTo>
                    <a:lnTo>
                      <a:pt x="13855" y="443345"/>
                    </a:lnTo>
                    <a:lnTo>
                      <a:pt x="138546" y="512618"/>
                    </a:lnTo>
                    <a:lnTo>
                      <a:pt x="13855" y="581891"/>
                    </a:lnTo>
                    <a:lnTo>
                      <a:pt x="110837" y="665018"/>
                    </a:lnTo>
                  </a:path>
                </a:pathLst>
              </a:cu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7" name="Oval 62"/>
              <p:cNvSpPr>
                <a:spLocks noChangeArrowheads="1"/>
              </p:cNvSpPr>
              <p:nvPr/>
            </p:nvSpPr>
            <p:spPr bwMode="auto">
              <a:xfrm>
                <a:off x="4191000" y="5791200"/>
                <a:ext cx="548640" cy="548640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3962400" y="6629400"/>
                <a:ext cx="990144" cy="76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cxnSp>
            <p:nvCxnSpPr>
              <p:cNvPr id="19" name="Straight Arrow Connector 71"/>
              <p:cNvCxnSpPr>
                <a:cxnSpLocks noChangeShapeType="1"/>
              </p:cNvCxnSpPr>
              <p:nvPr/>
            </p:nvCxnSpPr>
            <p:spPr bwMode="auto">
              <a:xfrm rot="5400000">
                <a:off x="4648994" y="6095206"/>
                <a:ext cx="457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20" name="Straight Arrow Connector 77"/>
              <p:cNvCxnSpPr>
                <a:cxnSpLocks noChangeShapeType="1"/>
              </p:cNvCxnSpPr>
              <p:nvPr/>
            </p:nvCxnSpPr>
            <p:spPr bwMode="auto">
              <a:xfrm rot="5400000">
                <a:off x="4648994" y="5104606"/>
                <a:ext cx="457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bg1"/>
                </a:solidFill>
                <a:round/>
                <a:headEnd type="triangle" w="med" len="med"/>
                <a:tailEnd/>
              </a:ln>
            </p:spPr>
          </p:cxnSp>
        </p:grpSp>
        <p:graphicFrame>
          <p:nvGraphicFramePr>
            <p:cNvPr id="259077" name="Object 5"/>
            <p:cNvGraphicFramePr>
              <a:graphicFrameLocks noChangeAspect="1"/>
            </p:cNvGraphicFramePr>
            <p:nvPr/>
          </p:nvGraphicFramePr>
          <p:xfrm>
            <a:off x="7715250" y="3233738"/>
            <a:ext cx="307975" cy="374650"/>
          </p:xfrm>
          <a:graphic>
            <a:graphicData uri="http://schemas.openxmlformats.org/presentationml/2006/ole">
              <p:oleObj spid="_x0000_s259077" name="Equation" r:id="rId8" imgW="177480" imgH="215640" progId="Equation.3">
                <p:embed/>
              </p:oleObj>
            </a:graphicData>
          </a:graphic>
        </p:graphicFrame>
      </p:grpSp>
      <p:grpSp>
        <p:nvGrpSpPr>
          <p:cNvPr id="40" name="Group 39"/>
          <p:cNvGrpSpPr/>
          <p:nvPr/>
        </p:nvGrpSpPr>
        <p:grpSpPr>
          <a:xfrm>
            <a:off x="6471331" y="2198914"/>
            <a:ext cx="695098" cy="816428"/>
            <a:chOff x="6471331" y="2198914"/>
            <a:chExt cx="695098" cy="816428"/>
          </a:xfrm>
        </p:grpSpPr>
        <p:grpSp>
          <p:nvGrpSpPr>
            <p:cNvPr id="21" name="Group 87"/>
            <p:cNvGrpSpPr>
              <a:grpSpLocks/>
            </p:cNvGrpSpPr>
            <p:nvPr/>
          </p:nvGrpSpPr>
          <p:grpSpPr bwMode="auto">
            <a:xfrm>
              <a:off x="6719688" y="2198914"/>
              <a:ext cx="446741" cy="816428"/>
              <a:chOff x="838200" y="2743200"/>
              <a:chExt cx="990600" cy="1905000"/>
            </a:xfrm>
          </p:grpSpPr>
          <p:sp>
            <p:nvSpPr>
              <p:cNvPr id="22" name="Freeform 55"/>
              <p:cNvSpPr>
                <a:spLocks noChangeArrowheads="1"/>
              </p:cNvSpPr>
              <p:nvPr/>
            </p:nvSpPr>
            <p:spPr bwMode="auto">
              <a:xfrm>
                <a:off x="1261872" y="3200400"/>
                <a:ext cx="138546" cy="1399309"/>
              </a:xfrm>
              <a:custGeom>
                <a:avLst/>
                <a:gdLst>
                  <a:gd name="T0" fmla="*/ 69273 w 138546"/>
                  <a:gd name="T1" fmla="*/ 0 h 1399309"/>
                  <a:gd name="T2" fmla="*/ 138546 w 138546"/>
                  <a:gd name="T3" fmla="*/ 110836 h 1399309"/>
                  <a:gd name="T4" fmla="*/ 0 w 138546"/>
                  <a:gd name="T5" fmla="*/ 180109 h 1399309"/>
                  <a:gd name="T6" fmla="*/ 124691 w 138546"/>
                  <a:gd name="T7" fmla="*/ 249382 h 1399309"/>
                  <a:gd name="T8" fmla="*/ 13855 w 138546"/>
                  <a:gd name="T9" fmla="*/ 360218 h 1399309"/>
                  <a:gd name="T10" fmla="*/ 124691 w 138546"/>
                  <a:gd name="T11" fmla="*/ 429491 h 1399309"/>
                  <a:gd name="T12" fmla="*/ 27709 w 138546"/>
                  <a:gd name="T13" fmla="*/ 526473 h 1399309"/>
                  <a:gd name="T14" fmla="*/ 124691 w 138546"/>
                  <a:gd name="T15" fmla="*/ 623454 h 1399309"/>
                  <a:gd name="T16" fmla="*/ 13855 w 138546"/>
                  <a:gd name="T17" fmla="*/ 678873 h 1399309"/>
                  <a:gd name="T18" fmla="*/ 138546 w 138546"/>
                  <a:gd name="T19" fmla="*/ 762000 h 1399309"/>
                  <a:gd name="T20" fmla="*/ 13855 w 138546"/>
                  <a:gd name="T21" fmla="*/ 845127 h 1399309"/>
                  <a:gd name="T22" fmla="*/ 110837 w 138546"/>
                  <a:gd name="T23" fmla="*/ 914400 h 1399309"/>
                  <a:gd name="T24" fmla="*/ 0 w 138546"/>
                  <a:gd name="T25" fmla="*/ 1011382 h 1399309"/>
                  <a:gd name="T26" fmla="*/ 124691 w 138546"/>
                  <a:gd name="T27" fmla="*/ 1094509 h 1399309"/>
                  <a:gd name="T28" fmla="*/ 41564 w 138546"/>
                  <a:gd name="T29" fmla="*/ 1149927 h 1399309"/>
                  <a:gd name="T30" fmla="*/ 110837 w 138546"/>
                  <a:gd name="T31" fmla="*/ 1246909 h 1399309"/>
                  <a:gd name="T32" fmla="*/ 27709 w 138546"/>
                  <a:gd name="T33" fmla="*/ 1330036 h 1399309"/>
                  <a:gd name="T34" fmla="*/ 83128 w 138546"/>
                  <a:gd name="T35" fmla="*/ 1399309 h 139930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38546"/>
                  <a:gd name="T55" fmla="*/ 0 h 1399309"/>
                  <a:gd name="T56" fmla="*/ 138546 w 138546"/>
                  <a:gd name="T57" fmla="*/ 1399309 h 1399309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38546" h="1399309">
                    <a:moveTo>
                      <a:pt x="69273" y="0"/>
                    </a:moveTo>
                    <a:lnTo>
                      <a:pt x="138546" y="110836"/>
                    </a:lnTo>
                    <a:lnTo>
                      <a:pt x="0" y="180109"/>
                    </a:lnTo>
                    <a:lnTo>
                      <a:pt x="124691" y="249382"/>
                    </a:lnTo>
                    <a:lnTo>
                      <a:pt x="13855" y="360218"/>
                    </a:lnTo>
                    <a:lnTo>
                      <a:pt x="124691" y="429491"/>
                    </a:lnTo>
                    <a:lnTo>
                      <a:pt x="27709" y="526473"/>
                    </a:lnTo>
                    <a:lnTo>
                      <a:pt x="124691" y="623454"/>
                    </a:lnTo>
                    <a:lnTo>
                      <a:pt x="13855" y="678873"/>
                    </a:lnTo>
                    <a:lnTo>
                      <a:pt x="138546" y="762000"/>
                    </a:lnTo>
                    <a:lnTo>
                      <a:pt x="13855" y="845127"/>
                    </a:lnTo>
                    <a:lnTo>
                      <a:pt x="110837" y="914400"/>
                    </a:lnTo>
                    <a:lnTo>
                      <a:pt x="0" y="1011382"/>
                    </a:lnTo>
                    <a:lnTo>
                      <a:pt x="124691" y="1094509"/>
                    </a:lnTo>
                    <a:lnTo>
                      <a:pt x="41564" y="1149927"/>
                    </a:lnTo>
                    <a:lnTo>
                      <a:pt x="110837" y="1246909"/>
                    </a:lnTo>
                    <a:lnTo>
                      <a:pt x="27709" y="1330036"/>
                    </a:lnTo>
                    <a:lnTo>
                      <a:pt x="83128" y="1399309"/>
                    </a:lnTo>
                  </a:path>
                </a:pathLst>
              </a:cu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3" name="Oval 56"/>
              <p:cNvSpPr>
                <a:spLocks noChangeArrowheads="1"/>
              </p:cNvSpPr>
              <p:nvPr/>
            </p:nvSpPr>
            <p:spPr bwMode="auto">
              <a:xfrm>
                <a:off x="1066800" y="2743200"/>
                <a:ext cx="548640" cy="548640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4" name="Oval 57"/>
              <p:cNvSpPr>
                <a:spLocks noChangeArrowheads="1"/>
              </p:cNvSpPr>
              <p:nvPr/>
            </p:nvSpPr>
            <p:spPr bwMode="auto">
              <a:xfrm>
                <a:off x="1066800" y="3733801"/>
                <a:ext cx="548640" cy="548639"/>
              </a:xfrm>
              <a:prstGeom prst="ellipse">
                <a:avLst/>
              </a:prstGeom>
              <a:solidFill>
                <a:srgbClr val="FFFF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838200" y="4572000"/>
                <a:ext cx="990600" cy="7620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9525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0" hangingPunct="0">
                  <a:defRPr/>
                </a:pPr>
                <a:endParaRPr lang="en-US">
                  <a:cs typeface="+mn-cs"/>
                </a:endParaRPr>
              </a:p>
            </p:txBody>
          </p:sp>
          <p:cxnSp>
            <p:nvCxnSpPr>
              <p:cNvPr id="26" name="Straight Arrow Connector 70"/>
              <p:cNvCxnSpPr>
                <a:cxnSpLocks noChangeShapeType="1"/>
              </p:cNvCxnSpPr>
              <p:nvPr/>
            </p:nvCxnSpPr>
            <p:spPr bwMode="auto">
              <a:xfrm rot="5400000">
                <a:off x="685800" y="3048000"/>
                <a:ext cx="457200" cy="1588"/>
              </a:xfrm>
              <a:prstGeom prst="straightConnector1">
                <a:avLst/>
              </a:prstGeom>
              <a:noFill/>
              <a:ln w="9525" algn="ctr">
                <a:solidFill>
                  <a:schemeClr val="bg1"/>
                </a:solidFill>
                <a:round/>
                <a:headEnd/>
                <a:tailEnd type="triangle" w="med" len="med"/>
              </a:ln>
            </p:spPr>
          </p:cxnSp>
        </p:grpSp>
        <p:graphicFrame>
          <p:nvGraphicFramePr>
            <p:cNvPr id="259078" name="Object 6"/>
            <p:cNvGraphicFramePr>
              <a:graphicFrameLocks noChangeAspect="1"/>
            </p:cNvGraphicFramePr>
            <p:nvPr/>
          </p:nvGraphicFramePr>
          <p:xfrm>
            <a:off x="6471331" y="2268538"/>
            <a:ext cx="285750" cy="374650"/>
          </p:xfrm>
          <a:graphic>
            <a:graphicData uri="http://schemas.openxmlformats.org/presentationml/2006/ole">
              <p:oleObj spid="_x0000_s259078" name="Equation" r:id="rId9" imgW="164880" imgH="215640" progId="Equation.3">
                <p:embed/>
              </p:oleObj>
            </a:graphicData>
          </a:graphic>
        </p:graphicFrame>
      </p:grpSp>
      <p:grpSp>
        <p:nvGrpSpPr>
          <p:cNvPr id="50" name="Group 49"/>
          <p:cNvGrpSpPr/>
          <p:nvPr/>
        </p:nvGrpSpPr>
        <p:grpSpPr>
          <a:xfrm>
            <a:off x="769257" y="4934859"/>
            <a:ext cx="2143397" cy="1299254"/>
            <a:chOff x="546761" y="4553305"/>
            <a:chExt cx="2408277" cy="1619749"/>
          </a:xfrm>
        </p:grpSpPr>
        <p:graphicFrame>
          <p:nvGraphicFramePr>
            <p:cNvPr id="42" name="Object 41"/>
            <p:cNvGraphicFramePr>
              <a:graphicFrameLocks noChangeAspect="1"/>
            </p:cNvGraphicFramePr>
            <p:nvPr/>
          </p:nvGraphicFramePr>
          <p:xfrm>
            <a:off x="566882" y="4736873"/>
            <a:ext cx="841828" cy="447222"/>
          </p:xfrm>
          <a:graphic>
            <a:graphicData uri="http://schemas.openxmlformats.org/presentationml/2006/ole">
              <p:oleObj spid="_x0000_s259079" name="Equation" r:id="rId10" imgW="406080" imgH="215640" progId="Equation.3">
                <p:embed/>
              </p:oleObj>
            </a:graphicData>
          </a:graphic>
        </p:graphicFrame>
        <p:graphicFrame>
          <p:nvGraphicFramePr>
            <p:cNvPr id="259080" name="Object 8"/>
            <p:cNvGraphicFramePr>
              <a:graphicFrameLocks noChangeAspect="1"/>
            </p:cNvGraphicFramePr>
            <p:nvPr/>
          </p:nvGraphicFramePr>
          <p:xfrm>
            <a:off x="1507570" y="4553305"/>
            <a:ext cx="1209675" cy="869951"/>
          </p:xfrm>
          <a:graphic>
            <a:graphicData uri="http://schemas.openxmlformats.org/presentationml/2006/ole">
              <p:oleObj spid="_x0000_s259080" name="Equation" r:id="rId11" imgW="583920" imgH="419040" progId="Equation.3">
                <p:embed/>
              </p:oleObj>
            </a:graphicData>
          </a:graphic>
        </p:graphicFrame>
        <p:graphicFrame>
          <p:nvGraphicFramePr>
            <p:cNvPr id="259081" name="Object 9"/>
            <p:cNvGraphicFramePr>
              <a:graphicFrameLocks noChangeAspect="1"/>
            </p:cNvGraphicFramePr>
            <p:nvPr/>
          </p:nvGraphicFramePr>
          <p:xfrm>
            <a:off x="546761" y="5277704"/>
            <a:ext cx="841375" cy="895350"/>
          </p:xfrm>
          <a:graphic>
            <a:graphicData uri="http://schemas.openxmlformats.org/presentationml/2006/ole">
              <p:oleObj spid="_x0000_s259081" name="Equation" r:id="rId12" imgW="406080" imgH="431640" progId="Equation.3">
                <p:embed/>
              </p:oleObj>
            </a:graphicData>
          </a:graphic>
        </p:graphicFrame>
        <p:graphicFrame>
          <p:nvGraphicFramePr>
            <p:cNvPr id="259082" name="Object 10"/>
            <p:cNvGraphicFramePr>
              <a:graphicFrameLocks noChangeAspect="1"/>
            </p:cNvGraphicFramePr>
            <p:nvPr/>
          </p:nvGraphicFramePr>
          <p:xfrm>
            <a:off x="1640588" y="5473386"/>
            <a:ext cx="1314450" cy="447675"/>
          </p:xfrm>
          <a:graphic>
            <a:graphicData uri="http://schemas.openxmlformats.org/presentationml/2006/ole">
              <p:oleObj spid="_x0000_s259082" name="Equation" r:id="rId13" imgW="634680" imgH="215640" progId="Equation.3">
                <p:embed/>
              </p:oleObj>
            </a:graphicData>
          </a:graphic>
        </p:graphicFrame>
      </p:grpSp>
      <p:graphicFrame>
        <p:nvGraphicFramePr>
          <p:cNvPr id="259083" name="Object 11"/>
          <p:cNvGraphicFramePr>
            <a:graphicFrameLocks noChangeAspect="1"/>
          </p:cNvGraphicFramePr>
          <p:nvPr/>
        </p:nvGraphicFramePr>
        <p:xfrm>
          <a:off x="5670324" y="991053"/>
          <a:ext cx="341312" cy="447675"/>
        </p:xfrm>
        <a:graphic>
          <a:graphicData uri="http://schemas.openxmlformats.org/presentationml/2006/ole">
            <p:oleObj spid="_x0000_s259083" name="Equation" r:id="rId14" imgW="164880" imgH="215640" progId="Equation.3">
              <p:embed/>
            </p:oleObj>
          </a:graphicData>
        </a:graphic>
      </p:graphicFrame>
      <p:graphicFrame>
        <p:nvGraphicFramePr>
          <p:cNvPr id="259084" name="Object 12"/>
          <p:cNvGraphicFramePr>
            <a:graphicFrameLocks noChangeAspect="1"/>
          </p:cNvGraphicFramePr>
          <p:nvPr/>
        </p:nvGraphicFramePr>
        <p:xfrm>
          <a:off x="8650288" y="4989513"/>
          <a:ext cx="288925" cy="447675"/>
        </p:xfrm>
        <a:graphic>
          <a:graphicData uri="http://schemas.openxmlformats.org/presentationml/2006/ole">
            <p:oleObj spid="_x0000_s259084" name="Equation" r:id="rId15" imgW="139680" imgH="215640" progId="Equation.3">
              <p:embed/>
            </p:oleObj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/>
        </p:nvGraphicFramePr>
        <p:xfrm>
          <a:off x="436563" y="3794125"/>
          <a:ext cx="4344987" cy="922338"/>
        </p:xfrm>
        <a:graphic>
          <a:graphicData uri="http://schemas.openxmlformats.org/presentationml/2006/ole">
            <p:oleObj spid="_x0000_s259085" name="Equation" r:id="rId16" imgW="2031840" imgH="431640" progId="Equation.3">
              <p:embed/>
            </p:oleObj>
          </a:graphicData>
        </a:graphic>
      </p:graphicFrame>
      <p:graphicFrame>
        <p:nvGraphicFramePr>
          <p:cNvPr id="53" name="Object 10"/>
          <p:cNvGraphicFramePr>
            <a:graphicFrameLocks noChangeAspect="1"/>
          </p:cNvGraphicFramePr>
          <p:nvPr/>
        </p:nvGraphicFramePr>
        <p:xfrm>
          <a:off x="8265798" y="1587500"/>
          <a:ext cx="878202" cy="299357"/>
        </p:xfrm>
        <a:graphic>
          <a:graphicData uri="http://schemas.openxmlformats.org/presentationml/2006/ole">
            <p:oleObj spid="_x0000_s259086" name="Equation" r:id="rId17" imgW="571320" imgH="215640" progId="Equation.3">
              <p:embed/>
            </p:oleObj>
          </a:graphicData>
        </a:graphic>
      </p:graphicFrame>
      <p:graphicFrame>
        <p:nvGraphicFramePr>
          <p:cNvPr id="259087" name="Object 15"/>
          <p:cNvGraphicFramePr>
            <a:graphicFrameLocks noChangeAspect="1"/>
          </p:cNvGraphicFramePr>
          <p:nvPr/>
        </p:nvGraphicFramePr>
        <p:xfrm>
          <a:off x="8226425" y="1900238"/>
          <a:ext cx="917575" cy="300037"/>
        </p:xfrm>
        <a:graphic>
          <a:graphicData uri="http://schemas.openxmlformats.org/presentationml/2006/ole">
            <p:oleObj spid="_x0000_s259087" name="Equation" r:id="rId18" imgW="596880" imgH="215640" progId="Equation.3">
              <p:embed/>
            </p:oleObj>
          </a:graphicData>
        </a:graphic>
      </p:graphicFrame>
      <p:grpSp>
        <p:nvGrpSpPr>
          <p:cNvPr id="60" name="Group 59"/>
          <p:cNvGrpSpPr/>
          <p:nvPr/>
        </p:nvGrpSpPr>
        <p:grpSpPr>
          <a:xfrm>
            <a:off x="6096001" y="1378857"/>
            <a:ext cx="2336799" cy="914400"/>
            <a:chOff x="6096001" y="1378857"/>
            <a:chExt cx="2336799" cy="914400"/>
          </a:xfrm>
        </p:grpSpPr>
        <p:cxnSp>
          <p:nvCxnSpPr>
            <p:cNvPr id="55" name="Straight Connector 54"/>
            <p:cNvCxnSpPr/>
            <p:nvPr/>
          </p:nvCxnSpPr>
          <p:spPr>
            <a:xfrm flipH="1" flipV="1">
              <a:off x="7257143" y="1741714"/>
              <a:ext cx="1175657" cy="5515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7286171" y="1378857"/>
              <a:ext cx="812800" cy="3338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096001" y="1465944"/>
              <a:ext cx="13468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lines of </a:t>
              </a:r>
            </a:p>
            <a:p>
              <a:r>
                <a:rPr lang="en-US" sz="1600" dirty="0" smtClean="0">
                  <a:latin typeface="Arial" pitchFamily="34" charset="0"/>
                  <a:cs typeface="Arial" pitchFamily="34" charset="0"/>
                </a:rPr>
                <a:t>compression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61" name="Object 8"/>
          <p:cNvGraphicFramePr>
            <a:graphicFrameLocks noChangeAspect="1"/>
          </p:cNvGraphicFramePr>
          <p:nvPr/>
        </p:nvGraphicFramePr>
        <p:xfrm>
          <a:off x="3043238" y="5100638"/>
          <a:ext cx="865187" cy="381000"/>
        </p:xfrm>
        <a:graphic>
          <a:graphicData uri="http://schemas.openxmlformats.org/presentationml/2006/ole">
            <p:oleObj spid="_x0000_s259088" name="Equation" r:id="rId19" imgW="4698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Example with Energy Loss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  </a:t>
            </a:r>
            <a:endParaRPr lang="en-US" altLang="zh-CN" dirty="0">
              <a:solidFill>
                <a:srgbClr val="0070C0"/>
              </a:solidFill>
              <a:ea typeface="宋体" pitchFamily="2" charset="-122"/>
            </a:endParaRPr>
          </a:p>
        </p:txBody>
      </p:sp>
      <p:graphicFrame>
        <p:nvGraphicFramePr>
          <p:cNvPr id="261122" name="Object 2"/>
          <p:cNvGraphicFramePr>
            <a:graphicFrameLocks noChangeAspect="1"/>
          </p:cNvGraphicFramePr>
          <p:nvPr/>
        </p:nvGraphicFramePr>
        <p:xfrm>
          <a:off x="3661182" y="4270700"/>
          <a:ext cx="246969" cy="382666"/>
        </p:xfrm>
        <a:graphic>
          <a:graphicData uri="http://schemas.openxmlformats.org/presentationml/2006/ole">
            <p:oleObj spid="_x0000_s261122" name="Equation" r:id="rId4" imgW="139680" imgH="215640" progId="Equation.3">
              <p:embed/>
            </p:oleObj>
          </a:graphicData>
        </a:graphic>
      </p:graphicFrame>
      <p:graphicFrame>
        <p:nvGraphicFramePr>
          <p:cNvPr id="261123" name="Object 3"/>
          <p:cNvGraphicFramePr>
            <a:graphicFrameLocks noChangeAspect="1"/>
          </p:cNvGraphicFramePr>
          <p:nvPr/>
        </p:nvGraphicFramePr>
        <p:xfrm>
          <a:off x="1058863" y="1035050"/>
          <a:ext cx="290512" cy="382588"/>
        </p:xfrm>
        <a:graphic>
          <a:graphicData uri="http://schemas.openxmlformats.org/presentationml/2006/ole">
            <p:oleObj spid="_x0000_s261123" name="Equation" r:id="rId5" imgW="164880" imgH="215640" progId="Equation.3">
              <p:embed/>
            </p:oleObj>
          </a:graphicData>
        </a:graphic>
      </p:graphicFrame>
      <p:graphicFrame>
        <p:nvGraphicFramePr>
          <p:cNvPr id="261124" name="Object 4"/>
          <p:cNvGraphicFramePr>
            <a:graphicFrameLocks noChangeAspect="1"/>
          </p:cNvGraphicFramePr>
          <p:nvPr/>
        </p:nvGraphicFramePr>
        <p:xfrm>
          <a:off x="8653010" y="5998935"/>
          <a:ext cx="312737" cy="382588"/>
        </p:xfrm>
        <a:graphic>
          <a:graphicData uri="http://schemas.openxmlformats.org/presentationml/2006/ole">
            <p:oleObj spid="_x0000_s261124" name="Equation" r:id="rId6" imgW="177480" imgH="215640" progId="Equation.3">
              <p:embed/>
            </p:oleObj>
          </a:graphicData>
        </a:graphic>
      </p:graphicFrame>
      <p:graphicFrame>
        <p:nvGraphicFramePr>
          <p:cNvPr id="261125" name="Object 5"/>
          <p:cNvGraphicFramePr>
            <a:graphicFrameLocks noChangeAspect="1"/>
          </p:cNvGraphicFramePr>
          <p:nvPr/>
        </p:nvGraphicFramePr>
        <p:xfrm>
          <a:off x="5324475" y="1143000"/>
          <a:ext cx="334963" cy="382588"/>
        </p:xfrm>
        <a:graphic>
          <a:graphicData uri="http://schemas.openxmlformats.org/presentationml/2006/ole">
            <p:oleObj spid="_x0000_s261125" name="Equation" r:id="rId7" imgW="190440" imgH="215640" progId="Equation.3">
              <p:embed/>
            </p:oleObj>
          </a:graphicData>
        </a:graphic>
      </p:graphicFrame>
      <p:pic>
        <p:nvPicPr>
          <p:cNvPr id="10" name="Picture 9" descr="collision2-E1E2-new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109763" y="1554272"/>
            <a:ext cx="3468180" cy="495933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6270173" y="5878285"/>
            <a:ext cx="856342" cy="232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13589001">
            <a:off x="6741887" y="4869541"/>
            <a:ext cx="856342" cy="232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6200000">
            <a:off x="5595257" y="2097313"/>
            <a:ext cx="508001" cy="203199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092909">
            <a:off x="5508173" y="5116286"/>
            <a:ext cx="856342" cy="232230"/>
          </a:xfrm>
          <a:prstGeom prst="rightArrow">
            <a:avLst/>
          </a:prstGeom>
          <a:solidFill>
            <a:srgbClr val="D60093"/>
          </a:soli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5936342" y="6226627"/>
            <a:ext cx="137887" cy="87087"/>
          </a:xfrm>
          <a:prstGeom prst="rightArrow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5558971" y="6241140"/>
            <a:ext cx="188685" cy="72573"/>
          </a:xfrm>
          <a:prstGeom prst="rightArrow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561942" y="5399315"/>
            <a:ext cx="811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energy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loss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34114" y="2852056"/>
            <a:ext cx="811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energy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  loss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718628" y="6144768"/>
            <a:ext cx="58058" cy="548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collision2-cropped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72382" y="1581805"/>
            <a:ext cx="3083618" cy="3417678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0" y="5539695"/>
            <a:ext cx="4387625" cy="679904"/>
            <a:chOff x="217713" y="5902553"/>
            <a:chExt cx="4387625" cy="679904"/>
          </a:xfrm>
        </p:grpSpPr>
        <p:graphicFrame>
          <p:nvGraphicFramePr>
            <p:cNvPr id="28" name="Object 27"/>
            <p:cNvGraphicFramePr>
              <a:graphicFrameLocks noChangeAspect="1"/>
            </p:cNvGraphicFramePr>
            <p:nvPr/>
          </p:nvGraphicFramePr>
          <p:xfrm>
            <a:off x="217713" y="6078765"/>
            <a:ext cx="609601" cy="323851"/>
          </p:xfrm>
          <a:graphic>
            <a:graphicData uri="http://schemas.openxmlformats.org/presentationml/2006/ole">
              <p:oleObj spid="_x0000_s261126" name="Equation" r:id="rId10" imgW="406080" imgH="215640" progId="Equation.3">
                <p:embed/>
              </p:oleObj>
            </a:graphicData>
          </a:graphic>
        </p:graphicFrame>
        <p:graphicFrame>
          <p:nvGraphicFramePr>
            <p:cNvPr id="29" name="Object 8"/>
            <p:cNvGraphicFramePr>
              <a:graphicFrameLocks noChangeAspect="1"/>
            </p:cNvGraphicFramePr>
            <p:nvPr/>
          </p:nvGraphicFramePr>
          <p:xfrm>
            <a:off x="983570" y="5902553"/>
            <a:ext cx="874257" cy="628731"/>
          </p:xfrm>
          <a:graphic>
            <a:graphicData uri="http://schemas.openxmlformats.org/presentationml/2006/ole">
              <p:oleObj spid="_x0000_s261127" name="Equation" r:id="rId11" imgW="583920" imgH="419040" progId="Equation.3">
                <p:embed/>
              </p:oleObj>
            </a:graphicData>
          </a:graphic>
        </p:graphicFrame>
        <p:graphicFrame>
          <p:nvGraphicFramePr>
            <p:cNvPr id="30" name="Object 9"/>
            <p:cNvGraphicFramePr>
              <a:graphicFrameLocks noChangeAspect="1"/>
            </p:cNvGraphicFramePr>
            <p:nvPr/>
          </p:nvGraphicFramePr>
          <p:xfrm>
            <a:off x="2013767" y="5921829"/>
            <a:ext cx="620803" cy="660628"/>
          </p:xfrm>
          <a:graphic>
            <a:graphicData uri="http://schemas.openxmlformats.org/presentationml/2006/ole">
              <p:oleObj spid="_x0000_s261128" name="Equation" r:id="rId12" imgW="406080" imgH="431640" progId="Equation.3">
                <p:embed/>
              </p:oleObj>
            </a:graphicData>
          </a:graphic>
        </p:graphicFrame>
        <p:graphicFrame>
          <p:nvGraphicFramePr>
            <p:cNvPr id="31" name="Object 10"/>
            <p:cNvGraphicFramePr>
              <a:graphicFrameLocks noChangeAspect="1"/>
            </p:cNvGraphicFramePr>
            <p:nvPr/>
          </p:nvGraphicFramePr>
          <p:xfrm>
            <a:off x="2859313" y="6031796"/>
            <a:ext cx="845307" cy="369004"/>
          </p:xfrm>
          <a:graphic>
            <a:graphicData uri="http://schemas.openxmlformats.org/presentationml/2006/ole">
              <p:oleObj spid="_x0000_s261129" name="Equation" r:id="rId13" imgW="495000" imgH="215640" progId="Equation.3">
                <p:embed/>
              </p:oleObj>
            </a:graphicData>
          </a:graphic>
        </p:graphicFrame>
        <p:graphicFrame>
          <p:nvGraphicFramePr>
            <p:cNvPr id="261130" name="Object 10"/>
            <p:cNvGraphicFramePr>
              <a:graphicFrameLocks noChangeAspect="1"/>
            </p:cNvGraphicFramePr>
            <p:nvPr/>
          </p:nvGraphicFramePr>
          <p:xfrm>
            <a:off x="3805238" y="6024563"/>
            <a:ext cx="800100" cy="333375"/>
          </p:xfrm>
          <a:graphic>
            <a:graphicData uri="http://schemas.openxmlformats.org/presentationml/2006/ole">
              <p:oleObj spid="_x0000_s261130" name="Equation" r:id="rId14" imgW="520560" imgH="215640" progId="Equation.3">
                <p:embed/>
              </p:oleObj>
            </a:graphicData>
          </a:graphic>
        </p:graphicFrame>
      </p:grpSp>
      <p:sp>
        <p:nvSpPr>
          <p:cNvPr id="35" name="Rectangle 34"/>
          <p:cNvSpPr/>
          <p:nvPr/>
        </p:nvSpPr>
        <p:spPr>
          <a:xfrm>
            <a:off x="4441371" y="1162957"/>
            <a:ext cx="4702629" cy="5370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 rot="20846742">
            <a:off x="1245889" y="4231383"/>
            <a:ext cx="464924" cy="1783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18099235">
            <a:off x="2152908" y="4025868"/>
            <a:ext cx="560537" cy="136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 rot="16200000">
            <a:off x="2368988" y="3327632"/>
            <a:ext cx="380417" cy="132033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5400000">
            <a:off x="4085771" y="3127828"/>
            <a:ext cx="2039257" cy="181429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6200000">
            <a:off x="2418387" y="2994274"/>
            <a:ext cx="236442" cy="117753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16663443">
            <a:off x="2003925" y="2541723"/>
            <a:ext cx="486586" cy="136561"/>
          </a:xfrm>
          <a:prstGeom prst="rightArrow">
            <a:avLst/>
          </a:prstGeom>
          <a:solidFill>
            <a:srgbClr val="D60093"/>
          </a:soli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2504884" y="2219982"/>
            <a:ext cx="137887" cy="87087"/>
          </a:xfrm>
          <a:prstGeom prst="rightArrow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2779485" y="2227940"/>
            <a:ext cx="181429" cy="50803"/>
          </a:xfrm>
          <a:prstGeom prst="rightArrow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  <p:bldP spid="17" grpId="0" animBg="1"/>
      <p:bldP spid="17" grpId="1" animBg="1"/>
      <p:bldP spid="19" grpId="0" animBg="1"/>
      <p:bldP spid="19" grpId="1" animBg="1"/>
      <p:bldP spid="20" grpId="0" animBg="1"/>
      <p:bldP spid="35" grpId="0" animBg="1"/>
      <p:bldP spid="27" grpId="0" animBg="1"/>
      <p:bldP spid="27" grpId="1" animBg="1"/>
      <p:bldP spid="32" grpId="0" animBg="1"/>
      <p:bldP spid="32" grpId="1" animBg="1"/>
      <p:bldP spid="33" grpId="0" animBg="1"/>
      <p:bldP spid="33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0" grpId="0" animBg="1"/>
      <p:bldP spid="40" grpId="1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Impact Phase 1 – Compression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64338" y="4136788"/>
            <a:ext cx="529984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</a:t>
            </a:r>
            <a:r>
              <a:rPr lang="en-US" sz="2000" dirty="0" smtClean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000" dirty="0" smtClean="0">
                <a:latin typeface="+mn-lt"/>
                <a:sym typeface="Symbol" pitchFamily="18" charset="2"/>
              </a:rPr>
              <a:t>Compression ends </a:t>
            </a:r>
            <a:r>
              <a:rPr lang="en-US" sz="2000" dirty="0" smtClean="0">
                <a:latin typeface="+mn-lt"/>
              </a:rPr>
              <a:t>when </a:t>
            </a:r>
            <a:r>
              <a:rPr lang="en-US" sz="2000" dirty="0">
                <a:latin typeface="+mn-lt"/>
              </a:rPr>
              <a:t>the spring length </a:t>
            </a:r>
            <a:endParaRPr lang="en-US" sz="2000" dirty="0" smtClean="0">
              <a:latin typeface="+mn-lt"/>
            </a:endParaRPr>
          </a:p>
          <a:p>
            <a:pPr eaLnBrk="0" hangingPunct="0"/>
            <a:r>
              <a:rPr lang="en-US" sz="2000" dirty="0" smtClean="0">
                <a:latin typeface="+mn-lt"/>
              </a:rPr>
              <a:t>    stops decreasing:  </a:t>
            </a:r>
            <a:endParaRPr lang="en-US" sz="2000" dirty="0">
              <a:latin typeface="+mn-lt"/>
            </a:endParaRPr>
          </a:p>
        </p:txBody>
      </p:sp>
      <p:sp>
        <p:nvSpPr>
          <p:cNvPr id="6" name="TextBox 27"/>
          <p:cNvSpPr txBox="1">
            <a:spLocks noChangeArrowheads="1"/>
          </p:cNvSpPr>
          <p:nvPr/>
        </p:nvSpPr>
        <p:spPr bwMode="auto">
          <a:xfrm>
            <a:off x="1166071" y="2578236"/>
            <a:ext cx="46249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</a:t>
            </a:r>
            <a:r>
              <a:rPr lang="en-US" sz="2000" dirty="0" smtClean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000" dirty="0" smtClean="0">
                <a:latin typeface="+mn-lt"/>
                <a:sym typeface="Symbol" pitchFamily="18" charset="2"/>
              </a:rPr>
              <a:t>The  spring changes its length by     ,</a:t>
            </a:r>
          </a:p>
          <a:p>
            <a:pPr eaLnBrk="0" hangingPunct="0"/>
            <a:r>
              <a:rPr lang="en-US" sz="2000" dirty="0" smtClean="0">
                <a:latin typeface="+mn-lt"/>
                <a:sym typeface="Symbol" pitchFamily="18" charset="2"/>
              </a:rPr>
              <a:t>    storing elastic energy     .</a:t>
            </a:r>
            <a:endParaRPr lang="en-US" sz="2000" dirty="0">
              <a:latin typeface="+mn-lt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6613285" y="2742358"/>
            <a:ext cx="2306472" cy="545911"/>
          </a:xfrm>
          <a:custGeom>
            <a:avLst/>
            <a:gdLst>
              <a:gd name="connsiteX0" fmla="*/ 368490 w 1801505"/>
              <a:gd name="connsiteY0" fmla="*/ 0 h 518615"/>
              <a:gd name="connsiteX1" fmla="*/ 0 w 1801505"/>
              <a:gd name="connsiteY1" fmla="*/ 518615 h 518615"/>
              <a:gd name="connsiteX2" fmla="*/ 1473958 w 1801505"/>
              <a:gd name="connsiteY2" fmla="*/ 518615 h 518615"/>
              <a:gd name="connsiteX3" fmla="*/ 1801505 w 1801505"/>
              <a:gd name="connsiteY3" fmla="*/ 13648 h 518615"/>
              <a:gd name="connsiteX4" fmla="*/ 368490 w 1801505"/>
              <a:gd name="connsiteY4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1505" h="518615">
                <a:moveTo>
                  <a:pt x="368490" y="0"/>
                </a:moveTo>
                <a:lnTo>
                  <a:pt x="0" y="518615"/>
                </a:lnTo>
                <a:lnTo>
                  <a:pt x="1473958" y="518615"/>
                </a:lnTo>
                <a:lnTo>
                  <a:pt x="1801505" y="13648"/>
                </a:lnTo>
                <a:lnTo>
                  <a:pt x="36849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pebbl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32151" y="1154599"/>
            <a:ext cx="930819" cy="1498553"/>
          </a:xfrm>
          <a:prstGeom prst="rect">
            <a:avLst/>
          </a:prstGeom>
        </p:spPr>
      </p:pic>
      <p:sp>
        <p:nvSpPr>
          <p:cNvPr id="21" name="Freeform 20"/>
          <p:cNvSpPr/>
          <p:nvPr/>
        </p:nvSpPr>
        <p:spPr>
          <a:xfrm>
            <a:off x="7691458" y="2633178"/>
            <a:ext cx="177423" cy="368490"/>
          </a:xfrm>
          <a:custGeom>
            <a:avLst/>
            <a:gdLst>
              <a:gd name="connsiteX0" fmla="*/ 163773 w 300251"/>
              <a:gd name="connsiteY0" fmla="*/ 0 h 968991"/>
              <a:gd name="connsiteX1" fmla="*/ 0 w 300251"/>
              <a:gd name="connsiteY1" fmla="*/ 150125 h 968991"/>
              <a:gd name="connsiteX2" fmla="*/ 286603 w 300251"/>
              <a:gd name="connsiteY2" fmla="*/ 245659 h 968991"/>
              <a:gd name="connsiteX3" fmla="*/ 13648 w 300251"/>
              <a:gd name="connsiteY3" fmla="*/ 368489 h 968991"/>
              <a:gd name="connsiteX4" fmla="*/ 286603 w 300251"/>
              <a:gd name="connsiteY4" fmla="*/ 450376 h 968991"/>
              <a:gd name="connsiteX5" fmla="*/ 13648 w 300251"/>
              <a:gd name="connsiteY5" fmla="*/ 559558 h 968991"/>
              <a:gd name="connsiteX6" fmla="*/ 300251 w 300251"/>
              <a:gd name="connsiteY6" fmla="*/ 668740 h 968991"/>
              <a:gd name="connsiteX7" fmla="*/ 13648 w 300251"/>
              <a:gd name="connsiteY7" fmla="*/ 750626 h 968991"/>
              <a:gd name="connsiteX8" fmla="*/ 286603 w 300251"/>
              <a:gd name="connsiteY8" fmla="*/ 859808 h 968991"/>
              <a:gd name="connsiteX9" fmla="*/ 136478 w 300251"/>
              <a:gd name="connsiteY9" fmla="*/ 968991 h 96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0251" h="968991">
                <a:moveTo>
                  <a:pt x="163773" y="0"/>
                </a:moveTo>
                <a:lnTo>
                  <a:pt x="0" y="150125"/>
                </a:lnTo>
                <a:lnTo>
                  <a:pt x="286603" y="245659"/>
                </a:lnTo>
                <a:lnTo>
                  <a:pt x="13648" y="368489"/>
                </a:lnTo>
                <a:lnTo>
                  <a:pt x="286603" y="450376"/>
                </a:lnTo>
                <a:lnTo>
                  <a:pt x="13648" y="559558"/>
                </a:lnTo>
                <a:lnTo>
                  <a:pt x="300251" y="668740"/>
                </a:lnTo>
                <a:lnTo>
                  <a:pt x="13648" y="750626"/>
                </a:lnTo>
                <a:lnTo>
                  <a:pt x="286603" y="859808"/>
                </a:lnTo>
                <a:lnTo>
                  <a:pt x="136478" y="968991"/>
                </a:lnTo>
              </a:path>
            </a:pathLst>
          </a:custGeom>
          <a:ln w="254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7169150" y="2728913"/>
          <a:ext cx="293688" cy="358775"/>
        </p:xfrm>
        <a:graphic>
          <a:graphicData uri="http://schemas.openxmlformats.org/presentationml/2006/ole">
            <p:oleObj spid="_x0000_s178177" name="Equation" r:id="rId5" imgW="114120" imgH="139680" progId="Equation.3">
              <p:embed/>
            </p:oleObj>
          </a:graphicData>
        </a:graphic>
      </p:graphicFrame>
      <p:cxnSp>
        <p:nvCxnSpPr>
          <p:cNvPr id="35" name="Straight Arrow Connector 34"/>
          <p:cNvCxnSpPr/>
          <p:nvPr/>
        </p:nvCxnSpPr>
        <p:spPr>
          <a:xfrm rot="5400000">
            <a:off x="7425327" y="2803775"/>
            <a:ext cx="25930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78179" name="Equation" r:id="rId6" imgW="114120" imgH="215640" progId="Equation.3">
              <p:embed/>
            </p:oleObj>
          </a:graphicData>
        </a:graphic>
      </p:graphicFrame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3987800" y="2946627"/>
          <a:ext cx="293913" cy="318213"/>
        </p:xfrm>
        <a:graphic>
          <a:graphicData uri="http://schemas.openxmlformats.org/presentationml/2006/ole">
            <p:oleObj spid="_x0000_s178180" name="Equation" r:id="rId7" imgW="152280" imgH="164880" progId="Equation.3">
              <p:embed/>
            </p:oleObj>
          </a:graphicData>
        </a:graphic>
      </p:graphicFrame>
      <p:graphicFrame>
        <p:nvGraphicFramePr>
          <p:cNvPr id="178181" name="Object 5"/>
          <p:cNvGraphicFramePr>
            <a:graphicFrameLocks noChangeAspect="1"/>
          </p:cNvGraphicFramePr>
          <p:nvPr/>
        </p:nvGraphicFramePr>
        <p:xfrm>
          <a:off x="3021013" y="5101771"/>
          <a:ext cx="908050" cy="471488"/>
        </p:xfrm>
        <a:graphic>
          <a:graphicData uri="http://schemas.openxmlformats.org/presentationml/2006/ole">
            <p:oleObj spid="_x0000_s178181" name="Equation" r:id="rId8" imgW="342720" imgH="177480" progId="Equation.3">
              <p:embed/>
            </p:oleObj>
          </a:graphicData>
        </a:graphic>
      </p:graphicFrame>
      <p:graphicFrame>
        <p:nvGraphicFramePr>
          <p:cNvPr id="178182" name="Object 6"/>
          <p:cNvGraphicFramePr>
            <a:graphicFrameLocks noChangeAspect="1"/>
          </p:cNvGraphicFramePr>
          <p:nvPr/>
        </p:nvGraphicFramePr>
        <p:xfrm>
          <a:off x="2954564" y="5511346"/>
          <a:ext cx="1514475" cy="604838"/>
        </p:xfrm>
        <a:graphic>
          <a:graphicData uri="http://schemas.openxmlformats.org/presentationml/2006/ole">
            <p:oleObj spid="_x0000_s178182" name="Equation" r:id="rId9" imgW="571320" imgH="228600" progId="Equation.3">
              <p:embed/>
            </p:oleObj>
          </a:graphicData>
        </a:graphic>
      </p:graphicFrame>
      <p:sp>
        <p:nvSpPr>
          <p:cNvPr id="46" name="Oval 45"/>
          <p:cNvSpPr/>
          <p:nvPr/>
        </p:nvSpPr>
        <p:spPr>
          <a:xfrm>
            <a:off x="7738281" y="3002508"/>
            <a:ext cx="73152" cy="731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847463" y="287967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p</a:t>
            </a:r>
            <a:endParaRPr lang="en-US" sz="2000" i="1" dirty="0"/>
          </a:p>
        </p:txBody>
      </p:sp>
      <p:graphicFrame>
        <p:nvGraphicFramePr>
          <p:cNvPr id="178191" name="Object 15"/>
          <p:cNvGraphicFramePr>
            <a:graphicFrameLocks noChangeAspect="1"/>
          </p:cNvGraphicFramePr>
          <p:nvPr/>
        </p:nvGraphicFramePr>
        <p:xfrm>
          <a:off x="5302662" y="2656115"/>
          <a:ext cx="267424" cy="293914"/>
        </p:xfrm>
        <a:graphic>
          <a:graphicData uri="http://schemas.openxmlformats.org/presentationml/2006/ole">
            <p:oleObj spid="_x0000_s178191" name="Equation" r:id="rId10" imgW="126720" imgH="139680" progId="Equation.3">
              <p:embed/>
            </p:oleObj>
          </a:graphicData>
        </a:graphic>
      </p:graphicFrame>
      <p:sp>
        <p:nvSpPr>
          <p:cNvPr id="25" name="TextBox 27"/>
          <p:cNvSpPr txBox="1">
            <a:spLocks noChangeArrowheads="1"/>
          </p:cNvSpPr>
          <p:nvPr/>
        </p:nvSpPr>
        <p:spPr bwMode="auto">
          <a:xfrm>
            <a:off x="1202356" y="1134064"/>
            <a:ext cx="39982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</a:t>
            </a:r>
            <a:r>
              <a:rPr lang="en-US" sz="2000" dirty="0" smtClean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000" dirty="0" smtClean="0">
                <a:latin typeface="+mn-lt"/>
                <a:sym typeface="Symbol" pitchFamily="18" charset="2"/>
              </a:rPr>
              <a:t>Contact point </a:t>
            </a:r>
            <a:r>
              <a:rPr lang="en-US" sz="2000" dirty="0" smtClean="0">
                <a:latin typeface="+mn-lt"/>
                <a:sym typeface="Symbol"/>
              </a:rPr>
              <a:t> virtual spring</a:t>
            </a:r>
            <a:r>
              <a:rPr lang="en-US" sz="2000" dirty="0" smtClean="0">
                <a:latin typeface="+mn-lt"/>
                <a:sym typeface="Symbol" pitchFamily="18" charset="2"/>
              </a:rPr>
              <a:t>.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78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78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2"/>
          <p:cNvSpPr>
            <a:spLocks noGrp="1" noChangeArrowheads="1"/>
          </p:cNvSpPr>
          <p:nvPr>
            <p:ph type="title"/>
          </p:nvPr>
        </p:nvSpPr>
        <p:spPr>
          <a:xfrm>
            <a:off x="700314" y="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Convergence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24315" y="1516743"/>
            <a:ext cx="564770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impulses </a:t>
            </a:r>
            <a:r>
              <a:rPr lang="en-US" dirty="0">
                <a:latin typeface="Arial" pitchFamily="34" charset="0"/>
                <a:cs typeface="Arial" pitchFamily="34" charset="0"/>
              </a:rPr>
              <a:t>at the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end</a:t>
            </a:r>
            <a:r>
              <a:rPr lang="en-US" dirty="0">
                <a:latin typeface="Arial" pitchFamily="34" charset="0"/>
                <a:cs typeface="Arial" pitchFamily="34" charset="0"/>
              </a:rPr>
              <a:t> of the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th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state in the sequence.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26" name="TextBox 6"/>
          <p:cNvSpPr txBox="1">
            <a:spLocks noChangeArrowheads="1"/>
          </p:cNvSpPr>
          <p:nvPr/>
        </p:nvSpPr>
        <p:spPr bwMode="auto">
          <a:xfrm>
            <a:off x="1447800" y="2971800"/>
            <a:ext cx="6705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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monotone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non-decreasing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27" name="TextBox 7"/>
          <p:cNvSpPr txBox="1">
            <a:spLocks noChangeArrowheads="1"/>
          </p:cNvSpPr>
          <p:nvPr/>
        </p:nvSpPr>
        <p:spPr bwMode="auto">
          <a:xfrm>
            <a:off x="1447800" y="3429000"/>
            <a:ext cx="6477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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bounded within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an ellipse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2286000" y="2362200"/>
          <a:ext cx="1752600" cy="541338"/>
        </p:xfrm>
        <a:graphic>
          <a:graphicData uri="http://schemas.openxmlformats.org/presentationml/2006/ole">
            <p:oleObj spid="_x0000_s248836" name="Equation" r:id="rId3" imgW="711000" imgH="228600" progId="Equation.3">
              <p:embed/>
            </p:oleObj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768350" y="1443038"/>
          <a:ext cx="1368425" cy="501650"/>
        </p:xfrm>
        <a:graphic>
          <a:graphicData uri="http://schemas.openxmlformats.org/presentationml/2006/ole">
            <p:oleObj spid="_x0000_s248839" name="Equation" r:id="rId4" imgW="622080" imgH="228600" progId="Equation.3">
              <p:embed/>
            </p:oleObj>
          </a:graphicData>
        </a:graphic>
      </p:graphicFrame>
      <p:graphicFrame>
        <p:nvGraphicFramePr>
          <p:cNvPr id="248840" name="Object 8"/>
          <p:cNvGraphicFramePr>
            <a:graphicFrameLocks noChangeAspect="1"/>
          </p:cNvGraphicFramePr>
          <p:nvPr/>
        </p:nvGraphicFramePr>
        <p:xfrm>
          <a:off x="2492375" y="2320925"/>
          <a:ext cx="1535113" cy="501650"/>
        </p:xfrm>
        <a:graphic>
          <a:graphicData uri="http://schemas.openxmlformats.org/presentationml/2006/ole">
            <p:oleObj spid="_x0000_s248840" name="Equation" r:id="rId5" imgW="698400" imgH="228600" progId="Equation.3">
              <p:embed/>
            </p:oleObj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827314" y="2307771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Sequence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95514" y="4709886"/>
            <a:ext cx="8153400" cy="1240517"/>
            <a:chOff x="395514" y="4709886"/>
            <a:chExt cx="8153400" cy="1240517"/>
          </a:xfrm>
        </p:grpSpPr>
        <p:sp>
          <p:nvSpPr>
            <p:cNvPr id="6" name="TextBox 5"/>
            <p:cNvSpPr txBox="1"/>
            <p:nvPr/>
          </p:nvSpPr>
          <p:spPr bwMode="auto">
            <a:xfrm>
              <a:off x="395514" y="4709886"/>
              <a:ext cx="8153400" cy="12003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2400" b="1" dirty="0">
                  <a:solidFill>
                    <a:srgbClr val="009900"/>
                  </a:solidFill>
                  <a:latin typeface="Arial" pitchFamily="34" charset="0"/>
                  <a:cs typeface="Arial" pitchFamily="34" charset="0"/>
                </a:rPr>
                <a:t>Theorem </a:t>
              </a:r>
              <a:r>
                <a:rPr lang="en-US" sz="2400" b="1" dirty="0" smtClean="0">
                  <a:solidFill>
                    <a:srgbClr val="009900"/>
                  </a:solidFill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2400" dirty="0" smtClean="0">
                  <a:latin typeface="Arial" pitchFamily="34" charset="0"/>
                  <a:cs typeface="Arial" pitchFamily="34" charset="0"/>
                </a:rPr>
                <a:t> : </a:t>
              </a:r>
              <a:r>
                <a:rPr lang="en-US" sz="2400" dirty="0">
                  <a:solidFill>
                    <a:srgbClr val="009900"/>
                  </a:solidFill>
                  <a:latin typeface="Arial" pitchFamily="34" charset="0"/>
                  <a:cs typeface="Arial" pitchFamily="34" charset="0"/>
                </a:rPr>
                <a:t>The state transition will either </a:t>
              </a:r>
              <a:r>
                <a:rPr lang="en-US" sz="2400" dirty="0" smtClean="0">
                  <a:solidFill>
                    <a:srgbClr val="009900"/>
                  </a:solidFill>
                  <a:latin typeface="Arial" pitchFamily="34" charset="0"/>
                  <a:cs typeface="Arial" pitchFamily="34" charset="0"/>
                </a:rPr>
                <a:t> terminate with</a:t>
              </a:r>
            </a:p>
            <a:p>
              <a:pPr eaLnBrk="0" hangingPunct="0">
                <a:defRPr/>
              </a:pPr>
              <a:r>
                <a:rPr lang="en-US" sz="2400" dirty="0" smtClean="0">
                  <a:solidFill>
                    <a:srgbClr val="009900"/>
                  </a:solidFill>
                  <a:latin typeface="Arial" pitchFamily="34" charset="0"/>
                  <a:cs typeface="Arial" pitchFamily="34" charset="0"/>
                </a:rPr>
                <a:t>                   or </a:t>
              </a:r>
              <a:r>
                <a:rPr lang="en-US" sz="2400" dirty="0">
                  <a:solidFill>
                    <a:srgbClr val="009900"/>
                  </a:solidFill>
                  <a:latin typeface="Arial" pitchFamily="34" charset="0"/>
                  <a:cs typeface="Arial" pitchFamily="34" charset="0"/>
                </a:rPr>
                <a:t>the sequence will converge with </a:t>
              </a:r>
              <a:endParaRPr lang="en-US" sz="24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endParaRPr>
            </a:p>
            <a:p>
              <a:pPr eaLnBrk="0" hangingPunct="0">
                <a:defRPr/>
              </a:pPr>
              <a:r>
                <a:rPr lang="en-US" sz="2400" dirty="0" smtClean="0">
                  <a:solidFill>
                    <a:srgbClr val="009900"/>
                  </a:solidFill>
                  <a:latin typeface="Arial" pitchFamily="34" charset="0"/>
                  <a:cs typeface="Arial" pitchFamily="34" charset="0"/>
                </a:rPr>
                <a:t>   either                  or                 . </a:t>
              </a:r>
              <a:endParaRPr lang="en-US" sz="2400" dirty="0">
                <a:solidFill>
                  <a:srgbClr val="009900"/>
                </a:solidFill>
                <a:latin typeface="Arial" pitchFamily="34" charset="0"/>
                <a:cs typeface="Arial" pitchFamily="34" charset="0"/>
              </a:endParaRPr>
            </a:p>
          </p:txBody>
        </p:sp>
        <p:graphicFrame>
          <p:nvGraphicFramePr>
            <p:cNvPr id="248841" name="Object 9"/>
            <p:cNvGraphicFramePr>
              <a:graphicFrameLocks noChangeAspect="1"/>
            </p:cNvGraphicFramePr>
            <p:nvPr/>
          </p:nvGraphicFramePr>
          <p:xfrm>
            <a:off x="657452" y="5120595"/>
            <a:ext cx="1312862" cy="474662"/>
          </p:xfrm>
          <a:graphic>
            <a:graphicData uri="http://schemas.openxmlformats.org/presentationml/2006/ole">
              <p:oleObj spid="_x0000_s248841" name="Equation" r:id="rId6" imgW="596880" imgH="215640" progId="Equation.3">
                <p:embed/>
              </p:oleObj>
            </a:graphicData>
          </a:graphic>
        </p:graphicFrame>
        <p:graphicFrame>
          <p:nvGraphicFramePr>
            <p:cNvPr id="248842" name="Object 10"/>
            <p:cNvGraphicFramePr>
              <a:graphicFrameLocks noChangeAspect="1"/>
            </p:cNvGraphicFramePr>
            <p:nvPr/>
          </p:nvGraphicFramePr>
          <p:xfrm>
            <a:off x="1581150" y="5475741"/>
            <a:ext cx="1339850" cy="474662"/>
          </p:xfrm>
          <a:graphic>
            <a:graphicData uri="http://schemas.openxmlformats.org/presentationml/2006/ole">
              <p:oleObj spid="_x0000_s248842" name="Equation" r:id="rId7" imgW="609480" imgH="215640" progId="Equation.3">
                <p:embed/>
              </p:oleObj>
            </a:graphicData>
          </a:graphic>
        </p:graphicFrame>
        <p:graphicFrame>
          <p:nvGraphicFramePr>
            <p:cNvPr id="248843" name="Object 11"/>
            <p:cNvGraphicFramePr>
              <a:graphicFrameLocks noChangeAspect="1"/>
            </p:cNvGraphicFramePr>
            <p:nvPr/>
          </p:nvGraphicFramePr>
          <p:xfrm>
            <a:off x="3409043" y="5460774"/>
            <a:ext cx="1341438" cy="474662"/>
          </p:xfrm>
          <a:graphic>
            <a:graphicData uri="http://schemas.openxmlformats.org/presentationml/2006/ole">
              <p:oleObj spid="_x0000_s248843" name="Equation" r:id="rId8" imgW="609480" imgH="21564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00314" y="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Ping Pong Experiment</a:t>
            </a:r>
          </a:p>
        </p:txBody>
      </p:sp>
      <p:pic>
        <p:nvPicPr>
          <p:cNvPr id="4" name="pingpong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523999" y="1143000"/>
            <a:ext cx="6499123" cy="48743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Experiment</a:t>
            </a:r>
          </a:p>
        </p:txBody>
      </p:sp>
      <p:graphicFrame>
        <p:nvGraphicFramePr>
          <p:cNvPr id="249863" name="Object 7"/>
          <p:cNvGraphicFramePr>
            <a:graphicFrameLocks noChangeAspect="1"/>
          </p:cNvGraphicFramePr>
          <p:nvPr/>
        </p:nvGraphicFramePr>
        <p:xfrm>
          <a:off x="8200425" y="5696289"/>
          <a:ext cx="633413" cy="541337"/>
        </p:xfrm>
        <a:graphic>
          <a:graphicData uri="http://schemas.openxmlformats.org/presentationml/2006/ole">
            <p:oleObj spid="_x0000_s249863" name="Equation" r:id="rId3" imgW="266400" imgH="228600" progId="Equation.3">
              <p:embed/>
            </p:oleObj>
          </a:graphicData>
        </a:graphic>
      </p:graphicFrame>
      <p:graphicFrame>
        <p:nvGraphicFramePr>
          <p:cNvPr id="249864" name="Object 8"/>
          <p:cNvGraphicFramePr>
            <a:graphicFrameLocks noChangeAspect="1"/>
          </p:cNvGraphicFramePr>
          <p:nvPr/>
        </p:nvGraphicFramePr>
        <p:xfrm>
          <a:off x="3040051" y="1576361"/>
          <a:ext cx="644525" cy="311469"/>
        </p:xfrm>
        <a:graphic>
          <a:graphicData uri="http://schemas.openxmlformats.org/presentationml/2006/ole">
            <p:oleObj spid="_x0000_s249864" name="Equation" r:id="rId4" imgW="419040" imgH="203040" progId="Equation.3">
              <p:embed/>
            </p:oleObj>
          </a:graphicData>
        </a:graphic>
      </p:graphicFrame>
      <p:graphicFrame>
        <p:nvGraphicFramePr>
          <p:cNvPr id="249865" name="Object 9"/>
          <p:cNvGraphicFramePr>
            <a:graphicFrameLocks noChangeAspect="1"/>
          </p:cNvGraphicFramePr>
          <p:nvPr/>
        </p:nvGraphicFramePr>
        <p:xfrm>
          <a:off x="8160262" y="6113068"/>
          <a:ext cx="644525" cy="312737"/>
        </p:xfrm>
        <a:graphic>
          <a:graphicData uri="http://schemas.openxmlformats.org/presentationml/2006/ole">
            <p:oleObj spid="_x0000_s249865" name="Equation" r:id="rId5" imgW="419040" imgH="203040" progId="Equation.3">
              <p:embed/>
            </p:oleObj>
          </a:graphicData>
        </a:graphic>
      </p:graphicFrame>
      <p:graphicFrame>
        <p:nvGraphicFramePr>
          <p:cNvPr id="249866" name="Object 10"/>
          <p:cNvGraphicFramePr>
            <a:graphicFrameLocks noChangeAspect="1"/>
          </p:cNvGraphicFramePr>
          <p:nvPr/>
        </p:nvGraphicFramePr>
        <p:xfrm>
          <a:off x="412038" y="5088655"/>
          <a:ext cx="663575" cy="665163"/>
        </p:xfrm>
        <a:graphic>
          <a:graphicData uri="http://schemas.openxmlformats.org/presentationml/2006/ole">
            <p:oleObj spid="_x0000_s249866" name="Equation" r:id="rId6" imgW="431640" imgH="431640" progId="Equation.3">
              <p:embed/>
            </p:oleObj>
          </a:graphicData>
        </a:graphic>
      </p:graphicFrame>
      <p:grpSp>
        <p:nvGrpSpPr>
          <p:cNvPr id="37" name="Group 36"/>
          <p:cNvGrpSpPr/>
          <p:nvPr/>
        </p:nvGrpSpPr>
        <p:grpSpPr>
          <a:xfrm>
            <a:off x="374196" y="2603977"/>
            <a:ext cx="1773868" cy="1600574"/>
            <a:chOff x="272596" y="1896156"/>
            <a:chExt cx="1773868" cy="1669768"/>
          </a:xfrm>
        </p:grpSpPr>
        <p:graphicFrame>
          <p:nvGraphicFramePr>
            <p:cNvPr id="249868" name="Object 12"/>
            <p:cNvGraphicFramePr>
              <a:graphicFrameLocks noChangeAspect="1"/>
            </p:cNvGraphicFramePr>
            <p:nvPr/>
          </p:nvGraphicFramePr>
          <p:xfrm>
            <a:off x="272596" y="1896156"/>
            <a:ext cx="1509713" cy="373062"/>
          </p:xfrm>
          <a:graphic>
            <a:graphicData uri="http://schemas.openxmlformats.org/presentationml/2006/ole">
              <p:oleObj spid="_x0000_s249868" name="Equation" r:id="rId7" imgW="876240" imgH="215640" progId="Equation.3">
                <p:embed/>
              </p:oleObj>
            </a:graphicData>
          </a:graphic>
        </p:graphicFrame>
        <p:graphicFrame>
          <p:nvGraphicFramePr>
            <p:cNvPr id="249869" name="Object 13"/>
            <p:cNvGraphicFramePr>
              <a:graphicFrameLocks noChangeAspect="1"/>
            </p:cNvGraphicFramePr>
            <p:nvPr/>
          </p:nvGraphicFramePr>
          <p:xfrm>
            <a:off x="279422" y="2773917"/>
            <a:ext cx="1531938" cy="373063"/>
          </p:xfrm>
          <a:graphic>
            <a:graphicData uri="http://schemas.openxmlformats.org/presentationml/2006/ole">
              <p:oleObj spid="_x0000_s249869" name="Equation" r:id="rId8" imgW="888840" imgH="215640" progId="Equation.3">
                <p:embed/>
              </p:oleObj>
            </a:graphicData>
          </a:graphic>
        </p:graphicFrame>
        <p:sp>
          <p:nvSpPr>
            <p:cNvPr id="27" name="TextBox 26"/>
            <p:cNvSpPr txBox="1"/>
            <p:nvPr/>
          </p:nvSpPr>
          <p:spPr>
            <a:xfrm>
              <a:off x="738801" y="2302061"/>
              <a:ext cx="1133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(ball-ball)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71756" y="3196592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(ball-table)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0" y="2022005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Measured values: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0" y="4670863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Guessed value: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2" name="Object 11"/>
          <p:cNvGraphicFramePr>
            <a:graphicFrameLocks noChangeAspect="1"/>
          </p:cNvGraphicFramePr>
          <p:nvPr/>
        </p:nvGraphicFramePr>
        <p:xfrm>
          <a:off x="228051" y="1216933"/>
          <a:ext cx="1377323" cy="306072"/>
        </p:xfrm>
        <a:graphic>
          <a:graphicData uri="http://schemas.openxmlformats.org/presentationml/2006/ole">
            <p:oleObj spid="_x0000_s249870" name="Equation" r:id="rId9" imgW="799920" imgH="177480" progId="Equation.3">
              <p:embed/>
            </p:oleObj>
          </a:graphicData>
        </a:graphic>
      </p:graphicFrame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1608468" y="1190172"/>
            <a:ext cx="455613" cy="383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Arial" pitchFamily="34" charset="0"/>
                <a:cs typeface="Arial" pitchFamily="34" charset="0"/>
              </a:rPr>
              <a:t>kg</a:t>
            </a:r>
          </a:p>
        </p:txBody>
      </p:sp>
      <p:pic>
        <p:nvPicPr>
          <p:cNvPr id="24" name="Picture 23" descr="pingPong-k2k1-2.65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187290" y="1991032"/>
            <a:ext cx="4950711" cy="4336025"/>
          </a:xfrm>
          <a:prstGeom prst="rect">
            <a:avLst/>
          </a:prstGeom>
        </p:spPr>
      </p:pic>
      <p:graphicFrame>
        <p:nvGraphicFramePr>
          <p:cNvPr id="249871" name="Object 15"/>
          <p:cNvGraphicFramePr>
            <a:graphicFrameLocks noChangeAspect="1"/>
          </p:cNvGraphicFramePr>
          <p:nvPr/>
        </p:nvGraphicFramePr>
        <p:xfrm>
          <a:off x="7900988" y="1887538"/>
          <a:ext cx="330200" cy="512762"/>
        </p:xfrm>
        <a:graphic>
          <a:graphicData uri="http://schemas.openxmlformats.org/presentationml/2006/ole">
            <p:oleObj spid="_x0000_s249871" name="Equation" r:id="rId11" imgW="139680" imgH="215640" progId="Equation.3">
              <p:embed/>
            </p:oleObj>
          </a:graphicData>
        </a:graphic>
      </p:graphicFrame>
      <p:graphicFrame>
        <p:nvGraphicFramePr>
          <p:cNvPr id="249872" name="Object 16"/>
          <p:cNvGraphicFramePr>
            <a:graphicFrameLocks noChangeAspect="1"/>
          </p:cNvGraphicFramePr>
          <p:nvPr/>
        </p:nvGraphicFramePr>
        <p:xfrm>
          <a:off x="7874000" y="4187825"/>
          <a:ext cx="392113" cy="511175"/>
        </p:xfrm>
        <a:graphic>
          <a:graphicData uri="http://schemas.openxmlformats.org/presentationml/2006/ole">
            <p:oleObj spid="_x0000_s249872" name="Equation" r:id="rId12" imgW="164880" imgH="215640" progId="Equation.3">
              <p:embed/>
            </p:oleObj>
          </a:graphicData>
        </a:graphic>
      </p:graphicFrame>
      <p:cxnSp>
        <p:nvCxnSpPr>
          <p:cNvPr id="25" name="Straight Arrow Connector 24"/>
          <p:cNvCxnSpPr/>
          <p:nvPr/>
        </p:nvCxnSpPr>
        <p:spPr>
          <a:xfrm flipV="1">
            <a:off x="5203038" y="4116493"/>
            <a:ext cx="539646" cy="6895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177247" y="4869708"/>
            <a:ext cx="633618" cy="3954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983031" y="473713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same trial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Where Are We? </a:t>
            </a:r>
            <a:endParaRPr lang="en-US" altLang="zh-CN" dirty="0">
              <a:solidFill>
                <a:srgbClr val="0070C0"/>
              </a:solidFill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0514" y="1509485"/>
            <a:ext cx="4400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I. Impact with Compliance 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8743" y="3011714"/>
            <a:ext cx="4219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II. Simultaneous Impacts 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7258" y="2191655"/>
            <a:ext cx="719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Relationship of tangential impulse to normal impact at single contact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(also with friction)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7257" y="3809998"/>
            <a:ext cx="719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Relationships among normal impacts at different contacts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(no friction or compliance)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86971" y="4630057"/>
            <a:ext cx="6473372" cy="1393372"/>
          </a:xfrm>
          <a:prstGeom prst="roundRect">
            <a:avLst/>
          </a:prstGeom>
          <a:solidFill>
            <a:schemeClr val="accent6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16000" y="4673600"/>
            <a:ext cx="6502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III. Model Integration (Billiard Shooting) </a:t>
            </a:r>
            <a:endParaRPr lang="en-US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7257" y="5457370"/>
            <a:ext cx="719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Simultaneous impacts with friction and compliance  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Billiard Shooting</a:t>
            </a:r>
          </a:p>
        </p:txBody>
      </p:sp>
      <p:cxnSp>
        <p:nvCxnSpPr>
          <p:cNvPr id="13" name="Straight Arrow Connector 12"/>
          <p:cNvCxnSpPr>
            <a:stCxn id="9" idx="7"/>
          </p:cNvCxnSpPr>
          <p:nvPr/>
        </p:nvCxnSpPr>
        <p:spPr bwMode="auto">
          <a:xfrm rot="5400000" flipH="1" flipV="1">
            <a:off x="4784725" y="3041650"/>
            <a:ext cx="238125" cy="1012825"/>
          </a:xfrm>
          <a:prstGeom prst="straightConnector1">
            <a:avLst/>
          </a:prstGeom>
          <a:noFill/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1274" name="Picture 5" descr="cue stick ball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524000"/>
            <a:ext cx="57181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038600" y="4114800"/>
            <a:ext cx="63500" cy="63500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038600" y="4724400"/>
            <a:ext cx="63500" cy="63500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4343400" y="3657600"/>
            <a:ext cx="63500" cy="63500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rot="5400000" flipH="1" flipV="1">
            <a:off x="3844131" y="4499769"/>
            <a:ext cx="466725" cy="1588"/>
          </a:xfrm>
          <a:prstGeom prst="straightConnector1">
            <a:avLst/>
          </a:prstGeom>
          <a:noFill/>
          <a:ln w="25400" algn="ctr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16" name="Straight Arrow Connector 15"/>
          <p:cNvCxnSpPr>
            <a:cxnSpLocks noChangeShapeType="1"/>
          </p:cNvCxnSpPr>
          <p:nvPr/>
        </p:nvCxnSpPr>
        <p:spPr bwMode="auto">
          <a:xfrm rot="5400000" flipH="1" flipV="1">
            <a:off x="4026694" y="3801269"/>
            <a:ext cx="392113" cy="257175"/>
          </a:xfrm>
          <a:prstGeom prst="straightConnector1">
            <a:avLst/>
          </a:prstGeom>
          <a:noFill/>
          <a:ln w="25400" algn="ctr">
            <a:solidFill>
              <a:schemeClr val="bg1"/>
            </a:solidFill>
            <a:round/>
            <a:headEnd/>
            <a:tailEnd type="triangle" w="med" len="med"/>
          </a:ln>
        </p:spPr>
      </p:cxnSp>
      <p:cxnSp>
        <p:nvCxnSpPr>
          <p:cNvPr id="18" name="Straight Arrow Connector 17"/>
          <p:cNvCxnSpPr/>
          <p:nvPr/>
        </p:nvCxnSpPr>
        <p:spPr bwMode="auto">
          <a:xfrm rot="5400000" flipH="1" flipV="1">
            <a:off x="4110037" y="4119563"/>
            <a:ext cx="619125" cy="609600"/>
          </a:xfrm>
          <a:prstGeom prst="straightConnector1">
            <a:avLst/>
          </a:prstGeom>
          <a:noFill/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281" name="Straight Arrow Connector 19"/>
          <p:cNvCxnSpPr>
            <a:cxnSpLocks noChangeShapeType="1"/>
          </p:cNvCxnSpPr>
          <p:nvPr/>
        </p:nvCxnSpPr>
        <p:spPr bwMode="auto">
          <a:xfrm rot="10800000" flipV="1">
            <a:off x="5486400" y="2209800"/>
            <a:ext cx="914400" cy="676275"/>
          </a:xfrm>
          <a:prstGeom prst="straightConnector1">
            <a:avLst/>
          </a:prstGeom>
          <a:noFill/>
          <a:ln w="38100" algn="ctr">
            <a:solidFill>
              <a:schemeClr val="bg1"/>
            </a:solidFill>
            <a:round/>
            <a:headEnd/>
            <a:tailEnd type="triangle" w="med" len="med"/>
          </a:ln>
        </p:spPr>
      </p:cxnSp>
      <p:graphicFrame>
        <p:nvGraphicFramePr>
          <p:cNvPr id="657410" name="Object 2"/>
          <p:cNvGraphicFramePr>
            <a:graphicFrameLocks noChangeAspect="1"/>
          </p:cNvGraphicFramePr>
          <p:nvPr/>
        </p:nvGraphicFramePr>
        <p:xfrm>
          <a:off x="5410200" y="3048000"/>
          <a:ext cx="612775" cy="911225"/>
        </p:xfrm>
        <a:graphic>
          <a:graphicData uri="http://schemas.openxmlformats.org/presentationml/2006/ole">
            <p:oleObj spid="_x0000_s250882" name="Equation" r:id="rId4" imgW="139680" imgH="215640" progId="Equation.3">
              <p:embed/>
            </p:oleObj>
          </a:graphicData>
        </a:graphic>
      </p:graphicFrame>
      <p:graphicFrame>
        <p:nvGraphicFramePr>
          <p:cNvPr id="657411" name="Object 3"/>
          <p:cNvGraphicFramePr>
            <a:graphicFrameLocks noChangeAspect="1"/>
          </p:cNvGraphicFramePr>
          <p:nvPr/>
        </p:nvGraphicFramePr>
        <p:xfrm>
          <a:off x="4648200" y="3886200"/>
          <a:ext cx="723900" cy="911225"/>
        </p:xfrm>
        <a:graphic>
          <a:graphicData uri="http://schemas.openxmlformats.org/presentationml/2006/ole">
            <p:oleObj spid="_x0000_s250883" name="Equation" r:id="rId5" imgW="164880" imgH="215640" progId="Equation.3">
              <p:embed/>
            </p:oleObj>
          </a:graphicData>
        </a:graphic>
      </p:graphicFrame>
      <p:graphicFrame>
        <p:nvGraphicFramePr>
          <p:cNvPr id="26" name="Object 5"/>
          <p:cNvGraphicFramePr>
            <a:graphicFrameLocks noChangeAspect="1"/>
          </p:cNvGraphicFramePr>
          <p:nvPr/>
        </p:nvGraphicFramePr>
        <p:xfrm>
          <a:off x="3810000" y="3657600"/>
          <a:ext cx="355600" cy="390525"/>
        </p:xfrm>
        <a:graphic>
          <a:graphicData uri="http://schemas.openxmlformats.org/presentationml/2006/ole">
            <p:oleObj spid="_x0000_s250884" name="Equation" r:id="rId6" imgW="126720" imgH="139680" progId="Equation.3">
              <p:embed/>
            </p:oleObj>
          </a:graphicData>
        </a:graphic>
      </p:graphicFrame>
      <p:graphicFrame>
        <p:nvGraphicFramePr>
          <p:cNvPr id="657414" name="Object 6"/>
          <p:cNvGraphicFramePr>
            <a:graphicFrameLocks noChangeAspect="1"/>
          </p:cNvGraphicFramePr>
          <p:nvPr/>
        </p:nvGraphicFramePr>
        <p:xfrm>
          <a:off x="3733800" y="4360863"/>
          <a:ext cx="355600" cy="355600"/>
        </p:xfrm>
        <a:graphic>
          <a:graphicData uri="http://schemas.openxmlformats.org/presentationml/2006/ole">
            <p:oleObj spid="_x0000_s250885" name="Equation" r:id="rId7" imgW="126720" imgH="126720" progId="Equation.3">
              <p:embed/>
            </p:oleObj>
          </a:graphicData>
        </a:graphic>
      </p:graphicFrame>
      <p:graphicFrame>
        <p:nvGraphicFramePr>
          <p:cNvPr id="11270" name="Object 7"/>
          <p:cNvGraphicFramePr>
            <a:graphicFrameLocks noChangeAspect="1"/>
          </p:cNvGraphicFramePr>
          <p:nvPr/>
        </p:nvGraphicFramePr>
        <p:xfrm>
          <a:off x="6073775" y="2484438"/>
          <a:ext cx="328613" cy="387350"/>
        </p:xfrm>
        <a:graphic>
          <a:graphicData uri="http://schemas.openxmlformats.org/presentationml/2006/ole">
            <p:oleObj spid="_x0000_s250886" name="Equation" r:id="rId8" imgW="114120" imgH="139680" progId="Equation.3">
              <p:embed/>
            </p:oleObj>
          </a:graphicData>
        </a:graphic>
      </p:graphicFrame>
      <p:sp>
        <p:nvSpPr>
          <p:cNvPr id="11282" name="TextBox 28"/>
          <p:cNvSpPr txBox="1">
            <a:spLocks noChangeArrowheads="1"/>
          </p:cNvSpPr>
          <p:nvPr/>
        </p:nvSpPr>
        <p:spPr bwMode="auto">
          <a:xfrm>
            <a:off x="762000" y="5943600"/>
            <a:ext cx="6470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chemeClr val="bg1"/>
                </a:solidFill>
              </a:rPr>
              <a:t>Simultaneous impacts: cue-ball and ball-table!</a:t>
            </a: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4419600" y="3429000"/>
            <a:ext cx="990600" cy="238125"/>
          </a:xfrm>
          <a:prstGeom prst="straightConnector1">
            <a:avLst/>
          </a:prstGeom>
          <a:noFill/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Contact Structures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  </a:t>
            </a:r>
            <a:endParaRPr lang="en-US" altLang="zh-CN" dirty="0">
              <a:solidFill>
                <a:srgbClr val="0070C0"/>
              </a:solidFill>
              <a:ea typeface="宋体" pitchFamily="2" charset="-122"/>
            </a:endParaRPr>
          </a:p>
        </p:txBody>
      </p:sp>
      <p:pic>
        <p:nvPicPr>
          <p:cNvPr id="3" name="Picture 2" descr="cue-contac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2380" y="1240680"/>
            <a:ext cx="7940103" cy="3824806"/>
          </a:xfrm>
          <a:prstGeom prst="rect">
            <a:avLst/>
          </a:prstGeom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765628" y="5105400"/>
            <a:ext cx="7870371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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Normal 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impulses at the 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two contacts 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are described 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by the </a:t>
            </a:r>
            <a:r>
              <a:rPr lang="en-US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simultaneous</a:t>
            </a:r>
          </a:p>
          <a:p>
            <a:pPr eaLnBrk="0" hangingPunct="0"/>
            <a:r>
              <a:rPr lang="en-US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 </a:t>
            </a:r>
            <a:r>
              <a:rPr lang="en-US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impact model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. 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758370" y="5823857"/>
            <a:ext cx="7870371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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At each contact, normal impulse drives tangential impulse as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described</a:t>
            </a:r>
          </a:p>
          <a:p>
            <a:pPr eaLnBrk="0" hangingPunct="0"/>
            <a:r>
              <a:rPr lang="en-US" dirty="0" smtClean="0">
                <a:latin typeface="Arial" pitchFamily="34" charset="0"/>
                <a:cs typeface="Arial" pitchFamily="34" charset="0"/>
              </a:rPr>
              <a:t>    by the </a:t>
            </a:r>
            <a:r>
              <a:rPr lang="en-US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compliance model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.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7658" y="1132114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Cue-ball contact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74344" y="1168399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Ball-table contact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Combing the Two Impact Models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  </a:t>
            </a:r>
            <a:endParaRPr lang="en-US" altLang="zh-CN" dirty="0">
              <a:solidFill>
                <a:srgbClr val="0070C0"/>
              </a:solidFill>
              <a:ea typeface="宋体" pitchFamily="2" charset="-122"/>
            </a:endParaRPr>
          </a:p>
        </p:txBody>
      </p:sp>
      <p:pic>
        <p:nvPicPr>
          <p:cNvPr id="3" name="Picture 2" descr="integrated model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0414" y="1062480"/>
            <a:ext cx="8127607" cy="45545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88457" y="1335314"/>
            <a:ext cx="1152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normal CB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impulse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3772" y="4913085"/>
            <a:ext cx="1130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normal BT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impulse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6971" y="5965371"/>
            <a:ext cx="6588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The two normal impulses take turns to drive the system. </a:t>
            </a:r>
            <a:endParaRPr lang="en-US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451475" y="3009900"/>
          <a:ext cx="373063" cy="419100"/>
        </p:xfrm>
        <a:graphic>
          <a:graphicData uri="http://schemas.openxmlformats.org/presentationml/2006/ole">
            <p:oleObj spid="_x0000_s416769" name="Equation" r:id="rId5" imgW="20304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Mechanical Cue Stick</a:t>
            </a:r>
          </a:p>
        </p:txBody>
      </p:sp>
      <p:pic>
        <p:nvPicPr>
          <p:cNvPr id="10" name="Picture 9" descr="mechnical cu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22828" y="1123042"/>
            <a:ext cx="716280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A Masse Shot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  </a:t>
            </a:r>
            <a:endParaRPr lang="en-US" altLang="zh-CN" dirty="0">
              <a:solidFill>
                <a:srgbClr val="0070C0"/>
              </a:solidFill>
              <a:ea typeface="宋体" pitchFamily="2" charset="-122"/>
            </a:endParaRPr>
          </a:p>
        </p:txBody>
      </p:sp>
      <p:pic>
        <p:nvPicPr>
          <p:cNvPr id="7" name="L24cm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1022554" y="1098755"/>
            <a:ext cx="6892413" cy="5169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asse-sho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2857" y="477133"/>
            <a:ext cx="8446710" cy="59236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48229" y="5936344"/>
            <a:ext cx="175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predicted trajectory 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     by model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21543" y="2982686"/>
            <a:ext cx="2103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reconstructed trajectory </a:t>
            </a:r>
          </a:p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from video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52571" y="2931886"/>
            <a:ext cx="2024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rial" pitchFamily="34" charset="0"/>
                <a:cs typeface="Arial" pitchFamily="34" charset="0"/>
              </a:rPr>
              <a:t>if not ended by cushion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4934857" y="435429"/>
            <a:ext cx="4049486" cy="3120571"/>
          </a:xfrm>
          <a:custGeom>
            <a:avLst/>
            <a:gdLst>
              <a:gd name="connsiteX0" fmla="*/ 2467429 w 4049486"/>
              <a:gd name="connsiteY0" fmla="*/ 14514 h 3120571"/>
              <a:gd name="connsiteX1" fmla="*/ 1175657 w 4049486"/>
              <a:gd name="connsiteY1" fmla="*/ 217714 h 3120571"/>
              <a:gd name="connsiteX2" fmla="*/ 290286 w 4049486"/>
              <a:gd name="connsiteY2" fmla="*/ 986971 h 3120571"/>
              <a:gd name="connsiteX3" fmla="*/ 0 w 4049486"/>
              <a:gd name="connsiteY3" fmla="*/ 2583542 h 3120571"/>
              <a:gd name="connsiteX4" fmla="*/ 667657 w 4049486"/>
              <a:gd name="connsiteY4" fmla="*/ 3120571 h 3120571"/>
              <a:gd name="connsiteX5" fmla="*/ 2046514 w 4049486"/>
              <a:gd name="connsiteY5" fmla="*/ 3004457 h 3120571"/>
              <a:gd name="connsiteX6" fmla="*/ 2423886 w 4049486"/>
              <a:gd name="connsiteY6" fmla="*/ 2598057 h 3120571"/>
              <a:gd name="connsiteX7" fmla="*/ 2685143 w 4049486"/>
              <a:gd name="connsiteY7" fmla="*/ 2090057 h 3120571"/>
              <a:gd name="connsiteX8" fmla="*/ 3222172 w 4049486"/>
              <a:gd name="connsiteY8" fmla="*/ 2090057 h 3120571"/>
              <a:gd name="connsiteX9" fmla="*/ 3686629 w 4049486"/>
              <a:gd name="connsiteY9" fmla="*/ 2235200 h 3120571"/>
              <a:gd name="connsiteX10" fmla="*/ 3976914 w 4049486"/>
              <a:gd name="connsiteY10" fmla="*/ 2061028 h 3120571"/>
              <a:gd name="connsiteX11" fmla="*/ 4049486 w 4049486"/>
              <a:gd name="connsiteY11" fmla="*/ 899885 h 3120571"/>
              <a:gd name="connsiteX12" fmla="*/ 3875314 w 4049486"/>
              <a:gd name="connsiteY12" fmla="*/ 101600 h 3120571"/>
              <a:gd name="connsiteX13" fmla="*/ 2728686 w 4049486"/>
              <a:gd name="connsiteY13" fmla="*/ 0 h 3120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049486" h="3120571">
                <a:moveTo>
                  <a:pt x="2467429" y="14514"/>
                </a:moveTo>
                <a:lnTo>
                  <a:pt x="1175657" y="217714"/>
                </a:lnTo>
                <a:lnTo>
                  <a:pt x="290286" y="986971"/>
                </a:lnTo>
                <a:lnTo>
                  <a:pt x="0" y="2583542"/>
                </a:lnTo>
                <a:lnTo>
                  <a:pt x="667657" y="3120571"/>
                </a:lnTo>
                <a:lnTo>
                  <a:pt x="2046514" y="3004457"/>
                </a:lnTo>
                <a:lnTo>
                  <a:pt x="2423886" y="2598057"/>
                </a:lnTo>
                <a:lnTo>
                  <a:pt x="2685143" y="2090057"/>
                </a:lnTo>
                <a:lnTo>
                  <a:pt x="3222172" y="2090057"/>
                </a:lnTo>
                <a:lnTo>
                  <a:pt x="3686629" y="2235200"/>
                </a:lnTo>
                <a:lnTo>
                  <a:pt x="3976914" y="2061028"/>
                </a:lnTo>
                <a:lnTo>
                  <a:pt x="4049486" y="899885"/>
                </a:lnTo>
                <a:lnTo>
                  <a:pt x="3875314" y="101600"/>
                </a:lnTo>
                <a:lnTo>
                  <a:pt x="2728686" y="0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580571" y="4078514"/>
            <a:ext cx="3599543" cy="24384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763657" y="5718629"/>
            <a:ext cx="1891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increasing cue-ball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compliance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44571" y="2743200"/>
            <a:ext cx="4136572" cy="3599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596572" y="1843314"/>
            <a:ext cx="58057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93486" y="812800"/>
            <a:ext cx="4136571" cy="2685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493511" y="4220919"/>
            <a:ext cx="4580561" cy="896486"/>
            <a:chOff x="8474586" y="2706914"/>
            <a:chExt cx="4580561" cy="896486"/>
          </a:xfrm>
        </p:grpSpPr>
        <p:sp>
          <p:nvSpPr>
            <p:cNvPr id="15" name="TextBox 14"/>
            <p:cNvSpPr txBox="1"/>
            <p:nvPr/>
          </p:nvSpPr>
          <p:spPr>
            <a:xfrm>
              <a:off x="8474586" y="2728686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Shot video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9869714" y="2859314"/>
              <a:ext cx="435429" cy="1161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472057" y="2706914"/>
              <a:ext cx="2009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Trajectory fitting   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9887204" y="3416448"/>
              <a:ext cx="435429" cy="1161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459565" y="3234068"/>
              <a:ext cx="2595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Post-shot ball velocities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19390" y="5384443"/>
            <a:ext cx="5951767" cy="380515"/>
            <a:chOff x="8170485" y="3810476"/>
            <a:chExt cx="5951767" cy="380515"/>
          </a:xfrm>
        </p:grpSpPr>
        <p:sp>
          <p:nvSpPr>
            <p:cNvPr id="25" name="Right Arrow 24"/>
            <p:cNvSpPr/>
            <p:nvPr/>
          </p:nvSpPr>
          <p:spPr>
            <a:xfrm>
              <a:off x="9874712" y="3958592"/>
              <a:ext cx="435429" cy="1161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170485" y="3810476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Impact model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449452" y="3821659"/>
              <a:ext cx="3672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Predicted post-shot ball velocities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6" grpId="0" animBg="1"/>
      <p:bldP spid="16" grpId="1" animBg="1"/>
      <p:bldP spid="21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Transition at End of Phase 1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6642314" y="3743844"/>
            <a:ext cx="2306472" cy="545911"/>
          </a:xfrm>
          <a:custGeom>
            <a:avLst/>
            <a:gdLst>
              <a:gd name="connsiteX0" fmla="*/ 368490 w 1801505"/>
              <a:gd name="connsiteY0" fmla="*/ 0 h 518615"/>
              <a:gd name="connsiteX1" fmla="*/ 0 w 1801505"/>
              <a:gd name="connsiteY1" fmla="*/ 518615 h 518615"/>
              <a:gd name="connsiteX2" fmla="*/ 1473958 w 1801505"/>
              <a:gd name="connsiteY2" fmla="*/ 518615 h 518615"/>
              <a:gd name="connsiteX3" fmla="*/ 1801505 w 1801505"/>
              <a:gd name="connsiteY3" fmla="*/ 13648 h 518615"/>
              <a:gd name="connsiteX4" fmla="*/ 368490 w 1801505"/>
              <a:gd name="connsiteY4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1505" h="518615">
                <a:moveTo>
                  <a:pt x="368490" y="0"/>
                </a:moveTo>
                <a:lnTo>
                  <a:pt x="0" y="518615"/>
                </a:lnTo>
                <a:lnTo>
                  <a:pt x="1473958" y="518615"/>
                </a:lnTo>
                <a:lnTo>
                  <a:pt x="1801505" y="13648"/>
                </a:lnTo>
                <a:lnTo>
                  <a:pt x="36849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pebbl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1180" y="2156085"/>
            <a:ext cx="930819" cy="1498553"/>
          </a:xfrm>
          <a:prstGeom prst="rect">
            <a:avLst/>
          </a:prstGeom>
        </p:spPr>
      </p:pic>
      <p:sp>
        <p:nvSpPr>
          <p:cNvPr id="21" name="Freeform 20"/>
          <p:cNvSpPr/>
          <p:nvPr/>
        </p:nvSpPr>
        <p:spPr>
          <a:xfrm>
            <a:off x="7720487" y="3634664"/>
            <a:ext cx="177423" cy="368490"/>
          </a:xfrm>
          <a:custGeom>
            <a:avLst/>
            <a:gdLst>
              <a:gd name="connsiteX0" fmla="*/ 163773 w 300251"/>
              <a:gd name="connsiteY0" fmla="*/ 0 h 968991"/>
              <a:gd name="connsiteX1" fmla="*/ 0 w 300251"/>
              <a:gd name="connsiteY1" fmla="*/ 150125 h 968991"/>
              <a:gd name="connsiteX2" fmla="*/ 286603 w 300251"/>
              <a:gd name="connsiteY2" fmla="*/ 245659 h 968991"/>
              <a:gd name="connsiteX3" fmla="*/ 13648 w 300251"/>
              <a:gd name="connsiteY3" fmla="*/ 368489 h 968991"/>
              <a:gd name="connsiteX4" fmla="*/ 286603 w 300251"/>
              <a:gd name="connsiteY4" fmla="*/ 450376 h 968991"/>
              <a:gd name="connsiteX5" fmla="*/ 13648 w 300251"/>
              <a:gd name="connsiteY5" fmla="*/ 559558 h 968991"/>
              <a:gd name="connsiteX6" fmla="*/ 300251 w 300251"/>
              <a:gd name="connsiteY6" fmla="*/ 668740 h 968991"/>
              <a:gd name="connsiteX7" fmla="*/ 13648 w 300251"/>
              <a:gd name="connsiteY7" fmla="*/ 750626 h 968991"/>
              <a:gd name="connsiteX8" fmla="*/ 286603 w 300251"/>
              <a:gd name="connsiteY8" fmla="*/ 859808 h 968991"/>
              <a:gd name="connsiteX9" fmla="*/ 136478 w 300251"/>
              <a:gd name="connsiteY9" fmla="*/ 968991 h 96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0251" h="968991">
                <a:moveTo>
                  <a:pt x="163773" y="0"/>
                </a:moveTo>
                <a:lnTo>
                  <a:pt x="0" y="150125"/>
                </a:lnTo>
                <a:lnTo>
                  <a:pt x="286603" y="245659"/>
                </a:lnTo>
                <a:lnTo>
                  <a:pt x="13648" y="368489"/>
                </a:lnTo>
                <a:lnTo>
                  <a:pt x="286603" y="450376"/>
                </a:lnTo>
                <a:lnTo>
                  <a:pt x="13648" y="559558"/>
                </a:lnTo>
                <a:lnTo>
                  <a:pt x="300251" y="668740"/>
                </a:lnTo>
                <a:lnTo>
                  <a:pt x="13648" y="750626"/>
                </a:lnTo>
                <a:lnTo>
                  <a:pt x="286603" y="859808"/>
                </a:lnTo>
                <a:lnTo>
                  <a:pt x="136478" y="968991"/>
                </a:lnTo>
              </a:path>
            </a:pathLst>
          </a:custGeom>
          <a:ln w="254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7198179" y="3019199"/>
          <a:ext cx="293688" cy="358775"/>
        </p:xfrm>
        <a:graphic>
          <a:graphicData uri="http://schemas.openxmlformats.org/presentationml/2006/ole">
            <p:oleObj spid="_x0000_s436226" name="Equation" r:id="rId5" imgW="114120" imgH="139680" progId="Equation.3">
              <p:embed/>
            </p:oleObj>
          </a:graphicData>
        </a:graphic>
      </p:graphicFrame>
      <p:cxnSp>
        <p:nvCxnSpPr>
          <p:cNvPr id="35" name="Straight Arrow Connector 34"/>
          <p:cNvCxnSpPr/>
          <p:nvPr/>
        </p:nvCxnSpPr>
        <p:spPr>
          <a:xfrm rot="5400000">
            <a:off x="7454356" y="3805261"/>
            <a:ext cx="25930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436227" name="Equation" r:id="rId6" imgW="114120" imgH="215640" progId="Equation.3">
              <p:embed/>
            </p:oleObj>
          </a:graphicData>
        </a:graphic>
      </p:graphicFrame>
      <p:sp>
        <p:nvSpPr>
          <p:cNvPr id="46" name="Oval 45"/>
          <p:cNvSpPr/>
          <p:nvPr/>
        </p:nvSpPr>
        <p:spPr>
          <a:xfrm>
            <a:off x="7767310" y="3292794"/>
            <a:ext cx="73152" cy="731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847463" y="287967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p</a:t>
            </a:r>
            <a:endParaRPr lang="en-US" sz="2000" i="1" dirty="0"/>
          </a:p>
        </p:txBody>
      </p:sp>
      <p:grpSp>
        <p:nvGrpSpPr>
          <p:cNvPr id="2" name="Group 52"/>
          <p:cNvGrpSpPr/>
          <p:nvPr/>
        </p:nvGrpSpPr>
        <p:grpSpPr>
          <a:xfrm>
            <a:off x="3066328" y="2540000"/>
            <a:ext cx="4129865" cy="372609"/>
            <a:chOff x="2384157" y="5631542"/>
            <a:chExt cx="4129865" cy="372609"/>
          </a:xfrm>
        </p:grpSpPr>
        <p:sp>
          <p:nvSpPr>
            <p:cNvPr id="49" name="TextBox 48"/>
            <p:cNvSpPr txBox="1"/>
            <p:nvPr/>
          </p:nvSpPr>
          <p:spPr>
            <a:xfrm>
              <a:off x="3204462" y="5631602"/>
              <a:ext cx="3309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66"/>
                  </a:solidFill>
                  <a:latin typeface="+mn-lt"/>
                </a:rPr>
                <a:t>energy coefficient of restitution</a:t>
              </a:r>
              <a:endParaRPr lang="en-US" dirty="0">
                <a:solidFill>
                  <a:srgbClr val="FF0066"/>
                </a:solidFill>
                <a:latin typeface="+mn-lt"/>
              </a:endParaRPr>
            </a:p>
          </p:txBody>
        </p:sp>
        <p:graphicFrame>
          <p:nvGraphicFramePr>
            <p:cNvPr id="178184" name="Object 8"/>
            <p:cNvGraphicFramePr>
              <a:graphicFrameLocks noChangeAspect="1"/>
            </p:cNvGraphicFramePr>
            <p:nvPr/>
          </p:nvGraphicFramePr>
          <p:xfrm>
            <a:off x="2384157" y="5631542"/>
            <a:ext cx="838921" cy="372609"/>
          </p:xfrm>
          <a:graphic>
            <a:graphicData uri="http://schemas.openxmlformats.org/presentationml/2006/ole">
              <p:oleObj spid="_x0000_s436231" name="Equation" r:id="rId7" imgW="457200" imgH="203040" progId="Equation.3">
                <p:embed/>
              </p:oleObj>
            </a:graphicData>
          </a:graphic>
        </p:graphicFrame>
      </p:grpSp>
      <p:graphicFrame>
        <p:nvGraphicFramePr>
          <p:cNvPr id="178186" name="Object 10"/>
          <p:cNvGraphicFramePr>
            <a:graphicFrameLocks noChangeAspect="1"/>
          </p:cNvGraphicFramePr>
          <p:nvPr/>
        </p:nvGraphicFramePr>
        <p:xfrm>
          <a:off x="2591707" y="1604510"/>
          <a:ext cx="1816100" cy="638175"/>
        </p:xfrm>
        <a:graphic>
          <a:graphicData uri="http://schemas.openxmlformats.org/presentationml/2006/ole">
            <p:oleObj spid="_x0000_s436232" name="Equation" r:id="rId8" imgW="685800" imgH="241200" progId="Equation.3">
              <p:embed/>
            </p:oleObj>
          </a:graphicData>
        </a:graphic>
      </p:graphicFrame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750681" y="1110559"/>
            <a:ext cx="52629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</a:t>
            </a:r>
            <a:r>
              <a:rPr lang="en-US" sz="2000" dirty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000" dirty="0" smtClean="0">
                <a:latin typeface="+mn-lt"/>
                <a:sym typeface="Symbol" pitchFamily="18" charset="2"/>
              </a:rPr>
              <a:t>Loss of energy at transition to restitution: </a:t>
            </a:r>
            <a:r>
              <a:rPr lang="en-US" sz="2000" dirty="0" smtClean="0">
                <a:latin typeface="+mn-lt"/>
              </a:rPr>
              <a:t>  </a:t>
            </a:r>
            <a:endParaRPr lang="en-US" sz="2000" dirty="0">
              <a:latin typeface="+mn-lt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3483428" y="2148115"/>
            <a:ext cx="0" cy="3773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Object 3"/>
          <p:cNvGraphicFramePr>
            <a:graphicFrameLocks noChangeAspect="1"/>
          </p:cNvGraphicFramePr>
          <p:nvPr/>
        </p:nvGraphicFramePr>
        <p:xfrm>
          <a:off x="1489250" y="4823487"/>
          <a:ext cx="1695663" cy="554873"/>
        </p:xfrm>
        <a:graphic>
          <a:graphicData uri="http://schemas.openxmlformats.org/presentationml/2006/ole">
            <p:oleObj spid="_x0000_s436234" name="Equation" r:id="rId9" imgW="736560" imgH="241200" progId="Equation.3">
              <p:embed/>
            </p:oleObj>
          </a:graphicData>
        </a:graphic>
      </p:graphicFrame>
      <p:sp>
        <p:nvSpPr>
          <p:cNvPr id="27" name="Right Brace 26"/>
          <p:cNvSpPr/>
          <p:nvPr/>
        </p:nvSpPr>
        <p:spPr>
          <a:xfrm>
            <a:off x="3280448" y="5069311"/>
            <a:ext cx="177421" cy="68238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4206801" y="4869430"/>
            <a:ext cx="2369729" cy="1333685"/>
            <a:chOff x="4424515" y="1763373"/>
            <a:chExt cx="2369729" cy="1333685"/>
          </a:xfrm>
        </p:grpSpPr>
        <p:graphicFrame>
          <p:nvGraphicFramePr>
            <p:cNvPr id="29" name="Object 5"/>
            <p:cNvGraphicFramePr>
              <a:graphicFrameLocks noChangeAspect="1"/>
            </p:cNvGraphicFramePr>
            <p:nvPr/>
          </p:nvGraphicFramePr>
          <p:xfrm>
            <a:off x="4477729" y="1763373"/>
            <a:ext cx="1257300" cy="466725"/>
          </p:xfrm>
          <a:graphic>
            <a:graphicData uri="http://schemas.openxmlformats.org/presentationml/2006/ole">
              <p:oleObj spid="_x0000_s436235" name="Equation" r:id="rId10" imgW="545760" imgH="203040" progId="Equation.3">
                <p:embed/>
              </p:oleObj>
            </a:graphicData>
          </a:graphic>
        </p:graphicFrame>
        <p:graphicFrame>
          <p:nvGraphicFramePr>
            <p:cNvPr id="30" name="Object 6"/>
            <p:cNvGraphicFramePr>
              <a:graphicFrameLocks noChangeAspect="1"/>
            </p:cNvGraphicFramePr>
            <p:nvPr/>
          </p:nvGraphicFramePr>
          <p:xfrm>
            <a:off x="4424515" y="2232591"/>
            <a:ext cx="2369729" cy="864467"/>
          </p:xfrm>
          <a:graphic>
            <a:graphicData uri="http://schemas.openxmlformats.org/presentationml/2006/ole">
              <p:oleObj spid="_x0000_s436236" name="Equation" r:id="rId11" imgW="1079280" imgH="393480" progId="Equation.3">
                <p:embed/>
              </p:oleObj>
            </a:graphicData>
          </a:graphic>
        </p:graphicFrame>
      </p:grpSp>
      <p:graphicFrame>
        <p:nvGraphicFramePr>
          <p:cNvPr id="31" name="Object 7"/>
          <p:cNvGraphicFramePr>
            <a:graphicFrameLocks noChangeAspect="1"/>
          </p:cNvGraphicFramePr>
          <p:nvPr/>
        </p:nvGraphicFramePr>
        <p:xfrm>
          <a:off x="1388836" y="5501595"/>
          <a:ext cx="1784350" cy="409575"/>
        </p:xfrm>
        <a:graphic>
          <a:graphicData uri="http://schemas.openxmlformats.org/presentationml/2006/ole">
            <p:oleObj spid="_x0000_s436237" name="Equation" r:id="rId12" imgW="774360" imgH="177480" progId="Equation.3">
              <p:embed/>
            </p:oleObj>
          </a:graphicData>
        </a:graphic>
      </p:graphicFrame>
      <p:sp>
        <p:nvSpPr>
          <p:cNvPr id="32" name="Right Arrow 31"/>
          <p:cNvSpPr/>
          <p:nvPr/>
        </p:nvSpPr>
        <p:spPr>
          <a:xfrm>
            <a:off x="3607994" y="5355914"/>
            <a:ext cx="573206" cy="150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881309" y="4332731"/>
            <a:ext cx="58418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</a:t>
            </a:r>
            <a:r>
              <a:rPr lang="en-US" sz="2000" dirty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000" dirty="0" smtClean="0">
                <a:latin typeface="+mn-lt"/>
                <a:sym typeface="Symbol" pitchFamily="18" charset="2"/>
              </a:rPr>
              <a:t>Increase in stiffness at transition to restitution: </a:t>
            </a:r>
            <a:r>
              <a:rPr lang="en-US" sz="2000" dirty="0" smtClean="0">
                <a:latin typeface="+mn-lt"/>
              </a:rPr>
              <a:t>  </a:t>
            </a:r>
            <a:endParaRPr lang="en-US" sz="2000" dirty="0">
              <a:latin typeface="+mn-lt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2315028" y="5914574"/>
            <a:ext cx="21772" cy="29754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509485" y="6183086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change in spring length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2" grpId="0" animBg="1"/>
      <p:bldP spid="33" grpId="0"/>
      <p:bldP spid="3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143001"/>
            <a:ext cx="7844051" cy="3385456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>
                <a:solidFill>
                  <a:srgbClr val="009900"/>
                </a:solidFill>
                <a:latin typeface="Arial" pitchFamily="34" charset="0"/>
                <a:ea typeface="宋体" pitchFamily="2" charset="-122"/>
                <a:cs typeface="Arial" pitchFamily="34" charset="0"/>
                <a:sym typeface="Symbol" pitchFamily="18" charset="2"/>
              </a:rPr>
              <a:t>3D impact modeling with compliance and friction</a:t>
            </a:r>
          </a:p>
          <a:p>
            <a:pPr lvl="1">
              <a:defRPr/>
            </a:pPr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  <a:sym typeface="Symbol" pitchFamily="18" charset="2"/>
              </a:rPr>
              <a:t>elastic spring energies</a:t>
            </a:r>
          </a:p>
          <a:p>
            <a:pPr lvl="1">
              <a:defRPr/>
            </a:pPr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  <a:sym typeface="Symbol" pitchFamily="18" charset="2"/>
              </a:rPr>
              <a:t>impulse-based not time-based</a:t>
            </a:r>
          </a:p>
          <a:p>
            <a:pPr lvl="1">
              <a:defRPr/>
            </a:pPr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  <a:sym typeface="Symbol" pitchFamily="18" charset="2"/>
              </a:rPr>
              <a:t>contact mode analysis (stick / slip)</a:t>
            </a:r>
          </a:p>
          <a:p>
            <a:pPr lvl="1">
              <a:defRPr/>
            </a:pPr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  <a:sym typeface="Symbol" pitchFamily="18" charset="2"/>
              </a:rPr>
              <a:t>sliding velocity computation</a:t>
            </a:r>
            <a:endParaRPr lang="en-US" altLang="zh-CN" dirty="0" smtClean="0">
              <a:latin typeface="Arial" pitchFamily="34" charset="0"/>
              <a:ea typeface="宋体" pitchFamily="2" charset="-122"/>
              <a:cs typeface="Arial" pitchFamily="34" charset="0"/>
              <a:sym typeface="Symbol" pitchFamily="18" charset="2"/>
            </a:endParaRPr>
          </a:p>
          <a:p>
            <a:pPr>
              <a:defRPr/>
            </a:pPr>
            <a:r>
              <a:rPr lang="en-US" altLang="zh-CN" dirty="0" smtClean="0">
                <a:solidFill>
                  <a:srgbClr val="009900"/>
                </a:solidFill>
                <a:latin typeface="Arial" pitchFamily="34" charset="0"/>
                <a:ea typeface="宋体" pitchFamily="2" charset="-122"/>
                <a:cs typeface="Arial" pitchFamily="34" charset="0"/>
                <a:sym typeface="Symbol" pitchFamily="18" charset="2"/>
              </a:rPr>
              <a:t>Multiple impacts </a:t>
            </a:r>
            <a:endParaRPr lang="en-US" altLang="zh-CN" sz="2000" dirty="0" smtClean="0">
              <a:solidFill>
                <a:srgbClr val="009900"/>
              </a:solidFill>
              <a:latin typeface="Arial" pitchFamily="34" charset="0"/>
              <a:ea typeface="宋体" pitchFamily="2" charset="-122"/>
              <a:cs typeface="Arial" pitchFamily="34" charset="0"/>
              <a:sym typeface="Symbol" pitchFamily="18" charset="2"/>
            </a:endParaRPr>
          </a:p>
          <a:p>
            <a:pPr lvl="1">
              <a:defRPr/>
            </a:pPr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  <a:sym typeface="Symbol" pitchFamily="18" charset="2"/>
              </a:rPr>
              <a:t>state transition diagram</a:t>
            </a:r>
          </a:p>
          <a:p>
            <a:pPr lvl="1">
              <a:defRPr/>
            </a:pPr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  <a:sym typeface="Symbol" pitchFamily="18" charset="2"/>
              </a:rPr>
              <a:t>impulse curve </a:t>
            </a:r>
          </a:p>
          <a:p>
            <a:pPr lvl="1">
              <a:defRPr/>
            </a:pPr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  <a:sym typeface="Symbol" pitchFamily="18" charset="2"/>
              </a:rPr>
              <a:t>stiffness ratio</a:t>
            </a:r>
          </a:p>
          <a:p>
            <a:pPr lvl="1">
              <a:defRPr/>
            </a:pPr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  <a:sym typeface="Symbol" pitchFamily="18" charset="2"/>
              </a:rPr>
              <a:t>scalability</a:t>
            </a:r>
          </a:p>
          <a:p>
            <a:pPr lvl="1">
              <a:defRPr/>
            </a:pPr>
            <a:r>
              <a:rPr lang="en-US" altLang="zh-CN" sz="2000" dirty="0" smtClean="0">
                <a:latin typeface="Arial" pitchFamily="34" charset="0"/>
                <a:ea typeface="宋体" pitchFamily="2" charset="-122"/>
                <a:cs typeface="Arial" pitchFamily="34" charset="0"/>
                <a:sym typeface="Symbol" pitchFamily="18" charset="2"/>
              </a:rPr>
              <a:t>convergence </a:t>
            </a:r>
            <a:endParaRPr lang="en-US" altLang="zh-CN" sz="2400" dirty="0" smtClean="0">
              <a:latin typeface="Arial" pitchFamily="34" charset="0"/>
              <a:ea typeface="宋体" pitchFamily="2" charset="-122"/>
              <a:cs typeface="Arial" pitchFamily="34" charset="0"/>
              <a:sym typeface="Symbol" pitchFamily="18" charset="2"/>
            </a:endParaRPr>
          </a:p>
          <a:p>
            <a:pPr marL="342900" lvl="1" indent="-342900">
              <a:defRPr/>
            </a:pPr>
            <a:r>
              <a:rPr lang="en-US" altLang="zh-CN" sz="2400" dirty="0" smtClean="0">
                <a:solidFill>
                  <a:srgbClr val="0099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Physical experiment.</a:t>
            </a:r>
          </a:p>
          <a:p>
            <a:pPr marL="342900" lvl="1" indent="-342900">
              <a:defRPr/>
            </a:pPr>
            <a:r>
              <a:rPr lang="en-US" altLang="zh-CN" sz="2400" dirty="0" smtClean="0">
                <a:solidFill>
                  <a:srgbClr val="009900"/>
                </a:solidFill>
                <a:latin typeface="Arial" pitchFamily="34" charset="0"/>
                <a:ea typeface="宋体" pitchFamily="2" charset="-122"/>
                <a:cs typeface="Arial" pitchFamily="34" charset="0"/>
              </a:rPr>
              <a:t>Integration of two impact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Extensions of Collision Model</a:t>
            </a:r>
          </a:p>
        </p:txBody>
      </p:sp>
      <p:sp>
        <p:nvSpPr>
          <p:cNvPr id="16392" name="TextBox 3"/>
          <p:cNvSpPr txBox="1">
            <a:spLocks noChangeArrowheads="1"/>
          </p:cNvSpPr>
          <p:nvPr/>
        </p:nvSpPr>
        <p:spPr bwMode="auto">
          <a:xfrm>
            <a:off x="762000" y="1357086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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Rigid bodies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with arbitrary geometry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086465" y="3372464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FF0000"/>
                </a:solidFill>
                <a:sym typeface="Symbol"/>
              </a:rPr>
              <a:t></a:t>
            </a:r>
            <a:r>
              <a:rPr lang="en-US" dirty="0" smtClean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≥3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contact points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rot="5400000" flipH="1" flipV="1">
            <a:off x="2628901" y="3619500"/>
            <a:ext cx="228600" cy="3175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</p:spPr>
      </p:cxnSp>
      <p:sp>
        <p:nvSpPr>
          <p:cNvPr id="19" name="TextBox 3"/>
          <p:cNvSpPr txBox="1">
            <a:spLocks noChangeArrowheads="1"/>
          </p:cNvSpPr>
          <p:nvPr/>
        </p:nvSpPr>
        <p:spPr bwMode="auto">
          <a:xfrm>
            <a:off x="737419" y="2438634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</a:t>
            </a:r>
            <a:r>
              <a:rPr lang="en-US" sz="2000" dirty="0">
                <a:sym typeface="Symbol" pitchFamily="18" charset="2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General simultaneous </a:t>
            </a:r>
            <a:r>
              <a:rPr lang="en-US" sz="2400" dirty="0" err="1" smtClean="0">
                <a:latin typeface="Arial" pitchFamily="34" charset="0"/>
                <a:cs typeface="Arial" pitchFamily="34" charset="0"/>
                <a:sym typeface="Symbol" pitchFamily="18" charset="2"/>
              </a:rPr>
              <a:t>multibody</a:t>
            </a:r>
            <a:r>
              <a:rPr lang="en-US" sz="24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collision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1091382" y="4144296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FF0000"/>
                </a:solidFill>
                <a:sym typeface="Symbol"/>
              </a:rPr>
              <a:t></a:t>
            </a:r>
            <a:r>
              <a:rPr lang="en-US" dirty="0" smtClean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State transition templates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066801" y="5004619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FF0000"/>
                </a:solidFill>
                <a:sym typeface="Symbol"/>
              </a:rPr>
              <a:t></a:t>
            </a:r>
            <a:r>
              <a:rPr lang="en-US" dirty="0" smtClean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Measurement of relative contact stiffness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723900" y="5840186"/>
            <a:ext cx="777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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sz="24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Robot pool player!</a:t>
            </a:r>
            <a:endParaRPr lang="en-US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2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Acknowledgement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  </a:t>
            </a:r>
          </a:p>
        </p:txBody>
      </p:sp>
      <p:pic>
        <p:nvPicPr>
          <p:cNvPr id="755717" name="Picture 5" descr="isu-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6571" y="1303978"/>
            <a:ext cx="1981200" cy="739775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1485005" y="4462386"/>
            <a:ext cx="60769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n-lt"/>
              </a:rPr>
              <a:t>Matt Mason, Michael Erdmann, Ben Brown (CMU)</a:t>
            </a:r>
          </a:p>
          <a:p>
            <a:endParaRPr lang="en-US" sz="2000" dirty="0" smtClean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Amir </a:t>
            </a:r>
            <a:r>
              <a:rPr lang="en-US" sz="2000" dirty="0" err="1" smtClean="0">
                <a:latin typeface="+mn-lt"/>
              </a:rPr>
              <a:t>Degani</a:t>
            </a:r>
            <a:r>
              <a:rPr lang="en-US" sz="2000" dirty="0" smtClean="0">
                <a:latin typeface="+mn-lt"/>
              </a:rPr>
              <a:t> (Israel Institute of Technology)</a:t>
            </a:r>
          </a:p>
          <a:p>
            <a:endParaRPr lang="en-US" sz="2000" dirty="0" smtClean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Rex Fernando, Feng Guo (ISU students)</a:t>
            </a:r>
            <a:endParaRPr lang="en-US" sz="2000" dirty="0">
              <a:latin typeface="+mn-lt"/>
            </a:endParaRPr>
          </a:p>
        </p:txBody>
      </p:sp>
      <p:pic>
        <p:nvPicPr>
          <p:cNvPr id="5" name="Picture 8" descr="CMU logo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93372" y="2365827"/>
            <a:ext cx="24003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DARPA logo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63058" y="3345542"/>
            <a:ext cx="11049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5159828" y="3450771"/>
            <a:ext cx="21424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HR0011-07-1-0002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Online Papers 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  </a:t>
            </a:r>
            <a:endParaRPr lang="en-US" altLang="zh-CN" dirty="0">
              <a:solidFill>
                <a:srgbClr val="0070C0"/>
              </a:solidFill>
              <a:ea typeface="宋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1442" y="1202345"/>
            <a:ext cx="551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International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Journal of Robotics Research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, 2012: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83073" y="2958806"/>
            <a:ext cx="602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http://www.cs.iastate.edu/~jia/papers/IJRR11a-submit.pdf</a:t>
            </a:r>
            <a:endParaRPr lang="en-US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82838" y="4807740"/>
            <a:ext cx="602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http://www.cs.iastate.edu/~jia/papers/IJRR11b-submit.pdf</a:t>
            </a:r>
            <a:endParaRPr lang="en-US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1534" y="2063791"/>
            <a:ext cx="8302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1. Yan-Bin Jia. Three-dimensional impact: energy-based modeling of tangential </a:t>
            </a:r>
          </a:p>
          <a:p>
            <a:r>
              <a:rPr lang="en-US" dirty="0" smtClean="0">
                <a:latin typeface="+mn-lt"/>
              </a:rPr>
              <a:t>     compliance. </a:t>
            </a:r>
            <a:r>
              <a:rPr lang="en-US" dirty="0" smtClean="0">
                <a:latin typeface="+mj-lt"/>
              </a:rPr>
              <a:t>DOI: </a:t>
            </a:r>
            <a:r>
              <a:rPr lang="en-US" dirty="0" smtClean="0">
                <a:latin typeface="+mj-lt"/>
              </a:rPr>
              <a:t>10.1177/0278364912457832.</a:t>
            </a:r>
            <a:endParaRPr lang="en-US" dirty="0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03565" y="3941752"/>
            <a:ext cx="8148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2. Yan-Bin Jia, Matthew T. Mason, and Michael A. Erdmann. Multiple impacts: </a:t>
            </a:r>
          </a:p>
          <a:p>
            <a:r>
              <a:rPr lang="en-US" dirty="0" smtClean="0">
                <a:latin typeface="+mn-lt"/>
              </a:rPr>
              <a:t>    a state transition diagram approach. </a:t>
            </a:r>
            <a:r>
              <a:rPr lang="en-US" dirty="0" smtClean="0">
                <a:latin typeface="+mn-lt"/>
              </a:rPr>
              <a:t>DOI: </a:t>
            </a:r>
            <a:r>
              <a:rPr lang="en-US" dirty="0" smtClean="0">
                <a:latin typeface="+mn-lt"/>
              </a:rPr>
              <a:t>10.1177/0278364912461539.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Appendix 1: Start of Impact 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sp>
        <p:nvSpPr>
          <p:cNvPr id="4" name="TextBox 27"/>
          <p:cNvSpPr txBox="1">
            <a:spLocks noChangeArrowheads="1"/>
          </p:cNvSpPr>
          <p:nvPr/>
        </p:nvSpPr>
        <p:spPr bwMode="auto">
          <a:xfrm>
            <a:off x="762918" y="2472736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</a:t>
            </a:r>
            <a:r>
              <a:rPr lang="en-US" sz="2000" dirty="0">
                <a:solidFill>
                  <a:srgbClr val="FF33CC"/>
                </a:solidFill>
                <a:sym typeface="Symbol" pitchFamily="18" charset="2"/>
              </a:rPr>
              <a:t> </a:t>
            </a:r>
            <a:endParaRPr lang="en-US" dirty="0">
              <a:latin typeface="+mn-lt"/>
            </a:endParaRPr>
          </a:p>
        </p:txBody>
      </p:sp>
      <p:graphicFrame>
        <p:nvGraphicFramePr>
          <p:cNvPr id="199681" name="Object 1"/>
          <p:cNvGraphicFramePr>
            <a:graphicFrameLocks noChangeAspect="1"/>
          </p:cNvGraphicFramePr>
          <p:nvPr/>
        </p:nvGraphicFramePr>
        <p:xfrm>
          <a:off x="2298700" y="1725613"/>
          <a:ext cx="2592388" cy="623887"/>
        </p:xfrm>
        <a:graphic>
          <a:graphicData uri="http://schemas.openxmlformats.org/presentationml/2006/ole">
            <p:oleObj spid="_x0000_s199681" name="Equation" r:id="rId4" imgW="952200" imgH="22860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6036" y="1173707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Initial contact velocity</a:t>
            </a:r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2208" y="3796785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sticks if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199682" name="Object 2"/>
          <p:cNvGraphicFramePr>
            <a:graphicFrameLocks noChangeAspect="1"/>
          </p:cNvGraphicFramePr>
          <p:nvPr/>
        </p:nvGraphicFramePr>
        <p:xfrm>
          <a:off x="2090192" y="3649930"/>
          <a:ext cx="3178175" cy="657225"/>
        </p:xfrm>
        <a:graphic>
          <a:graphicData uri="http://schemas.openxmlformats.org/presentationml/2006/ole">
            <p:oleObj spid="_x0000_s199682" name="Equation" r:id="rId5" imgW="1168200" imgH="241200" progId="Equation.3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56293" y="4600812"/>
            <a:ext cx="898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slips if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134277" y="4453957"/>
          <a:ext cx="3178175" cy="657225"/>
        </p:xfrm>
        <a:graphic>
          <a:graphicData uri="http://schemas.openxmlformats.org/presentationml/2006/ole">
            <p:oleObj spid="_x0000_s199683" name="Equation" r:id="rId6" imgW="1168200" imgH="241200" progId="Equation.3">
              <p:embed/>
            </p:oleObj>
          </a:graphicData>
        </a:graphic>
      </p:graphicFrame>
      <p:sp>
        <p:nvSpPr>
          <p:cNvPr id="11" name="Right Arrow 10"/>
          <p:cNvSpPr/>
          <p:nvPr/>
        </p:nvSpPr>
        <p:spPr>
          <a:xfrm>
            <a:off x="5389133" y="3950702"/>
            <a:ext cx="491321" cy="232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475893" y="4707720"/>
            <a:ext cx="491321" cy="2320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9685" name="Object 5"/>
          <p:cNvGraphicFramePr>
            <a:graphicFrameLocks noChangeAspect="1"/>
          </p:cNvGraphicFramePr>
          <p:nvPr/>
        </p:nvGraphicFramePr>
        <p:xfrm>
          <a:off x="6021388" y="4621213"/>
          <a:ext cx="1125537" cy="398462"/>
        </p:xfrm>
        <a:graphic>
          <a:graphicData uri="http://schemas.openxmlformats.org/presentationml/2006/ole">
            <p:oleObj spid="_x0000_s199685" name="Equation" r:id="rId7" imgW="647640" imgH="22860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332096" y="45425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8114528" y="386351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400" dirty="0" smtClean="0">
                <a:solidFill>
                  <a:srgbClr val="000000"/>
                </a:solidFill>
              </a:rPr>
              <a:t>…</a:t>
            </a:r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47213" y="5361935"/>
            <a:ext cx="2709888" cy="622300"/>
            <a:chOff x="747213" y="5361935"/>
            <a:chExt cx="2709888" cy="622300"/>
          </a:xfrm>
        </p:grpSpPr>
        <p:sp>
          <p:nvSpPr>
            <p:cNvPr id="17" name="TextBox 27"/>
            <p:cNvSpPr txBox="1">
              <a:spLocks noChangeArrowheads="1"/>
            </p:cNvSpPr>
            <p:nvPr/>
          </p:nvSpPr>
          <p:spPr bwMode="auto">
            <a:xfrm>
              <a:off x="747213" y="5427259"/>
              <a:ext cx="37702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000" dirty="0" smtClean="0">
                  <a:solidFill>
                    <a:srgbClr val="FF0000"/>
                  </a:solidFill>
                  <a:sym typeface="Symbol" pitchFamily="18" charset="2"/>
                </a:rPr>
                <a:t></a:t>
              </a:r>
              <a:endParaRPr lang="en-US" dirty="0">
                <a:latin typeface="+mn-lt"/>
              </a:endParaRPr>
            </a:p>
          </p:txBody>
        </p:sp>
        <p:graphicFrame>
          <p:nvGraphicFramePr>
            <p:cNvPr id="199686" name="Object 6"/>
            <p:cNvGraphicFramePr>
              <a:graphicFrameLocks noChangeAspect="1"/>
            </p:cNvGraphicFramePr>
            <p:nvPr/>
          </p:nvGraphicFramePr>
          <p:xfrm>
            <a:off x="1177451" y="5361935"/>
            <a:ext cx="2279650" cy="622300"/>
          </p:xfrm>
          <a:graphic>
            <a:graphicData uri="http://schemas.openxmlformats.org/presentationml/2006/ole">
              <p:oleObj spid="_x0000_s199686" name="Equation" r:id="rId8" imgW="838080" imgH="228600" progId="Equation.3">
                <p:embed/>
              </p:oleObj>
            </a:graphicData>
          </a:graphic>
        </p:graphicFrame>
      </p:grpSp>
      <p:graphicFrame>
        <p:nvGraphicFramePr>
          <p:cNvPr id="199687" name="Object 7"/>
          <p:cNvGraphicFramePr>
            <a:graphicFrameLocks noChangeAspect="1"/>
          </p:cNvGraphicFramePr>
          <p:nvPr/>
        </p:nvGraphicFramePr>
        <p:xfrm>
          <a:off x="1150258" y="2445657"/>
          <a:ext cx="1447800" cy="522875"/>
        </p:xfrm>
        <a:graphic>
          <a:graphicData uri="http://schemas.openxmlformats.org/presentationml/2006/ole">
            <p:oleObj spid="_x0000_s199687" name="Equation" r:id="rId9" imgW="634680" imgH="228600" progId="Equation.3">
              <p:embed/>
            </p:oleObj>
          </a:graphicData>
        </a:graphic>
      </p:graphicFrame>
      <p:graphicFrame>
        <p:nvGraphicFramePr>
          <p:cNvPr id="199689" name="Object 9"/>
          <p:cNvGraphicFramePr>
            <a:graphicFrameLocks noChangeAspect="1"/>
          </p:cNvGraphicFramePr>
          <p:nvPr/>
        </p:nvGraphicFramePr>
        <p:xfrm>
          <a:off x="6030686" y="3692298"/>
          <a:ext cx="1806575" cy="750887"/>
        </p:xfrm>
        <a:graphic>
          <a:graphicData uri="http://schemas.openxmlformats.org/presentationml/2006/ole">
            <p:oleObj spid="_x0000_s199689" name="Equation" r:id="rId10" imgW="1041120" imgH="431640" progId="Equation.3">
              <p:embed/>
            </p:oleObj>
          </a:graphicData>
        </a:graphic>
      </p:graphicFrame>
      <p:sp>
        <p:nvSpPr>
          <p:cNvPr id="24" name="TextBox 27"/>
          <p:cNvSpPr txBox="1">
            <a:spLocks noChangeArrowheads="1"/>
          </p:cNvSpPr>
          <p:nvPr/>
        </p:nvSpPr>
        <p:spPr bwMode="auto">
          <a:xfrm>
            <a:off x="755660" y="3133135"/>
            <a:ext cx="50534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</a:t>
            </a:r>
            <a:r>
              <a:rPr lang="en-US" sz="2000" dirty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000" dirty="0" smtClean="0">
                <a:latin typeface="+mn-lt"/>
                <a:sym typeface="Symbol" pitchFamily="18" charset="2"/>
              </a:rPr>
              <a:t>Under Coulomb’s law, we can show that</a:t>
            </a:r>
            <a:endParaRPr lang="en-US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1" grpId="0" animBg="1"/>
      <p:bldP spid="13" grpId="0" animBg="1"/>
      <p:bldP spid="15" grpId="0"/>
      <p:bldP spid="16" grpId="0"/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Bouncing Ball – Integration with Dynamics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pic>
        <p:nvPicPr>
          <p:cNvPr id="4" name="Picture 3" descr="ball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29016" y="1405435"/>
            <a:ext cx="3251284" cy="1938265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 rot="5400000">
            <a:off x="5274859" y="3145811"/>
            <a:ext cx="702862" cy="184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02573" y="307302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Contact kinematics</a:t>
            </a:r>
            <a:endParaRPr lang="en-US" dirty="0">
              <a:latin typeface="+mn-lt"/>
            </a:endParaRPr>
          </a:p>
        </p:txBody>
      </p:sp>
      <p:graphicFrame>
        <p:nvGraphicFramePr>
          <p:cNvPr id="197635" name="Object 3"/>
          <p:cNvGraphicFramePr>
            <a:graphicFrameLocks noChangeAspect="1"/>
          </p:cNvGraphicFramePr>
          <p:nvPr/>
        </p:nvGraphicFramePr>
        <p:xfrm>
          <a:off x="4338638" y="3667125"/>
          <a:ext cx="2933700" cy="909638"/>
        </p:xfrm>
        <a:graphic>
          <a:graphicData uri="http://schemas.openxmlformats.org/presentationml/2006/ole">
            <p:oleObj spid="_x0000_s197635" name="Equation" r:id="rId5" imgW="1269720" imgH="393480" progId="Equation.3">
              <p:embed/>
            </p:oleObj>
          </a:graphicData>
        </a:graphic>
      </p:graphicFrame>
      <p:graphicFrame>
        <p:nvGraphicFramePr>
          <p:cNvPr id="197636" name="Object 4"/>
          <p:cNvGraphicFramePr>
            <a:graphicFrameLocks noChangeAspect="1"/>
          </p:cNvGraphicFramePr>
          <p:nvPr/>
        </p:nvGraphicFramePr>
        <p:xfrm>
          <a:off x="1710567" y="3450704"/>
          <a:ext cx="1141815" cy="358406"/>
        </p:xfrm>
        <a:graphic>
          <a:graphicData uri="http://schemas.openxmlformats.org/presentationml/2006/ole">
            <p:oleObj spid="_x0000_s197636" name="Equation" r:id="rId6" imgW="647640" imgH="203040" progId="Equation.3">
              <p:embed/>
            </p:oleObj>
          </a:graphicData>
        </a:graphic>
      </p:graphicFrame>
      <p:grpSp>
        <p:nvGrpSpPr>
          <p:cNvPr id="15" name="Group 14"/>
          <p:cNvGrpSpPr/>
          <p:nvPr/>
        </p:nvGrpSpPr>
        <p:grpSpPr>
          <a:xfrm>
            <a:off x="559558" y="5197475"/>
            <a:ext cx="6705682" cy="534761"/>
            <a:chOff x="559558" y="5197475"/>
            <a:chExt cx="6705682" cy="534761"/>
          </a:xfrm>
        </p:grpSpPr>
        <p:sp>
          <p:nvSpPr>
            <p:cNvPr id="12" name="TextBox 11"/>
            <p:cNvSpPr txBox="1"/>
            <p:nvPr/>
          </p:nvSpPr>
          <p:spPr>
            <a:xfrm>
              <a:off x="559558" y="5240740"/>
              <a:ext cx="67056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9900"/>
                  </a:solidFill>
                  <a:latin typeface="+mn-lt"/>
                </a:rPr>
                <a:t>Theorem 1</a:t>
              </a:r>
              <a:r>
                <a:rPr lang="en-US" sz="2000" dirty="0" smtClean="0">
                  <a:latin typeface="+mn-lt"/>
                </a:rPr>
                <a:t>  </a:t>
              </a:r>
              <a:r>
                <a:rPr lang="en-US" sz="2000" dirty="0" smtClean="0">
                  <a:solidFill>
                    <a:srgbClr val="009900"/>
                  </a:solidFill>
                  <a:latin typeface="+mn-lt"/>
                </a:rPr>
                <a:t>During collision,         is collinear with       </a:t>
              </a:r>
              <a:r>
                <a:rPr lang="en-US" sz="2000" dirty="0" smtClean="0">
                  <a:latin typeface="+mn-lt"/>
                </a:rPr>
                <a:t>. </a:t>
              </a:r>
              <a:endParaRPr lang="en-US" sz="2000" dirty="0">
                <a:latin typeface="+mn-lt"/>
              </a:endParaRPr>
            </a:p>
          </p:txBody>
        </p:sp>
        <p:graphicFrame>
          <p:nvGraphicFramePr>
            <p:cNvPr id="197637" name="Object 5"/>
            <p:cNvGraphicFramePr>
              <a:graphicFrameLocks noChangeAspect="1"/>
            </p:cNvGraphicFramePr>
            <p:nvPr/>
          </p:nvGraphicFramePr>
          <p:xfrm>
            <a:off x="4232502" y="5235349"/>
            <a:ext cx="409575" cy="496887"/>
          </p:xfrm>
          <a:graphic>
            <a:graphicData uri="http://schemas.openxmlformats.org/presentationml/2006/ole">
              <p:oleObj spid="_x0000_s197637" name="Equation" r:id="rId7" imgW="177480" imgH="215640" progId="Equation.3">
                <p:embed/>
              </p:oleObj>
            </a:graphicData>
          </a:graphic>
        </p:graphicFrame>
        <p:graphicFrame>
          <p:nvGraphicFramePr>
            <p:cNvPr id="197638" name="Object 6"/>
            <p:cNvGraphicFramePr>
              <a:graphicFrameLocks noChangeAspect="1"/>
            </p:cNvGraphicFramePr>
            <p:nvPr/>
          </p:nvGraphicFramePr>
          <p:xfrm>
            <a:off x="6457043" y="5197475"/>
            <a:ext cx="527050" cy="527050"/>
          </p:xfrm>
          <a:graphic>
            <a:graphicData uri="http://schemas.openxmlformats.org/presentationml/2006/ole">
              <p:oleObj spid="_x0000_s197638" name="Equation" r:id="rId8" imgW="228600" imgH="228600" progId="Equation.3">
                <p:embed/>
              </p:oleObj>
            </a:graphicData>
          </a:graphic>
        </p:graphicFrame>
      </p:grpSp>
      <p:grpSp>
        <p:nvGrpSpPr>
          <p:cNvPr id="17" name="Group 16"/>
          <p:cNvGrpSpPr/>
          <p:nvPr/>
        </p:nvGrpSpPr>
        <p:grpSpPr>
          <a:xfrm>
            <a:off x="4176215" y="1160059"/>
            <a:ext cx="4540361" cy="1713316"/>
            <a:chOff x="4176215" y="1160059"/>
            <a:chExt cx="4540361" cy="1713316"/>
          </a:xfrm>
        </p:grpSpPr>
        <p:sp>
          <p:nvSpPr>
            <p:cNvPr id="5" name="TextBox 4"/>
            <p:cNvSpPr txBox="1"/>
            <p:nvPr/>
          </p:nvSpPr>
          <p:spPr>
            <a:xfrm>
              <a:off x="4176215" y="1160059"/>
              <a:ext cx="2108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Velocity equations:</a:t>
              </a:r>
              <a:endParaRPr lang="en-US" dirty="0">
                <a:latin typeface="+mn-lt"/>
              </a:endParaRPr>
            </a:p>
          </p:txBody>
        </p:sp>
        <p:graphicFrame>
          <p:nvGraphicFramePr>
            <p:cNvPr id="197633" name="Object 1"/>
            <p:cNvGraphicFramePr>
              <a:graphicFrameLocks noChangeAspect="1"/>
            </p:cNvGraphicFramePr>
            <p:nvPr/>
          </p:nvGraphicFramePr>
          <p:xfrm>
            <a:off x="4858603" y="1617762"/>
            <a:ext cx="1965278" cy="528203"/>
          </p:xfrm>
          <a:graphic>
            <a:graphicData uri="http://schemas.openxmlformats.org/presentationml/2006/ole">
              <p:oleObj spid="_x0000_s197633" name="Equation" r:id="rId9" imgW="850680" imgH="228600" progId="Equation.3">
                <p:embed/>
              </p:oleObj>
            </a:graphicData>
          </a:graphic>
        </p:graphicFrame>
        <p:graphicFrame>
          <p:nvGraphicFramePr>
            <p:cNvPr id="197634" name="Object 2"/>
            <p:cNvGraphicFramePr>
              <a:graphicFrameLocks noChangeAspect="1"/>
            </p:cNvGraphicFramePr>
            <p:nvPr/>
          </p:nvGraphicFramePr>
          <p:xfrm>
            <a:off x="4535488" y="1962150"/>
            <a:ext cx="2698750" cy="911225"/>
          </p:xfrm>
          <a:graphic>
            <a:graphicData uri="http://schemas.openxmlformats.org/presentationml/2006/ole">
              <p:oleObj spid="_x0000_s197634" name="Equation" r:id="rId10" imgW="1168200" imgH="393480" progId="Equation.3">
                <p:embed/>
              </p:oleObj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7364924" y="1956178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n-lt"/>
                </a:rPr>
                <a:t>(Dynamics)</a:t>
              </a:r>
              <a:endParaRPr lang="en-US" dirty="0">
                <a:latin typeface="+mn-lt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059194" y="5952274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  <a:latin typeface="+mn-lt"/>
              </a:rPr>
              <a:t>Impulse curve lies in a vertical plane.</a:t>
            </a:r>
            <a:endParaRPr lang="en-US" dirty="0">
              <a:solidFill>
                <a:srgbClr val="0000CC"/>
              </a:solidFill>
              <a:latin typeface="+mn-lt"/>
            </a:endParaRPr>
          </a:p>
        </p:txBody>
      </p:sp>
      <p:sp>
        <p:nvSpPr>
          <p:cNvPr id="19" name="Right Arrow 18"/>
          <p:cNvSpPr/>
          <p:nvPr/>
        </p:nvSpPr>
        <p:spPr>
          <a:xfrm rot="160536">
            <a:off x="1227217" y="6025917"/>
            <a:ext cx="702862" cy="184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Impulse Curve (1</a:t>
            </a:r>
            <a:r>
              <a:rPr lang="en-US" altLang="zh-CN" sz="3200" baseline="300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st</a:t>
            </a:r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 Bounce)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pic>
        <p:nvPicPr>
          <p:cNvPr id="4" name="Picture 3" descr="ball2-Ix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9957" y="1591455"/>
            <a:ext cx="1617899" cy="4853697"/>
          </a:xfrm>
          <a:prstGeom prst="rect">
            <a:avLst/>
          </a:prstGeom>
        </p:spPr>
      </p:pic>
      <p:pic>
        <p:nvPicPr>
          <p:cNvPr id="6" name="Picture 5" descr="ball2-u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15200" y="2419437"/>
            <a:ext cx="1828800" cy="3258030"/>
          </a:xfrm>
          <a:prstGeom prst="rect">
            <a:avLst/>
          </a:prstGeom>
        </p:spPr>
      </p:pic>
      <p:pic>
        <p:nvPicPr>
          <p:cNvPr id="7" name="Picture 6" descr="ball2-udot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45461" y="2437508"/>
            <a:ext cx="2235892" cy="325360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52633" y="1478940"/>
            <a:ext cx="2941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Tangential contact velocity </a:t>
            </a:r>
          </a:p>
          <a:p>
            <a:r>
              <a:rPr lang="en-US" dirty="0" smtClean="0">
                <a:latin typeface="+mn-lt"/>
              </a:rPr>
              <a:t>        vs.  spring velocity</a:t>
            </a:r>
            <a:endParaRPr lang="en-US" dirty="0">
              <a:latin typeface="+mn-lt"/>
            </a:endParaRPr>
          </a:p>
        </p:txBody>
      </p:sp>
      <p:cxnSp>
        <p:nvCxnSpPr>
          <p:cNvPr id="11" name="Straight Arrow Connector 10"/>
          <p:cNvCxnSpPr>
            <a:endCxn id="17" idx="1"/>
          </p:cNvCxnSpPr>
          <p:nvPr/>
        </p:nvCxnSpPr>
        <p:spPr>
          <a:xfrm rot="16200000" flipH="1">
            <a:off x="172788" y="3280096"/>
            <a:ext cx="4051276" cy="1640007"/>
          </a:xfrm>
          <a:prstGeom prst="straightConnector1">
            <a:avLst/>
          </a:prstGeom>
          <a:ln w="95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27797" y="5745709"/>
            <a:ext cx="2320119" cy="477670"/>
          </a:xfrm>
          <a:prstGeom prst="straightConnector1">
            <a:avLst/>
          </a:prstGeom>
          <a:ln w="952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18430" y="580257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contact mode</a:t>
            </a:r>
          </a:p>
          <a:p>
            <a:r>
              <a:rPr lang="en-US" dirty="0" smtClean="0">
                <a:latin typeface="+mn-lt"/>
              </a:rPr>
              <a:t>     switch</a:t>
            </a:r>
            <a:endParaRPr lang="en-US" dirty="0">
              <a:latin typeface="+mn-lt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1594443" y="2497541"/>
            <a:ext cx="2991845" cy="3191302"/>
            <a:chOff x="1594443" y="2497541"/>
            <a:chExt cx="2991845" cy="3191302"/>
          </a:xfrm>
        </p:grpSpPr>
        <p:pic>
          <p:nvPicPr>
            <p:cNvPr id="8" name="Picture 7" descr="ball2-vct.g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4443" y="2497541"/>
              <a:ext cx="2991845" cy="3191302"/>
            </a:xfrm>
            <a:prstGeom prst="rect">
              <a:avLst/>
            </a:prstGeom>
          </p:spPr>
        </p:pic>
        <p:graphicFrame>
          <p:nvGraphicFramePr>
            <p:cNvPr id="27" name="Object 26"/>
            <p:cNvGraphicFramePr>
              <a:graphicFrameLocks noChangeAspect="1"/>
            </p:cNvGraphicFramePr>
            <p:nvPr/>
          </p:nvGraphicFramePr>
          <p:xfrm>
            <a:off x="3503613" y="5002213"/>
            <a:ext cx="279400" cy="341312"/>
          </p:xfrm>
          <a:graphic>
            <a:graphicData uri="http://schemas.openxmlformats.org/presentationml/2006/ole">
              <p:oleObj spid="_x0000_s431106" name="Equation" r:id="rId8" imgW="177480" imgH="21564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7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Bouncing Pencil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pic>
        <p:nvPicPr>
          <p:cNvPr id="5" name="Picture 4" descr="pencil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38094" y="1057620"/>
            <a:ext cx="2107942" cy="3732094"/>
          </a:xfrm>
          <a:prstGeom prst="rect">
            <a:avLst/>
          </a:prstGeom>
        </p:spPr>
      </p:pic>
      <p:graphicFrame>
        <p:nvGraphicFramePr>
          <p:cNvPr id="202754" name="Object 2"/>
          <p:cNvGraphicFramePr>
            <a:graphicFrameLocks noChangeAspect="1"/>
          </p:cNvGraphicFramePr>
          <p:nvPr/>
        </p:nvGraphicFramePr>
        <p:xfrm>
          <a:off x="696686" y="5759198"/>
          <a:ext cx="619148" cy="309574"/>
        </p:xfrm>
        <a:graphic>
          <a:graphicData uri="http://schemas.openxmlformats.org/presentationml/2006/ole">
            <p:oleObj spid="_x0000_s202754" name="Equation" r:id="rId5" imgW="355320" imgH="177480" progId="Equation.3">
              <p:embed/>
            </p:oleObj>
          </a:graphicData>
        </a:graphic>
      </p:graphicFrame>
      <p:graphicFrame>
        <p:nvGraphicFramePr>
          <p:cNvPr id="202755" name="Object 3"/>
          <p:cNvGraphicFramePr>
            <a:graphicFrameLocks noChangeAspect="1"/>
          </p:cNvGraphicFramePr>
          <p:nvPr/>
        </p:nvGraphicFramePr>
        <p:xfrm>
          <a:off x="7794171" y="5656731"/>
          <a:ext cx="890177" cy="412453"/>
        </p:xfrm>
        <a:graphic>
          <a:graphicData uri="http://schemas.openxmlformats.org/presentationml/2006/ole">
            <p:oleObj spid="_x0000_s202755" name="Equation" r:id="rId6" imgW="520560" imgH="241200" progId="Equation.3">
              <p:embed/>
            </p:oleObj>
          </a:graphicData>
        </a:graphic>
      </p:graphicFrame>
      <p:graphicFrame>
        <p:nvGraphicFramePr>
          <p:cNvPr id="202756" name="Object 4"/>
          <p:cNvGraphicFramePr>
            <a:graphicFrameLocks noChangeAspect="1"/>
          </p:cNvGraphicFramePr>
          <p:nvPr/>
        </p:nvGraphicFramePr>
        <p:xfrm>
          <a:off x="5515429" y="5711032"/>
          <a:ext cx="765566" cy="322075"/>
        </p:xfrm>
        <a:graphic>
          <a:graphicData uri="http://schemas.openxmlformats.org/presentationml/2006/ole">
            <p:oleObj spid="_x0000_s202756" name="Equation" r:id="rId7" imgW="482400" imgH="203040" progId="Equation.3">
              <p:embed/>
            </p:oleObj>
          </a:graphicData>
        </a:graphic>
      </p:graphicFrame>
      <p:graphicFrame>
        <p:nvGraphicFramePr>
          <p:cNvPr id="202757" name="Object 5"/>
          <p:cNvGraphicFramePr>
            <a:graphicFrameLocks noChangeAspect="1"/>
          </p:cNvGraphicFramePr>
          <p:nvPr/>
        </p:nvGraphicFramePr>
        <p:xfrm>
          <a:off x="6689568" y="5704114"/>
          <a:ext cx="768591" cy="298823"/>
        </p:xfrm>
        <a:graphic>
          <a:graphicData uri="http://schemas.openxmlformats.org/presentationml/2006/ole">
            <p:oleObj spid="_x0000_s202757" name="Equation" r:id="rId8" imgW="457200" imgH="177480" progId="Equation.3">
              <p:embed/>
            </p:oleObj>
          </a:graphicData>
        </a:graphic>
      </p:graphicFrame>
      <p:graphicFrame>
        <p:nvGraphicFramePr>
          <p:cNvPr id="202758" name="Object 6"/>
          <p:cNvGraphicFramePr>
            <a:graphicFrameLocks noChangeAspect="1"/>
          </p:cNvGraphicFramePr>
          <p:nvPr/>
        </p:nvGraphicFramePr>
        <p:xfrm>
          <a:off x="1520081" y="5762171"/>
          <a:ext cx="565217" cy="293323"/>
        </p:xfrm>
        <a:graphic>
          <a:graphicData uri="http://schemas.openxmlformats.org/presentationml/2006/ole">
            <p:oleObj spid="_x0000_s202758" name="Equation" r:id="rId9" imgW="317160" imgH="164880" progId="Equation.3">
              <p:embed/>
            </p:oleObj>
          </a:graphicData>
        </a:graphic>
      </p:graphicFrame>
      <p:graphicFrame>
        <p:nvGraphicFramePr>
          <p:cNvPr id="202763" name="Object 11"/>
          <p:cNvGraphicFramePr>
            <a:graphicFrameLocks noChangeAspect="1"/>
          </p:cNvGraphicFramePr>
          <p:nvPr/>
        </p:nvGraphicFramePr>
        <p:xfrm>
          <a:off x="2307771" y="5715516"/>
          <a:ext cx="642466" cy="364678"/>
        </p:xfrm>
        <a:graphic>
          <a:graphicData uri="http://schemas.openxmlformats.org/presentationml/2006/ole">
            <p:oleObj spid="_x0000_s202763" name="Equation" r:id="rId10" imgW="380880" imgH="215640" progId="Equation.3">
              <p:embed/>
            </p:oleObj>
          </a:graphicData>
        </a:graphic>
      </p:graphicFrame>
      <p:graphicFrame>
        <p:nvGraphicFramePr>
          <p:cNvPr id="202764" name="Object 12"/>
          <p:cNvGraphicFramePr>
            <a:graphicFrameLocks noChangeAspect="1"/>
          </p:cNvGraphicFramePr>
          <p:nvPr/>
        </p:nvGraphicFramePr>
        <p:xfrm>
          <a:off x="3115953" y="5715885"/>
          <a:ext cx="846668" cy="351088"/>
        </p:xfrm>
        <a:graphic>
          <a:graphicData uri="http://schemas.openxmlformats.org/presentationml/2006/ole">
            <p:oleObj spid="_x0000_s202764" name="Equation" r:id="rId11" imgW="520560" imgH="215640" progId="Equation.3">
              <p:embed/>
            </p:oleObj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5098047" y="1546846"/>
            <a:ext cx="2492924" cy="3068697"/>
            <a:chOff x="3225704" y="1590389"/>
            <a:chExt cx="2199437" cy="2585825"/>
          </a:xfrm>
        </p:grpSpPr>
        <p:pic>
          <p:nvPicPr>
            <p:cNvPr id="24" name="Picture 23" descr="pencil-bounce.gif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25704" y="1590389"/>
              <a:ext cx="2199437" cy="2585825"/>
            </a:xfrm>
            <a:prstGeom prst="rect">
              <a:avLst/>
            </a:prstGeom>
          </p:spPr>
        </p:pic>
        <p:graphicFrame>
          <p:nvGraphicFramePr>
            <p:cNvPr id="202766" name="Object 14"/>
            <p:cNvGraphicFramePr>
              <a:graphicFrameLocks noChangeAspect="1"/>
            </p:cNvGraphicFramePr>
            <p:nvPr/>
          </p:nvGraphicFramePr>
          <p:xfrm>
            <a:off x="5230813" y="2428875"/>
            <a:ext cx="173037" cy="414338"/>
          </p:xfrm>
          <a:graphic>
            <a:graphicData uri="http://schemas.openxmlformats.org/presentationml/2006/ole">
              <p:oleObj spid="_x0000_s202766" name="Equation" r:id="rId13" imgW="164880" imgH="39348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Impact Phase 2 – Restitution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6837528" y="5263169"/>
            <a:ext cx="2306472" cy="545911"/>
          </a:xfrm>
          <a:custGeom>
            <a:avLst/>
            <a:gdLst>
              <a:gd name="connsiteX0" fmla="*/ 368490 w 1801505"/>
              <a:gd name="connsiteY0" fmla="*/ 0 h 518615"/>
              <a:gd name="connsiteX1" fmla="*/ 0 w 1801505"/>
              <a:gd name="connsiteY1" fmla="*/ 518615 h 518615"/>
              <a:gd name="connsiteX2" fmla="*/ 1473958 w 1801505"/>
              <a:gd name="connsiteY2" fmla="*/ 518615 h 518615"/>
              <a:gd name="connsiteX3" fmla="*/ 1801505 w 1801505"/>
              <a:gd name="connsiteY3" fmla="*/ 13648 h 518615"/>
              <a:gd name="connsiteX4" fmla="*/ 368490 w 1801505"/>
              <a:gd name="connsiteY4" fmla="*/ 0 h 518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1505" h="518615">
                <a:moveTo>
                  <a:pt x="368490" y="0"/>
                </a:moveTo>
                <a:lnTo>
                  <a:pt x="0" y="518615"/>
                </a:lnTo>
                <a:lnTo>
                  <a:pt x="1473958" y="518615"/>
                </a:lnTo>
                <a:lnTo>
                  <a:pt x="1801505" y="13648"/>
                </a:lnTo>
                <a:lnTo>
                  <a:pt x="36849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7765577" y="4894683"/>
            <a:ext cx="150125" cy="573206"/>
          </a:xfrm>
          <a:custGeom>
            <a:avLst/>
            <a:gdLst>
              <a:gd name="connsiteX0" fmla="*/ 163773 w 300251"/>
              <a:gd name="connsiteY0" fmla="*/ 0 h 968991"/>
              <a:gd name="connsiteX1" fmla="*/ 0 w 300251"/>
              <a:gd name="connsiteY1" fmla="*/ 150125 h 968991"/>
              <a:gd name="connsiteX2" fmla="*/ 286603 w 300251"/>
              <a:gd name="connsiteY2" fmla="*/ 245659 h 968991"/>
              <a:gd name="connsiteX3" fmla="*/ 13648 w 300251"/>
              <a:gd name="connsiteY3" fmla="*/ 368489 h 968991"/>
              <a:gd name="connsiteX4" fmla="*/ 286603 w 300251"/>
              <a:gd name="connsiteY4" fmla="*/ 450376 h 968991"/>
              <a:gd name="connsiteX5" fmla="*/ 13648 w 300251"/>
              <a:gd name="connsiteY5" fmla="*/ 559558 h 968991"/>
              <a:gd name="connsiteX6" fmla="*/ 300251 w 300251"/>
              <a:gd name="connsiteY6" fmla="*/ 668740 h 968991"/>
              <a:gd name="connsiteX7" fmla="*/ 13648 w 300251"/>
              <a:gd name="connsiteY7" fmla="*/ 750626 h 968991"/>
              <a:gd name="connsiteX8" fmla="*/ 286603 w 300251"/>
              <a:gd name="connsiteY8" fmla="*/ 859808 h 968991"/>
              <a:gd name="connsiteX9" fmla="*/ 136478 w 300251"/>
              <a:gd name="connsiteY9" fmla="*/ 968991 h 96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0251" h="968991">
                <a:moveTo>
                  <a:pt x="163773" y="0"/>
                </a:moveTo>
                <a:lnTo>
                  <a:pt x="0" y="150125"/>
                </a:lnTo>
                <a:lnTo>
                  <a:pt x="286603" y="245659"/>
                </a:lnTo>
                <a:lnTo>
                  <a:pt x="13648" y="368489"/>
                </a:lnTo>
                <a:lnTo>
                  <a:pt x="286603" y="450376"/>
                </a:lnTo>
                <a:lnTo>
                  <a:pt x="13648" y="559558"/>
                </a:lnTo>
                <a:lnTo>
                  <a:pt x="300251" y="668740"/>
                </a:lnTo>
                <a:lnTo>
                  <a:pt x="13648" y="750626"/>
                </a:lnTo>
                <a:lnTo>
                  <a:pt x="286603" y="859808"/>
                </a:lnTo>
                <a:lnTo>
                  <a:pt x="136478" y="968991"/>
                </a:lnTo>
              </a:path>
            </a:pathLst>
          </a:custGeom>
          <a:ln w="25400"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28" descr="pebbl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92620" y="3429750"/>
            <a:ext cx="930819" cy="1498553"/>
          </a:xfrm>
          <a:prstGeom prst="rect">
            <a:avLst/>
          </a:prstGeom>
        </p:spPr>
      </p:pic>
      <p:cxnSp>
        <p:nvCxnSpPr>
          <p:cNvPr id="31" name="Straight Arrow Connector 30"/>
          <p:cNvCxnSpPr/>
          <p:nvPr/>
        </p:nvCxnSpPr>
        <p:spPr>
          <a:xfrm rot="5400000" flipH="1" flipV="1">
            <a:off x="7394811" y="5233602"/>
            <a:ext cx="46402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8178" name="Object 2"/>
          <p:cNvGraphicFramePr>
            <a:graphicFrameLocks noChangeAspect="1"/>
          </p:cNvGraphicFramePr>
          <p:nvPr/>
        </p:nvGraphicFramePr>
        <p:xfrm>
          <a:off x="7256463" y="4867275"/>
          <a:ext cx="293687" cy="357188"/>
        </p:xfrm>
        <a:graphic>
          <a:graphicData uri="http://schemas.openxmlformats.org/presentationml/2006/ole">
            <p:oleObj spid="_x0000_s236547" name="Equation" r:id="rId5" imgW="114120" imgH="139680" progId="Equation.3">
              <p:embed/>
            </p:oleObj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236548" name="Equation" r:id="rId6" imgW="114120" imgH="215640" progId="Equation.3">
              <p:embed/>
            </p:oleObj>
          </a:graphicData>
        </a:graphic>
      </p:graphicFrame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1161927" y="4672115"/>
            <a:ext cx="31758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rgbClr val="FF0000"/>
                </a:solidFill>
                <a:sym typeface="Symbol" pitchFamily="18" charset="2"/>
              </a:rPr>
              <a:t></a:t>
            </a:r>
            <a:r>
              <a:rPr lang="en-US" sz="2000" dirty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000" dirty="0" smtClean="0">
                <a:latin typeface="+mn-lt"/>
                <a:sym typeface="Symbol" pitchFamily="18" charset="2"/>
              </a:rPr>
              <a:t>Restitution ends </a:t>
            </a:r>
            <a:r>
              <a:rPr lang="en-US" sz="2000" dirty="0" smtClean="0">
                <a:latin typeface="+mn-lt"/>
              </a:rPr>
              <a:t>when   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178183" name="Object 7"/>
          <p:cNvGraphicFramePr>
            <a:graphicFrameLocks noChangeAspect="1"/>
          </p:cNvGraphicFramePr>
          <p:nvPr/>
        </p:nvGraphicFramePr>
        <p:xfrm>
          <a:off x="4223431" y="4669291"/>
          <a:ext cx="1008062" cy="469900"/>
        </p:xfrm>
        <a:graphic>
          <a:graphicData uri="http://schemas.openxmlformats.org/presentationml/2006/ole">
            <p:oleObj spid="_x0000_s236552" name="Equation" r:id="rId7" imgW="380880" imgH="177480" progId="Equation.3">
              <p:embed/>
            </p:oleObj>
          </a:graphicData>
        </a:graphic>
      </p:graphicFrame>
      <p:sp>
        <p:nvSpPr>
          <p:cNvPr id="47" name="Oval 46"/>
          <p:cNvSpPr/>
          <p:nvPr/>
        </p:nvSpPr>
        <p:spPr>
          <a:xfrm>
            <a:off x="7790688" y="5488675"/>
            <a:ext cx="73152" cy="731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27"/>
          <p:cNvSpPr txBox="1">
            <a:spLocks noChangeArrowheads="1"/>
          </p:cNvSpPr>
          <p:nvPr/>
        </p:nvSpPr>
        <p:spPr bwMode="auto">
          <a:xfrm>
            <a:off x="1093500" y="1707378"/>
            <a:ext cx="566693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</a:t>
            </a:r>
            <a:r>
              <a:rPr lang="en-US" sz="2000" dirty="0" smtClean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000" dirty="0" smtClean="0">
                <a:latin typeface="+mn-lt"/>
                <a:sym typeface="Symbol" pitchFamily="18" charset="2"/>
              </a:rPr>
              <a:t>During restitution the normal spring (</a:t>
            </a:r>
            <a:r>
              <a:rPr lang="en-US" sz="2000" i="1" dirty="0" smtClean="0">
                <a:latin typeface="+mn-lt"/>
                <a:sym typeface="Symbol" pitchFamily="18" charset="2"/>
              </a:rPr>
              <a:t>n</a:t>
            </a:r>
            <a:r>
              <a:rPr lang="en-US" sz="2000" dirty="0" smtClean="0">
                <a:latin typeface="+mn-lt"/>
                <a:sym typeface="Symbol" pitchFamily="18" charset="2"/>
              </a:rPr>
              <a:t>-spring) </a:t>
            </a:r>
          </a:p>
          <a:p>
            <a:pPr eaLnBrk="0" hangingPunct="0"/>
            <a:r>
              <a:rPr lang="en-US" sz="2000" dirty="0" smtClean="0">
                <a:latin typeface="+mn-lt"/>
                <a:sym typeface="Symbol" pitchFamily="18" charset="2"/>
              </a:rPr>
              <a:t>    releases the remaining           .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236559" name="Object 15"/>
          <p:cNvGraphicFramePr>
            <a:graphicFrameLocks noChangeAspect="1"/>
          </p:cNvGraphicFramePr>
          <p:nvPr/>
        </p:nvGraphicFramePr>
        <p:xfrm>
          <a:off x="4181703" y="1985509"/>
          <a:ext cx="644525" cy="468312"/>
        </p:xfrm>
        <a:graphic>
          <a:graphicData uri="http://schemas.openxmlformats.org/presentationml/2006/ole">
            <p:oleObj spid="_x0000_s236559" name="Equation" r:id="rId8" imgW="27936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8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Impulse-Energy Relationship</a:t>
            </a:r>
            <a:endParaRPr lang="en-US" altLang="zh-CN" dirty="0">
              <a:solidFill>
                <a:srgbClr val="0070C0"/>
              </a:solidFill>
              <a:ea typeface="宋体" pitchFamily="2" charset="-122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306974" y="1764430"/>
          <a:ext cx="6162675" cy="1308100"/>
        </p:xfrm>
        <a:graphic>
          <a:graphicData uri="http://schemas.openxmlformats.org/presentationml/2006/ole">
            <p:oleObj spid="_x0000_s238594" name="Equation" r:id="rId4" imgW="1663560" imgH="431640" progId="Equation.3">
              <p:embed/>
            </p:oleObj>
          </a:graphicData>
        </a:graphic>
      </p:graphicFrame>
      <p:sp>
        <p:nvSpPr>
          <p:cNvPr id="7" name="TextBox 27"/>
          <p:cNvSpPr txBox="1">
            <a:spLocks noChangeArrowheads="1"/>
          </p:cNvSpPr>
          <p:nvPr/>
        </p:nvSpPr>
        <p:spPr bwMode="auto">
          <a:xfrm>
            <a:off x="1347500" y="3670553"/>
            <a:ext cx="75497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FF33CC"/>
                </a:solidFill>
                <a:sym typeface="Symbol" pitchFamily="18" charset="2"/>
              </a:rPr>
              <a:t>   </a:t>
            </a:r>
            <a:r>
              <a:rPr lang="en-US" sz="2000" dirty="0" smtClean="0">
                <a:latin typeface="+mn-lt"/>
                <a:sym typeface="Symbol" pitchFamily="18" charset="2"/>
              </a:rPr>
              <a:t>Energy is a piecewise quadratic function of impulse.  </a:t>
            </a:r>
            <a:endParaRPr lang="en-US" sz="2400" dirty="0">
              <a:latin typeface="+mn-lt"/>
            </a:endParaRPr>
          </a:p>
        </p:txBody>
      </p:sp>
      <p:sp>
        <p:nvSpPr>
          <p:cNvPr id="8" name="TextBox 27"/>
          <p:cNvSpPr txBox="1">
            <a:spLocks noChangeArrowheads="1"/>
          </p:cNvSpPr>
          <p:nvPr/>
        </p:nvSpPr>
        <p:spPr bwMode="auto">
          <a:xfrm>
            <a:off x="933842" y="4697322"/>
            <a:ext cx="78182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rgbClr val="FF0066"/>
                </a:solidFill>
                <a:latin typeface="+mn-lt"/>
                <a:sym typeface="Symbol" pitchFamily="18" charset="2"/>
              </a:rPr>
              <a:t>One-to-one correspondence </a:t>
            </a:r>
            <a:r>
              <a:rPr lang="en-US" sz="2400" dirty="0" smtClean="0">
                <a:latin typeface="+mn-lt"/>
                <a:sym typeface="Symbol" pitchFamily="18" charset="2"/>
              </a:rPr>
              <a:t>between impulse and time. </a:t>
            </a:r>
            <a:endParaRPr lang="en-US" sz="2400" dirty="0">
              <a:latin typeface="+mn-lt"/>
            </a:endParaRPr>
          </a:p>
        </p:txBody>
      </p:sp>
      <p:sp>
        <p:nvSpPr>
          <p:cNvPr id="11" name="TextBox 27"/>
          <p:cNvSpPr txBox="1">
            <a:spLocks noChangeArrowheads="1"/>
          </p:cNvSpPr>
          <p:nvPr/>
        </p:nvSpPr>
        <p:spPr bwMode="auto">
          <a:xfrm>
            <a:off x="955613" y="5517380"/>
            <a:ext cx="78182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 smtClean="0">
                <a:solidFill>
                  <a:srgbClr val="009900"/>
                </a:solidFill>
                <a:latin typeface="+mn-lt"/>
                <a:sym typeface="Symbol" pitchFamily="18" charset="2"/>
              </a:rPr>
              <a:t>Describe the process of impact in terms of impulse.</a:t>
            </a:r>
            <a:endParaRPr lang="en-US" sz="2400" dirty="0">
              <a:solidFill>
                <a:srgbClr val="0099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2400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Example of General 3D Impact – Billiard Shooting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 rot="5400000" flipH="1" flipV="1">
            <a:off x="4784725" y="3041650"/>
            <a:ext cx="238125" cy="1012825"/>
          </a:xfrm>
          <a:prstGeom prst="straightConnector1">
            <a:avLst/>
          </a:prstGeom>
          <a:noFill/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1274" name="Picture 5" descr="cue stick ball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2057" y="1494972"/>
            <a:ext cx="571817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674257" y="4695372"/>
            <a:ext cx="63500" cy="63500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 bwMode="auto">
          <a:xfrm rot="5400000" flipH="1" flipV="1">
            <a:off x="2745694" y="4090535"/>
            <a:ext cx="619125" cy="609600"/>
          </a:xfrm>
          <a:prstGeom prst="straightConnector1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281" name="Straight Arrow Connector 19"/>
          <p:cNvCxnSpPr>
            <a:cxnSpLocks noChangeShapeType="1"/>
          </p:cNvCxnSpPr>
          <p:nvPr/>
        </p:nvCxnSpPr>
        <p:spPr bwMode="auto">
          <a:xfrm rot="10800000" flipV="1">
            <a:off x="3802743" y="1919514"/>
            <a:ext cx="914400" cy="676275"/>
          </a:xfrm>
          <a:prstGeom prst="straightConnector1">
            <a:avLst/>
          </a:prstGeom>
          <a:noFill/>
          <a:ln w="38100" algn="ctr">
            <a:solidFill>
              <a:schemeClr val="bg1"/>
            </a:solidFill>
            <a:round/>
            <a:headEnd/>
            <a:tailEnd type="triangle" w="med" len="med"/>
          </a:ln>
        </p:spPr>
      </p:cxnSp>
      <p:graphicFrame>
        <p:nvGraphicFramePr>
          <p:cNvPr id="657410" name="Object 2"/>
          <p:cNvGraphicFramePr>
            <a:graphicFrameLocks noChangeAspect="1"/>
          </p:cNvGraphicFramePr>
          <p:nvPr/>
        </p:nvGraphicFramePr>
        <p:xfrm>
          <a:off x="4045857" y="3018972"/>
          <a:ext cx="612775" cy="911225"/>
        </p:xfrm>
        <a:graphic>
          <a:graphicData uri="http://schemas.openxmlformats.org/presentationml/2006/ole">
            <p:oleObj spid="_x0000_s339970" name="Equation" r:id="rId5" imgW="139680" imgH="215640" progId="Equation.3">
              <p:embed/>
            </p:oleObj>
          </a:graphicData>
        </a:graphic>
      </p:graphicFrame>
      <p:graphicFrame>
        <p:nvGraphicFramePr>
          <p:cNvPr id="657411" name="Object 3"/>
          <p:cNvGraphicFramePr>
            <a:graphicFrameLocks noChangeAspect="1"/>
          </p:cNvGraphicFramePr>
          <p:nvPr/>
        </p:nvGraphicFramePr>
        <p:xfrm>
          <a:off x="3283857" y="3857172"/>
          <a:ext cx="723900" cy="911225"/>
        </p:xfrm>
        <a:graphic>
          <a:graphicData uri="http://schemas.openxmlformats.org/presentationml/2006/ole">
            <p:oleObj spid="_x0000_s339971" name="Equation" r:id="rId6" imgW="164880" imgH="215640" progId="Equation.3">
              <p:embed/>
            </p:oleObj>
          </a:graphicData>
        </a:graphic>
      </p:graphicFrame>
      <p:cxnSp>
        <p:nvCxnSpPr>
          <p:cNvPr id="21" name="Straight Arrow Connector 20"/>
          <p:cNvCxnSpPr/>
          <p:nvPr/>
        </p:nvCxnSpPr>
        <p:spPr bwMode="auto">
          <a:xfrm flipV="1">
            <a:off x="3055257" y="3399972"/>
            <a:ext cx="990600" cy="238125"/>
          </a:xfrm>
          <a:prstGeom prst="straightConnector1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/>
          <p:nvPr/>
        </p:nvCxnSpPr>
        <p:spPr>
          <a:xfrm flipV="1">
            <a:off x="3033258" y="3033486"/>
            <a:ext cx="754970" cy="604385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033258" y="3682773"/>
            <a:ext cx="232456" cy="30865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728686" y="4034972"/>
            <a:ext cx="7029" cy="6697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2772002" y="4746172"/>
            <a:ext cx="609826" cy="930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2979057" y="3628572"/>
            <a:ext cx="63500" cy="63500"/>
          </a:xfrm>
          <a:prstGeom prst="ellipse">
            <a:avLst/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2017486" y="2438401"/>
            <a:ext cx="1248228" cy="856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017485" y="2481944"/>
            <a:ext cx="624115" cy="1509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248228" y="2090058"/>
            <a:ext cx="1677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normal impulses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3236686" y="3846286"/>
            <a:ext cx="1524000" cy="5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439886" y="4368801"/>
            <a:ext cx="1291771" cy="406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40514" y="4056743"/>
            <a:ext cx="1130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tangential 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impulses</a:t>
            </a:r>
            <a:endParaRPr lang="en-US" sz="1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TextBox 27"/>
          <p:cNvSpPr txBox="1">
            <a:spLocks noChangeArrowheads="1"/>
          </p:cNvSpPr>
          <p:nvPr/>
        </p:nvSpPr>
        <p:spPr bwMode="auto">
          <a:xfrm>
            <a:off x="6098762" y="1047087"/>
            <a:ext cx="214860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</a:t>
            </a:r>
            <a:r>
              <a:rPr lang="en-US" sz="2000" dirty="0" smtClean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000" dirty="0" smtClean="0">
                <a:latin typeface="+mn-lt"/>
                <a:sym typeface="Symbol" pitchFamily="18" charset="2"/>
              </a:rPr>
              <a:t>Two contacts:  </a:t>
            </a:r>
          </a:p>
          <a:p>
            <a:pPr eaLnBrk="0" hangingPunct="0"/>
            <a:r>
              <a:rPr lang="en-US" dirty="0" smtClean="0">
                <a:latin typeface="+mn-lt"/>
              </a:rPr>
              <a:t>     - cue-ball </a:t>
            </a:r>
          </a:p>
          <a:p>
            <a:pPr eaLnBrk="0" hangingPunct="0"/>
            <a:r>
              <a:rPr lang="en-US" dirty="0" smtClean="0">
                <a:latin typeface="+mn-lt"/>
              </a:rPr>
              <a:t>     - ball-table</a:t>
            </a:r>
            <a:endParaRPr lang="en-US" dirty="0">
              <a:latin typeface="+mn-lt"/>
            </a:endParaRPr>
          </a:p>
        </p:txBody>
      </p:sp>
      <p:sp>
        <p:nvSpPr>
          <p:cNvPr id="55" name="TextBox 27"/>
          <p:cNvSpPr txBox="1">
            <a:spLocks noChangeArrowheads="1"/>
          </p:cNvSpPr>
          <p:nvPr/>
        </p:nvSpPr>
        <p:spPr bwMode="auto">
          <a:xfrm>
            <a:off x="6106018" y="2331602"/>
            <a:ext cx="244289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</a:t>
            </a:r>
            <a:r>
              <a:rPr lang="en-US" sz="2000" dirty="0" smtClean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000" dirty="0" smtClean="0">
                <a:latin typeface="+mn-lt"/>
                <a:sym typeface="Symbol" pitchFamily="18" charset="2"/>
              </a:rPr>
              <a:t>At each contact: </a:t>
            </a:r>
          </a:p>
          <a:p>
            <a:pPr eaLnBrk="0" hangingPunct="0"/>
            <a:r>
              <a:rPr lang="en-US" dirty="0" smtClean="0">
                <a:latin typeface="+mn-lt"/>
              </a:rPr>
              <a:t>    - normal impulse</a:t>
            </a:r>
          </a:p>
          <a:p>
            <a:pPr eaLnBrk="0" hangingPunct="0"/>
            <a:r>
              <a:rPr lang="en-US" dirty="0" smtClean="0">
                <a:latin typeface="+mn-lt"/>
              </a:rPr>
              <a:t>    - tangential impulse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313714" y="3497944"/>
            <a:ext cx="27911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How are they related</a:t>
            </a:r>
          </a:p>
          <a:p>
            <a:r>
              <a:rPr lang="en-US" sz="2000" dirty="0" smtClean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at the same contact?</a:t>
            </a:r>
          </a:p>
          <a:p>
            <a:r>
              <a:rPr lang="en-US" sz="20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(compliance &amp; friction) </a:t>
            </a:r>
            <a:endParaRPr lang="en-US" sz="2000" dirty="0">
              <a:solidFill>
                <a:srgbClr val="0099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Box 27"/>
          <p:cNvSpPr txBox="1">
            <a:spLocks noChangeArrowheads="1"/>
          </p:cNvSpPr>
          <p:nvPr/>
        </p:nvSpPr>
        <p:spPr bwMode="auto">
          <a:xfrm>
            <a:off x="6127789" y="4675661"/>
            <a:ext cx="2813011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</a:t>
            </a:r>
            <a:r>
              <a:rPr lang="en-US" sz="2000" dirty="0" smtClean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000" dirty="0" smtClean="0">
                <a:latin typeface="+mn-lt"/>
                <a:sym typeface="Symbol" pitchFamily="18" charset="2"/>
              </a:rPr>
              <a:t>At different contacts:  </a:t>
            </a:r>
          </a:p>
          <a:p>
            <a:pPr eaLnBrk="0" hangingPunct="0"/>
            <a:r>
              <a:rPr lang="en-US" dirty="0" smtClean="0">
                <a:latin typeface="+mn-lt"/>
              </a:rPr>
              <a:t>    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23997" y="5145317"/>
            <a:ext cx="282000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How are the normal</a:t>
            </a:r>
          </a:p>
          <a:p>
            <a:r>
              <a:rPr lang="en-US" sz="2000" dirty="0" smtClean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impulses related? </a:t>
            </a:r>
          </a:p>
          <a:p>
            <a:r>
              <a:rPr lang="en-US" sz="20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(simultaneous impacts)</a:t>
            </a:r>
            <a:endParaRPr lang="en-US" sz="2000" dirty="0">
              <a:solidFill>
                <a:srgbClr val="0099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8" grpId="0" animBg="1"/>
      <p:bldP spid="46" grpId="0"/>
      <p:bldP spid="52" grpId="0"/>
      <p:bldP spid="54" grpId="0"/>
      <p:bldP spid="55" grpId="0"/>
      <p:bldP spid="56" grpId="0"/>
      <p:bldP spid="57" grpId="0"/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Talk Outline 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  </a:t>
            </a:r>
            <a:endParaRPr lang="en-US" altLang="zh-CN" dirty="0">
              <a:solidFill>
                <a:srgbClr val="0070C0"/>
              </a:solidFill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8743" y="3011714"/>
            <a:ext cx="4219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II. Simultaneous Impacts 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6000" y="4673600"/>
            <a:ext cx="6402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III. Model Integration (Billiard Shooting)</a:t>
            </a: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77257" y="3809998"/>
            <a:ext cx="719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Relationships among normal impacts at different contacts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(no friction or compliance)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7257" y="5457370"/>
            <a:ext cx="7199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Simultaneous impacts with friction and compliance 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72457" y="1422400"/>
            <a:ext cx="7547429" cy="1494971"/>
          </a:xfrm>
          <a:prstGeom prst="roundRect">
            <a:avLst/>
          </a:prstGeom>
          <a:solidFill>
            <a:schemeClr val="accent6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30514" y="1509485"/>
            <a:ext cx="4400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I. Impact with Compliance </a:t>
            </a:r>
            <a:endParaRPr lang="en-US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77258" y="2191655"/>
            <a:ext cx="719908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Relationship of tangential impulse to normal impact at single contact</a:t>
            </a:r>
          </a:p>
          <a:p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(also with friction)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iang_Tian Template">
  <a:themeElements>
    <a:clrScheme name="UW_ERC 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W_ERC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W_ERC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W_ERC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W_ERC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W_ERC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W_ERC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W_ERC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43026</TotalTime>
  <Words>2679</Words>
  <Application>Microsoft Office PowerPoint</Application>
  <PresentationFormat>On-screen Show (4:3)</PresentationFormat>
  <Paragraphs>510</Paragraphs>
  <Slides>57</Slides>
  <Notes>49</Notes>
  <HiddenSlides>0</HiddenSlides>
  <MMClips>6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0" baseType="lpstr">
      <vt:lpstr>Jiang_Tian Template</vt:lpstr>
      <vt:lpstr>Equation</vt:lpstr>
      <vt:lpstr>Microsoft Equation 3.0</vt:lpstr>
      <vt:lpstr>Simultaneous Three-Dimensional Impacts with Friction and Compliance</vt:lpstr>
      <vt:lpstr>Why Impact? </vt:lpstr>
      <vt:lpstr>Describing Impact by Impulse</vt:lpstr>
      <vt:lpstr>Impact Phase 1 – Compression</vt:lpstr>
      <vt:lpstr>Transition at End of Phase 1</vt:lpstr>
      <vt:lpstr>Impact Phase 2 – Restitution</vt:lpstr>
      <vt:lpstr>Impulse-Energy Relationship</vt:lpstr>
      <vt:lpstr>Example of General 3D Impact – Billiard Shooting</vt:lpstr>
      <vt:lpstr>Talk Outline   </vt:lpstr>
      <vt:lpstr>Related Work on Impact</vt:lpstr>
      <vt:lpstr>Related Work (cont’d)</vt:lpstr>
      <vt:lpstr>Impact with Compliance</vt:lpstr>
      <vt:lpstr>Compliance Model</vt:lpstr>
      <vt:lpstr>Normal vs Tangential Stiffnesses</vt:lpstr>
      <vt:lpstr>Normal Impulse as Sole Variable</vt:lpstr>
      <vt:lpstr>Tangential Springs </vt:lpstr>
      <vt:lpstr>System Overview</vt:lpstr>
      <vt:lpstr>Sliding Velocity</vt:lpstr>
      <vt:lpstr>Stick or Slip? Energy-Based Criteria</vt:lpstr>
      <vt:lpstr>Contact Mode Transitions</vt:lpstr>
      <vt:lpstr>Sticking Contact</vt:lpstr>
      <vt:lpstr>Sliding Contact</vt:lpstr>
      <vt:lpstr>System of Impact with Compliance</vt:lpstr>
      <vt:lpstr>Bouncing Ball</vt:lpstr>
      <vt:lpstr>Impulse Curve (1st Bounce)</vt:lpstr>
      <vt:lpstr>Non-collinear Bouncing Points</vt:lpstr>
      <vt:lpstr>Trajectory Projection onto Table</vt:lpstr>
      <vt:lpstr>Bounce of a Pencil</vt:lpstr>
      <vt:lpstr>Impulse Curve</vt:lpstr>
      <vt:lpstr>Where Are We? </vt:lpstr>
      <vt:lpstr>Simultaneous Collisions in 3D</vt:lpstr>
      <vt:lpstr>Two-Ball Collision</vt:lpstr>
      <vt:lpstr>Impulses, Velocities &amp; Stain Energies</vt:lpstr>
      <vt:lpstr>State Transition Diagram</vt:lpstr>
      <vt:lpstr>Some Facts</vt:lpstr>
      <vt:lpstr>Assumptions on Simultaneous Impacts  </vt:lpstr>
      <vt:lpstr>Stiffness, Mass, and Velocity Ratios</vt:lpstr>
      <vt:lpstr>Impulse Curve  </vt:lpstr>
      <vt:lpstr>Example with Energy Loss  </vt:lpstr>
      <vt:lpstr>Convergence</vt:lpstr>
      <vt:lpstr>Ping Pong Experiment</vt:lpstr>
      <vt:lpstr>Experiment</vt:lpstr>
      <vt:lpstr>Where Are We? </vt:lpstr>
      <vt:lpstr>Billiard Shooting</vt:lpstr>
      <vt:lpstr>Contact Structures  </vt:lpstr>
      <vt:lpstr>Combing the Two Impact Models  </vt:lpstr>
      <vt:lpstr>Mechanical Cue Stick</vt:lpstr>
      <vt:lpstr>A Masse Shot  </vt:lpstr>
      <vt:lpstr>Slide 49</vt:lpstr>
      <vt:lpstr>Conclusion</vt:lpstr>
      <vt:lpstr>Extensions of Collision Model</vt:lpstr>
      <vt:lpstr>Acknowledgement  </vt:lpstr>
      <vt:lpstr>Online Papers   </vt:lpstr>
      <vt:lpstr>Appendix 1: Start of Impact </vt:lpstr>
      <vt:lpstr>Bouncing Ball – Integration with Dynamics</vt:lpstr>
      <vt:lpstr>Impulse Curve (1st Bounce)</vt:lpstr>
      <vt:lpstr>Bouncing Pencil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Kong</dc:creator>
  <cp:lastModifiedBy>jia</cp:lastModifiedBy>
  <cp:revision>1999</cp:revision>
  <dcterms:created xsi:type="dcterms:W3CDTF">2003-09-13T02:46:04Z</dcterms:created>
  <dcterms:modified xsi:type="dcterms:W3CDTF">2012-09-27T18:50:37Z</dcterms:modified>
</cp:coreProperties>
</file>