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7437b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dd7437bc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e891ea0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dee891ea0d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7437bc5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dd7437bc51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7437bc5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dd7437bc51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d7437bc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dd7437bc51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0306" y="217500"/>
            <a:ext cx="831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/>
        </p:nvSpPr>
        <p:spPr>
          <a:xfrm>
            <a:off x="286064" y="4849835"/>
            <a:ext cx="28671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College Data Analytics</a:t>
            </a:r>
            <a:endParaRPr b="1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3374" y="4840498"/>
            <a:ext cx="49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69" y="4886063"/>
            <a:ext cx="182701" cy="18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03369" y="4808006"/>
            <a:ext cx="889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6100" y="288675"/>
            <a:ext cx="60996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333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Developing</a:t>
            </a:r>
            <a:r>
              <a:rPr lang="en" sz="3600">
                <a:solidFill>
                  <a:schemeClr val="lt1"/>
                </a:solidFill>
              </a:rPr>
              <a:t> Live Win Probability Models for Soccer Matches</a:t>
            </a:r>
            <a:endParaRPr b="1" sz="3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96106" y="2668781"/>
            <a:ext cx="8520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Summary Deck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November 2020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595789" y="3283096"/>
            <a:ext cx="4198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HDAG</a:t>
            </a:r>
            <a:r>
              <a:rPr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Group 20</a:t>
            </a:r>
            <a:r>
              <a:rPr lang="en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r>
              <a:rPr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® All </a:t>
            </a:r>
            <a:r>
              <a:rPr lang="en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ights </a:t>
            </a:r>
            <a:r>
              <a:rPr lang="en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eserved.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744" y="288675"/>
            <a:ext cx="1782093" cy="753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596475" y="2580975"/>
            <a:ext cx="19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flipH="1" rot="10800000">
            <a:off x="2850725" y="896350"/>
            <a:ext cx="2136000" cy="13617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82606" y="288869"/>
            <a:ext cx="8578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600"/>
              <a:t>Developing Machine Learning Algorithms for Low Latency Win Probability Prediction</a:t>
            </a:r>
            <a:endParaRPr b="0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</a:pPr>
            <a:r>
              <a:t/>
            </a:r>
            <a:endParaRPr b="0" sz="2440">
              <a:solidFill>
                <a:schemeClr val="lt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382744" y="783669"/>
            <a:ext cx="826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8890301" y="4925666"/>
            <a:ext cx="27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4949" y="4476058"/>
            <a:ext cx="85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862259" y="2780150"/>
            <a:ext cx="3243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Process Coarse Grained Data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62259" y="3302107"/>
            <a:ext cx="3243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Engineer Useful Features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62247" y="3829438"/>
            <a:ext cx="42099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Develop Machine Learning Models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806219" y="2780138"/>
            <a:ext cx="338100" cy="35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806219" y="3302108"/>
            <a:ext cx="338100" cy="35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806219" y="3824052"/>
            <a:ext cx="338100" cy="35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2248" y="4390738"/>
            <a:ext cx="3846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Evaluate Performance in Real Time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806219" y="4356781"/>
            <a:ext cx="338100" cy="35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D5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1019748" y="4426050"/>
            <a:ext cx="2178600" cy="1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1019756" y="2544450"/>
            <a:ext cx="600" cy="188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1668194" y="4426125"/>
            <a:ext cx="17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r>
              <a:rPr lang="en" sz="1100"/>
              <a:t> </a:t>
            </a:r>
            <a:endParaRPr sz="1100"/>
          </a:p>
        </p:txBody>
      </p:sp>
      <p:sp>
        <p:nvSpPr>
          <p:cNvPr id="85" name="Google Shape;85;p15"/>
          <p:cNvSpPr txBox="1"/>
          <p:nvPr/>
        </p:nvSpPr>
        <p:spPr>
          <a:xfrm rot="-5400000">
            <a:off x="64125" y="3371661"/>
            <a:ext cx="124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Speed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799688" y="3057772"/>
            <a:ext cx="796500" cy="29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ML Models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84256" y="3925566"/>
            <a:ext cx="796500" cy="29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Simulation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17197" y="890299"/>
            <a:ext cx="2290966" cy="1367749"/>
            <a:chOff x="1126863" y="2013875"/>
            <a:chExt cx="2085540" cy="1569600"/>
          </a:xfrm>
        </p:grpSpPr>
        <p:sp>
          <p:nvSpPr>
            <p:cNvPr id="89" name="Google Shape;89;p1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1221093" y="2020485"/>
              <a:ext cx="1451700" cy="459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267803" y="2236435"/>
              <a:ext cx="1944600" cy="909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Client’s existing Win Probability Models relied heavily on slow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Monte Carlo simulations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4982164" y="901313"/>
            <a:ext cx="3296818" cy="1367749"/>
            <a:chOff x="5015938" y="2013875"/>
            <a:chExt cx="3001200" cy="1569600"/>
          </a:xfrm>
        </p:grpSpPr>
        <p:sp>
          <p:nvSpPr>
            <p:cNvPr id="93" name="Google Shape;93;p1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075817" y="2056887"/>
              <a:ext cx="2417100" cy="459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075816" y="2250322"/>
              <a:ext cx="2417100" cy="512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Machine Learning approaches can provide faster predictions with a small tradeoff in accuracy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4930600" y="2319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Workflow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2850725" y="1084250"/>
            <a:ext cx="2248500" cy="350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predictions are necessary to update betting odds and detect fraud in real time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91281" y="52594"/>
            <a:ext cx="8578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Data And Processing</a:t>
            </a:r>
            <a:r>
              <a:rPr lang="en"/>
              <a:t>: </a:t>
            </a:r>
            <a:r>
              <a:rPr lang="en" sz="1400"/>
              <a:t>Train off of Millions of Game events from Major European Leagues </a:t>
            </a:r>
            <a:endParaRPr b="0" i="1" sz="1400"/>
          </a:p>
        </p:txBody>
      </p:sp>
      <p:cxnSp>
        <p:nvCxnSpPr>
          <p:cNvPr id="103" name="Google Shape;103;p16"/>
          <p:cNvCxnSpPr/>
          <p:nvPr/>
        </p:nvCxnSpPr>
        <p:spPr>
          <a:xfrm>
            <a:off x="382744" y="850894"/>
            <a:ext cx="826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8890301" y="4925666"/>
            <a:ext cx="27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56454" y="1352830"/>
            <a:ext cx="1393487" cy="1496551"/>
            <a:chOff x="4335829" y="3026004"/>
            <a:chExt cx="512349" cy="637454"/>
          </a:xfrm>
        </p:grpSpPr>
        <p:sp>
          <p:nvSpPr>
            <p:cNvPr id="106" name="Google Shape;106;p16"/>
            <p:cNvSpPr/>
            <p:nvPr/>
          </p:nvSpPr>
          <p:spPr>
            <a:xfrm>
              <a:off x="4337581" y="3491741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337581" y="3284979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337931" y="3083123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336530" y="3026004"/>
              <a:ext cx="511648" cy="63079"/>
            </a:xfrm>
            <a:custGeom>
              <a:rect b="b" l="l" r="r" t="t"/>
              <a:pathLst>
                <a:path extrusionOk="0" h="63079" w="511648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336530" y="3455466"/>
              <a:ext cx="511648" cy="42053"/>
            </a:xfrm>
            <a:custGeom>
              <a:rect b="b" l="l" r="r" t="t"/>
              <a:pathLst>
                <a:path extrusionOk="0" h="42053" w="511648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335829" y="3251897"/>
              <a:ext cx="511648" cy="38548"/>
            </a:xfrm>
            <a:custGeom>
              <a:rect b="b" l="l" r="r" t="t"/>
              <a:pathLst>
                <a:path extrusionOk="0" h="38548" w="511648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/>
        </p:nvSpPr>
        <p:spPr>
          <a:xfrm>
            <a:off x="556450" y="303677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Database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297200" y="1927400"/>
            <a:ext cx="1075800" cy="537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620900" y="1927400"/>
            <a:ext cx="1075800" cy="537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125" y="1615323"/>
            <a:ext cx="1468055" cy="14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82750" y="3489300"/>
            <a:ext cx="226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Data from thousands of games across the major European Sports Leagues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429000" y="3489300"/>
            <a:ext cx="267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Data Processing Pipeline to generate Useful Features. For example the number of Red Cards for each team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550" y="1667694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398550" y="3436975"/>
            <a:ext cx="231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Machine Learning Algorithms and Evaluate Performance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291281" y="52594"/>
            <a:ext cx="8578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Modeling</a:t>
            </a:r>
            <a:r>
              <a:rPr lang="en"/>
              <a:t>: </a:t>
            </a:r>
            <a:r>
              <a:rPr lang="en" sz="1400"/>
              <a:t>Combine Results of Two Models to predict Win Probability </a:t>
            </a:r>
            <a:endParaRPr b="0" i="1" sz="1400"/>
          </a:p>
        </p:txBody>
      </p:sp>
      <p:cxnSp>
        <p:nvCxnSpPr>
          <p:cNvPr id="125" name="Google Shape;125;p17"/>
          <p:cNvCxnSpPr/>
          <p:nvPr/>
        </p:nvCxnSpPr>
        <p:spPr>
          <a:xfrm>
            <a:off x="382744" y="850894"/>
            <a:ext cx="826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8890301" y="4925666"/>
            <a:ext cx="27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00" y="1119325"/>
            <a:ext cx="4610100" cy="241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472175" y="1119370"/>
            <a:ext cx="3642125" cy="3404971"/>
            <a:chOff x="472175" y="1420738"/>
            <a:chExt cx="3642125" cy="2852213"/>
          </a:xfrm>
        </p:grpSpPr>
        <p:sp>
          <p:nvSpPr>
            <p:cNvPr id="129" name="Google Shape;129;p17"/>
            <p:cNvSpPr txBox="1"/>
            <p:nvPr/>
          </p:nvSpPr>
          <p:spPr>
            <a:xfrm>
              <a:off x="739600" y="1703300"/>
              <a:ext cx="25548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72175" y="1420738"/>
              <a:ext cx="1062000" cy="387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Model 1</a:t>
              </a:r>
              <a:endPara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72175" y="3129738"/>
              <a:ext cx="1062000" cy="387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Model 2</a:t>
              </a:r>
              <a:endPara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526600" y="1807750"/>
              <a:ext cx="3587700" cy="10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Use historical results to estimate prematch </a:t>
              </a:r>
              <a:r>
                <a:rPr lang="en"/>
                <a:t>strength</a:t>
              </a:r>
              <a:r>
                <a:rPr lang="en"/>
                <a:t> of teams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/>
                <a:t>Final Model: </a:t>
              </a:r>
              <a:r>
                <a:rPr lang="en"/>
                <a:t>ELO with nonparametric Win Probability Estimates</a:t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72175" y="3576650"/>
              <a:ext cx="34755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Update prematch probabilities in response to  Game Events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/>
                <a:t>Final Model: </a:t>
              </a:r>
              <a:r>
                <a:rPr lang="en"/>
                <a:t>XGboost classifier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flipH="1" rot="10800000">
            <a:off x="2850725" y="896350"/>
            <a:ext cx="2136000" cy="13617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282606" y="31144"/>
            <a:ext cx="8578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400"/>
              <a:t>Developing Live Win Probability Models for Soccer</a:t>
            </a:r>
            <a:endParaRPr b="0" i="1" sz="2400"/>
          </a:p>
        </p:txBody>
      </p:sp>
      <p:cxnSp>
        <p:nvCxnSpPr>
          <p:cNvPr id="140" name="Google Shape;140;p18"/>
          <p:cNvCxnSpPr/>
          <p:nvPr/>
        </p:nvCxnSpPr>
        <p:spPr>
          <a:xfrm>
            <a:off x="382744" y="783669"/>
            <a:ext cx="826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8890301" y="4925666"/>
            <a:ext cx="27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717197" y="890299"/>
            <a:ext cx="2290966" cy="1367749"/>
            <a:chOff x="1126863" y="2013875"/>
            <a:chExt cx="2085540" cy="1569600"/>
          </a:xfrm>
        </p:grpSpPr>
        <p:sp>
          <p:nvSpPr>
            <p:cNvPr id="143" name="Google Shape;143;p18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1221093" y="2020485"/>
              <a:ext cx="1451700" cy="459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267803" y="2236435"/>
              <a:ext cx="1944600" cy="909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Client’s existing Win Probability Models relied heavily on slow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Monte Carlo simulations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4982164" y="901313"/>
            <a:ext cx="3296818" cy="1367749"/>
            <a:chOff x="5015938" y="2013875"/>
            <a:chExt cx="3001200" cy="1569600"/>
          </a:xfrm>
        </p:grpSpPr>
        <p:sp>
          <p:nvSpPr>
            <p:cNvPr id="147" name="Google Shape;147;p18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5075817" y="2056887"/>
              <a:ext cx="2417100" cy="459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5075816" y="2250322"/>
              <a:ext cx="2417100" cy="512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Machine </a:t>
              </a:r>
              <a:r>
                <a:rPr lang="en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Learning approaches can provide faster predictions with a small tradeoff in accuracy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18"/>
          <p:cNvSpPr txBox="1"/>
          <p:nvPr/>
        </p:nvSpPr>
        <p:spPr>
          <a:xfrm>
            <a:off x="2850725" y="1084250"/>
            <a:ext cx="2248500" cy="350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predictions are necessary to update betting odds and detect fraud in real time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382758" y="2442860"/>
            <a:ext cx="768934" cy="826650"/>
            <a:chOff x="4335829" y="3026004"/>
            <a:chExt cx="512349" cy="637454"/>
          </a:xfrm>
        </p:grpSpPr>
        <p:sp>
          <p:nvSpPr>
            <p:cNvPr id="152" name="Google Shape;152;p18"/>
            <p:cNvSpPr/>
            <p:nvPr/>
          </p:nvSpPr>
          <p:spPr>
            <a:xfrm>
              <a:off x="4337581" y="3491741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337581" y="3284979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337931" y="3083123"/>
              <a:ext cx="508143" cy="171717"/>
            </a:xfrm>
            <a:custGeom>
              <a:rect b="b" l="l" r="r" t="t"/>
              <a:pathLst>
                <a:path extrusionOk="0" h="171717" w="508143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336530" y="3026004"/>
              <a:ext cx="511648" cy="63079"/>
            </a:xfrm>
            <a:custGeom>
              <a:rect b="b" l="l" r="r" t="t"/>
              <a:pathLst>
                <a:path extrusionOk="0" h="63079" w="511648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36530" y="3455466"/>
              <a:ext cx="511648" cy="42053"/>
            </a:xfrm>
            <a:custGeom>
              <a:rect b="b" l="l" r="r" t="t"/>
              <a:pathLst>
                <a:path extrusionOk="0" h="42053" w="511648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335829" y="3251897"/>
              <a:ext cx="511648" cy="38548"/>
            </a:xfrm>
            <a:custGeom>
              <a:rect b="b" l="l" r="r" t="t"/>
              <a:pathLst>
                <a:path extrusionOk="0" h="38548" w="511648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rgbClr val="8ECA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1343151" y="2760296"/>
            <a:ext cx="593700" cy="297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177147" y="2760296"/>
            <a:ext cx="593700" cy="297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101" y="2463586"/>
            <a:ext cx="810063" cy="7851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774549" y="3406050"/>
            <a:ext cx="147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Machine Learning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14103" y="3406044"/>
            <a:ext cx="14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of thousands of </a:t>
            </a:r>
            <a:r>
              <a:rPr lang="en"/>
              <a:t>soccer</a:t>
            </a:r>
            <a:r>
              <a:rPr lang="en"/>
              <a:t> games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200" y="2461565"/>
            <a:ext cx="788375" cy="78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143321" y="3406042"/>
            <a:ext cx="12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Feature Engineering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350" y="2364434"/>
            <a:ext cx="2853400" cy="149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4986725" y="3861875"/>
            <a:ext cx="454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ELO model for Team Ranking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GBoost Classifier for live 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