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32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B57445-CA55-4997-8101-3BB3CA4EE874}">
  <a:tblStyle styleId="{39B57445-CA55-4997-8101-3BB3CA4EE87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32" orient="horz"/>
        <p:guide pos="2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a79379208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a7937920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0fa6921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b0fa6921c0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fa6921c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b0fa6921c0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a7937920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aa79379208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00" y="2626825"/>
            <a:ext cx="10337700" cy="1152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Helvetica Neue"/>
              <a:buNone/>
              <a:defRPr b="1"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75875" y="3711903"/>
            <a:ext cx="11360700" cy="72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sz="3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sz="3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sz="3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sz="3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sz="3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sz="3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sz="3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sz="3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sz="3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12489187" y="1810678"/>
            <a:ext cx="2159400" cy="3236700"/>
            <a:chOff x="9358009" y="1999033"/>
            <a:chExt cx="2159400" cy="3236700"/>
          </a:xfrm>
        </p:grpSpPr>
        <p:sp>
          <p:nvSpPr>
            <p:cNvPr id="52" name="Google Shape;52;p13"/>
            <p:cNvSpPr/>
            <p:nvPr/>
          </p:nvSpPr>
          <p:spPr>
            <a:xfrm>
              <a:off x="9358009" y="1999033"/>
              <a:ext cx="2159400" cy="32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 txBox="1"/>
            <p:nvPr/>
          </p:nvSpPr>
          <p:spPr>
            <a:xfrm>
              <a:off x="9358009" y="2160397"/>
              <a:ext cx="215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959"/>
                </a:buClr>
                <a:buSzPts val="1400"/>
                <a:buFont typeface="Helvetica Neue"/>
                <a:buNone/>
              </a:pPr>
              <a:r>
                <a:rPr lang="en-US">
                  <a:solidFill>
                    <a:srgbClr val="000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HDAG</a:t>
              </a:r>
              <a:r>
                <a:rPr b="0" i="0" lang="en-US" sz="1400" u="none" cap="none" strike="noStrike">
                  <a:solidFill>
                    <a:srgbClr val="000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Color Scheme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9717700" y="2578023"/>
              <a:ext cx="307800" cy="307800"/>
            </a:xfrm>
            <a:prstGeom prst="rect">
              <a:avLst/>
            </a:prstGeom>
            <a:solidFill>
              <a:srgbClr val="000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 txBox="1"/>
            <p:nvPr/>
          </p:nvSpPr>
          <p:spPr>
            <a:xfrm>
              <a:off x="9988851" y="2593150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#000959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9717700" y="3000882"/>
              <a:ext cx="307800" cy="307800"/>
            </a:xfrm>
            <a:prstGeom prst="rect">
              <a:avLst/>
            </a:prstGeom>
            <a:solidFill>
              <a:srgbClr val="32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9988851" y="3016009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#325287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9717700" y="3421994"/>
              <a:ext cx="307800" cy="307800"/>
            </a:xfrm>
            <a:prstGeom prst="rect">
              <a:avLst/>
            </a:prstGeom>
            <a:solidFill>
              <a:srgbClr val="8424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9988851" y="3437121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#842420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9717700" y="3867638"/>
              <a:ext cx="307800" cy="307800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9988851" y="3882765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#0D0D0D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9717700" y="4294235"/>
              <a:ext cx="307800" cy="307800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8296B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9988851" y="4309362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#9B9B9B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9717700" y="4726851"/>
              <a:ext cx="307800" cy="307800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8296B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9988851" y="4741978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#DEDEDE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3"/>
          <p:cNvSpPr txBox="1"/>
          <p:nvPr>
            <p:ph type="title"/>
          </p:nvPr>
        </p:nvSpPr>
        <p:spPr>
          <a:xfrm>
            <a:off x="227075" y="290000"/>
            <a:ext cx="110841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11311165" y="6453997"/>
            <a:ext cx="66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spcBef>
                <a:spcPts val="0"/>
              </a:spcBef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spcBef>
                <a:spcPts val="0"/>
              </a:spcBef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spcBef>
                <a:spcPts val="0"/>
              </a:spcBef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spcBef>
                <a:spcPts val="0"/>
              </a:spcBef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spcBef>
                <a:spcPts val="0"/>
              </a:spcBef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spcBef>
                <a:spcPts val="0"/>
              </a:spcBef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spcBef>
                <a:spcPts val="0"/>
              </a:spcBef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spcBef>
                <a:spcPts val="0"/>
              </a:spcBef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13"/>
          <p:cNvCxnSpPr/>
          <p:nvPr/>
        </p:nvCxnSpPr>
        <p:spPr>
          <a:xfrm>
            <a:off x="137825" y="6410675"/>
            <a:ext cx="1185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 slide layout">
  <p:cSld name="1_Image slide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5"/>
          <p:cNvSpPr/>
          <p:nvPr>
            <p:ph idx="2" type="pic"/>
          </p:nvPr>
        </p:nvSpPr>
        <p:spPr>
          <a:xfrm>
            <a:off x="0" y="2160665"/>
            <a:ext cx="12192000" cy="2502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5"/>
          <p:cNvSpPr/>
          <p:nvPr/>
        </p:nvSpPr>
        <p:spPr>
          <a:xfrm>
            <a:off x="0" y="2026940"/>
            <a:ext cx="12192000" cy="72000"/>
          </a:xfrm>
          <a:prstGeom prst="rect">
            <a:avLst/>
          </a:prstGeom>
          <a:solidFill>
            <a:srgbClr val="0C46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0" y="4725144"/>
            <a:ext cx="12192000" cy="72000"/>
          </a:xfrm>
          <a:prstGeom prst="rect">
            <a:avLst/>
          </a:prstGeom>
          <a:solidFill>
            <a:srgbClr val="0C46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 slide layout">
  <p:cSld name="2_Image slide layou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6"/>
          <p:cNvSpPr/>
          <p:nvPr/>
        </p:nvSpPr>
        <p:spPr>
          <a:xfrm>
            <a:off x="0" y="2996952"/>
            <a:ext cx="12192000" cy="187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16"/>
          <p:cNvGrpSpPr/>
          <p:nvPr/>
        </p:nvGrpSpPr>
        <p:grpSpPr>
          <a:xfrm>
            <a:off x="4763854" y="1553530"/>
            <a:ext cx="2664156" cy="4683652"/>
            <a:chOff x="445712" y="1449040"/>
            <a:chExt cx="2112900" cy="3924300"/>
          </a:xfrm>
        </p:grpSpPr>
        <p:sp>
          <p:nvSpPr>
            <p:cNvPr id="80" name="Google Shape;80;p16"/>
            <p:cNvSpPr/>
            <p:nvPr/>
          </p:nvSpPr>
          <p:spPr>
            <a:xfrm>
              <a:off x="445712" y="1449040"/>
              <a:ext cx="2112900" cy="392430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1379920" y="1650572"/>
              <a:ext cx="216000" cy="3450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" name="Google Shape;82;p16"/>
            <p:cNvGrpSpPr/>
            <p:nvPr/>
          </p:nvGrpSpPr>
          <p:grpSpPr>
            <a:xfrm>
              <a:off x="1407683" y="5045752"/>
              <a:ext cx="211974" cy="211974"/>
              <a:chOff x="1549420" y="5712364"/>
              <a:chExt cx="312600" cy="312600"/>
            </a:xfrm>
          </p:grpSpPr>
          <p:sp>
            <p:nvSpPr>
              <p:cNvPr id="83" name="Google Shape;83;p16"/>
              <p:cNvSpPr/>
              <p:nvPr/>
            </p:nvSpPr>
            <p:spPr>
              <a:xfrm>
                <a:off x="1549420" y="5712364"/>
                <a:ext cx="312600" cy="312600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25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1634225" y="5796647"/>
                <a:ext cx="143100" cy="144000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5" name="Google Shape;85;p16"/>
          <p:cNvSpPr/>
          <p:nvPr>
            <p:ph idx="2" type="pic"/>
          </p:nvPr>
        </p:nvSpPr>
        <p:spPr>
          <a:xfrm>
            <a:off x="4951770" y="1965170"/>
            <a:ext cx="2288400" cy="3753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661425" y="915825"/>
            <a:ext cx="7868100" cy="23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4800">
                <a:solidFill>
                  <a:schemeClr val="lt1"/>
                </a:solidFill>
              </a:rPr>
              <a:t>Fintech Automation</a:t>
            </a:r>
            <a:r>
              <a:rPr lang="en-US" sz="4800">
                <a:solidFill>
                  <a:schemeClr val="lt1"/>
                </a:solidFill>
              </a:rPr>
              <a:t>: Using and Validating Data More Effectively  </a:t>
            </a:r>
            <a:endParaRPr b="1" sz="4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661475" y="3558375"/>
            <a:ext cx="113607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Semester Project Overview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8794385" y="4377461"/>
            <a:ext cx="5597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HDAG</a:t>
            </a:r>
            <a:r>
              <a:rPr i="0" lang="en-US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Group 20</a:t>
            </a:r>
            <a:r>
              <a:rPr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r>
            <a:r>
              <a:rPr i="0" lang="en-US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® All </a:t>
            </a:r>
            <a:r>
              <a:rPr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i="0" lang="en-US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ights </a:t>
            </a:r>
            <a:r>
              <a:rPr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i="0" lang="en-US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eserved.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4325" y="384900"/>
            <a:ext cx="2376122" cy="100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/>
          <p:nvPr/>
        </p:nvCxnSpPr>
        <p:spPr>
          <a:xfrm>
            <a:off x="795300" y="3441300"/>
            <a:ext cx="2592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1000" y="290000"/>
            <a:ext cx="110841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4200"/>
              <a:t>Executive Summary</a:t>
            </a:r>
            <a:endParaRPr sz="4200"/>
          </a:p>
        </p:txBody>
      </p:sp>
      <p:sp>
        <p:nvSpPr>
          <p:cNvPr id="100" name="Google Shape;100;p18"/>
          <p:cNvSpPr txBox="1"/>
          <p:nvPr/>
        </p:nvSpPr>
        <p:spPr>
          <a:xfrm>
            <a:off x="11637935" y="6498905"/>
            <a:ext cx="365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416084" y="1925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{39B57445-CA55-4997-8101-3BB3CA4EE874}</a:tableStyleId>
              </a:tblPr>
              <a:tblGrid>
                <a:gridCol w="2379275"/>
                <a:gridCol w="3433975"/>
                <a:gridCol w="5655525"/>
              </a:tblGrid>
              <a:tr h="177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Network Calendars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Parsing PDFs into clean Excel sheets (or other formats)</a:t>
                      </a:r>
                      <a:endParaRPr b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The workflow: view, merge, and analyze network calendars with ease</a:t>
                      </a:r>
                      <a:endParaRPr b="0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Prospectuses</a:t>
                      </a:r>
                      <a:endParaRPr b="1"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Given a list of CUSIPs, create a database of prospectuses from scraping the SEC website and extract relevant data en masse to validate internal schemas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The MVP: Easily generate a JSON db with CUSIP, maturity date, issuer, denomination, and underwriting discount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102;p18"/>
          <p:cNvSpPr txBox="1"/>
          <p:nvPr/>
        </p:nvSpPr>
        <p:spPr>
          <a:xfrm>
            <a:off x="457025" y="1106123"/>
            <a:ext cx="2795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8922775" y="471275"/>
            <a:ext cx="23106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01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11150" y="66200"/>
            <a:ext cx="108009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/>
              <a:t>Automated PDF parsing </a:t>
            </a:r>
            <a:endParaRPr b="0" i="1" sz="2200"/>
          </a:p>
        </p:txBody>
      </p:sp>
      <p:cxnSp>
        <p:nvCxnSpPr>
          <p:cNvPr id="109" name="Google Shape;109;p19"/>
          <p:cNvCxnSpPr/>
          <p:nvPr/>
        </p:nvCxnSpPr>
        <p:spPr>
          <a:xfrm>
            <a:off x="5710925" y="7054650"/>
            <a:ext cx="1101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19"/>
          <p:cNvSpPr txBox="1"/>
          <p:nvPr/>
        </p:nvSpPr>
        <p:spPr>
          <a:xfrm>
            <a:off x="11853735" y="6567555"/>
            <a:ext cx="3651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D55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367700" y="1416275"/>
            <a:ext cx="5521500" cy="21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Convert vendor specific pdf formats to excel in one click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Automatically merge calendar offerings from different sources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Replace manual entry process to save time and avoid errors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-4510450" y="1367600"/>
            <a:ext cx="1976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3" name="Google Shape;113;p19"/>
          <p:cNvCxnSpPr/>
          <p:nvPr/>
        </p:nvCxnSpPr>
        <p:spPr>
          <a:xfrm>
            <a:off x="510325" y="1134525"/>
            <a:ext cx="1101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600" y="1367600"/>
            <a:ext cx="5998001" cy="3921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38" y="3384525"/>
            <a:ext cx="4851027" cy="2613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9"/>
          <p:cNvCxnSpPr>
            <a:endCxn id="114" idx="1"/>
          </p:cNvCxnSpPr>
          <p:nvPr/>
        </p:nvCxnSpPr>
        <p:spPr>
          <a:xfrm flipH="1" rot="10800000">
            <a:off x="5290100" y="3328485"/>
            <a:ext cx="751500" cy="13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27075" y="290000"/>
            <a:ext cx="110841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Quickly merge network calendars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02675"/>
            <a:ext cx="11887199" cy="3095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0700" y="997150"/>
            <a:ext cx="2889527" cy="17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6275" y="905449"/>
            <a:ext cx="4037301" cy="1915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0"/>
          <p:cNvCxnSpPr/>
          <p:nvPr/>
        </p:nvCxnSpPr>
        <p:spPr>
          <a:xfrm>
            <a:off x="3345375" y="2753500"/>
            <a:ext cx="1852800" cy="4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0"/>
          <p:cNvCxnSpPr/>
          <p:nvPr/>
        </p:nvCxnSpPr>
        <p:spPr>
          <a:xfrm flipH="1">
            <a:off x="6471899" y="2843675"/>
            <a:ext cx="2007300" cy="3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81000" y="290000"/>
            <a:ext cx="110841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4200"/>
              <a:t>Executive Summary</a:t>
            </a:r>
            <a:endParaRPr sz="4200"/>
          </a:p>
        </p:txBody>
      </p:sp>
      <p:sp>
        <p:nvSpPr>
          <p:cNvPr id="132" name="Google Shape;132;p21"/>
          <p:cNvSpPr txBox="1"/>
          <p:nvPr/>
        </p:nvSpPr>
        <p:spPr>
          <a:xfrm>
            <a:off x="11637935" y="6498905"/>
            <a:ext cx="365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3" name="Google Shape;133;p21"/>
          <p:cNvGraphicFramePr/>
          <p:nvPr/>
        </p:nvGraphicFramePr>
        <p:xfrm>
          <a:off x="416084" y="1925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{39B57445-CA55-4997-8101-3BB3CA4EE874}</a:tableStyleId>
              </a:tblPr>
              <a:tblGrid>
                <a:gridCol w="2379275"/>
                <a:gridCol w="3433975"/>
                <a:gridCol w="5655525"/>
              </a:tblGrid>
              <a:tr h="172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Network Calendars</a:t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Parsing PDFs into clean, nicely formatted Excel sheets (or any other format)</a:t>
                      </a:r>
                      <a:endParaRPr b="0" sz="13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CAE6">
                        <a:alpha val="502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The workflow: view, merge, and analyze network calendars with ease</a:t>
                      </a:r>
                      <a:endParaRPr b="0" sz="13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CAE6">
                        <a:alpha val="50280"/>
                      </a:srgbClr>
                    </a:solidFill>
                  </a:tcPr>
                </a:tc>
              </a:tr>
              <a:tr h="172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Prospectuses</a:t>
                      </a:r>
                      <a:endParaRPr b="1" sz="1800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Given a list of CUSIPs, create a database of prospectuses from scraping the SEC website and extract relevant data en masse to validate internal schemas</a:t>
                      </a:r>
                      <a:endParaRPr sz="1300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The MVP: Easily generate a JSON db with CUSIP, maturity dat</a:t>
                      </a:r>
                      <a:r>
                        <a:rPr lang="en-US" sz="13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</a:t>
                      </a:r>
                      <a:r>
                        <a:rPr lang="en-US" sz="13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issuer, denomination, and underwriting discount</a:t>
                      </a:r>
                      <a:endParaRPr sz="1300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21"/>
          <p:cNvSpPr txBox="1"/>
          <p:nvPr/>
        </p:nvSpPr>
        <p:spPr>
          <a:xfrm>
            <a:off x="457025" y="1106123"/>
            <a:ext cx="2795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8922775" y="471275"/>
            <a:ext cx="23106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02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36500" y="-154200"/>
            <a:ext cx="11109900" cy="16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/>
              <a:t>Use an NLP model to extract data from SEC website</a:t>
            </a:r>
            <a:endParaRPr b="0" i="1" sz="2000"/>
          </a:p>
        </p:txBody>
      </p:sp>
      <p:sp>
        <p:nvSpPr>
          <p:cNvPr id="141" name="Google Shape;141;p22"/>
          <p:cNvSpPr txBox="1"/>
          <p:nvPr/>
        </p:nvSpPr>
        <p:spPr>
          <a:xfrm>
            <a:off x="11853735" y="6567555"/>
            <a:ext cx="365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D55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cxnSp>
        <p:nvCxnSpPr>
          <p:cNvPr id="142" name="Google Shape;142;p22"/>
          <p:cNvCxnSpPr/>
          <p:nvPr/>
        </p:nvCxnSpPr>
        <p:spPr>
          <a:xfrm>
            <a:off x="510325" y="1134525"/>
            <a:ext cx="1101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175" y="1285875"/>
            <a:ext cx="581025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175" y="4103470"/>
            <a:ext cx="5810249" cy="2052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950" y="1285875"/>
            <a:ext cx="4628832" cy="48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36500" y="-154200"/>
            <a:ext cx="11109900" cy="16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/>
              <a:t>Run once. Get an up to date DB.</a:t>
            </a:r>
            <a:endParaRPr b="0" i="1" sz="2000"/>
          </a:p>
        </p:txBody>
      </p:sp>
      <p:sp>
        <p:nvSpPr>
          <p:cNvPr id="151" name="Google Shape;151;p23"/>
          <p:cNvSpPr txBox="1"/>
          <p:nvPr/>
        </p:nvSpPr>
        <p:spPr>
          <a:xfrm>
            <a:off x="11853735" y="6567555"/>
            <a:ext cx="365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D55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cxnSp>
        <p:nvCxnSpPr>
          <p:cNvPr id="152" name="Google Shape;152;p23"/>
          <p:cNvCxnSpPr/>
          <p:nvPr/>
        </p:nvCxnSpPr>
        <p:spPr>
          <a:xfrm>
            <a:off x="510325" y="1134525"/>
            <a:ext cx="1101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375" y="1468025"/>
            <a:ext cx="4682054" cy="37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25" y="1468025"/>
            <a:ext cx="6363966" cy="37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8500"/>
      </a:accent1>
      <a:accent2>
        <a:srgbClr val="023047"/>
      </a:accent2>
      <a:accent3>
        <a:srgbClr val="219EBC"/>
      </a:accent3>
      <a:accent4>
        <a:srgbClr val="FFB703"/>
      </a:accent4>
      <a:accent5>
        <a:srgbClr val="8ECAE6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