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32">
          <p15:clr>
            <a:srgbClr val="A4A3A4"/>
          </p15:clr>
        </p15:guide>
        <p15:guide id="2"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2268F0-87AE-41F6-99B4-E838910400D0}">
  <a:tblStyle styleId="{AD2268F0-87AE-41F6-99B4-E838910400D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32" orient="horz"/>
        <p:guide pos="2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HelveticaNeue-bold.fntdata"/><Relationship Id="rId10" Type="http://schemas.openxmlformats.org/officeDocument/2006/relationships/slide" Target="slides/slide4.xml"/><Relationship Id="rId21" Type="http://schemas.openxmlformats.org/officeDocument/2006/relationships/font" Target="fonts/HelveticaNeue-regular.fntdata"/><Relationship Id="rId13" Type="http://schemas.openxmlformats.org/officeDocument/2006/relationships/slide" Target="slides/slide7.xml"/><Relationship Id="rId24" Type="http://schemas.openxmlformats.org/officeDocument/2006/relationships/font" Target="fonts/HelveticaNeue-boldItalic.fntdata"/><Relationship Id="rId12" Type="http://schemas.openxmlformats.org/officeDocument/2006/relationships/slide" Target="slides/slide6.xml"/><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0fa6921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b0fa6921c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5be13a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a5be13af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6a2ea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ae6a2eae8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0fa6921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b0fa6921c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6bb72e9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6bb72e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25fffd2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25fffd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5fffd2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b25fffd2c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25fffd2c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b25fffd2c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fa6921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b0fa6921c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5fffd2c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b25fffd2c4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5fffd2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b25fffd2c4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00" y="2626825"/>
            <a:ext cx="10337700" cy="1152000"/>
          </a:xfrm>
          <a:prstGeom prst="rect">
            <a:avLst/>
          </a:prstGeom>
        </p:spPr>
        <p:txBody>
          <a:bodyPr anchorCtr="0" anchor="b" bIns="121900" lIns="121900" spcFirstLastPara="1" rIns="121900" wrap="square" tIns="121900">
            <a:noAutofit/>
          </a:bodyPr>
          <a:lstStyle>
            <a:lvl1pPr lvl="0">
              <a:spcBef>
                <a:spcPts val="0"/>
              </a:spcBef>
              <a:spcAft>
                <a:spcPts val="0"/>
              </a:spcAft>
              <a:buSzPts val="5200"/>
              <a:buFont typeface="Helvetica Neue"/>
              <a:buNone/>
              <a:defRPr b="1" sz="5200">
                <a:latin typeface="Helvetica Neue"/>
                <a:ea typeface="Helvetica Neue"/>
                <a:cs typeface="Helvetica Neue"/>
                <a:sym typeface="Helvetica Neue"/>
              </a:defRPr>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p:txBody>
      </p:sp>
      <p:sp>
        <p:nvSpPr>
          <p:cNvPr id="11" name="Google Shape;11;p2"/>
          <p:cNvSpPr txBox="1"/>
          <p:nvPr>
            <p:ph idx="1" type="subTitle"/>
          </p:nvPr>
        </p:nvSpPr>
        <p:spPr>
          <a:xfrm>
            <a:off x="475875" y="3711903"/>
            <a:ext cx="11360700" cy="728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1pPr>
            <a:lvl2pPr lvl="1">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2pPr>
            <a:lvl3pPr lvl="2">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3pPr>
            <a:lvl4pPr lvl="3">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4pPr>
            <a:lvl5pPr lvl="4">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5pPr>
            <a:lvl6pPr lvl="5">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6pPr>
            <a:lvl7pPr lvl="6">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7pPr>
            <a:lvl8pPr lvl="7">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8pPr>
            <a:lvl9pPr lvl="8">
              <a:lnSpc>
                <a:spcPct val="100000"/>
              </a:lnSpc>
              <a:spcBef>
                <a:spcPts val="0"/>
              </a:spcBef>
              <a:spcAft>
                <a:spcPts val="0"/>
              </a:spcAft>
              <a:buClr>
                <a:srgbClr val="000000"/>
              </a:buClr>
              <a:buSzPts val="3000"/>
              <a:buFont typeface="Helvetica Neue"/>
              <a:buNone/>
              <a:defRPr sz="3000">
                <a:solidFill>
                  <a:srgbClr val="000000"/>
                </a:solidFill>
                <a:latin typeface="Helvetica Neue"/>
                <a:ea typeface="Helvetica Neue"/>
                <a:cs typeface="Helvetica Neue"/>
                <a:sym typeface="Helvetica Neue"/>
              </a:defRPr>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grpSp>
        <p:nvGrpSpPr>
          <p:cNvPr id="51" name="Google Shape;51;p13"/>
          <p:cNvGrpSpPr/>
          <p:nvPr/>
        </p:nvGrpSpPr>
        <p:grpSpPr>
          <a:xfrm>
            <a:off x="12489187" y="1810678"/>
            <a:ext cx="2159400" cy="3236700"/>
            <a:chOff x="9358009" y="1999033"/>
            <a:chExt cx="2159400" cy="3236700"/>
          </a:xfrm>
        </p:grpSpPr>
        <p:sp>
          <p:nvSpPr>
            <p:cNvPr id="52" name="Google Shape;52;p13"/>
            <p:cNvSpPr/>
            <p:nvPr/>
          </p:nvSpPr>
          <p:spPr>
            <a:xfrm>
              <a:off x="9358009" y="1999033"/>
              <a:ext cx="2159400" cy="3236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3" name="Google Shape;53;p13"/>
            <p:cNvSpPr txBox="1"/>
            <p:nvPr/>
          </p:nvSpPr>
          <p:spPr>
            <a:xfrm>
              <a:off x="9358009" y="2160397"/>
              <a:ext cx="21594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959"/>
                </a:buClr>
                <a:buSzPts val="1400"/>
                <a:buFont typeface="Helvetica Neue"/>
                <a:buNone/>
              </a:pPr>
              <a:r>
                <a:rPr lang="en-US">
                  <a:solidFill>
                    <a:srgbClr val="000959"/>
                  </a:solidFill>
                  <a:latin typeface="Helvetica Neue"/>
                  <a:ea typeface="Helvetica Neue"/>
                  <a:cs typeface="Helvetica Neue"/>
                  <a:sym typeface="Helvetica Neue"/>
                </a:rPr>
                <a:t>HDAG</a:t>
              </a:r>
              <a:r>
                <a:rPr b="0" i="0" lang="en-US" sz="1400" u="none" cap="none" strike="noStrike">
                  <a:solidFill>
                    <a:srgbClr val="000959"/>
                  </a:solidFill>
                  <a:latin typeface="Helvetica Neue"/>
                  <a:ea typeface="Helvetica Neue"/>
                  <a:cs typeface="Helvetica Neue"/>
                  <a:sym typeface="Helvetica Neue"/>
                </a:rPr>
                <a:t> Color Scheme</a:t>
              </a:r>
              <a:endParaRPr b="0" i="0" sz="1800" u="none" cap="none" strike="noStrike">
                <a:solidFill>
                  <a:schemeClr val="dk1"/>
                </a:solidFill>
                <a:latin typeface="Calibri"/>
                <a:ea typeface="Calibri"/>
                <a:cs typeface="Calibri"/>
                <a:sym typeface="Calibri"/>
              </a:endParaRPr>
            </a:p>
          </p:txBody>
        </p:sp>
        <p:sp>
          <p:nvSpPr>
            <p:cNvPr id="54" name="Google Shape;54;p13"/>
            <p:cNvSpPr/>
            <p:nvPr/>
          </p:nvSpPr>
          <p:spPr>
            <a:xfrm>
              <a:off x="9717700" y="2578023"/>
              <a:ext cx="307800" cy="307800"/>
            </a:xfrm>
            <a:prstGeom prst="rect">
              <a:avLst/>
            </a:prstGeom>
            <a:solidFill>
              <a:srgbClr val="000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5" name="Google Shape;55;p13"/>
            <p:cNvSpPr txBox="1"/>
            <p:nvPr/>
          </p:nvSpPr>
          <p:spPr>
            <a:xfrm>
              <a:off x="9988851" y="2593150"/>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HEX #000959</a:t>
              </a:r>
              <a:endParaRPr b="0" i="0" sz="1800" u="none" cap="none" strike="noStrike">
                <a:solidFill>
                  <a:schemeClr val="dk1"/>
                </a:solidFill>
                <a:latin typeface="Calibri"/>
                <a:ea typeface="Calibri"/>
                <a:cs typeface="Calibri"/>
                <a:sym typeface="Calibri"/>
              </a:endParaRPr>
            </a:p>
          </p:txBody>
        </p:sp>
        <p:sp>
          <p:nvSpPr>
            <p:cNvPr id="56" name="Google Shape;56;p13"/>
            <p:cNvSpPr/>
            <p:nvPr/>
          </p:nvSpPr>
          <p:spPr>
            <a:xfrm>
              <a:off x="9717700" y="3000882"/>
              <a:ext cx="307800" cy="307800"/>
            </a:xfrm>
            <a:prstGeom prst="rect">
              <a:avLst/>
            </a:prstGeom>
            <a:solidFill>
              <a:srgbClr val="3252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7" name="Google Shape;57;p13"/>
            <p:cNvSpPr txBox="1"/>
            <p:nvPr/>
          </p:nvSpPr>
          <p:spPr>
            <a:xfrm>
              <a:off x="9988851" y="3016009"/>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HEX #325287</a:t>
              </a:r>
              <a:endParaRPr b="0" i="0" sz="1800" u="none" cap="none" strike="noStrike">
                <a:solidFill>
                  <a:schemeClr val="dk1"/>
                </a:solidFill>
                <a:latin typeface="Calibri"/>
                <a:ea typeface="Calibri"/>
                <a:cs typeface="Calibri"/>
                <a:sym typeface="Calibri"/>
              </a:endParaRPr>
            </a:p>
          </p:txBody>
        </p:sp>
        <p:sp>
          <p:nvSpPr>
            <p:cNvPr id="58" name="Google Shape;58;p13"/>
            <p:cNvSpPr/>
            <p:nvPr/>
          </p:nvSpPr>
          <p:spPr>
            <a:xfrm>
              <a:off x="9717700" y="3421994"/>
              <a:ext cx="307800" cy="307800"/>
            </a:xfrm>
            <a:prstGeom prst="rect">
              <a:avLst/>
            </a:prstGeom>
            <a:solidFill>
              <a:srgbClr val="84242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9" name="Google Shape;59;p13"/>
            <p:cNvSpPr txBox="1"/>
            <p:nvPr/>
          </p:nvSpPr>
          <p:spPr>
            <a:xfrm>
              <a:off x="9988851" y="3437121"/>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HEX #842420</a:t>
              </a:r>
              <a:endParaRPr b="0" i="0" sz="1800" u="none" cap="none" strike="noStrike">
                <a:solidFill>
                  <a:schemeClr val="dk1"/>
                </a:solidFill>
                <a:latin typeface="Calibri"/>
                <a:ea typeface="Calibri"/>
                <a:cs typeface="Calibri"/>
                <a:sym typeface="Calibri"/>
              </a:endParaRPr>
            </a:p>
          </p:txBody>
        </p:sp>
        <p:sp>
          <p:nvSpPr>
            <p:cNvPr id="60" name="Google Shape;60;p13"/>
            <p:cNvSpPr/>
            <p:nvPr/>
          </p:nvSpPr>
          <p:spPr>
            <a:xfrm>
              <a:off x="9717700" y="3867638"/>
              <a:ext cx="307800" cy="307800"/>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61" name="Google Shape;61;p13"/>
            <p:cNvSpPr txBox="1"/>
            <p:nvPr/>
          </p:nvSpPr>
          <p:spPr>
            <a:xfrm>
              <a:off x="9988851" y="3882765"/>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HEX #0D0D0D</a:t>
              </a:r>
              <a:endParaRPr b="0" i="0" sz="1800" u="none" cap="none" strike="noStrike">
                <a:solidFill>
                  <a:schemeClr val="dk1"/>
                </a:solidFill>
                <a:latin typeface="Calibri"/>
                <a:ea typeface="Calibri"/>
                <a:cs typeface="Calibri"/>
                <a:sym typeface="Calibri"/>
              </a:endParaRPr>
            </a:p>
          </p:txBody>
        </p:sp>
        <p:sp>
          <p:nvSpPr>
            <p:cNvPr id="62" name="Google Shape;62;p13"/>
            <p:cNvSpPr/>
            <p:nvPr/>
          </p:nvSpPr>
          <p:spPr>
            <a:xfrm>
              <a:off x="9717700" y="4294235"/>
              <a:ext cx="307800" cy="307800"/>
            </a:xfrm>
            <a:prstGeom prst="rect">
              <a:avLst/>
            </a:prstGeom>
            <a:solidFill>
              <a:srgbClr val="9B9B9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8296B0"/>
                </a:solidFill>
                <a:latin typeface="Arial"/>
                <a:ea typeface="Arial"/>
                <a:cs typeface="Arial"/>
                <a:sym typeface="Arial"/>
              </a:endParaRPr>
            </a:p>
          </p:txBody>
        </p:sp>
        <p:sp>
          <p:nvSpPr>
            <p:cNvPr id="63" name="Google Shape;63;p13"/>
            <p:cNvSpPr txBox="1"/>
            <p:nvPr/>
          </p:nvSpPr>
          <p:spPr>
            <a:xfrm>
              <a:off x="9988851" y="4309362"/>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Helvetica Neue"/>
                <a:buNone/>
              </a:pPr>
              <a:r>
                <a:rPr b="0" i="0" lang="en-US" sz="1200" u="none" cap="none" strike="noStrike">
                  <a:solidFill>
                    <a:schemeClr val="dk1"/>
                  </a:solidFill>
                  <a:latin typeface="Helvetica Neue"/>
                  <a:ea typeface="Helvetica Neue"/>
                  <a:cs typeface="Helvetica Neue"/>
                  <a:sym typeface="Helvetica Neue"/>
                </a:rPr>
                <a:t>HEX #9B9B9B</a:t>
              </a:r>
              <a:endParaRPr b="0" i="0" sz="1800" u="none" cap="none" strike="noStrike">
                <a:solidFill>
                  <a:schemeClr val="dk1"/>
                </a:solidFill>
                <a:latin typeface="Calibri"/>
                <a:ea typeface="Calibri"/>
                <a:cs typeface="Calibri"/>
                <a:sym typeface="Calibri"/>
              </a:endParaRPr>
            </a:p>
          </p:txBody>
        </p:sp>
        <p:sp>
          <p:nvSpPr>
            <p:cNvPr id="64" name="Google Shape;64;p13"/>
            <p:cNvSpPr/>
            <p:nvPr/>
          </p:nvSpPr>
          <p:spPr>
            <a:xfrm>
              <a:off x="9717700" y="4726851"/>
              <a:ext cx="307800" cy="3078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8296B0"/>
                </a:solidFill>
                <a:latin typeface="Arial"/>
                <a:ea typeface="Arial"/>
                <a:cs typeface="Arial"/>
                <a:sym typeface="Arial"/>
              </a:endParaRPr>
            </a:p>
          </p:txBody>
        </p:sp>
        <p:sp>
          <p:nvSpPr>
            <p:cNvPr id="65" name="Google Shape;65;p13"/>
            <p:cNvSpPr txBox="1"/>
            <p:nvPr/>
          </p:nvSpPr>
          <p:spPr>
            <a:xfrm>
              <a:off x="9988851" y="4741978"/>
              <a:ext cx="1269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HEX #DEDEDE</a:t>
              </a:r>
              <a:endParaRPr b="0" i="0" sz="1800" u="none" cap="none" strike="noStrike">
                <a:solidFill>
                  <a:schemeClr val="dk1"/>
                </a:solidFill>
                <a:latin typeface="Calibri"/>
                <a:ea typeface="Calibri"/>
                <a:cs typeface="Calibri"/>
                <a:sym typeface="Calibri"/>
              </a:endParaRPr>
            </a:p>
          </p:txBody>
        </p:sp>
      </p:grpSp>
      <p:sp>
        <p:nvSpPr>
          <p:cNvPr id="66" name="Google Shape;66;p13"/>
          <p:cNvSpPr txBox="1"/>
          <p:nvPr>
            <p:ph type="title"/>
          </p:nvPr>
        </p:nvSpPr>
        <p:spPr>
          <a:xfrm>
            <a:off x="227075" y="290000"/>
            <a:ext cx="11084100" cy="114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Helvetica Neue"/>
              <a:buNone/>
              <a:defRPr b="1" i="0" sz="2400" u="none" cap="none" strike="noStrike">
                <a:solidFill>
                  <a:srgbClr val="0C0C0C"/>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3200"/>
              <a:buFont typeface="Helvetica Neue"/>
              <a:buNone/>
              <a:defRPr b="1" i="0" sz="3200" u="none" cap="none" strike="noStrike">
                <a:solidFill>
                  <a:srgbClr val="000000"/>
                </a:solidFill>
                <a:latin typeface="Helvetica Neue"/>
                <a:ea typeface="Helvetica Neue"/>
                <a:cs typeface="Helvetica Neue"/>
                <a:sym typeface="Helvetica Neue"/>
              </a:defRPr>
            </a:lvl9pPr>
          </a:lstStyle>
          <a:p/>
        </p:txBody>
      </p:sp>
      <p:sp>
        <p:nvSpPr>
          <p:cNvPr id="67" name="Google Shape;67;p13"/>
          <p:cNvSpPr txBox="1"/>
          <p:nvPr>
            <p:ph idx="12" type="sldNum"/>
          </p:nvPr>
        </p:nvSpPr>
        <p:spPr>
          <a:xfrm>
            <a:off x="11311165" y="6453997"/>
            <a:ext cx="661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i="0" sz="1100" u="none" cap="none" strike="noStrike">
                <a:solidFill>
                  <a:srgbClr val="000D55"/>
                </a:solidFill>
                <a:latin typeface="Helvetica Neue"/>
                <a:ea typeface="Helvetica Neue"/>
                <a:cs typeface="Helvetica Neue"/>
                <a:sym typeface="Helvetica Neue"/>
              </a:defRPr>
            </a:lvl1pPr>
            <a:lvl2pPr indent="0" lvl="1" marL="0" rtl="0" algn="r">
              <a:spcBef>
                <a:spcPts val="0"/>
              </a:spcBef>
              <a:buNone/>
              <a:defRPr b="1" i="0" sz="1100" u="none" cap="none" strike="noStrike">
                <a:solidFill>
                  <a:srgbClr val="000D55"/>
                </a:solidFill>
                <a:latin typeface="Helvetica Neue"/>
                <a:ea typeface="Helvetica Neue"/>
                <a:cs typeface="Helvetica Neue"/>
                <a:sym typeface="Helvetica Neue"/>
              </a:defRPr>
            </a:lvl2pPr>
            <a:lvl3pPr indent="0" lvl="2" marL="0" rtl="0" algn="r">
              <a:spcBef>
                <a:spcPts val="0"/>
              </a:spcBef>
              <a:buNone/>
              <a:defRPr b="1" i="0" sz="1100" u="none" cap="none" strike="noStrike">
                <a:solidFill>
                  <a:srgbClr val="000D55"/>
                </a:solidFill>
                <a:latin typeface="Helvetica Neue"/>
                <a:ea typeface="Helvetica Neue"/>
                <a:cs typeface="Helvetica Neue"/>
                <a:sym typeface="Helvetica Neue"/>
              </a:defRPr>
            </a:lvl3pPr>
            <a:lvl4pPr indent="0" lvl="3" marL="0" rtl="0" algn="r">
              <a:spcBef>
                <a:spcPts val="0"/>
              </a:spcBef>
              <a:buNone/>
              <a:defRPr b="1" i="0" sz="1100" u="none" cap="none" strike="noStrike">
                <a:solidFill>
                  <a:srgbClr val="000D55"/>
                </a:solidFill>
                <a:latin typeface="Helvetica Neue"/>
                <a:ea typeface="Helvetica Neue"/>
                <a:cs typeface="Helvetica Neue"/>
                <a:sym typeface="Helvetica Neue"/>
              </a:defRPr>
            </a:lvl4pPr>
            <a:lvl5pPr indent="0" lvl="4" marL="0" rtl="0" algn="r">
              <a:spcBef>
                <a:spcPts val="0"/>
              </a:spcBef>
              <a:buNone/>
              <a:defRPr b="1" i="0" sz="1100" u="none" cap="none" strike="noStrike">
                <a:solidFill>
                  <a:srgbClr val="000D55"/>
                </a:solidFill>
                <a:latin typeface="Helvetica Neue"/>
                <a:ea typeface="Helvetica Neue"/>
                <a:cs typeface="Helvetica Neue"/>
                <a:sym typeface="Helvetica Neue"/>
              </a:defRPr>
            </a:lvl5pPr>
            <a:lvl6pPr indent="0" lvl="5" marL="0" rtl="0" algn="r">
              <a:spcBef>
                <a:spcPts val="0"/>
              </a:spcBef>
              <a:buNone/>
              <a:defRPr b="1" i="0" sz="1100" u="none" cap="none" strike="noStrike">
                <a:solidFill>
                  <a:srgbClr val="000D55"/>
                </a:solidFill>
                <a:latin typeface="Helvetica Neue"/>
                <a:ea typeface="Helvetica Neue"/>
                <a:cs typeface="Helvetica Neue"/>
                <a:sym typeface="Helvetica Neue"/>
              </a:defRPr>
            </a:lvl6pPr>
            <a:lvl7pPr indent="0" lvl="6" marL="0" rtl="0" algn="r">
              <a:spcBef>
                <a:spcPts val="0"/>
              </a:spcBef>
              <a:buNone/>
              <a:defRPr b="1" i="0" sz="1100" u="none" cap="none" strike="noStrike">
                <a:solidFill>
                  <a:srgbClr val="000D55"/>
                </a:solidFill>
                <a:latin typeface="Helvetica Neue"/>
                <a:ea typeface="Helvetica Neue"/>
                <a:cs typeface="Helvetica Neue"/>
                <a:sym typeface="Helvetica Neue"/>
              </a:defRPr>
            </a:lvl7pPr>
            <a:lvl8pPr indent="0" lvl="7" marL="0" rtl="0" algn="r">
              <a:spcBef>
                <a:spcPts val="0"/>
              </a:spcBef>
              <a:buNone/>
              <a:defRPr b="1" i="0" sz="1100" u="none" cap="none" strike="noStrike">
                <a:solidFill>
                  <a:srgbClr val="000D55"/>
                </a:solidFill>
                <a:latin typeface="Helvetica Neue"/>
                <a:ea typeface="Helvetica Neue"/>
                <a:cs typeface="Helvetica Neue"/>
                <a:sym typeface="Helvetica Neue"/>
              </a:defRPr>
            </a:lvl8pPr>
            <a:lvl9pPr indent="0" lvl="8" marL="0" rtl="0" algn="r">
              <a:spcBef>
                <a:spcPts val="0"/>
              </a:spcBef>
              <a:buNone/>
              <a:defRPr b="1" i="0" sz="1100" u="none" cap="none" strike="noStrike">
                <a:solidFill>
                  <a:srgbClr val="000D55"/>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13"/>
          <p:cNvCxnSpPr/>
          <p:nvPr/>
        </p:nvCxnSpPr>
        <p:spPr>
          <a:xfrm>
            <a:off x="137825" y="6410675"/>
            <a:ext cx="11853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69" name="Shape 69"/>
        <p:cNvGrpSpPr/>
        <p:nvPr/>
      </p:nvGrpSpPr>
      <p:grpSpPr>
        <a:xfrm>
          <a:off x="0" y="0"/>
          <a:ext cx="0" cy="0"/>
          <a:chOff x="0" y="0"/>
          <a:chExt cx="0" cy="0"/>
        </a:xfrm>
      </p:grpSpPr>
      <p:sp>
        <p:nvSpPr>
          <p:cNvPr id="70" name="Google Shape;70;p14"/>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71" name="Shape 71"/>
        <p:cNvGrpSpPr/>
        <p:nvPr/>
      </p:nvGrpSpPr>
      <p:grpSpPr>
        <a:xfrm>
          <a:off x="0" y="0"/>
          <a:ext cx="0" cy="0"/>
          <a:chOff x="0" y="0"/>
          <a:chExt cx="0" cy="0"/>
        </a:xfrm>
      </p:grpSpPr>
      <p:sp>
        <p:nvSpPr>
          <p:cNvPr id="72" name="Google Shape;72;p1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5"/>
          <p:cNvSpPr/>
          <p:nvPr>
            <p:ph idx="2" type="pic"/>
          </p:nvPr>
        </p:nvSpPr>
        <p:spPr>
          <a:xfrm>
            <a:off x="0" y="2160665"/>
            <a:ext cx="12192000" cy="25029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15"/>
          <p:cNvSpPr/>
          <p:nvPr/>
        </p:nvSpPr>
        <p:spPr>
          <a:xfrm>
            <a:off x="0" y="2026940"/>
            <a:ext cx="12192000" cy="72000"/>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15"/>
          <p:cNvSpPr/>
          <p:nvPr/>
        </p:nvSpPr>
        <p:spPr>
          <a:xfrm>
            <a:off x="0" y="4725144"/>
            <a:ext cx="12192000" cy="72000"/>
          </a:xfrm>
          <a:prstGeom prst="rect">
            <a:avLst/>
          </a:prstGeom>
          <a:solidFill>
            <a:srgbClr val="0C46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76" name="Shape 76"/>
        <p:cNvGrpSpPr/>
        <p:nvPr/>
      </p:nvGrpSpPr>
      <p:grpSpPr>
        <a:xfrm>
          <a:off x="0" y="0"/>
          <a:ext cx="0" cy="0"/>
          <a:chOff x="0" y="0"/>
          <a:chExt cx="0" cy="0"/>
        </a:xfrm>
      </p:grpSpPr>
      <p:sp>
        <p:nvSpPr>
          <p:cNvPr id="77" name="Google Shape;77;p1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16"/>
          <p:cNvSpPr/>
          <p:nvPr/>
        </p:nvSpPr>
        <p:spPr>
          <a:xfrm>
            <a:off x="0" y="2996952"/>
            <a:ext cx="12192000" cy="1872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 name="Google Shape;79;p16"/>
          <p:cNvGrpSpPr/>
          <p:nvPr/>
        </p:nvGrpSpPr>
        <p:grpSpPr>
          <a:xfrm>
            <a:off x="4763854" y="1553530"/>
            <a:ext cx="2664156" cy="4683652"/>
            <a:chOff x="445712" y="1449040"/>
            <a:chExt cx="2112900" cy="3924300"/>
          </a:xfrm>
        </p:grpSpPr>
        <p:sp>
          <p:nvSpPr>
            <p:cNvPr id="80" name="Google Shape;80;p16"/>
            <p:cNvSpPr/>
            <p:nvPr/>
          </p:nvSpPr>
          <p:spPr>
            <a:xfrm>
              <a:off x="445712" y="1449040"/>
              <a:ext cx="2112900" cy="392430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6"/>
            <p:cNvSpPr/>
            <p:nvPr/>
          </p:nvSpPr>
          <p:spPr>
            <a:xfrm>
              <a:off x="1379920" y="1650572"/>
              <a:ext cx="216000" cy="3450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2" name="Google Shape;82;p16"/>
            <p:cNvGrpSpPr/>
            <p:nvPr/>
          </p:nvGrpSpPr>
          <p:grpSpPr>
            <a:xfrm>
              <a:off x="1407683" y="5045752"/>
              <a:ext cx="211974" cy="211974"/>
              <a:chOff x="1549420" y="5712364"/>
              <a:chExt cx="312600" cy="312600"/>
            </a:xfrm>
          </p:grpSpPr>
          <p:sp>
            <p:nvSpPr>
              <p:cNvPr id="83" name="Google Shape;83;p16"/>
              <p:cNvSpPr/>
              <p:nvPr/>
            </p:nvSpPr>
            <p:spPr>
              <a:xfrm>
                <a:off x="1549420" y="5712364"/>
                <a:ext cx="312600" cy="312600"/>
              </a:xfrm>
              <a:prstGeom prst="ellipse">
                <a:avLst/>
              </a:prstGeom>
              <a:gradFill>
                <a:gsLst>
                  <a:gs pos="0">
                    <a:srgbClr val="0F0F0F"/>
                  </a:gs>
                  <a:gs pos="56000">
                    <a:srgbClr val="595959"/>
                  </a:gs>
                  <a:gs pos="91000">
                    <a:srgbClr val="7F7F7F"/>
                  </a:gs>
                  <a:gs pos="100000">
                    <a:srgbClr val="BFBFBF"/>
                  </a:gs>
                </a:gsLst>
                <a:lin ang="10800025"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6"/>
              <p:cNvSpPr/>
              <p:nvPr/>
            </p:nvSpPr>
            <p:spPr>
              <a:xfrm>
                <a:off x="1634225" y="5796647"/>
                <a:ext cx="143100" cy="144000"/>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85" name="Google Shape;85;p16"/>
          <p:cNvSpPr/>
          <p:nvPr>
            <p:ph idx="2" type="pic"/>
          </p:nvPr>
        </p:nvSpPr>
        <p:spPr>
          <a:xfrm>
            <a:off x="4951770" y="1965170"/>
            <a:ext cx="2288400" cy="3753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 name="Shape 89"/>
        <p:cNvGrpSpPr/>
        <p:nvPr/>
      </p:nvGrpSpPr>
      <p:grpSpPr>
        <a:xfrm>
          <a:off x="0" y="0"/>
          <a:ext cx="0" cy="0"/>
          <a:chOff x="0" y="0"/>
          <a:chExt cx="0" cy="0"/>
        </a:xfrm>
      </p:grpSpPr>
      <p:sp>
        <p:nvSpPr>
          <p:cNvPr id="90" name="Google Shape;90;p17"/>
          <p:cNvSpPr txBox="1"/>
          <p:nvPr>
            <p:ph type="ctrTitle"/>
          </p:nvPr>
        </p:nvSpPr>
        <p:spPr>
          <a:xfrm>
            <a:off x="661475" y="605125"/>
            <a:ext cx="8652900" cy="283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200"/>
              <a:buFont typeface="Arial"/>
              <a:buNone/>
            </a:pPr>
            <a:r>
              <a:rPr lang="en-US" sz="4200">
                <a:solidFill>
                  <a:schemeClr val="lt1"/>
                </a:solidFill>
              </a:rPr>
              <a:t>Programs for Impact: Quantifying UNIDO’s Contributions to the Sustainable Development Goals </a:t>
            </a:r>
            <a:endParaRPr b="1" sz="4200">
              <a:solidFill>
                <a:schemeClr val="lt1"/>
              </a:solidFill>
              <a:latin typeface="Helvetica Neue"/>
              <a:ea typeface="Helvetica Neue"/>
              <a:cs typeface="Helvetica Neue"/>
              <a:sym typeface="Helvetica Neue"/>
            </a:endParaRPr>
          </a:p>
        </p:txBody>
      </p:sp>
      <p:sp>
        <p:nvSpPr>
          <p:cNvPr id="91" name="Google Shape;91;p17"/>
          <p:cNvSpPr txBox="1"/>
          <p:nvPr>
            <p:ph idx="1" type="subTitle"/>
          </p:nvPr>
        </p:nvSpPr>
        <p:spPr>
          <a:xfrm>
            <a:off x="661475" y="3558375"/>
            <a:ext cx="11360700" cy="133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Arial"/>
              <a:buNone/>
            </a:pPr>
            <a:r>
              <a:rPr lang="en-US" sz="1800">
                <a:solidFill>
                  <a:schemeClr val="lt1"/>
                </a:solidFill>
              </a:rPr>
              <a:t>How the IRPF links UNIDO programs to SDG results achievement</a:t>
            </a:r>
            <a:endParaRPr sz="1800">
              <a:solidFill>
                <a:schemeClr val="lt1"/>
              </a:solidFill>
            </a:endParaRPr>
          </a:p>
          <a:p>
            <a:pPr indent="0" lvl="0" marL="0" marR="0" rtl="0" algn="l">
              <a:lnSpc>
                <a:spcPct val="115000"/>
              </a:lnSpc>
              <a:spcBef>
                <a:spcPts val="0"/>
              </a:spcBef>
              <a:spcAft>
                <a:spcPts val="0"/>
              </a:spcAft>
              <a:buClr>
                <a:srgbClr val="000000"/>
              </a:buClr>
              <a:buSzPts val="2800"/>
              <a:buFont typeface="Arial"/>
              <a:buNone/>
            </a:pPr>
            <a:r>
              <a:rPr lang="en-US" sz="1800">
                <a:solidFill>
                  <a:schemeClr val="lt1"/>
                </a:solidFill>
              </a:rPr>
              <a:t>January 2021</a:t>
            </a:r>
            <a:endParaRPr sz="1800">
              <a:solidFill>
                <a:schemeClr val="lt1"/>
              </a:solidFill>
            </a:endParaRPr>
          </a:p>
        </p:txBody>
      </p:sp>
      <p:sp>
        <p:nvSpPr>
          <p:cNvPr id="92" name="Google Shape;92;p17"/>
          <p:cNvSpPr txBox="1"/>
          <p:nvPr/>
        </p:nvSpPr>
        <p:spPr>
          <a:xfrm>
            <a:off x="8794385" y="4377461"/>
            <a:ext cx="5597700" cy="3912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00000"/>
              </a:lnSpc>
              <a:spcBef>
                <a:spcPts val="0"/>
              </a:spcBef>
              <a:spcAft>
                <a:spcPts val="0"/>
              </a:spcAft>
              <a:buClr>
                <a:srgbClr val="000000"/>
              </a:buClr>
              <a:buSzPts val="2800"/>
              <a:buFont typeface="Arial"/>
              <a:buNone/>
            </a:pPr>
            <a:r>
              <a:rPr lang="en-US" sz="1000">
                <a:solidFill>
                  <a:schemeClr val="lt1"/>
                </a:solidFill>
                <a:latin typeface="Helvetica Neue"/>
                <a:ea typeface="Helvetica Neue"/>
                <a:cs typeface="Helvetica Neue"/>
                <a:sym typeface="Helvetica Neue"/>
              </a:rPr>
              <a:t>HDAG</a:t>
            </a:r>
            <a:r>
              <a:rPr i="0" lang="en-US" sz="1000" u="none" cap="none" strike="noStrike">
                <a:solidFill>
                  <a:schemeClr val="lt1"/>
                </a:solidFill>
                <a:latin typeface="Helvetica Neue"/>
                <a:ea typeface="Helvetica Neue"/>
                <a:cs typeface="Helvetica Neue"/>
                <a:sym typeface="Helvetica Neue"/>
              </a:rPr>
              <a:t> Group 20</a:t>
            </a:r>
            <a:r>
              <a:rPr lang="en-US" sz="1000">
                <a:solidFill>
                  <a:schemeClr val="lt1"/>
                </a:solidFill>
                <a:latin typeface="Helvetica Neue"/>
                <a:ea typeface="Helvetica Neue"/>
                <a:cs typeface="Helvetica Neue"/>
                <a:sym typeface="Helvetica Neue"/>
              </a:rPr>
              <a:t>21</a:t>
            </a:r>
            <a:r>
              <a:rPr i="0" lang="en-US" sz="1000" u="none" cap="none" strike="noStrike">
                <a:solidFill>
                  <a:schemeClr val="lt1"/>
                </a:solidFill>
                <a:latin typeface="Helvetica Neue"/>
                <a:ea typeface="Helvetica Neue"/>
                <a:cs typeface="Helvetica Neue"/>
                <a:sym typeface="Helvetica Neue"/>
              </a:rPr>
              <a:t> ® All </a:t>
            </a:r>
            <a:r>
              <a:rPr lang="en-US" sz="1000">
                <a:solidFill>
                  <a:schemeClr val="lt1"/>
                </a:solidFill>
                <a:latin typeface="Helvetica Neue"/>
                <a:ea typeface="Helvetica Neue"/>
                <a:cs typeface="Helvetica Neue"/>
                <a:sym typeface="Helvetica Neue"/>
              </a:rPr>
              <a:t>R</a:t>
            </a:r>
            <a:r>
              <a:rPr i="0" lang="en-US" sz="1000" u="none" cap="none" strike="noStrike">
                <a:solidFill>
                  <a:schemeClr val="lt1"/>
                </a:solidFill>
                <a:latin typeface="Helvetica Neue"/>
                <a:ea typeface="Helvetica Neue"/>
                <a:cs typeface="Helvetica Neue"/>
                <a:sym typeface="Helvetica Neue"/>
              </a:rPr>
              <a:t>ights </a:t>
            </a:r>
            <a:r>
              <a:rPr lang="en-US" sz="1000">
                <a:solidFill>
                  <a:schemeClr val="lt1"/>
                </a:solidFill>
                <a:latin typeface="Helvetica Neue"/>
                <a:ea typeface="Helvetica Neue"/>
                <a:cs typeface="Helvetica Neue"/>
                <a:sym typeface="Helvetica Neue"/>
              </a:rPr>
              <a:t>R</a:t>
            </a:r>
            <a:r>
              <a:rPr i="0" lang="en-US" sz="1000" u="none" cap="none" strike="noStrike">
                <a:solidFill>
                  <a:schemeClr val="lt1"/>
                </a:solidFill>
                <a:latin typeface="Helvetica Neue"/>
                <a:ea typeface="Helvetica Neue"/>
                <a:cs typeface="Helvetica Neue"/>
                <a:sym typeface="Helvetica Neue"/>
              </a:rPr>
              <a:t>eserved.</a:t>
            </a:r>
            <a:endParaRPr>
              <a:latin typeface="Helvetica Neue"/>
              <a:ea typeface="Helvetica Neue"/>
              <a:cs typeface="Helvetica Neue"/>
              <a:sym typeface="Helvetica Neue"/>
            </a:endParaRPr>
          </a:p>
        </p:txBody>
      </p:sp>
      <p:pic>
        <p:nvPicPr>
          <p:cNvPr id="93" name="Google Shape;93;p17"/>
          <p:cNvPicPr preferRelativeResize="0"/>
          <p:nvPr/>
        </p:nvPicPr>
        <p:blipFill>
          <a:blip r:embed="rId3">
            <a:alphaModFix/>
          </a:blip>
          <a:stretch>
            <a:fillRect/>
          </a:stretch>
        </p:blipFill>
        <p:spPr>
          <a:xfrm>
            <a:off x="9314325" y="384900"/>
            <a:ext cx="2376122" cy="1004525"/>
          </a:xfrm>
          <a:prstGeom prst="rect">
            <a:avLst/>
          </a:prstGeom>
          <a:noFill/>
          <a:ln>
            <a:noFill/>
          </a:ln>
        </p:spPr>
      </p:pic>
      <p:cxnSp>
        <p:nvCxnSpPr>
          <p:cNvPr id="94" name="Google Shape;94;p17"/>
          <p:cNvCxnSpPr/>
          <p:nvPr/>
        </p:nvCxnSpPr>
        <p:spPr>
          <a:xfrm>
            <a:off x="795300" y="3441300"/>
            <a:ext cx="2592600" cy="0"/>
          </a:xfrm>
          <a:prstGeom prst="straightConnector1">
            <a:avLst/>
          </a:prstGeom>
          <a:noFill/>
          <a:ln cap="flat" cmpd="sng" w="9525">
            <a:solidFill>
              <a:schemeClr val="lt1"/>
            </a:solidFill>
            <a:prstDash val="solid"/>
            <a:round/>
            <a:headEnd len="med" w="med" type="none"/>
            <a:tailEnd len="med" w="med" type="none"/>
          </a:ln>
        </p:spPr>
      </p:cxnSp>
      <p:pic>
        <p:nvPicPr>
          <p:cNvPr id="95" name="Google Shape;95;p17"/>
          <p:cNvPicPr preferRelativeResize="0"/>
          <p:nvPr/>
        </p:nvPicPr>
        <p:blipFill rotWithShape="1">
          <a:blip r:embed="rId4">
            <a:alphaModFix/>
          </a:blip>
          <a:srcRect b="35228" l="0" r="0" t="35228"/>
          <a:stretch/>
        </p:blipFill>
        <p:spPr>
          <a:xfrm>
            <a:off x="795300" y="4768650"/>
            <a:ext cx="10610652" cy="2089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81000" y="290000"/>
            <a:ext cx="110841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4200"/>
              <a:t>Executive Summary</a:t>
            </a:r>
            <a:endParaRPr sz="4200"/>
          </a:p>
        </p:txBody>
      </p:sp>
      <p:sp>
        <p:nvSpPr>
          <p:cNvPr id="189" name="Google Shape;189;p26"/>
          <p:cNvSpPr txBox="1"/>
          <p:nvPr/>
        </p:nvSpPr>
        <p:spPr>
          <a:xfrm>
            <a:off x="11637935" y="649890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D55"/>
                </a:solidFill>
                <a:latin typeface="Helvetica Neue"/>
                <a:ea typeface="Helvetica Neue"/>
                <a:cs typeface="Helvetica Neue"/>
                <a:sym typeface="Helvetica Neue"/>
              </a:rPr>
              <a:t>3</a:t>
            </a:r>
            <a:endParaRPr b="1" sz="1100">
              <a:latin typeface="Helvetica Neue"/>
              <a:ea typeface="Helvetica Neue"/>
              <a:cs typeface="Helvetica Neue"/>
              <a:sym typeface="Helvetica Neue"/>
            </a:endParaRPr>
          </a:p>
        </p:txBody>
      </p:sp>
      <p:graphicFrame>
        <p:nvGraphicFramePr>
          <p:cNvPr id="190" name="Google Shape;190;p26"/>
          <p:cNvGraphicFramePr/>
          <p:nvPr/>
        </p:nvGraphicFramePr>
        <p:xfrm>
          <a:off x="416084" y="1925339"/>
          <a:ext cx="3000000" cy="3000000"/>
        </p:xfrm>
        <a:graphic>
          <a:graphicData uri="http://schemas.openxmlformats.org/drawingml/2006/table">
            <a:tbl>
              <a:tblPr bandRow="1" firstRow="1">
                <a:noFill/>
                <a:tableStyleId>{AD2268F0-87AE-41F6-99B4-E838910400D0}</a:tableStyleId>
              </a:tblPr>
              <a:tblGrid>
                <a:gridCol w="2379275"/>
                <a:gridCol w="3433975"/>
                <a:gridCol w="5655525"/>
              </a:tblGrid>
              <a:tr h="1023775">
                <a:tc>
                  <a:txBody>
                    <a:bodyPr/>
                    <a:lstStyle/>
                    <a:p>
                      <a:pPr indent="0" lvl="0" marL="0" marR="0" rtl="0" algn="l">
                        <a:spcBef>
                          <a:spcPts val="0"/>
                        </a:spcBef>
                        <a:spcAft>
                          <a:spcPts val="0"/>
                        </a:spcAft>
                        <a:buNone/>
                      </a:pPr>
                      <a:r>
                        <a:rPr lang="en-US" sz="1800">
                          <a:solidFill>
                            <a:srgbClr val="000000"/>
                          </a:solidFill>
                          <a:latin typeface="Helvetica Neue"/>
                          <a:ea typeface="Helvetica Neue"/>
                          <a:cs typeface="Helvetica Neue"/>
                          <a:sym typeface="Helvetica Neue"/>
                        </a:rPr>
                        <a:t>Challenge</a:t>
                      </a:r>
                      <a:endParaRPr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0" lang="en-US" sz="1300">
                          <a:solidFill>
                            <a:srgbClr val="000000"/>
                          </a:solidFill>
                          <a:latin typeface="Helvetica Neue"/>
                          <a:ea typeface="Helvetica Neue"/>
                          <a:cs typeface="Helvetica Neue"/>
                          <a:sym typeface="Helvetica Neue"/>
                        </a:rPr>
                        <a:t>Evaluating UNIDO contributions under the new IRPF</a:t>
                      </a:r>
                      <a:endParaRPr b="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IRPF, results based management, and Theory of Change</a:t>
                      </a:r>
                      <a:endParaRPr b="0" sz="12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The Sustainable Development Goals</a:t>
                      </a:r>
                      <a:endParaRPr b="0"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rgbClr val="000000"/>
                          </a:solidFill>
                          <a:latin typeface="Helvetica Neue"/>
                          <a:ea typeface="Helvetica Neue"/>
                          <a:cs typeface="Helvetica Neue"/>
                          <a:sym typeface="Helvetica Neue"/>
                        </a:rPr>
                        <a:t>Data Insights</a:t>
                      </a:r>
                      <a:endParaRPr b="1"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solidFill>
                            <a:srgbClr val="000000"/>
                          </a:solidFill>
                          <a:latin typeface="Helvetica Neue"/>
                          <a:ea typeface="Helvetica Neue"/>
                          <a:cs typeface="Helvetica Neue"/>
                          <a:sym typeface="Helvetica Neue"/>
                        </a:rPr>
                        <a:t>Link ISID results areas to SDG progress</a:t>
                      </a:r>
                      <a:endParaRPr>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SzPts val="1200"/>
                        <a:buFont typeface="Helvetica Neue"/>
                        <a:buChar char="▪"/>
                      </a:pPr>
                      <a:r>
                        <a:rPr lang="en-US" sz="1200">
                          <a:solidFill>
                            <a:srgbClr val="000000"/>
                          </a:solidFill>
                          <a:latin typeface="Helvetica Neue"/>
                          <a:ea typeface="Helvetica Neue"/>
                          <a:cs typeface="Helvetica Neue"/>
                          <a:sym typeface="Helvetica Neue"/>
                        </a:rPr>
                        <a:t>ODI literature-based matrix</a:t>
                      </a:r>
                      <a:endParaRPr sz="12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rgbClr val="000000"/>
                        </a:buClr>
                        <a:buSzPts val="1200"/>
                        <a:buFont typeface="Helvetica Neue"/>
                        <a:buChar char="▪"/>
                      </a:pPr>
                      <a:r>
                        <a:rPr lang="en-US" sz="1200">
                          <a:solidFill>
                            <a:srgbClr val="000000"/>
                          </a:solidFill>
                          <a:latin typeface="Helvetica Neue"/>
                          <a:ea typeface="Helvetica Neue"/>
                          <a:cs typeface="Helvetica Neue"/>
                          <a:sym typeface="Helvetica Neue"/>
                        </a:rPr>
                        <a:t>Global SDG Indicators Database</a:t>
                      </a:r>
                      <a:endParaRPr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r h="1023775">
                <a:tc>
                  <a:txBody>
                    <a:bodyPr/>
                    <a:lstStyle/>
                    <a:p>
                      <a:pPr indent="0" lvl="0" marL="0" marR="0" rtl="0" algn="l">
                        <a:spcBef>
                          <a:spcPts val="0"/>
                        </a:spcBef>
                        <a:spcAft>
                          <a:spcPts val="0"/>
                        </a:spcAft>
                        <a:buNone/>
                      </a:pPr>
                      <a:r>
                        <a:rPr b="1" i="0" lang="en-US" sz="1800">
                          <a:solidFill>
                            <a:srgbClr val="FFFFFF"/>
                          </a:solidFill>
                          <a:latin typeface="Helvetica Neue"/>
                          <a:ea typeface="Helvetica Neue"/>
                          <a:cs typeface="Helvetica Neue"/>
                          <a:sym typeface="Helvetica Neue"/>
                        </a:rPr>
                        <a:t>Analytics Solution</a:t>
                      </a:r>
                      <a:endParaRPr b="1" i="0" sz="18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lang="en-US" sz="1300">
                          <a:solidFill>
                            <a:srgbClr val="FFFFFF"/>
                          </a:solidFill>
                          <a:latin typeface="Helvetica Neue"/>
                          <a:ea typeface="Helvetica Neue"/>
                          <a:cs typeface="Helvetica Neue"/>
                          <a:sym typeface="Helvetica Neue"/>
                        </a:rPr>
                        <a:t>Use matrix coefficients to predict ISID progress impacts on SDGs and validate coefficients using data-based evidence</a:t>
                      </a:r>
                      <a:endParaRPr i="0" sz="13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Matrix-based predictions</a:t>
                      </a:r>
                      <a:endParaRPr>
                        <a:solidFill>
                          <a:srgbClr val="FFFFFF"/>
                        </a:solidFill>
                        <a:latin typeface="Helvetica Neue"/>
                        <a:ea typeface="Helvetica Neue"/>
                        <a:cs typeface="Helvetica Neue"/>
                        <a:sym typeface="Helvetica Neue"/>
                      </a:endParaRPr>
                    </a:p>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SDG vs ISID regressions</a:t>
                      </a:r>
                      <a:endParaRPr i="0" sz="12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Next Steps </a:t>
                      </a:r>
                      <a:endParaRPr b="1" sz="18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i="0" lang="en-US" sz="1300">
                          <a:latin typeface="Helvetica Neue"/>
                          <a:ea typeface="Helvetica Neue"/>
                          <a:cs typeface="Helvetica Neue"/>
                          <a:sym typeface="Helvetica Neue"/>
                        </a:rPr>
                        <a:t>E</a:t>
                      </a:r>
                      <a:r>
                        <a:rPr lang="en-US" sz="1300">
                          <a:latin typeface="Helvetica Neue"/>
                          <a:ea typeface="Helvetica Neue"/>
                          <a:cs typeface="Helvetica Neue"/>
                          <a:sym typeface="Helvetica Neue"/>
                        </a:rPr>
                        <a:t>xtrapolate matrix-based method to new UNIDO internal data, evaluate COVID-19 impacts</a:t>
                      </a:r>
                      <a:endParaRPr>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Matrix-based prediction framework</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COVID-19 data</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Adaptation to Open Data Platform</a:t>
                      </a:r>
                      <a:endParaRPr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bl>
          </a:graphicData>
        </a:graphic>
      </p:graphicFrame>
      <p:sp>
        <p:nvSpPr>
          <p:cNvPr id="191" name="Google Shape;191;p26"/>
          <p:cNvSpPr txBox="1"/>
          <p:nvPr/>
        </p:nvSpPr>
        <p:spPr>
          <a:xfrm>
            <a:off x="457025" y="1106123"/>
            <a:ext cx="27954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Overview</a:t>
            </a:r>
            <a:endParaRPr sz="1800">
              <a:latin typeface="Helvetica Neue"/>
              <a:ea typeface="Helvetica Neue"/>
              <a:cs typeface="Helvetica Neue"/>
              <a:sym typeface="Helvetica Neue"/>
            </a:endParaRPr>
          </a:p>
        </p:txBody>
      </p:sp>
      <p:sp>
        <p:nvSpPr>
          <p:cNvPr id="192" name="Google Shape;192;p26"/>
          <p:cNvSpPr txBox="1"/>
          <p:nvPr/>
        </p:nvSpPr>
        <p:spPr>
          <a:xfrm>
            <a:off x="8922775" y="4712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03</a:t>
            </a:r>
            <a:endParaRPr sz="48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94375" y="5373725"/>
            <a:ext cx="6663600" cy="82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sz="1600"/>
              <a:t>A single representative “change score” was calculated for each ISID area. Then, using the matrix of coefficients (literature-based), we can predict the impact of ISID results area changes on SDGs.</a:t>
            </a:r>
            <a:endParaRPr sz="1600"/>
          </a:p>
        </p:txBody>
      </p:sp>
      <p:sp>
        <p:nvSpPr>
          <p:cNvPr id="198" name="Google Shape;198;p27"/>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12</a:t>
            </a:r>
            <a:endParaRPr/>
          </a:p>
        </p:txBody>
      </p:sp>
      <p:sp>
        <p:nvSpPr>
          <p:cNvPr id="199" name="Google Shape;199;p27"/>
          <p:cNvSpPr txBox="1"/>
          <p:nvPr/>
        </p:nvSpPr>
        <p:spPr>
          <a:xfrm>
            <a:off x="436500" y="443250"/>
            <a:ext cx="106941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Helvetica Neue"/>
                <a:ea typeface="Helvetica Neue"/>
                <a:cs typeface="Helvetica Neue"/>
                <a:sym typeface="Helvetica Neue"/>
              </a:rPr>
              <a:t>3: Predicted SDG impacts by ISID results area</a:t>
            </a:r>
            <a:endParaRPr sz="2000">
              <a:solidFill>
                <a:schemeClr val="dk1"/>
              </a:solidFill>
              <a:latin typeface="Helvetica Neue"/>
              <a:ea typeface="Helvetica Neue"/>
              <a:cs typeface="Helvetica Neue"/>
              <a:sym typeface="Helvetica Neue"/>
            </a:endParaRPr>
          </a:p>
        </p:txBody>
      </p:sp>
      <p:cxnSp>
        <p:nvCxnSpPr>
          <p:cNvPr id="200" name="Google Shape;200;p27"/>
          <p:cNvCxnSpPr/>
          <p:nvPr/>
        </p:nvCxnSpPr>
        <p:spPr>
          <a:xfrm>
            <a:off x="510325" y="982125"/>
            <a:ext cx="11015100" cy="0"/>
          </a:xfrm>
          <a:prstGeom prst="straightConnector1">
            <a:avLst/>
          </a:prstGeom>
          <a:noFill/>
          <a:ln cap="flat" cmpd="sng" w="19050">
            <a:solidFill>
              <a:srgbClr val="000000"/>
            </a:solidFill>
            <a:prstDash val="solid"/>
            <a:miter lim="800000"/>
            <a:headEnd len="sm" w="sm" type="none"/>
            <a:tailEnd len="sm" w="sm" type="none"/>
          </a:ln>
        </p:spPr>
      </p:cxnSp>
      <p:pic>
        <p:nvPicPr>
          <p:cNvPr id="201" name="Google Shape;201;p27"/>
          <p:cNvPicPr preferRelativeResize="0"/>
          <p:nvPr/>
        </p:nvPicPr>
        <p:blipFill>
          <a:blip r:embed="rId3">
            <a:alphaModFix/>
          </a:blip>
          <a:stretch>
            <a:fillRect/>
          </a:stretch>
        </p:blipFill>
        <p:spPr>
          <a:xfrm>
            <a:off x="76200" y="1058325"/>
            <a:ext cx="12138278" cy="4046092"/>
          </a:xfrm>
          <a:prstGeom prst="rect">
            <a:avLst/>
          </a:prstGeom>
          <a:noFill/>
          <a:ln>
            <a:noFill/>
          </a:ln>
        </p:spPr>
      </p:pic>
      <p:cxnSp>
        <p:nvCxnSpPr>
          <p:cNvPr id="202" name="Google Shape;202;p27"/>
          <p:cNvCxnSpPr/>
          <p:nvPr/>
        </p:nvCxnSpPr>
        <p:spPr>
          <a:xfrm>
            <a:off x="194375" y="5243750"/>
            <a:ext cx="6969000" cy="0"/>
          </a:xfrm>
          <a:prstGeom prst="straightConnector1">
            <a:avLst/>
          </a:prstGeom>
          <a:noFill/>
          <a:ln cap="flat" cmpd="sng" w="19050">
            <a:solidFill>
              <a:srgbClr val="000000"/>
            </a:solidFill>
            <a:prstDash val="solid"/>
            <a:miter lim="800000"/>
            <a:headEnd len="sm" w="sm" type="none"/>
            <a:tailEnd len="sm" w="sm" type="none"/>
          </a:ln>
        </p:spPr>
      </p:cxnSp>
      <p:sp>
        <p:nvSpPr>
          <p:cNvPr id="203" name="Google Shape;203;p27"/>
          <p:cNvSpPr txBox="1"/>
          <p:nvPr>
            <p:ph type="title"/>
          </p:nvPr>
        </p:nvSpPr>
        <p:spPr>
          <a:xfrm>
            <a:off x="7274200" y="5180625"/>
            <a:ext cx="4848300" cy="1038300"/>
          </a:xfrm>
          <a:prstGeom prst="rect">
            <a:avLst/>
          </a:prstGeom>
          <a:noFill/>
          <a:ln>
            <a:noFill/>
          </a:ln>
        </p:spPr>
        <p:txBody>
          <a:bodyPr anchorCtr="0" anchor="ctr" bIns="91425" lIns="91425" spcFirstLastPara="1" rIns="91425" wrap="square" tIns="91425">
            <a:noAutofit/>
          </a:bodyPr>
          <a:lstStyle/>
          <a:p>
            <a:pPr indent="-158750" lvl="0" marL="342900" rtl="0" algn="l">
              <a:spcBef>
                <a:spcPts val="0"/>
              </a:spcBef>
              <a:spcAft>
                <a:spcPts val="0"/>
              </a:spcAft>
              <a:buSzPts val="1600"/>
              <a:buChar char="➢"/>
            </a:pPr>
            <a:r>
              <a:rPr b="0" lang="en-US" sz="1600"/>
              <a:t>“Reduced emissions” and “Decent Jobs”  areas are predicted to negatively impact SDGs</a:t>
            </a:r>
            <a:endParaRPr b="0" sz="1600"/>
          </a:p>
          <a:p>
            <a:pPr indent="-158750" lvl="0" marL="342900" rtl="0" algn="l">
              <a:spcBef>
                <a:spcPts val="0"/>
              </a:spcBef>
              <a:spcAft>
                <a:spcPts val="0"/>
              </a:spcAft>
              <a:buSzPts val="1600"/>
              <a:buChar char="➢"/>
            </a:pPr>
            <a:r>
              <a:rPr b="0" lang="en-US" sz="1600"/>
              <a:t>“Productivity” predicted to have greatest positive impact.</a:t>
            </a:r>
            <a:endParaRPr b="0"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12</a:t>
            </a:r>
            <a:endParaRPr/>
          </a:p>
        </p:txBody>
      </p:sp>
      <p:sp>
        <p:nvSpPr>
          <p:cNvPr id="209" name="Google Shape;209;p28"/>
          <p:cNvSpPr txBox="1"/>
          <p:nvPr/>
        </p:nvSpPr>
        <p:spPr>
          <a:xfrm>
            <a:off x="411149" y="5441840"/>
            <a:ext cx="113697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Source: </a:t>
            </a:r>
            <a:r>
              <a:rPr lang="en-US" sz="1000">
                <a:solidFill>
                  <a:schemeClr val="dk1"/>
                </a:solidFill>
              </a:rPr>
              <a:t>HDAG analysis of SDG indicators data</a:t>
            </a:r>
            <a:endParaRPr sz="1000">
              <a:solidFill>
                <a:schemeClr val="dk1"/>
              </a:solidFill>
            </a:endParaRPr>
          </a:p>
        </p:txBody>
      </p:sp>
      <p:sp>
        <p:nvSpPr>
          <p:cNvPr id="210" name="Google Shape;210;p28"/>
          <p:cNvSpPr txBox="1"/>
          <p:nvPr/>
        </p:nvSpPr>
        <p:spPr>
          <a:xfrm>
            <a:off x="436500" y="1207100"/>
            <a:ext cx="5521500" cy="69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1800">
                <a:solidFill>
                  <a:schemeClr val="dk1"/>
                </a:solidFill>
                <a:latin typeface="Helvetica Neue"/>
                <a:ea typeface="Helvetica Neue"/>
                <a:cs typeface="Helvetica Neue"/>
                <a:sym typeface="Helvetica Neue"/>
              </a:rPr>
              <a:t>We can find the correlations between our indicator datasets and the SDGs from year to year...</a:t>
            </a:r>
            <a:endParaRPr sz="1800">
              <a:solidFill>
                <a:schemeClr val="dk1"/>
              </a:solidFill>
              <a:latin typeface="Helvetica Neue"/>
              <a:ea typeface="Helvetica Neue"/>
              <a:cs typeface="Helvetica Neue"/>
              <a:sym typeface="Helvetica Neue"/>
            </a:endParaRPr>
          </a:p>
        </p:txBody>
      </p:sp>
      <p:cxnSp>
        <p:nvCxnSpPr>
          <p:cNvPr id="211" name="Google Shape;211;p28"/>
          <p:cNvCxnSpPr/>
          <p:nvPr/>
        </p:nvCxnSpPr>
        <p:spPr>
          <a:xfrm>
            <a:off x="510314" y="5817198"/>
            <a:ext cx="4992600" cy="0"/>
          </a:xfrm>
          <a:prstGeom prst="straightConnector1">
            <a:avLst/>
          </a:prstGeom>
          <a:noFill/>
          <a:ln cap="flat" cmpd="sng" w="12700">
            <a:solidFill>
              <a:schemeClr val="dk1"/>
            </a:solidFill>
            <a:prstDash val="solid"/>
            <a:miter lim="800000"/>
            <a:headEnd len="sm" w="sm" type="none"/>
            <a:tailEnd len="sm" w="sm" type="none"/>
          </a:ln>
        </p:spPr>
      </p:cxnSp>
      <p:sp>
        <p:nvSpPr>
          <p:cNvPr id="212" name="Google Shape;212;p28"/>
          <p:cNvSpPr txBox="1"/>
          <p:nvPr/>
        </p:nvSpPr>
        <p:spPr>
          <a:xfrm>
            <a:off x="436500" y="443250"/>
            <a:ext cx="106941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Helvetica Neue"/>
                <a:ea typeface="Helvetica Neue"/>
                <a:cs typeface="Helvetica Neue"/>
                <a:sym typeface="Helvetica Neue"/>
              </a:rPr>
              <a:t>3: SDG vs ISID correlations and regressions</a:t>
            </a:r>
            <a:endParaRPr sz="2000">
              <a:solidFill>
                <a:schemeClr val="dk1"/>
              </a:solidFill>
              <a:latin typeface="Helvetica Neue"/>
              <a:ea typeface="Helvetica Neue"/>
              <a:cs typeface="Helvetica Neue"/>
              <a:sym typeface="Helvetica Neue"/>
            </a:endParaRPr>
          </a:p>
        </p:txBody>
      </p:sp>
      <p:cxnSp>
        <p:nvCxnSpPr>
          <p:cNvPr id="213" name="Google Shape;213;p28"/>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pic>
        <p:nvPicPr>
          <p:cNvPr id="214" name="Google Shape;214;p28"/>
          <p:cNvPicPr preferRelativeResize="0"/>
          <p:nvPr/>
        </p:nvPicPr>
        <p:blipFill>
          <a:blip r:embed="rId3">
            <a:alphaModFix/>
          </a:blip>
          <a:stretch>
            <a:fillRect/>
          </a:stretch>
        </p:blipFill>
        <p:spPr>
          <a:xfrm>
            <a:off x="152400" y="2050700"/>
            <a:ext cx="6059400" cy="3227845"/>
          </a:xfrm>
          <a:prstGeom prst="rect">
            <a:avLst/>
          </a:prstGeom>
          <a:noFill/>
          <a:ln>
            <a:noFill/>
          </a:ln>
        </p:spPr>
      </p:pic>
      <p:sp>
        <p:nvSpPr>
          <p:cNvPr id="215" name="Google Shape;215;p28"/>
          <p:cNvSpPr txBox="1"/>
          <p:nvPr/>
        </p:nvSpPr>
        <p:spPr>
          <a:xfrm>
            <a:off x="6591025" y="1207100"/>
            <a:ext cx="493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Helvetica Neue"/>
                <a:ea typeface="Helvetica Neue"/>
                <a:cs typeface="Helvetica Neue"/>
                <a:sym typeface="Helvetica Neue"/>
              </a:rPr>
              <a:t>As well as the implied regression coefficients between the two, an implicit comparison of how much a one standard deviation change in each indicator affects each SDG</a:t>
            </a:r>
            <a:endParaRPr sz="1800">
              <a:latin typeface="Helvetica Neue"/>
              <a:ea typeface="Helvetica Neue"/>
              <a:cs typeface="Helvetica Neue"/>
              <a:sym typeface="Helvetica Neue"/>
            </a:endParaRPr>
          </a:p>
        </p:txBody>
      </p:sp>
      <p:pic>
        <p:nvPicPr>
          <p:cNvPr id="216" name="Google Shape;216;p28"/>
          <p:cNvPicPr preferRelativeResize="0"/>
          <p:nvPr/>
        </p:nvPicPr>
        <p:blipFill>
          <a:blip r:embed="rId4">
            <a:alphaModFix/>
          </a:blip>
          <a:stretch>
            <a:fillRect/>
          </a:stretch>
        </p:blipFill>
        <p:spPr>
          <a:xfrm>
            <a:off x="6364200" y="2652500"/>
            <a:ext cx="5521501" cy="3161420"/>
          </a:xfrm>
          <a:prstGeom prst="rect">
            <a:avLst/>
          </a:prstGeom>
          <a:noFill/>
          <a:ln>
            <a:noFill/>
          </a:ln>
        </p:spPr>
      </p:pic>
      <p:sp>
        <p:nvSpPr>
          <p:cNvPr id="217" name="Google Shape;217;p28"/>
          <p:cNvSpPr txBox="1"/>
          <p:nvPr/>
        </p:nvSpPr>
        <p:spPr>
          <a:xfrm>
            <a:off x="6591025" y="5688150"/>
            <a:ext cx="493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Helvetica Neue"/>
                <a:ea typeface="Helvetica Neue"/>
                <a:cs typeface="Helvetica Neue"/>
                <a:sym typeface="Helvetica Neue"/>
              </a:rPr>
              <a:t>Results differ from the literature-based matrix, suggesting that further analysis is required.</a:t>
            </a: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81000" y="290000"/>
            <a:ext cx="110841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4200"/>
              <a:t>Executive Summary</a:t>
            </a:r>
            <a:endParaRPr sz="4200"/>
          </a:p>
        </p:txBody>
      </p:sp>
      <p:sp>
        <p:nvSpPr>
          <p:cNvPr id="223" name="Google Shape;223;p29"/>
          <p:cNvSpPr txBox="1"/>
          <p:nvPr/>
        </p:nvSpPr>
        <p:spPr>
          <a:xfrm>
            <a:off x="11637935" y="649890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D55"/>
                </a:solidFill>
                <a:latin typeface="Helvetica Neue"/>
                <a:ea typeface="Helvetica Neue"/>
                <a:cs typeface="Helvetica Neue"/>
                <a:sym typeface="Helvetica Neue"/>
              </a:rPr>
              <a:t>3</a:t>
            </a:r>
            <a:endParaRPr b="1" sz="1100">
              <a:latin typeface="Helvetica Neue"/>
              <a:ea typeface="Helvetica Neue"/>
              <a:cs typeface="Helvetica Neue"/>
              <a:sym typeface="Helvetica Neue"/>
            </a:endParaRPr>
          </a:p>
        </p:txBody>
      </p:sp>
      <p:graphicFrame>
        <p:nvGraphicFramePr>
          <p:cNvPr id="224" name="Google Shape;224;p29"/>
          <p:cNvGraphicFramePr/>
          <p:nvPr/>
        </p:nvGraphicFramePr>
        <p:xfrm>
          <a:off x="416084" y="1925339"/>
          <a:ext cx="3000000" cy="3000000"/>
        </p:xfrm>
        <a:graphic>
          <a:graphicData uri="http://schemas.openxmlformats.org/drawingml/2006/table">
            <a:tbl>
              <a:tblPr bandRow="1" firstRow="1">
                <a:noFill/>
                <a:tableStyleId>{AD2268F0-87AE-41F6-99B4-E838910400D0}</a:tableStyleId>
              </a:tblPr>
              <a:tblGrid>
                <a:gridCol w="2379275"/>
                <a:gridCol w="3433975"/>
                <a:gridCol w="5655525"/>
              </a:tblGrid>
              <a:tr h="1023775">
                <a:tc>
                  <a:txBody>
                    <a:bodyPr/>
                    <a:lstStyle/>
                    <a:p>
                      <a:pPr indent="0" lvl="0" marL="0" marR="0" rtl="0" algn="l">
                        <a:spcBef>
                          <a:spcPts val="0"/>
                        </a:spcBef>
                        <a:spcAft>
                          <a:spcPts val="0"/>
                        </a:spcAft>
                        <a:buNone/>
                      </a:pPr>
                      <a:r>
                        <a:rPr lang="en-US" sz="1800">
                          <a:solidFill>
                            <a:srgbClr val="000000"/>
                          </a:solidFill>
                          <a:latin typeface="Helvetica Neue"/>
                          <a:ea typeface="Helvetica Neue"/>
                          <a:cs typeface="Helvetica Neue"/>
                          <a:sym typeface="Helvetica Neue"/>
                        </a:rPr>
                        <a:t>Challenge</a:t>
                      </a:r>
                      <a:endParaRPr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0" lang="en-US" sz="1300">
                          <a:solidFill>
                            <a:srgbClr val="000000"/>
                          </a:solidFill>
                          <a:latin typeface="Helvetica Neue"/>
                          <a:ea typeface="Helvetica Neue"/>
                          <a:cs typeface="Helvetica Neue"/>
                          <a:sym typeface="Helvetica Neue"/>
                        </a:rPr>
                        <a:t>Evaluating UNIDO contributions under the new IRPF</a:t>
                      </a:r>
                      <a:endParaRPr b="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IRPF, results based management, and Theory of Change</a:t>
                      </a:r>
                      <a:endParaRPr b="0" sz="12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The Sustainable Development Goals</a:t>
                      </a:r>
                      <a:endParaRPr b="0"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rgbClr val="000000"/>
                          </a:solidFill>
                          <a:latin typeface="Helvetica Neue"/>
                          <a:ea typeface="Helvetica Neue"/>
                          <a:cs typeface="Helvetica Neue"/>
                          <a:sym typeface="Helvetica Neue"/>
                        </a:rPr>
                        <a:t>Data Insights</a:t>
                      </a:r>
                      <a:endParaRPr b="1"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solidFill>
                            <a:srgbClr val="000000"/>
                          </a:solidFill>
                          <a:latin typeface="Helvetica Neue"/>
                          <a:ea typeface="Helvetica Neue"/>
                          <a:cs typeface="Helvetica Neue"/>
                          <a:sym typeface="Helvetica Neue"/>
                        </a:rPr>
                        <a:t>Link ISID results areas to SDG progress</a:t>
                      </a:r>
                      <a:endParaRPr>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SzPts val="1200"/>
                        <a:buFont typeface="Helvetica Neue"/>
                        <a:buChar char="▪"/>
                      </a:pPr>
                      <a:r>
                        <a:rPr lang="en-US" sz="1200">
                          <a:solidFill>
                            <a:srgbClr val="000000"/>
                          </a:solidFill>
                          <a:latin typeface="Helvetica Neue"/>
                          <a:ea typeface="Helvetica Neue"/>
                          <a:cs typeface="Helvetica Neue"/>
                          <a:sym typeface="Helvetica Neue"/>
                        </a:rPr>
                        <a:t>ODI literature-based matrix</a:t>
                      </a:r>
                      <a:endParaRPr sz="12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Clr>
                          <a:srgbClr val="000000"/>
                        </a:buClr>
                        <a:buSzPts val="1200"/>
                        <a:buFont typeface="Helvetica Neue"/>
                        <a:buChar char="▪"/>
                      </a:pPr>
                      <a:r>
                        <a:rPr lang="en-US" sz="1200">
                          <a:solidFill>
                            <a:srgbClr val="000000"/>
                          </a:solidFill>
                          <a:latin typeface="Helvetica Neue"/>
                          <a:ea typeface="Helvetica Neue"/>
                          <a:cs typeface="Helvetica Neue"/>
                          <a:sym typeface="Helvetica Neue"/>
                        </a:rPr>
                        <a:t>Global SDG Indicators Database</a:t>
                      </a:r>
                      <a:endParaRPr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r h="1023775">
                <a:tc>
                  <a:txBody>
                    <a:bodyPr/>
                    <a:lstStyle/>
                    <a:p>
                      <a:pPr indent="0" lvl="0" marL="0" marR="0" rtl="0" algn="l">
                        <a:spcBef>
                          <a:spcPts val="0"/>
                        </a:spcBef>
                        <a:spcAft>
                          <a:spcPts val="0"/>
                        </a:spcAft>
                        <a:buNone/>
                      </a:pPr>
                      <a:r>
                        <a:rPr b="1" i="0" lang="en-US" sz="1800">
                          <a:solidFill>
                            <a:srgbClr val="000000"/>
                          </a:solidFill>
                          <a:latin typeface="Helvetica Neue"/>
                          <a:ea typeface="Helvetica Neue"/>
                          <a:cs typeface="Helvetica Neue"/>
                          <a:sym typeface="Helvetica Neue"/>
                        </a:rPr>
                        <a:t>Analytics Solution</a:t>
                      </a:r>
                      <a:endParaRPr b="1" i="0"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solidFill>
                            <a:srgbClr val="000000"/>
                          </a:solidFill>
                          <a:latin typeface="Helvetica Neue"/>
                          <a:ea typeface="Helvetica Neue"/>
                          <a:cs typeface="Helvetica Neue"/>
                          <a:sym typeface="Helvetica Neue"/>
                        </a:rPr>
                        <a:t>Use matrix coefficients to predict ISID progress impacts on SDGs and validate coefficients using data-based evidence</a:t>
                      </a:r>
                      <a:endParaRPr i="0" sz="13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SzPts val="1200"/>
                        <a:buFont typeface="Helvetica Neue"/>
                        <a:buChar char="▪"/>
                      </a:pPr>
                      <a:r>
                        <a:rPr lang="en-US" sz="1200">
                          <a:solidFill>
                            <a:srgbClr val="000000"/>
                          </a:solidFill>
                          <a:latin typeface="Helvetica Neue"/>
                          <a:ea typeface="Helvetica Neue"/>
                          <a:cs typeface="Helvetica Neue"/>
                          <a:sym typeface="Helvetica Neue"/>
                        </a:rPr>
                        <a:t>Matrix-based predictions</a:t>
                      </a:r>
                      <a:endParaRPr>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solidFill>
                            <a:srgbClr val="000000"/>
                          </a:solidFill>
                          <a:latin typeface="Helvetica Neue"/>
                          <a:ea typeface="Helvetica Neue"/>
                          <a:cs typeface="Helvetica Neue"/>
                          <a:sym typeface="Helvetica Neue"/>
                        </a:rPr>
                        <a:t>SDG vs ISID regressions</a:t>
                      </a:r>
                      <a:endParaRPr i="0"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rgbClr val="FFFFFF"/>
                          </a:solidFill>
                          <a:latin typeface="Helvetica Neue"/>
                          <a:ea typeface="Helvetica Neue"/>
                          <a:cs typeface="Helvetica Neue"/>
                          <a:sym typeface="Helvetica Neue"/>
                        </a:rPr>
                        <a:t>Next Steps </a:t>
                      </a:r>
                      <a:endParaRPr b="1" sz="18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i="0" lang="en-US" sz="1300">
                          <a:solidFill>
                            <a:srgbClr val="FFFFFF"/>
                          </a:solidFill>
                          <a:latin typeface="Helvetica Neue"/>
                          <a:ea typeface="Helvetica Neue"/>
                          <a:cs typeface="Helvetica Neue"/>
                          <a:sym typeface="Helvetica Neue"/>
                        </a:rPr>
                        <a:t>E</a:t>
                      </a:r>
                      <a:r>
                        <a:rPr lang="en-US" sz="1300">
                          <a:solidFill>
                            <a:srgbClr val="FFFFFF"/>
                          </a:solidFill>
                          <a:latin typeface="Helvetica Neue"/>
                          <a:ea typeface="Helvetica Neue"/>
                          <a:cs typeface="Helvetica Neue"/>
                          <a:sym typeface="Helvetica Neue"/>
                        </a:rPr>
                        <a:t>xtrapolate matrix-based method to new UNIDO internal data, evaluate COVID-19 impacts</a:t>
                      </a:r>
                      <a:endParaRPr>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Matrix-based prediction framework</a:t>
                      </a:r>
                      <a:endParaRPr sz="1200">
                        <a:solidFill>
                          <a:srgbClr val="FFFFFF"/>
                        </a:solidFill>
                        <a:latin typeface="Helvetica Neue"/>
                        <a:ea typeface="Helvetica Neue"/>
                        <a:cs typeface="Helvetica Neue"/>
                        <a:sym typeface="Helvetica Neue"/>
                      </a:endParaRPr>
                    </a:p>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COVID-19 data</a:t>
                      </a:r>
                      <a:endParaRPr sz="1200">
                        <a:solidFill>
                          <a:srgbClr val="FFFFFF"/>
                        </a:solidFill>
                        <a:latin typeface="Helvetica Neue"/>
                        <a:ea typeface="Helvetica Neue"/>
                        <a:cs typeface="Helvetica Neue"/>
                        <a:sym typeface="Helvetica Neue"/>
                      </a:endParaRPr>
                    </a:p>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Adaptation to Open Data Platform</a:t>
                      </a:r>
                      <a:endParaRPr sz="12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bl>
          </a:graphicData>
        </a:graphic>
      </p:graphicFrame>
      <p:sp>
        <p:nvSpPr>
          <p:cNvPr id="225" name="Google Shape;225;p29"/>
          <p:cNvSpPr txBox="1"/>
          <p:nvPr/>
        </p:nvSpPr>
        <p:spPr>
          <a:xfrm>
            <a:off x="457025" y="1106123"/>
            <a:ext cx="27954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Overview</a:t>
            </a:r>
            <a:endParaRPr sz="1800">
              <a:latin typeface="Helvetica Neue"/>
              <a:ea typeface="Helvetica Neue"/>
              <a:cs typeface="Helvetica Neue"/>
              <a:sym typeface="Helvetica Neue"/>
            </a:endParaRPr>
          </a:p>
        </p:txBody>
      </p:sp>
      <p:sp>
        <p:nvSpPr>
          <p:cNvPr id="226" name="Google Shape;226;p29"/>
          <p:cNvSpPr txBox="1"/>
          <p:nvPr/>
        </p:nvSpPr>
        <p:spPr>
          <a:xfrm>
            <a:off x="8922775" y="4712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04</a:t>
            </a:r>
            <a:endParaRPr sz="48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4198825" y="32150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04</a:t>
            </a:r>
            <a:endParaRPr sz="4800">
              <a:latin typeface="Helvetica Neue"/>
              <a:ea typeface="Helvetica Neue"/>
              <a:cs typeface="Helvetica Neue"/>
              <a:sym typeface="Helvetica Neue"/>
            </a:endParaRPr>
          </a:p>
        </p:txBody>
      </p:sp>
      <p:sp>
        <p:nvSpPr>
          <p:cNvPr id="232" name="Google Shape;232;p30"/>
          <p:cNvSpPr txBox="1"/>
          <p:nvPr>
            <p:ph type="title"/>
          </p:nvPr>
        </p:nvSpPr>
        <p:spPr>
          <a:xfrm>
            <a:off x="521975" y="755200"/>
            <a:ext cx="5274600" cy="47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chemeClr val="dk1"/>
                </a:solidFill>
              </a:rPr>
              <a:t>Next Steps</a:t>
            </a:r>
            <a:endParaRPr sz="4200">
              <a:solidFill>
                <a:schemeClr val="dk1"/>
              </a:solidFill>
            </a:endParaRPr>
          </a:p>
        </p:txBody>
      </p:sp>
      <p:sp>
        <p:nvSpPr>
          <p:cNvPr id="233" name="Google Shape;233;p30"/>
          <p:cNvSpPr txBox="1"/>
          <p:nvPr/>
        </p:nvSpPr>
        <p:spPr>
          <a:xfrm>
            <a:off x="521975" y="2306400"/>
            <a:ext cx="4288500" cy="3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Thank you for your collaboration thus far! We look forward to working with you in Spring 2021.</a:t>
            </a:r>
            <a:endParaRPr sz="1800">
              <a:latin typeface="Helvetica Neue"/>
              <a:ea typeface="Helvetica Neue"/>
              <a:cs typeface="Helvetica Neue"/>
              <a:sym typeface="Helvetica Neue"/>
            </a:endParaRPr>
          </a:p>
        </p:txBody>
      </p:sp>
      <p:sp>
        <p:nvSpPr>
          <p:cNvPr id="234" name="Google Shape;234;p30"/>
          <p:cNvSpPr txBox="1"/>
          <p:nvPr/>
        </p:nvSpPr>
        <p:spPr>
          <a:xfrm>
            <a:off x="6117925" y="1892700"/>
            <a:ext cx="4942500" cy="535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1000"/>
              </a:spcBef>
              <a:spcAft>
                <a:spcPts val="0"/>
              </a:spcAft>
              <a:buNone/>
            </a:pPr>
            <a:r>
              <a:rPr b="1" lang="en-US" sz="2800">
                <a:solidFill>
                  <a:schemeClr val="dk1"/>
                </a:solidFill>
                <a:latin typeface="Helvetica Neue"/>
                <a:ea typeface="Helvetica Neue"/>
                <a:cs typeface="Helvetica Neue"/>
                <a:sym typeface="Helvetica Neue"/>
              </a:rPr>
              <a:t>Matrix-based prediction framework</a:t>
            </a:r>
            <a:endParaRPr b="1" sz="2800">
              <a:solidFill>
                <a:schemeClr val="dk1"/>
              </a:solidFill>
              <a:latin typeface="Helvetica Neue"/>
              <a:ea typeface="Helvetica Neue"/>
              <a:cs typeface="Helvetica Neue"/>
              <a:sym typeface="Helvetica Neue"/>
            </a:endParaRPr>
          </a:p>
          <a:p>
            <a:pPr indent="0" lvl="0" marL="0" rtl="0" algn="r">
              <a:lnSpc>
                <a:spcPct val="100000"/>
              </a:lnSpc>
              <a:spcBef>
                <a:spcPts val="1000"/>
              </a:spcBef>
              <a:spcAft>
                <a:spcPts val="0"/>
              </a:spcAft>
              <a:buNone/>
            </a:pPr>
            <a:r>
              <a:rPr lang="en-US" sz="1800">
                <a:solidFill>
                  <a:schemeClr val="dk1"/>
                </a:solidFill>
                <a:latin typeface="Helvetica Neue"/>
                <a:ea typeface="Helvetica Neue"/>
                <a:cs typeface="Helvetica Neue"/>
                <a:sym typeface="Helvetica Neue"/>
              </a:rPr>
              <a:t>Apply this method to UNIDO’s most recent internal IRPF data</a:t>
            </a:r>
            <a:r>
              <a:rPr lang="en-US"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0" lvl="0" marL="0" rtl="0" algn="r">
              <a:lnSpc>
                <a:spcPct val="100000"/>
              </a:lnSpc>
              <a:spcBef>
                <a:spcPts val="1000"/>
              </a:spcBef>
              <a:spcAft>
                <a:spcPts val="0"/>
              </a:spcAft>
              <a:buNone/>
            </a:pPr>
            <a:r>
              <a:rPr b="1" lang="en-US" sz="2800">
                <a:solidFill>
                  <a:schemeClr val="dk1"/>
                </a:solidFill>
                <a:latin typeface="Helvetica Neue"/>
                <a:ea typeface="Helvetica Neue"/>
                <a:cs typeface="Helvetica Neue"/>
                <a:sym typeface="Helvetica Neue"/>
              </a:rPr>
              <a:t>COVID-19</a:t>
            </a:r>
            <a:endParaRPr b="1" sz="2800">
              <a:solidFill>
                <a:schemeClr val="dk1"/>
              </a:solidFill>
              <a:latin typeface="Helvetica Neue"/>
              <a:ea typeface="Helvetica Neue"/>
              <a:cs typeface="Helvetica Neue"/>
              <a:sym typeface="Helvetica Neue"/>
            </a:endParaRPr>
          </a:p>
          <a:p>
            <a:pPr indent="0" lvl="0" marL="0" rtl="0" algn="r">
              <a:lnSpc>
                <a:spcPct val="100000"/>
              </a:lnSpc>
              <a:spcBef>
                <a:spcPts val="1000"/>
              </a:spcBef>
              <a:spcAft>
                <a:spcPts val="0"/>
              </a:spcAft>
              <a:buNone/>
            </a:pPr>
            <a:r>
              <a:rPr lang="en-US" sz="1800">
                <a:solidFill>
                  <a:schemeClr val="dk1"/>
                </a:solidFill>
                <a:latin typeface="Helvetica Neue"/>
                <a:ea typeface="Helvetica Neue"/>
                <a:cs typeface="Helvetica Neue"/>
                <a:sym typeface="Helvetica Neue"/>
              </a:rPr>
              <a:t>Investigate the impact of COVID-19 on progress towards the SDGs via the IRPF</a:t>
            </a:r>
            <a:r>
              <a:rPr lang="en-US" sz="1800">
                <a:solidFill>
                  <a:schemeClr val="dk1"/>
                </a:solidFill>
                <a:latin typeface="Helvetica Neue"/>
                <a:ea typeface="Helvetica Neue"/>
                <a:cs typeface="Helvetica Neue"/>
                <a:sym typeface="Helvetica Neue"/>
              </a:rPr>
              <a:t>.</a:t>
            </a:r>
            <a:endParaRPr b="1" sz="2600">
              <a:solidFill>
                <a:schemeClr val="dk1"/>
              </a:solidFill>
              <a:latin typeface="Helvetica Neue"/>
              <a:ea typeface="Helvetica Neue"/>
              <a:cs typeface="Helvetica Neue"/>
              <a:sym typeface="Helvetica Neue"/>
            </a:endParaRPr>
          </a:p>
          <a:p>
            <a:pPr indent="0" lvl="0" marL="0" rtl="0" algn="r">
              <a:lnSpc>
                <a:spcPct val="100000"/>
              </a:lnSpc>
              <a:spcBef>
                <a:spcPts val="1000"/>
              </a:spcBef>
              <a:spcAft>
                <a:spcPts val="0"/>
              </a:spcAft>
              <a:buNone/>
            </a:pPr>
            <a:r>
              <a:rPr b="1" lang="en-US" sz="2800">
                <a:solidFill>
                  <a:schemeClr val="dk1"/>
                </a:solidFill>
                <a:latin typeface="Helvetica Neue"/>
                <a:ea typeface="Helvetica Neue"/>
                <a:cs typeface="Helvetica Neue"/>
                <a:sym typeface="Helvetica Neue"/>
              </a:rPr>
              <a:t>Communicate results</a:t>
            </a:r>
            <a:endParaRPr b="1" sz="2800">
              <a:solidFill>
                <a:schemeClr val="dk1"/>
              </a:solidFill>
              <a:latin typeface="Helvetica Neue"/>
              <a:ea typeface="Helvetica Neue"/>
              <a:cs typeface="Helvetica Neue"/>
              <a:sym typeface="Helvetica Neue"/>
            </a:endParaRPr>
          </a:p>
          <a:p>
            <a:pPr indent="0" lvl="0" marL="0" rtl="0" algn="r">
              <a:lnSpc>
                <a:spcPct val="100000"/>
              </a:lnSpc>
              <a:spcBef>
                <a:spcPts val="1000"/>
              </a:spcBef>
              <a:spcAft>
                <a:spcPts val="0"/>
              </a:spcAft>
              <a:buNone/>
            </a:pPr>
            <a:r>
              <a:rPr lang="en-US" sz="1800">
                <a:solidFill>
                  <a:schemeClr val="dk1"/>
                </a:solidFill>
                <a:latin typeface="Helvetica Neue"/>
                <a:ea typeface="Helvetica Neue"/>
                <a:cs typeface="Helvetica Neue"/>
                <a:sym typeface="Helvetica Neue"/>
              </a:rPr>
              <a:t>Update reports and visualizations on the UNIDO Open Data Platform. </a:t>
            </a:r>
            <a:endParaRPr b="1" sz="26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529375" y="584975"/>
            <a:ext cx="11084100" cy="1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chemeClr val="dk1"/>
                </a:solidFill>
              </a:rPr>
              <a:t>Glossary of Acronyms</a:t>
            </a:r>
            <a:endParaRPr sz="4200">
              <a:solidFill>
                <a:schemeClr val="dk1"/>
              </a:solidFill>
            </a:endParaRPr>
          </a:p>
        </p:txBody>
      </p:sp>
      <p:sp>
        <p:nvSpPr>
          <p:cNvPr id="101" name="Google Shape;101;p18"/>
          <p:cNvSpPr/>
          <p:nvPr/>
        </p:nvSpPr>
        <p:spPr>
          <a:xfrm>
            <a:off x="-24575" y="1847675"/>
            <a:ext cx="12216600" cy="501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529375" y="2491175"/>
            <a:ext cx="10555500" cy="37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800">
                <a:solidFill>
                  <a:schemeClr val="lt1"/>
                </a:solidFill>
                <a:latin typeface="Helvetica Neue"/>
                <a:ea typeface="Helvetica Neue"/>
                <a:cs typeface="Helvetica Neue"/>
                <a:sym typeface="Helvetica Neue"/>
              </a:rPr>
              <a:t>UNIDO</a:t>
            </a:r>
            <a:endParaRPr b="1" sz="28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800">
                <a:solidFill>
                  <a:srgbClr val="FFFFFF"/>
                </a:solidFill>
                <a:latin typeface="Helvetica Neue"/>
                <a:ea typeface="Helvetica Neue"/>
                <a:cs typeface="Helvetica Neue"/>
                <a:sym typeface="Helvetica Neue"/>
              </a:rPr>
              <a:t>United Nations Industrial Development Organization</a:t>
            </a:r>
            <a:endParaRPr sz="1800">
              <a:solidFill>
                <a:srgbClr val="FFFFFF"/>
              </a:solidFill>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rPr b="1" lang="en-US" sz="2800">
                <a:solidFill>
                  <a:schemeClr val="lt1"/>
                </a:solidFill>
                <a:latin typeface="Helvetica Neue"/>
                <a:ea typeface="Helvetica Neue"/>
                <a:cs typeface="Helvetica Neue"/>
                <a:sym typeface="Helvetica Neue"/>
              </a:rPr>
              <a:t>IRPF</a:t>
            </a:r>
            <a:endParaRPr b="1" sz="28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800">
                <a:solidFill>
                  <a:schemeClr val="lt1"/>
                </a:solidFill>
                <a:latin typeface="Helvetica Neue"/>
                <a:ea typeface="Helvetica Neue"/>
                <a:cs typeface="Helvetica Neue"/>
                <a:sym typeface="Helvetica Neue"/>
              </a:rPr>
              <a:t>Integrated Results and Performance Framework</a:t>
            </a:r>
            <a:endParaRPr sz="1800">
              <a:solidFill>
                <a:schemeClr val="lt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rPr b="1" lang="en-US" sz="2800">
                <a:solidFill>
                  <a:schemeClr val="lt1"/>
                </a:solidFill>
                <a:latin typeface="Helvetica Neue"/>
                <a:ea typeface="Helvetica Neue"/>
                <a:cs typeface="Helvetica Neue"/>
                <a:sym typeface="Helvetica Neue"/>
              </a:rPr>
              <a:t>ISID</a:t>
            </a:r>
            <a:endParaRPr b="1" sz="28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800">
                <a:solidFill>
                  <a:schemeClr val="lt1"/>
                </a:solidFill>
                <a:latin typeface="Helvetica Neue"/>
                <a:ea typeface="Helvetica Neue"/>
                <a:cs typeface="Helvetica Neue"/>
                <a:sym typeface="Helvetica Neue"/>
              </a:rPr>
              <a:t>Inclusive and Sustainable Industrial Development</a:t>
            </a:r>
            <a:endParaRPr sz="1800">
              <a:solidFill>
                <a:srgbClr val="FFFFFF"/>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b="1" lang="en-US" sz="2800">
                <a:solidFill>
                  <a:schemeClr val="lt1"/>
                </a:solidFill>
                <a:latin typeface="Helvetica Neue"/>
                <a:ea typeface="Helvetica Neue"/>
                <a:cs typeface="Helvetica Neue"/>
                <a:sym typeface="Helvetica Neue"/>
              </a:rPr>
              <a:t>SDGs</a:t>
            </a:r>
            <a:endParaRPr b="1" sz="28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800">
                <a:solidFill>
                  <a:srgbClr val="FFFFFF"/>
                </a:solidFill>
                <a:latin typeface="Helvetica Neue"/>
                <a:ea typeface="Helvetica Neue"/>
                <a:cs typeface="Helvetica Neue"/>
                <a:sym typeface="Helvetica Neue"/>
              </a:rPr>
              <a:t>Sustainable Development Goals</a:t>
            </a:r>
            <a:endParaRPr b="1" sz="2600">
              <a:solidFill>
                <a:schemeClr val="lt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t/>
            </a:r>
            <a:endParaRPr sz="18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rgbClr val="FFFFFF"/>
              </a:solidFill>
              <a:latin typeface="Helvetica Neue"/>
              <a:ea typeface="Helvetica Neue"/>
              <a:cs typeface="Helvetica Neue"/>
              <a:sym typeface="Helvetica Neue"/>
            </a:endParaRPr>
          </a:p>
        </p:txBody>
      </p:sp>
      <p:sp>
        <p:nvSpPr>
          <p:cNvPr id="103" name="Google Shape;103;p18"/>
          <p:cNvSpPr txBox="1"/>
          <p:nvPr/>
        </p:nvSpPr>
        <p:spPr>
          <a:xfrm>
            <a:off x="8922775" y="4712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00</a:t>
            </a:r>
            <a:endParaRPr sz="48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1000" y="290000"/>
            <a:ext cx="110841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4200"/>
              <a:t>Executive Summary</a:t>
            </a:r>
            <a:endParaRPr sz="4200"/>
          </a:p>
        </p:txBody>
      </p:sp>
      <p:sp>
        <p:nvSpPr>
          <p:cNvPr id="109" name="Google Shape;109;p19"/>
          <p:cNvSpPr txBox="1"/>
          <p:nvPr/>
        </p:nvSpPr>
        <p:spPr>
          <a:xfrm>
            <a:off x="11637935" y="649890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D55"/>
                </a:solidFill>
                <a:latin typeface="Helvetica Neue"/>
                <a:ea typeface="Helvetica Neue"/>
                <a:cs typeface="Helvetica Neue"/>
                <a:sym typeface="Helvetica Neue"/>
              </a:rPr>
              <a:t>3</a:t>
            </a:r>
            <a:endParaRPr b="1" sz="1100">
              <a:latin typeface="Helvetica Neue"/>
              <a:ea typeface="Helvetica Neue"/>
              <a:cs typeface="Helvetica Neue"/>
              <a:sym typeface="Helvetica Neue"/>
            </a:endParaRPr>
          </a:p>
        </p:txBody>
      </p:sp>
      <p:graphicFrame>
        <p:nvGraphicFramePr>
          <p:cNvPr id="110" name="Google Shape;110;p19"/>
          <p:cNvGraphicFramePr/>
          <p:nvPr/>
        </p:nvGraphicFramePr>
        <p:xfrm>
          <a:off x="416084" y="1925339"/>
          <a:ext cx="3000000" cy="3000000"/>
        </p:xfrm>
        <a:graphic>
          <a:graphicData uri="http://schemas.openxmlformats.org/drawingml/2006/table">
            <a:tbl>
              <a:tblPr bandRow="1" firstRow="1">
                <a:noFill/>
                <a:tableStyleId>{AD2268F0-87AE-41F6-99B4-E838910400D0}</a:tableStyleId>
              </a:tblPr>
              <a:tblGrid>
                <a:gridCol w="2379275"/>
                <a:gridCol w="3433975"/>
                <a:gridCol w="5655525"/>
              </a:tblGrid>
              <a:tr h="1023775">
                <a:tc>
                  <a:txBody>
                    <a:bodyPr/>
                    <a:lstStyle/>
                    <a:p>
                      <a:pPr indent="0" lvl="0" marL="0" marR="0" rtl="0" algn="l">
                        <a:spcBef>
                          <a:spcPts val="0"/>
                        </a:spcBef>
                        <a:spcAft>
                          <a:spcPts val="0"/>
                        </a:spcAft>
                        <a:buNone/>
                      </a:pPr>
                      <a:r>
                        <a:rPr lang="en-US" sz="1800">
                          <a:latin typeface="Helvetica Neue"/>
                          <a:ea typeface="Helvetica Neue"/>
                          <a:cs typeface="Helvetica Neue"/>
                          <a:sym typeface="Helvetica Neue"/>
                        </a:rPr>
                        <a:t>Challenge</a:t>
                      </a:r>
                      <a:endParaRPr sz="18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b="0" lang="en-US" sz="1300">
                          <a:latin typeface="Helvetica Neue"/>
                          <a:ea typeface="Helvetica Neue"/>
                          <a:cs typeface="Helvetica Neue"/>
                          <a:sym typeface="Helvetica Neue"/>
                        </a:rPr>
                        <a:t>Evaluating UNIDO contributions under the new IRPF</a:t>
                      </a:r>
                      <a:endParaRPr b="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200"/>
                        <a:buFont typeface="Helvetica Neue"/>
                        <a:buChar char="▪"/>
                      </a:pPr>
                      <a:r>
                        <a:rPr b="0" lang="en-US" sz="1200">
                          <a:latin typeface="Helvetica Neue"/>
                          <a:ea typeface="Helvetica Neue"/>
                          <a:cs typeface="Helvetica Neue"/>
                          <a:sym typeface="Helvetica Neue"/>
                        </a:rPr>
                        <a:t>IRPF, results based management, and Theory of Change</a:t>
                      </a:r>
                      <a:endParaRPr b="0" sz="1200">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200"/>
                        <a:buFont typeface="Helvetica Neue"/>
                        <a:buChar char="▪"/>
                      </a:pPr>
                      <a:r>
                        <a:rPr b="0" lang="en-US" sz="1200">
                          <a:latin typeface="Helvetica Neue"/>
                          <a:ea typeface="Helvetica Neue"/>
                          <a:cs typeface="Helvetica Neue"/>
                          <a:sym typeface="Helvetica Neue"/>
                        </a:rPr>
                        <a:t>The Sustainable Development Goals</a:t>
                      </a:r>
                      <a:endParaRPr b="0"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Data Insights</a:t>
                      </a:r>
                      <a:endParaRPr b="1" sz="18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latin typeface="Helvetica Neue"/>
                          <a:ea typeface="Helvetica Neue"/>
                          <a:cs typeface="Helvetica Neue"/>
                          <a:sym typeface="Helvetica Neue"/>
                        </a:rPr>
                        <a:t>Link ISID results areas to SDG progress</a:t>
                      </a:r>
                      <a:endParaRPr>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ODI literature-based matrix</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Global SDG Indicators Database</a:t>
                      </a:r>
                      <a:endParaRPr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Analytics Solution</a:t>
                      </a:r>
                      <a:endParaRPr b="1" i="0" sz="1800">
                        <a:solidFill>
                          <a:schemeClr val="dk1"/>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latin typeface="Helvetica Neue"/>
                          <a:ea typeface="Helvetica Neue"/>
                          <a:cs typeface="Helvetica Neue"/>
                          <a:sym typeface="Helvetica Neue"/>
                        </a:rPr>
                        <a:t>Use matrix coefficients to predict ISID progress impacts on SDGs and validate coefficients using data-based evidence</a:t>
                      </a:r>
                      <a:endParaRPr i="0" sz="13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Matrix-based predictions</a:t>
                      </a:r>
                      <a:endParaRPr>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SDG vs ISID regressions</a:t>
                      </a:r>
                      <a:endParaRPr i="0"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Next Steps </a:t>
                      </a:r>
                      <a:endParaRPr b="1" sz="18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i="0" lang="en-US" sz="1300">
                          <a:latin typeface="Helvetica Neue"/>
                          <a:ea typeface="Helvetica Neue"/>
                          <a:cs typeface="Helvetica Neue"/>
                          <a:sym typeface="Helvetica Neue"/>
                        </a:rPr>
                        <a:t>E</a:t>
                      </a:r>
                      <a:r>
                        <a:rPr lang="en-US" sz="1300">
                          <a:latin typeface="Helvetica Neue"/>
                          <a:ea typeface="Helvetica Neue"/>
                          <a:cs typeface="Helvetica Neue"/>
                          <a:sym typeface="Helvetica Neue"/>
                        </a:rPr>
                        <a:t>xtrapolate matrix-based method to new UNIDO internal data, evaluate COVID-19 impacts</a:t>
                      </a:r>
                      <a:endParaRPr>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Matrix-based prediction framework</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COVID-19 data</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Adaptation to Open Data Platform</a:t>
                      </a:r>
                      <a:endParaRPr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bl>
          </a:graphicData>
        </a:graphic>
      </p:graphicFrame>
      <p:sp>
        <p:nvSpPr>
          <p:cNvPr id="111" name="Google Shape;111;p19"/>
          <p:cNvSpPr txBox="1"/>
          <p:nvPr/>
        </p:nvSpPr>
        <p:spPr>
          <a:xfrm>
            <a:off x="457025" y="1106123"/>
            <a:ext cx="27954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Overview</a:t>
            </a:r>
            <a:endParaRPr sz="1800">
              <a:latin typeface="Helvetica Neue"/>
              <a:ea typeface="Helvetica Neue"/>
              <a:cs typeface="Helvetica Neue"/>
              <a:sym typeface="Helvetica Neue"/>
            </a:endParaRPr>
          </a:p>
        </p:txBody>
      </p:sp>
      <p:sp>
        <p:nvSpPr>
          <p:cNvPr id="112" name="Google Shape;112;p19"/>
          <p:cNvSpPr txBox="1"/>
          <p:nvPr/>
        </p:nvSpPr>
        <p:spPr>
          <a:xfrm>
            <a:off x="8922775" y="4712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01</a:t>
            </a:r>
            <a:endParaRPr sz="48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11150" y="66200"/>
            <a:ext cx="108009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2000"/>
              <a:t>1: What is the IRPF? </a:t>
            </a:r>
            <a:endParaRPr b="0" i="1" sz="2000"/>
          </a:p>
        </p:txBody>
      </p:sp>
      <p:cxnSp>
        <p:nvCxnSpPr>
          <p:cNvPr id="118" name="Google Shape;118;p20"/>
          <p:cNvCxnSpPr/>
          <p:nvPr/>
        </p:nvCxnSpPr>
        <p:spPr>
          <a:xfrm>
            <a:off x="5710925" y="7054650"/>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19" name="Google Shape;119;p20"/>
          <p:cNvSpPr txBox="1"/>
          <p:nvPr/>
        </p:nvSpPr>
        <p:spPr>
          <a:xfrm>
            <a:off x="11853735" y="6567555"/>
            <a:ext cx="365159"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5</a:t>
            </a:r>
            <a:endParaRPr/>
          </a:p>
        </p:txBody>
      </p:sp>
      <p:cxnSp>
        <p:nvCxnSpPr>
          <p:cNvPr id="120" name="Google Shape;120;p20"/>
          <p:cNvCxnSpPr/>
          <p:nvPr/>
        </p:nvCxnSpPr>
        <p:spPr>
          <a:xfrm>
            <a:off x="-5783761" y="4575137"/>
            <a:ext cx="4972800" cy="0"/>
          </a:xfrm>
          <a:prstGeom prst="straightConnector1">
            <a:avLst/>
          </a:prstGeom>
          <a:noFill/>
          <a:ln cap="flat" cmpd="sng" w="12700">
            <a:solidFill>
              <a:schemeClr val="dk1"/>
            </a:solidFill>
            <a:prstDash val="solid"/>
            <a:miter lim="800000"/>
            <a:headEnd len="sm" w="sm" type="none"/>
            <a:tailEnd len="sm" w="sm" type="none"/>
          </a:ln>
        </p:spPr>
      </p:cxnSp>
      <p:cxnSp>
        <p:nvCxnSpPr>
          <p:cNvPr id="121" name="Google Shape;121;p20"/>
          <p:cNvCxnSpPr/>
          <p:nvPr/>
        </p:nvCxnSpPr>
        <p:spPr>
          <a:xfrm>
            <a:off x="-5783742" y="4036937"/>
            <a:ext cx="5282400" cy="0"/>
          </a:xfrm>
          <a:prstGeom prst="straightConnector1">
            <a:avLst/>
          </a:prstGeom>
          <a:noFill/>
          <a:ln cap="flat" cmpd="sng" w="12700">
            <a:solidFill>
              <a:schemeClr val="dk1"/>
            </a:solidFill>
            <a:prstDash val="solid"/>
            <a:miter lim="800000"/>
            <a:headEnd len="sm" w="sm" type="none"/>
            <a:tailEnd len="sm" w="sm" type="none"/>
          </a:ln>
        </p:spPr>
      </p:cxnSp>
      <p:sp>
        <p:nvSpPr>
          <p:cNvPr id="122" name="Google Shape;122;p20"/>
          <p:cNvSpPr txBox="1"/>
          <p:nvPr/>
        </p:nvSpPr>
        <p:spPr>
          <a:xfrm>
            <a:off x="-3285825" y="1364050"/>
            <a:ext cx="1976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Helvetica Neue"/>
                <a:ea typeface="Helvetica Neue"/>
                <a:cs typeface="Helvetica Neue"/>
                <a:sym typeface="Helvetica Neue"/>
              </a:rPr>
              <a:t>Challenge:</a:t>
            </a:r>
            <a:endParaRPr b="1" sz="2400">
              <a:latin typeface="Helvetica Neue"/>
              <a:ea typeface="Helvetica Neue"/>
              <a:cs typeface="Helvetica Neue"/>
              <a:sym typeface="Helvetica Neue"/>
            </a:endParaRPr>
          </a:p>
        </p:txBody>
      </p:sp>
      <p:cxnSp>
        <p:nvCxnSpPr>
          <p:cNvPr id="123" name="Google Shape;123;p20"/>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24" name="Google Shape;124;p20"/>
          <p:cNvSpPr txBox="1"/>
          <p:nvPr/>
        </p:nvSpPr>
        <p:spPr>
          <a:xfrm>
            <a:off x="381000" y="1215200"/>
            <a:ext cx="7176900" cy="5002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The United Nations uses </a:t>
            </a:r>
            <a:r>
              <a:rPr b="1" lang="en-US" sz="1600">
                <a:latin typeface="Helvetica Neue"/>
                <a:ea typeface="Helvetica Neue"/>
                <a:cs typeface="Helvetica Neue"/>
                <a:sym typeface="Helvetica Neue"/>
              </a:rPr>
              <a:t>results-based management (RBM)</a:t>
            </a:r>
            <a:r>
              <a:rPr lang="en-US" sz="1600">
                <a:latin typeface="Helvetica Neue"/>
                <a:ea typeface="Helvetica Neue"/>
                <a:cs typeface="Helvetica Neue"/>
                <a:sym typeface="Helvetica Neue"/>
              </a:rPr>
              <a:t> systems to improve programs and activities and increase effectiveness and accountability for results and performance</a:t>
            </a:r>
            <a:endParaRPr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In 2019, UNIDO adopted a new </a:t>
            </a:r>
            <a:r>
              <a:rPr b="1" lang="en-US" sz="1600">
                <a:latin typeface="Helvetica Neue"/>
                <a:ea typeface="Helvetica Neue"/>
                <a:cs typeface="Helvetica Neue"/>
                <a:sym typeface="Helvetica Neue"/>
              </a:rPr>
              <a:t>Integrated Results Performance Framework (IRPF)</a:t>
            </a:r>
            <a:r>
              <a:rPr lang="en-US" sz="1600">
                <a:latin typeface="Helvetica Neue"/>
                <a:ea typeface="Helvetica Neue"/>
                <a:cs typeface="Helvetica Neue"/>
                <a:sym typeface="Helvetica Neue"/>
              </a:rPr>
              <a:t>, an RBM system</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Complements Medium Term Program Framework (MTPF) 2018-2021</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Based on a shift from project-based logical framework approach to a Theory of Change (ToC) model</a:t>
            </a:r>
            <a:endParaRPr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IRPF lays out projected achievements in the short, medium, and long term, to be monitored and reported via </a:t>
            </a:r>
            <a:r>
              <a:rPr b="1" lang="en-US" sz="1600">
                <a:latin typeface="Helvetica Neue"/>
                <a:ea typeface="Helvetica Neue"/>
                <a:cs typeface="Helvetica Neue"/>
                <a:sym typeface="Helvetica Neue"/>
              </a:rPr>
              <a:t>performance indicators</a:t>
            </a:r>
            <a:r>
              <a:rPr lang="en-US" sz="1600">
                <a:latin typeface="Helvetica Neue"/>
                <a:ea typeface="Helvetica Neue"/>
                <a:cs typeface="Helvetica Neue"/>
                <a:sym typeface="Helvetica Neue"/>
              </a:rPr>
              <a:t> at several levels (continuously fine-tuned)</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IRPF indicators provide a qualitative and quantitative measure of UNIDO’s contributions to ISID and SDGs</a:t>
            </a:r>
            <a:endParaRPr sz="1600">
              <a:latin typeface="Helvetica Neue"/>
              <a:ea typeface="Helvetica Neue"/>
              <a:cs typeface="Helvetica Neue"/>
              <a:sym typeface="Helvetica Neue"/>
            </a:endParaRPr>
          </a:p>
        </p:txBody>
      </p:sp>
      <p:pic>
        <p:nvPicPr>
          <p:cNvPr id="125" name="Google Shape;125;p20"/>
          <p:cNvPicPr preferRelativeResize="0"/>
          <p:nvPr/>
        </p:nvPicPr>
        <p:blipFill>
          <a:blip r:embed="rId3">
            <a:alphaModFix/>
          </a:blip>
          <a:stretch>
            <a:fillRect/>
          </a:stretch>
        </p:blipFill>
        <p:spPr>
          <a:xfrm>
            <a:off x="7512750" y="1210525"/>
            <a:ext cx="4311161" cy="516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11150" y="66200"/>
            <a:ext cx="108009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2000"/>
              <a:t>1: What are the Sustainable Development Goals?</a:t>
            </a:r>
            <a:endParaRPr b="0" i="1" sz="2000"/>
          </a:p>
        </p:txBody>
      </p:sp>
      <p:cxnSp>
        <p:nvCxnSpPr>
          <p:cNvPr id="131" name="Google Shape;131;p21"/>
          <p:cNvCxnSpPr/>
          <p:nvPr/>
        </p:nvCxnSpPr>
        <p:spPr>
          <a:xfrm>
            <a:off x="5710925" y="7054650"/>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32" name="Google Shape;132;p21"/>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5</a:t>
            </a:r>
            <a:endParaRPr/>
          </a:p>
        </p:txBody>
      </p:sp>
      <p:sp>
        <p:nvSpPr>
          <p:cNvPr id="133" name="Google Shape;133;p21"/>
          <p:cNvSpPr txBox="1"/>
          <p:nvPr/>
        </p:nvSpPr>
        <p:spPr>
          <a:xfrm>
            <a:off x="381000" y="1215200"/>
            <a:ext cx="11157600" cy="1891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2800"/>
              <a:buFont typeface="Arial"/>
              <a:buNone/>
            </a:pPr>
            <a:r>
              <a:rPr lang="en-US" sz="1600">
                <a:solidFill>
                  <a:schemeClr val="dk1"/>
                </a:solidFill>
                <a:latin typeface="Helvetica Neue"/>
                <a:ea typeface="Helvetica Neue"/>
                <a:cs typeface="Helvetica Neue"/>
                <a:sym typeface="Helvetica Neue"/>
              </a:rPr>
              <a:t>“The </a:t>
            </a:r>
            <a:r>
              <a:rPr b="1" lang="en-US" sz="1600">
                <a:solidFill>
                  <a:schemeClr val="dk1"/>
                </a:solidFill>
                <a:latin typeface="Helvetica Neue"/>
                <a:ea typeface="Helvetica Neue"/>
                <a:cs typeface="Helvetica Neue"/>
                <a:sym typeface="Helvetica Neue"/>
              </a:rPr>
              <a:t>Sustainable Development Goals (SDGs)</a:t>
            </a:r>
            <a:r>
              <a:rPr lang="en-US" sz="1600">
                <a:solidFill>
                  <a:schemeClr val="dk1"/>
                </a:solidFill>
                <a:latin typeface="Helvetica Neue"/>
                <a:ea typeface="Helvetica Neue"/>
                <a:cs typeface="Helvetica Neue"/>
                <a:sym typeface="Helvetica Neue"/>
              </a:rPr>
              <a:t> constitute the core of the 2030 Agenda for Sustainable Development and guide all global, regional and national development endeavours for the next 15 years. The United Nations Industrial Development Organization (UNIDO) is fully committed to contributing to the achievement of the SDGs, while delivering on its mandate to support Member States in achieving </a:t>
            </a:r>
            <a:r>
              <a:rPr b="1" lang="en-US" sz="1600">
                <a:solidFill>
                  <a:schemeClr val="dk1"/>
                </a:solidFill>
                <a:latin typeface="Helvetica Neue"/>
                <a:ea typeface="Helvetica Neue"/>
                <a:cs typeface="Helvetica Neue"/>
                <a:sym typeface="Helvetica Neue"/>
              </a:rPr>
              <a:t>inclusive and sustainable industrial development (ISID)</a:t>
            </a:r>
            <a:r>
              <a:rPr lang="en-US" sz="1600">
                <a:solidFill>
                  <a:schemeClr val="dk1"/>
                </a:solidFill>
                <a:latin typeface="Helvetica Neue"/>
                <a:ea typeface="Helvetica Neue"/>
                <a:cs typeface="Helvetica Neue"/>
                <a:sym typeface="Helvetica Neue"/>
              </a:rPr>
              <a:t>...Due to the interlinked nature of the SDGs, many of UNIDO’s activities contribute to more than one SDG.” – UNIDO</a:t>
            </a:r>
            <a:endParaRPr>
              <a:latin typeface="Helvetica Neue"/>
              <a:ea typeface="Helvetica Neue"/>
              <a:cs typeface="Helvetica Neue"/>
              <a:sym typeface="Helvetica Neue"/>
            </a:endParaRPr>
          </a:p>
        </p:txBody>
      </p:sp>
      <p:cxnSp>
        <p:nvCxnSpPr>
          <p:cNvPr id="134" name="Google Shape;134;p21"/>
          <p:cNvCxnSpPr/>
          <p:nvPr/>
        </p:nvCxnSpPr>
        <p:spPr>
          <a:xfrm>
            <a:off x="-5783761" y="4575137"/>
            <a:ext cx="4972800" cy="0"/>
          </a:xfrm>
          <a:prstGeom prst="straightConnector1">
            <a:avLst/>
          </a:prstGeom>
          <a:noFill/>
          <a:ln cap="flat" cmpd="sng" w="12700">
            <a:solidFill>
              <a:schemeClr val="dk1"/>
            </a:solidFill>
            <a:prstDash val="solid"/>
            <a:miter lim="800000"/>
            <a:headEnd len="sm" w="sm" type="none"/>
            <a:tailEnd len="sm" w="sm" type="none"/>
          </a:ln>
        </p:spPr>
      </p:cxnSp>
      <p:cxnSp>
        <p:nvCxnSpPr>
          <p:cNvPr id="135" name="Google Shape;135;p21"/>
          <p:cNvCxnSpPr/>
          <p:nvPr/>
        </p:nvCxnSpPr>
        <p:spPr>
          <a:xfrm>
            <a:off x="-5783742" y="4036937"/>
            <a:ext cx="5282400" cy="0"/>
          </a:xfrm>
          <a:prstGeom prst="straightConnector1">
            <a:avLst/>
          </a:prstGeom>
          <a:noFill/>
          <a:ln cap="flat" cmpd="sng" w="12700">
            <a:solidFill>
              <a:schemeClr val="dk1"/>
            </a:solidFill>
            <a:prstDash val="solid"/>
            <a:miter lim="800000"/>
            <a:headEnd len="sm" w="sm" type="none"/>
            <a:tailEnd len="sm" w="sm" type="none"/>
          </a:ln>
        </p:spPr>
      </p:cxnSp>
      <p:sp>
        <p:nvSpPr>
          <p:cNvPr id="136" name="Google Shape;136;p21"/>
          <p:cNvSpPr txBox="1"/>
          <p:nvPr/>
        </p:nvSpPr>
        <p:spPr>
          <a:xfrm>
            <a:off x="-3285825" y="1364050"/>
            <a:ext cx="1976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Helvetica Neue"/>
                <a:ea typeface="Helvetica Neue"/>
                <a:cs typeface="Helvetica Neue"/>
                <a:sym typeface="Helvetica Neue"/>
              </a:rPr>
              <a:t>Challenge:</a:t>
            </a:r>
            <a:endParaRPr b="1" sz="2400">
              <a:latin typeface="Helvetica Neue"/>
              <a:ea typeface="Helvetica Neue"/>
              <a:cs typeface="Helvetica Neue"/>
              <a:sym typeface="Helvetica Neue"/>
            </a:endParaRPr>
          </a:p>
        </p:txBody>
      </p:sp>
      <p:cxnSp>
        <p:nvCxnSpPr>
          <p:cNvPr id="137" name="Google Shape;137;p21"/>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pic>
        <p:nvPicPr>
          <p:cNvPr id="138" name="Google Shape;138;p21"/>
          <p:cNvPicPr preferRelativeResize="0"/>
          <p:nvPr/>
        </p:nvPicPr>
        <p:blipFill>
          <a:blip r:embed="rId3">
            <a:alphaModFix/>
          </a:blip>
          <a:stretch>
            <a:fillRect/>
          </a:stretch>
        </p:blipFill>
        <p:spPr>
          <a:xfrm>
            <a:off x="2721575" y="3106700"/>
            <a:ext cx="6180062" cy="3076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11150" y="66200"/>
            <a:ext cx="108009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2000"/>
              <a:t>1: How can UNIDO’s contributions to the SDGs be quantified?</a:t>
            </a:r>
            <a:endParaRPr b="0" i="1" sz="2000"/>
          </a:p>
        </p:txBody>
      </p:sp>
      <p:cxnSp>
        <p:nvCxnSpPr>
          <p:cNvPr id="144" name="Google Shape;144;p22"/>
          <p:cNvCxnSpPr/>
          <p:nvPr/>
        </p:nvCxnSpPr>
        <p:spPr>
          <a:xfrm>
            <a:off x="5710925" y="7054650"/>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45" name="Google Shape;145;p22"/>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5</a:t>
            </a:r>
            <a:endParaRPr/>
          </a:p>
        </p:txBody>
      </p:sp>
      <p:sp>
        <p:nvSpPr>
          <p:cNvPr id="146" name="Google Shape;146;p22"/>
          <p:cNvSpPr txBox="1"/>
          <p:nvPr/>
        </p:nvSpPr>
        <p:spPr>
          <a:xfrm>
            <a:off x="381000" y="1215200"/>
            <a:ext cx="11157600" cy="189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a:latin typeface="Helvetica Neue"/>
              <a:ea typeface="Helvetica Neue"/>
              <a:cs typeface="Helvetica Neue"/>
              <a:sym typeface="Helvetica Neue"/>
            </a:endParaRPr>
          </a:p>
        </p:txBody>
      </p:sp>
      <p:cxnSp>
        <p:nvCxnSpPr>
          <p:cNvPr id="147" name="Google Shape;147;p22"/>
          <p:cNvCxnSpPr/>
          <p:nvPr/>
        </p:nvCxnSpPr>
        <p:spPr>
          <a:xfrm>
            <a:off x="-5783761" y="4575137"/>
            <a:ext cx="4972800" cy="0"/>
          </a:xfrm>
          <a:prstGeom prst="straightConnector1">
            <a:avLst/>
          </a:prstGeom>
          <a:noFill/>
          <a:ln cap="flat" cmpd="sng" w="12700">
            <a:solidFill>
              <a:schemeClr val="dk1"/>
            </a:solidFill>
            <a:prstDash val="solid"/>
            <a:miter lim="800000"/>
            <a:headEnd len="sm" w="sm" type="none"/>
            <a:tailEnd len="sm" w="sm" type="none"/>
          </a:ln>
        </p:spPr>
      </p:cxnSp>
      <p:cxnSp>
        <p:nvCxnSpPr>
          <p:cNvPr id="148" name="Google Shape;148;p22"/>
          <p:cNvCxnSpPr/>
          <p:nvPr/>
        </p:nvCxnSpPr>
        <p:spPr>
          <a:xfrm>
            <a:off x="-5783742" y="4036937"/>
            <a:ext cx="5282400" cy="0"/>
          </a:xfrm>
          <a:prstGeom prst="straightConnector1">
            <a:avLst/>
          </a:prstGeom>
          <a:noFill/>
          <a:ln cap="flat" cmpd="sng" w="12700">
            <a:solidFill>
              <a:schemeClr val="dk1"/>
            </a:solidFill>
            <a:prstDash val="solid"/>
            <a:miter lim="800000"/>
            <a:headEnd len="sm" w="sm" type="none"/>
            <a:tailEnd len="sm" w="sm" type="none"/>
          </a:ln>
        </p:spPr>
      </p:cxnSp>
      <p:sp>
        <p:nvSpPr>
          <p:cNvPr id="149" name="Google Shape;149;p22"/>
          <p:cNvSpPr txBox="1"/>
          <p:nvPr/>
        </p:nvSpPr>
        <p:spPr>
          <a:xfrm>
            <a:off x="-3285825" y="1364050"/>
            <a:ext cx="1976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Helvetica Neue"/>
                <a:ea typeface="Helvetica Neue"/>
                <a:cs typeface="Helvetica Neue"/>
                <a:sym typeface="Helvetica Neue"/>
              </a:rPr>
              <a:t>Challenge:</a:t>
            </a:r>
            <a:endParaRPr b="1" sz="2400">
              <a:latin typeface="Helvetica Neue"/>
              <a:ea typeface="Helvetica Neue"/>
              <a:cs typeface="Helvetica Neue"/>
              <a:sym typeface="Helvetica Neue"/>
            </a:endParaRPr>
          </a:p>
        </p:txBody>
      </p:sp>
      <p:cxnSp>
        <p:nvCxnSpPr>
          <p:cNvPr id="150" name="Google Shape;150;p22"/>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pic>
        <p:nvPicPr>
          <p:cNvPr id="151" name="Google Shape;151;p22"/>
          <p:cNvPicPr preferRelativeResize="0"/>
          <p:nvPr/>
        </p:nvPicPr>
        <p:blipFill>
          <a:blip r:embed="rId3">
            <a:alphaModFix/>
          </a:blip>
          <a:stretch>
            <a:fillRect/>
          </a:stretch>
        </p:blipFill>
        <p:spPr>
          <a:xfrm>
            <a:off x="3804225" y="1215200"/>
            <a:ext cx="4311161" cy="5163925"/>
          </a:xfrm>
          <a:prstGeom prst="rect">
            <a:avLst/>
          </a:prstGeom>
          <a:noFill/>
          <a:ln>
            <a:noFill/>
          </a:ln>
        </p:spPr>
      </p:pic>
      <p:sp>
        <p:nvSpPr>
          <p:cNvPr id="152" name="Google Shape;152;p22"/>
          <p:cNvSpPr/>
          <p:nvPr/>
        </p:nvSpPr>
        <p:spPr>
          <a:xfrm rot="5400000">
            <a:off x="4397100" y="417775"/>
            <a:ext cx="3125400" cy="4686600"/>
          </a:xfrm>
          <a:prstGeom prst="wedgeRectCallout">
            <a:avLst>
              <a:gd fmla="val -24413" name="adj1"/>
              <a:gd fmla="val 49876" name="adj2"/>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9337825" y="6003825"/>
            <a:ext cx="2187600" cy="375300"/>
          </a:xfrm>
          <a:prstGeom prst="rect">
            <a:avLst/>
          </a:prstGeom>
          <a:noFill/>
          <a:ln>
            <a:noFill/>
          </a:ln>
        </p:spPr>
        <p:txBody>
          <a:bodyPr anchorCtr="0" anchor="ctr" bIns="17775" lIns="99550" spcFirstLastPara="1" rIns="17775" wrap="square" tIns="17775">
            <a:noAutofit/>
          </a:bodyPr>
          <a:lstStyle/>
          <a:p>
            <a:pPr indent="0" lvl="0" marL="0" marR="0" rtl="0" algn="r">
              <a:lnSpc>
                <a:spcPct val="90000"/>
              </a:lnSpc>
              <a:spcBef>
                <a:spcPts val="0"/>
              </a:spcBef>
              <a:spcAft>
                <a:spcPts val="0"/>
              </a:spcAft>
              <a:buClr>
                <a:schemeClr val="dk1"/>
              </a:buClr>
              <a:buSzPts val="1400"/>
              <a:buFont typeface="Arial"/>
              <a:buNone/>
            </a:pPr>
            <a:r>
              <a:rPr lang="en-US">
                <a:solidFill>
                  <a:schemeClr val="dk1"/>
                </a:solidFill>
                <a:latin typeface="Helvetica Neue"/>
                <a:ea typeface="Helvetica Neue"/>
                <a:cs typeface="Helvetica Neue"/>
                <a:sym typeface="Helvetica Neue"/>
              </a:rPr>
              <a:t>UNIDO IRPF Guide, 2020</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81000" y="290000"/>
            <a:ext cx="11084100" cy="11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4200"/>
              <a:t>Executive Summary</a:t>
            </a:r>
            <a:endParaRPr sz="4200"/>
          </a:p>
        </p:txBody>
      </p:sp>
      <p:sp>
        <p:nvSpPr>
          <p:cNvPr id="159" name="Google Shape;159;p23"/>
          <p:cNvSpPr txBox="1"/>
          <p:nvPr/>
        </p:nvSpPr>
        <p:spPr>
          <a:xfrm>
            <a:off x="11637935" y="649890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D55"/>
                </a:solidFill>
                <a:latin typeface="Helvetica Neue"/>
                <a:ea typeface="Helvetica Neue"/>
                <a:cs typeface="Helvetica Neue"/>
                <a:sym typeface="Helvetica Neue"/>
              </a:rPr>
              <a:t>3</a:t>
            </a:r>
            <a:endParaRPr b="1" sz="1100">
              <a:latin typeface="Helvetica Neue"/>
              <a:ea typeface="Helvetica Neue"/>
              <a:cs typeface="Helvetica Neue"/>
              <a:sym typeface="Helvetica Neue"/>
            </a:endParaRPr>
          </a:p>
        </p:txBody>
      </p:sp>
      <p:graphicFrame>
        <p:nvGraphicFramePr>
          <p:cNvPr id="160" name="Google Shape;160;p23"/>
          <p:cNvGraphicFramePr/>
          <p:nvPr/>
        </p:nvGraphicFramePr>
        <p:xfrm>
          <a:off x="416084" y="1925339"/>
          <a:ext cx="3000000" cy="3000000"/>
        </p:xfrm>
        <a:graphic>
          <a:graphicData uri="http://schemas.openxmlformats.org/drawingml/2006/table">
            <a:tbl>
              <a:tblPr bandRow="1" firstRow="1">
                <a:noFill/>
                <a:tableStyleId>{AD2268F0-87AE-41F6-99B4-E838910400D0}</a:tableStyleId>
              </a:tblPr>
              <a:tblGrid>
                <a:gridCol w="2379275"/>
                <a:gridCol w="3433975"/>
                <a:gridCol w="5655525"/>
              </a:tblGrid>
              <a:tr h="1023775">
                <a:tc>
                  <a:txBody>
                    <a:bodyPr/>
                    <a:lstStyle/>
                    <a:p>
                      <a:pPr indent="0" lvl="0" marL="0" marR="0" rtl="0" algn="l">
                        <a:spcBef>
                          <a:spcPts val="0"/>
                        </a:spcBef>
                        <a:spcAft>
                          <a:spcPts val="0"/>
                        </a:spcAft>
                        <a:buNone/>
                      </a:pPr>
                      <a:r>
                        <a:rPr lang="en-US" sz="1800">
                          <a:solidFill>
                            <a:srgbClr val="000000"/>
                          </a:solidFill>
                          <a:latin typeface="Helvetica Neue"/>
                          <a:ea typeface="Helvetica Neue"/>
                          <a:cs typeface="Helvetica Neue"/>
                          <a:sym typeface="Helvetica Neue"/>
                        </a:rPr>
                        <a:t>Challenge</a:t>
                      </a:r>
                      <a:endParaRPr sz="18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0" lang="en-US" sz="1300">
                          <a:solidFill>
                            <a:srgbClr val="000000"/>
                          </a:solidFill>
                          <a:latin typeface="Helvetica Neue"/>
                          <a:ea typeface="Helvetica Neue"/>
                          <a:cs typeface="Helvetica Neue"/>
                          <a:sym typeface="Helvetica Neue"/>
                        </a:rPr>
                        <a:t>Evaluating UNIDO contributions under the new IRPF</a:t>
                      </a:r>
                      <a:endParaRPr b="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IRPF, results based management, and Theory of Change</a:t>
                      </a:r>
                      <a:endParaRPr b="0" sz="1200">
                        <a:solidFill>
                          <a:srgbClr val="000000"/>
                        </a:solidFill>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b="0" lang="en-US" sz="1200">
                          <a:solidFill>
                            <a:srgbClr val="000000"/>
                          </a:solidFill>
                          <a:latin typeface="Helvetica Neue"/>
                          <a:ea typeface="Helvetica Neue"/>
                          <a:cs typeface="Helvetica Neue"/>
                          <a:sym typeface="Helvetica Neue"/>
                        </a:rPr>
                        <a:t>The Sustainable Development Goals</a:t>
                      </a:r>
                      <a:endParaRPr b="0" sz="1200">
                        <a:solidFill>
                          <a:srgbClr val="000000"/>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chemeClr val="lt1"/>
                          </a:solidFill>
                          <a:latin typeface="Helvetica Neue"/>
                          <a:ea typeface="Helvetica Neue"/>
                          <a:cs typeface="Helvetica Neue"/>
                          <a:sym typeface="Helvetica Neue"/>
                        </a:rPr>
                        <a:t>Data Insights</a:t>
                      </a:r>
                      <a:endParaRPr b="1" sz="1800">
                        <a:solidFill>
                          <a:schemeClr val="lt1"/>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lang="en-US" sz="1300">
                          <a:solidFill>
                            <a:srgbClr val="FFFFFF"/>
                          </a:solidFill>
                          <a:latin typeface="Helvetica Neue"/>
                          <a:ea typeface="Helvetica Neue"/>
                          <a:cs typeface="Helvetica Neue"/>
                          <a:sym typeface="Helvetica Neue"/>
                        </a:rPr>
                        <a:t>Link ISID results areas to SDG progress</a:t>
                      </a:r>
                      <a:endParaRPr>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ODI literature-based matrix</a:t>
                      </a:r>
                      <a:endParaRPr sz="1200">
                        <a:solidFill>
                          <a:srgbClr val="FFFFFF"/>
                        </a:solidFill>
                        <a:latin typeface="Helvetica Neue"/>
                        <a:ea typeface="Helvetica Neue"/>
                        <a:cs typeface="Helvetica Neue"/>
                        <a:sym typeface="Helvetica Neue"/>
                      </a:endParaRPr>
                    </a:p>
                    <a:p>
                      <a:pPr indent="-285750" lvl="0" marL="285750" marR="0" rtl="0" algn="l">
                        <a:spcBef>
                          <a:spcPts val="0"/>
                        </a:spcBef>
                        <a:spcAft>
                          <a:spcPts val="0"/>
                        </a:spcAft>
                        <a:buClr>
                          <a:srgbClr val="FFFFFF"/>
                        </a:buClr>
                        <a:buSzPts val="1200"/>
                        <a:buFont typeface="Helvetica Neue"/>
                        <a:buChar char="▪"/>
                      </a:pPr>
                      <a:r>
                        <a:rPr lang="en-US" sz="1200">
                          <a:solidFill>
                            <a:srgbClr val="FFFFFF"/>
                          </a:solidFill>
                          <a:latin typeface="Helvetica Neue"/>
                          <a:ea typeface="Helvetica Neue"/>
                          <a:cs typeface="Helvetica Neue"/>
                          <a:sym typeface="Helvetica Neue"/>
                        </a:rPr>
                        <a:t>Global SDG Indicators Database</a:t>
                      </a:r>
                      <a:endParaRPr sz="1200">
                        <a:solidFill>
                          <a:srgbClr val="FFFFFF"/>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Analytics Solution</a:t>
                      </a:r>
                      <a:endParaRPr b="1" i="0" sz="1800">
                        <a:solidFill>
                          <a:schemeClr val="dk1"/>
                        </a:solidFill>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US" sz="1300">
                          <a:latin typeface="Helvetica Neue"/>
                          <a:ea typeface="Helvetica Neue"/>
                          <a:cs typeface="Helvetica Neue"/>
                          <a:sym typeface="Helvetica Neue"/>
                        </a:rPr>
                        <a:t>Use matrix coefficients to predict ISID progress impacts on SDGs and validate coefficients using data-based evidence</a:t>
                      </a:r>
                      <a:endParaRPr i="0" sz="13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Matrix-based predictions</a:t>
                      </a:r>
                      <a:endParaRPr>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SDG vs ISID regressions</a:t>
                      </a:r>
                      <a:endParaRPr i="0"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ECAE6">
                        <a:alpha val="50280"/>
                      </a:srgbClr>
                    </a:solidFill>
                  </a:tcPr>
                </a:tc>
              </a:tr>
              <a:tr h="1023775">
                <a:tc>
                  <a:txBody>
                    <a:bodyPr/>
                    <a:lstStyle/>
                    <a:p>
                      <a:pPr indent="0" lvl="0" marL="0" marR="0" rtl="0" algn="l">
                        <a:spcBef>
                          <a:spcPts val="0"/>
                        </a:spcBef>
                        <a:spcAft>
                          <a:spcPts val="0"/>
                        </a:spcAft>
                        <a:buNone/>
                      </a:pPr>
                      <a:r>
                        <a:rPr b="1" i="0" lang="en-US" sz="1800">
                          <a:solidFill>
                            <a:schemeClr val="dk1"/>
                          </a:solidFill>
                          <a:latin typeface="Helvetica Neue"/>
                          <a:ea typeface="Helvetica Neue"/>
                          <a:cs typeface="Helvetica Neue"/>
                          <a:sym typeface="Helvetica Neue"/>
                        </a:rPr>
                        <a:t>Next Steps </a:t>
                      </a:r>
                      <a:endParaRPr b="1" sz="18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i="0" lang="en-US" sz="1300">
                          <a:latin typeface="Helvetica Neue"/>
                          <a:ea typeface="Helvetica Neue"/>
                          <a:cs typeface="Helvetica Neue"/>
                          <a:sym typeface="Helvetica Neue"/>
                        </a:rPr>
                        <a:t>E</a:t>
                      </a:r>
                      <a:r>
                        <a:rPr lang="en-US" sz="1300">
                          <a:latin typeface="Helvetica Neue"/>
                          <a:ea typeface="Helvetica Neue"/>
                          <a:cs typeface="Helvetica Neue"/>
                          <a:sym typeface="Helvetica Neue"/>
                        </a:rPr>
                        <a:t>xtrapolate matrix-based method to new UNIDO internal data, evaluate COVID-19 impacts</a:t>
                      </a:r>
                      <a:endParaRPr>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285750" lvl="0" marL="285750" marR="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Matrix-based prediction framework</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COVID-19 data</a:t>
                      </a:r>
                      <a:endParaRPr sz="1200">
                        <a:latin typeface="Helvetica Neue"/>
                        <a:ea typeface="Helvetica Neue"/>
                        <a:cs typeface="Helvetica Neue"/>
                        <a:sym typeface="Helvetica Neue"/>
                      </a:endParaRPr>
                    </a:p>
                    <a:p>
                      <a:pPr indent="-285750" lvl="0" marL="28575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Adaptation to Open Data Platform</a:t>
                      </a:r>
                      <a:endParaRPr sz="1200">
                        <a:latin typeface="Helvetica Neue"/>
                        <a:ea typeface="Helvetica Neue"/>
                        <a:cs typeface="Helvetica Neue"/>
                        <a:sym typeface="Helvetica Neue"/>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bl>
          </a:graphicData>
        </a:graphic>
      </p:graphicFrame>
      <p:sp>
        <p:nvSpPr>
          <p:cNvPr id="161" name="Google Shape;161;p23"/>
          <p:cNvSpPr txBox="1"/>
          <p:nvPr/>
        </p:nvSpPr>
        <p:spPr>
          <a:xfrm>
            <a:off x="457025" y="1106123"/>
            <a:ext cx="27954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Overview</a:t>
            </a:r>
            <a:endParaRPr sz="1800">
              <a:latin typeface="Helvetica Neue"/>
              <a:ea typeface="Helvetica Neue"/>
              <a:cs typeface="Helvetica Neue"/>
              <a:sym typeface="Helvetica Neue"/>
            </a:endParaRPr>
          </a:p>
        </p:txBody>
      </p:sp>
      <p:sp>
        <p:nvSpPr>
          <p:cNvPr id="162" name="Google Shape;162;p23"/>
          <p:cNvSpPr txBox="1"/>
          <p:nvPr/>
        </p:nvSpPr>
        <p:spPr>
          <a:xfrm>
            <a:off x="8922775" y="471275"/>
            <a:ext cx="2310600" cy="13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4800">
                <a:latin typeface="Helvetica Neue"/>
                <a:ea typeface="Helvetica Neue"/>
                <a:cs typeface="Helvetica Neue"/>
                <a:sym typeface="Helvetica Neue"/>
              </a:rPr>
              <a:t>02</a:t>
            </a:r>
            <a:endParaRPr sz="48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36500" y="-154200"/>
            <a:ext cx="11109900" cy="167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sz="2000"/>
              <a:t>2</a:t>
            </a:r>
            <a:r>
              <a:rPr lang="en-US" sz="2000"/>
              <a:t>: Through a review of evidence, links between the ISID and SDGs can be characterized</a:t>
            </a:r>
            <a:endParaRPr b="0" i="1" sz="2000"/>
          </a:p>
        </p:txBody>
      </p:sp>
      <p:sp>
        <p:nvSpPr>
          <p:cNvPr id="168" name="Google Shape;168;p24"/>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12</a:t>
            </a:r>
            <a:endParaRPr/>
          </a:p>
        </p:txBody>
      </p:sp>
      <p:sp>
        <p:nvSpPr>
          <p:cNvPr id="169" name="Google Shape;169;p24"/>
          <p:cNvSpPr txBox="1"/>
          <p:nvPr/>
        </p:nvSpPr>
        <p:spPr>
          <a:xfrm>
            <a:off x="436500" y="1280925"/>
            <a:ext cx="79728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Helvetica Neue"/>
                <a:ea typeface="Helvetica Neue"/>
                <a:cs typeface="Helvetica Neue"/>
                <a:sym typeface="Helvetica Neue"/>
              </a:rPr>
              <a:t>Data Insights: </a:t>
            </a:r>
            <a:r>
              <a:rPr lang="en-US" sz="2400">
                <a:latin typeface="Helvetica Neue"/>
                <a:ea typeface="Helvetica Neue"/>
                <a:cs typeface="Helvetica Neue"/>
                <a:sym typeface="Helvetica Neue"/>
              </a:rPr>
              <a:t>ODI literature-based matrix</a:t>
            </a:r>
            <a:endParaRPr sz="2400">
              <a:latin typeface="Helvetica Neue"/>
              <a:ea typeface="Helvetica Neue"/>
              <a:cs typeface="Helvetica Neue"/>
              <a:sym typeface="Helvetica Neue"/>
            </a:endParaRPr>
          </a:p>
        </p:txBody>
      </p:sp>
      <p:cxnSp>
        <p:nvCxnSpPr>
          <p:cNvPr id="170" name="Google Shape;170;p24"/>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71" name="Google Shape;171;p24"/>
          <p:cNvSpPr txBox="1"/>
          <p:nvPr/>
        </p:nvSpPr>
        <p:spPr>
          <a:xfrm>
            <a:off x="381000" y="1891725"/>
            <a:ext cx="7034700" cy="4325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Categorized 9 IRPF areas and 17 SDGs, reviewed over 250 studies for evidence, and divided the evidence into 29 cases exploring ISID-SDG links</a:t>
            </a:r>
            <a:endParaRPr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For each connection, identified direction (type of impact, positive/negative) and strength (0 to 3 based on quality and quantity of evidence) of link</a:t>
            </a:r>
            <a:endParaRPr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Overall results point to strong and positive connection between ISID and SDGs</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Relationship often strongly positive, but in some cases weakly significant</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Some areas where contribution of ISID to SDGs still to be proven</a:t>
            </a:r>
            <a:endParaRPr sz="1600">
              <a:latin typeface="Helvetica Neue"/>
              <a:ea typeface="Helvetica Neue"/>
              <a:cs typeface="Helvetica Neue"/>
              <a:sym typeface="Helvetica Neue"/>
            </a:endParaRPr>
          </a:p>
        </p:txBody>
      </p:sp>
      <p:pic>
        <p:nvPicPr>
          <p:cNvPr id="172" name="Google Shape;172;p24"/>
          <p:cNvPicPr preferRelativeResize="0"/>
          <p:nvPr/>
        </p:nvPicPr>
        <p:blipFill rotWithShape="1">
          <a:blip r:embed="rId3">
            <a:alphaModFix/>
          </a:blip>
          <a:srcRect b="0" l="0" r="54851" t="13591"/>
          <a:stretch/>
        </p:blipFill>
        <p:spPr>
          <a:xfrm>
            <a:off x="8066825" y="2121225"/>
            <a:ext cx="3786750" cy="3298625"/>
          </a:xfrm>
          <a:prstGeom prst="rect">
            <a:avLst/>
          </a:prstGeom>
          <a:noFill/>
          <a:ln>
            <a:noFill/>
          </a:ln>
        </p:spPr>
      </p:pic>
      <p:sp>
        <p:nvSpPr>
          <p:cNvPr id="173" name="Google Shape;173;p24"/>
          <p:cNvSpPr txBox="1"/>
          <p:nvPr/>
        </p:nvSpPr>
        <p:spPr>
          <a:xfrm>
            <a:off x="8066825" y="1666738"/>
            <a:ext cx="3786900" cy="4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1500">
                <a:solidFill>
                  <a:schemeClr val="dk1"/>
                </a:solidFill>
                <a:latin typeface="Helvetica Neue"/>
                <a:ea typeface="Helvetica Neue"/>
                <a:cs typeface="Helvetica Neue"/>
                <a:sym typeface="Helvetica Neue"/>
              </a:rPr>
              <a:t>Excerpt from matrix of coefficients</a:t>
            </a:r>
            <a:r>
              <a:rPr b="1" i="0" lang="en-US" sz="1500" u="none" cap="none" strike="noStrike">
                <a:solidFill>
                  <a:schemeClr val="dk1"/>
                </a:solidFill>
                <a:latin typeface="Helvetica Neue"/>
                <a:ea typeface="Helvetica Neue"/>
                <a:cs typeface="Helvetica Neue"/>
                <a:sym typeface="Helvetica Neue"/>
              </a:rPr>
              <a:t> </a:t>
            </a:r>
            <a:endParaRPr b="1" sz="15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36500" y="-154200"/>
            <a:ext cx="11109900" cy="167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sz="2000"/>
              <a:t>2</a:t>
            </a:r>
            <a:r>
              <a:rPr lang="en-US" sz="2000"/>
              <a:t>: Connecting existing SDG Indicators to IRPF Indicators</a:t>
            </a:r>
            <a:endParaRPr b="0" i="1" sz="2000"/>
          </a:p>
        </p:txBody>
      </p:sp>
      <p:sp>
        <p:nvSpPr>
          <p:cNvPr id="179" name="Google Shape;179;p25"/>
          <p:cNvSpPr txBox="1"/>
          <p:nvPr/>
        </p:nvSpPr>
        <p:spPr>
          <a:xfrm>
            <a:off x="11853735" y="6567555"/>
            <a:ext cx="3651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D55"/>
                </a:solidFill>
                <a:latin typeface="Arial"/>
                <a:ea typeface="Arial"/>
                <a:cs typeface="Arial"/>
                <a:sym typeface="Arial"/>
              </a:rPr>
              <a:t>12</a:t>
            </a:r>
            <a:endParaRPr/>
          </a:p>
        </p:txBody>
      </p:sp>
      <p:sp>
        <p:nvSpPr>
          <p:cNvPr id="180" name="Google Shape;180;p25"/>
          <p:cNvSpPr txBox="1"/>
          <p:nvPr/>
        </p:nvSpPr>
        <p:spPr>
          <a:xfrm>
            <a:off x="436500" y="1280925"/>
            <a:ext cx="79728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Helvetica Neue"/>
                <a:ea typeface="Helvetica Neue"/>
                <a:cs typeface="Helvetica Neue"/>
                <a:sym typeface="Helvetica Neue"/>
              </a:rPr>
              <a:t>Data Insights: </a:t>
            </a:r>
            <a:r>
              <a:rPr lang="en-US" sz="2400">
                <a:latin typeface="Helvetica Neue"/>
                <a:ea typeface="Helvetica Neue"/>
                <a:cs typeface="Helvetica Neue"/>
                <a:sym typeface="Helvetica Neue"/>
              </a:rPr>
              <a:t>Global SDG Indicators Database</a:t>
            </a:r>
            <a:endParaRPr sz="2400">
              <a:latin typeface="Helvetica Neue"/>
              <a:ea typeface="Helvetica Neue"/>
              <a:cs typeface="Helvetica Neue"/>
              <a:sym typeface="Helvetica Neue"/>
            </a:endParaRPr>
          </a:p>
        </p:txBody>
      </p:sp>
      <p:cxnSp>
        <p:nvCxnSpPr>
          <p:cNvPr id="181" name="Google Shape;181;p25"/>
          <p:cNvCxnSpPr/>
          <p:nvPr/>
        </p:nvCxnSpPr>
        <p:spPr>
          <a:xfrm>
            <a:off x="510325" y="1134525"/>
            <a:ext cx="11015100" cy="0"/>
          </a:xfrm>
          <a:prstGeom prst="straightConnector1">
            <a:avLst/>
          </a:prstGeom>
          <a:noFill/>
          <a:ln cap="flat" cmpd="sng" w="19050">
            <a:solidFill>
              <a:srgbClr val="000000"/>
            </a:solidFill>
            <a:prstDash val="solid"/>
            <a:miter lim="800000"/>
            <a:headEnd len="sm" w="sm" type="none"/>
            <a:tailEnd len="sm" w="sm" type="none"/>
          </a:ln>
        </p:spPr>
      </p:cxnSp>
      <p:sp>
        <p:nvSpPr>
          <p:cNvPr id="182" name="Google Shape;182;p25"/>
          <p:cNvSpPr txBox="1"/>
          <p:nvPr/>
        </p:nvSpPr>
        <p:spPr>
          <a:xfrm>
            <a:off x="381000" y="1891725"/>
            <a:ext cx="11165400" cy="4325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Mapped indicators from Levels 1 (UNIDO-related SDG indicators) and 2 (ISID and related SDG indicators) of the IRPF to each results area according to “Managing for Results: A Guide to UNIDO’s Integrated Results and Performance Framework Approaches and Tools”</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EX: 1.3 SDG 9.2.2: Manufacturing employment as a proportion of total employment mapped to Decent Jobs results area</a:t>
            </a:r>
            <a:endParaRPr sz="1600">
              <a:latin typeface="Helvetica Neue"/>
              <a:ea typeface="Helvetica Neue"/>
              <a:cs typeface="Helvetica Neue"/>
              <a:sym typeface="Helvetica Neue"/>
            </a:endParaRPr>
          </a:p>
          <a:p>
            <a:pPr indent="-330200" lvl="1" marL="9144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Equivalents for new IRPF indicators without documented data were found among SDG indicators, e.g. ENV.3: Cumulative improved energy efficiency and SDG 7.3.1: By 2030, double the global rate of improvement in energy efficiency</a:t>
            </a:r>
            <a:endParaRPr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lang="en-US" sz="1600">
                <a:latin typeface="Helvetica Neue"/>
                <a:ea typeface="Helvetica Neue"/>
                <a:cs typeface="Helvetica Neue"/>
                <a:sym typeface="Helvetica Neue"/>
              </a:rPr>
              <a:t>Data on these indicators found in the UN Global SDG Indicators Database</a:t>
            </a:r>
            <a:endParaRPr sz="1600">
              <a:latin typeface="Helvetica Neue"/>
              <a:ea typeface="Helvetica Neue"/>
              <a:cs typeface="Helvetica Neue"/>
              <a:sym typeface="Helvetica Neue"/>
            </a:endParaRPr>
          </a:p>
        </p:txBody>
      </p:sp>
      <p:pic>
        <p:nvPicPr>
          <p:cNvPr id="183" name="Google Shape;183;p25"/>
          <p:cNvPicPr preferRelativeResize="0"/>
          <p:nvPr/>
        </p:nvPicPr>
        <p:blipFill>
          <a:blip r:embed="rId3">
            <a:alphaModFix/>
          </a:blip>
          <a:stretch>
            <a:fillRect/>
          </a:stretch>
        </p:blipFill>
        <p:spPr>
          <a:xfrm>
            <a:off x="4058700" y="5354575"/>
            <a:ext cx="3810000" cy="76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B8500"/>
      </a:accent1>
      <a:accent2>
        <a:srgbClr val="023047"/>
      </a:accent2>
      <a:accent3>
        <a:srgbClr val="219EBC"/>
      </a:accent3>
      <a:accent4>
        <a:srgbClr val="FFB703"/>
      </a:accent4>
      <a:accent5>
        <a:srgbClr val="8ECAE6"/>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