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3"/>
    <p:sldMasterId id="2147483662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CDd/NJGRhcg3ZbatyUywHVuf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d58c1b963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17d58c1b963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g17d58c1b963_3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7bbcdf85a3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17bbcdf85a3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17bbcdf85a3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7bbcdf85a3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17bbcdf85a3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g17bbcdf85a3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7c71224e1a_6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7c71224e1a_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17c71224e1a_6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ab34997a4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1ab34997a4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g1ab34997a4b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7bbcdf85a3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17bbcdf85a3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g17bbcdf85a3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ab34997a4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1ab34997a4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g1ab34997a4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7c71224e1a_3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17c71224e1a_3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g17c71224e1a_3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03347c6ed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803347c6ed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af25c59a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7af25c59a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7af25c59a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03347c6ed_5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803347c6ed_5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1803347c6ed_5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03347c6ed_3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803347c6ed_3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1803347c6ed_3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d10981a_1_5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7b5d10981a_1_5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17b5d10981a_1_5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7b5d10981a_1_5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7b5d10981a_1_5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17b5d10981a_1_5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bbcdf85a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7bbcdf85a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17bbcdf85a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7bbcdf85a3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7bbcdf85a3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17bbcdf85a3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17b5d10981a_1_491"/>
          <p:cNvGrpSpPr/>
          <p:nvPr/>
        </p:nvGrpSpPr>
        <p:grpSpPr>
          <a:xfrm>
            <a:off x="12489187" y="1810678"/>
            <a:ext cx="2159400" cy="3236700"/>
            <a:chOff x="9358009" y="1999033"/>
            <a:chExt cx="2159400" cy="3236700"/>
          </a:xfrm>
        </p:grpSpPr>
        <p:sp>
          <p:nvSpPr>
            <p:cNvPr id="89" name="Google Shape;89;g17b5d10981a_1_491"/>
            <p:cNvSpPr/>
            <p:nvPr/>
          </p:nvSpPr>
          <p:spPr>
            <a:xfrm>
              <a:off x="9358009" y="1999033"/>
              <a:ext cx="2159400" cy="32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7b5d10981a_1_491"/>
            <p:cNvSpPr txBox="1"/>
            <p:nvPr/>
          </p:nvSpPr>
          <p:spPr>
            <a:xfrm>
              <a:off x="9358009" y="2160397"/>
              <a:ext cx="215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959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000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HDAG Color Scheme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g17b5d10981a_1_491"/>
            <p:cNvSpPr/>
            <p:nvPr/>
          </p:nvSpPr>
          <p:spPr>
            <a:xfrm>
              <a:off x="9717700" y="2578023"/>
              <a:ext cx="307800" cy="307800"/>
            </a:xfrm>
            <a:prstGeom prst="rect">
              <a:avLst/>
            </a:prstGeom>
            <a:solidFill>
              <a:srgbClr val="000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7b5d10981a_1_491"/>
            <p:cNvSpPr txBox="1"/>
            <p:nvPr/>
          </p:nvSpPr>
          <p:spPr>
            <a:xfrm>
              <a:off x="9988851" y="2593150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#000959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g17b5d10981a_1_491"/>
            <p:cNvSpPr/>
            <p:nvPr/>
          </p:nvSpPr>
          <p:spPr>
            <a:xfrm>
              <a:off x="9717700" y="3000882"/>
              <a:ext cx="307800" cy="307800"/>
            </a:xfrm>
            <a:prstGeom prst="rect">
              <a:avLst/>
            </a:prstGeom>
            <a:solidFill>
              <a:srgbClr val="32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7b5d10981a_1_491"/>
            <p:cNvSpPr txBox="1"/>
            <p:nvPr/>
          </p:nvSpPr>
          <p:spPr>
            <a:xfrm>
              <a:off x="9988851" y="3016009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#325287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g17b5d10981a_1_491"/>
            <p:cNvSpPr/>
            <p:nvPr/>
          </p:nvSpPr>
          <p:spPr>
            <a:xfrm>
              <a:off x="9717700" y="3421994"/>
              <a:ext cx="307800" cy="307800"/>
            </a:xfrm>
            <a:prstGeom prst="rect">
              <a:avLst/>
            </a:prstGeom>
            <a:solidFill>
              <a:srgbClr val="8424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7b5d10981a_1_491"/>
            <p:cNvSpPr txBox="1"/>
            <p:nvPr/>
          </p:nvSpPr>
          <p:spPr>
            <a:xfrm>
              <a:off x="9988851" y="3437121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#842420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g17b5d10981a_1_491"/>
            <p:cNvSpPr/>
            <p:nvPr/>
          </p:nvSpPr>
          <p:spPr>
            <a:xfrm>
              <a:off x="9717700" y="3867638"/>
              <a:ext cx="307800" cy="307800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7b5d10981a_1_491"/>
            <p:cNvSpPr txBox="1"/>
            <p:nvPr/>
          </p:nvSpPr>
          <p:spPr>
            <a:xfrm>
              <a:off x="9988851" y="3882765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#0D0D0D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17b5d10981a_1_491"/>
            <p:cNvSpPr/>
            <p:nvPr/>
          </p:nvSpPr>
          <p:spPr>
            <a:xfrm>
              <a:off x="9717700" y="4294235"/>
              <a:ext cx="307800" cy="30780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rgbClr val="8296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7b5d10981a_1_491"/>
            <p:cNvSpPr txBox="1"/>
            <p:nvPr/>
          </p:nvSpPr>
          <p:spPr>
            <a:xfrm>
              <a:off x="9988851" y="4309362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#9B9B9B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17b5d10981a_1_491"/>
            <p:cNvSpPr/>
            <p:nvPr/>
          </p:nvSpPr>
          <p:spPr>
            <a:xfrm>
              <a:off x="9717700" y="4726851"/>
              <a:ext cx="307800" cy="30780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rgbClr val="8296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7b5d10981a_1_491"/>
            <p:cNvSpPr txBox="1"/>
            <p:nvPr/>
          </p:nvSpPr>
          <p:spPr>
            <a:xfrm>
              <a:off x="9988851" y="4741978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#DEDEDE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g17b5d10981a_1_491"/>
          <p:cNvSpPr txBox="1"/>
          <p:nvPr>
            <p:ph type="title"/>
          </p:nvPr>
        </p:nvSpPr>
        <p:spPr>
          <a:xfrm>
            <a:off x="227075" y="290000"/>
            <a:ext cx="110841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g17b5d10981a_1_491"/>
          <p:cNvSpPr txBox="1"/>
          <p:nvPr>
            <p:ph idx="12" type="sldNum"/>
          </p:nvPr>
        </p:nvSpPr>
        <p:spPr>
          <a:xfrm>
            <a:off x="11311165" y="6453997"/>
            <a:ext cx="66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g17b5d10981a_1_491"/>
          <p:cNvCxnSpPr/>
          <p:nvPr/>
        </p:nvCxnSpPr>
        <p:spPr>
          <a:xfrm>
            <a:off x="137825" y="6410675"/>
            <a:ext cx="1185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1ab1c989830_0_259"/>
          <p:cNvGrpSpPr/>
          <p:nvPr/>
        </p:nvGrpSpPr>
        <p:grpSpPr>
          <a:xfrm>
            <a:off x="12489187" y="1810678"/>
            <a:ext cx="2159400" cy="3236700"/>
            <a:chOff x="9358009" y="1999033"/>
            <a:chExt cx="2159400" cy="3236700"/>
          </a:xfrm>
        </p:grpSpPr>
        <p:sp>
          <p:nvSpPr>
            <p:cNvPr id="112" name="Google Shape;112;g1ab1c989830_0_259"/>
            <p:cNvSpPr/>
            <p:nvPr/>
          </p:nvSpPr>
          <p:spPr>
            <a:xfrm>
              <a:off x="9358009" y="1999033"/>
              <a:ext cx="2159400" cy="32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ab1c989830_0_259"/>
            <p:cNvSpPr txBox="1"/>
            <p:nvPr/>
          </p:nvSpPr>
          <p:spPr>
            <a:xfrm>
              <a:off x="9358009" y="2160397"/>
              <a:ext cx="215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959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000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GRC Color Scheme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1ab1c989830_0_259"/>
            <p:cNvSpPr/>
            <p:nvPr/>
          </p:nvSpPr>
          <p:spPr>
            <a:xfrm>
              <a:off x="9717700" y="2578023"/>
              <a:ext cx="307800" cy="307800"/>
            </a:xfrm>
            <a:prstGeom prst="rect">
              <a:avLst/>
            </a:prstGeom>
            <a:solidFill>
              <a:srgbClr val="000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ab1c989830_0_259"/>
            <p:cNvSpPr txBox="1"/>
            <p:nvPr/>
          </p:nvSpPr>
          <p:spPr>
            <a:xfrm>
              <a:off x="9988851" y="2593150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#000959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1ab1c989830_0_259"/>
            <p:cNvSpPr/>
            <p:nvPr/>
          </p:nvSpPr>
          <p:spPr>
            <a:xfrm>
              <a:off x="9717700" y="3000882"/>
              <a:ext cx="307800" cy="307800"/>
            </a:xfrm>
            <a:prstGeom prst="rect">
              <a:avLst/>
            </a:prstGeom>
            <a:solidFill>
              <a:srgbClr val="32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ab1c989830_0_259"/>
            <p:cNvSpPr txBox="1"/>
            <p:nvPr/>
          </p:nvSpPr>
          <p:spPr>
            <a:xfrm>
              <a:off x="9988851" y="3016009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#325287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1ab1c989830_0_259"/>
            <p:cNvSpPr/>
            <p:nvPr/>
          </p:nvSpPr>
          <p:spPr>
            <a:xfrm>
              <a:off x="9717700" y="3421994"/>
              <a:ext cx="307800" cy="307800"/>
            </a:xfrm>
            <a:prstGeom prst="rect">
              <a:avLst/>
            </a:prstGeom>
            <a:solidFill>
              <a:srgbClr val="8424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ab1c989830_0_259"/>
            <p:cNvSpPr txBox="1"/>
            <p:nvPr/>
          </p:nvSpPr>
          <p:spPr>
            <a:xfrm>
              <a:off x="9988851" y="3437121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#842420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g1ab1c989830_0_259"/>
            <p:cNvSpPr/>
            <p:nvPr/>
          </p:nvSpPr>
          <p:spPr>
            <a:xfrm>
              <a:off x="9717700" y="3867638"/>
              <a:ext cx="307800" cy="307800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ab1c989830_0_259"/>
            <p:cNvSpPr txBox="1"/>
            <p:nvPr/>
          </p:nvSpPr>
          <p:spPr>
            <a:xfrm>
              <a:off x="9988851" y="3882765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#0D0D0D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1ab1c989830_0_259"/>
            <p:cNvSpPr/>
            <p:nvPr/>
          </p:nvSpPr>
          <p:spPr>
            <a:xfrm>
              <a:off x="9717700" y="4294235"/>
              <a:ext cx="307800" cy="30780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rgbClr val="8296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ab1c989830_0_259"/>
            <p:cNvSpPr txBox="1"/>
            <p:nvPr/>
          </p:nvSpPr>
          <p:spPr>
            <a:xfrm>
              <a:off x="9988851" y="4309362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#9B9B9B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1ab1c989830_0_259"/>
            <p:cNvSpPr/>
            <p:nvPr/>
          </p:nvSpPr>
          <p:spPr>
            <a:xfrm>
              <a:off x="9717700" y="4726851"/>
              <a:ext cx="307800" cy="30780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rgbClr val="8296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ab1c989830_0_259"/>
            <p:cNvSpPr txBox="1"/>
            <p:nvPr/>
          </p:nvSpPr>
          <p:spPr>
            <a:xfrm>
              <a:off x="9988851" y="4741978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#DEDEDE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g1ab1c989830_0_259"/>
          <p:cNvSpPr txBox="1"/>
          <p:nvPr>
            <p:ph type="title"/>
          </p:nvPr>
        </p:nvSpPr>
        <p:spPr>
          <a:xfrm>
            <a:off x="227075" y="290000"/>
            <a:ext cx="110841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7" name="Google Shape;127;g1ab1c989830_0_259"/>
          <p:cNvSpPr txBox="1"/>
          <p:nvPr/>
        </p:nvSpPr>
        <p:spPr>
          <a:xfrm>
            <a:off x="381419" y="6466447"/>
            <a:ext cx="3822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Harvard College Data Analytics</a:t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g1ab1c989830_0_259"/>
          <p:cNvSpPr txBox="1"/>
          <p:nvPr>
            <p:ph idx="12" type="sldNum"/>
          </p:nvPr>
        </p:nvSpPr>
        <p:spPr>
          <a:xfrm>
            <a:off x="11311165" y="6453997"/>
            <a:ext cx="66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g1ab1c989830_0_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825" y="6514750"/>
            <a:ext cx="243600" cy="2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1ab1c989830_0_259"/>
          <p:cNvCxnSpPr/>
          <p:nvPr/>
        </p:nvCxnSpPr>
        <p:spPr>
          <a:xfrm>
            <a:off x="137825" y="6410675"/>
            <a:ext cx="1185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b1c989830_0_21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33" name="Google Shape;133;g1ab1c989830_0_21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34" name="Google Shape;134;g1ab1c989830_0_2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b1c989830_0_21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g1ab1c989830_0_2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b1c989830_0_2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0" name="Google Shape;140;g1ab1c989830_0_2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1" name="Google Shape;141;g1ab1c989830_0_2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b1c989830_0_2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4" name="Google Shape;144;g1ab1c989830_0_22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5" name="Google Shape;145;g1ab1c989830_0_2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" name="Google Shape;146;g1ab1c989830_0_2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b1c989830_0_2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9" name="Google Shape;149;g1ab1c989830_0_2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b1c989830_0_23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2" name="Google Shape;152;g1ab1c989830_0_23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g1ab1c989830_0_2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b1c989830_0_23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6" name="Google Shape;156;g1ab1c989830_0_2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b1c989830_0_23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ab1c989830_0_23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60" name="Google Shape;160;g1ab1c989830_0_2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g1ab1c989830_0_238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g1ab1c989830_0_2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b1c989830_0_24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65" name="Google Shape;165;g1ab1c989830_0_2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b1c989830_0_24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8" name="Google Shape;168;g1ab1c989830_0_24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9" name="Google Shape;169;g1ab1c989830_0_2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b1c989830_0_2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b1c989830_0_2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4" name="Google Shape;174;g1ab1c989830_0_2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75" name="Google Shape;175;g1ab1c989830_0_2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g1ab1c989830_0_2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g1ab1c989830_0_2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g17b5d10981a_1_354"/>
          <p:cNvGrpSpPr/>
          <p:nvPr/>
        </p:nvGrpSpPr>
        <p:grpSpPr>
          <a:xfrm>
            <a:off x="12489187" y="1810678"/>
            <a:ext cx="2159400" cy="3236700"/>
            <a:chOff x="9358009" y="1999033"/>
            <a:chExt cx="2159400" cy="3236700"/>
          </a:xfrm>
        </p:grpSpPr>
        <p:sp>
          <p:nvSpPr>
            <p:cNvPr id="184" name="Google Shape;184;g17b5d10981a_1_354"/>
            <p:cNvSpPr/>
            <p:nvPr/>
          </p:nvSpPr>
          <p:spPr>
            <a:xfrm>
              <a:off x="9358009" y="1999033"/>
              <a:ext cx="2159400" cy="32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17b5d10981a_1_354"/>
            <p:cNvSpPr txBox="1"/>
            <p:nvPr/>
          </p:nvSpPr>
          <p:spPr>
            <a:xfrm>
              <a:off x="9358009" y="2160397"/>
              <a:ext cx="215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959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000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GRC Color Scheme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17b5d10981a_1_354"/>
            <p:cNvSpPr/>
            <p:nvPr/>
          </p:nvSpPr>
          <p:spPr>
            <a:xfrm>
              <a:off x="9717700" y="2578023"/>
              <a:ext cx="307800" cy="307800"/>
            </a:xfrm>
            <a:prstGeom prst="rect">
              <a:avLst/>
            </a:prstGeom>
            <a:solidFill>
              <a:srgbClr val="000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7b5d10981a_1_354"/>
            <p:cNvSpPr txBox="1"/>
            <p:nvPr/>
          </p:nvSpPr>
          <p:spPr>
            <a:xfrm>
              <a:off x="9988851" y="2593150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#000959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17b5d10981a_1_354"/>
            <p:cNvSpPr/>
            <p:nvPr/>
          </p:nvSpPr>
          <p:spPr>
            <a:xfrm>
              <a:off x="9717700" y="3000882"/>
              <a:ext cx="307800" cy="307800"/>
            </a:xfrm>
            <a:prstGeom prst="rect">
              <a:avLst/>
            </a:prstGeom>
            <a:solidFill>
              <a:srgbClr val="32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17b5d10981a_1_354"/>
            <p:cNvSpPr txBox="1"/>
            <p:nvPr/>
          </p:nvSpPr>
          <p:spPr>
            <a:xfrm>
              <a:off x="9988851" y="3016009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#325287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17b5d10981a_1_354"/>
            <p:cNvSpPr/>
            <p:nvPr/>
          </p:nvSpPr>
          <p:spPr>
            <a:xfrm>
              <a:off x="9717700" y="3421994"/>
              <a:ext cx="307800" cy="307800"/>
            </a:xfrm>
            <a:prstGeom prst="rect">
              <a:avLst/>
            </a:prstGeom>
            <a:solidFill>
              <a:srgbClr val="8424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17b5d10981a_1_354"/>
            <p:cNvSpPr txBox="1"/>
            <p:nvPr/>
          </p:nvSpPr>
          <p:spPr>
            <a:xfrm>
              <a:off x="9988851" y="3437121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#842420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17b5d10981a_1_354"/>
            <p:cNvSpPr/>
            <p:nvPr/>
          </p:nvSpPr>
          <p:spPr>
            <a:xfrm>
              <a:off x="9717700" y="3867638"/>
              <a:ext cx="307800" cy="307800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17b5d10981a_1_354"/>
            <p:cNvSpPr txBox="1"/>
            <p:nvPr/>
          </p:nvSpPr>
          <p:spPr>
            <a:xfrm>
              <a:off x="9988851" y="3882765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#0D0D0D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17b5d10981a_1_354"/>
            <p:cNvSpPr/>
            <p:nvPr/>
          </p:nvSpPr>
          <p:spPr>
            <a:xfrm>
              <a:off x="9717700" y="4294235"/>
              <a:ext cx="307800" cy="30780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rgbClr val="8296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17b5d10981a_1_354"/>
            <p:cNvSpPr txBox="1"/>
            <p:nvPr/>
          </p:nvSpPr>
          <p:spPr>
            <a:xfrm>
              <a:off x="9988851" y="4309362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#9B9B9B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17b5d10981a_1_354"/>
            <p:cNvSpPr/>
            <p:nvPr/>
          </p:nvSpPr>
          <p:spPr>
            <a:xfrm>
              <a:off x="9717700" y="4726851"/>
              <a:ext cx="307800" cy="30780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rgbClr val="8296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17b5d10981a_1_354"/>
            <p:cNvSpPr txBox="1"/>
            <p:nvPr/>
          </p:nvSpPr>
          <p:spPr>
            <a:xfrm>
              <a:off x="9988851" y="4741978"/>
              <a:ext cx="12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#DEDEDE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g17b5d10981a_1_354"/>
          <p:cNvSpPr txBox="1"/>
          <p:nvPr>
            <p:ph type="title"/>
          </p:nvPr>
        </p:nvSpPr>
        <p:spPr>
          <a:xfrm>
            <a:off x="227075" y="290000"/>
            <a:ext cx="110841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9" name="Google Shape;199;g17b5d10981a_1_354"/>
          <p:cNvSpPr txBox="1"/>
          <p:nvPr/>
        </p:nvSpPr>
        <p:spPr>
          <a:xfrm>
            <a:off x="381419" y="6466447"/>
            <a:ext cx="3822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Harvard College Data Analytics</a:t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g17b5d10981a_1_354"/>
          <p:cNvSpPr txBox="1"/>
          <p:nvPr>
            <p:ph idx="12" type="sldNum"/>
          </p:nvPr>
        </p:nvSpPr>
        <p:spPr>
          <a:xfrm>
            <a:off x="11311165" y="6453997"/>
            <a:ext cx="66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g17b5d10981a_1_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825" y="6514750"/>
            <a:ext cx="243600" cy="2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17b5d10981a_1_354"/>
          <p:cNvCxnSpPr/>
          <p:nvPr/>
        </p:nvCxnSpPr>
        <p:spPr>
          <a:xfrm>
            <a:off x="137825" y="6410675"/>
            <a:ext cx="1185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b5d10981a_1_349"/>
          <p:cNvSpPr txBox="1"/>
          <p:nvPr>
            <p:ph type="ctrTitle"/>
          </p:nvPr>
        </p:nvSpPr>
        <p:spPr>
          <a:xfrm>
            <a:off x="415600" y="2626825"/>
            <a:ext cx="10337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b="1"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05" name="Google Shape;205;g17b5d10981a_1_349"/>
          <p:cNvSpPr txBox="1"/>
          <p:nvPr>
            <p:ph idx="1" type="subTitle"/>
          </p:nvPr>
        </p:nvSpPr>
        <p:spPr>
          <a:xfrm>
            <a:off x="475875" y="3711903"/>
            <a:ext cx="11360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  <a:defRPr sz="3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  <a:defRPr sz="3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  <a:defRPr sz="3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  <a:defRPr sz="3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  <a:defRPr sz="3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  <a:defRPr sz="3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  <a:defRPr sz="3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  <a:defRPr sz="3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"/>
              <a:buNone/>
              <a:defRPr sz="3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6" name="Google Shape;206;g17b5d10981a_1_3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g17b5d10981a_1_3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875" y="500600"/>
            <a:ext cx="4073931" cy="5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b5d10981a_1_37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0" name="Google Shape;210;g17b5d10981a_1_3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b5d10981a_1_3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3" name="Google Shape;213;g17b5d10981a_1_3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4" name="Google Shape;214;g17b5d10981a_1_3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b5d10981a_1_38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7" name="Google Shape;217;g17b5d10981a_1_38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8" name="Google Shape;218;g17b5d10981a_1_38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9" name="Google Shape;219;g17b5d10981a_1_3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b5d10981a_1_3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2" name="Google Shape;222;g17b5d10981a_1_3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b5d10981a_1_39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5" name="Google Shape;225;g17b5d10981a_1_39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6" name="Google Shape;226;g17b5d10981a_1_3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b5d10981a_1_394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29" name="Google Shape;229;g17b5d10981a_1_3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7b5d10981a_1_39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7b5d10981a_1_39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33" name="Google Shape;233;g17b5d10981a_1_397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g17b5d10981a_1_397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5" name="Google Shape;235;g17b5d10981a_1_3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g17b5d10981a_1_397"/>
          <p:cNvSpPr txBox="1"/>
          <p:nvPr/>
        </p:nvSpPr>
        <p:spPr>
          <a:xfrm>
            <a:off x="9750994" y="75722"/>
            <a:ext cx="3822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Harvard College Data Analytics</a:t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7" name="Google Shape;237;g17b5d10981a_1_3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0100" y="124025"/>
            <a:ext cx="243600" cy="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b5d10981a_1_40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0" name="Google Shape;240;g17b5d10981a_1_4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b5d10981a_1_40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3" name="Google Shape;243;g17b5d10981a_1_40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4" name="Google Shape;244;g17b5d10981a_1_4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b5d10981a_1_4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_Blank">
  <p:cSld name="1C_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b5d10981a_1_414"/>
          <p:cNvSpPr txBox="1"/>
          <p:nvPr>
            <p:ph idx="1" type="body"/>
          </p:nvPr>
        </p:nvSpPr>
        <p:spPr>
          <a:xfrm>
            <a:off x="812800" y="6249614"/>
            <a:ext cx="105684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venir"/>
              <a:buNone/>
              <a:defRPr b="0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marR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E2F39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E2F39"/>
              </a:buClr>
              <a:buSzPts val="1100"/>
              <a:buFont typeface="Avenir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marR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venir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marR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100"/>
              <a:buFont typeface="Avenir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9" name="Google Shape;249;g17b5d10981a_1_414"/>
          <p:cNvSpPr txBox="1"/>
          <p:nvPr>
            <p:ph idx="2" type="body"/>
          </p:nvPr>
        </p:nvSpPr>
        <p:spPr>
          <a:xfrm>
            <a:off x="812800" y="399288"/>
            <a:ext cx="10566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venir"/>
              <a:buNone/>
              <a:defRPr b="1" i="0" sz="2700" u="none" cap="none" strike="noStrike">
                <a:solidFill>
                  <a:srgbClr val="A8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marR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E2F39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E2F39"/>
              </a:buClr>
              <a:buSzPts val="1100"/>
              <a:buFont typeface="Avenir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marR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venir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marR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100"/>
              <a:buFont typeface="Avenir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0" name="Google Shape;250;g17b5d10981a_1_414"/>
          <p:cNvSpPr txBox="1"/>
          <p:nvPr>
            <p:ph idx="3" type="subTitle"/>
          </p:nvPr>
        </p:nvSpPr>
        <p:spPr>
          <a:xfrm>
            <a:off x="816864" y="914400"/>
            <a:ext cx="10558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None/>
              <a:defRPr b="0" i="0" sz="15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algn="ctr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BE2F39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algn="ctr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rgbClr val="BE2F39"/>
              </a:buClr>
              <a:buSzPts val="1900"/>
              <a:buFont typeface="Avenir"/>
              <a:buNone/>
              <a:defRPr b="0" i="0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algn="ctr">
              <a:lnSpc>
                <a:spcPct val="9375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algn="ctr">
              <a:lnSpc>
                <a:spcPct val="9375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1" name="Google Shape;251;g17b5d10981a_1_414"/>
          <p:cNvSpPr txBox="1"/>
          <p:nvPr>
            <p:ph idx="12" type="sldNum"/>
          </p:nvPr>
        </p:nvSpPr>
        <p:spPr>
          <a:xfrm>
            <a:off x="11387328" y="6245352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800" u="none" cap="none" strike="noStrike">
                <a:solidFill>
                  <a:srgbClr val="A9A9A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b1c989830_0_20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1ab1c989830_0_20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1ab1c989830_0_2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b5d10981a_1_3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g17b5d10981a_1_3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g17b5d10981a_1_3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rwzhnWoqS9g9A_xIqYa8NoprAOZRJJcS/view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"/>
          <p:cNvSpPr txBox="1"/>
          <p:nvPr/>
        </p:nvSpPr>
        <p:spPr>
          <a:xfrm>
            <a:off x="674225" y="906850"/>
            <a:ext cx="94314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for best in class Help Desk Operations</a:t>
            </a:r>
            <a:endParaRPr b="1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Harvard Data Analytics Group x [</a:t>
            </a:r>
            <a:r>
              <a:rPr b="1" lang="en-US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Pharmaceutical Company]</a:t>
            </a:r>
            <a:endParaRPr b="1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224" y="5617826"/>
            <a:ext cx="2367848" cy="100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"/>
          <p:cNvCxnSpPr/>
          <p:nvPr/>
        </p:nvCxnSpPr>
        <p:spPr>
          <a:xfrm>
            <a:off x="6388385" y="3046455"/>
            <a:ext cx="0" cy="209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7d58c1b963_3_4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47" name="Google Shape;447;g17d58c1b963_3_4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8" name="Google Shape;448;g17d58c1b963_3_4"/>
          <p:cNvSpPr txBox="1"/>
          <p:nvPr/>
        </p:nvSpPr>
        <p:spPr>
          <a:xfrm>
            <a:off x="415635" y="4974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Data Analysis - Time to Resolve and Priority of Cases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9" name="Google Shape;449;g17d58c1b963_3_4"/>
          <p:cNvCxnSpPr/>
          <p:nvPr/>
        </p:nvCxnSpPr>
        <p:spPr>
          <a:xfrm>
            <a:off x="276070" y="1081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50" name="Google Shape;450;g17d58c1b963_3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29" y="1278637"/>
            <a:ext cx="5513169" cy="398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17d58c1b963_3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8800" y="1444875"/>
            <a:ext cx="5853976" cy="3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17d58c1b963_3_4"/>
          <p:cNvSpPr txBox="1"/>
          <p:nvPr/>
        </p:nvSpPr>
        <p:spPr>
          <a:xfrm>
            <a:off x="502775" y="5046900"/>
            <a:ext cx="55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removing outliers, mean time to resolve requests = 28 days, median time = 5 days 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76% of the requests, the average time to resolve was approximately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4.7 days after removing outliers 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7d58c1b963_3_4"/>
          <p:cNvSpPr txBox="1"/>
          <p:nvPr/>
        </p:nvSpPr>
        <p:spPr>
          <a:xfrm>
            <a:off x="6150950" y="5046900"/>
            <a:ext cx="55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17d58c1b963_3_4"/>
          <p:cNvSpPr txBox="1"/>
          <p:nvPr/>
        </p:nvSpPr>
        <p:spPr>
          <a:xfrm>
            <a:off x="6300650" y="5046900"/>
            <a:ext cx="5560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Unusual pattern in data →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median time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resolve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4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cases is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than both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2 and 3 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1: Average 41 days to solve.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7bbcdf85a3_0_200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61" name="Google Shape;461;g17bbcdf85a3_0_200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g17bbcdf85a3_0_200"/>
          <p:cNvCxnSpPr/>
          <p:nvPr/>
        </p:nvCxnSpPr>
        <p:spPr>
          <a:xfrm>
            <a:off x="276070" y="1081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3" name="Google Shape;463;g17bbcdf85a3_0_200"/>
          <p:cNvSpPr txBox="1"/>
          <p:nvPr/>
        </p:nvSpPr>
        <p:spPr>
          <a:xfrm>
            <a:off x="415635" y="4974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Association Rule Discovery</a:t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g17bbcdf85a3_0_200"/>
          <p:cNvSpPr txBox="1"/>
          <p:nvPr/>
        </p:nvSpPr>
        <p:spPr>
          <a:xfrm>
            <a:off x="0" y="1147250"/>
            <a:ext cx="4980000" cy="5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1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Driving Questions: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User A submits request 1, what are likely requests that will be made in the next period of time? 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we find actionable data that managers can use to inform decisions?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1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Chart on the Right: 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Correlations restricted to 6 week intervals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Likelihood: Likelihood that initial requests lead to predicted requests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Significance: &gt; 1 implies the relationship is statistically significant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5" name="Google Shape;465;g17bbcdf85a3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0800" y="1147250"/>
            <a:ext cx="7281199" cy="35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17bbcdf85a3_0_200"/>
          <p:cNvSpPr txBox="1"/>
          <p:nvPr/>
        </p:nvSpPr>
        <p:spPr>
          <a:xfrm flipH="1">
            <a:off x="5346550" y="4805775"/>
            <a:ext cx="6759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Ex: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Phone-Workstation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Phone:</a:t>
            </a:r>
            <a:r>
              <a:rPr b="0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“Norwood Response Team - Please patch Corporate C-169 for room 1214”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Workstation: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“Norwood Response Team - Setup R&amp;D Meeting Room 1214”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7bbcdf85a3_0_144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73" name="Google Shape;473;g17bbcdf85a3_0_144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4" name="Google Shape;474;g17bbcdf85a3_0_144"/>
          <p:cNvCxnSpPr/>
          <p:nvPr/>
        </p:nvCxnSpPr>
        <p:spPr>
          <a:xfrm>
            <a:off x="276070" y="1081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g17bbcdf85a3_0_144"/>
          <p:cNvSpPr txBox="1"/>
          <p:nvPr/>
        </p:nvSpPr>
        <p:spPr>
          <a:xfrm>
            <a:off x="415635" y="4974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- Introduction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g17bbcdf85a3_0_144"/>
          <p:cNvSpPr txBox="1"/>
          <p:nvPr/>
        </p:nvSpPr>
        <p:spPr>
          <a:xfrm>
            <a:off x="276075" y="1363775"/>
            <a:ext cx="5856000" cy="4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via </a:t>
            </a:r>
            <a:r>
              <a:rPr b="1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 Model</a:t>
            </a: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that ensembles many decision trees (e.g. flowcharts) to generate predictions based on data.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Predicting caseload allows for advance adjustment of support bandwidth and resource allocation.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arenR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daily data to weekly data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arenR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“point-in-time” features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arenR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 model on 70% of data, test on 30% of data.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" name="Google Shape;477;g17bbcdf85a3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150" y="1967175"/>
            <a:ext cx="5946149" cy="32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7c71224e1a_6_6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84" name="Google Shape;484;g17c71224e1a_6_6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5" name="Google Shape;485;g17c71224e1a_6_6"/>
          <p:cNvCxnSpPr/>
          <p:nvPr/>
        </p:nvCxnSpPr>
        <p:spPr>
          <a:xfrm>
            <a:off x="276070" y="1081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" name="Google Shape;486;g17c71224e1a_6_6"/>
          <p:cNvSpPr txBox="1"/>
          <p:nvPr/>
        </p:nvSpPr>
        <p:spPr>
          <a:xfrm>
            <a:off x="415635" y="4974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- Feature Engineering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7" name="Google Shape;487;g17c71224e1a_6_6"/>
          <p:cNvSpPr txBox="1"/>
          <p:nvPr/>
        </p:nvSpPr>
        <p:spPr>
          <a:xfrm>
            <a:off x="415625" y="1459600"/>
            <a:ext cx="11337300" cy="4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1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Driving Question</a:t>
            </a:r>
            <a:endParaRPr b="1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do we predict next week’s load with?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“point-in-time” features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 week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Rolling Moving Average (RMA)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 2 &amp; 3 weeks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Exponential Moving A</a:t>
            </a: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verage</a:t>
            </a: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(EMA)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weeks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just caseload history and a prediction model, a user can now forecast next week’s data.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8" name="Google Shape;488;g17c71224e1a_6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8050" y="2324899"/>
            <a:ext cx="6165426" cy="316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ab34997a4b_0_30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95" name="Google Shape;495;g1ab34997a4b_0_30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6" name="Google Shape;496;g1ab34997a4b_0_30"/>
          <p:cNvCxnSpPr/>
          <p:nvPr/>
        </p:nvCxnSpPr>
        <p:spPr>
          <a:xfrm>
            <a:off x="276070" y="1081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" name="Google Shape;497;g1ab34997a4b_0_30"/>
          <p:cNvSpPr txBox="1"/>
          <p:nvPr/>
        </p:nvSpPr>
        <p:spPr>
          <a:xfrm>
            <a:off x="415635" y="4974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- Processing Data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g1ab34997a4b_0_30"/>
          <p:cNvSpPr txBox="1"/>
          <p:nvPr/>
        </p:nvSpPr>
        <p:spPr>
          <a:xfrm>
            <a:off x="178125" y="1848200"/>
            <a:ext cx="59961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load increases naturally overtime (year-by-year) due to underlying patterns (e.g. company growth, hiring)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model considers a maximum 4-week history, making long-range data difficult to incorporate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absolute caseload to </a:t>
            </a:r>
            <a:r>
              <a:rPr b="1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 vs. last week</a:t>
            </a: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Normalizing data addresses this problem and improves accuracy.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 categorization of case spikes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9" name="Google Shape;499;g1ab34997a4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8125" y="1848200"/>
            <a:ext cx="5996101" cy="336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7bbcdf85a3_0_154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506" name="Google Shape;506;g17bbcdf85a3_0_154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" name="Google Shape;507;g17bbcdf85a3_0_154"/>
          <p:cNvCxnSpPr/>
          <p:nvPr/>
        </p:nvCxnSpPr>
        <p:spPr>
          <a:xfrm>
            <a:off x="276070" y="1081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8" name="Google Shape;508;g17bbcdf85a3_0_154"/>
          <p:cNvSpPr txBox="1"/>
          <p:nvPr/>
        </p:nvSpPr>
        <p:spPr>
          <a:xfrm>
            <a:off x="415635" y="4974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- Evaluation</a:t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9" name="Google Shape;509;g17bbcdf85a3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7925" y="1341575"/>
            <a:ext cx="7338501" cy="41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g17bbcdf85a3_0_154"/>
          <p:cNvSpPr txBox="1"/>
          <p:nvPr/>
        </p:nvSpPr>
        <p:spPr>
          <a:xfrm>
            <a:off x="276075" y="1496675"/>
            <a:ext cx="4401900" cy="4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Effectively tracks first half of test data, including spikes and dips.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Predictions overshoot as test data becomes farther away from training data.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ticket trend still captured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Addressable by retraining model on new data periodically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error: ±200 cases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~9.5% error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4-week exponential moving average is the most important feature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1" name="Google Shape;511;g17bbcdf85a3_0_154"/>
          <p:cNvSpPr txBox="1"/>
          <p:nvPr/>
        </p:nvSpPr>
        <p:spPr>
          <a:xfrm>
            <a:off x="5540800" y="5515300"/>
            <a:ext cx="605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Green is predicted value, Orange is true value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ab34997a4b_0_6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518" name="Google Shape;518;g1ab34997a4b_0_6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9" name="Google Shape;519;g1ab34997a4b_0_6"/>
          <p:cNvCxnSpPr/>
          <p:nvPr/>
        </p:nvCxnSpPr>
        <p:spPr>
          <a:xfrm>
            <a:off x="276070" y="1081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0" name="Google Shape;520;g1ab34997a4b_0_6"/>
          <p:cNvSpPr txBox="1"/>
          <p:nvPr/>
        </p:nvSpPr>
        <p:spPr>
          <a:xfrm>
            <a:off x="415635" y="4974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Modeling - Spike Prediction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g1ab34997a4b_0_6"/>
          <p:cNvSpPr txBox="1"/>
          <p:nvPr/>
        </p:nvSpPr>
        <p:spPr>
          <a:xfrm>
            <a:off x="415625" y="1806375"/>
            <a:ext cx="5711400" cy="4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we maximize our model’s utility?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“Spike” prediction provides more actionable data.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Defined as an X% increase in case load vs. the last Y weeks’ average. 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our case, a 15% increase vs. the last 3 weeks’ average - 60 spike weeks vs. total 250 weeks.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Zoom in on high severity cases - the most time-consuming cases to solve (Priority 1)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2" name="Google Shape;522;g1ab34997a4b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1988" y="1240302"/>
            <a:ext cx="4834425" cy="380564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1ab34997a4b_0_6"/>
          <p:cNvSpPr txBox="1"/>
          <p:nvPr/>
        </p:nvSpPr>
        <p:spPr>
          <a:xfrm>
            <a:off x="5708213" y="5045950"/>
            <a:ext cx="6462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87% </a:t>
            </a:r>
            <a:r>
              <a:rPr b="0"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predictions yielded correct spike status (Y/N)</a:t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0.94 </a:t>
            </a:r>
            <a:r>
              <a:rPr b="0"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Area Under ROC Curve - measure of True vs. False Positive Rate</a:t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7c71224e1a_3_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0" name="Google Shape;530;g17c71224e1a_3_47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g17c71224e1a_3_47"/>
          <p:cNvCxnSpPr/>
          <p:nvPr/>
        </p:nvCxnSpPr>
        <p:spPr>
          <a:xfrm>
            <a:off x="428470" y="12339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2" name="Google Shape;532;g17c71224e1a_3_47"/>
          <p:cNvSpPr txBox="1"/>
          <p:nvPr/>
        </p:nvSpPr>
        <p:spPr>
          <a:xfrm>
            <a:off x="568035" y="6498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 and Next Steps</a:t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" name="Google Shape;533;g17c71224e1a_3_47"/>
          <p:cNvSpPr txBox="1"/>
          <p:nvPr/>
        </p:nvSpPr>
        <p:spPr>
          <a:xfrm>
            <a:off x="499325" y="2000250"/>
            <a:ext cx="11018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Vectorization and clustering →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generating novel labeling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access request classification →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implementing classifier within ServiceNow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Retrospective classification →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labeling all tickets in dataset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better identify trends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Association rules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 certain tickets that are associated with future tickets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 Model →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into support allocation workflow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/>
          <p:nvPr/>
        </p:nvSpPr>
        <p:spPr>
          <a:xfrm>
            <a:off x="0" y="0"/>
            <a:ext cx="12192000" cy="1531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3"/>
          <p:cNvSpPr txBox="1"/>
          <p:nvPr/>
        </p:nvSpPr>
        <p:spPr>
          <a:xfrm>
            <a:off x="478980" y="442800"/>
            <a:ext cx="671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 </a:t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0" name="Google Shape;540;p1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13"/>
          <p:cNvSpPr txBox="1"/>
          <p:nvPr/>
        </p:nvSpPr>
        <p:spPr>
          <a:xfrm>
            <a:off x="4577275" y="2281625"/>
            <a:ext cx="26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Scan this QR code to ask questions and upvote</a:t>
            </a:r>
            <a:endParaRPr b="0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03347c6ed_1_15"/>
          <p:cNvSpPr/>
          <p:nvPr/>
        </p:nvSpPr>
        <p:spPr>
          <a:xfrm>
            <a:off x="0" y="0"/>
            <a:ext cx="12192000" cy="15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803347c6ed_1_15"/>
          <p:cNvSpPr txBox="1"/>
          <p:nvPr/>
        </p:nvSpPr>
        <p:spPr>
          <a:xfrm>
            <a:off x="478972" y="442792"/>
            <a:ext cx="186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g1803347c6ed_1_15"/>
          <p:cNvSpPr/>
          <p:nvPr/>
        </p:nvSpPr>
        <p:spPr>
          <a:xfrm>
            <a:off x="478975" y="1877725"/>
            <a:ext cx="6218100" cy="44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							</a:t>
            </a:r>
            <a:r>
              <a:rPr b="0" i="1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mins</a:t>
            </a:r>
            <a:endParaRPr b="0" i="1" sz="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Categorization						</a:t>
            </a:r>
            <a:r>
              <a:rPr b="0" i="1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mins</a:t>
            </a:r>
            <a:endParaRPr b="0" i="1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AutoNum type="arabicPeriod"/>
            </a:pPr>
            <a:r>
              <a:rPr b="0" i="1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AI-Generated Categorization Schema with NLP</a:t>
            </a:r>
            <a:endParaRPr b="0" i="1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AutoNum type="arabicPeriod"/>
            </a:pPr>
            <a:r>
              <a:rPr b="0" i="1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Prediction of Risk and Resolution Time</a:t>
            </a:r>
            <a:endParaRPr b="0" i="1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Time Series						</a:t>
            </a:r>
            <a:r>
              <a:rPr b="0" i="1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mins</a:t>
            </a:r>
            <a:endParaRPr b="0" i="1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AutoNum type="arabicPeriod"/>
            </a:pPr>
            <a:r>
              <a:rPr b="0" i="1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Evolution of Existing Sub-Categories</a:t>
            </a:r>
            <a:endParaRPr b="0" i="1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AutoNum type="arabicPeriod"/>
            </a:pPr>
            <a:r>
              <a:rPr b="0" i="1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of Tickets Time to Resolve </a:t>
            </a:r>
            <a:endParaRPr b="0" i="1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Steps							</a:t>
            </a:r>
            <a:r>
              <a:rPr b="0" i="1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mins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votes Q&amp;A on Slido 				</a:t>
            </a:r>
            <a:r>
              <a:rPr b="0" i="1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mins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g1803347c6ed_1_1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7" name="Google Shape;267;g1803347c6ed_1_15"/>
          <p:cNvCxnSpPr/>
          <p:nvPr/>
        </p:nvCxnSpPr>
        <p:spPr>
          <a:xfrm>
            <a:off x="7307400" y="2556476"/>
            <a:ext cx="0" cy="3233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g1803347c6ed_1_15"/>
          <p:cNvSpPr txBox="1"/>
          <p:nvPr/>
        </p:nvSpPr>
        <p:spPr>
          <a:xfrm>
            <a:off x="8208950" y="2376550"/>
            <a:ext cx="26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Scan this QR code to ask questions and upvote</a:t>
            </a:r>
            <a:endParaRPr b="0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7af25c59a6_0_8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275" name="Google Shape;275;g17af25c59a6_0_8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g17af25c59a6_0_8"/>
          <p:cNvCxnSpPr/>
          <p:nvPr/>
        </p:nvCxnSpPr>
        <p:spPr>
          <a:xfrm>
            <a:off x="415636" y="1471551"/>
            <a:ext cx="658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g17af25c59a6_0_8"/>
          <p:cNvSpPr txBox="1"/>
          <p:nvPr/>
        </p:nvSpPr>
        <p:spPr>
          <a:xfrm>
            <a:off x="415625" y="497446"/>
            <a:ext cx="108810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A8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Categorize, Perceive, Predict, Recommend, ServiceNow cases for faster resolution and better routing to departments.</a:t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g17af25c59a6_0_8"/>
          <p:cNvSpPr/>
          <p:nvPr/>
        </p:nvSpPr>
        <p:spPr>
          <a:xfrm>
            <a:off x="7346040" y="2119900"/>
            <a:ext cx="3712800" cy="5487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Resolution / Escalation</a:t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g17af25c59a6_0_8"/>
          <p:cNvSpPr/>
          <p:nvPr/>
        </p:nvSpPr>
        <p:spPr>
          <a:xfrm>
            <a:off x="653413" y="2120076"/>
            <a:ext cx="3984000" cy="5487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/ Request</a:t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g17af25c59a6_0_8"/>
          <p:cNvSpPr/>
          <p:nvPr/>
        </p:nvSpPr>
        <p:spPr>
          <a:xfrm>
            <a:off x="3960219" y="2119900"/>
            <a:ext cx="3712800" cy="5487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Creation</a:t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1" name="Google Shape;281;g17af25c59a6_0_8"/>
          <p:cNvCxnSpPr/>
          <p:nvPr/>
        </p:nvCxnSpPr>
        <p:spPr>
          <a:xfrm flipH="1" rot="10800000">
            <a:off x="5631055" y="4517873"/>
            <a:ext cx="539400" cy="2700"/>
          </a:xfrm>
          <a:prstGeom prst="straightConnector1">
            <a:avLst/>
          </a:prstGeom>
          <a:noFill/>
          <a:ln cap="flat" cmpd="sng" w="19050">
            <a:solidFill>
              <a:srgbClr val="BE2F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2" name="Google Shape;282;g17af25c59a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375" y="2996350"/>
            <a:ext cx="5151150" cy="3048447"/>
          </a:xfrm>
          <a:prstGeom prst="rect">
            <a:avLst/>
          </a:prstGeom>
          <a:noFill/>
          <a:ln cap="flat" cmpd="sng" w="9525">
            <a:solidFill>
              <a:srgbClr val="BE2F3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g17af25c59a6_0_8"/>
          <p:cNvSpPr txBox="1"/>
          <p:nvPr/>
        </p:nvSpPr>
        <p:spPr>
          <a:xfrm>
            <a:off x="6222888" y="3317128"/>
            <a:ext cx="54318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Challenges: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Inaccurate user-selected categories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Analyzing trends in cases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Classify high-priority cases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ServiceNow Data Leveraged: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➔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Helpdesk Cases (access requests &amp; cases) from 2012 to 2022.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17af25c59a6_0_8"/>
          <p:cNvCxnSpPr/>
          <p:nvPr/>
        </p:nvCxnSpPr>
        <p:spPr>
          <a:xfrm>
            <a:off x="6169980" y="3395110"/>
            <a:ext cx="0" cy="2269800"/>
          </a:xfrm>
          <a:prstGeom prst="straightConnector1">
            <a:avLst/>
          </a:prstGeom>
          <a:noFill/>
          <a:ln cap="flat" cmpd="sng" w="9525">
            <a:solidFill>
              <a:srgbClr val="BE2F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g17af25c59a6_0_8"/>
          <p:cNvSpPr txBox="1"/>
          <p:nvPr/>
        </p:nvSpPr>
        <p:spPr>
          <a:xfrm>
            <a:off x="415628" y="1556020"/>
            <a:ext cx="57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Prioritize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803347c6ed_5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98" y="3100425"/>
            <a:ext cx="1493850" cy="14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803347c6ed_5_6"/>
          <p:cNvSpPr/>
          <p:nvPr/>
        </p:nvSpPr>
        <p:spPr>
          <a:xfrm>
            <a:off x="198375" y="2084000"/>
            <a:ext cx="3000000" cy="1046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803347c6ed_5_6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294" name="Google Shape;294;g1803347c6ed_5_6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g1803347c6ed_5_6"/>
          <p:cNvCxnSpPr/>
          <p:nvPr/>
        </p:nvCxnSpPr>
        <p:spPr>
          <a:xfrm>
            <a:off x="415636" y="1020114"/>
            <a:ext cx="658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g1803347c6ed_5_6"/>
          <p:cNvSpPr txBox="1"/>
          <p:nvPr/>
        </p:nvSpPr>
        <p:spPr>
          <a:xfrm>
            <a:off x="415625" y="497448"/>
            <a:ext cx="10881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A8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Use Case</a:t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g1803347c6ed_5_6"/>
          <p:cNvSpPr/>
          <p:nvPr/>
        </p:nvSpPr>
        <p:spPr>
          <a:xfrm>
            <a:off x="7346040" y="1281700"/>
            <a:ext cx="3712800" cy="5487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Resolution / Escalation</a:t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1803347c6ed_5_6"/>
          <p:cNvSpPr/>
          <p:nvPr/>
        </p:nvSpPr>
        <p:spPr>
          <a:xfrm>
            <a:off x="653413" y="1281876"/>
            <a:ext cx="3984000" cy="5487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/ Request</a:t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g1803347c6ed_5_6"/>
          <p:cNvSpPr/>
          <p:nvPr/>
        </p:nvSpPr>
        <p:spPr>
          <a:xfrm>
            <a:off x="3960219" y="1281700"/>
            <a:ext cx="3712800" cy="5487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Creation</a:t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g1803347c6ed_5_6"/>
          <p:cNvSpPr txBox="1"/>
          <p:nvPr/>
        </p:nvSpPr>
        <p:spPr>
          <a:xfrm>
            <a:off x="-36575" y="55216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generated by user.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803347c6ed_5_6"/>
          <p:cNvSpPr txBox="1"/>
          <p:nvPr/>
        </p:nvSpPr>
        <p:spPr>
          <a:xfrm>
            <a:off x="198375" y="209922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 part of clinical biomarker lab, I require to access, create, edit the Veeva QualityDocs for SOPs and Work instructions.”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1803347c6ed_5_6"/>
          <p:cNvCxnSpPr>
            <a:stCxn id="301" idx="3"/>
            <a:endCxn id="303" idx="1"/>
          </p:cNvCxnSpPr>
          <p:nvPr/>
        </p:nvCxnSpPr>
        <p:spPr>
          <a:xfrm flipH="1">
            <a:off x="3149775" y="2591825"/>
            <a:ext cx="48600" cy="1069200"/>
          </a:xfrm>
          <a:prstGeom prst="curvedConnector5">
            <a:avLst>
              <a:gd fmla="val -489969" name="adj1"/>
              <a:gd fmla="val 58635" name="adj2"/>
              <a:gd fmla="val 590251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g1803347c6ed_5_6"/>
          <p:cNvCxnSpPr>
            <a:stCxn id="303" idx="3"/>
            <a:endCxn id="305" idx="1"/>
          </p:cNvCxnSpPr>
          <p:nvPr/>
        </p:nvCxnSpPr>
        <p:spPr>
          <a:xfrm flipH="1" rot="10800000">
            <a:off x="4643338" y="2690685"/>
            <a:ext cx="377100" cy="9702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" name="Google Shape;305;g1803347c6ed_5_6"/>
          <p:cNvSpPr/>
          <p:nvPr/>
        </p:nvSpPr>
        <p:spPr>
          <a:xfrm>
            <a:off x="5020500" y="2382976"/>
            <a:ext cx="2151000" cy="615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803347c6ed_5_6"/>
          <p:cNvSpPr txBox="1"/>
          <p:nvPr/>
        </p:nvSpPr>
        <p:spPr>
          <a:xfrm>
            <a:off x="5106891" y="2383250"/>
            <a:ext cx="200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Access Request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803347c6ed_5_6"/>
          <p:cNvSpPr txBox="1"/>
          <p:nvPr/>
        </p:nvSpPr>
        <p:spPr>
          <a:xfrm>
            <a:off x="4597322" y="5450450"/>
            <a:ext cx="304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predicts issue to be a user access request, and predicts a resolution time.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1803347c6ed_5_6"/>
          <p:cNvCxnSpPr>
            <a:stCxn id="303" idx="3"/>
            <a:endCxn id="309" idx="1"/>
          </p:cNvCxnSpPr>
          <p:nvPr/>
        </p:nvCxnSpPr>
        <p:spPr>
          <a:xfrm>
            <a:off x="4643338" y="3660885"/>
            <a:ext cx="377100" cy="2748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g1803347c6ed_5_6"/>
          <p:cNvSpPr/>
          <p:nvPr/>
        </p:nvSpPr>
        <p:spPr>
          <a:xfrm>
            <a:off x="5020500" y="3626626"/>
            <a:ext cx="2151000" cy="618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803347c6ed_5_6"/>
          <p:cNvSpPr txBox="1"/>
          <p:nvPr/>
        </p:nvSpPr>
        <p:spPr>
          <a:xfrm>
            <a:off x="5106891" y="3626900"/>
            <a:ext cx="200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Time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hours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1803347c6ed_5_6"/>
          <p:cNvCxnSpPr>
            <a:stCxn id="305" idx="3"/>
            <a:endCxn id="312" idx="1"/>
          </p:cNvCxnSpPr>
          <p:nvPr/>
        </p:nvCxnSpPr>
        <p:spPr>
          <a:xfrm flipH="1" rot="10800000">
            <a:off x="7171500" y="2283976"/>
            <a:ext cx="1492800" cy="4068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3" name="Google Shape;303;g1803347c6ed_5_6"/>
          <p:cNvSpPr txBox="1"/>
          <p:nvPr/>
        </p:nvSpPr>
        <p:spPr>
          <a:xfrm>
            <a:off x="3149638" y="3353085"/>
            <a:ext cx="1493700" cy="615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Algorithm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803347c6ed_5_6"/>
          <p:cNvSpPr txBox="1"/>
          <p:nvPr/>
        </p:nvSpPr>
        <p:spPr>
          <a:xfrm>
            <a:off x="8664425" y="2084000"/>
            <a:ext cx="2895000" cy="400200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 Group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1803347c6ed_5_6"/>
          <p:cNvCxnSpPr>
            <a:stCxn id="305" idx="3"/>
            <a:endCxn id="314" idx="1"/>
          </p:cNvCxnSpPr>
          <p:nvPr/>
        </p:nvCxnSpPr>
        <p:spPr>
          <a:xfrm>
            <a:off x="7171500" y="2690776"/>
            <a:ext cx="1492800" cy="2850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g1803347c6ed_5_6"/>
          <p:cNvSpPr txBox="1"/>
          <p:nvPr/>
        </p:nvSpPr>
        <p:spPr>
          <a:xfrm>
            <a:off x="8664425" y="2668125"/>
            <a:ext cx="2895000" cy="615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1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Resolution &lt;2 hours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g1803347c6ed_5_6"/>
          <p:cNvCxnSpPr>
            <a:stCxn id="309" idx="3"/>
            <a:endCxn id="314" idx="1"/>
          </p:cNvCxnSpPr>
          <p:nvPr/>
        </p:nvCxnSpPr>
        <p:spPr>
          <a:xfrm flipH="1" rot="10800000">
            <a:off x="7171500" y="2975776"/>
            <a:ext cx="1492800" cy="9600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g1803347c6ed_5_6"/>
          <p:cNvSpPr/>
          <p:nvPr/>
        </p:nvSpPr>
        <p:spPr>
          <a:xfrm>
            <a:off x="9322484" y="3625641"/>
            <a:ext cx="1722000" cy="873900"/>
          </a:xfrm>
          <a:prstGeom prst="roundRect">
            <a:avLst>
              <a:gd fmla="val 16667" name="adj"/>
            </a:avLst>
          </a:prstGeom>
          <a:solidFill>
            <a:srgbClr val="DEDED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803347c6ed_5_6"/>
          <p:cNvSpPr/>
          <p:nvPr/>
        </p:nvSpPr>
        <p:spPr>
          <a:xfrm>
            <a:off x="9179371" y="3476005"/>
            <a:ext cx="1722000" cy="873900"/>
          </a:xfrm>
          <a:prstGeom prst="roundRect">
            <a:avLst>
              <a:gd fmla="val 16667" name="adj"/>
            </a:avLst>
          </a:prstGeom>
          <a:solidFill>
            <a:srgbClr val="DEDED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803347c6ed_5_6"/>
          <p:cNvSpPr txBox="1"/>
          <p:nvPr/>
        </p:nvSpPr>
        <p:spPr>
          <a:xfrm>
            <a:off x="9220175" y="3718563"/>
            <a:ext cx="164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1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 part of clinical biomarker lab (GCLP), I require to access, create, edit the Veeva QualityDocs for SOPs and Work instructions.”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803347c6ed_5_6"/>
          <p:cNvSpPr txBox="1"/>
          <p:nvPr/>
        </p:nvSpPr>
        <p:spPr>
          <a:xfrm>
            <a:off x="9395150" y="3460775"/>
            <a:ext cx="127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 1 / n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803347c6ed_5_6"/>
          <p:cNvSpPr txBox="1"/>
          <p:nvPr/>
        </p:nvSpPr>
        <p:spPr>
          <a:xfrm>
            <a:off x="8183975" y="5450450"/>
            <a:ext cx="371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issue is instantly forwarded to the relevant assignment group, inserted into the stack based on priority score.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803347c6ed_5_6"/>
          <p:cNvSpPr txBox="1"/>
          <p:nvPr/>
        </p:nvSpPr>
        <p:spPr>
          <a:xfrm>
            <a:off x="7280763" y="3144350"/>
            <a:ext cx="127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Distance from target resolution time</a:t>
            </a:r>
            <a:endParaRPr b="0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803347c6ed_5_6"/>
          <p:cNvSpPr/>
          <p:nvPr/>
        </p:nvSpPr>
        <p:spPr>
          <a:xfrm>
            <a:off x="2210338" y="5033404"/>
            <a:ext cx="3045900" cy="492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g1803347c6ed_5_6"/>
          <p:cNvGrpSpPr/>
          <p:nvPr/>
        </p:nvGrpSpPr>
        <p:grpSpPr>
          <a:xfrm>
            <a:off x="1067234" y="4610268"/>
            <a:ext cx="792380" cy="792380"/>
            <a:chOff x="1151886" y="1957150"/>
            <a:chExt cx="594300" cy="594300"/>
          </a:xfrm>
        </p:grpSpPr>
        <p:sp>
          <p:nvSpPr>
            <p:cNvPr id="324" name="Google Shape;324;g1803347c6ed_5_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803347c6ed_5_6"/>
            <p:cNvSpPr txBox="1"/>
            <p:nvPr/>
          </p:nvSpPr>
          <p:spPr>
            <a:xfrm>
              <a:off x="1230636" y="2061173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858585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2000" u="none" cap="none" strike="noStrike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g1803347c6ed_5_6"/>
          <p:cNvGrpSpPr/>
          <p:nvPr/>
        </p:nvGrpSpPr>
        <p:grpSpPr>
          <a:xfrm>
            <a:off x="5724084" y="4610268"/>
            <a:ext cx="792380" cy="792380"/>
            <a:chOff x="3256823" y="1957150"/>
            <a:chExt cx="594300" cy="594300"/>
          </a:xfrm>
        </p:grpSpPr>
        <p:sp>
          <p:nvSpPr>
            <p:cNvPr id="327" name="Google Shape;327;g1803347c6ed_5_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803347c6ed_5_6"/>
            <p:cNvSpPr txBox="1"/>
            <p:nvPr/>
          </p:nvSpPr>
          <p:spPr>
            <a:xfrm>
              <a:off x="3335573" y="2061173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858585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2000" u="none" cap="none" strike="noStrike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g1803347c6ed_5_6"/>
          <p:cNvGrpSpPr/>
          <p:nvPr/>
        </p:nvGrpSpPr>
        <p:grpSpPr>
          <a:xfrm>
            <a:off x="9755670" y="4610268"/>
            <a:ext cx="792380" cy="792380"/>
            <a:chOff x="6274887" y="2215100"/>
            <a:chExt cx="594300" cy="594300"/>
          </a:xfrm>
        </p:grpSpPr>
        <p:sp>
          <p:nvSpPr>
            <p:cNvPr id="330" name="Google Shape;330;g1803347c6ed_5_6"/>
            <p:cNvSpPr/>
            <p:nvPr/>
          </p:nvSpPr>
          <p:spPr>
            <a:xfrm>
              <a:off x="6274887" y="221510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803347c6ed_5_6"/>
            <p:cNvSpPr txBox="1"/>
            <p:nvPr/>
          </p:nvSpPr>
          <p:spPr>
            <a:xfrm>
              <a:off x="6353637" y="2319123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858585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2000" u="none" cap="none" strike="noStrike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g1803347c6ed_5_6"/>
          <p:cNvSpPr/>
          <p:nvPr/>
        </p:nvSpPr>
        <p:spPr>
          <a:xfrm>
            <a:off x="6888773" y="5035601"/>
            <a:ext cx="2506500" cy="492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03347c6ed_3_243"/>
          <p:cNvSpPr txBox="1"/>
          <p:nvPr>
            <p:ph type="title"/>
          </p:nvPr>
        </p:nvSpPr>
        <p:spPr>
          <a:xfrm>
            <a:off x="227075" y="173195"/>
            <a:ext cx="110841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Case Study: Isolation of User Access Requests with AI</a:t>
            </a:r>
            <a:endParaRPr/>
          </a:p>
        </p:txBody>
      </p:sp>
      <p:sp>
        <p:nvSpPr>
          <p:cNvPr id="339" name="Google Shape;339;g1803347c6ed_3_243"/>
          <p:cNvSpPr txBox="1"/>
          <p:nvPr>
            <p:ph idx="12" type="sldNum"/>
          </p:nvPr>
        </p:nvSpPr>
        <p:spPr>
          <a:xfrm>
            <a:off x="11311165" y="6453997"/>
            <a:ext cx="66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g1803347c6ed_3_243"/>
          <p:cNvPicPr preferRelativeResize="0"/>
          <p:nvPr/>
        </p:nvPicPr>
        <p:blipFill rotWithShape="1">
          <a:blip r:embed="rId3">
            <a:alphaModFix/>
          </a:blip>
          <a:srcRect b="16809" l="15762" r="28598" t="6882"/>
          <a:stretch/>
        </p:blipFill>
        <p:spPr>
          <a:xfrm>
            <a:off x="379481" y="948275"/>
            <a:ext cx="5291709" cy="478198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41" name="Google Shape;341;g1803347c6ed_3_243"/>
          <p:cNvSpPr txBox="1"/>
          <p:nvPr/>
        </p:nvSpPr>
        <p:spPr>
          <a:xfrm>
            <a:off x="3251175" y="2945225"/>
            <a:ext cx="110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A8262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Inquiry</a:t>
            </a:r>
            <a:endParaRPr b="1" i="0" sz="1700" u="none" cap="none" strike="noStrike">
              <a:solidFill>
                <a:srgbClr val="A8262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803347c6ed_3_243"/>
          <p:cNvSpPr txBox="1"/>
          <p:nvPr/>
        </p:nvSpPr>
        <p:spPr>
          <a:xfrm>
            <a:off x="3632175" y="3935825"/>
            <a:ext cx="110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endParaRPr b="1" i="0" sz="170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803347c6ed_3_243"/>
          <p:cNvSpPr txBox="1"/>
          <p:nvPr/>
        </p:nvSpPr>
        <p:spPr>
          <a:xfrm>
            <a:off x="2412975" y="3402425"/>
            <a:ext cx="110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3876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endParaRPr b="1" i="0" sz="1700" u="none" cap="none" strike="noStrike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803347c6ed_3_243"/>
          <p:cNvSpPr txBox="1"/>
          <p:nvPr/>
        </p:nvSpPr>
        <p:spPr>
          <a:xfrm>
            <a:off x="6611250" y="1493225"/>
            <a:ext cx="44757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ServiceNow Cases Short &amp; Long Descriptions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Word2Vec language model for word embedding vectors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Multinomial Bayes classifier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Semi-supervised label propagation for partially labeled data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data-generated classification labels for access requests, to supplement the existing ambiguous data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g1803347c6ed_3_243"/>
          <p:cNvSpPr/>
          <p:nvPr/>
        </p:nvSpPr>
        <p:spPr>
          <a:xfrm>
            <a:off x="6611250" y="2479225"/>
            <a:ext cx="4188300" cy="1562700"/>
          </a:xfrm>
          <a:prstGeom prst="roundRect">
            <a:avLst>
              <a:gd fmla="val 8353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g1803347c6ed_3_243"/>
          <p:cNvCxnSpPr/>
          <p:nvPr/>
        </p:nvCxnSpPr>
        <p:spPr>
          <a:xfrm>
            <a:off x="8666650" y="1964765"/>
            <a:ext cx="0" cy="379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g1803347c6ed_3_243"/>
          <p:cNvCxnSpPr/>
          <p:nvPr/>
        </p:nvCxnSpPr>
        <p:spPr>
          <a:xfrm>
            <a:off x="8705400" y="4113890"/>
            <a:ext cx="0" cy="379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g1803347c6ed_3_243"/>
          <p:cNvSpPr txBox="1"/>
          <p:nvPr/>
        </p:nvSpPr>
        <p:spPr>
          <a:xfrm>
            <a:off x="8029890" y="2281465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3876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approach</a:t>
            </a:r>
            <a:endParaRPr b="0" i="1" sz="1400" u="none" cap="none" strike="noStrike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803347c6ed_3_243"/>
          <p:cNvSpPr txBox="1"/>
          <p:nvPr/>
        </p:nvSpPr>
        <p:spPr>
          <a:xfrm>
            <a:off x="7687802" y="5463725"/>
            <a:ext cx="232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 accuracy: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98.67%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F1 Score: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0.9842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0" name="Google Shape;350;g1803347c6ed_3_243"/>
          <p:cNvCxnSpPr/>
          <p:nvPr/>
        </p:nvCxnSpPr>
        <p:spPr>
          <a:xfrm>
            <a:off x="199870" y="700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b5d10981a_1_542"/>
          <p:cNvSpPr txBox="1"/>
          <p:nvPr/>
        </p:nvSpPr>
        <p:spPr>
          <a:xfrm>
            <a:off x="398550" y="1017300"/>
            <a:ext cx="3552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ServiceNow Cases Short &amp; Long Descriptions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 Embeddings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 Component Analysis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rabicPeriod"/>
            </a:pPr>
            <a:r>
              <a:rPr b="1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-Means Clustering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TF-IDF Topic Modeling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AI-Generated Categories</a:t>
            </a:r>
            <a:endParaRPr b="1" i="0" sz="1600" u="sng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g17b5d10981a_1_542"/>
          <p:cNvSpPr/>
          <p:nvPr/>
        </p:nvSpPr>
        <p:spPr>
          <a:xfrm>
            <a:off x="474750" y="2262924"/>
            <a:ext cx="3322200" cy="1322700"/>
          </a:xfrm>
          <a:prstGeom prst="roundRect">
            <a:avLst>
              <a:gd fmla="val 8353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17b5d10981a_1_542"/>
          <p:cNvPicPr preferRelativeResize="0"/>
          <p:nvPr/>
        </p:nvPicPr>
        <p:blipFill rotWithShape="1">
          <a:blip r:embed="rId3">
            <a:alphaModFix/>
          </a:blip>
          <a:srcRect b="8196" l="0" r="0" t="20394"/>
          <a:stretch/>
        </p:blipFill>
        <p:spPr>
          <a:xfrm>
            <a:off x="4221800" y="864905"/>
            <a:ext cx="7668600" cy="5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7b5d10981a_1_542"/>
          <p:cNvSpPr txBox="1"/>
          <p:nvPr>
            <p:ph type="title"/>
          </p:nvPr>
        </p:nvSpPr>
        <p:spPr>
          <a:xfrm>
            <a:off x="199875" y="125900"/>
            <a:ext cx="11084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sz="2200">
                <a:solidFill>
                  <a:schemeClr val="dk1"/>
                </a:solidFill>
              </a:rPr>
              <a:t>AI-Generated Categorization Schema</a:t>
            </a:r>
            <a:endParaRPr/>
          </a:p>
        </p:txBody>
      </p:sp>
      <p:sp>
        <p:nvSpPr>
          <p:cNvPr id="360" name="Google Shape;360;g17b5d10981a_1_542"/>
          <p:cNvSpPr txBox="1"/>
          <p:nvPr>
            <p:ph idx="12" type="sldNum"/>
          </p:nvPr>
        </p:nvSpPr>
        <p:spPr>
          <a:xfrm>
            <a:off x="11311165" y="6453997"/>
            <a:ext cx="66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1" name="Google Shape;361;g17b5d10981a_1_542"/>
          <p:cNvCxnSpPr/>
          <p:nvPr/>
        </p:nvCxnSpPr>
        <p:spPr>
          <a:xfrm>
            <a:off x="199870" y="700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g17b5d10981a_1_542"/>
          <p:cNvCxnSpPr/>
          <p:nvPr/>
        </p:nvCxnSpPr>
        <p:spPr>
          <a:xfrm>
            <a:off x="2174850" y="1691965"/>
            <a:ext cx="0" cy="379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g17b5d10981a_1_542"/>
          <p:cNvCxnSpPr/>
          <p:nvPr/>
        </p:nvCxnSpPr>
        <p:spPr>
          <a:xfrm>
            <a:off x="2174850" y="3773440"/>
            <a:ext cx="0" cy="379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g17b5d10981a_1_542"/>
          <p:cNvSpPr txBox="1"/>
          <p:nvPr/>
        </p:nvSpPr>
        <p:spPr>
          <a:xfrm>
            <a:off x="5479795" y="480304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“requesting sap service account (unlock)”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g17b5d10981a_1_542"/>
          <p:cNvCxnSpPr>
            <a:stCxn id="364" idx="0"/>
            <a:endCxn id="364" idx="0"/>
          </p:cNvCxnSpPr>
          <p:nvPr/>
        </p:nvCxnSpPr>
        <p:spPr>
          <a:xfrm>
            <a:off x="6979795" y="480304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g17b5d10981a_1_542"/>
          <p:cNvSpPr txBox="1"/>
          <p:nvPr/>
        </p:nvSpPr>
        <p:spPr>
          <a:xfrm>
            <a:off x="6889897" y="1988825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A82626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b="1" i="0" sz="1700" u="none" cap="none" strike="noStrike">
              <a:solidFill>
                <a:srgbClr val="A8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7b5d10981a_1_542"/>
          <p:cNvSpPr txBox="1"/>
          <p:nvPr/>
        </p:nvSpPr>
        <p:spPr>
          <a:xfrm>
            <a:off x="8629201" y="3425770"/>
            <a:ext cx="18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C300FF"/>
                </a:solidFill>
                <a:latin typeface="Arial"/>
                <a:ea typeface="Arial"/>
                <a:cs typeface="Arial"/>
                <a:sym typeface="Arial"/>
              </a:rPr>
              <a:t>User Account</a:t>
            </a:r>
            <a:endParaRPr b="1" i="0" sz="1700" u="none" cap="none" strike="noStrike">
              <a:solidFill>
                <a:srgbClr val="C3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7b5d10981a_1_542"/>
          <p:cNvSpPr txBox="1"/>
          <p:nvPr/>
        </p:nvSpPr>
        <p:spPr>
          <a:xfrm>
            <a:off x="6437172" y="3500700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1" i="0" sz="17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7b5d10981a_1_542"/>
          <p:cNvSpPr txBox="1"/>
          <p:nvPr/>
        </p:nvSpPr>
        <p:spPr>
          <a:xfrm>
            <a:off x="7206297" y="2791700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Installations</a:t>
            </a:r>
            <a:endParaRPr b="1" i="0" sz="1700" u="none" cap="none" strike="noStrik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7b5d10981a_1_542"/>
          <p:cNvSpPr txBox="1"/>
          <p:nvPr/>
        </p:nvSpPr>
        <p:spPr>
          <a:xfrm>
            <a:off x="10029501" y="2634295"/>
            <a:ext cx="18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Offboarding</a:t>
            </a:r>
            <a:endParaRPr b="1" i="0" sz="17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7b5d10981a_1_542"/>
          <p:cNvSpPr txBox="1"/>
          <p:nvPr/>
        </p:nvSpPr>
        <p:spPr>
          <a:xfrm>
            <a:off x="10196701" y="3825970"/>
            <a:ext cx="18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Onboarding</a:t>
            </a:r>
            <a:endParaRPr b="1" i="0" sz="17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7b5d10981a_1_542"/>
          <p:cNvSpPr txBox="1"/>
          <p:nvPr/>
        </p:nvSpPr>
        <p:spPr>
          <a:xfrm>
            <a:off x="1758040" y="2071765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3876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approach</a:t>
            </a:r>
            <a:endParaRPr b="0" i="1" sz="1400" u="none" cap="none" strike="noStrike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g17b5d10981a_1_542"/>
          <p:cNvCxnSpPr>
            <a:stCxn id="364" idx="0"/>
          </p:cNvCxnSpPr>
          <p:nvPr/>
        </p:nvCxnSpPr>
        <p:spPr>
          <a:xfrm rot="-5400000">
            <a:off x="6766045" y="4366995"/>
            <a:ext cx="649800" cy="22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374" name="Google Shape;374;g17b5d10981a_1_542"/>
          <p:cNvSpPr txBox="1"/>
          <p:nvPr/>
        </p:nvSpPr>
        <p:spPr>
          <a:xfrm>
            <a:off x="755097" y="4630438"/>
            <a:ext cx="276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Automatically identify new incoming ticket descriptions as one of these categories.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-nearest neighbors algorithm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7b5d10981a_1_557"/>
          <p:cNvSpPr/>
          <p:nvPr/>
        </p:nvSpPr>
        <p:spPr>
          <a:xfrm>
            <a:off x="4350550" y="3885000"/>
            <a:ext cx="3421200" cy="88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7b5d10981a_1_557"/>
          <p:cNvSpPr/>
          <p:nvPr/>
        </p:nvSpPr>
        <p:spPr>
          <a:xfrm>
            <a:off x="4375575" y="1316425"/>
            <a:ext cx="3421200" cy="109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7b5d10981a_1_557"/>
          <p:cNvSpPr/>
          <p:nvPr/>
        </p:nvSpPr>
        <p:spPr>
          <a:xfrm flipH="1">
            <a:off x="1943400" y="919625"/>
            <a:ext cx="959100" cy="24768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7b5d10981a_1_557"/>
          <p:cNvSpPr/>
          <p:nvPr/>
        </p:nvSpPr>
        <p:spPr>
          <a:xfrm>
            <a:off x="2392850" y="1049750"/>
            <a:ext cx="4122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7b5d10981a_1_557"/>
          <p:cNvSpPr txBox="1"/>
          <p:nvPr>
            <p:ph type="title"/>
          </p:nvPr>
        </p:nvSpPr>
        <p:spPr>
          <a:xfrm>
            <a:off x="276075" y="125900"/>
            <a:ext cx="110841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Risk Prediction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5" name="Google Shape;385;g17b5d10981a_1_557"/>
          <p:cNvSpPr txBox="1"/>
          <p:nvPr>
            <p:ph idx="12" type="sldNum"/>
          </p:nvPr>
        </p:nvSpPr>
        <p:spPr>
          <a:xfrm>
            <a:off x="11311165" y="6453997"/>
            <a:ext cx="66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6" name="Google Shape;386;g17b5d10981a_1_557"/>
          <p:cNvCxnSpPr/>
          <p:nvPr/>
        </p:nvCxnSpPr>
        <p:spPr>
          <a:xfrm>
            <a:off x="276070" y="700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7" name="Google Shape;387;g17b5d10981a_1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276" y="1129675"/>
            <a:ext cx="2910151" cy="229087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17b5d10981a_1_557"/>
          <p:cNvSpPr txBox="1"/>
          <p:nvPr/>
        </p:nvSpPr>
        <p:spPr>
          <a:xfrm>
            <a:off x="4232562" y="2484075"/>
            <a:ext cx="3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Risk Scoring (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Multinomial Naïve Bayes)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9" name="Google Shape;389;g17b5d10981a_1_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349" y="4194099"/>
            <a:ext cx="2761500" cy="20564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g17b5d10981a_1_557"/>
          <p:cNvSpPr/>
          <p:nvPr/>
        </p:nvSpPr>
        <p:spPr>
          <a:xfrm>
            <a:off x="452642" y="851975"/>
            <a:ext cx="1397100" cy="261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7b5d10981a_1_557"/>
          <p:cNvSpPr/>
          <p:nvPr/>
        </p:nvSpPr>
        <p:spPr>
          <a:xfrm>
            <a:off x="585381" y="1768729"/>
            <a:ext cx="1104000" cy="519900"/>
          </a:xfrm>
          <a:prstGeom prst="roundRect">
            <a:avLst>
              <a:gd fmla="val 16667" name="adj"/>
            </a:avLst>
          </a:prstGeom>
          <a:solidFill>
            <a:srgbClr val="DEDE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7b5d10981a_1_557"/>
          <p:cNvSpPr txBox="1"/>
          <p:nvPr/>
        </p:nvSpPr>
        <p:spPr>
          <a:xfrm>
            <a:off x="893336" y="2212844"/>
            <a:ext cx="2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7b5d10981a_1_557"/>
          <p:cNvSpPr/>
          <p:nvPr/>
        </p:nvSpPr>
        <p:spPr>
          <a:xfrm>
            <a:off x="585381" y="2791026"/>
            <a:ext cx="1104000" cy="510300"/>
          </a:xfrm>
          <a:prstGeom prst="roundRect">
            <a:avLst>
              <a:gd fmla="val 16667" name="adj"/>
            </a:avLst>
          </a:prstGeom>
          <a:solidFill>
            <a:srgbClr val="DEDE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7b5d10981a_1_557"/>
          <p:cNvSpPr txBox="1"/>
          <p:nvPr/>
        </p:nvSpPr>
        <p:spPr>
          <a:xfrm>
            <a:off x="701094" y="1812450"/>
            <a:ext cx="87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Description 2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7b5d10981a_1_557"/>
          <p:cNvSpPr txBox="1"/>
          <p:nvPr/>
        </p:nvSpPr>
        <p:spPr>
          <a:xfrm>
            <a:off x="693806" y="2832753"/>
            <a:ext cx="87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Description 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7b5d10981a_1_557"/>
          <p:cNvSpPr/>
          <p:nvPr/>
        </p:nvSpPr>
        <p:spPr>
          <a:xfrm>
            <a:off x="585381" y="953519"/>
            <a:ext cx="1104000" cy="510300"/>
          </a:xfrm>
          <a:prstGeom prst="roundRect">
            <a:avLst>
              <a:gd fmla="val 16667" name="adj"/>
            </a:avLst>
          </a:prstGeom>
          <a:solidFill>
            <a:srgbClr val="DEDE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7b5d10981a_1_557"/>
          <p:cNvSpPr txBox="1"/>
          <p:nvPr/>
        </p:nvSpPr>
        <p:spPr>
          <a:xfrm>
            <a:off x="701094" y="992604"/>
            <a:ext cx="87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Description 1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7b5d10981a_1_557"/>
          <p:cNvSpPr txBox="1"/>
          <p:nvPr/>
        </p:nvSpPr>
        <p:spPr>
          <a:xfrm>
            <a:off x="421347" y="3521288"/>
            <a:ext cx="27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Descriptions &amp; 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Resolution Times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9" name="Google Shape;399;g17b5d10981a_1_5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0775" y="1129663"/>
            <a:ext cx="176350" cy="2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7b5d10981a_1_557"/>
          <p:cNvSpPr/>
          <p:nvPr/>
        </p:nvSpPr>
        <p:spPr>
          <a:xfrm>
            <a:off x="2392850" y="1846125"/>
            <a:ext cx="4122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7b5d10981a_1_557"/>
          <p:cNvSpPr/>
          <p:nvPr/>
        </p:nvSpPr>
        <p:spPr>
          <a:xfrm>
            <a:off x="2392850" y="2934550"/>
            <a:ext cx="4122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17b5d10981a_1_5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0775" y="1929298"/>
            <a:ext cx="176350" cy="19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7b5d10981a_1_5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96313" y="3014461"/>
            <a:ext cx="205275" cy="2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7b5d10981a_1_557"/>
          <p:cNvSpPr txBox="1"/>
          <p:nvPr/>
        </p:nvSpPr>
        <p:spPr>
          <a:xfrm>
            <a:off x="2357225" y="2219631"/>
            <a:ext cx="2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g17b5d10981a_1_557"/>
          <p:cNvCxnSpPr>
            <a:stCxn id="382" idx="1"/>
            <a:endCxn id="388" idx="1"/>
          </p:cNvCxnSpPr>
          <p:nvPr/>
        </p:nvCxnSpPr>
        <p:spPr>
          <a:xfrm>
            <a:off x="2902500" y="2158025"/>
            <a:ext cx="1330200" cy="5262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6" name="Google Shape;406;g17b5d10981a_1_557"/>
          <p:cNvSpPr txBox="1"/>
          <p:nvPr/>
        </p:nvSpPr>
        <p:spPr>
          <a:xfrm>
            <a:off x="4568875" y="1447575"/>
            <a:ext cx="31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description to generate risk score and predict &gt;96 hour resolution.</a:t>
            </a:r>
            <a:endParaRPr b="0" i="1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7" name="Google Shape;407;g17b5d10981a_1_5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22425" y="2860885"/>
            <a:ext cx="1477450" cy="3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17b5d10981a_1_557"/>
          <p:cNvSpPr txBox="1"/>
          <p:nvPr/>
        </p:nvSpPr>
        <p:spPr>
          <a:xfrm>
            <a:off x="4325701" y="4882650"/>
            <a:ext cx="3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Estimation (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Ridge Regression)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g17b5d10981a_1_557"/>
          <p:cNvSpPr txBox="1"/>
          <p:nvPr/>
        </p:nvSpPr>
        <p:spPr>
          <a:xfrm>
            <a:off x="4715325" y="4053000"/>
            <a:ext cx="27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description to predict resolution time in hours.</a:t>
            </a:r>
            <a:endParaRPr b="0" i="1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0" name="Google Shape;410;g17b5d10981a_1_5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22502" y="5282848"/>
            <a:ext cx="1650600" cy="320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g17b5d10981a_1_557"/>
          <p:cNvCxnSpPr>
            <a:stCxn id="382" idx="1"/>
            <a:endCxn id="408" idx="1"/>
          </p:cNvCxnSpPr>
          <p:nvPr/>
        </p:nvCxnSpPr>
        <p:spPr>
          <a:xfrm>
            <a:off x="2902500" y="2158025"/>
            <a:ext cx="1423200" cy="2924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12" name="Google Shape;412;g17b5d10981a_1_557"/>
          <p:cNvGrpSpPr/>
          <p:nvPr/>
        </p:nvGrpSpPr>
        <p:grpSpPr>
          <a:xfrm>
            <a:off x="8738714" y="3622039"/>
            <a:ext cx="2432406" cy="2476806"/>
            <a:chOff x="8926675" y="3723625"/>
            <a:chExt cx="1966534" cy="2001621"/>
          </a:xfrm>
        </p:grpSpPr>
        <p:pic>
          <p:nvPicPr>
            <p:cNvPr id="413" name="Google Shape;413;g17b5d10981a_1_557"/>
            <p:cNvPicPr preferRelativeResize="0"/>
            <p:nvPr/>
          </p:nvPicPr>
          <p:blipFill rotWithShape="1">
            <a:blip r:embed="rId10">
              <a:alphaModFix/>
            </a:blip>
            <a:srcRect b="2746" l="32032" r="36530" t="11957"/>
            <a:stretch/>
          </p:blipFill>
          <p:spPr>
            <a:xfrm>
              <a:off x="9242609" y="3771346"/>
              <a:ext cx="1650600" cy="195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g17b5d10981a_1_557"/>
            <p:cNvSpPr/>
            <p:nvPr/>
          </p:nvSpPr>
          <p:spPr>
            <a:xfrm>
              <a:off x="8926675" y="3723625"/>
              <a:ext cx="564300" cy="72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g17b5d10981a_1_557"/>
          <p:cNvSpPr txBox="1"/>
          <p:nvPr/>
        </p:nvSpPr>
        <p:spPr>
          <a:xfrm>
            <a:off x="5142850" y="1129675"/>
            <a:ext cx="18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B02C2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prediction task</a:t>
            </a:r>
            <a:endParaRPr b="0" i="1" sz="1200" u="none" cap="none" strike="noStrike">
              <a:solidFill>
                <a:srgbClr val="B02C2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g17b5d10981a_1_557"/>
          <p:cNvSpPr txBox="1"/>
          <p:nvPr/>
        </p:nvSpPr>
        <p:spPr>
          <a:xfrm>
            <a:off x="5117825" y="3698250"/>
            <a:ext cx="18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B02C2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prediction task</a:t>
            </a:r>
            <a:endParaRPr b="0" i="1" sz="1200" u="none" cap="none" strike="noStrike">
              <a:solidFill>
                <a:srgbClr val="B02C2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bbcdf85a3_0_23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23" name="Google Shape;423;g17bbcdf85a3_0_23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4" name="Google Shape;424;g17bbcdf85a3_0_23"/>
          <p:cNvCxnSpPr/>
          <p:nvPr/>
        </p:nvCxnSpPr>
        <p:spPr>
          <a:xfrm>
            <a:off x="276070" y="1081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5" name="Google Shape;425;g17bbcdf85a3_0_23"/>
          <p:cNvSpPr txBox="1"/>
          <p:nvPr/>
        </p:nvSpPr>
        <p:spPr>
          <a:xfrm>
            <a:off x="415635" y="4974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Data Analysis - Visualizing Incidents over time by Category 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6" name="Google Shape;426;g17bbcdf85a3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21" y="1371550"/>
            <a:ext cx="4808843" cy="34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17bbcdf85a3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8025" y="1371550"/>
            <a:ext cx="4506749" cy="34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7bbcdf85a3_0_23"/>
          <p:cNvSpPr txBox="1"/>
          <p:nvPr/>
        </p:nvSpPr>
        <p:spPr>
          <a:xfrm>
            <a:off x="680625" y="4912300"/>
            <a:ext cx="489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Load: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break_data, request_user, break_Application, inquiry_Application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inquiry_Application load is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break_data was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exponential and leveled off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request_user and break_Application are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growing exponentially</a:t>
            </a: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g17bbcdf85a3_0_23"/>
          <p:cNvSpPr txBox="1"/>
          <p:nvPr/>
        </p:nvSpPr>
        <p:spPr>
          <a:xfrm>
            <a:off x="6212650" y="4962600"/>
            <a:ext cx="4897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break_data peak load late 2018, mid 2019, late 2020</a:t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request_user daily load has steadily increased to a peak in mid 2022</a:t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category loads are relatively distributed across longer timeframes</a:t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7bbcdf85a3_0_128"/>
          <p:cNvSpPr txBox="1"/>
          <p:nvPr>
            <p:ph idx="12" type="sldNum"/>
          </p:nvPr>
        </p:nvSpPr>
        <p:spPr>
          <a:xfrm>
            <a:off x="11296611" y="632954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436" name="Google Shape;436;g17bbcdf85a3_0_128"/>
          <p:cNvCxnSpPr/>
          <p:nvPr/>
        </p:nvCxnSpPr>
        <p:spPr>
          <a:xfrm>
            <a:off x="178130" y="6329548"/>
            <a:ext cx="1183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7" name="Google Shape;437;g17bbcdf85a3_0_128"/>
          <p:cNvCxnSpPr/>
          <p:nvPr/>
        </p:nvCxnSpPr>
        <p:spPr>
          <a:xfrm>
            <a:off x="276070" y="1081545"/>
            <a:ext cx="116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" name="Google Shape;438;g17bbcdf85a3_0_128"/>
          <p:cNvSpPr txBox="1"/>
          <p:nvPr/>
        </p:nvSpPr>
        <p:spPr>
          <a:xfrm>
            <a:off x="415635" y="497455"/>
            <a:ext cx="10881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Data Analysis - Visualizing Incidents over time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9" name="Google Shape;439;g17bbcdf85a3_0_128" title="BarRac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91" y="1307075"/>
            <a:ext cx="6272560" cy="46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17bbcdf85a3_0_128"/>
          <p:cNvSpPr txBox="1"/>
          <p:nvPr/>
        </p:nvSpPr>
        <p:spPr>
          <a:xfrm>
            <a:off x="7264900" y="1378825"/>
            <a:ext cx="4131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Evolution of case categories over time → real time breakdown of cumulative case category load shown in the previous slide 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Until the end of 2018, inquiry_application cases were dominant 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Beginning in 2019, break_data cases rapidly grew and became dominant case category after that point 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2022-03-27T15:14:09Z</dcterms:created>
  <dc:creator>Abdel-Azim, Ahmad Gamal</dc:creator>
</cp:coreProperties>
</file>