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2644CB-9A2C-4BA9-A1C3-1EC6013C8C57}">
  <a:tblStyle styleId="{152644CB-9A2C-4BA9-A1C3-1EC6013C8C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B7CBCA4-3CFF-41D5-BA62-DD888F2BFFE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7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e4f2f651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e4f2f6511_0_5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4f2f6511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e4f2f6511_0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4f2f651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e4f2f6511_0_6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4f2f651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gde4f2f6511_0_6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4f2f651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e4f2f6511_0_7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e4f2f6511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de4f2f6511_0_8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4f2f6511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e4f2f6511_0_8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405890" y="287556"/>
            <a:ext cx="7098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368813" y="4768660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Main 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920867" y="4922561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sz="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Title">
  <p:cSld name="Speaker 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95901" y="2186450"/>
            <a:ext cx="60288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298064" y="2957050"/>
            <a:ext cx="60288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256759" y="2313710"/>
            <a:ext cx="7877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lv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282784" y="1852775"/>
            <a:ext cx="7877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Split">
  <p:cSld name="Title &amp; Bullets Spli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263390" y="1896079"/>
            <a:ext cx="23826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/>
          <p:nvPr/>
        </p:nvSpPr>
        <p:spPr>
          <a:xfrm>
            <a:off x="3221182" y="0"/>
            <a:ext cx="5918429" cy="5143500"/>
          </a:xfrm>
          <a:custGeom>
            <a:rect b="b" l="l" r="r" t="t"/>
            <a:pathLst>
              <a:path extrusionOk="0" h="6858000" w="7891239">
                <a:moveTo>
                  <a:pt x="0" y="0"/>
                </a:moveTo>
                <a:lnTo>
                  <a:pt x="7891239" y="0"/>
                </a:lnTo>
                <a:lnTo>
                  <a:pt x="7891239" y="6858000"/>
                </a:lnTo>
                <a:lnTo>
                  <a:pt x="0" y="6858000"/>
                </a:lnTo>
                <a:lnTo>
                  <a:pt x="463052" y="3429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880625" y="334566"/>
            <a:ext cx="49647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>
            <p:ph idx="2" type="pic"/>
          </p:nvPr>
        </p:nvSpPr>
        <p:spPr>
          <a:xfrm>
            <a:off x="-22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368813" y="4768660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45156" y="1197312"/>
            <a:ext cx="53817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None/>
              <a:defRPr sz="8400"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4827" y="239755"/>
            <a:ext cx="952500" cy="71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406129" y="287556"/>
            <a:ext cx="709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368813" y="4768660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406129" y="1227535"/>
            <a:ext cx="71094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>
                <a:solidFill>
                  <a:schemeClr val="dk1"/>
                </a:solidFill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1406129" y="287556"/>
            <a:ext cx="709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368813" y="4768660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1406129" y="1227535"/>
            <a:ext cx="71094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111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TR"/>
              <a:buChar char="-"/>
              <a:defRPr/>
            </a:lvl2pPr>
            <a:lvl3pPr indent="-2921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  <a:defRPr i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36195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Title &amp; 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419976" y="303986"/>
            <a:ext cx="7460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/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419976" y="1327972"/>
            <a:ext cx="74022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368813" y="4768660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1451277" y="826521"/>
            <a:ext cx="7398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copy">
  <p:cSld name="Two Columns cop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245783" y="1202506"/>
            <a:ext cx="8229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239492" y="2187270"/>
            <a:ext cx="82296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997462" y="4888939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277688" y="1701391"/>
            <a:ext cx="8229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 and text">
  <p:cSld name="2_Photo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284170" y="3135451"/>
            <a:ext cx="23847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4275" spcFirstLastPara="1" rIns="34275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287392" y="1432307"/>
            <a:ext cx="237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263390" y="1739590"/>
            <a:ext cx="23826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Image Slide 1 copy" showMasterSp="0">
  <p:cSld name="One Image Slide 1 cop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>
            <p:ph idx="2" type="pic"/>
          </p:nvPr>
        </p:nvSpPr>
        <p:spPr>
          <a:xfrm>
            <a:off x="1503486" y="1"/>
            <a:ext cx="7640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1503457" y="4021986"/>
            <a:ext cx="1992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4143823" y="4021988"/>
            <a:ext cx="16218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997462" y="4983551"/>
            <a:ext cx="146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90000"/>
              </a:lnSpc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4117938" y="4186748"/>
            <a:ext cx="2146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6564163" y="4021988"/>
            <a:ext cx="16218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6538278" y="4186748"/>
            <a:ext cx="2146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•"/>
              <a:defRPr/>
            </a:lvl9pPr>
          </a:lstStyle>
          <a:p/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4827" y="239755"/>
            <a:ext cx="952500" cy="71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1" showMasterSp="0">
  <p:cSld name="Image Gallery 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4320529" y="645703"/>
            <a:ext cx="19425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7"/>
          <p:cNvSpPr/>
          <p:nvPr>
            <p:ph idx="3" type="pic"/>
          </p:nvPr>
        </p:nvSpPr>
        <p:spPr>
          <a:xfrm>
            <a:off x="5559016" y="2605689"/>
            <a:ext cx="27018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7"/>
          <p:cNvSpPr/>
          <p:nvPr>
            <p:ph idx="4" type="pic"/>
          </p:nvPr>
        </p:nvSpPr>
        <p:spPr>
          <a:xfrm>
            <a:off x="1594000" y="639658"/>
            <a:ext cx="2670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/>
          <p:nvPr>
            <p:ph idx="5" type="pic"/>
          </p:nvPr>
        </p:nvSpPr>
        <p:spPr>
          <a:xfrm>
            <a:off x="1590775" y="2605688"/>
            <a:ext cx="39048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/>
          <p:nvPr>
            <p:ph idx="6" type="pic"/>
          </p:nvPr>
        </p:nvSpPr>
        <p:spPr>
          <a:xfrm>
            <a:off x="1594000" y="1627438"/>
            <a:ext cx="2670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7"/>
          <p:cNvSpPr/>
          <p:nvPr>
            <p:ph idx="7" type="pic"/>
          </p:nvPr>
        </p:nvSpPr>
        <p:spPr>
          <a:xfrm>
            <a:off x="6318446" y="645703"/>
            <a:ext cx="19425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4827" y="239755"/>
            <a:ext cx="952500" cy="71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 showMasterSp="0">
  <p:cSld name="Image Gallery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>
            <p:ph idx="2" type="pic"/>
          </p:nvPr>
        </p:nvSpPr>
        <p:spPr>
          <a:xfrm>
            <a:off x="2681446" y="0"/>
            <a:ext cx="35463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8"/>
          <p:cNvSpPr/>
          <p:nvPr>
            <p:ph idx="3" type="pic"/>
          </p:nvPr>
        </p:nvSpPr>
        <p:spPr>
          <a:xfrm>
            <a:off x="6280240" y="902990"/>
            <a:ext cx="28617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8"/>
          <p:cNvSpPr/>
          <p:nvPr>
            <p:ph idx="4" type="pic"/>
          </p:nvPr>
        </p:nvSpPr>
        <p:spPr>
          <a:xfrm>
            <a:off x="6287796" y="0"/>
            <a:ext cx="28617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8"/>
          <p:cNvSpPr/>
          <p:nvPr>
            <p:ph idx="5" type="pic"/>
          </p:nvPr>
        </p:nvSpPr>
        <p:spPr>
          <a:xfrm>
            <a:off x="2118839" y="3148033"/>
            <a:ext cx="24612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/>
          <p:nvPr>
            <p:ph idx="6" type="pic"/>
          </p:nvPr>
        </p:nvSpPr>
        <p:spPr>
          <a:xfrm>
            <a:off x="-677" y="1"/>
            <a:ext cx="26295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/>
          <p:nvPr>
            <p:ph idx="7" type="pic"/>
          </p:nvPr>
        </p:nvSpPr>
        <p:spPr>
          <a:xfrm>
            <a:off x="4632822" y="1962531"/>
            <a:ext cx="15948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/>
          <p:nvPr>
            <p:ph idx="8" type="pic"/>
          </p:nvPr>
        </p:nvSpPr>
        <p:spPr>
          <a:xfrm>
            <a:off x="1" y="1962480"/>
            <a:ext cx="20661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8"/>
          <p:cNvSpPr/>
          <p:nvPr>
            <p:ph idx="9" type="pic"/>
          </p:nvPr>
        </p:nvSpPr>
        <p:spPr>
          <a:xfrm>
            <a:off x="2118839" y="1958539"/>
            <a:ext cx="24612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0" y="0"/>
            <a:ext cx="9139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8100" lIns="38100" spcFirstLastPara="1" rIns="38100" wrap="square" tIns="381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rmAutofit/>
          </a:bodyPr>
          <a:lstStyle>
            <a:lvl1pPr lv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72458" y="4663217"/>
            <a:ext cx="548700" cy="2001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2">
            <a:alphaModFix/>
          </a:blip>
          <a:srcRect b="0" l="0" r="90309" t="0"/>
          <a:stretch/>
        </p:blipFill>
        <p:spPr>
          <a:xfrm>
            <a:off x="8320450" y="287550"/>
            <a:ext cx="555199" cy="5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483374" y="4840498"/>
            <a:ext cx="495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b="1" i="0" sz="800" u="none" cap="none" strike="noStrike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31"/>
          <p:cNvCxnSpPr/>
          <p:nvPr/>
        </p:nvCxnSpPr>
        <p:spPr>
          <a:xfrm>
            <a:off x="103369" y="4808006"/>
            <a:ext cx="889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31"/>
          <p:cNvSpPr txBox="1"/>
          <p:nvPr>
            <p:ph type="title"/>
          </p:nvPr>
        </p:nvSpPr>
        <p:spPr>
          <a:xfrm>
            <a:off x="1405900" y="211350"/>
            <a:ext cx="6916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2pPr>
            <a:lvl3pPr lvl="2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3pPr>
            <a:lvl4pPr lvl="3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4pPr>
            <a:lvl5pPr lvl="4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5pPr>
            <a:lvl6pPr lvl="5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6pPr>
            <a:lvl7pPr lvl="6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7pPr>
            <a:lvl8pPr lvl="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8pPr>
            <a:lvl9pPr lvl="8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88499" y="1679863"/>
            <a:ext cx="2367000" cy="17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420586" y="239777"/>
            <a:ext cx="708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420587" y="1181100"/>
            <a:ext cx="70899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920866" y="4885822"/>
            <a:ext cx="219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90309" t="0"/>
          <a:stretch/>
        </p:blipFill>
        <p:spPr>
          <a:xfrm>
            <a:off x="8320450" y="287550"/>
            <a:ext cx="555199" cy="5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ctrTitle"/>
          </p:nvPr>
        </p:nvSpPr>
        <p:spPr>
          <a:xfrm>
            <a:off x="233781" y="55843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Understanding Consumer Perception for Retail Company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4"/>
          <p:cNvSpPr txBox="1"/>
          <p:nvPr>
            <p:ph idx="1" type="subTitle"/>
          </p:nvPr>
        </p:nvSpPr>
        <p:spPr>
          <a:xfrm>
            <a:off x="311750" y="2454398"/>
            <a:ext cx="85206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arvard Undergrad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te Data Analytics Group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Final Presentation</a:t>
            </a:r>
            <a:endParaRPr sz="1400" u="sng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34"/>
          <p:cNvSpPr txBox="1"/>
          <p:nvPr/>
        </p:nvSpPr>
        <p:spPr>
          <a:xfrm>
            <a:off x="281614" y="4491064"/>
            <a:ext cx="4198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800">
                <a:solidFill>
                  <a:schemeClr val="lt1"/>
                </a:solidFill>
              </a:rPr>
              <a:t>HDAG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Group 2019 ® All rights reserved</a:t>
            </a:r>
            <a:endParaRPr sz="1100"/>
          </a:p>
        </p:txBody>
      </p:sp>
      <p:sp>
        <p:nvSpPr>
          <p:cNvPr id="153" name="Google Shape;153;p34"/>
          <p:cNvSpPr/>
          <p:nvPr/>
        </p:nvSpPr>
        <p:spPr>
          <a:xfrm>
            <a:off x="6824050" y="119100"/>
            <a:ext cx="2319900" cy="11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528" y="164075"/>
            <a:ext cx="2048476" cy="8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2075" y="211350"/>
            <a:ext cx="8010000" cy="58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Executive Summary</a:t>
            </a:r>
            <a:endParaRPr/>
          </a:p>
        </p:txBody>
      </p:sp>
      <p:cxnSp>
        <p:nvCxnSpPr>
          <p:cNvPr id="160" name="Google Shape;160;p35"/>
          <p:cNvCxnSpPr/>
          <p:nvPr/>
        </p:nvCxnSpPr>
        <p:spPr>
          <a:xfrm>
            <a:off x="318098" y="762000"/>
            <a:ext cx="78201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1" name="Google Shape;161;p35"/>
          <p:cNvGraphicFramePr/>
          <p:nvPr/>
        </p:nvGraphicFramePr>
        <p:xfrm>
          <a:off x="312063" y="1444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{152644CB-9A2C-4BA9-A1C3-1EC6013C8C57}</a:tableStyleId>
              </a:tblPr>
              <a:tblGrid>
                <a:gridCol w="1784450"/>
                <a:gridCol w="2575475"/>
                <a:gridCol w="4241650"/>
              </a:tblGrid>
              <a:tr h="76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Challenge</a:t>
                      </a:r>
                      <a:endParaRPr b="0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Remain competitive on the market by understanding existing consumer sentiment and outreach to younger audiences</a:t>
                      </a:r>
                      <a:endParaRPr b="0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Disconnects between </a:t>
                      </a: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Retail Company</a:t>
                      </a: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’s values and consumers</a:t>
                      </a:r>
                      <a:endParaRPr b="0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Problems in efficiency and usability with </a:t>
                      </a: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Retail Company</a:t>
                      </a: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’s current services</a:t>
                      </a:r>
                      <a:endParaRPr b="0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b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Consumer perception within the young adult range</a:t>
                      </a:r>
                      <a:endParaRPr b="0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Approach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 platforms such as Infegy and Q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ua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ltrics to create data insights from text-based analysis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Infegy web-scraping social media analytics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ua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ltrics product reviews</a:t>
                      </a:r>
                      <a:endParaRPr i="0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1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Insights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Analyze key trends and 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barriers in consumer sentiment</a:t>
                      </a:r>
                      <a:r>
                        <a:rPr i="0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by using various 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queries</a:t>
                      </a:r>
                      <a:r>
                        <a:rPr i="0"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and 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sentiment analysis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i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 series analysis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i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Text analysis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Helvetica Neue"/>
                        <a:buChar char="▪"/>
                      </a:pPr>
                      <a:r>
                        <a:rPr i="0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Sentiment analysis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Appendix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Offer recommendations based on the data insights and experience with data platforms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Helvetica Neue"/>
                        <a:buChar char="▪"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Infegy and Q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ua</a:t>
                      </a: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ltrics review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Helvetica Neue"/>
                        <a:buChar char="▪"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Future Metrics and Data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0955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Helvetica Neue"/>
                        <a:buChar char="▪"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 Takeaways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35"/>
          <p:cNvSpPr txBox="1"/>
          <p:nvPr/>
        </p:nvSpPr>
        <p:spPr>
          <a:xfrm>
            <a:off x="342769" y="948773"/>
            <a:ext cx="2096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8483374" y="4840498"/>
            <a:ext cx="495900" cy="1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327377" y="1441989"/>
            <a:ext cx="4141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Infegy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6"/>
          <p:cNvCxnSpPr/>
          <p:nvPr/>
        </p:nvCxnSpPr>
        <p:spPr>
          <a:xfrm>
            <a:off x="382735" y="1916671"/>
            <a:ext cx="372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36"/>
          <p:cNvCxnSpPr/>
          <p:nvPr/>
        </p:nvCxnSpPr>
        <p:spPr>
          <a:xfrm>
            <a:off x="4723581" y="1909303"/>
            <a:ext cx="4146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36"/>
          <p:cNvSpPr txBox="1"/>
          <p:nvPr/>
        </p:nvSpPr>
        <p:spPr>
          <a:xfrm>
            <a:off x="4673856" y="1441989"/>
            <a:ext cx="4245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ltrics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4861508" y="2139542"/>
            <a:ext cx="3876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reviews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4861508" y="3398371"/>
            <a:ext cx="3876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metric: Sentiment analysis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4861533" y="2773514"/>
            <a:ext cx="3856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metric: Average ratings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4723581" y="2139542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4723581" y="2773509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23581" y="3407476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327375" y="952325"/>
            <a:ext cx="6752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327375" y="211350"/>
            <a:ext cx="7994700" cy="58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400"/>
              <a:t>To analyze consumer data and their relationship with </a:t>
            </a:r>
            <a:r>
              <a:rPr lang="en" sz="1400"/>
              <a:t>Retail Company</a:t>
            </a:r>
            <a:r>
              <a:rPr lang="en" sz="1400"/>
              <a:t>, we used data from social media platforms through Infegy and consumer reviews through Q</a:t>
            </a:r>
            <a:r>
              <a:rPr lang="en" sz="1400"/>
              <a:t>ua</a:t>
            </a:r>
            <a:r>
              <a:rPr lang="en" sz="1400"/>
              <a:t>ltrics.</a:t>
            </a:r>
            <a:endParaRPr/>
          </a:p>
        </p:txBody>
      </p:sp>
      <p:sp>
        <p:nvSpPr>
          <p:cNvPr id="180" name="Google Shape;180;p36"/>
          <p:cNvSpPr txBox="1"/>
          <p:nvPr/>
        </p:nvSpPr>
        <p:spPr>
          <a:xfrm>
            <a:off x="520658" y="2139542"/>
            <a:ext cx="3876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media data, querying on keywords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520658" y="3398358"/>
            <a:ext cx="38763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metric: Sentiment analysis</a:t>
            </a:r>
            <a:endParaRPr b="1" i="0" sz="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520658" y="2791751"/>
            <a:ext cx="3856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metric: Document counts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36"/>
          <p:cNvSpPr/>
          <p:nvPr/>
        </p:nvSpPr>
        <p:spPr>
          <a:xfrm>
            <a:off x="382731" y="2139542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382731" y="2773509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6"/>
          <p:cNvSpPr/>
          <p:nvPr/>
        </p:nvSpPr>
        <p:spPr>
          <a:xfrm>
            <a:off x="382731" y="3407476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520658" y="4023189"/>
            <a:ext cx="3856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validation: Sample posts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382731" y="4023189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4861533" y="4023189"/>
            <a:ext cx="3856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validation: Sample posts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4723606" y="4023189"/>
            <a:ext cx="403800" cy="40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724" y="1509175"/>
            <a:ext cx="273901" cy="27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049" y="1509036"/>
            <a:ext cx="273901" cy="2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375" y="1509037"/>
            <a:ext cx="273900" cy="2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8483374" y="4840498"/>
            <a:ext cx="495900" cy="1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4" name="Google Shape;194;p36"/>
          <p:cNvCxnSpPr/>
          <p:nvPr/>
        </p:nvCxnSpPr>
        <p:spPr>
          <a:xfrm>
            <a:off x="391875" y="755775"/>
            <a:ext cx="7771200" cy="1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5" name="Google Shape;19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3750" y="1475450"/>
            <a:ext cx="273900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/>
          <p:nvPr/>
        </p:nvSpPr>
        <p:spPr>
          <a:xfrm>
            <a:off x="6836700" y="1074173"/>
            <a:ext cx="936000" cy="21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6878800" y="1013725"/>
            <a:ext cx="849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Extended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70604" y="4551000"/>
            <a:ext cx="1841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Infegy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327375" y="211350"/>
            <a:ext cx="7994700" cy="58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400"/>
              <a:t>We analyzed keywords in the company’s </a:t>
            </a:r>
            <a:r>
              <a:rPr lang="en" sz="1400"/>
              <a:t>mission</a:t>
            </a:r>
            <a:r>
              <a:rPr lang="en" sz="1400"/>
              <a:t>, vision, and values to identify </a:t>
            </a:r>
            <a:r>
              <a:rPr lang="en" sz="1400"/>
              <a:t>areas</a:t>
            </a:r>
            <a:r>
              <a:rPr lang="en" sz="1400"/>
              <a:t> that did not resonate with consumers on social media platforms.</a:t>
            </a:r>
            <a:endParaRPr/>
          </a:p>
        </p:txBody>
      </p:sp>
      <p:cxnSp>
        <p:nvCxnSpPr>
          <p:cNvPr id="204" name="Google Shape;204;p37"/>
          <p:cNvCxnSpPr/>
          <p:nvPr/>
        </p:nvCxnSpPr>
        <p:spPr>
          <a:xfrm>
            <a:off x="333386" y="762000"/>
            <a:ext cx="78051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37"/>
          <p:cNvSpPr txBox="1"/>
          <p:nvPr/>
        </p:nvSpPr>
        <p:spPr>
          <a:xfrm>
            <a:off x="327375" y="952325"/>
            <a:ext cx="49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Insight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Value Ecosystem Analysis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5744925" y="1074224"/>
            <a:ext cx="979200" cy="21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5744925" y="1013725"/>
            <a:ext cx="979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Company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856375" y="1345013"/>
            <a:ext cx="756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159975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5.47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2.43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5.23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4.49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3.84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3.27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0.68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0.08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6925162" y="1345013"/>
            <a:ext cx="756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159975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7.34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6.89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5.52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6.91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4.02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5.56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0.86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0.28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7882500" y="1074224"/>
            <a:ext cx="979200" cy="212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7896750" y="1013725"/>
            <a:ext cx="979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Competitor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7993948" y="1352525"/>
            <a:ext cx="756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3699023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3.24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1.26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2.86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1.98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2.49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1.77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0.48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0.03</a:t>
            </a:r>
            <a:endParaRPr b="1"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807500" y="1352525"/>
            <a:ext cx="1893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Posts Captured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 (%)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Vision (%)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Mission (%)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1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(%)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2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(%)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3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(%)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4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(%)</a:t>
            </a:r>
            <a:endParaRPr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5</a:t>
            </a:r>
            <a:r>
              <a:rPr b="1" i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(%)</a:t>
            </a:r>
            <a:endParaRPr i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4" name="Google Shape;214;p37"/>
          <p:cNvCxnSpPr/>
          <p:nvPr/>
        </p:nvCxnSpPr>
        <p:spPr>
          <a:xfrm flipH="1" rot="10800000">
            <a:off x="4286250" y="1676975"/>
            <a:ext cx="4604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5" name="Google Shape;215;p37"/>
          <p:cNvGraphicFramePr/>
          <p:nvPr/>
        </p:nvGraphicFramePr>
        <p:xfrm>
          <a:off x="327375" y="27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{7B7CBCA4-3CFF-41D5-BA62-DD888F2BFFE8}</a:tableStyleId>
              </a:tblPr>
              <a:tblGrid>
                <a:gridCol w="2895175"/>
                <a:gridCol w="6845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Query Keywords (1 year)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Count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heck, share, items, loving, Facebook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6361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run, miles, today, shoes, starting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4435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work, hard, hard work, today, always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4211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workout, Sq</a:t>
                      </a: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ua</a:t>
                      </a: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t, body, today, exercises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4069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today, gift, respect, launch, session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2719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7"/>
          <p:cNvSpPr txBox="1"/>
          <p:nvPr/>
        </p:nvSpPr>
        <p:spPr>
          <a:xfrm>
            <a:off x="327375" y="2315900"/>
            <a:ext cx="338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Helvetica Neue"/>
                <a:ea typeface="Helvetica Neue"/>
                <a:cs typeface="Helvetica Neue"/>
                <a:sym typeface="Helvetica Neue"/>
              </a:rPr>
              <a:t>Top discussions clustered around themes</a:t>
            </a:r>
            <a:endParaRPr b="1"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27375" y="1450063"/>
            <a:ext cx="338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Consumers are matching 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Retail Company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’s lang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ge around values relating to 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Value 1, Value 2, and Value 3.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483374" y="4840498"/>
            <a:ext cx="495900" cy="1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70593" y="4551011"/>
            <a:ext cx="85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Q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ltrics Product Review Data from Q1 2019 to Q1 2021</a:t>
            </a:r>
            <a:endParaRPr sz="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327375" y="952325"/>
            <a:ext cx="6752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Insight: Product Sizes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351700" y="211350"/>
            <a:ext cx="7970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keyword filtering on Qualtrics feedback data to understand patterns in consumer </a:t>
            </a: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800">
              <a:solidFill>
                <a:srgbClr val="0C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6" name="Google Shape;226;p38"/>
          <p:cNvCxnSpPr/>
          <p:nvPr/>
        </p:nvCxnSpPr>
        <p:spPr>
          <a:xfrm>
            <a:off x="357693" y="762000"/>
            <a:ext cx="77814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38"/>
          <p:cNvSpPr txBox="1"/>
          <p:nvPr/>
        </p:nvSpPr>
        <p:spPr>
          <a:xfrm>
            <a:off x="327375" y="1442000"/>
            <a:ext cx="8052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 sizes are not accurately reflected by the sizing guide. This problem is especially pertinent in </a:t>
            </a:r>
            <a:r>
              <a:rPr b="1"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shoes</a:t>
            </a: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Common complaints include “snug”, “narrow,” and “loose.” There is a particular relevance of</a:t>
            </a:r>
            <a:r>
              <a:rPr b="1"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small </a:t>
            </a: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products, with nearly </a:t>
            </a:r>
            <a:r>
              <a:rPr b="1" lang="en" sz="1100">
                <a:solidFill>
                  <a:srgbClr val="000000"/>
                </a:solidFill>
              </a:rPr>
              <a:t>14.1% of reviews</a:t>
            </a:r>
            <a:r>
              <a:rPr lang="en" sz="1100">
                <a:solidFill>
                  <a:srgbClr val="000000"/>
                </a:solidFill>
              </a:rPr>
              <a:t> containing sizing complaints in regard to being too “snug.” Another </a:t>
            </a:r>
            <a:r>
              <a:rPr b="1" lang="en" sz="1100">
                <a:solidFill>
                  <a:srgbClr val="000000"/>
                </a:solidFill>
              </a:rPr>
              <a:t>9%</a:t>
            </a:r>
            <a:r>
              <a:rPr lang="en" sz="1100">
                <a:solidFill>
                  <a:srgbClr val="000000"/>
                </a:solidFill>
              </a:rPr>
              <a:t> are too loose. </a:t>
            </a: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Women’s garments have notably fewer options for size, i.e. narrow vs. 1 size fits all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38"/>
          <p:cNvCxnSpPr/>
          <p:nvPr/>
        </p:nvCxnSpPr>
        <p:spPr>
          <a:xfrm>
            <a:off x="354985" y="2106971"/>
            <a:ext cx="7970400" cy="3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2398486"/>
            <a:ext cx="2730790" cy="186491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5821925" y="2057013"/>
            <a:ext cx="30684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1" i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</a:t>
            </a:r>
            <a:r>
              <a:rPr b="1" i="1" lang="en" sz="950">
                <a:latin typeface="Helvetica Neue"/>
                <a:ea typeface="Helvetica Neue"/>
                <a:cs typeface="Helvetica Neue"/>
                <a:sym typeface="Helvetica Neue"/>
              </a:rPr>
              <a:t>RetailCompany</a:t>
            </a:r>
            <a:r>
              <a:rPr b="1" i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want to do some q</a:t>
            </a:r>
            <a:r>
              <a:rPr b="1" i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b="1" i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lity control on the t-shirts being made in Egypt .I just ordered some "Loose" Heat Gear t-shirts and they are significantly smaller (by 2 sizes) than the shirts made in Vietnam or China. Literally just wasted $50.”  </a:t>
            </a:r>
            <a:r>
              <a:rPr b="1" lang="en" sz="9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[March 21, 2021]</a:t>
            </a:r>
            <a:endParaRPr b="1" sz="95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1C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993" y="2398489"/>
            <a:ext cx="2730757" cy="1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5923175" y="3141300"/>
            <a:ext cx="3068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Top Products described as too tight: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Swimwear - 36.2%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Underwear - 22.8%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Outerwear - 22.3%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Fit types: 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Semi-Fitted - 35.2%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Fitted - 18.7%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Compression - 17%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1813025" y="3961100"/>
            <a:ext cx="273900" cy="253800"/>
          </a:xfrm>
          <a:prstGeom prst="ellipse">
            <a:avLst/>
          </a:prstGeom>
          <a:noFill/>
          <a:ln cap="flat" cmpd="sng" w="9525">
            <a:solidFill>
              <a:srgbClr val="4949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8483374" y="4840498"/>
            <a:ext cx="495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8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800">
              <a:solidFill>
                <a:srgbClr val="000D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4723575" y="1741675"/>
            <a:ext cx="414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with these keywords have been positive as well.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70593" y="4551011"/>
            <a:ext cx="85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Q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ltrics customer reviews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41075" y="1064275"/>
            <a:ext cx="378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Reviews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do not capture user demographics. However reviews mentioning children can be used a proxy for sentiment among a younger demographic.These 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rate highly</a:t>
            </a: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with the weighted average of query ratings being higher than the average rating overall.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2" name="Google Shape;242;p39"/>
          <p:cNvCxnSpPr/>
          <p:nvPr/>
        </p:nvCxnSpPr>
        <p:spPr>
          <a:xfrm>
            <a:off x="382735" y="2049471"/>
            <a:ext cx="372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4723581" y="2049478"/>
            <a:ext cx="4146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39"/>
          <p:cNvSpPr txBox="1"/>
          <p:nvPr/>
        </p:nvSpPr>
        <p:spPr>
          <a:xfrm>
            <a:off x="327375" y="716825"/>
            <a:ext cx="401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Key Insight: Customer Reviews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327375" y="211350"/>
            <a:ext cx="7994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identified text proxies to segment consumer and identify trends in sentiment across </a:t>
            </a: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consumers</a:t>
            </a: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>
              <a:solidFill>
                <a:srgbClr val="0C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6" name="Google Shape;246;p39"/>
          <p:cNvCxnSpPr/>
          <p:nvPr/>
        </p:nvCxnSpPr>
        <p:spPr>
          <a:xfrm>
            <a:off x="333386" y="762000"/>
            <a:ext cx="78051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47" name="Google Shape;247;p39"/>
          <p:cNvGraphicFramePr/>
          <p:nvPr/>
        </p:nvGraphicFramePr>
        <p:xfrm>
          <a:off x="911650" y="21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{7B7CBCA4-3CFF-41D5-BA62-DD888F2BFFE8}</a:tableStyleId>
              </a:tblPr>
              <a:tblGrid>
                <a:gridCol w="1661975"/>
                <a:gridCol w="1487200"/>
                <a:gridCol w="1797575"/>
                <a:gridCol w="2214775"/>
              </a:tblGrid>
              <a:tr h="41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Query Keywords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# of Reviews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 Rating (out of 5)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Positive Sentiment (%)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“son”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651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“daughter”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214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4.4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“kids”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4.25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“boys”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4.17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“girls”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4.31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55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Weighted Average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1013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4.44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Queries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387841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4.31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61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9"/>
          <p:cNvSpPr txBox="1"/>
          <p:nvPr/>
        </p:nvSpPr>
        <p:spPr>
          <a:xfrm>
            <a:off x="8483374" y="4840498"/>
            <a:ext cx="495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8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800">
              <a:solidFill>
                <a:srgbClr val="000D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/>
        </p:nvSpPr>
        <p:spPr>
          <a:xfrm>
            <a:off x="70593" y="4551011"/>
            <a:ext cx="85272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Q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ua</a:t>
            </a:r>
            <a:r>
              <a:rPr lang="en" sz="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ltrics customer reviews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>
            <a:off x="382735" y="2097939"/>
            <a:ext cx="372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40"/>
          <p:cNvCxnSpPr/>
          <p:nvPr/>
        </p:nvCxnSpPr>
        <p:spPr>
          <a:xfrm>
            <a:off x="4700775" y="2090092"/>
            <a:ext cx="4169400" cy="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40"/>
          <p:cNvSpPr txBox="1"/>
          <p:nvPr/>
        </p:nvSpPr>
        <p:spPr>
          <a:xfrm>
            <a:off x="4673856" y="1515501"/>
            <a:ext cx="4245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For style, we tracked two labels, “color” and “clothing attributes”, and for performance “work out” and “focused performance” among posts in the last year.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327375" y="952325"/>
            <a:ext cx="7835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Key Insight: Performance vs. Style Among Youth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327375" y="211350"/>
            <a:ext cx="799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conducted sentiment analysis between review classifications to understand younger consumer perception.</a:t>
            </a:r>
            <a:endParaRPr b="1">
              <a:solidFill>
                <a:srgbClr val="0C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9" name="Google Shape;259;p40"/>
          <p:cNvCxnSpPr/>
          <p:nvPr/>
        </p:nvCxnSpPr>
        <p:spPr>
          <a:xfrm>
            <a:off x="333386" y="762000"/>
            <a:ext cx="7805100" cy="7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60" name="Google Shape;260;p40"/>
          <p:cNvGraphicFramePr/>
          <p:nvPr/>
        </p:nvGraphicFramePr>
        <p:xfrm>
          <a:off x="382725" y="2172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{7B7CBCA4-3CFF-41D5-BA62-DD888F2BFFE8}</a:tableStyleId>
              </a:tblPr>
              <a:tblGrid>
                <a:gridCol w="1243200"/>
                <a:gridCol w="1243200"/>
                <a:gridCol w="1243200"/>
              </a:tblGrid>
              <a:tr h="25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Review Text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# of Reviews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 Rating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Football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4.55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Golf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4.44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Tennis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4.34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Soccer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37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4.27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Basketball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4.22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Baseball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4.12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Weighted Average</a:t>
                      </a:r>
                      <a:endParaRPr b="1" sz="900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381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4.33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All Queries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387841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4.31</a:t>
                      </a:r>
                      <a:endParaRPr b="1"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40"/>
          <p:cNvSpPr txBox="1"/>
          <p:nvPr/>
        </p:nvSpPr>
        <p:spPr>
          <a:xfrm>
            <a:off x="8483374" y="4840498"/>
            <a:ext cx="495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800">
                <a:solidFill>
                  <a:srgbClr val="000D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800">
              <a:solidFill>
                <a:srgbClr val="000D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888" y="2156477"/>
            <a:ext cx="4451176" cy="250971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382726" y="1515492"/>
            <a:ext cx="3729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all sports average rating is about the same, in the low-mid 4 range. We only tracked sports where there were at least 30 reviews in the past year.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">
  <a:themeElements>
    <a:clrScheme name="_FW19_3 9">
      <a:dk1>
        <a:srgbClr val="000000"/>
      </a:dk1>
      <a:lt1>
        <a:srgbClr val="FFFFFF"/>
      </a:lt1>
      <a:dk2>
        <a:srgbClr val="494949"/>
      </a:dk2>
      <a:lt2>
        <a:srgbClr val="E2E2E5"/>
      </a:lt2>
      <a:accent1>
        <a:srgbClr val="DC0019"/>
      </a:accent1>
      <a:accent2>
        <a:srgbClr val="BBBBBB"/>
      </a:accent2>
      <a:accent3>
        <a:srgbClr val="494949"/>
      </a:accent3>
      <a:accent4>
        <a:srgbClr val="9B9B9B"/>
      </a:accent4>
      <a:accent5>
        <a:srgbClr val="E3E3E5"/>
      </a:accent5>
      <a:accent6>
        <a:srgbClr val="BBBBB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