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Thin"/>
      <p:regular r:id="rId33"/>
      <p:bold r:id="rId34"/>
      <p:italic r:id="rId35"/>
      <p:boldItalic r:id="rId36"/>
    </p:embeddedFont>
    <p:embeddedFont>
      <p:font typeface="Roboto Medium"/>
      <p:regular r:id="rId37"/>
      <p:bold r:id="rId38"/>
      <p:italic r:id="rId39"/>
      <p:boldItalic r:id="rId40"/>
    </p:embeddedFont>
    <p:embeddedFont>
      <p:font typeface="Roboto"/>
      <p:regular r:id="rId41"/>
      <p:bold r:id="rId42"/>
      <p:italic r:id="rId43"/>
      <p:boldItalic r:id="rId44"/>
    </p:embeddedFont>
    <p:embeddedFont>
      <p:font typeface="Helvetica Neue"/>
      <p:regular r:id="rId45"/>
      <p:bold r:id="rId46"/>
      <p:italic r:id="rId47"/>
      <p:boldItalic r:id="rId48"/>
    </p:embeddedFont>
    <p:embeddedFont>
      <p:font typeface="Helvetica Neue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HelveticaNeue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RobotoThin-regular.fntdata"/><Relationship Id="rId32" Type="http://schemas.openxmlformats.org/officeDocument/2006/relationships/slide" Target="slides/slide25.xml"/><Relationship Id="rId35" Type="http://schemas.openxmlformats.org/officeDocument/2006/relationships/font" Target="fonts/RobotoThin-italic.fntdata"/><Relationship Id="rId34" Type="http://schemas.openxmlformats.org/officeDocument/2006/relationships/font" Target="fonts/RobotoThin-bold.fntdata"/><Relationship Id="rId37" Type="http://schemas.openxmlformats.org/officeDocument/2006/relationships/font" Target="fonts/RobotoMedium-regular.fntdata"/><Relationship Id="rId36" Type="http://schemas.openxmlformats.org/officeDocument/2006/relationships/font" Target="fonts/RobotoThin-boldItalic.fntdata"/><Relationship Id="rId39" Type="http://schemas.openxmlformats.org/officeDocument/2006/relationships/font" Target="fonts/RobotoMedium-italic.fntdata"/><Relationship Id="rId38" Type="http://schemas.openxmlformats.org/officeDocument/2006/relationships/font" Target="fonts/RobotoMedium-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2" Type="http://schemas.openxmlformats.org/officeDocument/2006/relationships/font" Target="fonts/HelveticaNeue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7b78041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Doris</a:t>
            </a:r>
            <a:endParaRPr/>
          </a:p>
        </p:txBody>
      </p:sp>
      <p:sp>
        <p:nvSpPr>
          <p:cNvPr id="190" name="Google Shape;190;g127b780416a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718c92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p:txBody>
      </p:sp>
      <p:sp>
        <p:nvSpPr>
          <p:cNvPr id="326" name="Google Shape;326;g12718c923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718c923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We start by cleaning and assembling relevant data, then break down data by country and year and display it using a map visualization. Then we normalize data using a log scale, as well as the animal slaughter data that Alexis will present later!</a:t>
            </a:r>
            <a:endParaRPr/>
          </a:p>
          <a:p>
            <a:pPr indent="0" lvl="0" marL="0" rtl="0" algn="l">
              <a:spcBef>
                <a:spcPts val="0"/>
              </a:spcBef>
              <a:spcAft>
                <a:spcPts val="0"/>
              </a:spcAft>
              <a:buNone/>
            </a:pPr>
            <a:r>
              <a:t/>
            </a:r>
            <a:endParaRPr/>
          </a:p>
        </p:txBody>
      </p:sp>
      <p:sp>
        <p:nvSpPr>
          <p:cNvPr id="343" name="Google Shape;343;g12718c923ff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83441a5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359" name="Google Shape;359;g1283441a5e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718c923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It’s impressive that ACEmanages the same reach just being one org as opposed to the composite of other donors</a:t>
            </a:r>
            <a:endParaRPr/>
          </a:p>
        </p:txBody>
      </p:sp>
      <p:sp>
        <p:nvSpPr>
          <p:cNvPr id="374" name="Google Shape;374;g12718c923f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718c923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RCF donations are very diverse when we include all org branches</a:t>
            </a:r>
            <a:endParaRPr/>
          </a:p>
          <a:p>
            <a:pPr indent="0" lvl="0" marL="0" rtl="0" algn="l">
              <a:spcBef>
                <a:spcPts val="0"/>
              </a:spcBef>
              <a:spcAft>
                <a:spcPts val="0"/>
              </a:spcAft>
              <a:buNone/>
            </a:pPr>
            <a:r>
              <a:rPr lang="en"/>
              <a:t>Not as diverse with just main branches</a:t>
            </a:r>
            <a:endParaRPr/>
          </a:p>
          <a:p>
            <a:pPr indent="0" lvl="0" marL="0" rtl="0" algn="l">
              <a:spcBef>
                <a:spcPts val="0"/>
              </a:spcBef>
              <a:spcAft>
                <a:spcPts val="0"/>
              </a:spcAft>
              <a:buNone/>
            </a:pPr>
            <a:r>
              <a:rPr lang="en"/>
              <a:t>Movement grants have made a significant impact in diversifying</a:t>
            </a:r>
            <a:endParaRPr/>
          </a:p>
        </p:txBody>
      </p:sp>
      <p:sp>
        <p:nvSpPr>
          <p:cNvPr id="389" name="Google Shape;389;g12718c923ff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7b780416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
        <p:nvSpPr>
          <p:cNvPr id="406" name="Google Shape;406;g127b780416a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83441a5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23" name="Google Shape;423;g1283441a5e2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83441a5e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43" name="Google Shape;443;g1283441a5e2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83441a5e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55" name="Google Shape;455;g1283441a5e2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83441a5e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77" name="Google Shape;477;g1283441a5e2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b780416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
        <p:nvSpPr>
          <p:cNvPr id="200" name="Google Shape;200;g127b780416a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83441a5e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87" name="Google Shape;487;g1283441a5e2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83441a5e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497" name="Google Shape;497;g1283441a5e2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718c923f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Giving tends to stay pretty consistent for other orgs </a:t>
            </a:r>
            <a:r>
              <a:rPr lang="en"/>
              <a:t>aggregated</a:t>
            </a:r>
            <a:r>
              <a:rPr lang="en"/>
              <a:t>, we see changes in countries/regions that are more underserved while other </a:t>
            </a:r>
            <a:r>
              <a:rPr lang="en"/>
              <a:t>country remain constant</a:t>
            </a:r>
            <a:endParaRPr/>
          </a:p>
        </p:txBody>
      </p:sp>
      <p:sp>
        <p:nvSpPr>
          <p:cNvPr id="507" name="Google Shape;507;g12718c923ff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718c923f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Internal donations hae dramatically increased over time!!</a:t>
            </a:r>
            <a:endParaRPr/>
          </a:p>
        </p:txBody>
      </p:sp>
      <p:sp>
        <p:nvSpPr>
          <p:cNvPr id="524" name="Google Shape;524;g12718c923ff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718c923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Amulya</a:t>
            </a:r>
            <a:endParaRPr/>
          </a:p>
          <a:p>
            <a:pPr indent="0" lvl="0" marL="0" rtl="0" algn="l">
              <a:spcBef>
                <a:spcPts val="0"/>
              </a:spcBef>
              <a:spcAft>
                <a:spcPts val="0"/>
              </a:spcAft>
              <a:buNone/>
            </a:pPr>
            <a:r>
              <a:rPr lang="en"/>
              <a:t>Mention we only have 2019-2020 data for mvmt</a:t>
            </a:r>
            <a:endParaRPr/>
          </a:p>
        </p:txBody>
      </p:sp>
      <p:sp>
        <p:nvSpPr>
          <p:cNvPr id="541" name="Google Shape;541;g12718c923ff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718c923f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718c923f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17df5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
        <p:nvSpPr>
          <p:cNvPr id="222" name="Google Shape;222;g12717df50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8d6cc64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country assignment tool is a program that finds out in which companies certain companies are based. Here’s how the Country Assignment Tool works: you open the application, load the </a:t>
            </a:r>
            <a:r>
              <a:rPr lang="en"/>
              <a:t>excel</a:t>
            </a:r>
            <a:r>
              <a:rPr lang="en"/>
              <a:t> sheet that you want to have filled out, wait for the tool to finish running, then review the data.</a:t>
            </a:r>
            <a:endParaRPr/>
          </a:p>
        </p:txBody>
      </p:sp>
      <p:sp>
        <p:nvSpPr>
          <p:cNvPr id="242" name="Google Shape;242;g128d6cc64cf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8d6cc64c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in depth look on how it works. First, a small script runs that allows you to open an excel sheet as a CSV file (you can easily export excel sheets to this format within the application).</a:t>
            </a:r>
            <a:endParaRPr/>
          </a:p>
        </p:txBody>
      </p:sp>
      <p:sp>
        <p:nvSpPr>
          <p:cNvPr id="274" name="Google Shape;274;g128d6cc64cf_0_5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8d6cc64c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 code runs a loop through each “Recipient” company and calls an algorithm that we created to search through google for any mentions of a base country. If none are found, the program will write “N/A” and move on.</a:t>
            </a:r>
            <a:endParaRPr/>
          </a:p>
        </p:txBody>
      </p:sp>
      <p:sp>
        <p:nvSpPr>
          <p:cNvPr id="285" name="Google Shape;285;g128d6cc64cf_0_5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8d6cc64cf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it is working on a few companies. Full instructions on how to use this application are included in the “README” file included with the program.</a:t>
            </a:r>
            <a:endParaRPr/>
          </a:p>
        </p:txBody>
      </p:sp>
      <p:sp>
        <p:nvSpPr>
          <p:cNvPr id="296" name="Google Shape;296;g128d6cc64cf_0_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83441a5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307" name="Google Shape;307;g1283441a5e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83441a5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p:txBody>
      </p:sp>
      <p:sp>
        <p:nvSpPr>
          <p:cNvPr id="316" name="Google Shape;316;g1283441a5e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5" name="Shape 95"/>
        <p:cNvGrpSpPr/>
        <p:nvPr/>
      </p:nvGrpSpPr>
      <p:grpSpPr>
        <a:xfrm>
          <a:off x="0" y="0"/>
          <a:ext cx="0" cy="0"/>
          <a:chOff x="0" y="0"/>
          <a:chExt cx="0" cy="0"/>
        </a:xfrm>
      </p:grpSpPr>
      <p:grpSp>
        <p:nvGrpSpPr>
          <p:cNvPr id="96" name="Google Shape;96;p25"/>
          <p:cNvGrpSpPr/>
          <p:nvPr/>
        </p:nvGrpSpPr>
        <p:grpSpPr>
          <a:xfrm>
            <a:off x="9366890" y="1358009"/>
            <a:ext cx="1619550" cy="2427525"/>
            <a:chOff x="9358009" y="1999033"/>
            <a:chExt cx="2159400" cy="3236700"/>
          </a:xfrm>
        </p:grpSpPr>
        <p:sp>
          <p:nvSpPr>
            <p:cNvPr id="97" name="Google Shape;97;p25"/>
            <p:cNvSpPr/>
            <p:nvPr/>
          </p:nvSpPr>
          <p:spPr>
            <a:xfrm>
              <a:off x="9358009" y="1999033"/>
              <a:ext cx="2159400" cy="3236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98" name="Google Shape;98;p25"/>
            <p:cNvSpPr txBox="1"/>
            <p:nvPr/>
          </p:nvSpPr>
          <p:spPr>
            <a:xfrm>
              <a:off x="9358009" y="2160397"/>
              <a:ext cx="2159400" cy="307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959"/>
                </a:buClr>
                <a:buSzPts val="1100"/>
                <a:buFont typeface="Helvetica Neue"/>
                <a:buNone/>
              </a:pPr>
              <a:r>
                <a:rPr lang="en" sz="1100">
                  <a:solidFill>
                    <a:srgbClr val="000959"/>
                  </a:solidFill>
                  <a:latin typeface="Helvetica Neue"/>
                  <a:ea typeface="Helvetica Neue"/>
                  <a:cs typeface="Helvetica Neue"/>
                  <a:sym typeface="Helvetica Neue"/>
                </a:rPr>
                <a:t>HDAG</a:t>
              </a:r>
              <a:r>
                <a:rPr b="0" i="0" lang="en" sz="1100" u="none" cap="none" strike="noStrike">
                  <a:solidFill>
                    <a:srgbClr val="000959"/>
                  </a:solidFill>
                  <a:latin typeface="Helvetica Neue"/>
                  <a:ea typeface="Helvetica Neue"/>
                  <a:cs typeface="Helvetica Neue"/>
                  <a:sym typeface="Helvetica Neue"/>
                </a:rPr>
                <a:t> Color Scheme</a:t>
              </a:r>
              <a:endParaRPr b="0" i="0" sz="1400" u="none" cap="none" strike="noStrike">
                <a:solidFill>
                  <a:schemeClr val="dk1"/>
                </a:solidFill>
                <a:latin typeface="Calibri"/>
                <a:ea typeface="Calibri"/>
                <a:cs typeface="Calibri"/>
                <a:sym typeface="Calibri"/>
              </a:endParaRPr>
            </a:p>
          </p:txBody>
        </p:sp>
        <p:sp>
          <p:nvSpPr>
            <p:cNvPr id="99" name="Google Shape;99;p25"/>
            <p:cNvSpPr/>
            <p:nvPr/>
          </p:nvSpPr>
          <p:spPr>
            <a:xfrm>
              <a:off x="9717700" y="2578023"/>
              <a:ext cx="307800" cy="307800"/>
            </a:xfrm>
            <a:prstGeom prst="rect">
              <a:avLst/>
            </a:prstGeom>
            <a:solidFill>
              <a:srgbClr val="000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0" name="Google Shape;100;p25"/>
            <p:cNvSpPr txBox="1"/>
            <p:nvPr/>
          </p:nvSpPr>
          <p:spPr>
            <a:xfrm>
              <a:off x="9988851" y="2593150"/>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#000959</a:t>
              </a:r>
              <a:endParaRPr b="0" i="0" sz="1400" u="none" cap="none" strike="noStrike">
                <a:solidFill>
                  <a:schemeClr val="dk1"/>
                </a:solidFill>
                <a:latin typeface="Calibri"/>
                <a:ea typeface="Calibri"/>
                <a:cs typeface="Calibri"/>
                <a:sym typeface="Calibri"/>
              </a:endParaRPr>
            </a:p>
          </p:txBody>
        </p:sp>
        <p:sp>
          <p:nvSpPr>
            <p:cNvPr id="101" name="Google Shape;101;p25"/>
            <p:cNvSpPr/>
            <p:nvPr/>
          </p:nvSpPr>
          <p:spPr>
            <a:xfrm>
              <a:off x="9717700" y="3000882"/>
              <a:ext cx="307800" cy="307800"/>
            </a:xfrm>
            <a:prstGeom prst="rect">
              <a:avLst/>
            </a:prstGeom>
            <a:solidFill>
              <a:srgbClr val="32528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2" name="Google Shape;102;p25"/>
            <p:cNvSpPr txBox="1"/>
            <p:nvPr/>
          </p:nvSpPr>
          <p:spPr>
            <a:xfrm>
              <a:off x="9988851" y="3016009"/>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#325287</a:t>
              </a:r>
              <a:endParaRPr b="0" i="0" sz="1400" u="none" cap="none" strike="noStrike">
                <a:solidFill>
                  <a:schemeClr val="dk1"/>
                </a:solidFill>
                <a:latin typeface="Calibri"/>
                <a:ea typeface="Calibri"/>
                <a:cs typeface="Calibri"/>
                <a:sym typeface="Calibri"/>
              </a:endParaRPr>
            </a:p>
          </p:txBody>
        </p:sp>
        <p:sp>
          <p:nvSpPr>
            <p:cNvPr id="103" name="Google Shape;103;p25"/>
            <p:cNvSpPr/>
            <p:nvPr/>
          </p:nvSpPr>
          <p:spPr>
            <a:xfrm>
              <a:off x="9717700" y="3421994"/>
              <a:ext cx="307800" cy="307800"/>
            </a:xfrm>
            <a:prstGeom prst="rect">
              <a:avLst/>
            </a:prstGeom>
            <a:solidFill>
              <a:srgbClr val="84242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4" name="Google Shape;104;p25"/>
            <p:cNvSpPr txBox="1"/>
            <p:nvPr/>
          </p:nvSpPr>
          <p:spPr>
            <a:xfrm>
              <a:off x="9988851" y="3437121"/>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#842420</a:t>
              </a:r>
              <a:endParaRPr b="0" i="0" sz="1400" u="none" cap="none" strike="noStrike">
                <a:solidFill>
                  <a:schemeClr val="dk1"/>
                </a:solidFill>
                <a:latin typeface="Calibri"/>
                <a:ea typeface="Calibri"/>
                <a:cs typeface="Calibri"/>
                <a:sym typeface="Calibri"/>
              </a:endParaRPr>
            </a:p>
          </p:txBody>
        </p:sp>
        <p:sp>
          <p:nvSpPr>
            <p:cNvPr id="105" name="Google Shape;105;p25"/>
            <p:cNvSpPr/>
            <p:nvPr/>
          </p:nvSpPr>
          <p:spPr>
            <a:xfrm>
              <a:off x="9717700" y="3867638"/>
              <a:ext cx="307800" cy="3078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6" name="Google Shape;106;p25"/>
            <p:cNvSpPr txBox="1"/>
            <p:nvPr/>
          </p:nvSpPr>
          <p:spPr>
            <a:xfrm>
              <a:off x="9988851" y="3882765"/>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#0D0D0D</a:t>
              </a:r>
              <a:endParaRPr b="0" i="0" sz="1400" u="none" cap="none" strike="noStrike">
                <a:solidFill>
                  <a:schemeClr val="dk1"/>
                </a:solidFill>
                <a:latin typeface="Calibri"/>
                <a:ea typeface="Calibri"/>
                <a:cs typeface="Calibri"/>
                <a:sym typeface="Calibri"/>
              </a:endParaRPr>
            </a:p>
          </p:txBody>
        </p:sp>
        <p:sp>
          <p:nvSpPr>
            <p:cNvPr id="107" name="Google Shape;107;p25"/>
            <p:cNvSpPr/>
            <p:nvPr/>
          </p:nvSpPr>
          <p:spPr>
            <a:xfrm>
              <a:off x="9717700" y="4294235"/>
              <a:ext cx="307800" cy="307800"/>
            </a:xfrm>
            <a:prstGeom prst="rect">
              <a:avLst/>
            </a:prstGeom>
            <a:solidFill>
              <a:srgbClr val="9B9B9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08" name="Google Shape;108;p25"/>
            <p:cNvSpPr txBox="1"/>
            <p:nvPr/>
          </p:nvSpPr>
          <p:spPr>
            <a:xfrm>
              <a:off x="9988851" y="4309362"/>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Helvetica Neue"/>
                <a:buNone/>
              </a:pPr>
              <a:r>
                <a:rPr b="0" i="0" lang="en" sz="900" u="none" cap="none" strike="noStrike">
                  <a:solidFill>
                    <a:schemeClr val="dk1"/>
                  </a:solidFill>
                  <a:latin typeface="Helvetica Neue"/>
                  <a:ea typeface="Helvetica Neue"/>
                  <a:cs typeface="Helvetica Neue"/>
                  <a:sym typeface="Helvetica Neue"/>
                </a:rPr>
                <a:t>HEX #9B9B9B</a:t>
              </a:r>
              <a:endParaRPr b="0" i="0" sz="1400" u="none" cap="none" strike="noStrike">
                <a:solidFill>
                  <a:schemeClr val="dk1"/>
                </a:solidFill>
                <a:latin typeface="Calibri"/>
                <a:ea typeface="Calibri"/>
                <a:cs typeface="Calibri"/>
                <a:sym typeface="Calibri"/>
              </a:endParaRPr>
            </a:p>
          </p:txBody>
        </p:sp>
        <p:sp>
          <p:nvSpPr>
            <p:cNvPr id="109" name="Google Shape;109;p25"/>
            <p:cNvSpPr/>
            <p:nvPr/>
          </p:nvSpPr>
          <p:spPr>
            <a:xfrm>
              <a:off x="9717700" y="4726851"/>
              <a:ext cx="307800" cy="3078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10" name="Google Shape;110;p25"/>
            <p:cNvSpPr txBox="1"/>
            <p:nvPr/>
          </p:nvSpPr>
          <p:spPr>
            <a:xfrm>
              <a:off x="9988851" y="4741978"/>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#DEDEDE</a:t>
              </a:r>
              <a:endParaRPr b="0" i="0" sz="1400" u="none" cap="none" strike="noStrike">
                <a:solidFill>
                  <a:schemeClr val="dk1"/>
                </a:solidFill>
                <a:latin typeface="Calibri"/>
                <a:ea typeface="Calibri"/>
                <a:cs typeface="Calibri"/>
                <a:sym typeface="Calibri"/>
              </a:endParaRPr>
            </a:p>
          </p:txBody>
        </p:sp>
      </p:grpSp>
      <p:sp>
        <p:nvSpPr>
          <p:cNvPr id="111" name="Google Shape;111;p25"/>
          <p:cNvSpPr txBox="1"/>
          <p:nvPr>
            <p:ph type="title"/>
          </p:nvPr>
        </p:nvSpPr>
        <p:spPr>
          <a:xfrm>
            <a:off x="170306" y="217500"/>
            <a:ext cx="8313000" cy="8619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chemeClr val="dk1"/>
              </a:buClr>
              <a:buSzPts val="1800"/>
              <a:buFont typeface="Helvetica Neue"/>
              <a:buNone/>
              <a:defRPr b="1" i="0" sz="1800" u="none" cap="none" strike="noStrike">
                <a:solidFill>
                  <a:srgbClr val="0C0C0C"/>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9pPr>
          </a:lstStyle>
          <a:p/>
        </p:txBody>
      </p:sp>
      <p:sp>
        <p:nvSpPr>
          <p:cNvPr id="112" name="Google Shape;112;p25"/>
          <p:cNvSpPr txBox="1"/>
          <p:nvPr>
            <p:ph idx="12" type="sldNum"/>
          </p:nvPr>
        </p:nvSpPr>
        <p:spPr>
          <a:xfrm>
            <a:off x="8483374" y="4840498"/>
            <a:ext cx="49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800" u="none" cap="none" strike="noStrike">
                <a:solidFill>
                  <a:srgbClr val="000D55"/>
                </a:solidFill>
                <a:latin typeface="Helvetica Neue"/>
                <a:ea typeface="Helvetica Neue"/>
                <a:cs typeface="Helvetica Neue"/>
                <a:sym typeface="Helvetica Neue"/>
              </a:defRPr>
            </a:lvl1pPr>
            <a:lvl2pPr indent="0" lvl="1" marL="0" rtl="0" algn="r">
              <a:spcBef>
                <a:spcPts val="0"/>
              </a:spcBef>
              <a:buNone/>
              <a:defRPr b="1" i="0" sz="800" u="none" cap="none" strike="noStrike">
                <a:solidFill>
                  <a:srgbClr val="000D55"/>
                </a:solidFill>
                <a:latin typeface="Helvetica Neue"/>
                <a:ea typeface="Helvetica Neue"/>
                <a:cs typeface="Helvetica Neue"/>
                <a:sym typeface="Helvetica Neue"/>
              </a:defRPr>
            </a:lvl2pPr>
            <a:lvl3pPr indent="0" lvl="2" marL="0" rtl="0" algn="r">
              <a:spcBef>
                <a:spcPts val="0"/>
              </a:spcBef>
              <a:buNone/>
              <a:defRPr b="1" i="0" sz="800" u="none" cap="none" strike="noStrike">
                <a:solidFill>
                  <a:srgbClr val="000D55"/>
                </a:solidFill>
                <a:latin typeface="Helvetica Neue"/>
                <a:ea typeface="Helvetica Neue"/>
                <a:cs typeface="Helvetica Neue"/>
                <a:sym typeface="Helvetica Neue"/>
              </a:defRPr>
            </a:lvl3pPr>
            <a:lvl4pPr indent="0" lvl="3" marL="0" rtl="0" algn="r">
              <a:spcBef>
                <a:spcPts val="0"/>
              </a:spcBef>
              <a:buNone/>
              <a:defRPr b="1" i="0" sz="800" u="none" cap="none" strike="noStrike">
                <a:solidFill>
                  <a:srgbClr val="000D55"/>
                </a:solidFill>
                <a:latin typeface="Helvetica Neue"/>
                <a:ea typeface="Helvetica Neue"/>
                <a:cs typeface="Helvetica Neue"/>
                <a:sym typeface="Helvetica Neue"/>
              </a:defRPr>
            </a:lvl4pPr>
            <a:lvl5pPr indent="0" lvl="4" marL="0" rtl="0" algn="r">
              <a:spcBef>
                <a:spcPts val="0"/>
              </a:spcBef>
              <a:buNone/>
              <a:defRPr b="1" i="0" sz="800" u="none" cap="none" strike="noStrike">
                <a:solidFill>
                  <a:srgbClr val="000D55"/>
                </a:solidFill>
                <a:latin typeface="Helvetica Neue"/>
                <a:ea typeface="Helvetica Neue"/>
                <a:cs typeface="Helvetica Neue"/>
                <a:sym typeface="Helvetica Neue"/>
              </a:defRPr>
            </a:lvl5pPr>
            <a:lvl6pPr indent="0" lvl="5" marL="0" rtl="0" algn="r">
              <a:spcBef>
                <a:spcPts val="0"/>
              </a:spcBef>
              <a:buNone/>
              <a:defRPr b="1" i="0" sz="800" u="none" cap="none" strike="noStrike">
                <a:solidFill>
                  <a:srgbClr val="000D55"/>
                </a:solidFill>
                <a:latin typeface="Helvetica Neue"/>
                <a:ea typeface="Helvetica Neue"/>
                <a:cs typeface="Helvetica Neue"/>
                <a:sym typeface="Helvetica Neue"/>
              </a:defRPr>
            </a:lvl6pPr>
            <a:lvl7pPr indent="0" lvl="6" marL="0" rtl="0" algn="r">
              <a:spcBef>
                <a:spcPts val="0"/>
              </a:spcBef>
              <a:buNone/>
              <a:defRPr b="1" i="0" sz="800" u="none" cap="none" strike="noStrike">
                <a:solidFill>
                  <a:srgbClr val="000D55"/>
                </a:solidFill>
                <a:latin typeface="Helvetica Neue"/>
                <a:ea typeface="Helvetica Neue"/>
                <a:cs typeface="Helvetica Neue"/>
                <a:sym typeface="Helvetica Neue"/>
              </a:defRPr>
            </a:lvl7pPr>
            <a:lvl8pPr indent="0" lvl="7" marL="0" rtl="0" algn="r">
              <a:spcBef>
                <a:spcPts val="0"/>
              </a:spcBef>
              <a:buNone/>
              <a:defRPr b="1" i="0" sz="800" u="none" cap="none" strike="noStrike">
                <a:solidFill>
                  <a:srgbClr val="000D55"/>
                </a:solidFill>
                <a:latin typeface="Helvetica Neue"/>
                <a:ea typeface="Helvetica Neue"/>
                <a:cs typeface="Helvetica Neue"/>
                <a:sym typeface="Helvetica Neue"/>
              </a:defRPr>
            </a:lvl8pPr>
            <a:lvl9pPr indent="0" lvl="8" marL="0" rtl="0" algn="r">
              <a:spcBef>
                <a:spcPts val="0"/>
              </a:spcBef>
              <a:buNone/>
              <a:defRPr b="1" i="0" sz="800" u="none" cap="none" strike="noStrike">
                <a:solidFill>
                  <a:srgbClr val="000D55"/>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cxnSp>
        <p:nvCxnSpPr>
          <p:cNvPr id="113" name="Google Shape;113;p25"/>
          <p:cNvCxnSpPr/>
          <p:nvPr/>
        </p:nvCxnSpPr>
        <p:spPr>
          <a:xfrm>
            <a:off x="103369" y="4808006"/>
            <a:ext cx="8890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8" name="Shape 118"/>
        <p:cNvGrpSpPr/>
        <p:nvPr/>
      </p:nvGrpSpPr>
      <p:grpSpPr>
        <a:xfrm>
          <a:off x="0" y="0"/>
          <a:ext cx="0" cy="0"/>
          <a:chOff x="0" y="0"/>
          <a:chExt cx="0" cy="0"/>
        </a:xfrm>
      </p:grpSpPr>
      <p:sp>
        <p:nvSpPr>
          <p:cNvPr id="119" name="Google Shape;119;p27"/>
          <p:cNvSpPr txBox="1"/>
          <p:nvPr>
            <p:ph type="ctrTitle"/>
          </p:nvPr>
        </p:nvSpPr>
        <p:spPr>
          <a:xfrm>
            <a:off x="311700" y="1970119"/>
            <a:ext cx="7753200" cy="864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900"/>
              <a:buFont typeface="Helvetica Neue"/>
              <a:buNone/>
              <a:defRPr b="1" sz="3900">
                <a:latin typeface="Helvetica Neue"/>
                <a:ea typeface="Helvetica Neue"/>
                <a:cs typeface="Helvetica Neue"/>
                <a:sym typeface="Helvetica Neue"/>
              </a:defRPr>
            </a:lvl1pPr>
            <a:lvl2pPr lvl="1" rtl="0" algn="l">
              <a:lnSpc>
                <a:spcPct val="100000"/>
              </a:lnSpc>
              <a:spcBef>
                <a:spcPts val="0"/>
              </a:spcBef>
              <a:spcAft>
                <a:spcPts val="0"/>
              </a:spcAft>
              <a:buSzPts val="5200"/>
              <a:buNone/>
              <a:defRPr sz="5200"/>
            </a:lvl2pPr>
            <a:lvl3pPr lvl="2" rtl="0" algn="l">
              <a:lnSpc>
                <a:spcPct val="100000"/>
              </a:lnSpc>
              <a:spcBef>
                <a:spcPts val="0"/>
              </a:spcBef>
              <a:spcAft>
                <a:spcPts val="0"/>
              </a:spcAft>
              <a:buSzPts val="5200"/>
              <a:buNone/>
              <a:defRPr sz="5200"/>
            </a:lvl3pPr>
            <a:lvl4pPr lvl="3" rtl="0" algn="l">
              <a:lnSpc>
                <a:spcPct val="100000"/>
              </a:lnSpc>
              <a:spcBef>
                <a:spcPts val="0"/>
              </a:spcBef>
              <a:spcAft>
                <a:spcPts val="0"/>
              </a:spcAft>
              <a:buSzPts val="5200"/>
              <a:buNone/>
              <a:defRPr sz="5200"/>
            </a:lvl4pPr>
            <a:lvl5pPr lvl="4" rtl="0" algn="l">
              <a:lnSpc>
                <a:spcPct val="100000"/>
              </a:lnSpc>
              <a:spcBef>
                <a:spcPts val="0"/>
              </a:spcBef>
              <a:spcAft>
                <a:spcPts val="0"/>
              </a:spcAft>
              <a:buSzPts val="5200"/>
              <a:buNone/>
              <a:defRPr sz="5200"/>
            </a:lvl5pPr>
            <a:lvl6pPr lvl="5" rtl="0" algn="l">
              <a:lnSpc>
                <a:spcPct val="100000"/>
              </a:lnSpc>
              <a:spcBef>
                <a:spcPts val="0"/>
              </a:spcBef>
              <a:spcAft>
                <a:spcPts val="0"/>
              </a:spcAft>
              <a:buSzPts val="5200"/>
              <a:buNone/>
              <a:defRPr sz="5200"/>
            </a:lvl6pPr>
            <a:lvl7pPr lvl="6" rtl="0" algn="l">
              <a:lnSpc>
                <a:spcPct val="100000"/>
              </a:lnSpc>
              <a:spcBef>
                <a:spcPts val="0"/>
              </a:spcBef>
              <a:spcAft>
                <a:spcPts val="0"/>
              </a:spcAft>
              <a:buSzPts val="5200"/>
              <a:buNone/>
              <a:defRPr sz="5200"/>
            </a:lvl7pPr>
            <a:lvl8pPr lvl="7" rtl="0" algn="l">
              <a:lnSpc>
                <a:spcPct val="100000"/>
              </a:lnSpc>
              <a:spcBef>
                <a:spcPts val="0"/>
              </a:spcBef>
              <a:spcAft>
                <a:spcPts val="0"/>
              </a:spcAft>
              <a:buSzPts val="5200"/>
              <a:buNone/>
              <a:defRPr sz="5200"/>
            </a:lvl8pPr>
            <a:lvl9pPr lvl="8" rtl="0" algn="l">
              <a:lnSpc>
                <a:spcPct val="100000"/>
              </a:lnSpc>
              <a:spcBef>
                <a:spcPts val="0"/>
              </a:spcBef>
              <a:spcAft>
                <a:spcPts val="0"/>
              </a:spcAft>
              <a:buSzPts val="5200"/>
              <a:buNone/>
              <a:defRPr sz="5200"/>
            </a:lvl9pPr>
          </a:lstStyle>
          <a:p/>
        </p:txBody>
      </p:sp>
      <p:sp>
        <p:nvSpPr>
          <p:cNvPr id="120" name="Google Shape;120;p27"/>
          <p:cNvSpPr txBox="1"/>
          <p:nvPr>
            <p:ph idx="1" type="subTitle"/>
          </p:nvPr>
        </p:nvSpPr>
        <p:spPr>
          <a:xfrm>
            <a:off x="356906" y="2783927"/>
            <a:ext cx="8520600" cy="546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1pPr>
            <a:lvl2pPr lvl="1"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2pPr>
            <a:lvl3pPr lvl="2"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3pPr>
            <a:lvl4pPr lvl="3"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4pPr>
            <a:lvl5pPr lvl="4"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5pPr>
            <a:lvl6pPr lvl="5"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6pPr>
            <a:lvl7pPr lvl="6"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7pPr>
            <a:lvl8pPr lvl="7"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8pPr>
            <a:lvl9pPr lvl="8" rtl="0" algn="l">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9pPr>
          </a:lstStyle>
          <a:p/>
        </p:txBody>
      </p:sp>
      <p:sp>
        <p:nvSpPr>
          <p:cNvPr id="121" name="Google Shape;121;p2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122" name="Google Shape;122;p27"/>
          <p:cNvPicPr preferRelativeResize="0"/>
          <p:nvPr/>
        </p:nvPicPr>
        <p:blipFill rotWithShape="1">
          <a:blip r:embed="rId2">
            <a:alphaModFix/>
          </a:blip>
          <a:srcRect b="0" l="0" r="0" t="0"/>
          <a:stretch/>
        </p:blipFill>
        <p:spPr>
          <a:xfrm>
            <a:off x="356906" y="375450"/>
            <a:ext cx="3055450" cy="39352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3" name="Shape 123"/>
        <p:cNvGrpSpPr/>
        <p:nvPr/>
      </p:nvGrpSpPr>
      <p:grpSpPr>
        <a:xfrm>
          <a:off x="0" y="0"/>
          <a:ext cx="0" cy="0"/>
          <a:chOff x="0" y="0"/>
          <a:chExt cx="0" cy="0"/>
        </a:xfrm>
      </p:grpSpPr>
      <p:grpSp>
        <p:nvGrpSpPr>
          <p:cNvPr id="124" name="Google Shape;124;p28"/>
          <p:cNvGrpSpPr/>
          <p:nvPr/>
        </p:nvGrpSpPr>
        <p:grpSpPr>
          <a:xfrm>
            <a:off x="9366890" y="1358009"/>
            <a:ext cx="1619550" cy="2427525"/>
            <a:chOff x="9358009" y="1999033"/>
            <a:chExt cx="2159400" cy="3236700"/>
          </a:xfrm>
        </p:grpSpPr>
        <p:sp>
          <p:nvSpPr>
            <p:cNvPr id="125" name="Google Shape;125;p28"/>
            <p:cNvSpPr/>
            <p:nvPr/>
          </p:nvSpPr>
          <p:spPr>
            <a:xfrm>
              <a:off x="9358009" y="1999033"/>
              <a:ext cx="2159400" cy="3236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26" name="Google Shape;126;p28"/>
            <p:cNvSpPr txBox="1"/>
            <p:nvPr/>
          </p:nvSpPr>
          <p:spPr>
            <a:xfrm>
              <a:off x="9358009" y="2160397"/>
              <a:ext cx="2159400" cy="307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959"/>
                </a:buClr>
                <a:buSzPts val="1100"/>
                <a:buFont typeface="Helvetica Neue"/>
                <a:buNone/>
              </a:pPr>
              <a:r>
                <a:rPr b="0" i="0" lang="en" sz="1100" u="none" cap="none" strike="noStrike">
                  <a:solidFill>
                    <a:srgbClr val="000959"/>
                  </a:solidFill>
                  <a:latin typeface="Helvetica Neue"/>
                  <a:ea typeface="Helvetica Neue"/>
                  <a:cs typeface="Helvetica Neue"/>
                  <a:sym typeface="Helvetica Neue"/>
                </a:rPr>
                <a:t>GRC Color Scheme</a:t>
              </a:r>
              <a:endParaRPr b="0" i="0" sz="1400" u="none" cap="none" strike="noStrike">
                <a:solidFill>
                  <a:schemeClr val="dk1"/>
                </a:solidFill>
                <a:latin typeface="Calibri"/>
                <a:ea typeface="Calibri"/>
                <a:cs typeface="Calibri"/>
                <a:sym typeface="Calibri"/>
              </a:endParaRPr>
            </a:p>
          </p:txBody>
        </p:sp>
        <p:sp>
          <p:nvSpPr>
            <p:cNvPr id="127" name="Google Shape;127;p28"/>
            <p:cNvSpPr/>
            <p:nvPr/>
          </p:nvSpPr>
          <p:spPr>
            <a:xfrm>
              <a:off x="9717700" y="2578023"/>
              <a:ext cx="307800" cy="307800"/>
            </a:xfrm>
            <a:prstGeom prst="rect">
              <a:avLst/>
            </a:prstGeom>
            <a:solidFill>
              <a:srgbClr val="000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28" name="Google Shape;128;p28"/>
            <p:cNvSpPr txBox="1"/>
            <p:nvPr/>
          </p:nvSpPr>
          <p:spPr>
            <a:xfrm>
              <a:off x="9988851" y="2593150"/>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#000959</a:t>
              </a:r>
              <a:endParaRPr b="0" i="0" sz="1400" u="none" cap="none" strike="noStrike">
                <a:solidFill>
                  <a:schemeClr val="dk1"/>
                </a:solidFill>
                <a:latin typeface="Calibri"/>
                <a:ea typeface="Calibri"/>
                <a:cs typeface="Calibri"/>
                <a:sym typeface="Calibri"/>
              </a:endParaRPr>
            </a:p>
          </p:txBody>
        </p:sp>
        <p:sp>
          <p:nvSpPr>
            <p:cNvPr id="129" name="Google Shape;129;p28"/>
            <p:cNvSpPr/>
            <p:nvPr/>
          </p:nvSpPr>
          <p:spPr>
            <a:xfrm>
              <a:off x="9717700" y="3000882"/>
              <a:ext cx="307800" cy="307800"/>
            </a:xfrm>
            <a:prstGeom prst="rect">
              <a:avLst/>
            </a:prstGeom>
            <a:solidFill>
              <a:srgbClr val="32528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30" name="Google Shape;130;p28"/>
            <p:cNvSpPr txBox="1"/>
            <p:nvPr/>
          </p:nvSpPr>
          <p:spPr>
            <a:xfrm>
              <a:off x="9988851" y="3016009"/>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#325287</a:t>
              </a:r>
              <a:endParaRPr b="0" i="0" sz="1400" u="none" cap="none" strike="noStrike">
                <a:solidFill>
                  <a:schemeClr val="dk1"/>
                </a:solidFill>
                <a:latin typeface="Calibri"/>
                <a:ea typeface="Calibri"/>
                <a:cs typeface="Calibri"/>
                <a:sym typeface="Calibri"/>
              </a:endParaRPr>
            </a:p>
          </p:txBody>
        </p:sp>
        <p:sp>
          <p:nvSpPr>
            <p:cNvPr id="131" name="Google Shape;131;p28"/>
            <p:cNvSpPr/>
            <p:nvPr/>
          </p:nvSpPr>
          <p:spPr>
            <a:xfrm>
              <a:off x="9717700" y="3421994"/>
              <a:ext cx="307800" cy="307800"/>
            </a:xfrm>
            <a:prstGeom prst="rect">
              <a:avLst/>
            </a:prstGeom>
            <a:solidFill>
              <a:srgbClr val="84242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32" name="Google Shape;132;p28"/>
            <p:cNvSpPr txBox="1"/>
            <p:nvPr/>
          </p:nvSpPr>
          <p:spPr>
            <a:xfrm>
              <a:off x="9988851" y="3437121"/>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#842420</a:t>
              </a:r>
              <a:endParaRPr b="0" i="0" sz="1400" u="none" cap="none" strike="noStrike">
                <a:solidFill>
                  <a:schemeClr val="dk1"/>
                </a:solidFill>
                <a:latin typeface="Calibri"/>
                <a:ea typeface="Calibri"/>
                <a:cs typeface="Calibri"/>
                <a:sym typeface="Calibri"/>
              </a:endParaRPr>
            </a:p>
          </p:txBody>
        </p:sp>
        <p:sp>
          <p:nvSpPr>
            <p:cNvPr id="133" name="Google Shape;133;p28"/>
            <p:cNvSpPr/>
            <p:nvPr/>
          </p:nvSpPr>
          <p:spPr>
            <a:xfrm>
              <a:off x="9717700" y="3867638"/>
              <a:ext cx="307800" cy="3078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34" name="Google Shape;134;p28"/>
            <p:cNvSpPr txBox="1"/>
            <p:nvPr/>
          </p:nvSpPr>
          <p:spPr>
            <a:xfrm>
              <a:off x="9988851" y="3882765"/>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#0D0D0D</a:t>
              </a:r>
              <a:endParaRPr b="0" i="0" sz="1400" u="none" cap="none" strike="noStrike">
                <a:solidFill>
                  <a:schemeClr val="dk1"/>
                </a:solidFill>
                <a:latin typeface="Calibri"/>
                <a:ea typeface="Calibri"/>
                <a:cs typeface="Calibri"/>
                <a:sym typeface="Calibri"/>
              </a:endParaRPr>
            </a:p>
          </p:txBody>
        </p:sp>
        <p:sp>
          <p:nvSpPr>
            <p:cNvPr id="135" name="Google Shape;135;p28"/>
            <p:cNvSpPr/>
            <p:nvPr/>
          </p:nvSpPr>
          <p:spPr>
            <a:xfrm>
              <a:off x="9717700" y="4294235"/>
              <a:ext cx="307800" cy="307800"/>
            </a:xfrm>
            <a:prstGeom prst="rect">
              <a:avLst/>
            </a:prstGeom>
            <a:solidFill>
              <a:srgbClr val="9B9B9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36" name="Google Shape;136;p28"/>
            <p:cNvSpPr txBox="1"/>
            <p:nvPr/>
          </p:nvSpPr>
          <p:spPr>
            <a:xfrm>
              <a:off x="9988851" y="4309362"/>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Helvetica Neue"/>
                <a:buNone/>
              </a:pPr>
              <a:r>
                <a:rPr b="0" i="0" lang="en" sz="900" u="none" cap="none" strike="noStrike">
                  <a:solidFill>
                    <a:schemeClr val="dk1"/>
                  </a:solidFill>
                  <a:latin typeface="Helvetica Neue"/>
                  <a:ea typeface="Helvetica Neue"/>
                  <a:cs typeface="Helvetica Neue"/>
                  <a:sym typeface="Helvetica Neue"/>
                </a:rPr>
                <a:t>HEX #9B9B9B</a:t>
              </a:r>
              <a:endParaRPr b="0" i="0" sz="1400" u="none" cap="none" strike="noStrike">
                <a:solidFill>
                  <a:schemeClr val="dk1"/>
                </a:solidFill>
                <a:latin typeface="Calibri"/>
                <a:ea typeface="Calibri"/>
                <a:cs typeface="Calibri"/>
                <a:sym typeface="Calibri"/>
              </a:endParaRPr>
            </a:p>
          </p:txBody>
        </p:sp>
        <p:sp>
          <p:nvSpPr>
            <p:cNvPr id="137" name="Google Shape;137;p28"/>
            <p:cNvSpPr/>
            <p:nvPr/>
          </p:nvSpPr>
          <p:spPr>
            <a:xfrm>
              <a:off x="9717700" y="4726851"/>
              <a:ext cx="307800" cy="3078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38" name="Google Shape;138;p28"/>
            <p:cNvSpPr txBox="1"/>
            <p:nvPr/>
          </p:nvSpPr>
          <p:spPr>
            <a:xfrm>
              <a:off x="9988851" y="4741978"/>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#DEDEDE</a:t>
              </a:r>
              <a:endParaRPr b="0" i="0" sz="1400" u="none" cap="none" strike="noStrike">
                <a:solidFill>
                  <a:schemeClr val="dk1"/>
                </a:solidFill>
                <a:latin typeface="Calibri"/>
                <a:ea typeface="Calibri"/>
                <a:cs typeface="Calibri"/>
                <a:sym typeface="Calibri"/>
              </a:endParaRPr>
            </a:p>
          </p:txBody>
        </p:sp>
      </p:grpSp>
      <p:sp>
        <p:nvSpPr>
          <p:cNvPr id="139" name="Google Shape;139;p28"/>
          <p:cNvSpPr txBox="1"/>
          <p:nvPr>
            <p:ph type="title"/>
          </p:nvPr>
        </p:nvSpPr>
        <p:spPr>
          <a:xfrm>
            <a:off x="170306" y="217500"/>
            <a:ext cx="8313000" cy="8619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chemeClr val="dk1"/>
              </a:buClr>
              <a:buSzPts val="1800"/>
              <a:buFont typeface="Helvetica Neue"/>
              <a:buNone/>
              <a:defRPr b="1" i="0" sz="1800" u="none" cap="none" strike="noStrike">
                <a:solidFill>
                  <a:srgbClr val="0C0C0C"/>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9pPr>
          </a:lstStyle>
          <a:p/>
        </p:txBody>
      </p:sp>
      <p:sp>
        <p:nvSpPr>
          <p:cNvPr id="140" name="Google Shape;140;p28"/>
          <p:cNvSpPr txBox="1"/>
          <p:nvPr/>
        </p:nvSpPr>
        <p:spPr>
          <a:xfrm>
            <a:off x="286064" y="4849835"/>
            <a:ext cx="2867100" cy="255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Helvetica Neue"/>
                <a:ea typeface="Helvetica Neue"/>
                <a:cs typeface="Helvetica Neue"/>
                <a:sym typeface="Helvetica Neue"/>
              </a:rPr>
              <a:t>Harvard College Data Analytics</a:t>
            </a:r>
            <a:endParaRPr b="1" i="0" sz="800" u="none" cap="none" strike="noStrike">
              <a:solidFill>
                <a:srgbClr val="000000"/>
              </a:solidFill>
              <a:latin typeface="Helvetica Neue"/>
              <a:ea typeface="Helvetica Neue"/>
              <a:cs typeface="Helvetica Neue"/>
              <a:sym typeface="Helvetica Neue"/>
            </a:endParaRPr>
          </a:p>
        </p:txBody>
      </p:sp>
      <p:sp>
        <p:nvSpPr>
          <p:cNvPr id="141" name="Google Shape;141;p28"/>
          <p:cNvSpPr txBox="1"/>
          <p:nvPr>
            <p:ph idx="12" type="sldNum"/>
          </p:nvPr>
        </p:nvSpPr>
        <p:spPr>
          <a:xfrm>
            <a:off x="8483374" y="4840498"/>
            <a:ext cx="4959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800"/>
              <a:buFont typeface="Arial"/>
              <a:buNone/>
              <a:defRPr b="1" i="0" sz="800" u="none" cap="none" strike="noStrike">
                <a:solidFill>
                  <a:srgbClr val="000D55"/>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42" name="Google Shape;142;p28"/>
          <p:cNvPicPr preferRelativeResize="0"/>
          <p:nvPr/>
        </p:nvPicPr>
        <p:blipFill rotWithShape="1">
          <a:blip r:embed="rId2">
            <a:alphaModFix/>
          </a:blip>
          <a:srcRect b="0" l="0" r="0" t="0"/>
          <a:stretch/>
        </p:blipFill>
        <p:spPr>
          <a:xfrm>
            <a:off x="103369" y="4886063"/>
            <a:ext cx="182701" cy="182701"/>
          </a:xfrm>
          <a:prstGeom prst="rect">
            <a:avLst/>
          </a:prstGeom>
          <a:noFill/>
          <a:ln>
            <a:noFill/>
          </a:ln>
        </p:spPr>
      </p:pic>
      <p:cxnSp>
        <p:nvCxnSpPr>
          <p:cNvPr id="143" name="Google Shape;143;p28"/>
          <p:cNvCxnSpPr/>
          <p:nvPr/>
        </p:nvCxnSpPr>
        <p:spPr>
          <a:xfrm>
            <a:off x="103369" y="4808006"/>
            <a:ext cx="889020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46" name="Google Shape;146;p2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9" name="Google Shape;14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50" name="Google Shape;150;p30"/>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3" name="Google Shape;153;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54" name="Google Shape;154;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55" name="Google Shape;155;p3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8" name="Google Shape;158;p32"/>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61" name="Google Shape;161;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2" name="Google Shape;162;p33"/>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3" name="Shape 163"/>
        <p:cNvGrpSpPr/>
        <p:nvPr/>
      </p:nvGrpSpPr>
      <p:grpSpPr>
        <a:xfrm>
          <a:off x="0" y="0"/>
          <a:ext cx="0" cy="0"/>
          <a:chOff x="0" y="0"/>
          <a:chExt cx="0" cy="0"/>
        </a:xfrm>
      </p:grpSpPr>
      <p:sp>
        <p:nvSpPr>
          <p:cNvPr id="164" name="Google Shape;164;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65" name="Google Shape;165;p3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6" name="Shape 166"/>
        <p:cNvGrpSpPr/>
        <p:nvPr/>
      </p:nvGrpSpPr>
      <p:grpSpPr>
        <a:xfrm>
          <a:off x="0" y="0"/>
          <a:ext cx="0" cy="0"/>
          <a:chOff x="0" y="0"/>
          <a:chExt cx="0" cy="0"/>
        </a:xfrm>
      </p:grpSpPr>
      <p:sp>
        <p:nvSpPr>
          <p:cNvPr id="167" name="Google Shape;167;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8" name="Google Shape;168;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9" name="Google Shape;169;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71" name="Google Shape;171;p3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35"/>
          <p:cNvSpPr txBox="1"/>
          <p:nvPr/>
        </p:nvSpPr>
        <p:spPr>
          <a:xfrm>
            <a:off x="7313245" y="56791"/>
            <a:ext cx="2867100" cy="255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Helvetica Neue"/>
                <a:ea typeface="Helvetica Neue"/>
                <a:cs typeface="Helvetica Neue"/>
                <a:sym typeface="Helvetica Neue"/>
              </a:rPr>
              <a:t>Harvard College Data Analytics</a:t>
            </a:r>
            <a:endParaRPr b="1" i="0" sz="800" u="none" cap="none" strike="noStrike">
              <a:solidFill>
                <a:srgbClr val="000000"/>
              </a:solidFill>
              <a:latin typeface="Helvetica Neue"/>
              <a:ea typeface="Helvetica Neue"/>
              <a:cs typeface="Helvetica Neue"/>
              <a:sym typeface="Helvetica Neue"/>
            </a:endParaRPr>
          </a:p>
        </p:txBody>
      </p:sp>
      <p:pic>
        <p:nvPicPr>
          <p:cNvPr id="173" name="Google Shape;173;p35"/>
          <p:cNvPicPr preferRelativeResize="0"/>
          <p:nvPr/>
        </p:nvPicPr>
        <p:blipFill rotWithShape="1">
          <a:blip r:embed="rId2">
            <a:alphaModFix/>
          </a:blip>
          <a:srcRect b="0" l="0" r="0" t="0"/>
          <a:stretch/>
        </p:blipFill>
        <p:spPr>
          <a:xfrm>
            <a:off x="7155075" y="93019"/>
            <a:ext cx="182701" cy="1827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4" name="Shape 174"/>
        <p:cNvGrpSpPr/>
        <p:nvPr/>
      </p:nvGrpSpPr>
      <p:grpSpPr>
        <a:xfrm>
          <a:off x="0" y="0"/>
          <a:ext cx="0" cy="0"/>
          <a:chOff x="0" y="0"/>
          <a:chExt cx="0" cy="0"/>
        </a:xfrm>
      </p:grpSpPr>
      <p:sp>
        <p:nvSpPr>
          <p:cNvPr id="175" name="Google Shape;1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76" name="Google Shape;176;p3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7" name="Shape 177"/>
        <p:cNvGrpSpPr/>
        <p:nvPr/>
      </p:nvGrpSpPr>
      <p:grpSpPr>
        <a:xfrm>
          <a:off x="0" y="0"/>
          <a:ext cx="0" cy="0"/>
          <a:chOff x="0" y="0"/>
          <a:chExt cx="0" cy="0"/>
        </a:xfrm>
      </p:grpSpPr>
      <p:sp>
        <p:nvSpPr>
          <p:cNvPr id="178" name="Google Shape;178;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79" name="Google Shape;179;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80" name="Google Shape;180;p3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1" name="Shape 181"/>
        <p:cNvGrpSpPr/>
        <p:nvPr/>
      </p:nvGrpSpPr>
      <p:grpSpPr>
        <a:xfrm>
          <a:off x="0" y="0"/>
          <a:ext cx="0" cy="0"/>
          <a:chOff x="0" y="0"/>
          <a:chExt cx="0" cy="0"/>
        </a:xfrm>
      </p:grpSpPr>
      <p:sp>
        <p:nvSpPr>
          <p:cNvPr id="182" name="Google Shape;182;p38"/>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_Blank">
  <p:cSld name="1C_Blank">
    <p:spTree>
      <p:nvGrpSpPr>
        <p:cNvPr id="183" name="Shape 183"/>
        <p:cNvGrpSpPr/>
        <p:nvPr/>
      </p:nvGrpSpPr>
      <p:grpSpPr>
        <a:xfrm>
          <a:off x="0" y="0"/>
          <a:ext cx="0" cy="0"/>
          <a:chOff x="0" y="0"/>
          <a:chExt cx="0" cy="0"/>
        </a:xfrm>
      </p:grpSpPr>
      <p:sp>
        <p:nvSpPr>
          <p:cNvPr id="184" name="Google Shape;184;p39"/>
          <p:cNvSpPr txBox="1"/>
          <p:nvPr>
            <p:ph idx="1" type="body"/>
          </p:nvPr>
        </p:nvSpPr>
        <p:spPr>
          <a:xfrm>
            <a:off x="609600" y="4687211"/>
            <a:ext cx="7926300" cy="258900"/>
          </a:xfrm>
          <a:prstGeom prst="rect">
            <a:avLst/>
          </a:prstGeom>
          <a:noFill/>
          <a:ln>
            <a:noFill/>
          </a:ln>
        </p:spPr>
        <p:txBody>
          <a:bodyPr anchorCtr="0" anchor="b" bIns="0" lIns="0" spcFirstLastPara="1" rIns="0" wrap="square" tIns="0">
            <a:noAutofit/>
          </a:bodyPr>
          <a:lstStyle>
            <a:lvl1pPr indent="-228600" lvl="0" marL="457200" marR="0" rtl="0" algn="l">
              <a:lnSpc>
                <a:spcPct val="143750"/>
              </a:lnSpc>
              <a:spcBef>
                <a:spcPts val="0"/>
              </a:spcBef>
              <a:spcAft>
                <a:spcPts val="0"/>
              </a:spcAft>
              <a:buClr>
                <a:schemeClr val="accent1"/>
              </a:buClr>
              <a:buSzPts val="600"/>
              <a:buFont typeface="Avenir"/>
              <a:buNone/>
              <a:defRPr b="0" i="0" sz="600" u="none" cap="none" strike="noStrike">
                <a:solidFill>
                  <a:srgbClr val="A9A9A9"/>
                </a:solidFill>
                <a:latin typeface="Avenir"/>
                <a:ea typeface="Avenir"/>
                <a:cs typeface="Avenir"/>
                <a:sym typeface="Avenir"/>
              </a:defRPr>
            </a:lvl1pPr>
            <a:lvl2pPr indent="-279400" lvl="1" marL="914400" marR="0" rtl="0" algn="l">
              <a:lnSpc>
                <a:spcPct val="150000"/>
              </a:lnSpc>
              <a:spcBef>
                <a:spcPts val="400"/>
              </a:spcBef>
              <a:spcAft>
                <a:spcPts val="0"/>
              </a:spcAft>
              <a:buClr>
                <a:srgbClr val="BE2F39"/>
              </a:buClr>
              <a:buSzPts val="800"/>
              <a:buFont typeface="Arial"/>
              <a:buChar char="•"/>
              <a:defRPr b="0" i="0" sz="800" u="none" cap="none" strike="noStrike">
                <a:solidFill>
                  <a:schemeClr val="dk1"/>
                </a:solidFill>
                <a:latin typeface="Avenir"/>
                <a:ea typeface="Avenir"/>
                <a:cs typeface="Avenir"/>
                <a:sym typeface="Avenir"/>
              </a:defRPr>
            </a:lvl2pPr>
            <a:lvl3pPr indent="-279400" lvl="2" marL="1371600" marR="0" rtl="0" algn="l">
              <a:lnSpc>
                <a:spcPct val="150000"/>
              </a:lnSpc>
              <a:spcBef>
                <a:spcPts val="400"/>
              </a:spcBef>
              <a:spcAft>
                <a:spcPts val="0"/>
              </a:spcAft>
              <a:buClr>
                <a:srgbClr val="BE2F39"/>
              </a:buClr>
              <a:buSzPts val="800"/>
              <a:buFont typeface="Avenir"/>
              <a:buChar char="•"/>
              <a:defRPr b="0" i="0" sz="800" u="none" cap="none" strike="noStrike">
                <a:solidFill>
                  <a:schemeClr val="dk1"/>
                </a:solidFill>
                <a:latin typeface="Avenir"/>
                <a:ea typeface="Avenir"/>
                <a:cs typeface="Avenir"/>
                <a:sym typeface="Avenir"/>
              </a:defRPr>
            </a:lvl3pPr>
            <a:lvl4pPr indent="-279400" lvl="3" marL="1828800" marR="0" rtl="0" algn="l">
              <a:lnSpc>
                <a:spcPct val="150000"/>
              </a:lnSpc>
              <a:spcBef>
                <a:spcPts val="400"/>
              </a:spcBef>
              <a:spcAft>
                <a:spcPts val="0"/>
              </a:spcAft>
              <a:buClr>
                <a:schemeClr val="accent2"/>
              </a:buClr>
              <a:buSzPts val="800"/>
              <a:buFont typeface="Avenir"/>
              <a:buChar char="•"/>
              <a:defRPr b="0" i="0" sz="800" u="none" cap="none" strike="noStrike">
                <a:solidFill>
                  <a:schemeClr val="dk1"/>
                </a:solidFill>
                <a:latin typeface="Avenir"/>
                <a:ea typeface="Avenir"/>
                <a:cs typeface="Avenir"/>
                <a:sym typeface="Avenir"/>
              </a:defRPr>
            </a:lvl4pPr>
            <a:lvl5pPr indent="-279400" lvl="4" marL="2286000" marR="0" rtl="0" algn="l">
              <a:lnSpc>
                <a:spcPct val="150000"/>
              </a:lnSpc>
              <a:spcBef>
                <a:spcPts val="400"/>
              </a:spcBef>
              <a:spcAft>
                <a:spcPts val="0"/>
              </a:spcAft>
              <a:buClr>
                <a:srgbClr val="D8D8D8"/>
              </a:buClr>
              <a:buSzPts val="800"/>
              <a:buFont typeface="Avenir"/>
              <a:buChar char="•"/>
              <a:defRPr b="0" i="0" sz="8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8pPr>
            <a:lvl9pPr indent="-317500" lvl="8" marL="4114800" marR="0" rtl="0" algn="l">
              <a:lnSpc>
                <a:spcPct val="90000"/>
              </a:lnSpc>
              <a:spcBef>
                <a:spcPts val="400"/>
              </a:spcBef>
              <a:spcAft>
                <a:spcPts val="1600"/>
              </a:spcAft>
              <a:buClr>
                <a:schemeClr val="dk1"/>
              </a:buClr>
              <a:buSzPts val="1400"/>
              <a:buFont typeface="Arial"/>
              <a:buChar char="•"/>
              <a:defRPr b="0" i="0" sz="1400" u="none" cap="none" strike="noStrike">
                <a:solidFill>
                  <a:schemeClr val="dk1"/>
                </a:solidFill>
                <a:latin typeface="Avenir"/>
                <a:ea typeface="Avenir"/>
                <a:cs typeface="Avenir"/>
                <a:sym typeface="Avenir"/>
              </a:defRPr>
            </a:lvl9pPr>
          </a:lstStyle>
          <a:p/>
        </p:txBody>
      </p:sp>
      <p:sp>
        <p:nvSpPr>
          <p:cNvPr id="185" name="Google Shape;185;p39"/>
          <p:cNvSpPr txBox="1"/>
          <p:nvPr>
            <p:ph idx="2" type="body"/>
          </p:nvPr>
        </p:nvSpPr>
        <p:spPr>
          <a:xfrm>
            <a:off x="609600" y="299466"/>
            <a:ext cx="7924800" cy="30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800"/>
              </a:spcBef>
              <a:spcAft>
                <a:spcPts val="0"/>
              </a:spcAft>
              <a:buClr>
                <a:schemeClr val="accent1"/>
              </a:buClr>
              <a:buSzPts val="2000"/>
              <a:buFont typeface="Avenir"/>
              <a:buNone/>
              <a:defRPr b="1" i="0" sz="2000" u="none" cap="none" strike="noStrike">
                <a:solidFill>
                  <a:srgbClr val="A82626"/>
                </a:solidFill>
                <a:latin typeface="Avenir"/>
                <a:ea typeface="Avenir"/>
                <a:cs typeface="Avenir"/>
                <a:sym typeface="Avenir"/>
              </a:defRPr>
            </a:lvl1pPr>
            <a:lvl2pPr indent="-279400" lvl="1" marL="914400" marR="0" rtl="0" algn="l">
              <a:lnSpc>
                <a:spcPct val="150000"/>
              </a:lnSpc>
              <a:spcBef>
                <a:spcPts val="400"/>
              </a:spcBef>
              <a:spcAft>
                <a:spcPts val="0"/>
              </a:spcAft>
              <a:buClr>
                <a:srgbClr val="BE2F39"/>
              </a:buClr>
              <a:buSzPts val="800"/>
              <a:buFont typeface="Arial"/>
              <a:buChar char="•"/>
              <a:defRPr b="0" i="0" sz="800" u="none" cap="none" strike="noStrike">
                <a:solidFill>
                  <a:schemeClr val="dk1"/>
                </a:solidFill>
                <a:latin typeface="Avenir"/>
                <a:ea typeface="Avenir"/>
                <a:cs typeface="Avenir"/>
                <a:sym typeface="Avenir"/>
              </a:defRPr>
            </a:lvl2pPr>
            <a:lvl3pPr indent="-279400" lvl="2" marL="1371600" marR="0" rtl="0" algn="l">
              <a:lnSpc>
                <a:spcPct val="150000"/>
              </a:lnSpc>
              <a:spcBef>
                <a:spcPts val="400"/>
              </a:spcBef>
              <a:spcAft>
                <a:spcPts val="0"/>
              </a:spcAft>
              <a:buClr>
                <a:srgbClr val="BE2F39"/>
              </a:buClr>
              <a:buSzPts val="800"/>
              <a:buFont typeface="Avenir"/>
              <a:buChar char="•"/>
              <a:defRPr b="0" i="0" sz="800" u="none" cap="none" strike="noStrike">
                <a:solidFill>
                  <a:schemeClr val="dk1"/>
                </a:solidFill>
                <a:latin typeface="Avenir"/>
                <a:ea typeface="Avenir"/>
                <a:cs typeface="Avenir"/>
                <a:sym typeface="Avenir"/>
              </a:defRPr>
            </a:lvl3pPr>
            <a:lvl4pPr indent="-279400" lvl="3" marL="1828800" marR="0" rtl="0" algn="l">
              <a:lnSpc>
                <a:spcPct val="150000"/>
              </a:lnSpc>
              <a:spcBef>
                <a:spcPts val="400"/>
              </a:spcBef>
              <a:spcAft>
                <a:spcPts val="0"/>
              </a:spcAft>
              <a:buClr>
                <a:schemeClr val="accent2"/>
              </a:buClr>
              <a:buSzPts val="800"/>
              <a:buFont typeface="Avenir"/>
              <a:buChar char="•"/>
              <a:defRPr b="0" i="0" sz="800" u="none" cap="none" strike="noStrike">
                <a:solidFill>
                  <a:schemeClr val="dk1"/>
                </a:solidFill>
                <a:latin typeface="Avenir"/>
                <a:ea typeface="Avenir"/>
                <a:cs typeface="Avenir"/>
                <a:sym typeface="Avenir"/>
              </a:defRPr>
            </a:lvl4pPr>
            <a:lvl5pPr indent="-279400" lvl="4" marL="2286000" marR="0" rtl="0" algn="l">
              <a:lnSpc>
                <a:spcPct val="150000"/>
              </a:lnSpc>
              <a:spcBef>
                <a:spcPts val="400"/>
              </a:spcBef>
              <a:spcAft>
                <a:spcPts val="0"/>
              </a:spcAft>
              <a:buClr>
                <a:srgbClr val="D8D8D8"/>
              </a:buClr>
              <a:buSzPts val="800"/>
              <a:buFont typeface="Avenir"/>
              <a:buChar char="•"/>
              <a:defRPr b="0" i="0" sz="8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8pPr>
            <a:lvl9pPr indent="-317500" lvl="8" marL="4114800" marR="0" rtl="0" algn="l">
              <a:lnSpc>
                <a:spcPct val="90000"/>
              </a:lnSpc>
              <a:spcBef>
                <a:spcPts val="400"/>
              </a:spcBef>
              <a:spcAft>
                <a:spcPts val="1600"/>
              </a:spcAft>
              <a:buClr>
                <a:schemeClr val="dk1"/>
              </a:buClr>
              <a:buSzPts val="1400"/>
              <a:buFont typeface="Arial"/>
              <a:buChar char="•"/>
              <a:defRPr b="0" i="0" sz="1400" u="none" cap="none" strike="noStrike">
                <a:solidFill>
                  <a:schemeClr val="dk1"/>
                </a:solidFill>
                <a:latin typeface="Avenir"/>
                <a:ea typeface="Avenir"/>
                <a:cs typeface="Avenir"/>
                <a:sym typeface="Avenir"/>
              </a:defRPr>
            </a:lvl9pPr>
          </a:lstStyle>
          <a:p/>
        </p:txBody>
      </p:sp>
      <p:sp>
        <p:nvSpPr>
          <p:cNvPr id="186" name="Google Shape;186;p39"/>
          <p:cNvSpPr txBox="1"/>
          <p:nvPr>
            <p:ph idx="3" type="subTitle"/>
          </p:nvPr>
        </p:nvSpPr>
        <p:spPr>
          <a:xfrm>
            <a:off x="612648" y="685800"/>
            <a:ext cx="7918800" cy="429000"/>
          </a:xfrm>
          <a:prstGeom prst="rect">
            <a:avLst/>
          </a:prstGeom>
          <a:noFill/>
          <a:ln>
            <a:noFill/>
          </a:ln>
        </p:spPr>
        <p:txBody>
          <a:bodyPr anchorCtr="0" anchor="t" bIns="0" lIns="0" spcFirstLastPara="1" rIns="0" wrap="square" tIns="0">
            <a:noAutofit/>
          </a:bodyPr>
          <a:lstStyle>
            <a:lvl1pPr lvl="0" marR="0" rtl="0" algn="l">
              <a:lnSpc>
                <a:spcPct val="120000"/>
              </a:lnSpc>
              <a:spcBef>
                <a:spcPts val="800"/>
              </a:spcBef>
              <a:spcAft>
                <a:spcPts val="0"/>
              </a:spcAft>
              <a:buClr>
                <a:schemeClr val="accent1"/>
              </a:buClr>
              <a:buSzPts val="1100"/>
              <a:buFont typeface="Avenir"/>
              <a:buNone/>
              <a:defRPr b="0" i="0" sz="1100" u="none" cap="none" strike="noStrike">
                <a:solidFill>
                  <a:srgbClr val="7F7F7F"/>
                </a:solidFill>
                <a:latin typeface="Avenir"/>
                <a:ea typeface="Avenir"/>
                <a:cs typeface="Avenir"/>
                <a:sym typeface="Avenir"/>
              </a:defRPr>
            </a:lvl1pPr>
            <a:lvl2pPr lvl="1" marR="0" rtl="0" algn="ctr">
              <a:lnSpc>
                <a:spcPct val="75000"/>
              </a:lnSpc>
              <a:spcBef>
                <a:spcPts val="400"/>
              </a:spcBef>
              <a:spcAft>
                <a:spcPts val="0"/>
              </a:spcAft>
              <a:buClr>
                <a:srgbClr val="BE2F39"/>
              </a:buClr>
              <a:buSzPts val="1500"/>
              <a:buFont typeface="Arial"/>
              <a:buNone/>
              <a:defRPr b="0" i="0" sz="1500" u="none" cap="none" strike="noStrike">
                <a:solidFill>
                  <a:schemeClr val="dk1"/>
                </a:solidFill>
                <a:latin typeface="Avenir"/>
                <a:ea typeface="Avenir"/>
                <a:cs typeface="Avenir"/>
                <a:sym typeface="Avenir"/>
              </a:defRPr>
            </a:lvl2pPr>
            <a:lvl3pPr lvl="2" marR="0" rtl="0" algn="ctr">
              <a:lnSpc>
                <a:spcPct val="83333"/>
              </a:lnSpc>
              <a:spcBef>
                <a:spcPts val="400"/>
              </a:spcBef>
              <a:spcAft>
                <a:spcPts val="0"/>
              </a:spcAft>
              <a:buClr>
                <a:srgbClr val="BE2F39"/>
              </a:buClr>
              <a:buSzPts val="1400"/>
              <a:buFont typeface="Avenir"/>
              <a:buNone/>
              <a:defRPr b="0" i="0" sz="1400" u="none" cap="none" strike="noStrike">
                <a:solidFill>
                  <a:schemeClr val="dk1"/>
                </a:solidFill>
                <a:latin typeface="Avenir"/>
                <a:ea typeface="Avenir"/>
                <a:cs typeface="Avenir"/>
                <a:sym typeface="Avenir"/>
              </a:defRPr>
            </a:lvl3pPr>
            <a:lvl4pPr lvl="3" marR="0" rtl="0" algn="ctr">
              <a:lnSpc>
                <a:spcPct val="93750"/>
              </a:lnSpc>
              <a:spcBef>
                <a:spcPts val="400"/>
              </a:spcBef>
              <a:spcAft>
                <a:spcPts val="0"/>
              </a:spcAft>
              <a:buClr>
                <a:schemeClr val="accent2"/>
              </a:buClr>
              <a:buSzPts val="1200"/>
              <a:buFont typeface="Avenir"/>
              <a:buNone/>
              <a:defRPr b="0" i="0" sz="1200" u="none" cap="none" strike="noStrike">
                <a:solidFill>
                  <a:schemeClr val="dk1"/>
                </a:solidFill>
                <a:latin typeface="Avenir"/>
                <a:ea typeface="Avenir"/>
                <a:cs typeface="Avenir"/>
                <a:sym typeface="Avenir"/>
              </a:defRPr>
            </a:lvl4pPr>
            <a:lvl5pPr lvl="4" marR="0" rtl="0" algn="ctr">
              <a:lnSpc>
                <a:spcPct val="93750"/>
              </a:lnSpc>
              <a:spcBef>
                <a:spcPts val="400"/>
              </a:spcBef>
              <a:spcAft>
                <a:spcPts val="0"/>
              </a:spcAft>
              <a:buClr>
                <a:srgbClr val="D8D8D8"/>
              </a:buClr>
              <a:buSzPts val="1200"/>
              <a:buFont typeface="Avenir"/>
              <a:buNone/>
              <a:defRPr b="0" i="0" sz="1200" u="none" cap="none" strike="noStrike">
                <a:solidFill>
                  <a:schemeClr val="dk1"/>
                </a:solidFill>
                <a:latin typeface="Avenir"/>
                <a:ea typeface="Avenir"/>
                <a:cs typeface="Avenir"/>
                <a:sym typeface="Avenir"/>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venir"/>
                <a:ea typeface="Avenir"/>
                <a:cs typeface="Avenir"/>
                <a:sym typeface="Avenir"/>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venir"/>
                <a:ea typeface="Avenir"/>
                <a:cs typeface="Avenir"/>
                <a:sym typeface="Avenir"/>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venir"/>
                <a:ea typeface="Avenir"/>
                <a:cs typeface="Avenir"/>
                <a:sym typeface="Avenir"/>
              </a:defRPr>
            </a:lvl8pPr>
            <a:lvl9pPr lvl="8" marR="0" rtl="0" algn="ctr">
              <a:lnSpc>
                <a:spcPct val="90000"/>
              </a:lnSpc>
              <a:spcBef>
                <a:spcPts val="400"/>
              </a:spcBef>
              <a:spcAft>
                <a:spcPts val="1600"/>
              </a:spcAft>
              <a:buClr>
                <a:schemeClr val="dk1"/>
              </a:buClr>
              <a:buSzPts val="1200"/>
              <a:buFont typeface="Arial"/>
              <a:buNone/>
              <a:defRPr b="0" i="0" sz="1200" u="none" cap="none" strike="noStrike">
                <a:solidFill>
                  <a:schemeClr val="dk1"/>
                </a:solidFill>
                <a:latin typeface="Avenir"/>
                <a:ea typeface="Avenir"/>
                <a:cs typeface="Avenir"/>
                <a:sym typeface="Avenir"/>
              </a:defRPr>
            </a:lvl9pPr>
          </a:lstStyle>
          <a:p/>
        </p:txBody>
      </p:sp>
      <p:sp>
        <p:nvSpPr>
          <p:cNvPr id="187" name="Google Shape;187;p39"/>
          <p:cNvSpPr txBox="1"/>
          <p:nvPr>
            <p:ph idx="12" type="sldNum"/>
          </p:nvPr>
        </p:nvSpPr>
        <p:spPr>
          <a:xfrm>
            <a:off x="8540496" y="4684014"/>
            <a:ext cx="365700" cy="260400"/>
          </a:xfrm>
          <a:prstGeom prst="rect">
            <a:avLst/>
          </a:prstGeom>
          <a:noFill/>
          <a:ln>
            <a:noFill/>
          </a:ln>
        </p:spPr>
        <p:txBody>
          <a:bodyPr anchorCtr="0" anchor="b" bIns="0" lIns="0" spcFirstLastPara="1" rIns="0" wrap="square" tIns="0">
            <a:noAutofit/>
          </a:bodyPr>
          <a:lstStyle>
            <a:lvl1pPr indent="0" lvl="0" marL="0" rtl="0" algn="r">
              <a:spcBef>
                <a:spcPts val="0"/>
              </a:spcBef>
              <a:buNone/>
              <a:defRPr b="1" i="0" sz="600">
                <a:solidFill>
                  <a:srgbClr val="A9A9A9"/>
                </a:solidFill>
                <a:latin typeface="Avenir"/>
                <a:ea typeface="Avenir"/>
                <a:cs typeface="Avenir"/>
                <a:sym typeface="Avenir"/>
              </a:defRPr>
            </a:lvl1pPr>
            <a:lvl2pPr indent="0" lvl="1" marL="0" rtl="0" algn="r">
              <a:spcBef>
                <a:spcPts val="0"/>
              </a:spcBef>
              <a:buNone/>
              <a:defRPr b="1" i="0" sz="600">
                <a:solidFill>
                  <a:srgbClr val="A9A9A9"/>
                </a:solidFill>
                <a:latin typeface="Avenir"/>
                <a:ea typeface="Avenir"/>
                <a:cs typeface="Avenir"/>
                <a:sym typeface="Avenir"/>
              </a:defRPr>
            </a:lvl2pPr>
            <a:lvl3pPr indent="0" lvl="2" marL="0" rtl="0" algn="r">
              <a:spcBef>
                <a:spcPts val="0"/>
              </a:spcBef>
              <a:buNone/>
              <a:defRPr b="1" i="0" sz="600">
                <a:solidFill>
                  <a:srgbClr val="A9A9A9"/>
                </a:solidFill>
                <a:latin typeface="Avenir"/>
                <a:ea typeface="Avenir"/>
                <a:cs typeface="Avenir"/>
                <a:sym typeface="Avenir"/>
              </a:defRPr>
            </a:lvl3pPr>
            <a:lvl4pPr indent="0" lvl="3" marL="0" rtl="0" algn="r">
              <a:spcBef>
                <a:spcPts val="0"/>
              </a:spcBef>
              <a:buNone/>
              <a:defRPr b="1" i="0" sz="600">
                <a:solidFill>
                  <a:srgbClr val="A9A9A9"/>
                </a:solidFill>
                <a:latin typeface="Avenir"/>
                <a:ea typeface="Avenir"/>
                <a:cs typeface="Avenir"/>
                <a:sym typeface="Avenir"/>
              </a:defRPr>
            </a:lvl4pPr>
            <a:lvl5pPr indent="0" lvl="4" marL="0" rtl="0" algn="r">
              <a:spcBef>
                <a:spcPts val="0"/>
              </a:spcBef>
              <a:buNone/>
              <a:defRPr b="1" i="0" sz="600">
                <a:solidFill>
                  <a:srgbClr val="A9A9A9"/>
                </a:solidFill>
                <a:latin typeface="Avenir"/>
                <a:ea typeface="Avenir"/>
                <a:cs typeface="Avenir"/>
                <a:sym typeface="Avenir"/>
              </a:defRPr>
            </a:lvl5pPr>
            <a:lvl6pPr indent="0" lvl="5" marL="0" rtl="0" algn="r">
              <a:spcBef>
                <a:spcPts val="0"/>
              </a:spcBef>
              <a:buNone/>
              <a:defRPr b="1" i="0" sz="600">
                <a:solidFill>
                  <a:srgbClr val="A9A9A9"/>
                </a:solidFill>
                <a:latin typeface="Avenir"/>
                <a:ea typeface="Avenir"/>
                <a:cs typeface="Avenir"/>
                <a:sym typeface="Avenir"/>
              </a:defRPr>
            </a:lvl6pPr>
            <a:lvl7pPr indent="0" lvl="6" marL="0" rtl="0" algn="r">
              <a:spcBef>
                <a:spcPts val="0"/>
              </a:spcBef>
              <a:buNone/>
              <a:defRPr b="1" i="0" sz="600">
                <a:solidFill>
                  <a:srgbClr val="A9A9A9"/>
                </a:solidFill>
                <a:latin typeface="Avenir"/>
                <a:ea typeface="Avenir"/>
                <a:cs typeface="Avenir"/>
                <a:sym typeface="Avenir"/>
              </a:defRPr>
            </a:lvl7pPr>
            <a:lvl8pPr indent="0" lvl="7" marL="0" rtl="0" algn="r">
              <a:spcBef>
                <a:spcPts val="0"/>
              </a:spcBef>
              <a:buNone/>
              <a:defRPr b="1" i="0" sz="600">
                <a:solidFill>
                  <a:srgbClr val="A9A9A9"/>
                </a:solidFill>
                <a:latin typeface="Avenir"/>
                <a:ea typeface="Avenir"/>
                <a:cs typeface="Avenir"/>
                <a:sym typeface="Avenir"/>
              </a:defRPr>
            </a:lvl8pPr>
            <a:lvl9pPr indent="0" lvl="8" marL="0" rtl="0" algn="r">
              <a:spcBef>
                <a:spcPts val="0"/>
              </a:spcBef>
              <a:buNone/>
              <a:defRPr b="1" i="0" sz="600">
                <a:solidFill>
                  <a:srgbClr val="A9A9A9"/>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4" name="Shape 114"/>
        <p:cNvGrpSpPr/>
        <p:nvPr/>
      </p:nvGrpSpPr>
      <p:grpSpPr>
        <a:xfrm>
          <a:off x="0" y="0"/>
          <a:ext cx="0" cy="0"/>
          <a:chOff x="0" y="0"/>
          <a:chExt cx="0" cy="0"/>
        </a:xfrm>
      </p:grpSpPr>
      <p:sp>
        <p:nvSpPr>
          <p:cNvPr id="115" name="Google Shape;11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6" name="Google Shape;11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7" name="Google Shape;117;p2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8.png"/><Relationship Id="rId5" Type="http://schemas.openxmlformats.org/officeDocument/2006/relationships/image" Target="../media/image23.png"/><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www.openphilanthropy.org/giving/grants?field_focus_area_target_id_selective=531" TargetMode="External"/><Relationship Id="rId4" Type="http://schemas.openxmlformats.org/officeDocument/2006/relationships/hyperlink" Target="https://funds.effectivealtruism.org/funds/animal-welfare#payout-reports" TargetMode="External"/><Relationship Id="rId5" Type="http://schemas.openxmlformats.org/officeDocument/2006/relationships/hyperlink" Target="https://proveggrants.org/evaluation/" TargetMode="External"/><Relationship Id="rId6" Type="http://schemas.openxmlformats.org/officeDocument/2006/relationships/hyperlink" Target="https://animalcharityevaluators.org/donation-advice/ace-movement-grants/" TargetMode="External"/><Relationship Id="rId7" Type="http://schemas.openxmlformats.org/officeDocument/2006/relationships/hyperlink" Target="https://animalcharityevaluators.org/donation-advice/recommended-charity-fund/" TargetMode="External"/><Relationship Id="rId8" Type="http://schemas.openxmlformats.org/officeDocument/2006/relationships/hyperlink" Target="https://openwingalliance.org/gra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1" name="Shape 191"/>
        <p:cNvGrpSpPr/>
        <p:nvPr/>
      </p:nvGrpSpPr>
      <p:grpSpPr>
        <a:xfrm>
          <a:off x="0" y="0"/>
          <a:ext cx="0" cy="0"/>
          <a:chOff x="0" y="0"/>
          <a:chExt cx="0" cy="0"/>
        </a:xfrm>
      </p:grpSpPr>
      <p:sp>
        <p:nvSpPr>
          <p:cNvPr id="192" name="Google Shape;192;p40"/>
          <p:cNvSpPr txBox="1"/>
          <p:nvPr>
            <p:ph type="ctrTitle"/>
          </p:nvPr>
        </p:nvSpPr>
        <p:spPr>
          <a:xfrm>
            <a:off x="496100" y="1042075"/>
            <a:ext cx="6016500" cy="666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3900"/>
              <a:buFont typeface="Arial"/>
              <a:buNone/>
            </a:pPr>
            <a:r>
              <a:rPr lang="en" sz="3600">
                <a:solidFill>
                  <a:schemeClr val="lt1"/>
                </a:solidFill>
              </a:rPr>
              <a:t>HDAG ACE Final Presentation </a:t>
            </a:r>
            <a:endParaRPr b="1" sz="3600">
              <a:solidFill>
                <a:schemeClr val="lt1"/>
              </a:solidFill>
              <a:latin typeface="Helvetica Neue"/>
              <a:ea typeface="Helvetica Neue"/>
              <a:cs typeface="Helvetica Neue"/>
              <a:sym typeface="Helvetica Neue"/>
            </a:endParaRPr>
          </a:p>
        </p:txBody>
      </p:sp>
      <p:sp>
        <p:nvSpPr>
          <p:cNvPr id="193" name="Google Shape;193;p40"/>
          <p:cNvSpPr txBox="1"/>
          <p:nvPr>
            <p:ph idx="1" type="subTitle"/>
          </p:nvPr>
        </p:nvSpPr>
        <p:spPr>
          <a:xfrm>
            <a:off x="496106" y="2668781"/>
            <a:ext cx="8520600" cy="999600"/>
          </a:xfrm>
          <a:prstGeom prst="rect">
            <a:avLst/>
          </a:prstGeom>
          <a:noFill/>
          <a:ln>
            <a:noFill/>
          </a:ln>
        </p:spPr>
        <p:txBody>
          <a:bodyPr anchorCtr="0" anchor="t" bIns="68575" lIns="68575" spcFirstLastPara="1" rIns="68575" wrap="square" tIns="68575">
            <a:noAutofit/>
          </a:bodyPr>
          <a:lstStyle/>
          <a:p>
            <a:pPr indent="0" lvl="0" marL="0" marR="0" rtl="0" algn="l">
              <a:lnSpc>
                <a:spcPct val="115000"/>
              </a:lnSpc>
              <a:spcBef>
                <a:spcPts val="0"/>
              </a:spcBef>
              <a:spcAft>
                <a:spcPts val="0"/>
              </a:spcAft>
              <a:buClr>
                <a:srgbClr val="000000"/>
              </a:buClr>
              <a:buSzPts val="2100"/>
              <a:buFont typeface="Arial"/>
              <a:buNone/>
            </a:pPr>
            <a:r>
              <a:rPr lang="en" sz="1400">
                <a:solidFill>
                  <a:schemeClr val="lt1"/>
                </a:solidFill>
              </a:rPr>
              <a:t>May</a:t>
            </a:r>
            <a:r>
              <a:rPr lang="en" sz="1400">
                <a:solidFill>
                  <a:schemeClr val="lt1"/>
                </a:solidFill>
              </a:rPr>
              <a:t> 2022</a:t>
            </a:r>
            <a:endParaRPr sz="1400">
              <a:solidFill>
                <a:schemeClr val="lt1"/>
              </a:solidFill>
            </a:endParaRPr>
          </a:p>
          <a:p>
            <a:pPr indent="0" lvl="0" marL="0" marR="0" rtl="0" algn="l">
              <a:lnSpc>
                <a:spcPct val="115000"/>
              </a:lnSpc>
              <a:spcBef>
                <a:spcPts val="0"/>
              </a:spcBef>
              <a:spcAft>
                <a:spcPts val="0"/>
              </a:spcAft>
              <a:buClr>
                <a:srgbClr val="000000"/>
              </a:buClr>
              <a:buSzPts val="2100"/>
              <a:buFont typeface="Arial"/>
              <a:buNone/>
            </a:pPr>
            <a:r>
              <a:rPr lang="en" sz="1400">
                <a:solidFill>
                  <a:schemeClr val="lt1"/>
                </a:solidFill>
              </a:rPr>
              <a:t>Insights from our team’s work analyzing grants in the animal altruism space</a:t>
            </a:r>
            <a:endParaRPr sz="1400">
              <a:solidFill>
                <a:schemeClr val="lt1"/>
              </a:solidFill>
            </a:endParaRPr>
          </a:p>
        </p:txBody>
      </p:sp>
      <p:sp>
        <p:nvSpPr>
          <p:cNvPr id="194" name="Google Shape;194;p40"/>
          <p:cNvSpPr txBox="1"/>
          <p:nvPr/>
        </p:nvSpPr>
        <p:spPr>
          <a:xfrm>
            <a:off x="6772614" y="3283096"/>
            <a:ext cx="4198200" cy="293400"/>
          </a:xfrm>
          <a:prstGeom prst="rect">
            <a:avLst/>
          </a:prstGeom>
          <a:noFill/>
          <a:ln>
            <a:noFill/>
          </a:ln>
        </p:spPr>
        <p:txBody>
          <a:bodyPr anchorCtr="0" anchor="t" bIns="68575" lIns="68575" spcFirstLastPara="1" rIns="68575" wrap="square" tIns="68575">
            <a:noAutofit/>
          </a:bodyPr>
          <a:lstStyle/>
          <a:p>
            <a:pPr indent="-177800" lvl="0" marL="177800" marR="0" rtl="0" algn="l">
              <a:lnSpc>
                <a:spcPct val="100000"/>
              </a:lnSpc>
              <a:spcBef>
                <a:spcPts val="0"/>
              </a:spcBef>
              <a:spcAft>
                <a:spcPts val="0"/>
              </a:spcAft>
              <a:buClr>
                <a:srgbClr val="000000"/>
              </a:buClr>
              <a:buSzPts val="2100"/>
              <a:buFont typeface="Arial"/>
              <a:buNone/>
            </a:pPr>
            <a:r>
              <a:rPr lang="en" sz="800">
                <a:solidFill>
                  <a:schemeClr val="lt1"/>
                </a:solidFill>
                <a:latin typeface="Helvetica Neue"/>
                <a:ea typeface="Helvetica Neue"/>
                <a:cs typeface="Helvetica Neue"/>
                <a:sym typeface="Helvetica Neue"/>
              </a:rPr>
              <a:t>HDAG</a:t>
            </a:r>
            <a:r>
              <a:rPr i="0" lang="en" sz="800" u="none" cap="none" strike="noStrike">
                <a:solidFill>
                  <a:schemeClr val="lt1"/>
                </a:solidFill>
                <a:latin typeface="Helvetica Neue"/>
                <a:ea typeface="Helvetica Neue"/>
                <a:cs typeface="Helvetica Neue"/>
                <a:sym typeface="Helvetica Neue"/>
              </a:rPr>
              <a:t> </a:t>
            </a:r>
            <a:r>
              <a:rPr lang="en" sz="800">
                <a:solidFill>
                  <a:schemeClr val="lt1"/>
                </a:solidFill>
                <a:latin typeface="Helvetica Neue"/>
                <a:ea typeface="Helvetica Neue"/>
                <a:cs typeface="Helvetica Neue"/>
                <a:sym typeface="Helvetica Neue"/>
              </a:rPr>
              <a:t>2022</a:t>
            </a:r>
            <a:r>
              <a:rPr i="0" lang="en" sz="800" u="none" cap="none" strike="noStrike">
                <a:solidFill>
                  <a:schemeClr val="lt1"/>
                </a:solidFill>
                <a:latin typeface="Helvetica Neue"/>
                <a:ea typeface="Helvetica Neue"/>
                <a:cs typeface="Helvetica Neue"/>
                <a:sym typeface="Helvetica Neue"/>
              </a:rPr>
              <a:t> ® All </a:t>
            </a:r>
            <a:r>
              <a:rPr lang="en" sz="800">
                <a:solidFill>
                  <a:schemeClr val="lt1"/>
                </a:solidFill>
                <a:latin typeface="Helvetica Neue"/>
                <a:ea typeface="Helvetica Neue"/>
                <a:cs typeface="Helvetica Neue"/>
                <a:sym typeface="Helvetica Neue"/>
              </a:rPr>
              <a:t>R</a:t>
            </a:r>
            <a:r>
              <a:rPr i="0" lang="en" sz="800" u="none" cap="none" strike="noStrike">
                <a:solidFill>
                  <a:schemeClr val="lt1"/>
                </a:solidFill>
                <a:latin typeface="Helvetica Neue"/>
                <a:ea typeface="Helvetica Neue"/>
                <a:cs typeface="Helvetica Neue"/>
                <a:sym typeface="Helvetica Neue"/>
              </a:rPr>
              <a:t>ights </a:t>
            </a:r>
            <a:r>
              <a:rPr lang="en" sz="800">
                <a:solidFill>
                  <a:schemeClr val="lt1"/>
                </a:solidFill>
                <a:latin typeface="Helvetica Neue"/>
                <a:ea typeface="Helvetica Neue"/>
                <a:cs typeface="Helvetica Neue"/>
                <a:sym typeface="Helvetica Neue"/>
              </a:rPr>
              <a:t>R</a:t>
            </a:r>
            <a:r>
              <a:rPr i="0" lang="en" sz="800" u="none" cap="none" strike="noStrike">
                <a:solidFill>
                  <a:schemeClr val="lt1"/>
                </a:solidFill>
                <a:latin typeface="Helvetica Neue"/>
                <a:ea typeface="Helvetica Neue"/>
                <a:cs typeface="Helvetica Neue"/>
                <a:sym typeface="Helvetica Neue"/>
              </a:rPr>
              <a:t>eserved.</a:t>
            </a:r>
            <a:endParaRPr sz="1100">
              <a:latin typeface="Helvetica Neue"/>
              <a:ea typeface="Helvetica Neue"/>
              <a:cs typeface="Helvetica Neue"/>
              <a:sym typeface="Helvetica Neue"/>
            </a:endParaRPr>
          </a:p>
        </p:txBody>
      </p:sp>
      <p:pic>
        <p:nvPicPr>
          <p:cNvPr id="195" name="Google Shape;195;p40"/>
          <p:cNvPicPr preferRelativeResize="0"/>
          <p:nvPr/>
        </p:nvPicPr>
        <p:blipFill>
          <a:blip r:embed="rId3">
            <a:alphaModFix/>
          </a:blip>
          <a:stretch>
            <a:fillRect/>
          </a:stretch>
        </p:blipFill>
        <p:spPr>
          <a:xfrm>
            <a:off x="6985744" y="288675"/>
            <a:ext cx="1782093" cy="753395"/>
          </a:xfrm>
          <a:prstGeom prst="rect">
            <a:avLst/>
          </a:prstGeom>
          <a:noFill/>
          <a:ln>
            <a:noFill/>
          </a:ln>
        </p:spPr>
      </p:pic>
      <p:cxnSp>
        <p:nvCxnSpPr>
          <p:cNvPr id="196" name="Google Shape;196;p40"/>
          <p:cNvCxnSpPr/>
          <p:nvPr/>
        </p:nvCxnSpPr>
        <p:spPr>
          <a:xfrm>
            <a:off x="596475" y="2580975"/>
            <a:ext cx="1944600" cy="0"/>
          </a:xfrm>
          <a:prstGeom prst="straightConnector1">
            <a:avLst/>
          </a:prstGeom>
          <a:noFill/>
          <a:ln cap="flat" cmpd="sng" w="9525">
            <a:solidFill>
              <a:schemeClr val="lt1"/>
            </a:solidFill>
            <a:prstDash val="solid"/>
            <a:round/>
            <a:headEnd len="med" w="med" type="none"/>
            <a:tailEnd len="med" w="med" type="none"/>
          </a:ln>
        </p:spPr>
      </p:cxnSp>
      <p:sp>
        <p:nvSpPr>
          <p:cNvPr id="197" name="Google Shape;19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1.3 Giving</a:t>
            </a:r>
            <a:r>
              <a:rPr lang="en" sz="2400"/>
              <a:t> Breakdown by Country</a:t>
            </a:r>
            <a:endParaRPr b="0" i="1" sz="2400"/>
          </a:p>
        </p:txBody>
      </p:sp>
      <p:cxnSp>
        <p:nvCxnSpPr>
          <p:cNvPr id="329" name="Google Shape;329;p49"/>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30" name="Google Shape;330;p49"/>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31" name="Google Shape;331;p49"/>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grpSp>
        <p:nvGrpSpPr>
          <p:cNvPr id="332" name="Google Shape;332;p49"/>
          <p:cNvGrpSpPr/>
          <p:nvPr/>
        </p:nvGrpSpPr>
        <p:grpSpPr>
          <a:xfrm>
            <a:off x="5632317" y="1189775"/>
            <a:ext cx="3305700" cy="3483050"/>
            <a:chOff x="5632317" y="1189775"/>
            <a:chExt cx="3305700" cy="3483050"/>
          </a:xfrm>
        </p:grpSpPr>
        <p:sp>
          <p:nvSpPr>
            <p:cNvPr id="333" name="Google Shape;333;p49"/>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Normalize and Refine </a:t>
              </a:r>
              <a:endParaRPr>
                <a:solidFill>
                  <a:srgbClr val="FFFFFF"/>
                </a:solidFill>
                <a:latin typeface="Roboto"/>
                <a:ea typeface="Roboto"/>
                <a:cs typeface="Roboto"/>
                <a:sym typeface="Roboto"/>
              </a:endParaRPr>
            </a:p>
          </p:txBody>
        </p:sp>
        <p:sp>
          <p:nvSpPr>
            <p:cNvPr id="334" name="Google Shape;334;p4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used FAOSTAT slaughter counts by country to normalize our analysis, since slaughter counts can provide a proxy by which to view animal need.</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a:p>
              <a:pPr indent="0" lvl="0" marL="0" rtl="0" algn="l">
                <a:lnSpc>
                  <a:spcPct val="115000"/>
                </a:lnSpc>
                <a:spcBef>
                  <a:spcPts val="0"/>
                </a:spcBef>
                <a:spcAft>
                  <a:spcPts val="0"/>
                </a:spcAft>
                <a:buNone/>
              </a:pPr>
              <a:r>
                <a:rPr lang="en" sz="1300">
                  <a:latin typeface="Roboto"/>
                  <a:ea typeface="Roboto"/>
                  <a:cs typeface="Roboto"/>
                  <a:sym typeface="Roboto"/>
                </a:rPr>
                <a:t>We displayed data on a logarithmic scale to give a clearer picture of the gradations in giving metrics.</a:t>
              </a:r>
              <a:endParaRPr sz="1300">
                <a:latin typeface="Roboto"/>
                <a:ea typeface="Roboto"/>
                <a:cs typeface="Roboto"/>
                <a:sym typeface="Roboto"/>
              </a:endParaRPr>
            </a:p>
          </p:txBody>
        </p:sp>
      </p:grpSp>
      <p:grpSp>
        <p:nvGrpSpPr>
          <p:cNvPr id="335" name="Google Shape;335;p49"/>
          <p:cNvGrpSpPr/>
          <p:nvPr/>
        </p:nvGrpSpPr>
        <p:grpSpPr>
          <a:xfrm>
            <a:off x="0" y="1189989"/>
            <a:ext cx="3546900" cy="3482836"/>
            <a:chOff x="0" y="1189989"/>
            <a:chExt cx="3546900" cy="3482836"/>
          </a:xfrm>
        </p:grpSpPr>
        <p:sp>
          <p:nvSpPr>
            <p:cNvPr id="336" name="Google Shape;336;p49"/>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Preparation</a:t>
              </a:r>
              <a:endParaRPr>
                <a:solidFill>
                  <a:srgbClr val="FFFFFF"/>
                </a:solidFill>
                <a:latin typeface="Roboto"/>
                <a:ea typeface="Roboto"/>
                <a:cs typeface="Roboto"/>
                <a:sym typeface="Roboto"/>
              </a:endParaRPr>
            </a:p>
          </p:txBody>
        </p:sp>
        <p:sp>
          <p:nvSpPr>
            <p:cNvPr id="337" name="Google Shape;337;p4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aggregated and broke down data in multiple ways to draw more nuanced insights: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Internal vs. external grant donations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Internal: RCF vs. Movement grants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Number and $ amount of donations</a:t>
              </a:r>
              <a:endParaRPr sz="1300">
                <a:latin typeface="Roboto"/>
                <a:ea typeface="Roboto"/>
                <a:cs typeface="Roboto"/>
                <a:sym typeface="Roboto"/>
              </a:endParaRPr>
            </a:p>
          </p:txBody>
        </p:sp>
      </p:grpSp>
      <p:grpSp>
        <p:nvGrpSpPr>
          <p:cNvPr id="338" name="Google Shape;338;p49"/>
          <p:cNvGrpSpPr/>
          <p:nvPr/>
        </p:nvGrpSpPr>
        <p:grpSpPr>
          <a:xfrm>
            <a:off x="2944204" y="1189775"/>
            <a:ext cx="3305700" cy="3483050"/>
            <a:chOff x="2944204" y="1189775"/>
            <a:chExt cx="3305700" cy="3483050"/>
          </a:xfrm>
        </p:grpSpPr>
        <p:sp>
          <p:nvSpPr>
            <p:cNvPr id="339" name="Google Shape;339;p49"/>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Breakdown by Country and Year </a:t>
              </a:r>
              <a:endParaRPr sz="1300">
                <a:solidFill>
                  <a:srgbClr val="FFFFFF"/>
                </a:solidFill>
                <a:latin typeface="Roboto"/>
                <a:ea typeface="Roboto"/>
                <a:cs typeface="Roboto"/>
                <a:sym typeface="Roboto"/>
              </a:endParaRPr>
            </a:p>
          </p:txBody>
        </p:sp>
        <p:sp>
          <p:nvSpPr>
            <p:cNvPr id="340" name="Google Shape;340;p49"/>
            <p:cNvSpPr txBox="1"/>
            <p:nvPr/>
          </p:nvSpPr>
          <p:spPr>
            <a:xfrm>
              <a:off x="3276450" y="2057125"/>
              <a:ext cx="2591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created pie-charts and map-based visualizations of giving breakdowns by country and year.</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Tools used: pycountry (support for standardizing geographic codes), plotly (generate geographic visualizations), pandas (general data science support)</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1.3 Giving Breakdown by Country: Code Snapshots</a:t>
            </a:r>
            <a:endParaRPr b="0" i="1" sz="2400"/>
          </a:p>
        </p:txBody>
      </p:sp>
      <p:cxnSp>
        <p:nvCxnSpPr>
          <p:cNvPr id="346" name="Google Shape;346;p50"/>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47" name="Google Shape;347;p50"/>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48" name="Google Shape;348;p50"/>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349" name="Google Shape;349;p50"/>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Normalize and Refine </a:t>
            </a:r>
            <a:endParaRPr>
              <a:solidFill>
                <a:srgbClr val="FFFFFF"/>
              </a:solidFill>
              <a:latin typeface="Roboto"/>
              <a:ea typeface="Roboto"/>
              <a:cs typeface="Roboto"/>
              <a:sym typeface="Roboto"/>
            </a:endParaRPr>
          </a:p>
        </p:txBody>
      </p:sp>
      <p:sp>
        <p:nvSpPr>
          <p:cNvPr id="350" name="Google Shape;350;p50"/>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Preparation</a:t>
            </a:r>
            <a:endParaRPr>
              <a:solidFill>
                <a:srgbClr val="FFFFFF"/>
              </a:solidFill>
              <a:latin typeface="Roboto"/>
              <a:ea typeface="Roboto"/>
              <a:cs typeface="Roboto"/>
              <a:sym typeface="Roboto"/>
            </a:endParaRPr>
          </a:p>
        </p:txBody>
      </p:sp>
      <p:sp>
        <p:nvSpPr>
          <p:cNvPr id="351" name="Google Shape;351;p50"/>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Breakdown by Country and Year </a:t>
            </a:r>
            <a:endParaRPr sz="1300">
              <a:solidFill>
                <a:srgbClr val="FFFFFF"/>
              </a:solidFill>
              <a:latin typeface="Roboto"/>
              <a:ea typeface="Roboto"/>
              <a:cs typeface="Roboto"/>
              <a:sym typeface="Roboto"/>
            </a:endParaRPr>
          </a:p>
        </p:txBody>
      </p:sp>
      <p:pic>
        <p:nvPicPr>
          <p:cNvPr id="352" name="Google Shape;352;p50"/>
          <p:cNvPicPr preferRelativeResize="0"/>
          <p:nvPr/>
        </p:nvPicPr>
        <p:blipFill rotWithShape="1">
          <a:blip r:embed="rId3">
            <a:alphaModFix/>
          </a:blip>
          <a:srcRect b="77806" l="0" r="0" t="0"/>
          <a:stretch/>
        </p:blipFill>
        <p:spPr>
          <a:xfrm>
            <a:off x="187450" y="2009025"/>
            <a:ext cx="2473450" cy="562726"/>
          </a:xfrm>
          <a:prstGeom prst="rect">
            <a:avLst/>
          </a:prstGeom>
          <a:noFill/>
          <a:ln>
            <a:noFill/>
          </a:ln>
        </p:spPr>
      </p:pic>
      <p:pic>
        <p:nvPicPr>
          <p:cNvPr id="353" name="Google Shape;353;p50"/>
          <p:cNvPicPr preferRelativeResize="0"/>
          <p:nvPr/>
        </p:nvPicPr>
        <p:blipFill rotWithShape="1">
          <a:blip r:embed="rId3">
            <a:alphaModFix/>
          </a:blip>
          <a:srcRect b="0" l="0" r="0" t="81659"/>
          <a:stretch/>
        </p:blipFill>
        <p:spPr>
          <a:xfrm>
            <a:off x="187450" y="2721775"/>
            <a:ext cx="2473450" cy="465051"/>
          </a:xfrm>
          <a:prstGeom prst="rect">
            <a:avLst/>
          </a:prstGeom>
          <a:noFill/>
          <a:ln>
            <a:noFill/>
          </a:ln>
        </p:spPr>
      </p:pic>
      <p:pic>
        <p:nvPicPr>
          <p:cNvPr id="354" name="Google Shape;354;p50"/>
          <p:cNvPicPr preferRelativeResize="0"/>
          <p:nvPr/>
        </p:nvPicPr>
        <p:blipFill rotWithShape="1">
          <a:blip r:embed="rId3">
            <a:alphaModFix/>
          </a:blip>
          <a:srcRect b="19227" l="0" r="0" t="23048"/>
          <a:stretch/>
        </p:blipFill>
        <p:spPr>
          <a:xfrm>
            <a:off x="3121950" y="1959075"/>
            <a:ext cx="2473450" cy="1463724"/>
          </a:xfrm>
          <a:prstGeom prst="rect">
            <a:avLst/>
          </a:prstGeom>
          <a:noFill/>
          <a:ln>
            <a:noFill/>
          </a:ln>
        </p:spPr>
      </p:pic>
      <p:pic>
        <p:nvPicPr>
          <p:cNvPr id="355" name="Google Shape;355;p50"/>
          <p:cNvPicPr preferRelativeResize="0"/>
          <p:nvPr/>
        </p:nvPicPr>
        <p:blipFill>
          <a:blip r:embed="rId4">
            <a:alphaModFix/>
          </a:blip>
          <a:stretch>
            <a:fillRect/>
          </a:stretch>
        </p:blipFill>
        <p:spPr>
          <a:xfrm>
            <a:off x="5999075" y="1959086"/>
            <a:ext cx="2747900" cy="1600090"/>
          </a:xfrm>
          <a:prstGeom prst="rect">
            <a:avLst/>
          </a:prstGeom>
          <a:noFill/>
          <a:ln>
            <a:noFill/>
          </a:ln>
        </p:spPr>
      </p:pic>
      <p:pic>
        <p:nvPicPr>
          <p:cNvPr id="356" name="Google Shape;356;p50"/>
          <p:cNvPicPr preferRelativeResize="0"/>
          <p:nvPr/>
        </p:nvPicPr>
        <p:blipFill>
          <a:blip r:embed="rId5">
            <a:alphaModFix/>
          </a:blip>
          <a:stretch>
            <a:fillRect/>
          </a:stretch>
        </p:blipFill>
        <p:spPr>
          <a:xfrm>
            <a:off x="3546900" y="3523100"/>
            <a:ext cx="1547392" cy="114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1.3 Giving Metrics Percentages Per Country</a:t>
            </a:r>
            <a:endParaRPr b="0" i="1" sz="2400"/>
          </a:p>
        </p:txBody>
      </p:sp>
      <p:cxnSp>
        <p:nvCxnSpPr>
          <p:cNvPr id="362" name="Google Shape;362;p51"/>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63" name="Google Shape;363;p51"/>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64" name="Google Shape;364;p51"/>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365" name="Google Shape;365;p51"/>
          <p:cNvPicPr preferRelativeResize="0"/>
          <p:nvPr/>
        </p:nvPicPr>
        <p:blipFill>
          <a:blip r:embed="rId3">
            <a:alphaModFix/>
          </a:blip>
          <a:stretch>
            <a:fillRect/>
          </a:stretch>
        </p:blipFill>
        <p:spPr>
          <a:xfrm>
            <a:off x="382750" y="1250249"/>
            <a:ext cx="2749299" cy="2409100"/>
          </a:xfrm>
          <a:prstGeom prst="rect">
            <a:avLst/>
          </a:prstGeom>
          <a:noFill/>
          <a:ln>
            <a:noFill/>
          </a:ln>
        </p:spPr>
      </p:pic>
      <p:pic>
        <p:nvPicPr>
          <p:cNvPr id="366" name="Google Shape;366;p51"/>
          <p:cNvPicPr preferRelativeResize="0"/>
          <p:nvPr/>
        </p:nvPicPr>
        <p:blipFill>
          <a:blip r:embed="rId4">
            <a:alphaModFix/>
          </a:blip>
          <a:stretch>
            <a:fillRect/>
          </a:stretch>
        </p:blipFill>
        <p:spPr>
          <a:xfrm>
            <a:off x="5094663" y="1353463"/>
            <a:ext cx="2230425" cy="2202625"/>
          </a:xfrm>
          <a:prstGeom prst="rect">
            <a:avLst/>
          </a:prstGeom>
          <a:noFill/>
          <a:ln>
            <a:noFill/>
          </a:ln>
        </p:spPr>
      </p:pic>
      <p:pic>
        <p:nvPicPr>
          <p:cNvPr id="367" name="Google Shape;367;p51"/>
          <p:cNvPicPr preferRelativeResize="0"/>
          <p:nvPr/>
        </p:nvPicPr>
        <p:blipFill>
          <a:blip r:embed="rId5">
            <a:alphaModFix/>
          </a:blip>
          <a:stretch>
            <a:fillRect/>
          </a:stretch>
        </p:blipFill>
        <p:spPr>
          <a:xfrm>
            <a:off x="7325112" y="1734775"/>
            <a:ext cx="1264988" cy="1440025"/>
          </a:xfrm>
          <a:prstGeom prst="rect">
            <a:avLst/>
          </a:prstGeom>
          <a:noFill/>
          <a:ln>
            <a:noFill/>
          </a:ln>
        </p:spPr>
      </p:pic>
      <p:sp>
        <p:nvSpPr>
          <p:cNvPr id="368" name="Google Shape;368;p51"/>
          <p:cNvSpPr txBox="1"/>
          <p:nvPr/>
        </p:nvSpPr>
        <p:spPr>
          <a:xfrm>
            <a:off x="382750" y="911550"/>
            <a:ext cx="31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Number of Donations by Country</a:t>
            </a:r>
            <a:endParaRPr b="1">
              <a:latin typeface="Helvetica Neue"/>
              <a:ea typeface="Helvetica Neue"/>
              <a:cs typeface="Helvetica Neue"/>
              <a:sym typeface="Helvetica Neue"/>
            </a:endParaRPr>
          </a:p>
        </p:txBody>
      </p:sp>
      <p:sp>
        <p:nvSpPr>
          <p:cNvPr id="369" name="Google Shape;369;p51"/>
          <p:cNvSpPr txBox="1"/>
          <p:nvPr/>
        </p:nvSpPr>
        <p:spPr>
          <a:xfrm>
            <a:off x="5094673" y="932425"/>
            <a:ext cx="34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Monetary Amount by Country</a:t>
            </a:r>
            <a:endParaRPr b="1"/>
          </a:p>
        </p:txBody>
      </p:sp>
      <p:sp>
        <p:nvSpPr>
          <p:cNvPr id="370" name="Google Shape;370;p51"/>
          <p:cNvSpPr txBox="1"/>
          <p:nvPr/>
        </p:nvSpPr>
        <p:spPr>
          <a:xfrm>
            <a:off x="382750" y="3705700"/>
            <a:ext cx="859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The above charts show the percentage share of the total monetary donations </a:t>
            </a:r>
            <a:r>
              <a:rPr lang="en" sz="1200">
                <a:solidFill>
                  <a:schemeClr val="dk1"/>
                </a:solidFill>
                <a:latin typeface="Helvetica Neue"/>
                <a:ea typeface="Helvetica Neue"/>
                <a:cs typeface="Helvetica Neue"/>
                <a:sym typeface="Helvetica Neue"/>
              </a:rPr>
              <a:t>per country represented</a:t>
            </a:r>
            <a:r>
              <a:rPr lang="en" sz="1200">
                <a:latin typeface="Helvetica Neue"/>
                <a:ea typeface="Helvetica Neue"/>
                <a:cs typeface="Helvetica Neue"/>
                <a:sym typeface="Helvetica Neue"/>
              </a:rPr>
              <a:t> over the time period 2017-2020. While charities from the United States receive the most number of donations at 56.7%, they are granted a disproportionately higher amount of money, accounting for 86.7% of the total awarded. All other countries receive a considerably lower percentage share of money than their percentage share of the number of donations. </a:t>
            </a:r>
            <a:endParaRPr sz="1200">
              <a:latin typeface="Helvetica Neue"/>
              <a:ea typeface="Helvetica Neue"/>
              <a:cs typeface="Helvetica Neue"/>
              <a:sym typeface="Helvetica Neue"/>
            </a:endParaRPr>
          </a:p>
        </p:txBody>
      </p:sp>
      <p:pic>
        <p:nvPicPr>
          <p:cNvPr id="371" name="Google Shape;371;p51"/>
          <p:cNvPicPr preferRelativeResize="0"/>
          <p:nvPr/>
        </p:nvPicPr>
        <p:blipFill>
          <a:blip r:embed="rId6">
            <a:alphaModFix/>
          </a:blip>
          <a:stretch>
            <a:fillRect/>
          </a:stretch>
        </p:blipFill>
        <p:spPr>
          <a:xfrm>
            <a:off x="3132049" y="1734788"/>
            <a:ext cx="1202025" cy="144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1.4 Giving Metrics: Internal vs. External, all years</a:t>
            </a:r>
            <a:endParaRPr b="0" i="1" sz="2400"/>
          </a:p>
        </p:txBody>
      </p:sp>
      <p:cxnSp>
        <p:nvCxnSpPr>
          <p:cNvPr id="377" name="Google Shape;377;p52"/>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78" name="Google Shape;378;p52"/>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79" name="Google Shape;379;p52"/>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380" name="Google Shape;380;p52"/>
          <p:cNvSpPr txBox="1"/>
          <p:nvPr/>
        </p:nvSpPr>
        <p:spPr>
          <a:xfrm>
            <a:off x="382750" y="1341425"/>
            <a:ext cx="31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Internal donation</a:t>
            </a:r>
            <a:r>
              <a:rPr b="1" lang="en">
                <a:latin typeface="Helvetica Neue"/>
                <a:ea typeface="Helvetica Neue"/>
                <a:cs typeface="Helvetica Neue"/>
                <a:sym typeface="Helvetica Neue"/>
              </a:rPr>
              <a:t>s</a:t>
            </a:r>
            <a:r>
              <a:rPr b="1" lang="en">
                <a:latin typeface="Helvetica Neue"/>
                <a:ea typeface="Helvetica Neue"/>
                <a:cs typeface="Helvetica Neue"/>
                <a:sym typeface="Helvetica Neue"/>
              </a:rPr>
              <a:t> (via ACE)</a:t>
            </a:r>
            <a:endParaRPr b="1">
              <a:latin typeface="Helvetica Neue"/>
              <a:ea typeface="Helvetica Neue"/>
              <a:cs typeface="Helvetica Neue"/>
              <a:sym typeface="Helvetica Neue"/>
            </a:endParaRPr>
          </a:p>
        </p:txBody>
      </p:sp>
      <p:sp>
        <p:nvSpPr>
          <p:cNvPr id="381" name="Google Shape;381;p52"/>
          <p:cNvSpPr txBox="1"/>
          <p:nvPr/>
        </p:nvSpPr>
        <p:spPr>
          <a:xfrm>
            <a:off x="4283198" y="1311750"/>
            <a:ext cx="34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External donations</a:t>
            </a:r>
            <a:endParaRPr b="1"/>
          </a:p>
        </p:txBody>
      </p:sp>
      <p:sp>
        <p:nvSpPr>
          <p:cNvPr id="382" name="Google Shape;382;p52"/>
          <p:cNvSpPr txBox="1"/>
          <p:nvPr/>
        </p:nvSpPr>
        <p:spPr>
          <a:xfrm>
            <a:off x="268450" y="4359600"/>
            <a:ext cx="31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 log scale</a:t>
            </a:r>
            <a:endParaRPr b="1">
              <a:latin typeface="Helvetica Neue"/>
              <a:ea typeface="Helvetica Neue"/>
              <a:cs typeface="Helvetica Neue"/>
              <a:sym typeface="Helvetica Neue"/>
            </a:endParaRPr>
          </a:p>
        </p:txBody>
      </p:sp>
      <p:pic>
        <p:nvPicPr>
          <p:cNvPr id="383" name="Google Shape;383;p52"/>
          <p:cNvPicPr preferRelativeResize="0"/>
          <p:nvPr/>
        </p:nvPicPr>
        <p:blipFill>
          <a:blip r:embed="rId3">
            <a:alphaModFix/>
          </a:blip>
          <a:stretch>
            <a:fillRect/>
          </a:stretch>
        </p:blipFill>
        <p:spPr>
          <a:xfrm>
            <a:off x="460775" y="1695125"/>
            <a:ext cx="3549425" cy="1778425"/>
          </a:xfrm>
          <a:prstGeom prst="rect">
            <a:avLst/>
          </a:prstGeom>
          <a:noFill/>
          <a:ln>
            <a:noFill/>
          </a:ln>
        </p:spPr>
      </p:pic>
      <p:sp>
        <p:nvSpPr>
          <p:cNvPr id="384" name="Google Shape;384;p52"/>
          <p:cNvSpPr txBox="1"/>
          <p:nvPr/>
        </p:nvSpPr>
        <p:spPr>
          <a:xfrm>
            <a:off x="382750" y="911550"/>
            <a:ext cx="46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 log scale</a:t>
            </a:r>
            <a:endParaRPr b="1">
              <a:latin typeface="Helvetica Neue"/>
              <a:ea typeface="Helvetica Neue"/>
              <a:cs typeface="Helvetica Neue"/>
              <a:sym typeface="Helvetica Neue"/>
            </a:endParaRPr>
          </a:p>
        </p:txBody>
      </p:sp>
      <p:pic>
        <p:nvPicPr>
          <p:cNvPr id="385" name="Google Shape;385;p52"/>
          <p:cNvPicPr preferRelativeResize="0"/>
          <p:nvPr/>
        </p:nvPicPr>
        <p:blipFill>
          <a:blip r:embed="rId4">
            <a:alphaModFix/>
          </a:blip>
          <a:stretch>
            <a:fillRect/>
          </a:stretch>
        </p:blipFill>
        <p:spPr>
          <a:xfrm>
            <a:off x="4283200" y="1663437"/>
            <a:ext cx="3675950" cy="1841800"/>
          </a:xfrm>
          <a:prstGeom prst="rect">
            <a:avLst/>
          </a:prstGeom>
          <a:noFill/>
          <a:ln>
            <a:noFill/>
          </a:ln>
        </p:spPr>
      </p:pic>
      <p:sp>
        <p:nvSpPr>
          <p:cNvPr id="386" name="Google Shape;386;p52"/>
          <p:cNvSpPr txBox="1"/>
          <p:nvPr/>
        </p:nvSpPr>
        <p:spPr>
          <a:xfrm>
            <a:off x="382750" y="3657038"/>
            <a:ext cx="826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Helvetica Neue"/>
                <a:ea typeface="Helvetica Neue"/>
                <a:cs typeface="Helvetica Neue"/>
                <a:sym typeface="Helvetica Neue"/>
              </a:rPr>
              <a:t>Key insight:</a:t>
            </a:r>
            <a:r>
              <a:rPr lang="en" sz="1300">
                <a:latin typeface="Helvetica Neue"/>
                <a:ea typeface="Helvetica Neue"/>
                <a:cs typeface="Helvetica Neue"/>
                <a:sym typeface="Helvetica Neue"/>
              </a:rPr>
              <a:t> Non-ACE donors effectively target organizations in areas that ACE has not yet reached (e.g. Africa and the Middle East), but</a:t>
            </a:r>
            <a:r>
              <a:rPr b="1" lang="en" sz="1300">
                <a:latin typeface="Helvetica Neue"/>
                <a:ea typeface="Helvetica Neue"/>
                <a:cs typeface="Helvetica Neue"/>
                <a:sym typeface="Helvetica Neue"/>
              </a:rPr>
              <a:t> ACE effectively targets organizations in areas not reached by other donors</a:t>
            </a:r>
            <a:r>
              <a:rPr lang="en" sz="1300">
                <a:latin typeface="Helvetica Neue"/>
                <a:ea typeface="Helvetica Neue"/>
                <a:cs typeface="Helvetica Neue"/>
                <a:sym typeface="Helvetica Neue"/>
              </a:rPr>
              <a:t> (e.g. Indonesia, China, South America, Oceania)</a:t>
            </a:r>
            <a:endParaRPr sz="13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1.4 Giving Metrics: Internal Breakdown, all years</a:t>
            </a:r>
            <a:endParaRPr b="0" i="1" sz="2400"/>
          </a:p>
        </p:txBody>
      </p:sp>
      <p:cxnSp>
        <p:nvCxnSpPr>
          <p:cNvPr id="392" name="Google Shape;392;p53"/>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93" name="Google Shape;393;p53"/>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94" name="Google Shape;394;p53"/>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395" name="Google Shape;395;p53"/>
          <p:cNvSpPr txBox="1"/>
          <p:nvPr/>
        </p:nvSpPr>
        <p:spPr>
          <a:xfrm>
            <a:off x="103750" y="1191375"/>
            <a:ext cx="247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Donations via RCF</a:t>
            </a:r>
            <a:endParaRPr b="1">
              <a:latin typeface="Helvetica Neue"/>
              <a:ea typeface="Helvetica Neue"/>
              <a:cs typeface="Helvetica Neue"/>
              <a:sym typeface="Helvetica Neue"/>
            </a:endParaRPr>
          </a:p>
          <a:p>
            <a:pPr indent="0" lvl="0" marL="0" rtl="0" algn="l">
              <a:spcBef>
                <a:spcPts val="0"/>
              </a:spcBef>
              <a:spcAft>
                <a:spcPts val="0"/>
              </a:spcAft>
              <a:buNone/>
            </a:pPr>
            <a:r>
              <a:rPr lang="en">
                <a:latin typeface="Helvetica Neue"/>
                <a:ea typeface="Helvetica Neue"/>
                <a:cs typeface="Helvetica Neue"/>
                <a:sym typeface="Helvetica Neue"/>
              </a:rPr>
              <a:t>all organization branches</a:t>
            </a:r>
            <a:endParaRPr>
              <a:latin typeface="Helvetica Neue"/>
              <a:ea typeface="Helvetica Neue"/>
              <a:cs typeface="Helvetica Neue"/>
              <a:sym typeface="Helvetica Neue"/>
            </a:endParaRPr>
          </a:p>
        </p:txBody>
      </p:sp>
      <p:sp>
        <p:nvSpPr>
          <p:cNvPr id="396" name="Google Shape;396;p53"/>
          <p:cNvSpPr txBox="1"/>
          <p:nvPr/>
        </p:nvSpPr>
        <p:spPr>
          <a:xfrm>
            <a:off x="4970998" y="1094350"/>
            <a:ext cx="34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Donations via Movement Grants</a:t>
            </a:r>
            <a:endParaRPr b="1"/>
          </a:p>
        </p:txBody>
      </p:sp>
      <p:sp>
        <p:nvSpPr>
          <p:cNvPr id="397" name="Google Shape;397;p53"/>
          <p:cNvSpPr txBox="1"/>
          <p:nvPr/>
        </p:nvSpPr>
        <p:spPr>
          <a:xfrm>
            <a:off x="308375" y="850900"/>
            <a:ext cx="46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 log scale </a:t>
            </a:r>
            <a:endParaRPr b="1">
              <a:latin typeface="Helvetica Neue"/>
              <a:ea typeface="Helvetica Neue"/>
              <a:cs typeface="Helvetica Neue"/>
              <a:sym typeface="Helvetica Neue"/>
            </a:endParaRPr>
          </a:p>
        </p:txBody>
      </p:sp>
      <p:pic>
        <p:nvPicPr>
          <p:cNvPr id="398" name="Google Shape;398;p53"/>
          <p:cNvPicPr preferRelativeResize="0"/>
          <p:nvPr/>
        </p:nvPicPr>
        <p:blipFill>
          <a:blip r:embed="rId3">
            <a:alphaModFix/>
          </a:blip>
          <a:stretch>
            <a:fillRect/>
          </a:stretch>
        </p:blipFill>
        <p:spPr>
          <a:xfrm>
            <a:off x="4945175" y="1453551"/>
            <a:ext cx="4008275" cy="1999963"/>
          </a:xfrm>
          <a:prstGeom prst="rect">
            <a:avLst/>
          </a:prstGeom>
          <a:noFill/>
          <a:ln>
            <a:noFill/>
          </a:ln>
        </p:spPr>
      </p:pic>
      <p:sp>
        <p:nvSpPr>
          <p:cNvPr id="399" name="Google Shape;399;p53"/>
          <p:cNvSpPr txBox="1"/>
          <p:nvPr/>
        </p:nvSpPr>
        <p:spPr>
          <a:xfrm>
            <a:off x="382750" y="3747663"/>
            <a:ext cx="82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Key insight:</a:t>
            </a:r>
            <a:r>
              <a:rPr lang="en">
                <a:latin typeface="Helvetica Neue"/>
                <a:ea typeface="Helvetica Neue"/>
                <a:cs typeface="Helvetica Neue"/>
                <a:sym typeface="Helvetica Neue"/>
              </a:rPr>
              <a:t> While the Middle East and Africa remain underserved regions, it’s clear that Movement Grants have made a </a:t>
            </a:r>
            <a:r>
              <a:rPr b="1" lang="en">
                <a:latin typeface="Helvetica Neue"/>
                <a:ea typeface="Helvetica Neue"/>
                <a:cs typeface="Helvetica Neue"/>
                <a:sym typeface="Helvetica Neue"/>
              </a:rPr>
              <a:t>huge impact</a:t>
            </a:r>
            <a:r>
              <a:rPr lang="en">
                <a:latin typeface="Helvetica Neue"/>
                <a:ea typeface="Helvetica Neue"/>
                <a:cs typeface="Helvetica Neue"/>
                <a:sym typeface="Helvetica Neue"/>
              </a:rPr>
              <a:t> for diversifying giving.</a:t>
            </a:r>
            <a:endParaRPr>
              <a:latin typeface="Helvetica Neue"/>
              <a:ea typeface="Helvetica Neue"/>
              <a:cs typeface="Helvetica Neue"/>
              <a:sym typeface="Helvetica Neue"/>
            </a:endParaRPr>
          </a:p>
        </p:txBody>
      </p:sp>
      <p:pic>
        <p:nvPicPr>
          <p:cNvPr id="400" name="Google Shape;400;p53"/>
          <p:cNvPicPr preferRelativeResize="0"/>
          <p:nvPr/>
        </p:nvPicPr>
        <p:blipFill>
          <a:blip r:embed="rId4">
            <a:alphaModFix/>
          </a:blip>
          <a:stretch>
            <a:fillRect/>
          </a:stretch>
        </p:blipFill>
        <p:spPr>
          <a:xfrm>
            <a:off x="178125" y="1806975"/>
            <a:ext cx="2231736" cy="1118200"/>
          </a:xfrm>
          <a:prstGeom prst="rect">
            <a:avLst/>
          </a:prstGeom>
          <a:noFill/>
          <a:ln>
            <a:noFill/>
          </a:ln>
        </p:spPr>
      </p:pic>
      <p:sp>
        <p:nvSpPr>
          <p:cNvPr id="401" name="Google Shape;401;p53"/>
          <p:cNvSpPr txBox="1"/>
          <p:nvPr/>
        </p:nvSpPr>
        <p:spPr>
          <a:xfrm>
            <a:off x="2409850" y="1191375"/>
            <a:ext cx="247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Donations via RCF</a:t>
            </a:r>
            <a:endParaRPr b="1">
              <a:latin typeface="Helvetica Neue"/>
              <a:ea typeface="Helvetica Neue"/>
              <a:cs typeface="Helvetica Neue"/>
              <a:sym typeface="Helvetica Neue"/>
            </a:endParaRPr>
          </a:p>
          <a:p>
            <a:pPr indent="0" lvl="0" marL="0" rtl="0" algn="l">
              <a:spcBef>
                <a:spcPts val="0"/>
              </a:spcBef>
              <a:spcAft>
                <a:spcPts val="0"/>
              </a:spcAft>
              <a:buNone/>
            </a:pPr>
            <a:r>
              <a:rPr lang="en">
                <a:latin typeface="Helvetica Neue"/>
                <a:ea typeface="Helvetica Neue"/>
                <a:cs typeface="Helvetica Neue"/>
                <a:sym typeface="Helvetica Neue"/>
              </a:rPr>
              <a:t>main branches only</a:t>
            </a:r>
            <a:endParaRPr>
              <a:latin typeface="Helvetica Neue"/>
              <a:ea typeface="Helvetica Neue"/>
              <a:cs typeface="Helvetica Neue"/>
              <a:sym typeface="Helvetica Neue"/>
            </a:endParaRPr>
          </a:p>
        </p:txBody>
      </p:sp>
      <p:pic>
        <p:nvPicPr>
          <p:cNvPr id="402" name="Google Shape;402;p53"/>
          <p:cNvPicPr preferRelativeResize="0"/>
          <p:nvPr/>
        </p:nvPicPr>
        <p:blipFill>
          <a:blip r:embed="rId5">
            <a:alphaModFix/>
          </a:blip>
          <a:stretch>
            <a:fillRect/>
          </a:stretch>
        </p:blipFill>
        <p:spPr>
          <a:xfrm>
            <a:off x="2532544" y="1806983"/>
            <a:ext cx="2231724" cy="1118192"/>
          </a:xfrm>
          <a:prstGeom prst="rect">
            <a:avLst/>
          </a:prstGeom>
          <a:noFill/>
          <a:ln>
            <a:noFill/>
          </a:ln>
        </p:spPr>
      </p:pic>
      <p:sp>
        <p:nvSpPr>
          <p:cNvPr id="403" name="Google Shape;403;p53"/>
          <p:cNvSpPr txBox="1"/>
          <p:nvPr/>
        </p:nvSpPr>
        <p:spPr>
          <a:xfrm>
            <a:off x="103750" y="2990075"/>
            <a:ext cx="4636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a:ea typeface="Helvetica Neue"/>
                <a:cs typeface="Helvetica Neue"/>
                <a:sym typeface="Helvetica Neue"/>
              </a:rPr>
              <a:t>RCF donations are diverse when all organization branches are included, but showing only main organization branches reveals where RCF donations primarily go.</a:t>
            </a:r>
            <a:endParaRPr sz="11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 Slaughter Data Analysis: Overview</a:t>
            </a:r>
            <a:endParaRPr b="0" i="1" sz="2400"/>
          </a:p>
        </p:txBody>
      </p:sp>
      <p:cxnSp>
        <p:nvCxnSpPr>
          <p:cNvPr id="409" name="Google Shape;409;p54"/>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10" name="Google Shape;410;p54"/>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11" name="Google Shape;411;p54"/>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grpSp>
        <p:nvGrpSpPr>
          <p:cNvPr id="412" name="Google Shape;412;p54"/>
          <p:cNvGrpSpPr/>
          <p:nvPr/>
        </p:nvGrpSpPr>
        <p:grpSpPr>
          <a:xfrm>
            <a:off x="5632317" y="1189775"/>
            <a:ext cx="3305700" cy="3483050"/>
            <a:chOff x="5632317" y="1189775"/>
            <a:chExt cx="3305700" cy="3483050"/>
          </a:xfrm>
        </p:grpSpPr>
        <p:sp>
          <p:nvSpPr>
            <p:cNvPr id="413" name="Google Shape;413;p54"/>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Apply to Grant Analysis</a:t>
              </a:r>
              <a:endParaRPr>
                <a:solidFill>
                  <a:srgbClr val="FFFFFF"/>
                </a:solidFill>
                <a:latin typeface="Roboto"/>
                <a:ea typeface="Roboto"/>
                <a:cs typeface="Roboto"/>
                <a:sym typeface="Roboto"/>
              </a:endParaRPr>
            </a:p>
          </p:txBody>
        </p:sp>
        <p:sp>
          <p:nvSpPr>
            <p:cNvPr id="414" name="Google Shape;414;p54"/>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used slaughter counts as a normalization metric for our previous grant analysis</a:t>
              </a:r>
              <a:endParaRPr sz="1300">
                <a:latin typeface="Roboto"/>
                <a:ea typeface="Roboto"/>
                <a:cs typeface="Roboto"/>
                <a:sym typeface="Roboto"/>
              </a:endParaRPr>
            </a:p>
          </p:txBody>
        </p:sp>
      </p:grpSp>
      <p:grpSp>
        <p:nvGrpSpPr>
          <p:cNvPr id="415" name="Google Shape;415;p54"/>
          <p:cNvGrpSpPr/>
          <p:nvPr/>
        </p:nvGrpSpPr>
        <p:grpSpPr>
          <a:xfrm>
            <a:off x="0" y="1189989"/>
            <a:ext cx="3546900" cy="3482836"/>
            <a:chOff x="0" y="1189989"/>
            <a:chExt cx="3546900" cy="3482836"/>
          </a:xfrm>
        </p:grpSpPr>
        <p:sp>
          <p:nvSpPr>
            <p:cNvPr id="416" name="Google Shape;416;p5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 and Organization</a:t>
              </a:r>
              <a:endParaRPr>
                <a:solidFill>
                  <a:srgbClr val="FFFFFF"/>
                </a:solidFill>
                <a:latin typeface="Roboto"/>
                <a:ea typeface="Roboto"/>
                <a:cs typeface="Roboto"/>
                <a:sym typeface="Roboto"/>
              </a:endParaRPr>
            </a:p>
          </p:txBody>
        </p:sp>
        <p:sp>
          <p:nvSpPr>
            <p:cNvPr id="417" name="Google Shape;417;p54"/>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downloaded data from FAOSTAT and divided it into </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Laying</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Milk Animals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Production Population</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Producing Animals, Slaughtered</a:t>
              </a:r>
              <a:endParaRPr sz="1300">
                <a:latin typeface="Roboto"/>
                <a:ea typeface="Roboto"/>
                <a:cs typeface="Roboto"/>
                <a:sym typeface="Roboto"/>
              </a:endParaRPr>
            </a:p>
            <a:p>
              <a:pPr indent="0" lvl="0" marL="0" rtl="0" algn="l">
                <a:lnSpc>
                  <a:spcPct val="115000"/>
                </a:lnSpc>
                <a:spcBef>
                  <a:spcPts val="0"/>
                </a:spcBef>
                <a:spcAft>
                  <a:spcPts val="0"/>
                </a:spcAft>
                <a:buNone/>
              </a:pPr>
              <a:r>
                <a:rPr lang="en" sz="1300">
                  <a:latin typeface="Roboto"/>
                  <a:ea typeface="Roboto"/>
                  <a:cs typeface="Roboto"/>
                  <a:sym typeface="Roboto"/>
                </a:rPr>
                <a:t>for ease of analysis</a:t>
              </a:r>
              <a:endParaRPr sz="1300">
                <a:latin typeface="Roboto"/>
                <a:ea typeface="Roboto"/>
                <a:cs typeface="Roboto"/>
                <a:sym typeface="Roboto"/>
              </a:endParaRPr>
            </a:p>
          </p:txBody>
        </p:sp>
      </p:grpSp>
      <p:grpSp>
        <p:nvGrpSpPr>
          <p:cNvPr id="418" name="Google Shape;418;p54"/>
          <p:cNvGrpSpPr/>
          <p:nvPr/>
        </p:nvGrpSpPr>
        <p:grpSpPr>
          <a:xfrm>
            <a:off x="2944204" y="1189775"/>
            <a:ext cx="3305700" cy="3483050"/>
            <a:chOff x="2944204" y="1189775"/>
            <a:chExt cx="3305700" cy="3483050"/>
          </a:xfrm>
        </p:grpSpPr>
        <p:sp>
          <p:nvSpPr>
            <p:cNvPr id="419" name="Google Shape;419;p54"/>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Time Series Analysis by Country</a:t>
              </a:r>
              <a:endParaRPr>
                <a:solidFill>
                  <a:srgbClr val="FFFFFF"/>
                </a:solidFill>
                <a:latin typeface="Roboto"/>
                <a:ea typeface="Roboto"/>
                <a:cs typeface="Roboto"/>
                <a:sym typeface="Roboto"/>
              </a:endParaRPr>
            </a:p>
          </p:txBody>
        </p:sp>
        <p:sp>
          <p:nvSpPr>
            <p:cNvPr id="420" name="Google Shape;420;p54"/>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We created visualizations for country trends since 1990 (when complete data was available)</a:t>
              </a:r>
              <a:endParaRPr sz="1300">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2.1 FAOSTAT Data Collection</a:t>
            </a:r>
            <a:endParaRPr b="0" i="1" sz="2400"/>
          </a:p>
        </p:txBody>
      </p:sp>
      <p:cxnSp>
        <p:nvCxnSpPr>
          <p:cNvPr id="426" name="Google Shape;426;p55"/>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27" name="Google Shape;427;p55"/>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28" name="Google Shape;428;p55"/>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429" name="Google Shape;429;p55"/>
          <p:cNvSpPr txBox="1"/>
          <p:nvPr/>
        </p:nvSpPr>
        <p:spPr>
          <a:xfrm>
            <a:off x="3732450" y="1669350"/>
            <a:ext cx="167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grpSp>
        <p:nvGrpSpPr>
          <p:cNvPr id="430" name="Google Shape;430;p55"/>
          <p:cNvGrpSpPr/>
          <p:nvPr/>
        </p:nvGrpSpPr>
        <p:grpSpPr>
          <a:xfrm>
            <a:off x="5632317" y="1189775"/>
            <a:ext cx="3305700" cy="3467713"/>
            <a:chOff x="5632317" y="1189775"/>
            <a:chExt cx="3305700" cy="3467713"/>
          </a:xfrm>
        </p:grpSpPr>
        <p:sp>
          <p:nvSpPr>
            <p:cNvPr id="431" name="Google Shape;431;p5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Helvetica Neue"/>
                  <a:ea typeface="Helvetica Neue"/>
                  <a:cs typeface="Helvetica Neue"/>
                  <a:sym typeface="Helvetica Neue"/>
                </a:rPr>
                <a:t>Organization</a:t>
              </a:r>
              <a:endParaRPr b="1">
                <a:solidFill>
                  <a:srgbClr val="FFFFFF"/>
                </a:solidFill>
                <a:latin typeface="Helvetica Neue"/>
                <a:ea typeface="Helvetica Neue"/>
                <a:cs typeface="Helvetica Neue"/>
                <a:sym typeface="Helvetica Neue"/>
              </a:endParaRPr>
            </a:p>
          </p:txBody>
        </p:sp>
        <p:sp>
          <p:nvSpPr>
            <p:cNvPr id="432" name="Google Shape;432;p55"/>
            <p:cNvSpPr txBox="1"/>
            <p:nvPr/>
          </p:nvSpPr>
          <p:spPr>
            <a:xfrm>
              <a:off x="6103075" y="2041788"/>
              <a:ext cx="2455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Cleaned and organized all data in preparation for analysis: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Removed all unnecessary FAOSTAT identifiers and codes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Standardized all units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Prepared navigable spreadsheet</a:t>
              </a:r>
              <a:endParaRPr sz="1200">
                <a:latin typeface="Helvetica Neue"/>
                <a:ea typeface="Helvetica Neue"/>
                <a:cs typeface="Helvetica Neue"/>
                <a:sym typeface="Helvetica Neue"/>
              </a:endParaRPr>
            </a:p>
          </p:txBody>
        </p:sp>
      </p:grpSp>
      <p:sp>
        <p:nvSpPr>
          <p:cNvPr id="433" name="Google Shape;433;p55"/>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Helvetica Neue"/>
                <a:ea typeface="Helvetica Neue"/>
                <a:cs typeface="Helvetica Neue"/>
                <a:sym typeface="Helvetica Neue"/>
              </a:rPr>
              <a:t>FAO Statistic Division Data</a:t>
            </a:r>
            <a:endParaRPr b="1">
              <a:solidFill>
                <a:srgbClr val="FFFFFF"/>
              </a:solidFill>
              <a:latin typeface="Helvetica Neue"/>
              <a:ea typeface="Helvetica Neue"/>
              <a:cs typeface="Helvetica Neue"/>
              <a:sym typeface="Helvetica Neue"/>
            </a:endParaRPr>
          </a:p>
        </p:txBody>
      </p:sp>
      <p:grpSp>
        <p:nvGrpSpPr>
          <p:cNvPr id="434" name="Google Shape;434;p55"/>
          <p:cNvGrpSpPr/>
          <p:nvPr/>
        </p:nvGrpSpPr>
        <p:grpSpPr>
          <a:xfrm>
            <a:off x="2944204" y="1189775"/>
            <a:ext cx="3305700" cy="3467725"/>
            <a:chOff x="2944204" y="1189775"/>
            <a:chExt cx="3305700" cy="3467725"/>
          </a:xfrm>
        </p:grpSpPr>
        <p:sp>
          <p:nvSpPr>
            <p:cNvPr id="435" name="Google Shape;435;p5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Helvetica Neue"/>
                  <a:ea typeface="Helvetica Neue"/>
                  <a:cs typeface="Helvetica Neue"/>
                  <a:sym typeface="Helvetica Neue"/>
                </a:rPr>
                <a:t>Selection</a:t>
              </a:r>
              <a:endParaRPr b="1">
                <a:solidFill>
                  <a:srgbClr val="FFFFFF"/>
                </a:solidFill>
                <a:latin typeface="Helvetica Neue"/>
                <a:ea typeface="Helvetica Neue"/>
                <a:cs typeface="Helvetica Neue"/>
                <a:sym typeface="Helvetica Neue"/>
              </a:endParaRPr>
            </a:p>
          </p:txBody>
        </p:sp>
        <p:sp>
          <p:nvSpPr>
            <p:cNvPr id="436" name="Google Shape;436;p55"/>
            <p:cNvSpPr txBox="1"/>
            <p:nvPr/>
          </p:nvSpPr>
          <p:spPr>
            <a:xfrm>
              <a:off x="3253950" y="2041800"/>
              <a:ext cx="268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Downloaded all of FAOSTAT’s available Livestock Product data:</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4 categories: Laying, Milk Animals, Livestock, Production Population, Producing Animals/Slaughtered</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2.8 million elements</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p:txBody>
        </p:sp>
      </p:grpSp>
      <p:pic>
        <p:nvPicPr>
          <p:cNvPr id="437" name="Google Shape;437;p55"/>
          <p:cNvPicPr preferRelativeResize="0"/>
          <p:nvPr/>
        </p:nvPicPr>
        <p:blipFill rotWithShape="1">
          <a:blip r:embed="rId3">
            <a:alphaModFix/>
          </a:blip>
          <a:srcRect b="37690" l="0" r="0" t="0"/>
          <a:stretch/>
        </p:blipFill>
        <p:spPr>
          <a:xfrm>
            <a:off x="382738" y="3125850"/>
            <a:ext cx="1765975" cy="1509675"/>
          </a:xfrm>
          <a:prstGeom prst="rect">
            <a:avLst/>
          </a:prstGeom>
          <a:noFill/>
          <a:ln cap="flat" cmpd="sng" w="9525">
            <a:solidFill>
              <a:srgbClr val="A82626"/>
            </a:solidFill>
            <a:prstDash val="solid"/>
            <a:round/>
            <a:headEnd len="sm" w="sm" type="none"/>
            <a:tailEnd len="sm" w="sm" type="none"/>
          </a:ln>
        </p:spPr>
      </p:pic>
      <p:pic>
        <p:nvPicPr>
          <p:cNvPr id="438" name="Google Shape;438;p55"/>
          <p:cNvPicPr preferRelativeResize="0"/>
          <p:nvPr/>
        </p:nvPicPr>
        <p:blipFill>
          <a:blip r:embed="rId4">
            <a:alphaModFix/>
          </a:blip>
          <a:stretch>
            <a:fillRect/>
          </a:stretch>
        </p:blipFill>
        <p:spPr>
          <a:xfrm>
            <a:off x="3487450" y="3886950"/>
            <a:ext cx="4664826" cy="544200"/>
          </a:xfrm>
          <a:prstGeom prst="rect">
            <a:avLst/>
          </a:prstGeom>
          <a:noFill/>
          <a:ln cap="flat" cmpd="sng" w="9525">
            <a:solidFill>
              <a:srgbClr val="842420"/>
            </a:solidFill>
            <a:prstDash val="solid"/>
            <a:round/>
            <a:headEnd len="sm" w="sm" type="none"/>
            <a:tailEnd len="sm" w="sm" type="none"/>
          </a:ln>
        </p:spPr>
      </p:pic>
      <p:sp>
        <p:nvSpPr>
          <p:cNvPr id="439" name="Google Shape;439;p55"/>
          <p:cNvSpPr txBox="1"/>
          <p:nvPr/>
        </p:nvSpPr>
        <p:spPr>
          <a:xfrm>
            <a:off x="3463363" y="4431150"/>
            <a:ext cx="4713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Helvetica Neue"/>
                <a:ea typeface="Helvetica Neue"/>
                <a:cs typeface="Helvetica Neue"/>
                <a:sym typeface="Helvetica Neue"/>
              </a:rPr>
              <a:t>All data collection and organization was performed using Python and Excel </a:t>
            </a:r>
            <a:endParaRPr sz="1000">
              <a:latin typeface="Helvetica Neue"/>
              <a:ea typeface="Helvetica Neue"/>
              <a:cs typeface="Helvetica Neue"/>
              <a:sym typeface="Helvetica Neue"/>
            </a:endParaRPr>
          </a:p>
        </p:txBody>
      </p:sp>
      <p:sp>
        <p:nvSpPr>
          <p:cNvPr id="440" name="Google Shape;440;p55"/>
          <p:cNvSpPr txBox="1"/>
          <p:nvPr/>
        </p:nvSpPr>
        <p:spPr>
          <a:xfrm>
            <a:off x="308375" y="2017650"/>
            <a:ext cx="2635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Sourced data from Food and Agricultural Organization of the United Nations - FAOSTAT provides food and agricultural data for over 245 countries</a:t>
            </a:r>
            <a:endParaRPr sz="12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2.2 Livestock Product Data Organization </a:t>
            </a:r>
            <a:endParaRPr b="0" i="1" sz="2400"/>
          </a:p>
        </p:txBody>
      </p:sp>
      <p:cxnSp>
        <p:nvCxnSpPr>
          <p:cNvPr id="446" name="Google Shape;446;p56"/>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47" name="Google Shape;447;p56"/>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48" name="Google Shape;448;p56"/>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449" name="Google Shape;449;p56"/>
          <p:cNvSpPr txBox="1"/>
          <p:nvPr/>
        </p:nvSpPr>
        <p:spPr>
          <a:xfrm>
            <a:off x="382750" y="911550"/>
            <a:ext cx="833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Organized available FAOSTAT Livestock Product data from 1961 through 2022 into easily navigable spreadsheet</a:t>
            </a:r>
            <a:endParaRPr>
              <a:latin typeface="Helvetica Neue"/>
              <a:ea typeface="Helvetica Neue"/>
              <a:cs typeface="Helvetica Neue"/>
              <a:sym typeface="Helvetica Neue"/>
            </a:endParaRPr>
          </a:p>
        </p:txBody>
      </p:sp>
      <p:sp>
        <p:nvSpPr>
          <p:cNvPr id="450" name="Google Shape;450;p56"/>
          <p:cNvSpPr txBox="1"/>
          <p:nvPr/>
        </p:nvSpPr>
        <p:spPr>
          <a:xfrm>
            <a:off x="5586100" y="1460810"/>
            <a:ext cx="3126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842420"/>
                </a:solidFill>
                <a:latin typeface="Helvetica Neue"/>
                <a:ea typeface="Helvetica Neue"/>
                <a:cs typeface="Helvetica Neue"/>
                <a:sym typeface="Helvetica Neue"/>
              </a:rPr>
              <a:t>Area</a:t>
            </a:r>
            <a:endParaRPr b="1">
              <a:solidFill>
                <a:srgbClr val="842420"/>
              </a:solidFill>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All data is primarily organized by country </a:t>
            </a:r>
            <a:endParaRPr>
              <a:latin typeface="Helvetica Neue"/>
              <a:ea typeface="Helvetica Neue"/>
              <a:cs typeface="Helvetica Neue"/>
              <a:sym typeface="Helvetica Neue"/>
            </a:endParaRPr>
          </a:p>
          <a:p>
            <a:pPr indent="0" lvl="0" marL="0" rtl="0" algn="l">
              <a:spcBef>
                <a:spcPts val="0"/>
              </a:spcBef>
              <a:spcAft>
                <a:spcPts val="0"/>
              </a:spcAft>
              <a:buNone/>
            </a:pPr>
            <a:r>
              <a:rPr b="1" lang="en">
                <a:solidFill>
                  <a:srgbClr val="842420"/>
                </a:solidFill>
                <a:latin typeface="Helvetica Neue"/>
                <a:ea typeface="Helvetica Neue"/>
                <a:cs typeface="Helvetica Neue"/>
                <a:sym typeface="Helvetica Neue"/>
              </a:rPr>
              <a:t>Item</a:t>
            </a:r>
            <a:endParaRPr b="1">
              <a:solidFill>
                <a:srgbClr val="842420"/>
              </a:solidFill>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Varies within each category</a:t>
            </a:r>
            <a:endParaRPr>
              <a:latin typeface="Helvetica Neue"/>
              <a:ea typeface="Helvetica Neue"/>
              <a:cs typeface="Helvetica Neue"/>
              <a:sym typeface="Helvetica Neue"/>
            </a:endParaRPr>
          </a:p>
          <a:p>
            <a:pPr indent="0" lvl="0" marL="0" rtl="0" algn="l">
              <a:spcBef>
                <a:spcPts val="0"/>
              </a:spcBef>
              <a:spcAft>
                <a:spcPts val="0"/>
              </a:spcAft>
              <a:buNone/>
            </a:pPr>
            <a:r>
              <a:rPr b="1" lang="en">
                <a:solidFill>
                  <a:srgbClr val="842420"/>
                </a:solidFill>
                <a:latin typeface="Helvetica Neue"/>
                <a:ea typeface="Helvetica Neue"/>
                <a:cs typeface="Helvetica Neue"/>
                <a:sym typeface="Helvetica Neue"/>
              </a:rPr>
              <a:t>Unit</a:t>
            </a:r>
            <a:endParaRPr b="1">
              <a:solidFill>
                <a:srgbClr val="842420"/>
              </a:solidFill>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All units are normalized within each category</a:t>
            </a:r>
            <a:endParaRPr>
              <a:latin typeface="Helvetica Neue"/>
              <a:ea typeface="Helvetica Neue"/>
              <a:cs typeface="Helvetica Neue"/>
              <a:sym typeface="Helvetica Neue"/>
            </a:endParaRPr>
          </a:p>
          <a:p>
            <a:pPr indent="0" lvl="0" marL="0" rtl="0" algn="l">
              <a:spcBef>
                <a:spcPts val="0"/>
              </a:spcBef>
              <a:spcAft>
                <a:spcPts val="0"/>
              </a:spcAft>
              <a:buNone/>
            </a:pPr>
            <a:r>
              <a:rPr b="1" lang="en">
                <a:solidFill>
                  <a:srgbClr val="842420"/>
                </a:solidFill>
                <a:latin typeface="Helvetica Neue"/>
                <a:ea typeface="Helvetica Neue"/>
                <a:cs typeface="Helvetica Neue"/>
                <a:sym typeface="Helvetica Neue"/>
              </a:rPr>
              <a:t>Year</a:t>
            </a:r>
            <a:endParaRPr b="1">
              <a:solidFill>
                <a:srgbClr val="842420"/>
              </a:solidFill>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Date range 1961-2020</a:t>
            </a:r>
            <a:endParaRPr>
              <a:latin typeface="Helvetica Neue"/>
              <a:ea typeface="Helvetica Neue"/>
              <a:cs typeface="Helvetica Neue"/>
              <a:sym typeface="Helvetica Neue"/>
            </a:endParaRPr>
          </a:p>
        </p:txBody>
      </p:sp>
      <p:sp>
        <p:nvSpPr>
          <p:cNvPr id="451" name="Google Shape;451;p56"/>
          <p:cNvSpPr txBox="1"/>
          <p:nvPr/>
        </p:nvSpPr>
        <p:spPr>
          <a:xfrm>
            <a:off x="382750" y="4263700"/>
            <a:ext cx="85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4 categories: Laying, Milk Animals, Production Population, </a:t>
            </a:r>
            <a:r>
              <a:rPr lang="en" u="sng">
                <a:latin typeface="Helvetica Neue"/>
                <a:ea typeface="Helvetica Neue"/>
                <a:cs typeface="Helvetica Neue"/>
                <a:sym typeface="Helvetica Neue"/>
              </a:rPr>
              <a:t>Producing Animals/Slaughtered</a:t>
            </a:r>
            <a:endParaRPr u="sng">
              <a:latin typeface="Helvetica Neue"/>
              <a:ea typeface="Helvetica Neue"/>
              <a:cs typeface="Helvetica Neue"/>
              <a:sym typeface="Helvetica Neue"/>
            </a:endParaRPr>
          </a:p>
        </p:txBody>
      </p:sp>
      <p:pic>
        <p:nvPicPr>
          <p:cNvPr id="452" name="Google Shape;452;p56"/>
          <p:cNvPicPr preferRelativeResize="0"/>
          <p:nvPr/>
        </p:nvPicPr>
        <p:blipFill>
          <a:blip r:embed="rId3">
            <a:alphaModFix/>
          </a:blip>
          <a:stretch>
            <a:fillRect/>
          </a:stretch>
        </p:blipFill>
        <p:spPr>
          <a:xfrm>
            <a:off x="382750" y="1527150"/>
            <a:ext cx="5004451" cy="263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2.3 Data Analysis - Insights</a:t>
            </a:r>
            <a:endParaRPr b="0" i="1" sz="2400"/>
          </a:p>
        </p:txBody>
      </p:sp>
      <p:cxnSp>
        <p:nvCxnSpPr>
          <p:cNvPr id="458" name="Google Shape;458;p57"/>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59" name="Google Shape;459;p57"/>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60" name="Google Shape;460;p57"/>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461" name="Google Shape;461;p57"/>
          <p:cNvSpPr txBox="1"/>
          <p:nvPr/>
        </p:nvSpPr>
        <p:spPr>
          <a:xfrm>
            <a:off x="536225" y="1100675"/>
            <a:ext cx="810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Helvetica Neue"/>
              <a:ea typeface="Helvetica Neue"/>
              <a:cs typeface="Helvetica Neue"/>
              <a:sym typeface="Helvetica Neue"/>
            </a:endParaRPr>
          </a:p>
        </p:txBody>
      </p:sp>
      <p:sp>
        <p:nvSpPr>
          <p:cNvPr id="462" name="Google Shape;462;p57"/>
          <p:cNvSpPr txBox="1"/>
          <p:nvPr/>
        </p:nvSpPr>
        <p:spPr>
          <a:xfrm>
            <a:off x="345550" y="4212200"/>
            <a:ext cx="8335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Helvetica Neue Light"/>
                <a:ea typeface="Helvetica Neue Light"/>
                <a:cs typeface="Helvetica Neue Light"/>
                <a:sym typeface="Helvetica Neue Light"/>
              </a:rPr>
              <a:t>*** FAOSTAT performed a methodological overhaul in 2016, and revised all of their agricultural and production data, but only dating back to 1991. While some data is available dating back to 1961, it is not fully complete. For this reason, our analysis begins </a:t>
            </a:r>
            <a:r>
              <a:rPr i="1" lang="en" sz="1100">
                <a:solidFill>
                  <a:schemeClr val="dk1"/>
                </a:solidFill>
                <a:latin typeface="Helvetica Neue Light"/>
                <a:ea typeface="Helvetica Neue Light"/>
                <a:cs typeface="Helvetica Neue Light"/>
                <a:sym typeface="Helvetica Neue Light"/>
              </a:rPr>
              <a:t>after</a:t>
            </a:r>
            <a:r>
              <a:rPr lang="en" sz="1100">
                <a:solidFill>
                  <a:schemeClr val="dk1"/>
                </a:solidFill>
                <a:latin typeface="Helvetica Neue Light"/>
                <a:ea typeface="Helvetica Neue Light"/>
                <a:cs typeface="Helvetica Neue Light"/>
                <a:sym typeface="Helvetica Neue Light"/>
              </a:rPr>
              <a:t> 1991.</a:t>
            </a:r>
            <a:endParaRPr sz="1100">
              <a:latin typeface="Helvetica Neue Light"/>
              <a:ea typeface="Helvetica Neue Light"/>
              <a:cs typeface="Helvetica Neue Light"/>
              <a:sym typeface="Helvetica Neue Light"/>
            </a:endParaRPr>
          </a:p>
        </p:txBody>
      </p:sp>
      <p:grpSp>
        <p:nvGrpSpPr>
          <p:cNvPr id="463" name="Google Shape;463;p57"/>
          <p:cNvGrpSpPr/>
          <p:nvPr/>
        </p:nvGrpSpPr>
        <p:grpSpPr>
          <a:xfrm>
            <a:off x="1293736" y="1258050"/>
            <a:ext cx="2547000" cy="2547000"/>
            <a:chOff x="1293736" y="1258050"/>
            <a:chExt cx="2547000" cy="2547000"/>
          </a:xfrm>
        </p:grpSpPr>
        <p:sp>
          <p:nvSpPr>
            <p:cNvPr id="464" name="Google Shape;464;p57"/>
            <p:cNvSpPr/>
            <p:nvPr/>
          </p:nvSpPr>
          <p:spPr>
            <a:xfrm rot="2700000">
              <a:off x="2286374" y="1011412"/>
              <a:ext cx="561726" cy="3040276"/>
            </a:xfrm>
            <a:prstGeom prst="roundRect">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802017"/>
                  </a:solidFill>
                  <a:latin typeface="Roboto"/>
                  <a:ea typeface="Roboto"/>
                  <a:cs typeface="Roboto"/>
                  <a:sym typeface="Roboto"/>
                </a:rPr>
                <a:t>1</a:t>
              </a:r>
              <a:endParaRPr b="1" sz="1200">
                <a:solidFill>
                  <a:srgbClr val="802017"/>
                </a:solidFill>
                <a:latin typeface="Roboto"/>
                <a:ea typeface="Roboto"/>
                <a:cs typeface="Roboto"/>
                <a:sym typeface="Roboto"/>
              </a:endParaRPr>
            </a:p>
          </p:txBody>
        </p:sp>
        <p:sp>
          <p:nvSpPr>
            <p:cNvPr id="466" name="Google Shape;466;p57"/>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Increase in Meat Production</a:t>
              </a:r>
              <a:endParaRPr b="1" sz="800">
                <a:solidFill>
                  <a:srgbClr val="FFFFFF"/>
                </a:solidFill>
                <a:latin typeface="Roboto"/>
                <a:ea typeface="Roboto"/>
                <a:cs typeface="Roboto"/>
                <a:sym typeface="Roboto"/>
              </a:endParaRPr>
            </a:p>
          </p:txBody>
        </p:sp>
      </p:grpSp>
      <p:grpSp>
        <p:nvGrpSpPr>
          <p:cNvPr id="467" name="Google Shape;467;p57"/>
          <p:cNvGrpSpPr/>
          <p:nvPr/>
        </p:nvGrpSpPr>
        <p:grpSpPr>
          <a:xfrm>
            <a:off x="3203958" y="1258050"/>
            <a:ext cx="2547000" cy="2547000"/>
            <a:chOff x="3203958" y="1258050"/>
            <a:chExt cx="2547000" cy="2547000"/>
          </a:xfrm>
        </p:grpSpPr>
        <p:sp>
          <p:nvSpPr>
            <p:cNvPr id="468" name="Google Shape;468;p57"/>
            <p:cNvSpPr/>
            <p:nvPr/>
          </p:nvSpPr>
          <p:spPr>
            <a:xfrm rot="2700000">
              <a:off x="4196595" y="1011412"/>
              <a:ext cx="561726" cy="3040276"/>
            </a:xfrm>
            <a:prstGeom prst="roundRect">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7"/>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B02C20"/>
                  </a:solidFill>
                  <a:latin typeface="Roboto"/>
                  <a:ea typeface="Roboto"/>
                  <a:cs typeface="Roboto"/>
                  <a:sym typeface="Roboto"/>
                </a:rPr>
                <a:t>2</a:t>
              </a:r>
              <a:endParaRPr b="1" sz="1200">
                <a:solidFill>
                  <a:srgbClr val="B02C20"/>
                </a:solidFill>
                <a:latin typeface="Roboto"/>
                <a:ea typeface="Roboto"/>
                <a:cs typeface="Roboto"/>
                <a:sym typeface="Roboto"/>
              </a:endParaRPr>
            </a:p>
          </p:txBody>
        </p:sp>
        <p:sp>
          <p:nvSpPr>
            <p:cNvPr id="470" name="Google Shape;470;p57"/>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China, US, and Brazil dominate</a:t>
              </a:r>
              <a:endParaRPr b="1" sz="800">
                <a:solidFill>
                  <a:srgbClr val="FFFFFF"/>
                </a:solidFill>
                <a:latin typeface="Roboto"/>
                <a:ea typeface="Roboto"/>
                <a:cs typeface="Roboto"/>
                <a:sym typeface="Roboto"/>
              </a:endParaRPr>
            </a:p>
          </p:txBody>
        </p:sp>
      </p:grpSp>
      <p:grpSp>
        <p:nvGrpSpPr>
          <p:cNvPr id="471" name="Google Shape;471;p57"/>
          <p:cNvGrpSpPr/>
          <p:nvPr/>
        </p:nvGrpSpPr>
        <p:grpSpPr>
          <a:xfrm>
            <a:off x="5123977" y="1258050"/>
            <a:ext cx="2547000" cy="2547000"/>
            <a:chOff x="5123977" y="1258050"/>
            <a:chExt cx="2547000" cy="2547000"/>
          </a:xfrm>
        </p:grpSpPr>
        <p:sp>
          <p:nvSpPr>
            <p:cNvPr id="472" name="Google Shape;472;p57"/>
            <p:cNvSpPr/>
            <p:nvPr/>
          </p:nvSpPr>
          <p:spPr>
            <a:xfrm rot="2700000">
              <a:off x="6116614" y="1011412"/>
              <a:ext cx="561726" cy="3040276"/>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7"/>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D83829"/>
                  </a:solidFill>
                  <a:latin typeface="Roboto"/>
                  <a:ea typeface="Roboto"/>
                  <a:cs typeface="Roboto"/>
                  <a:sym typeface="Roboto"/>
                </a:rPr>
                <a:t>3</a:t>
              </a:r>
              <a:endParaRPr b="1" sz="1200">
                <a:solidFill>
                  <a:srgbClr val="D83829"/>
                </a:solidFill>
                <a:latin typeface="Roboto"/>
                <a:ea typeface="Roboto"/>
                <a:cs typeface="Roboto"/>
                <a:sym typeface="Roboto"/>
              </a:endParaRPr>
            </a:p>
          </p:txBody>
        </p:sp>
        <p:sp>
          <p:nvSpPr>
            <p:cNvPr id="474" name="Google Shape;474;p57"/>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Chicken, Ducks, and Pigs are most popular</a:t>
              </a:r>
              <a:endParaRPr b="1" sz="800">
                <a:solidFill>
                  <a:srgbClr val="FFFFFF"/>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2.3</a:t>
            </a:r>
            <a:r>
              <a:rPr lang="en" sz="2400"/>
              <a:t> Production Meat Volumes Over Time</a:t>
            </a:r>
            <a:endParaRPr b="0" i="1" sz="2400"/>
          </a:p>
        </p:txBody>
      </p:sp>
      <p:cxnSp>
        <p:nvCxnSpPr>
          <p:cNvPr id="480" name="Google Shape;480;p58"/>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81" name="Google Shape;481;p58"/>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82" name="Google Shape;482;p58"/>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483" name="Google Shape;483;p58"/>
          <p:cNvPicPr preferRelativeResize="0"/>
          <p:nvPr/>
        </p:nvPicPr>
        <p:blipFill>
          <a:blip r:embed="rId3">
            <a:alphaModFix/>
          </a:blip>
          <a:stretch>
            <a:fillRect/>
          </a:stretch>
        </p:blipFill>
        <p:spPr>
          <a:xfrm>
            <a:off x="308375" y="960950"/>
            <a:ext cx="5926625" cy="3731000"/>
          </a:xfrm>
          <a:prstGeom prst="rect">
            <a:avLst/>
          </a:prstGeom>
          <a:noFill/>
          <a:ln>
            <a:noFill/>
          </a:ln>
        </p:spPr>
      </p:pic>
      <p:sp>
        <p:nvSpPr>
          <p:cNvPr id="484" name="Google Shape;484;p58"/>
          <p:cNvSpPr txBox="1"/>
          <p:nvPr/>
        </p:nvSpPr>
        <p:spPr>
          <a:xfrm>
            <a:off x="6317425" y="960950"/>
            <a:ext cx="2326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The time series shows the meat production volumes from 1992 to 2020 </a:t>
            </a:r>
            <a:r>
              <a:rPr lang="en" sz="1200">
                <a:solidFill>
                  <a:schemeClr val="dk1"/>
                </a:solidFill>
                <a:latin typeface="Helvetica Neue"/>
                <a:ea typeface="Helvetica Neue"/>
                <a:cs typeface="Helvetica Neue"/>
                <a:sym typeface="Helvetica Neue"/>
              </a:rPr>
              <a:t>in a base 10 </a:t>
            </a:r>
            <a:r>
              <a:rPr i="1" lang="en" sz="1200">
                <a:solidFill>
                  <a:schemeClr val="dk1"/>
                </a:solidFill>
                <a:latin typeface="Helvetica Neue"/>
                <a:ea typeface="Helvetica Neue"/>
                <a:cs typeface="Helvetica Neue"/>
                <a:sym typeface="Helvetica Neue"/>
              </a:rPr>
              <a:t>logarithmic </a:t>
            </a:r>
            <a:r>
              <a:rPr lang="en" sz="1200">
                <a:solidFill>
                  <a:schemeClr val="dk1"/>
                </a:solidFill>
                <a:latin typeface="Helvetica Neue"/>
                <a:ea typeface="Helvetica Neue"/>
                <a:cs typeface="Helvetica Neue"/>
                <a:sym typeface="Helvetica Neue"/>
              </a:rPr>
              <a:t>scale</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Top meats (</a:t>
            </a:r>
            <a:r>
              <a:rPr b="1" lang="en" sz="1200">
                <a:solidFill>
                  <a:srgbClr val="0B5394"/>
                </a:solidFill>
                <a:latin typeface="Helvetica Neue"/>
                <a:ea typeface="Helvetica Neue"/>
                <a:cs typeface="Helvetica Neue"/>
                <a:sym typeface="Helvetica Neue"/>
              </a:rPr>
              <a:t>Chicken</a:t>
            </a:r>
            <a:r>
              <a:rPr lang="en" sz="1200">
                <a:solidFill>
                  <a:schemeClr val="dk1"/>
                </a:solidFill>
                <a:latin typeface="Helvetica Neue"/>
                <a:ea typeface="Helvetica Neue"/>
                <a:cs typeface="Helvetica Neue"/>
                <a:sym typeface="Helvetica Neue"/>
              </a:rPr>
              <a:t> and </a:t>
            </a:r>
            <a:r>
              <a:rPr b="1" lang="en" sz="1200">
                <a:solidFill>
                  <a:srgbClr val="A72A1E"/>
                </a:solidFill>
                <a:latin typeface="Helvetica Neue"/>
                <a:ea typeface="Helvetica Neue"/>
                <a:cs typeface="Helvetica Neue"/>
                <a:sym typeface="Helvetica Neue"/>
              </a:rPr>
              <a:t>Duck</a:t>
            </a:r>
            <a:r>
              <a:rPr lang="en" sz="1200">
                <a:solidFill>
                  <a:schemeClr val="dk1"/>
                </a:solidFill>
                <a:latin typeface="Helvetica Neue"/>
                <a:ea typeface="Helvetica Neue"/>
                <a:cs typeface="Helvetica Neue"/>
                <a:sym typeface="Helvetica Neue"/>
              </a:rPr>
              <a:t>) were </a:t>
            </a:r>
            <a:r>
              <a:rPr lang="en" sz="1200" u="sng">
                <a:solidFill>
                  <a:schemeClr val="dk1"/>
                </a:solidFill>
                <a:latin typeface="Helvetica Neue"/>
                <a:ea typeface="Helvetica Neue"/>
                <a:cs typeface="Helvetica Neue"/>
                <a:sym typeface="Helvetica Neue"/>
              </a:rPr>
              <a:t>significantly</a:t>
            </a:r>
            <a:r>
              <a:rPr lang="en" sz="1200">
                <a:solidFill>
                  <a:schemeClr val="dk1"/>
                </a:solidFill>
                <a:latin typeface="Helvetica Neue"/>
                <a:ea typeface="Helvetica Neue"/>
                <a:cs typeface="Helvetica Neue"/>
                <a:sym typeface="Helvetica Neue"/>
              </a:rPr>
              <a:t> higher, logarithmic scale allows us to better identify relationships</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solidFill>
                  <a:schemeClr val="dk1"/>
                </a:solidFill>
                <a:latin typeface="Helvetica Neue"/>
                <a:ea typeface="Helvetica Neue"/>
                <a:cs typeface="Helvetica Neue"/>
                <a:sym typeface="Helvetica Neue"/>
              </a:rPr>
              <a:t>Even under logarithmic scale, </a:t>
            </a:r>
            <a:r>
              <a:rPr b="1" lang="en" sz="1200">
                <a:solidFill>
                  <a:srgbClr val="0B5394"/>
                </a:solidFill>
                <a:latin typeface="Helvetica Neue"/>
                <a:ea typeface="Helvetica Neue"/>
                <a:cs typeface="Helvetica Neue"/>
                <a:sym typeface="Helvetica Neue"/>
              </a:rPr>
              <a:t>Chicken</a:t>
            </a:r>
            <a:r>
              <a:rPr lang="en" sz="1200">
                <a:latin typeface="Helvetica Neue"/>
                <a:ea typeface="Helvetica Neue"/>
                <a:cs typeface="Helvetica Neue"/>
                <a:sym typeface="Helvetica Neue"/>
              </a:rPr>
              <a:t> is </a:t>
            </a:r>
            <a:r>
              <a:rPr lang="en" sz="1200">
                <a:latin typeface="Helvetica Neue"/>
                <a:ea typeface="Helvetica Neue"/>
                <a:cs typeface="Helvetica Neue"/>
                <a:sym typeface="Helvetica Neue"/>
              </a:rPr>
              <a:t>dominant</a:t>
            </a:r>
            <a:r>
              <a:rPr lang="en"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All meat types show relatively stable rates of increase</a:t>
            </a:r>
            <a:endParaRPr sz="12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285750" y="217500"/>
            <a:ext cx="83130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3200"/>
              <a:t>Summary</a:t>
            </a:r>
            <a:endParaRPr sz="3200"/>
          </a:p>
        </p:txBody>
      </p:sp>
      <p:sp>
        <p:nvSpPr>
          <p:cNvPr id="203" name="Google Shape;203;p41"/>
          <p:cNvSpPr txBox="1"/>
          <p:nvPr/>
        </p:nvSpPr>
        <p:spPr>
          <a:xfrm>
            <a:off x="8728451" y="4874179"/>
            <a:ext cx="273900" cy="1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sz="800">
              <a:latin typeface="Helvetica Neue"/>
              <a:ea typeface="Helvetica Neue"/>
              <a:cs typeface="Helvetica Neue"/>
              <a:sym typeface="Helvetica Neue"/>
            </a:endParaRPr>
          </a:p>
        </p:txBody>
      </p:sp>
      <p:sp>
        <p:nvSpPr>
          <p:cNvPr id="204" name="Google Shape;204;p41"/>
          <p:cNvSpPr txBox="1"/>
          <p:nvPr>
            <p:ph idx="12" type="sldNum"/>
          </p:nvPr>
        </p:nvSpPr>
        <p:spPr>
          <a:xfrm>
            <a:off x="8506449" y="4829623"/>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cxnSp>
        <p:nvCxnSpPr>
          <p:cNvPr id="205" name="Google Shape;205;p41"/>
          <p:cNvCxnSpPr/>
          <p:nvPr/>
        </p:nvCxnSpPr>
        <p:spPr>
          <a:xfrm>
            <a:off x="382744" y="1003294"/>
            <a:ext cx="8261400" cy="0"/>
          </a:xfrm>
          <a:prstGeom prst="straightConnector1">
            <a:avLst/>
          </a:prstGeom>
          <a:noFill/>
          <a:ln cap="flat" cmpd="sng" w="19050">
            <a:solidFill>
              <a:srgbClr val="000000"/>
            </a:solidFill>
            <a:prstDash val="solid"/>
            <a:miter lim="800000"/>
            <a:headEnd len="sm" w="sm" type="none"/>
            <a:tailEnd len="sm" w="sm" type="none"/>
          </a:ln>
        </p:spPr>
      </p:cxnSp>
      <p:grpSp>
        <p:nvGrpSpPr>
          <p:cNvPr id="206" name="Google Shape;206;p41"/>
          <p:cNvGrpSpPr/>
          <p:nvPr/>
        </p:nvGrpSpPr>
        <p:grpSpPr>
          <a:xfrm>
            <a:off x="271500" y="1289499"/>
            <a:ext cx="3982194" cy="3215464"/>
            <a:chOff x="1118220" y="283725"/>
            <a:chExt cx="2090830" cy="4076400"/>
          </a:xfrm>
        </p:grpSpPr>
        <p:sp>
          <p:nvSpPr>
            <p:cNvPr id="207" name="Google Shape;207;p41"/>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1"/>
            <p:cNvSpPr/>
            <p:nvPr/>
          </p:nvSpPr>
          <p:spPr>
            <a:xfrm>
              <a:off x="1118220" y="341755"/>
              <a:ext cx="2048100" cy="20223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1"/>
            <p:cNvSpPr/>
            <p:nvPr/>
          </p:nvSpPr>
          <p:spPr>
            <a:xfrm>
              <a:off x="1233927" y="1225061"/>
              <a:ext cx="1815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02C20"/>
                  </a:solidFill>
                  <a:latin typeface="Roboto Medium"/>
                  <a:ea typeface="Roboto Medium"/>
                  <a:cs typeface="Roboto Medium"/>
                  <a:sym typeface="Roboto Medium"/>
                </a:rPr>
                <a:t>2,100 grants from 6 websites</a:t>
              </a:r>
              <a:endParaRPr sz="1800">
                <a:solidFill>
                  <a:srgbClr val="B02C20"/>
                </a:solidFill>
                <a:latin typeface="Roboto Medium"/>
                <a:ea typeface="Roboto Medium"/>
                <a:cs typeface="Roboto Medium"/>
                <a:sym typeface="Roboto Medium"/>
              </a:endParaRPr>
            </a:p>
            <a:p>
              <a:pPr indent="0" lvl="0" marL="0" rtl="0" algn="l">
                <a:spcBef>
                  <a:spcPts val="0"/>
                </a:spcBef>
                <a:spcAft>
                  <a:spcPts val="0"/>
                </a:spcAft>
                <a:buNone/>
              </a:pPr>
              <a:r>
                <a:rPr lang="en" sz="1800">
                  <a:solidFill>
                    <a:srgbClr val="B02C20"/>
                  </a:solidFill>
                  <a:latin typeface="Roboto Medium"/>
                  <a:ea typeface="Roboto Medium"/>
                  <a:cs typeface="Roboto Medium"/>
                  <a:sym typeface="Roboto Medium"/>
                </a:rPr>
                <a:t>2017 - present</a:t>
              </a:r>
              <a:endParaRPr sz="1800">
                <a:solidFill>
                  <a:srgbClr val="B02C20"/>
                </a:solidFill>
                <a:latin typeface="Roboto Medium"/>
                <a:ea typeface="Roboto Medium"/>
                <a:cs typeface="Roboto Medium"/>
                <a:sym typeface="Roboto Medium"/>
              </a:endParaRPr>
            </a:p>
          </p:txBody>
        </p:sp>
        <p:sp>
          <p:nvSpPr>
            <p:cNvPr id="210" name="Google Shape;210;p4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B02C20"/>
                  </a:solidFill>
                  <a:latin typeface="Roboto"/>
                  <a:ea typeface="Roboto"/>
                  <a:cs typeface="Roboto"/>
                  <a:sym typeface="Roboto"/>
                </a:rPr>
                <a:t>Grants</a:t>
              </a:r>
              <a:endParaRPr sz="3800">
                <a:solidFill>
                  <a:srgbClr val="B02C20"/>
                </a:solidFill>
                <a:latin typeface="Roboto Thin"/>
                <a:ea typeface="Roboto Thin"/>
                <a:cs typeface="Roboto Thin"/>
                <a:sym typeface="Roboto Thin"/>
              </a:endParaRPr>
            </a:p>
          </p:txBody>
        </p:sp>
        <p:sp>
          <p:nvSpPr>
            <p:cNvPr id="211" name="Google Shape;211;p41"/>
            <p:cNvSpPr/>
            <p:nvPr/>
          </p:nvSpPr>
          <p:spPr>
            <a:xfrm rot="5400000">
              <a:off x="1938871" y="239898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1"/>
            <p:cNvSpPr/>
            <p:nvPr/>
          </p:nvSpPr>
          <p:spPr>
            <a:xfrm>
              <a:off x="1118312" y="2786038"/>
              <a:ext cx="2030400" cy="142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Country assignment tool</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Grant database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Time series analysis</a:t>
              </a: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Country analysis</a:t>
              </a:r>
              <a:endParaRPr sz="1300">
                <a:solidFill>
                  <a:srgbClr val="FFFFFF"/>
                </a:solidFill>
                <a:latin typeface="Roboto"/>
                <a:ea typeface="Roboto"/>
                <a:cs typeface="Roboto"/>
                <a:sym typeface="Roboto"/>
              </a:endParaRPr>
            </a:p>
          </p:txBody>
        </p:sp>
      </p:grpSp>
      <p:grpSp>
        <p:nvGrpSpPr>
          <p:cNvPr id="213" name="Google Shape;213;p41"/>
          <p:cNvGrpSpPr/>
          <p:nvPr/>
        </p:nvGrpSpPr>
        <p:grpSpPr>
          <a:xfrm>
            <a:off x="4310100" y="1289499"/>
            <a:ext cx="3982194" cy="3215464"/>
            <a:chOff x="1118220" y="283725"/>
            <a:chExt cx="2090830" cy="4076400"/>
          </a:xfrm>
        </p:grpSpPr>
        <p:sp>
          <p:nvSpPr>
            <p:cNvPr id="214" name="Google Shape;214;p41"/>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1"/>
            <p:cNvSpPr/>
            <p:nvPr/>
          </p:nvSpPr>
          <p:spPr>
            <a:xfrm>
              <a:off x="1118220" y="341755"/>
              <a:ext cx="2048100" cy="20223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1"/>
            <p:cNvSpPr/>
            <p:nvPr/>
          </p:nvSpPr>
          <p:spPr>
            <a:xfrm>
              <a:off x="1233927" y="1225061"/>
              <a:ext cx="1815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02C20"/>
                  </a:solidFill>
                  <a:latin typeface="Roboto Medium"/>
                  <a:ea typeface="Roboto Medium"/>
                  <a:cs typeface="Roboto Medium"/>
                  <a:sym typeface="Roboto Medium"/>
                </a:rPr>
                <a:t>Food and Agriculture Organization of the UN</a:t>
              </a:r>
              <a:endParaRPr sz="1800">
                <a:solidFill>
                  <a:srgbClr val="B02C20"/>
                </a:solidFill>
                <a:latin typeface="Roboto Medium"/>
                <a:ea typeface="Roboto Medium"/>
                <a:cs typeface="Roboto Medium"/>
                <a:sym typeface="Roboto Medium"/>
              </a:endParaRPr>
            </a:p>
          </p:txBody>
        </p:sp>
        <p:sp>
          <p:nvSpPr>
            <p:cNvPr id="217" name="Google Shape;217;p4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B02C20"/>
                  </a:solidFill>
                  <a:latin typeface="Roboto"/>
                  <a:ea typeface="Roboto"/>
                  <a:cs typeface="Roboto"/>
                  <a:sym typeface="Roboto"/>
                </a:rPr>
                <a:t>Slaughter Data</a:t>
              </a:r>
              <a:endParaRPr sz="3800">
                <a:solidFill>
                  <a:srgbClr val="B02C20"/>
                </a:solidFill>
                <a:latin typeface="Roboto Thin"/>
                <a:ea typeface="Roboto Thin"/>
                <a:cs typeface="Roboto Thin"/>
                <a:sym typeface="Roboto Thin"/>
              </a:endParaRPr>
            </a:p>
          </p:txBody>
        </p:sp>
        <p:sp>
          <p:nvSpPr>
            <p:cNvPr id="218" name="Google Shape;218;p41"/>
            <p:cNvSpPr/>
            <p:nvPr/>
          </p:nvSpPr>
          <p:spPr>
            <a:xfrm rot="5400000">
              <a:off x="1938871" y="239898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1"/>
            <p:cNvSpPr/>
            <p:nvPr/>
          </p:nvSpPr>
          <p:spPr>
            <a:xfrm>
              <a:off x="1118312" y="2786038"/>
              <a:ext cx="2030400" cy="142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Categorized database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Time series analysis</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Normalizing metric for grant analysis</a:t>
              </a:r>
              <a:endParaRPr>
                <a:solidFill>
                  <a:srgbClr val="FFFFFF"/>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2.3</a:t>
            </a:r>
            <a:r>
              <a:rPr lang="en" sz="2400"/>
              <a:t> Country Slaughter Volumes Over Time</a:t>
            </a:r>
            <a:endParaRPr b="0" i="1" sz="2400"/>
          </a:p>
        </p:txBody>
      </p:sp>
      <p:cxnSp>
        <p:nvCxnSpPr>
          <p:cNvPr id="490" name="Google Shape;490;p59"/>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491" name="Google Shape;491;p59"/>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492" name="Google Shape;492;p59"/>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493" name="Google Shape;493;p59"/>
          <p:cNvPicPr preferRelativeResize="0"/>
          <p:nvPr/>
        </p:nvPicPr>
        <p:blipFill>
          <a:blip r:embed="rId3">
            <a:alphaModFix/>
          </a:blip>
          <a:stretch>
            <a:fillRect/>
          </a:stretch>
        </p:blipFill>
        <p:spPr>
          <a:xfrm>
            <a:off x="382750" y="958100"/>
            <a:ext cx="5409848" cy="3721902"/>
          </a:xfrm>
          <a:prstGeom prst="rect">
            <a:avLst/>
          </a:prstGeom>
          <a:noFill/>
          <a:ln>
            <a:noFill/>
          </a:ln>
        </p:spPr>
      </p:pic>
      <p:sp>
        <p:nvSpPr>
          <p:cNvPr id="494" name="Google Shape;494;p59"/>
          <p:cNvSpPr txBox="1"/>
          <p:nvPr/>
        </p:nvSpPr>
        <p:spPr>
          <a:xfrm>
            <a:off x="5851775" y="958100"/>
            <a:ext cx="2792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The time series shows the total meat production volumes by country from 1993 to 2020 in a base 10 </a:t>
            </a:r>
            <a:r>
              <a:rPr i="1" lang="en" sz="1200">
                <a:latin typeface="Helvetica Neue"/>
                <a:ea typeface="Helvetica Neue"/>
                <a:cs typeface="Helvetica Neue"/>
                <a:sym typeface="Helvetica Neue"/>
              </a:rPr>
              <a:t>logarithmic </a:t>
            </a:r>
            <a:r>
              <a:rPr lang="en" sz="1200">
                <a:latin typeface="Helvetica Neue"/>
                <a:ea typeface="Helvetica Neue"/>
                <a:cs typeface="Helvetica Neue"/>
                <a:sym typeface="Helvetica Neue"/>
              </a:rPr>
              <a:t>scale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Top countries were </a:t>
            </a:r>
            <a:r>
              <a:rPr lang="en" sz="1200" u="sng">
                <a:latin typeface="Helvetica Neue"/>
                <a:ea typeface="Helvetica Neue"/>
                <a:cs typeface="Helvetica Neue"/>
                <a:sym typeface="Helvetica Neue"/>
              </a:rPr>
              <a:t>significantly</a:t>
            </a:r>
            <a:r>
              <a:rPr lang="en" sz="1200">
                <a:latin typeface="Helvetica Neue"/>
                <a:ea typeface="Helvetica Neue"/>
                <a:cs typeface="Helvetica Neue"/>
                <a:sym typeface="Helvetica Neue"/>
              </a:rPr>
              <a:t> higher, logarithmic scale allows us to better identify relationships</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Overall increase at similar rates over time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A72A1E"/>
                </a:solidFill>
                <a:latin typeface="Helvetica Neue"/>
                <a:ea typeface="Helvetica Neue"/>
                <a:cs typeface="Helvetica Neue"/>
                <a:sym typeface="Helvetica Neue"/>
              </a:rPr>
              <a:t>China</a:t>
            </a:r>
            <a:r>
              <a:rPr lang="en" sz="1200">
                <a:latin typeface="Helvetica Neue"/>
                <a:ea typeface="Helvetica Neue"/>
                <a:cs typeface="Helvetica Neue"/>
                <a:sym typeface="Helvetica Neue"/>
              </a:rPr>
              <a:t>, </a:t>
            </a:r>
            <a:r>
              <a:rPr b="1" lang="en" sz="1200">
                <a:solidFill>
                  <a:srgbClr val="0B5394"/>
                </a:solidFill>
                <a:latin typeface="Helvetica Neue"/>
                <a:ea typeface="Helvetica Neue"/>
                <a:cs typeface="Helvetica Neue"/>
                <a:sym typeface="Helvetica Neue"/>
              </a:rPr>
              <a:t>US</a:t>
            </a:r>
            <a:r>
              <a:rPr lang="en" sz="1200">
                <a:latin typeface="Helvetica Neue"/>
                <a:ea typeface="Helvetica Neue"/>
                <a:cs typeface="Helvetica Neue"/>
                <a:sym typeface="Helvetica Neue"/>
              </a:rPr>
              <a:t>, and </a:t>
            </a:r>
            <a:r>
              <a:rPr b="1" lang="en" sz="1200">
                <a:solidFill>
                  <a:srgbClr val="674EA7"/>
                </a:solidFill>
                <a:latin typeface="Helvetica Neue"/>
                <a:ea typeface="Helvetica Neue"/>
                <a:cs typeface="Helvetica Neue"/>
                <a:sym typeface="Helvetica Neue"/>
              </a:rPr>
              <a:t>Brazil</a:t>
            </a:r>
            <a:r>
              <a:rPr lang="en" sz="1200">
                <a:latin typeface="Helvetica Neue"/>
                <a:ea typeface="Helvetica Neue"/>
                <a:cs typeface="Helvetica Neue"/>
                <a:sym typeface="Helvetica Neue"/>
              </a:rPr>
              <a:t> are considerably above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6FA8DC"/>
                </a:solidFill>
                <a:latin typeface="Helvetica Neue"/>
                <a:ea typeface="Helvetica Neue"/>
                <a:cs typeface="Helvetica Neue"/>
                <a:sym typeface="Helvetica Neue"/>
              </a:rPr>
              <a:t>Indonesia</a:t>
            </a:r>
            <a:r>
              <a:rPr lang="en" sz="1200">
                <a:solidFill>
                  <a:schemeClr val="dk1"/>
                </a:solidFill>
                <a:latin typeface="Helvetica Neue"/>
                <a:ea typeface="Helvetica Neue"/>
                <a:cs typeface="Helvetica Neue"/>
                <a:sym typeface="Helvetica Neue"/>
              </a:rPr>
              <a:t> separated into top 4 in 2016 with rapid increase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0B5394"/>
                </a:solidFill>
                <a:latin typeface="Helvetica Neue"/>
                <a:ea typeface="Helvetica Neue"/>
                <a:cs typeface="Helvetica Neue"/>
                <a:sym typeface="Helvetica Neue"/>
              </a:rPr>
              <a:t>Myanmar</a:t>
            </a:r>
            <a:r>
              <a:rPr lang="en" sz="1200">
                <a:latin typeface="Helvetica Neue"/>
                <a:ea typeface="Helvetica Neue"/>
                <a:cs typeface="Helvetica Neue"/>
                <a:sym typeface="Helvetica Neue"/>
              </a:rPr>
              <a:t> had considerable steepest increase</a:t>
            </a:r>
            <a:endParaRPr sz="12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a:t>
            </a:r>
            <a:r>
              <a:rPr lang="en" sz="2400"/>
              <a:t>.3 Chicken Production Volumes by Country</a:t>
            </a:r>
            <a:endParaRPr b="0" i="1" sz="2400"/>
          </a:p>
        </p:txBody>
      </p:sp>
      <p:cxnSp>
        <p:nvCxnSpPr>
          <p:cNvPr id="500" name="Google Shape;500;p60"/>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501" name="Google Shape;501;p60"/>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502" name="Google Shape;502;p60"/>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503" name="Google Shape;503;p60"/>
          <p:cNvSpPr txBox="1"/>
          <p:nvPr/>
        </p:nvSpPr>
        <p:spPr>
          <a:xfrm>
            <a:off x="5851775" y="944000"/>
            <a:ext cx="2631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The time series shows the chicken production volumes by country from 1992 to 2020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0B5394"/>
                </a:solidFill>
                <a:latin typeface="Helvetica Neue"/>
                <a:ea typeface="Helvetica Neue"/>
                <a:cs typeface="Helvetica Neue"/>
                <a:sym typeface="Helvetica Neue"/>
              </a:rPr>
              <a:t>China</a:t>
            </a:r>
            <a:r>
              <a:rPr lang="en" sz="1200">
                <a:latin typeface="Helvetica Neue"/>
                <a:ea typeface="Helvetica Neue"/>
                <a:cs typeface="Helvetica Neue"/>
                <a:sym typeface="Helvetica Neue"/>
              </a:rPr>
              <a:t> </a:t>
            </a:r>
            <a:r>
              <a:rPr lang="en" sz="1200">
                <a:latin typeface="Helvetica Neue"/>
                <a:ea typeface="Helvetica Neue"/>
                <a:cs typeface="Helvetica Neue"/>
                <a:sym typeface="Helvetica Neue"/>
              </a:rPr>
              <a:t>surpassed</a:t>
            </a:r>
            <a:r>
              <a:rPr lang="en" sz="1200">
                <a:latin typeface="Helvetica Neue"/>
                <a:ea typeface="Helvetica Neue"/>
                <a:cs typeface="Helvetica Neue"/>
                <a:sym typeface="Helvetica Neue"/>
              </a:rPr>
              <a:t> the US in 2009, largest rate of increase until 2020</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A72A1E"/>
                </a:solidFill>
                <a:latin typeface="Helvetica Neue"/>
                <a:ea typeface="Helvetica Neue"/>
                <a:cs typeface="Helvetica Neue"/>
                <a:sym typeface="Helvetica Neue"/>
              </a:rPr>
              <a:t>US</a:t>
            </a:r>
            <a:r>
              <a:rPr lang="en" sz="1200">
                <a:latin typeface="Helvetica Neue"/>
                <a:ea typeface="Helvetica Neue"/>
                <a:cs typeface="Helvetica Neue"/>
                <a:sym typeface="Helvetica Neue"/>
              </a:rPr>
              <a:t> and </a:t>
            </a:r>
            <a:r>
              <a:rPr b="1" lang="en" sz="1200">
                <a:solidFill>
                  <a:srgbClr val="674EA7"/>
                </a:solidFill>
                <a:latin typeface="Helvetica Neue"/>
                <a:ea typeface="Helvetica Neue"/>
                <a:cs typeface="Helvetica Neue"/>
                <a:sym typeface="Helvetica Neue"/>
              </a:rPr>
              <a:t>Brazil</a:t>
            </a:r>
            <a:r>
              <a:rPr lang="en" sz="1200">
                <a:latin typeface="Helvetica Neue"/>
                <a:ea typeface="Helvetica Neue"/>
                <a:cs typeface="Helvetica Neue"/>
                <a:sym typeface="Helvetica Neue"/>
              </a:rPr>
              <a:t> are increasing at about the same rate over time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6FA8DC"/>
                </a:solidFill>
                <a:latin typeface="Helvetica Neue"/>
                <a:ea typeface="Helvetica Neue"/>
                <a:cs typeface="Helvetica Neue"/>
                <a:sym typeface="Helvetica Neue"/>
              </a:rPr>
              <a:t>Indonesia</a:t>
            </a:r>
            <a:r>
              <a:rPr lang="en" sz="1200">
                <a:latin typeface="Helvetica Neue"/>
                <a:ea typeface="Helvetica Neue"/>
                <a:cs typeface="Helvetica Neue"/>
                <a:sym typeface="Helvetica Neue"/>
              </a:rPr>
              <a:t> separated into top 4 in 2016 with rapid increase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solidFill>
                  <a:srgbClr val="FF9900"/>
                </a:solidFill>
                <a:latin typeface="Helvetica Neue"/>
                <a:ea typeface="Helvetica Neue"/>
                <a:cs typeface="Helvetica Neue"/>
                <a:sym typeface="Helvetica Neue"/>
              </a:rPr>
              <a:t>India</a:t>
            </a:r>
            <a:r>
              <a:rPr lang="en" sz="1200">
                <a:latin typeface="Helvetica Neue"/>
                <a:ea typeface="Helvetica Neue"/>
                <a:cs typeface="Helvetica Neue"/>
                <a:sym typeface="Helvetica Neue"/>
              </a:rPr>
              <a:t>, </a:t>
            </a:r>
            <a:r>
              <a:rPr b="1" lang="en" sz="1200">
                <a:solidFill>
                  <a:srgbClr val="134F5C"/>
                </a:solidFill>
                <a:latin typeface="Helvetica Neue"/>
                <a:ea typeface="Helvetica Neue"/>
                <a:cs typeface="Helvetica Neue"/>
                <a:sym typeface="Helvetica Neue"/>
              </a:rPr>
              <a:t>Russia</a:t>
            </a:r>
            <a:r>
              <a:rPr lang="en" sz="1200">
                <a:latin typeface="Helvetica Neue"/>
                <a:ea typeface="Helvetica Neue"/>
                <a:cs typeface="Helvetica Neue"/>
                <a:sym typeface="Helvetica Neue"/>
              </a:rPr>
              <a:t>, </a:t>
            </a:r>
            <a:r>
              <a:rPr b="1" lang="en" sz="1200">
                <a:solidFill>
                  <a:srgbClr val="842420"/>
                </a:solidFill>
                <a:latin typeface="Helvetica Neue"/>
                <a:ea typeface="Helvetica Neue"/>
                <a:cs typeface="Helvetica Neue"/>
                <a:sym typeface="Helvetica Neue"/>
              </a:rPr>
              <a:t>Mexico</a:t>
            </a:r>
            <a:r>
              <a:rPr lang="en" sz="1200">
                <a:latin typeface="Helvetica Neue"/>
                <a:ea typeface="Helvetica Neue"/>
                <a:cs typeface="Helvetica Neue"/>
                <a:sym typeface="Helvetica Neue"/>
              </a:rPr>
              <a:t>, </a:t>
            </a:r>
            <a:r>
              <a:rPr b="1" lang="en" sz="1200">
                <a:solidFill>
                  <a:srgbClr val="38761D"/>
                </a:solidFill>
                <a:latin typeface="Helvetica Neue"/>
                <a:ea typeface="Helvetica Neue"/>
                <a:cs typeface="Helvetica Neue"/>
                <a:sym typeface="Helvetica Neue"/>
              </a:rPr>
              <a:t>Iran</a:t>
            </a:r>
            <a:r>
              <a:rPr lang="en" sz="1200">
                <a:latin typeface="Helvetica Neue"/>
                <a:ea typeface="Helvetica Neue"/>
                <a:cs typeface="Helvetica Neue"/>
                <a:sym typeface="Helvetica Neue"/>
              </a:rPr>
              <a:t>, and </a:t>
            </a:r>
            <a:r>
              <a:rPr b="1" lang="en" sz="1200">
                <a:solidFill>
                  <a:srgbClr val="351C75"/>
                </a:solidFill>
                <a:latin typeface="Helvetica Neue"/>
                <a:ea typeface="Helvetica Neue"/>
                <a:cs typeface="Helvetica Neue"/>
                <a:sym typeface="Helvetica Neue"/>
              </a:rPr>
              <a:t>Pakistan</a:t>
            </a:r>
            <a:r>
              <a:rPr lang="en" sz="1200">
                <a:latin typeface="Helvetica Neue"/>
                <a:ea typeface="Helvetica Neue"/>
                <a:cs typeface="Helvetica Neue"/>
                <a:sym typeface="Helvetica Neue"/>
              </a:rPr>
              <a:t> round out the bottom and are increasing at about the same rate </a:t>
            </a:r>
            <a:endParaRPr sz="1200">
              <a:latin typeface="Helvetica Neue"/>
              <a:ea typeface="Helvetica Neue"/>
              <a:cs typeface="Helvetica Neue"/>
              <a:sym typeface="Helvetica Neue"/>
            </a:endParaRPr>
          </a:p>
        </p:txBody>
      </p:sp>
      <p:pic>
        <p:nvPicPr>
          <p:cNvPr id="504" name="Google Shape;504;p60"/>
          <p:cNvPicPr preferRelativeResize="0"/>
          <p:nvPr/>
        </p:nvPicPr>
        <p:blipFill>
          <a:blip r:embed="rId3">
            <a:alphaModFix/>
          </a:blip>
          <a:stretch>
            <a:fillRect/>
          </a:stretch>
        </p:blipFill>
        <p:spPr>
          <a:xfrm>
            <a:off x="382750" y="944000"/>
            <a:ext cx="5265927" cy="3677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1"/>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2.4 Normalized Giving Metrics by Country Over Time</a:t>
            </a:r>
            <a:endParaRPr b="0" i="1" sz="2400"/>
          </a:p>
        </p:txBody>
      </p:sp>
      <p:cxnSp>
        <p:nvCxnSpPr>
          <p:cNvPr id="510" name="Google Shape;510;p61"/>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511" name="Google Shape;511;p61"/>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512" name="Google Shape;512;p61"/>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513" name="Google Shape;513;p61"/>
          <p:cNvSpPr txBox="1"/>
          <p:nvPr/>
        </p:nvSpPr>
        <p:spPr>
          <a:xfrm>
            <a:off x="308375" y="850900"/>
            <a:ext cx="7569600" cy="9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a:t>
            </a:r>
            <a:r>
              <a:rPr lang="en">
                <a:latin typeface="Helvetica Neue"/>
                <a:ea typeface="Helvetica Neue"/>
                <a:cs typeface="Helvetica Neue"/>
                <a:sym typeface="Helvetica Neue"/>
              </a:rPr>
              <a:t>, log scale,</a:t>
            </a:r>
            <a:r>
              <a:rPr b="1" lang="en">
                <a:latin typeface="Helvetica Neue"/>
                <a:ea typeface="Helvetica Neue"/>
                <a:cs typeface="Helvetica Neue"/>
                <a:sym typeface="Helvetica Neue"/>
              </a:rPr>
              <a:t> </a:t>
            </a:r>
            <a:r>
              <a:rPr b="1" lang="en" sz="1360">
                <a:solidFill>
                  <a:srgbClr val="0C0C0C"/>
                </a:solidFill>
                <a:latin typeface="Helvetica Neue"/>
                <a:ea typeface="Helvetica Neue"/>
                <a:cs typeface="Helvetica Neue"/>
                <a:sym typeface="Helvetica Neue"/>
              </a:rPr>
              <a:t>normalized by # animals killed for meat production</a:t>
            </a:r>
            <a:endParaRPr b="1" sz="1360">
              <a:solidFill>
                <a:srgbClr val="0C0C0C"/>
              </a:solidFill>
              <a:latin typeface="Helvetica Neue"/>
              <a:ea typeface="Helvetica Neue"/>
              <a:cs typeface="Helvetica Neue"/>
              <a:sym typeface="Helvetica Neue"/>
            </a:endParaRPr>
          </a:p>
          <a:p>
            <a:pPr indent="0" lvl="0" marL="0" rtl="0" algn="l">
              <a:spcBef>
                <a:spcPts val="0"/>
              </a:spcBef>
              <a:spcAft>
                <a:spcPts val="0"/>
              </a:spcAft>
              <a:buNone/>
            </a:pPr>
            <a:r>
              <a:t/>
            </a:r>
            <a:endParaRPr sz="1360">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
                <a:solidFill>
                  <a:srgbClr val="0C0C0C"/>
                </a:solidFill>
                <a:latin typeface="Helvetica Neue"/>
                <a:ea typeface="Helvetica Neue"/>
                <a:cs typeface="Helvetica Neue"/>
                <a:sym typeface="Helvetica Neue"/>
              </a:rPr>
              <a:t>External</a:t>
            </a:r>
            <a:r>
              <a:rPr b="1" lang="en">
                <a:solidFill>
                  <a:srgbClr val="0C0C0C"/>
                </a:solidFill>
                <a:latin typeface="Helvetica Neue"/>
                <a:ea typeface="Helvetica Neue"/>
                <a:cs typeface="Helvetica Neue"/>
                <a:sym typeface="Helvetica Neue"/>
              </a:rPr>
              <a:t> Donations, 2017 to 2020</a:t>
            </a:r>
            <a:endParaRPr b="1">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i="1" sz="1200">
              <a:solidFill>
                <a:srgbClr val="0C0C0C"/>
              </a:solidFill>
              <a:latin typeface="Helvetica Neue"/>
              <a:ea typeface="Helvetica Neue"/>
              <a:cs typeface="Helvetica Neue"/>
              <a:sym typeface="Helvetica Neue"/>
            </a:endParaRPr>
          </a:p>
        </p:txBody>
      </p:sp>
      <p:pic>
        <p:nvPicPr>
          <p:cNvPr id="514" name="Google Shape;514;p61"/>
          <p:cNvPicPr preferRelativeResize="0"/>
          <p:nvPr/>
        </p:nvPicPr>
        <p:blipFill>
          <a:blip r:embed="rId3">
            <a:alphaModFix/>
          </a:blip>
          <a:stretch>
            <a:fillRect/>
          </a:stretch>
        </p:blipFill>
        <p:spPr>
          <a:xfrm>
            <a:off x="964750" y="1586913"/>
            <a:ext cx="2947075" cy="1476625"/>
          </a:xfrm>
          <a:prstGeom prst="rect">
            <a:avLst/>
          </a:prstGeom>
          <a:noFill/>
          <a:ln>
            <a:noFill/>
          </a:ln>
        </p:spPr>
      </p:pic>
      <p:pic>
        <p:nvPicPr>
          <p:cNvPr id="515" name="Google Shape;515;p61"/>
          <p:cNvPicPr preferRelativeResize="0"/>
          <p:nvPr/>
        </p:nvPicPr>
        <p:blipFill>
          <a:blip r:embed="rId4">
            <a:alphaModFix/>
          </a:blip>
          <a:stretch>
            <a:fillRect/>
          </a:stretch>
        </p:blipFill>
        <p:spPr>
          <a:xfrm>
            <a:off x="4579500" y="1586925"/>
            <a:ext cx="2947042" cy="1476625"/>
          </a:xfrm>
          <a:prstGeom prst="rect">
            <a:avLst/>
          </a:prstGeom>
          <a:noFill/>
          <a:ln>
            <a:noFill/>
          </a:ln>
        </p:spPr>
      </p:pic>
      <p:pic>
        <p:nvPicPr>
          <p:cNvPr id="516" name="Google Shape;516;p61"/>
          <p:cNvPicPr preferRelativeResize="0"/>
          <p:nvPr/>
        </p:nvPicPr>
        <p:blipFill>
          <a:blip r:embed="rId5">
            <a:alphaModFix/>
          </a:blip>
          <a:stretch>
            <a:fillRect/>
          </a:stretch>
        </p:blipFill>
        <p:spPr>
          <a:xfrm>
            <a:off x="958588" y="3261550"/>
            <a:ext cx="2959401" cy="1476625"/>
          </a:xfrm>
          <a:prstGeom prst="rect">
            <a:avLst/>
          </a:prstGeom>
          <a:noFill/>
          <a:ln>
            <a:noFill/>
          </a:ln>
        </p:spPr>
      </p:pic>
      <p:pic>
        <p:nvPicPr>
          <p:cNvPr id="517" name="Google Shape;517;p61"/>
          <p:cNvPicPr preferRelativeResize="0"/>
          <p:nvPr/>
        </p:nvPicPr>
        <p:blipFill>
          <a:blip r:embed="rId6">
            <a:alphaModFix/>
          </a:blip>
          <a:stretch>
            <a:fillRect/>
          </a:stretch>
        </p:blipFill>
        <p:spPr>
          <a:xfrm>
            <a:off x="4573300" y="3261551"/>
            <a:ext cx="2959444" cy="1476625"/>
          </a:xfrm>
          <a:prstGeom prst="rect">
            <a:avLst/>
          </a:prstGeom>
          <a:noFill/>
          <a:ln>
            <a:noFill/>
          </a:ln>
        </p:spPr>
      </p:pic>
      <p:sp>
        <p:nvSpPr>
          <p:cNvPr id="518" name="Google Shape;518;p61"/>
          <p:cNvSpPr txBox="1"/>
          <p:nvPr/>
        </p:nvSpPr>
        <p:spPr>
          <a:xfrm>
            <a:off x="219300" y="1695825"/>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2017</a:t>
            </a:r>
            <a:endParaRPr>
              <a:latin typeface="Helvetica Neue"/>
              <a:ea typeface="Helvetica Neue"/>
              <a:cs typeface="Helvetica Neue"/>
              <a:sym typeface="Helvetica Neue"/>
            </a:endParaRPr>
          </a:p>
        </p:txBody>
      </p:sp>
      <p:sp>
        <p:nvSpPr>
          <p:cNvPr id="519" name="Google Shape;519;p61"/>
          <p:cNvSpPr txBox="1"/>
          <p:nvPr/>
        </p:nvSpPr>
        <p:spPr>
          <a:xfrm>
            <a:off x="3994275" y="1695813"/>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2018</a:t>
            </a:r>
            <a:endParaRPr>
              <a:latin typeface="Helvetica Neue"/>
              <a:ea typeface="Helvetica Neue"/>
              <a:cs typeface="Helvetica Neue"/>
              <a:sym typeface="Helvetica Neue"/>
            </a:endParaRPr>
          </a:p>
        </p:txBody>
      </p:sp>
      <p:sp>
        <p:nvSpPr>
          <p:cNvPr id="520" name="Google Shape;520;p61"/>
          <p:cNvSpPr txBox="1"/>
          <p:nvPr/>
        </p:nvSpPr>
        <p:spPr>
          <a:xfrm>
            <a:off x="219300" y="3322638"/>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2019</a:t>
            </a:r>
            <a:endParaRPr>
              <a:latin typeface="Helvetica Neue"/>
              <a:ea typeface="Helvetica Neue"/>
              <a:cs typeface="Helvetica Neue"/>
              <a:sym typeface="Helvetica Neue"/>
            </a:endParaRPr>
          </a:p>
        </p:txBody>
      </p:sp>
      <p:sp>
        <p:nvSpPr>
          <p:cNvPr id="521" name="Google Shape;521;p61"/>
          <p:cNvSpPr txBox="1"/>
          <p:nvPr/>
        </p:nvSpPr>
        <p:spPr>
          <a:xfrm>
            <a:off x="4002875" y="3150238"/>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2020</a:t>
            </a:r>
            <a:endParaRPr b="1">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2.4 Normalized Giving Metrics by Country Over Time</a:t>
            </a:r>
            <a:endParaRPr b="0" i="1" sz="2400"/>
          </a:p>
        </p:txBody>
      </p:sp>
      <p:cxnSp>
        <p:nvCxnSpPr>
          <p:cNvPr id="527" name="Google Shape;527;p62"/>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528" name="Google Shape;528;p62"/>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529" name="Google Shape;529;p62"/>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530" name="Google Shape;530;p62"/>
          <p:cNvSpPr txBox="1"/>
          <p:nvPr/>
        </p:nvSpPr>
        <p:spPr>
          <a:xfrm>
            <a:off x="308375" y="850900"/>
            <a:ext cx="7569600" cy="9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a:t>
            </a:r>
            <a:r>
              <a:rPr lang="en">
                <a:latin typeface="Helvetica Neue"/>
                <a:ea typeface="Helvetica Neue"/>
                <a:cs typeface="Helvetica Neue"/>
                <a:sym typeface="Helvetica Neue"/>
              </a:rPr>
              <a:t>, log scale,</a:t>
            </a:r>
            <a:r>
              <a:rPr b="1" lang="en">
                <a:latin typeface="Helvetica Neue"/>
                <a:ea typeface="Helvetica Neue"/>
                <a:cs typeface="Helvetica Neue"/>
                <a:sym typeface="Helvetica Neue"/>
              </a:rPr>
              <a:t> </a:t>
            </a:r>
            <a:r>
              <a:rPr b="1" lang="en" sz="1360">
                <a:solidFill>
                  <a:srgbClr val="0C0C0C"/>
                </a:solidFill>
                <a:latin typeface="Helvetica Neue"/>
                <a:ea typeface="Helvetica Neue"/>
                <a:cs typeface="Helvetica Neue"/>
                <a:sym typeface="Helvetica Neue"/>
              </a:rPr>
              <a:t>normalized by # animals killed for meat production</a:t>
            </a:r>
            <a:endParaRPr b="1" sz="1360">
              <a:solidFill>
                <a:srgbClr val="0C0C0C"/>
              </a:solidFill>
              <a:latin typeface="Helvetica Neue"/>
              <a:ea typeface="Helvetica Neue"/>
              <a:cs typeface="Helvetica Neue"/>
              <a:sym typeface="Helvetica Neue"/>
            </a:endParaRPr>
          </a:p>
          <a:p>
            <a:pPr indent="0" lvl="0" marL="0" rtl="0" algn="l">
              <a:spcBef>
                <a:spcPts val="0"/>
              </a:spcBef>
              <a:spcAft>
                <a:spcPts val="0"/>
              </a:spcAft>
              <a:buNone/>
            </a:pPr>
            <a:r>
              <a:t/>
            </a:r>
            <a:endParaRPr sz="1360">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
                <a:solidFill>
                  <a:srgbClr val="0C0C0C"/>
                </a:solidFill>
                <a:latin typeface="Helvetica Neue"/>
                <a:ea typeface="Helvetica Neue"/>
                <a:cs typeface="Helvetica Neue"/>
                <a:sym typeface="Helvetica Neue"/>
              </a:rPr>
              <a:t>In</a:t>
            </a:r>
            <a:r>
              <a:rPr b="1" lang="en">
                <a:solidFill>
                  <a:srgbClr val="0C0C0C"/>
                </a:solidFill>
                <a:latin typeface="Helvetica Neue"/>
                <a:ea typeface="Helvetica Neue"/>
                <a:cs typeface="Helvetica Neue"/>
                <a:sym typeface="Helvetica Neue"/>
              </a:rPr>
              <a:t>ternal Donations, 2017 to 2020</a:t>
            </a:r>
            <a:endParaRPr b="1">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i="1" sz="1200">
              <a:solidFill>
                <a:srgbClr val="0C0C0C"/>
              </a:solidFill>
              <a:latin typeface="Helvetica Neue"/>
              <a:ea typeface="Helvetica Neue"/>
              <a:cs typeface="Helvetica Neue"/>
              <a:sym typeface="Helvetica Neue"/>
            </a:endParaRPr>
          </a:p>
        </p:txBody>
      </p:sp>
      <p:sp>
        <p:nvSpPr>
          <p:cNvPr id="531" name="Google Shape;531;p62"/>
          <p:cNvSpPr txBox="1"/>
          <p:nvPr/>
        </p:nvSpPr>
        <p:spPr>
          <a:xfrm>
            <a:off x="219300" y="1695825"/>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2017</a:t>
            </a:r>
            <a:endParaRPr>
              <a:latin typeface="Helvetica Neue"/>
              <a:ea typeface="Helvetica Neue"/>
              <a:cs typeface="Helvetica Neue"/>
              <a:sym typeface="Helvetica Neue"/>
            </a:endParaRPr>
          </a:p>
        </p:txBody>
      </p:sp>
      <p:sp>
        <p:nvSpPr>
          <p:cNvPr id="532" name="Google Shape;532;p62"/>
          <p:cNvSpPr txBox="1"/>
          <p:nvPr/>
        </p:nvSpPr>
        <p:spPr>
          <a:xfrm>
            <a:off x="3994275" y="1695813"/>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2018</a:t>
            </a:r>
            <a:endParaRPr>
              <a:latin typeface="Helvetica Neue"/>
              <a:ea typeface="Helvetica Neue"/>
              <a:cs typeface="Helvetica Neue"/>
              <a:sym typeface="Helvetica Neue"/>
            </a:endParaRPr>
          </a:p>
        </p:txBody>
      </p:sp>
      <p:sp>
        <p:nvSpPr>
          <p:cNvPr id="533" name="Google Shape;533;p62"/>
          <p:cNvSpPr txBox="1"/>
          <p:nvPr/>
        </p:nvSpPr>
        <p:spPr>
          <a:xfrm>
            <a:off x="219300" y="3322638"/>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2019</a:t>
            </a:r>
            <a:endParaRPr>
              <a:latin typeface="Helvetica Neue"/>
              <a:ea typeface="Helvetica Neue"/>
              <a:cs typeface="Helvetica Neue"/>
              <a:sym typeface="Helvetica Neue"/>
            </a:endParaRPr>
          </a:p>
        </p:txBody>
      </p:sp>
      <p:sp>
        <p:nvSpPr>
          <p:cNvPr id="534" name="Google Shape;534;p62"/>
          <p:cNvSpPr txBox="1"/>
          <p:nvPr/>
        </p:nvSpPr>
        <p:spPr>
          <a:xfrm>
            <a:off x="4002875" y="3150238"/>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2020</a:t>
            </a:r>
            <a:endParaRPr b="1">
              <a:latin typeface="Helvetica Neue"/>
              <a:ea typeface="Helvetica Neue"/>
              <a:cs typeface="Helvetica Neue"/>
              <a:sym typeface="Helvetica Neue"/>
            </a:endParaRPr>
          </a:p>
        </p:txBody>
      </p:sp>
      <p:pic>
        <p:nvPicPr>
          <p:cNvPr id="535" name="Google Shape;535;p62"/>
          <p:cNvPicPr preferRelativeResize="0"/>
          <p:nvPr/>
        </p:nvPicPr>
        <p:blipFill>
          <a:blip r:embed="rId3">
            <a:alphaModFix/>
          </a:blip>
          <a:stretch>
            <a:fillRect/>
          </a:stretch>
        </p:blipFill>
        <p:spPr>
          <a:xfrm>
            <a:off x="818800" y="1780600"/>
            <a:ext cx="2733585" cy="1369650"/>
          </a:xfrm>
          <a:prstGeom prst="rect">
            <a:avLst/>
          </a:prstGeom>
          <a:noFill/>
          <a:ln>
            <a:noFill/>
          </a:ln>
        </p:spPr>
      </p:pic>
      <p:pic>
        <p:nvPicPr>
          <p:cNvPr id="536" name="Google Shape;536;p62"/>
          <p:cNvPicPr preferRelativeResize="0"/>
          <p:nvPr/>
        </p:nvPicPr>
        <p:blipFill>
          <a:blip r:embed="rId4">
            <a:alphaModFix/>
          </a:blip>
          <a:stretch>
            <a:fillRect/>
          </a:stretch>
        </p:blipFill>
        <p:spPr>
          <a:xfrm>
            <a:off x="4657275" y="1830521"/>
            <a:ext cx="2733575" cy="1369628"/>
          </a:xfrm>
          <a:prstGeom prst="rect">
            <a:avLst/>
          </a:prstGeom>
          <a:noFill/>
          <a:ln>
            <a:noFill/>
          </a:ln>
        </p:spPr>
      </p:pic>
      <p:pic>
        <p:nvPicPr>
          <p:cNvPr id="537" name="Google Shape;537;p62"/>
          <p:cNvPicPr preferRelativeResize="0"/>
          <p:nvPr/>
        </p:nvPicPr>
        <p:blipFill>
          <a:blip r:embed="rId5">
            <a:alphaModFix/>
          </a:blip>
          <a:stretch>
            <a:fillRect/>
          </a:stretch>
        </p:blipFill>
        <p:spPr>
          <a:xfrm>
            <a:off x="813083" y="3322650"/>
            <a:ext cx="2745007" cy="1369650"/>
          </a:xfrm>
          <a:prstGeom prst="rect">
            <a:avLst/>
          </a:prstGeom>
          <a:noFill/>
          <a:ln>
            <a:noFill/>
          </a:ln>
        </p:spPr>
      </p:pic>
      <p:pic>
        <p:nvPicPr>
          <p:cNvPr id="538" name="Google Shape;538;p62"/>
          <p:cNvPicPr preferRelativeResize="0"/>
          <p:nvPr/>
        </p:nvPicPr>
        <p:blipFill>
          <a:blip r:embed="rId6">
            <a:alphaModFix/>
          </a:blip>
          <a:stretch>
            <a:fillRect/>
          </a:stretch>
        </p:blipFill>
        <p:spPr>
          <a:xfrm>
            <a:off x="4657270" y="3325504"/>
            <a:ext cx="2733575" cy="13639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2" name="Shape 542"/>
        <p:cNvGrpSpPr/>
        <p:nvPr/>
      </p:nvGrpSpPr>
      <p:grpSpPr>
        <a:xfrm>
          <a:off x="0" y="0"/>
          <a:ext cx="0" cy="0"/>
          <a:chOff x="0" y="0"/>
          <a:chExt cx="0" cy="0"/>
        </a:xfrm>
      </p:grpSpPr>
      <p:sp>
        <p:nvSpPr>
          <p:cNvPr id="543" name="Google Shape;543;p63"/>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2.4 Normalized Giving Metrics by Country Over Time</a:t>
            </a:r>
            <a:endParaRPr b="0" i="1" sz="2400"/>
          </a:p>
        </p:txBody>
      </p:sp>
      <p:cxnSp>
        <p:nvCxnSpPr>
          <p:cNvPr id="544" name="Google Shape;544;p63"/>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545" name="Google Shape;545;p63"/>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546" name="Google Shape;546;p63"/>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547" name="Google Shape;547;p63"/>
          <p:cNvPicPr preferRelativeResize="0"/>
          <p:nvPr/>
        </p:nvPicPr>
        <p:blipFill rotWithShape="1">
          <a:blip r:embed="rId3">
            <a:alphaModFix/>
          </a:blip>
          <a:srcRect b="31126" l="11528" r="24212" t="34952"/>
          <a:stretch/>
        </p:blipFill>
        <p:spPr>
          <a:xfrm>
            <a:off x="3727200" y="3304040"/>
            <a:ext cx="2613300" cy="1284109"/>
          </a:xfrm>
          <a:prstGeom prst="rect">
            <a:avLst/>
          </a:prstGeom>
          <a:noFill/>
          <a:ln>
            <a:noFill/>
          </a:ln>
        </p:spPr>
      </p:pic>
      <p:pic>
        <p:nvPicPr>
          <p:cNvPr id="548" name="Google Shape;548;p63"/>
          <p:cNvPicPr preferRelativeResize="0"/>
          <p:nvPr/>
        </p:nvPicPr>
        <p:blipFill rotWithShape="1">
          <a:blip r:embed="rId4">
            <a:alphaModFix/>
          </a:blip>
          <a:srcRect b="30619" l="12590" r="23662" t="33962"/>
          <a:stretch/>
        </p:blipFill>
        <p:spPr>
          <a:xfrm>
            <a:off x="927550" y="3270325"/>
            <a:ext cx="2848701" cy="1473300"/>
          </a:xfrm>
          <a:prstGeom prst="rect">
            <a:avLst/>
          </a:prstGeom>
          <a:noFill/>
          <a:ln>
            <a:noFill/>
          </a:ln>
        </p:spPr>
      </p:pic>
      <p:pic>
        <p:nvPicPr>
          <p:cNvPr id="549" name="Google Shape;549;p63"/>
          <p:cNvPicPr preferRelativeResize="0"/>
          <p:nvPr/>
        </p:nvPicPr>
        <p:blipFill rotWithShape="1">
          <a:blip r:embed="rId5">
            <a:alphaModFix/>
          </a:blip>
          <a:srcRect b="29898" l="12948" r="23482" t="35648"/>
          <a:stretch/>
        </p:blipFill>
        <p:spPr>
          <a:xfrm>
            <a:off x="927550" y="1789097"/>
            <a:ext cx="2799649" cy="1412427"/>
          </a:xfrm>
          <a:prstGeom prst="rect">
            <a:avLst/>
          </a:prstGeom>
          <a:noFill/>
          <a:ln>
            <a:noFill/>
          </a:ln>
        </p:spPr>
      </p:pic>
      <p:pic>
        <p:nvPicPr>
          <p:cNvPr id="550" name="Google Shape;550;p63"/>
          <p:cNvPicPr preferRelativeResize="0"/>
          <p:nvPr/>
        </p:nvPicPr>
        <p:blipFill rotWithShape="1">
          <a:blip r:embed="rId6">
            <a:alphaModFix/>
          </a:blip>
          <a:srcRect b="29941" l="12930" r="24085" t="35064"/>
          <a:stretch/>
        </p:blipFill>
        <p:spPr>
          <a:xfrm>
            <a:off x="4934273" y="1846788"/>
            <a:ext cx="2549232" cy="1318425"/>
          </a:xfrm>
          <a:prstGeom prst="rect">
            <a:avLst/>
          </a:prstGeom>
          <a:noFill/>
          <a:ln>
            <a:noFill/>
          </a:ln>
        </p:spPr>
      </p:pic>
      <p:sp>
        <p:nvSpPr>
          <p:cNvPr id="551" name="Google Shape;551;p63"/>
          <p:cNvSpPr txBox="1"/>
          <p:nvPr/>
        </p:nvSpPr>
        <p:spPr>
          <a:xfrm>
            <a:off x="438600" y="883988"/>
            <a:ext cx="7302000" cy="9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*By amount in USD</a:t>
            </a:r>
            <a:r>
              <a:rPr lang="en">
                <a:latin typeface="Helvetica Neue"/>
                <a:ea typeface="Helvetica Neue"/>
                <a:cs typeface="Helvetica Neue"/>
                <a:sym typeface="Helvetica Neue"/>
              </a:rPr>
              <a:t>, log scale,</a:t>
            </a:r>
            <a:r>
              <a:rPr b="1" lang="en">
                <a:latin typeface="Helvetica Neue"/>
                <a:ea typeface="Helvetica Neue"/>
                <a:cs typeface="Helvetica Neue"/>
                <a:sym typeface="Helvetica Neue"/>
              </a:rPr>
              <a:t> </a:t>
            </a:r>
            <a:r>
              <a:rPr lang="en" sz="1360">
                <a:solidFill>
                  <a:srgbClr val="0C0C0C"/>
                </a:solidFill>
                <a:latin typeface="Helvetica Neue"/>
                <a:ea typeface="Helvetica Neue"/>
                <a:cs typeface="Helvetica Neue"/>
                <a:sym typeface="Helvetica Neue"/>
              </a:rPr>
              <a:t>normalized by # animals killed for meat production</a:t>
            </a:r>
            <a:endParaRPr sz="1360">
              <a:solidFill>
                <a:srgbClr val="0C0C0C"/>
              </a:solidFill>
              <a:latin typeface="Helvetica Neue"/>
              <a:ea typeface="Helvetica Neue"/>
              <a:cs typeface="Helvetica Neue"/>
              <a:sym typeface="Helvetica Neue"/>
            </a:endParaRPr>
          </a:p>
          <a:p>
            <a:pPr indent="0" lvl="0" marL="0" rtl="0" algn="l">
              <a:spcBef>
                <a:spcPts val="0"/>
              </a:spcBef>
              <a:spcAft>
                <a:spcPts val="0"/>
              </a:spcAft>
              <a:buNone/>
            </a:pPr>
            <a:r>
              <a:t/>
            </a:r>
            <a:endParaRPr sz="1360">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
                <a:solidFill>
                  <a:srgbClr val="0C0C0C"/>
                </a:solidFill>
                <a:latin typeface="Helvetica Neue"/>
                <a:ea typeface="Helvetica Neue"/>
                <a:cs typeface="Helvetica Neue"/>
                <a:sym typeface="Helvetica Neue"/>
              </a:rPr>
              <a:t>Donations via RCF, 2017 to 2020</a:t>
            </a:r>
            <a:endParaRPr b="1">
              <a:solidFill>
                <a:srgbClr val="0C0C0C"/>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i="1" lang="en" sz="1200">
                <a:solidFill>
                  <a:srgbClr val="0C0C0C"/>
                </a:solidFill>
                <a:latin typeface="Helvetica Neue"/>
                <a:ea typeface="Helvetica Neue"/>
                <a:cs typeface="Helvetica Neue"/>
                <a:sym typeface="Helvetica Neue"/>
              </a:rPr>
              <a:t>(all branches included)</a:t>
            </a:r>
            <a:endParaRPr i="1" sz="1200">
              <a:solidFill>
                <a:srgbClr val="0C0C0C"/>
              </a:solidFill>
              <a:latin typeface="Helvetica Neue"/>
              <a:ea typeface="Helvetica Neue"/>
              <a:cs typeface="Helvetica Neue"/>
              <a:sym typeface="Helvetica Neue"/>
            </a:endParaRPr>
          </a:p>
        </p:txBody>
      </p:sp>
      <p:sp>
        <p:nvSpPr>
          <p:cNvPr id="552" name="Google Shape;552;p63"/>
          <p:cNvSpPr txBox="1"/>
          <p:nvPr/>
        </p:nvSpPr>
        <p:spPr>
          <a:xfrm>
            <a:off x="308375" y="1846800"/>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2017</a:t>
            </a:r>
            <a:endParaRPr>
              <a:latin typeface="Helvetica Neue"/>
              <a:ea typeface="Helvetica Neue"/>
              <a:cs typeface="Helvetica Neue"/>
              <a:sym typeface="Helvetica Neue"/>
            </a:endParaRPr>
          </a:p>
        </p:txBody>
      </p:sp>
      <p:sp>
        <p:nvSpPr>
          <p:cNvPr id="553" name="Google Shape;553;p63"/>
          <p:cNvSpPr txBox="1"/>
          <p:nvPr/>
        </p:nvSpPr>
        <p:spPr>
          <a:xfrm>
            <a:off x="4083350" y="1846788"/>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2018</a:t>
            </a:r>
            <a:endParaRPr>
              <a:latin typeface="Helvetica Neue"/>
              <a:ea typeface="Helvetica Neue"/>
              <a:cs typeface="Helvetica Neue"/>
              <a:sym typeface="Helvetica Neue"/>
            </a:endParaRPr>
          </a:p>
        </p:txBody>
      </p:sp>
      <p:sp>
        <p:nvSpPr>
          <p:cNvPr id="554" name="Google Shape;554;p63"/>
          <p:cNvSpPr txBox="1"/>
          <p:nvPr/>
        </p:nvSpPr>
        <p:spPr>
          <a:xfrm>
            <a:off x="308375" y="3389913"/>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2019</a:t>
            </a:r>
            <a:endParaRPr>
              <a:latin typeface="Helvetica Neue"/>
              <a:ea typeface="Helvetica Neue"/>
              <a:cs typeface="Helvetica Neue"/>
              <a:sym typeface="Helvetica Neue"/>
            </a:endParaRPr>
          </a:p>
        </p:txBody>
      </p:sp>
      <p:sp>
        <p:nvSpPr>
          <p:cNvPr id="555" name="Google Shape;555;p63"/>
          <p:cNvSpPr txBox="1"/>
          <p:nvPr/>
        </p:nvSpPr>
        <p:spPr>
          <a:xfrm>
            <a:off x="4091950" y="3301213"/>
            <a:ext cx="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2020</a:t>
            </a:r>
            <a:endParaRPr b="1">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295025" y="307850"/>
            <a:ext cx="8188200" cy="771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Summary</a:t>
            </a:r>
            <a:endParaRPr/>
          </a:p>
        </p:txBody>
      </p:sp>
      <p:cxnSp>
        <p:nvCxnSpPr>
          <p:cNvPr id="561" name="Google Shape;561;p64"/>
          <p:cNvCxnSpPr/>
          <p:nvPr/>
        </p:nvCxnSpPr>
        <p:spPr>
          <a:xfrm>
            <a:off x="382719" y="736869"/>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562" name="Google Shape;562;p64"/>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grpSp>
        <p:nvGrpSpPr>
          <p:cNvPr id="563" name="Google Shape;563;p64"/>
          <p:cNvGrpSpPr/>
          <p:nvPr/>
        </p:nvGrpSpPr>
        <p:grpSpPr>
          <a:xfrm>
            <a:off x="802060" y="1079154"/>
            <a:ext cx="2394307" cy="1927783"/>
            <a:chOff x="1660800" y="1171213"/>
            <a:chExt cx="1942800" cy="1569600"/>
          </a:xfrm>
        </p:grpSpPr>
        <p:sp>
          <p:nvSpPr>
            <p:cNvPr id="564" name="Google Shape;564;p64"/>
            <p:cNvSpPr/>
            <p:nvPr/>
          </p:nvSpPr>
          <p:spPr>
            <a:xfrm>
              <a:off x="1660800" y="1171213"/>
              <a:ext cx="1942800" cy="1569600"/>
            </a:xfrm>
            <a:prstGeom prst="round1Rect">
              <a:avLst>
                <a:gd fmla="val 17446" name="adj"/>
              </a:avLst>
            </a:prstGeom>
            <a:solidFill>
              <a:srgbClr val="E116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4"/>
            <p:cNvSpPr txBox="1"/>
            <p:nvPr/>
          </p:nvSpPr>
          <p:spPr>
            <a:xfrm>
              <a:off x="1879865" y="1413573"/>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Grants</a:t>
              </a:r>
              <a:endParaRPr sz="2600">
                <a:solidFill>
                  <a:srgbClr val="FFFFFF"/>
                </a:solidFill>
                <a:latin typeface="Roboto"/>
                <a:ea typeface="Roboto"/>
                <a:cs typeface="Roboto"/>
                <a:sym typeface="Roboto"/>
              </a:endParaRPr>
            </a:p>
          </p:txBody>
        </p:sp>
        <p:sp>
          <p:nvSpPr>
            <p:cNvPr id="566" name="Google Shape;566;p64"/>
            <p:cNvSpPr txBox="1"/>
            <p:nvPr/>
          </p:nvSpPr>
          <p:spPr>
            <a:xfrm>
              <a:off x="1906356" y="1927541"/>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~2100, organized by name and relevant info</a:t>
              </a:r>
              <a:endParaRPr sz="12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FFFFFF"/>
                </a:solidFill>
                <a:latin typeface="Roboto"/>
                <a:ea typeface="Roboto"/>
                <a:cs typeface="Roboto"/>
                <a:sym typeface="Roboto"/>
              </a:endParaRPr>
            </a:p>
          </p:txBody>
        </p:sp>
      </p:grpSp>
      <p:grpSp>
        <p:nvGrpSpPr>
          <p:cNvPr id="567" name="Google Shape;567;p64"/>
          <p:cNvGrpSpPr/>
          <p:nvPr/>
        </p:nvGrpSpPr>
        <p:grpSpPr>
          <a:xfrm>
            <a:off x="3192669" y="1079154"/>
            <a:ext cx="2394307" cy="1927783"/>
            <a:chOff x="3600600" y="1170963"/>
            <a:chExt cx="1942800" cy="1569600"/>
          </a:xfrm>
        </p:grpSpPr>
        <p:sp>
          <p:nvSpPr>
            <p:cNvPr id="568" name="Google Shape;568;p64"/>
            <p:cNvSpPr/>
            <p:nvPr/>
          </p:nvSpPr>
          <p:spPr>
            <a:xfrm>
              <a:off x="3600600" y="1170963"/>
              <a:ext cx="1942800" cy="1569600"/>
            </a:xfrm>
            <a:prstGeom prst="round2SameRect">
              <a:avLst>
                <a:gd fmla="val 18098" name="adj1"/>
                <a:gd fmla="val 0" name="adj2"/>
              </a:avLst>
            </a:prstGeom>
            <a:solidFill>
              <a:srgbClr val="C413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4"/>
            <p:cNvSpPr txBox="1"/>
            <p:nvPr/>
          </p:nvSpPr>
          <p:spPr>
            <a:xfrm>
              <a:off x="3774767" y="1402660"/>
              <a:ext cx="15939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Analysis</a:t>
              </a:r>
              <a:endParaRPr sz="2600">
                <a:solidFill>
                  <a:srgbClr val="FFFFFF"/>
                </a:solidFill>
                <a:latin typeface="Roboto"/>
                <a:ea typeface="Roboto"/>
                <a:cs typeface="Roboto"/>
                <a:sym typeface="Roboto"/>
              </a:endParaRPr>
            </a:p>
          </p:txBody>
        </p:sp>
        <p:sp>
          <p:nvSpPr>
            <p:cNvPr id="570" name="Google Shape;570;p64"/>
            <p:cNvSpPr txBox="1"/>
            <p:nvPr/>
          </p:nvSpPr>
          <p:spPr>
            <a:xfrm>
              <a:off x="3904726" y="1824701"/>
              <a:ext cx="1630200" cy="51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Roboto"/>
                  <a:ea typeface="Roboto"/>
                  <a:cs typeface="Roboto"/>
                  <a:sym typeface="Roboto"/>
                </a:rPr>
                <a:t>Grants over </a:t>
              </a:r>
              <a:r>
                <a:rPr b="1" lang="en" sz="1200">
                  <a:solidFill>
                    <a:srgbClr val="FFFFFF"/>
                  </a:solidFill>
                  <a:latin typeface="Roboto"/>
                  <a:ea typeface="Roboto"/>
                  <a:cs typeface="Roboto"/>
                  <a:sym typeface="Roboto"/>
                </a:rPr>
                <a:t>time</a:t>
              </a:r>
              <a:endParaRPr b="1" sz="12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1200">
                  <a:solidFill>
                    <a:srgbClr val="FFFFFF"/>
                  </a:solidFill>
                  <a:latin typeface="Roboto"/>
                  <a:ea typeface="Roboto"/>
                  <a:cs typeface="Roboto"/>
                  <a:sym typeface="Roboto"/>
                </a:rPr>
                <a:t>Grants by </a:t>
              </a:r>
              <a:r>
                <a:rPr b="1" lang="en" sz="1200">
                  <a:solidFill>
                    <a:srgbClr val="FFFFFF"/>
                  </a:solidFill>
                  <a:latin typeface="Roboto"/>
                  <a:ea typeface="Roboto"/>
                  <a:cs typeface="Roboto"/>
                  <a:sym typeface="Roboto"/>
                </a:rPr>
                <a:t>country</a:t>
              </a:r>
              <a:endParaRPr b="1" sz="12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FFFFFF"/>
                  </a:solidFill>
                  <a:latin typeface="Roboto"/>
                  <a:ea typeface="Roboto"/>
                  <a:cs typeface="Roboto"/>
                  <a:sym typeface="Roboto"/>
                </a:rPr>
                <a:t>Normalization</a:t>
              </a:r>
              <a:r>
                <a:rPr lang="en" sz="1200">
                  <a:solidFill>
                    <a:srgbClr val="FFFFFF"/>
                  </a:solidFill>
                  <a:latin typeface="Roboto"/>
                  <a:ea typeface="Roboto"/>
                  <a:cs typeface="Roboto"/>
                  <a:sym typeface="Roboto"/>
                </a:rPr>
                <a:t> by FAOSTAT data</a:t>
              </a:r>
              <a:endParaRPr sz="1200">
                <a:solidFill>
                  <a:srgbClr val="FFFFFF"/>
                </a:solidFill>
                <a:latin typeface="Roboto"/>
                <a:ea typeface="Roboto"/>
                <a:cs typeface="Roboto"/>
                <a:sym typeface="Roboto"/>
              </a:endParaRPr>
            </a:p>
          </p:txBody>
        </p:sp>
      </p:grpSp>
      <p:grpSp>
        <p:nvGrpSpPr>
          <p:cNvPr id="571" name="Google Shape;571;p64"/>
          <p:cNvGrpSpPr/>
          <p:nvPr/>
        </p:nvGrpSpPr>
        <p:grpSpPr>
          <a:xfrm>
            <a:off x="5582581" y="1099932"/>
            <a:ext cx="2394307" cy="1906907"/>
            <a:chOff x="5539816" y="1171213"/>
            <a:chExt cx="1942800" cy="1569600"/>
          </a:xfrm>
        </p:grpSpPr>
        <p:sp>
          <p:nvSpPr>
            <p:cNvPr id="572" name="Google Shape;572;p64"/>
            <p:cNvSpPr/>
            <p:nvPr/>
          </p:nvSpPr>
          <p:spPr>
            <a:xfrm flipH="1">
              <a:off x="5539816" y="1171213"/>
              <a:ext cx="1942800" cy="1569600"/>
            </a:xfrm>
            <a:prstGeom prst="round1Rect">
              <a:avLst>
                <a:gd fmla="val 17446"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4"/>
            <p:cNvSpPr txBox="1"/>
            <p:nvPr/>
          </p:nvSpPr>
          <p:spPr>
            <a:xfrm>
              <a:off x="5634169" y="1413655"/>
              <a:ext cx="1754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Tools</a:t>
              </a:r>
              <a:endParaRPr sz="2600">
                <a:solidFill>
                  <a:srgbClr val="FFFFFF"/>
                </a:solidFill>
                <a:latin typeface="Roboto"/>
                <a:ea typeface="Roboto"/>
                <a:cs typeface="Roboto"/>
                <a:sym typeface="Roboto"/>
              </a:endParaRPr>
            </a:p>
          </p:txBody>
        </p:sp>
        <p:sp>
          <p:nvSpPr>
            <p:cNvPr id="574" name="Google Shape;574;p64"/>
            <p:cNvSpPr txBox="1"/>
            <p:nvPr/>
          </p:nvSpPr>
          <p:spPr>
            <a:xfrm>
              <a:off x="5785360"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Country assignment code tool </a:t>
              </a:r>
              <a:r>
                <a:rPr lang="en" sz="1200">
                  <a:solidFill>
                    <a:srgbClr val="FFFFFF"/>
                  </a:solidFill>
                  <a:latin typeface="Roboto"/>
                  <a:ea typeface="Roboto"/>
                  <a:cs typeface="Roboto"/>
                  <a:sym typeface="Roboto"/>
                </a:rPr>
                <a:t>for ACE’s future use</a:t>
              </a:r>
              <a:endParaRPr sz="12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FFFFFF"/>
                </a:solidFill>
                <a:latin typeface="Roboto"/>
                <a:ea typeface="Roboto"/>
                <a:cs typeface="Roboto"/>
                <a:sym typeface="Roboto"/>
              </a:endParaRPr>
            </a:p>
          </p:txBody>
        </p:sp>
      </p:grpSp>
      <p:grpSp>
        <p:nvGrpSpPr>
          <p:cNvPr id="575" name="Google Shape;575;p64"/>
          <p:cNvGrpSpPr/>
          <p:nvPr/>
        </p:nvGrpSpPr>
        <p:grpSpPr>
          <a:xfrm>
            <a:off x="801362" y="2986211"/>
            <a:ext cx="7175526" cy="1533531"/>
            <a:chOff x="1660800" y="2723938"/>
            <a:chExt cx="5822400" cy="1248600"/>
          </a:xfrm>
        </p:grpSpPr>
        <p:sp>
          <p:nvSpPr>
            <p:cNvPr id="576" name="Google Shape;576;p64"/>
            <p:cNvSpPr/>
            <p:nvPr/>
          </p:nvSpPr>
          <p:spPr>
            <a:xfrm rot="10800000">
              <a:off x="1660800" y="2723938"/>
              <a:ext cx="5822400" cy="1248600"/>
            </a:xfrm>
            <a:prstGeom prst="round2SameRect">
              <a:avLst>
                <a:gd fmla="val 18098" name="adj1"/>
                <a:gd fmla="val 0" name="adj2"/>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4"/>
            <p:cNvSpPr txBox="1"/>
            <p:nvPr/>
          </p:nvSpPr>
          <p:spPr>
            <a:xfrm>
              <a:off x="2583300" y="2881636"/>
              <a:ext cx="3977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Next Steps</a:t>
              </a:r>
              <a:endParaRPr sz="2000">
                <a:solidFill>
                  <a:srgbClr val="FFFFFF"/>
                </a:solidFill>
                <a:latin typeface="Roboto"/>
                <a:ea typeface="Roboto"/>
                <a:cs typeface="Roboto"/>
                <a:sym typeface="Roboto"/>
              </a:endParaRPr>
            </a:p>
          </p:txBody>
        </p:sp>
        <p:sp>
          <p:nvSpPr>
            <p:cNvPr id="578" name="Google Shape;578;p64"/>
            <p:cNvSpPr txBox="1"/>
            <p:nvPr/>
          </p:nvSpPr>
          <p:spPr>
            <a:xfrm>
              <a:off x="2583300" y="3271677"/>
              <a:ext cx="3977400" cy="38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rgbClr val="FFFFFF"/>
                  </a:solidFill>
                  <a:latin typeface="Roboto"/>
                  <a:ea typeface="Roboto"/>
                  <a:cs typeface="Roboto"/>
                  <a:sym typeface="Roboto"/>
                </a:rPr>
                <a:t>ACE use HDAG tools, reach out anytime for support!</a:t>
              </a:r>
              <a:endParaRPr sz="1600">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 Grant Analysis: Overview</a:t>
            </a:r>
            <a:endParaRPr b="0" i="1" sz="2400"/>
          </a:p>
        </p:txBody>
      </p:sp>
      <p:cxnSp>
        <p:nvCxnSpPr>
          <p:cNvPr id="225" name="Google Shape;225;p42"/>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226" name="Google Shape;226;p42"/>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227" name="Google Shape;227;p42"/>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grpSp>
        <p:nvGrpSpPr>
          <p:cNvPr id="228" name="Google Shape;228;p42"/>
          <p:cNvGrpSpPr/>
          <p:nvPr/>
        </p:nvGrpSpPr>
        <p:grpSpPr>
          <a:xfrm>
            <a:off x="0" y="1189989"/>
            <a:ext cx="2726700" cy="3482836"/>
            <a:chOff x="0" y="1189989"/>
            <a:chExt cx="2726700" cy="3482836"/>
          </a:xfrm>
        </p:grpSpPr>
        <p:sp>
          <p:nvSpPr>
            <p:cNvPr id="229" name="Google Shape;229;p42"/>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Grant Compilation</a:t>
              </a:r>
              <a:endParaRPr>
                <a:solidFill>
                  <a:srgbClr val="FFFFFF"/>
                </a:solidFill>
                <a:latin typeface="Roboto"/>
                <a:ea typeface="Roboto"/>
                <a:cs typeface="Roboto"/>
                <a:sym typeface="Roboto"/>
              </a:endParaRPr>
            </a:p>
          </p:txBody>
        </p:sp>
        <p:sp>
          <p:nvSpPr>
            <p:cNvPr id="230" name="Google Shape;230;p42"/>
            <p:cNvSpPr txBox="1"/>
            <p:nvPr/>
          </p:nvSpPr>
          <p:spPr>
            <a:xfrm>
              <a:off x="258450" y="2057125"/>
              <a:ext cx="2064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We used Python, a popular programming language, to scrape and standardize the desired data from 6 websites: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u="sng">
                  <a:solidFill>
                    <a:schemeClr val="hlink"/>
                  </a:solidFill>
                  <a:hlinkClick r:id="rId3"/>
                </a:rPr>
                <a:t>Open Philanthropy Project</a:t>
              </a:r>
              <a:endParaRPr sz="1100" u="sng">
                <a:solidFill>
                  <a:schemeClr val="hlink"/>
                </a:solidFill>
              </a:endParaRPr>
            </a:p>
            <a:p>
              <a:pPr indent="0" lvl="0" marL="0" rtl="0" algn="l">
                <a:lnSpc>
                  <a:spcPct val="115000"/>
                </a:lnSpc>
                <a:spcBef>
                  <a:spcPts val="0"/>
                </a:spcBef>
                <a:spcAft>
                  <a:spcPts val="0"/>
                </a:spcAft>
                <a:buNone/>
              </a:pPr>
              <a:r>
                <a:rPr lang="en" sz="1100" u="sng">
                  <a:solidFill>
                    <a:schemeClr val="hlink"/>
                  </a:solidFill>
                  <a:hlinkClick r:id="rId4"/>
                </a:rPr>
                <a:t>Centre for Effective Altruism</a:t>
              </a:r>
              <a:endParaRPr sz="1100" u="sng">
                <a:solidFill>
                  <a:schemeClr val="hlink"/>
                </a:solidFill>
              </a:endParaRPr>
            </a:p>
            <a:p>
              <a:pPr indent="0" lvl="0" marL="0" rtl="0" algn="l">
                <a:lnSpc>
                  <a:spcPct val="115000"/>
                </a:lnSpc>
                <a:spcBef>
                  <a:spcPts val="0"/>
                </a:spcBef>
                <a:spcAft>
                  <a:spcPts val="0"/>
                </a:spcAft>
                <a:buNone/>
              </a:pPr>
              <a:r>
                <a:rPr lang="en" sz="1100" u="sng">
                  <a:solidFill>
                    <a:schemeClr val="hlink"/>
                  </a:solidFill>
                  <a:hlinkClick r:id="rId5"/>
                </a:rPr>
                <a:t>ProVeg Grants</a:t>
              </a:r>
              <a:endParaRPr sz="1100" u="sng">
                <a:solidFill>
                  <a:schemeClr val="hlink"/>
                </a:solidFill>
              </a:endParaRPr>
            </a:p>
            <a:p>
              <a:pPr indent="0" lvl="0" marL="0" rtl="0" algn="l">
                <a:lnSpc>
                  <a:spcPct val="115000"/>
                </a:lnSpc>
                <a:spcBef>
                  <a:spcPts val="0"/>
                </a:spcBef>
                <a:spcAft>
                  <a:spcPts val="0"/>
                </a:spcAft>
                <a:buNone/>
              </a:pPr>
              <a:r>
                <a:rPr lang="en" sz="1100" u="sng">
                  <a:solidFill>
                    <a:schemeClr val="hlink"/>
                  </a:solidFill>
                  <a:hlinkClick r:id="rId6"/>
                </a:rPr>
                <a:t>ACE Movement Grants</a:t>
              </a:r>
              <a:endParaRPr sz="1100" u="sng">
                <a:solidFill>
                  <a:schemeClr val="hlink"/>
                </a:solidFill>
              </a:endParaRPr>
            </a:p>
            <a:p>
              <a:pPr indent="0" lvl="0" marL="0" rtl="0" algn="l">
                <a:lnSpc>
                  <a:spcPct val="115000"/>
                </a:lnSpc>
                <a:spcBef>
                  <a:spcPts val="0"/>
                </a:spcBef>
                <a:spcAft>
                  <a:spcPts val="0"/>
                </a:spcAft>
                <a:buNone/>
              </a:pPr>
              <a:r>
                <a:rPr lang="en" sz="1100" u="sng">
                  <a:solidFill>
                    <a:schemeClr val="hlink"/>
                  </a:solidFill>
                  <a:hlinkClick r:id="rId7"/>
                </a:rPr>
                <a:t>ACE RCF Grants</a:t>
              </a:r>
              <a:endParaRPr sz="1100" u="sng">
                <a:solidFill>
                  <a:schemeClr val="hlink"/>
                </a:solidFill>
              </a:endParaRPr>
            </a:p>
            <a:p>
              <a:pPr indent="0" lvl="0" marL="0" rtl="0" algn="l">
                <a:lnSpc>
                  <a:spcPct val="115000"/>
                </a:lnSpc>
                <a:spcBef>
                  <a:spcPts val="0"/>
                </a:spcBef>
                <a:spcAft>
                  <a:spcPts val="0"/>
                </a:spcAft>
                <a:buNone/>
              </a:pPr>
              <a:r>
                <a:rPr lang="en" sz="1100" u="sng">
                  <a:solidFill>
                    <a:schemeClr val="hlink"/>
                  </a:solidFill>
                  <a:hlinkClick r:id="rId8"/>
                </a:rPr>
                <a:t>Open Wing Alliance Grants</a:t>
              </a:r>
              <a:endParaRPr sz="1200">
                <a:solidFill>
                  <a:schemeClr val="dk1"/>
                </a:solidFill>
                <a:latin typeface="Roboto"/>
                <a:ea typeface="Roboto"/>
                <a:cs typeface="Roboto"/>
                <a:sym typeface="Roboto"/>
              </a:endParaRPr>
            </a:p>
          </p:txBody>
        </p:sp>
      </p:grpSp>
      <p:grpSp>
        <p:nvGrpSpPr>
          <p:cNvPr id="231" name="Google Shape;231;p42"/>
          <p:cNvGrpSpPr/>
          <p:nvPr/>
        </p:nvGrpSpPr>
        <p:grpSpPr>
          <a:xfrm>
            <a:off x="2263425" y="1189775"/>
            <a:ext cx="2541300" cy="3483050"/>
            <a:chOff x="2263425" y="1189775"/>
            <a:chExt cx="2541300" cy="3483050"/>
          </a:xfrm>
        </p:grpSpPr>
        <p:sp>
          <p:nvSpPr>
            <p:cNvPr id="232" name="Google Shape;232;p42"/>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Time Series Analysis</a:t>
              </a:r>
              <a:endParaRPr>
                <a:solidFill>
                  <a:srgbClr val="FFFFFF"/>
                </a:solidFill>
                <a:latin typeface="Roboto"/>
                <a:ea typeface="Roboto"/>
                <a:cs typeface="Roboto"/>
                <a:sym typeface="Roboto"/>
              </a:endParaRPr>
            </a:p>
          </p:txBody>
        </p:sp>
        <p:sp>
          <p:nvSpPr>
            <p:cNvPr id="233" name="Google Shape;233;p42"/>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We conducted preliminary time series analysis using Python to track # of grants and amount awarded by year since 2017</a:t>
              </a:r>
              <a:endParaRPr>
                <a:latin typeface="Roboto"/>
                <a:ea typeface="Roboto"/>
                <a:cs typeface="Roboto"/>
                <a:sym typeface="Roboto"/>
              </a:endParaRPr>
            </a:p>
          </p:txBody>
        </p:sp>
      </p:grpSp>
      <p:grpSp>
        <p:nvGrpSpPr>
          <p:cNvPr id="234" name="Google Shape;234;p42"/>
          <p:cNvGrpSpPr/>
          <p:nvPr/>
        </p:nvGrpSpPr>
        <p:grpSpPr>
          <a:xfrm>
            <a:off x="4329974" y="1189775"/>
            <a:ext cx="2541300" cy="3483050"/>
            <a:chOff x="4329974" y="1189775"/>
            <a:chExt cx="2541300" cy="3483050"/>
          </a:xfrm>
        </p:grpSpPr>
        <p:sp>
          <p:nvSpPr>
            <p:cNvPr id="235" name="Google Shape;235;p42"/>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Country Assignment</a:t>
              </a:r>
              <a:endParaRPr>
                <a:solidFill>
                  <a:srgbClr val="FFFFFF"/>
                </a:solidFill>
                <a:latin typeface="Roboto"/>
                <a:ea typeface="Roboto"/>
                <a:cs typeface="Roboto"/>
                <a:sym typeface="Roboto"/>
              </a:endParaRPr>
            </a:p>
          </p:txBody>
        </p:sp>
        <p:sp>
          <p:nvSpPr>
            <p:cNvPr id="236" name="Google Shape;236;p42"/>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We created a python tool to determine the country associated with ~1,000 recipient organizations.</a:t>
              </a:r>
              <a:endParaRPr>
                <a:latin typeface="Roboto"/>
                <a:ea typeface="Roboto"/>
                <a:cs typeface="Roboto"/>
                <a:sym typeface="Roboto"/>
              </a:endParaRPr>
            </a:p>
          </p:txBody>
        </p:sp>
      </p:grpSp>
      <p:grpSp>
        <p:nvGrpSpPr>
          <p:cNvPr id="237" name="Google Shape;237;p42"/>
          <p:cNvGrpSpPr/>
          <p:nvPr/>
        </p:nvGrpSpPr>
        <p:grpSpPr>
          <a:xfrm>
            <a:off x="6396739" y="1189775"/>
            <a:ext cx="2541300" cy="3483050"/>
            <a:chOff x="6396739" y="1189775"/>
            <a:chExt cx="2541300" cy="3483050"/>
          </a:xfrm>
        </p:grpSpPr>
        <p:sp>
          <p:nvSpPr>
            <p:cNvPr id="238" name="Google Shape;238;p42"/>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Time Series Analysis by Country</a:t>
              </a:r>
              <a:endParaRPr>
                <a:solidFill>
                  <a:srgbClr val="FFFFFF"/>
                </a:solidFill>
                <a:latin typeface="Roboto"/>
                <a:ea typeface="Roboto"/>
                <a:cs typeface="Roboto"/>
                <a:sym typeface="Roboto"/>
              </a:endParaRPr>
            </a:p>
          </p:txBody>
        </p:sp>
        <p:sp>
          <p:nvSpPr>
            <p:cNvPr id="239" name="Google Shape;239;p42"/>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We broke down the general time series analysis to track trends by country.</a:t>
              </a:r>
              <a:endParaRPr>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1.1 Country Assignment Tool: Overview</a:t>
            </a:r>
            <a:endParaRPr b="0" i="1" sz="2400"/>
          </a:p>
        </p:txBody>
      </p:sp>
      <p:cxnSp>
        <p:nvCxnSpPr>
          <p:cNvPr id="245" name="Google Shape;245;p43"/>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246" name="Google Shape;246;p43"/>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247" name="Google Shape;247;p43"/>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248" name="Google Shape;248;p43"/>
          <p:cNvSpPr/>
          <p:nvPr/>
        </p:nvSpPr>
        <p:spPr>
          <a:xfrm>
            <a:off x="2164963" y="2248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43"/>
          <p:cNvGrpSpPr/>
          <p:nvPr/>
        </p:nvGrpSpPr>
        <p:grpSpPr>
          <a:xfrm>
            <a:off x="571536" y="1765875"/>
            <a:ext cx="1755000" cy="2165452"/>
            <a:chOff x="571536" y="1689675"/>
            <a:chExt cx="1755000" cy="2165452"/>
          </a:xfrm>
        </p:grpSpPr>
        <p:sp>
          <p:nvSpPr>
            <p:cNvPr id="250" name="Google Shape;250;p43"/>
            <p:cNvSpPr/>
            <p:nvPr/>
          </p:nvSpPr>
          <p:spPr>
            <a:xfrm>
              <a:off x="999475" y="1689675"/>
              <a:ext cx="874200" cy="8619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3"/>
            <p:cNvSpPr txBox="1"/>
            <p:nvPr/>
          </p:nvSpPr>
          <p:spPr>
            <a:xfrm>
              <a:off x="999475" y="1953675"/>
              <a:ext cx="874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A72A1E"/>
                  </a:solidFill>
                  <a:latin typeface="Roboto"/>
                  <a:ea typeface="Roboto"/>
                  <a:cs typeface="Roboto"/>
                  <a:sym typeface="Roboto"/>
                </a:rPr>
                <a:t>Step 1</a:t>
              </a:r>
              <a:endParaRPr b="1">
                <a:solidFill>
                  <a:srgbClr val="A72A1E"/>
                </a:solidFill>
                <a:latin typeface="Roboto"/>
                <a:ea typeface="Roboto"/>
                <a:cs typeface="Roboto"/>
                <a:sym typeface="Roboto"/>
              </a:endParaRPr>
            </a:p>
          </p:txBody>
        </p:sp>
        <p:sp>
          <p:nvSpPr>
            <p:cNvPr id="252" name="Google Shape;252;p4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Open the Tool</a:t>
              </a:r>
              <a:endParaRPr b="1">
                <a:solidFill>
                  <a:srgbClr val="A72A1E"/>
                </a:solidFill>
                <a:latin typeface="Roboto"/>
                <a:ea typeface="Roboto"/>
                <a:cs typeface="Roboto"/>
                <a:sym typeface="Roboto"/>
              </a:endParaRPr>
            </a:p>
          </p:txBody>
        </p:sp>
        <p:sp>
          <p:nvSpPr>
            <p:cNvPr id="253" name="Google Shape;253;p4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solidFill>
                  <a:srgbClr val="A72A1E"/>
                </a:solidFill>
                <a:latin typeface="Roboto"/>
                <a:ea typeface="Roboto"/>
                <a:cs typeface="Roboto"/>
                <a:sym typeface="Roboto"/>
              </a:endParaRPr>
            </a:p>
          </p:txBody>
        </p:sp>
      </p:grpSp>
      <p:sp>
        <p:nvSpPr>
          <p:cNvPr id="254" name="Google Shape;254;p43"/>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3"/>
          <p:cNvSpPr/>
          <p:nvPr/>
        </p:nvSpPr>
        <p:spPr>
          <a:xfrm>
            <a:off x="6419150" y="2248113"/>
            <a:ext cx="594300" cy="36900"/>
          </a:xfrm>
          <a:prstGeom prst="roundRect">
            <a:avLst>
              <a:gd fmla="val 50000" name="adj"/>
            </a:avLst>
          </a:prstGeom>
          <a:solidFill>
            <a:srgbClr val="325287"/>
          </a:solidFill>
          <a:ln cap="flat" cmpd="sng" w="9525">
            <a:solidFill>
              <a:srgbClr val="3252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43"/>
          <p:cNvGrpSpPr/>
          <p:nvPr/>
        </p:nvGrpSpPr>
        <p:grpSpPr>
          <a:xfrm>
            <a:off x="2705136" y="1765875"/>
            <a:ext cx="1755000" cy="2165452"/>
            <a:chOff x="571536" y="1689675"/>
            <a:chExt cx="1755000" cy="2165452"/>
          </a:xfrm>
        </p:grpSpPr>
        <p:sp>
          <p:nvSpPr>
            <p:cNvPr id="257" name="Google Shape;257;p43"/>
            <p:cNvSpPr/>
            <p:nvPr/>
          </p:nvSpPr>
          <p:spPr>
            <a:xfrm>
              <a:off x="999475" y="1689675"/>
              <a:ext cx="874200" cy="8619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3"/>
            <p:cNvSpPr txBox="1"/>
            <p:nvPr/>
          </p:nvSpPr>
          <p:spPr>
            <a:xfrm>
              <a:off x="999475" y="1953675"/>
              <a:ext cx="874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A72A1E"/>
                  </a:solidFill>
                  <a:latin typeface="Roboto"/>
                  <a:ea typeface="Roboto"/>
                  <a:cs typeface="Roboto"/>
                  <a:sym typeface="Roboto"/>
                </a:rPr>
                <a:t>Step 2</a:t>
              </a:r>
              <a:endParaRPr b="1">
                <a:solidFill>
                  <a:srgbClr val="A72A1E"/>
                </a:solidFill>
                <a:latin typeface="Roboto"/>
                <a:ea typeface="Roboto"/>
                <a:cs typeface="Roboto"/>
                <a:sym typeface="Roboto"/>
              </a:endParaRPr>
            </a:p>
          </p:txBody>
        </p:sp>
        <p:sp>
          <p:nvSpPr>
            <p:cNvPr id="259" name="Google Shape;259;p4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Select Excel Sheet</a:t>
              </a:r>
              <a:endParaRPr b="1">
                <a:solidFill>
                  <a:srgbClr val="A72A1E"/>
                </a:solidFill>
                <a:latin typeface="Roboto"/>
                <a:ea typeface="Roboto"/>
                <a:cs typeface="Roboto"/>
                <a:sym typeface="Roboto"/>
              </a:endParaRPr>
            </a:p>
          </p:txBody>
        </p:sp>
        <p:sp>
          <p:nvSpPr>
            <p:cNvPr id="260" name="Google Shape;260;p4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solidFill>
                  <a:srgbClr val="A72A1E"/>
                </a:solidFill>
                <a:latin typeface="Roboto"/>
                <a:ea typeface="Roboto"/>
                <a:cs typeface="Roboto"/>
                <a:sym typeface="Roboto"/>
              </a:endParaRPr>
            </a:p>
          </p:txBody>
        </p:sp>
      </p:grpSp>
      <p:grpSp>
        <p:nvGrpSpPr>
          <p:cNvPr id="261" name="Google Shape;261;p43"/>
          <p:cNvGrpSpPr/>
          <p:nvPr/>
        </p:nvGrpSpPr>
        <p:grpSpPr>
          <a:xfrm>
            <a:off x="4838736" y="1765875"/>
            <a:ext cx="1755000" cy="2165452"/>
            <a:chOff x="571536" y="1689675"/>
            <a:chExt cx="1755000" cy="2165452"/>
          </a:xfrm>
        </p:grpSpPr>
        <p:sp>
          <p:nvSpPr>
            <p:cNvPr id="262" name="Google Shape;262;p43"/>
            <p:cNvSpPr/>
            <p:nvPr/>
          </p:nvSpPr>
          <p:spPr>
            <a:xfrm>
              <a:off x="999475" y="1689675"/>
              <a:ext cx="874200" cy="861900"/>
            </a:xfrm>
            <a:prstGeom prst="ellipse">
              <a:avLst/>
            </a:prstGeom>
            <a:noFill/>
            <a:ln cap="flat" cmpd="sng" w="38100">
              <a:solidFill>
                <a:srgbClr val="9B9B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263" name="Google Shape;263;p43"/>
            <p:cNvSpPr txBox="1"/>
            <p:nvPr/>
          </p:nvSpPr>
          <p:spPr>
            <a:xfrm>
              <a:off x="999475" y="1953675"/>
              <a:ext cx="874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9B9B9B"/>
                  </a:solidFill>
                  <a:latin typeface="Roboto"/>
                  <a:ea typeface="Roboto"/>
                  <a:cs typeface="Roboto"/>
                  <a:sym typeface="Roboto"/>
                </a:rPr>
                <a:t>Step 3</a:t>
              </a:r>
              <a:endParaRPr b="1">
                <a:solidFill>
                  <a:srgbClr val="9B9B9B"/>
                </a:solidFill>
                <a:latin typeface="Roboto"/>
                <a:ea typeface="Roboto"/>
                <a:cs typeface="Roboto"/>
                <a:sym typeface="Roboto"/>
              </a:endParaRPr>
            </a:p>
          </p:txBody>
        </p:sp>
        <p:sp>
          <p:nvSpPr>
            <p:cNvPr id="264" name="Google Shape;264;p43"/>
            <p:cNvSpPr txBox="1"/>
            <p:nvPr/>
          </p:nvSpPr>
          <p:spPr>
            <a:xfrm>
              <a:off x="594500" y="2660925"/>
              <a:ext cx="1709100" cy="461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9B9B9B"/>
                  </a:solidFill>
                  <a:latin typeface="Roboto"/>
                  <a:ea typeface="Roboto"/>
                  <a:cs typeface="Roboto"/>
                  <a:sym typeface="Roboto"/>
                </a:rPr>
                <a:t>Run Tool</a:t>
              </a:r>
              <a:endParaRPr b="1">
                <a:solidFill>
                  <a:srgbClr val="9B9B9B"/>
                </a:solidFill>
                <a:latin typeface="Roboto"/>
                <a:ea typeface="Roboto"/>
                <a:cs typeface="Roboto"/>
                <a:sym typeface="Roboto"/>
              </a:endParaRPr>
            </a:p>
          </p:txBody>
        </p:sp>
        <p:sp>
          <p:nvSpPr>
            <p:cNvPr id="265" name="Google Shape;265;p4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solidFill>
                  <a:srgbClr val="A72A1E"/>
                </a:solidFill>
                <a:latin typeface="Roboto"/>
                <a:ea typeface="Roboto"/>
                <a:cs typeface="Roboto"/>
                <a:sym typeface="Roboto"/>
              </a:endParaRPr>
            </a:p>
          </p:txBody>
        </p:sp>
      </p:grpSp>
      <p:sp>
        <p:nvSpPr>
          <p:cNvPr id="266" name="Google Shape;266;p43"/>
          <p:cNvSpPr txBox="1"/>
          <p:nvPr/>
        </p:nvSpPr>
        <p:spPr>
          <a:xfrm>
            <a:off x="4857608" y="32701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858585"/>
                </a:solidFill>
                <a:latin typeface="Roboto"/>
                <a:ea typeface="Roboto"/>
                <a:cs typeface="Roboto"/>
                <a:sym typeface="Roboto"/>
              </a:rPr>
              <a:t>You can still use the computer in the meantime</a:t>
            </a:r>
            <a:endParaRPr sz="1200">
              <a:solidFill>
                <a:srgbClr val="858585"/>
              </a:solidFill>
              <a:latin typeface="Roboto"/>
              <a:ea typeface="Roboto"/>
              <a:cs typeface="Roboto"/>
              <a:sym typeface="Roboto"/>
            </a:endParaRPr>
          </a:p>
        </p:txBody>
      </p:sp>
      <p:grpSp>
        <p:nvGrpSpPr>
          <p:cNvPr id="267" name="Google Shape;267;p43"/>
          <p:cNvGrpSpPr/>
          <p:nvPr/>
        </p:nvGrpSpPr>
        <p:grpSpPr>
          <a:xfrm>
            <a:off x="6896136" y="1765875"/>
            <a:ext cx="1755000" cy="2165452"/>
            <a:chOff x="571536" y="1689675"/>
            <a:chExt cx="1755000" cy="2165452"/>
          </a:xfrm>
        </p:grpSpPr>
        <p:sp>
          <p:nvSpPr>
            <p:cNvPr id="268" name="Google Shape;268;p43"/>
            <p:cNvSpPr/>
            <p:nvPr/>
          </p:nvSpPr>
          <p:spPr>
            <a:xfrm>
              <a:off x="999475" y="1689675"/>
              <a:ext cx="874200" cy="861900"/>
            </a:xfrm>
            <a:prstGeom prst="ellipse">
              <a:avLst/>
            </a:prstGeom>
            <a:noFill/>
            <a:ln cap="flat" cmpd="sng" w="38100">
              <a:solidFill>
                <a:srgbClr val="3252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3"/>
            <p:cNvSpPr txBox="1"/>
            <p:nvPr/>
          </p:nvSpPr>
          <p:spPr>
            <a:xfrm>
              <a:off x="999475" y="1953675"/>
              <a:ext cx="874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325287"/>
                  </a:solidFill>
                  <a:latin typeface="Roboto"/>
                  <a:ea typeface="Roboto"/>
                  <a:cs typeface="Roboto"/>
                  <a:sym typeface="Roboto"/>
                </a:rPr>
                <a:t>Step 4</a:t>
              </a:r>
              <a:endParaRPr b="1">
                <a:solidFill>
                  <a:srgbClr val="325287"/>
                </a:solidFill>
                <a:latin typeface="Roboto"/>
                <a:ea typeface="Roboto"/>
                <a:cs typeface="Roboto"/>
                <a:sym typeface="Roboto"/>
              </a:endParaRPr>
            </a:p>
          </p:txBody>
        </p:sp>
        <p:sp>
          <p:nvSpPr>
            <p:cNvPr id="270" name="Google Shape;270;p4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25287"/>
                  </a:solidFill>
                  <a:latin typeface="Roboto"/>
                  <a:ea typeface="Roboto"/>
                  <a:cs typeface="Roboto"/>
                  <a:sym typeface="Roboto"/>
                </a:rPr>
                <a:t>Review Data</a:t>
              </a:r>
              <a:endParaRPr b="1">
                <a:solidFill>
                  <a:srgbClr val="325287"/>
                </a:solidFill>
                <a:latin typeface="Roboto"/>
                <a:ea typeface="Roboto"/>
                <a:cs typeface="Roboto"/>
                <a:sym typeface="Roboto"/>
              </a:endParaRPr>
            </a:p>
          </p:txBody>
        </p:sp>
        <p:sp>
          <p:nvSpPr>
            <p:cNvPr id="271" name="Google Shape;271;p4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1.1 </a:t>
            </a:r>
            <a:r>
              <a:rPr lang="en" sz="2400"/>
              <a:t>Country Assignment Tool: Steps 1-2</a:t>
            </a:r>
            <a:endParaRPr b="0" i="1" sz="2400"/>
          </a:p>
        </p:txBody>
      </p:sp>
      <p:cxnSp>
        <p:nvCxnSpPr>
          <p:cNvPr id="277" name="Google Shape;277;p44"/>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278" name="Google Shape;278;p44"/>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279" name="Google Shape;279;p44"/>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280" name="Google Shape;280;p44"/>
          <p:cNvPicPr preferRelativeResize="0"/>
          <p:nvPr/>
        </p:nvPicPr>
        <p:blipFill>
          <a:blip r:embed="rId3">
            <a:alphaModFix/>
          </a:blip>
          <a:stretch>
            <a:fillRect/>
          </a:stretch>
        </p:blipFill>
        <p:spPr>
          <a:xfrm>
            <a:off x="112925" y="2226550"/>
            <a:ext cx="3905324" cy="1439700"/>
          </a:xfrm>
          <a:prstGeom prst="rect">
            <a:avLst/>
          </a:prstGeom>
          <a:noFill/>
          <a:ln>
            <a:noFill/>
          </a:ln>
        </p:spPr>
      </p:pic>
      <p:pic>
        <p:nvPicPr>
          <p:cNvPr id="281" name="Google Shape;281;p44"/>
          <p:cNvPicPr preferRelativeResize="0"/>
          <p:nvPr/>
        </p:nvPicPr>
        <p:blipFill>
          <a:blip r:embed="rId4">
            <a:alphaModFix/>
          </a:blip>
          <a:stretch>
            <a:fillRect/>
          </a:stretch>
        </p:blipFill>
        <p:spPr>
          <a:xfrm>
            <a:off x="5200975" y="1922375"/>
            <a:ext cx="3626949" cy="2048051"/>
          </a:xfrm>
          <a:prstGeom prst="rect">
            <a:avLst/>
          </a:prstGeom>
          <a:noFill/>
          <a:ln>
            <a:noFill/>
          </a:ln>
        </p:spPr>
      </p:pic>
      <p:sp>
        <p:nvSpPr>
          <p:cNvPr id="282" name="Google Shape;282;p44"/>
          <p:cNvSpPr/>
          <p:nvPr/>
        </p:nvSpPr>
        <p:spPr>
          <a:xfrm>
            <a:off x="4074713" y="2805550"/>
            <a:ext cx="1069800" cy="40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1.1 </a:t>
            </a:r>
            <a:r>
              <a:rPr lang="en" sz="2400"/>
              <a:t>Country Assignment Tool: Step 3</a:t>
            </a:r>
            <a:endParaRPr b="0" i="1" sz="2400"/>
          </a:p>
        </p:txBody>
      </p:sp>
      <p:cxnSp>
        <p:nvCxnSpPr>
          <p:cNvPr id="288" name="Google Shape;288;p45"/>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289" name="Google Shape;289;p45"/>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290" name="Google Shape;290;p45"/>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291" name="Google Shape;291;p45"/>
          <p:cNvPicPr preferRelativeResize="0"/>
          <p:nvPr/>
        </p:nvPicPr>
        <p:blipFill>
          <a:blip r:embed="rId3">
            <a:alphaModFix/>
          </a:blip>
          <a:stretch>
            <a:fillRect/>
          </a:stretch>
        </p:blipFill>
        <p:spPr>
          <a:xfrm>
            <a:off x="2437963" y="1249963"/>
            <a:ext cx="3841426" cy="1589999"/>
          </a:xfrm>
          <a:prstGeom prst="rect">
            <a:avLst/>
          </a:prstGeom>
          <a:noFill/>
          <a:ln>
            <a:noFill/>
          </a:ln>
        </p:spPr>
      </p:pic>
      <p:pic>
        <p:nvPicPr>
          <p:cNvPr id="292" name="Google Shape;292;p45"/>
          <p:cNvPicPr preferRelativeResize="0"/>
          <p:nvPr/>
        </p:nvPicPr>
        <p:blipFill>
          <a:blip r:embed="rId4">
            <a:alphaModFix/>
          </a:blip>
          <a:stretch>
            <a:fillRect/>
          </a:stretch>
        </p:blipFill>
        <p:spPr>
          <a:xfrm>
            <a:off x="2437963" y="3246938"/>
            <a:ext cx="3841425" cy="1304737"/>
          </a:xfrm>
          <a:prstGeom prst="rect">
            <a:avLst/>
          </a:prstGeom>
          <a:noFill/>
          <a:ln>
            <a:noFill/>
          </a:ln>
        </p:spPr>
      </p:pic>
      <p:sp>
        <p:nvSpPr>
          <p:cNvPr id="293" name="Google Shape;293;p45"/>
          <p:cNvSpPr/>
          <p:nvPr/>
        </p:nvSpPr>
        <p:spPr>
          <a:xfrm>
            <a:off x="4144625" y="2894050"/>
            <a:ext cx="428100" cy="29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1.1 </a:t>
            </a:r>
            <a:r>
              <a:rPr lang="en" sz="2400"/>
              <a:t>Country Assignment Tool: Step 4</a:t>
            </a:r>
            <a:endParaRPr b="0" i="1" sz="2400"/>
          </a:p>
        </p:txBody>
      </p:sp>
      <p:cxnSp>
        <p:nvCxnSpPr>
          <p:cNvPr id="299" name="Google Shape;299;p46"/>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00" name="Google Shape;300;p46"/>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01" name="Google Shape;301;p46"/>
          <p:cNvSpPr txBox="1"/>
          <p:nvPr>
            <p:ph idx="12" type="sldNum"/>
          </p:nvPr>
        </p:nvSpPr>
        <p:spPr>
          <a:xfrm>
            <a:off x="8533049" y="48636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302" name="Google Shape;302;p46"/>
          <p:cNvPicPr preferRelativeResize="0"/>
          <p:nvPr/>
        </p:nvPicPr>
        <p:blipFill>
          <a:blip r:embed="rId3">
            <a:alphaModFix/>
          </a:blip>
          <a:stretch>
            <a:fillRect/>
          </a:stretch>
        </p:blipFill>
        <p:spPr>
          <a:xfrm>
            <a:off x="4984788" y="1866100"/>
            <a:ext cx="3966663" cy="1745450"/>
          </a:xfrm>
          <a:prstGeom prst="rect">
            <a:avLst/>
          </a:prstGeom>
          <a:noFill/>
          <a:ln>
            <a:noFill/>
          </a:ln>
        </p:spPr>
      </p:pic>
      <p:pic>
        <p:nvPicPr>
          <p:cNvPr id="303" name="Google Shape;303;p46"/>
          <p:cNvPicPr preferRelativeResize="0"/>
          <p:nvPr/>
        </p:nvPicPr>
        <p:blipFill>
          <a:blip r:embed="rId4">
            <a:alphaModFix/>
          </a:blip>
          <a:stretch>
            <a:fillRect/>
          </a:stretch>
        </p:blipFill>
        <p:spPr>
          <a:xfrm>
            <a:off x="224250" y="1866100"/>
            <a:ext cx="3762150" cy="1745450"/>
          </a:xfrm>
          <a:prstGeom prst="rect">
            <a:avLst/>
          </a:prstGeom>
          <a:noFill/>
          <a:ln>
            <a:noFill/>
          </a:ln>
        </p:spPr>
      </p:pic>
      <p:sp>
        <p:nvSpPr>
          <p:cNvPr id="304" name="Google Shape;304;p46"/>
          <p:cNvSpPr/>
          <p:nvPr/>
        </p:nvSpPr>
        <p:spPr>
          <a:xfrm>
            <a:off x="4093450" y="2528825"/>
            <a:ext cx="840000" cy="4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1.2 Giving Metrics Report Data</a:t>
            </a:r>
            <a:endParaRPr b="0" i="1" sz="2400"/>
          </a:p>
        </p:txBody>
      </p:sp>
      <p:cxnSp>
        <p:nvCxnSpPr>
          <p:cNvPr id="310" name="Google Shape;310;p47"/>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11" name="Google Shape;311;p47"/>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12" name="Google Shape;312;p47"/>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sp>
        <p:nvSpPr>
          <p:cNvPr id="313" name="Google Shape;313;p47"/>
          <p:cNvSpPr txBox="1"/>
          <p:nvPr/>
        </p:nvSpPr>
        <p:spPr>
          <a:xfrm>
            <a:off x="536225" y="1100675"/>
            <a:ext cx="8100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Helvetica Neue"/>
              <a:buChar char="-"/>
            </a:pPr>
            <a:r>
              <a:rPr lang="en" sz="1700">
                <a:latin typeface="Helvetica Neue"/>
                <a:ea typeface="Helvetica Neue"/>
                <a:cs typeface="Helvetica Neue"/>
                <a:sym typeface="Helvetica Neue"/>
              </a:rPr>
              <a:t>4 Categories</a:t>
            </a:r>
            <a:endParaRPr sz="1700">
              <a:latin typeface="Helvetica Neue"/>
              <a:ea typeface="Helvetica Neue"/>
              <a:cs typeface="Helvetica Neue"/>
              <a:sym typeface="Helvetica Neue"/>
            </a:endParaRPr>
          </a:p>
          <a:p>
            <a:pPr indent="-336550" lvl="1" marL="914400" rtl="0" algn="l">
              <a:spcBef>
                <a:spcPts val="0"/>
              </a:spcBef>
              <a:spcAft>
                <a:spcPts val="0"/>
              </a:spcAft>
              <a:buSzPts val="1700"/>
              <a:buFont typeface="Helvetica Neue"/>
              <a:buChar char="-"/>
            </a:pPr>
            <a:r>
              <a:rPr lang="en" sz="1700">
                <a:latin typeface="Helvetica Neue"/>
                <a:ea typeface="Helvetica Neue"/>
                <a:cs typeface="Helvetica Neue"/>
                <a:sym typeface="Helvetica Neue"/>
              </a:rPr>
              <a:t>Donated through ACE </a:t>
            </a:r>
            <a:r>
              <a:rPr i="1" lang="en" sz="1700">
                <a:solidFill>
                  <a:srgbClr val="A82626"/>
                </a:solidFill>
                <a:latin typeface="Helvetica Neue"/>
                <a:ea typeface="Helvetica Neue"/>
                <a:cs typeface="Helvetica Neue"/>
                <a:sym typeface="Helvetica Neue"/>
              </a:rPr>
              <a:t>(ACE)</a:t>
            </a:r>
            <a:endParaRPr i="1" sz="1700">
              <a:solidFill>
                <a:srgbClr val="A82626"/>
              </a:solidFill>
              <a:latin typeface="Helvetica Neue"/>
              <a:ea typeface="Helvetica Neue"/>
              <a:cs typeface="Helvetica Neue"/>
              <a:sym typeface="Helvetica Neue"/>
            </a:endParaRPr>
          </a:p>
          <a:p>
            <a:pPr indent="-336550" lvl="1" marL="914400" rtl="0" algn="l">
              <a:spcBef>
                <a:spcPts val="0"/>
              </a:spcBef>
              <a:spcAft>
                <a:spcPts val="0"/>
              </a:spcAft>
              <a:buSzPts val="1700"/>
              <a:buFont typeface="Helvetica Neue"/>
              <a:buChar char="-"/>
            </a:pPr>
            <a:r>
              <a:rPr lang="en" sz="1700">
                <a:latin typeface="Helvetica Neue"/>
                <a:ea typeface="Helvetica Neue"/>
                <a:cs typeface="Helvetica Neue"/>
                <a:sym typeface="Helvetica Neue"/>
              </a:rPr>
              <a:t>Donated through ACE’s RCF </a:t>
            </a:r>
            <a:r>
              <a:rPr i="1" lang="en" sz="1700">
                <a:solidFill>
                  <a:srgbClr val="A82626"/>
                </a:solidFill>
                <a:latin typeface="Helvetica Neue"/>
                <a:ea typeface="Helvetica Neue"/>
                <a:cs typeface="Helvetica Neue"/>
                <a:sym typeface="Helvetica Neue"/>
              </a:rPr>
              <a:t>(RCF)</a:t>
            </a:r>
            <a:endParaRPr i="1" sz="1700">
              <a:solidFill>
                <a:srgbClr val="A82626"/>
              </a:solidFill>
              <a:latin typeface="Helvetica Neue"/>
              <a:ea typeface="Helvetica Neue"/>
              <a:cs typeface="Helvetica Neue"/>
              <a:sym typeface="Helvetica Neue"/>
            </a:endParaRPr>
          </a:p>
          <a:p>
            <a:pPr indent="-336550" lvl="1" marL="914400" rtl="0" algn="l">
              <a:spcBef>
                <a:spcPts val="0"/>
              </a:spcBef>
              <a:spcAft>
                <a:spcPts val="0"/>
              </a:spcAft>
              <a:buSzPts val="1700"/>
              <a:buFont typeface="Helvetica Neue"/>
              <a:buChar char="-"/>
            </a:pPr>
            <a:r>
              <a:rPr lang="en" sz="1700">
                <a:latin typeface="Helvetica Neue"/>
                <a:ea typeface="Helvetica Neue"/>
                <a:cs typeface="Helvetica Neue"/>
                <a:sym typeface="Helvetica Neue"/>
              </a:rPr>
              <a:t>Donated directly to Charity </a:t>
            </a:r>
            <a:r>
              <a:rPr i="1" lang="en" sz="1700">
                <a:solidFill>
                  <a:srgbClr val="A82626"/>
                </a:solidFill>
                <a:latin typeface="Helvetica Neue"/>
                <a:ea typeface="Helvetica Neue"/>
                <a:cs typeface="Helvetica Neue"/>
                <a:sym typeface="Helvetica Neue"/>
              </a:rPr>
              <a:t>(Charity)</a:t>
            </a:r>
            <a:endParaRPr i="1" sz="1700">
              <a:solidFill>
                <a:srgbClr val="A82626"/>
              </a:solidFill>
              <a:latin typeface="Helvetica Neue"/>
              <a:ea typeface="Helvetica Neue"/>
              <a:cs typeface="Helvetica Neue"/>
              <a:sym typeface="Helvetica Neue"/>
            </a:endParaRPr>
          </a:p>
          <a:p>
            <a:pPr indent="-336550" lvl="1" marL="914400" rtl="0" algn="l">
              <a:spcBef>
                <a:spcPts val="0"/>
              </a:spcBef>
              <a:spcAft>
                <a:spcPts val="0"/>
              </a:spcAft>
              <a:buSzPts val="1700"/>
              <a:buFont typeface="Helvetica Neue"/>
              <a:buChar char="-"/>
            </a:pPr>
            <a:r>
              <a:rPr lang="en" sz="1700">
                <a:latin typeface="Helvetica Neue"/>
                <a:ea typeface="Helvetica Neue"/>
                <a:cs typeface="Helvetica Neue"/>
                <a:sym typeface="Helvetica Neue"/>
              </a:rPr>
              <a:t>Total </a:t>
            </a:r>
            <a:r>
              <a:rPr i="1" lang="en" sz="1700">
                <a:solidFill>
                  <a:srgbClr val="A82626"/>
                </a:solidFill>
                <a:latin typeface="Helvetica Neue"/>
                <a:ea typeface="Helvetica Neue"/>
                <a:cs typeface="Helvetica Neue"/>
                <a:sym typeface="Helvetica Neue"/>
              </a:rPr>
              <a:t>(Total)</a:t>
            </a:r>
            <a:endParaRPr i="1" sz="1700">
              <a:solidFill>
                <a:srgbClr val="A82626"/>
              </a:solidFill>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en" sz="1700">
                <a:latin typeface="Helvetica Neue"/>
                <a:ea typeface="Helvetica Neue"/>
                <a:cs typeface="Helvetica Neue"/>
                <a:sym typeface="Helvetica Neue"/>
              </a:rPr>
              <a:t>Merged the 2 types of charities (Top &amp; Standard)</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en" sz="1700">
                <a:latin typeface="Helvetica Neue"/>
                <a:ea typeface="Helvetica Neue"/>
                <a:cs typeface="Helvetica Neue"/>
                <a:sym typeface="Helvetica Neue"/>
              </a:rPr>
              <a:t>Country data - total number of charities &amp; monetary donations broken down by country of origin</a:t>
            </a:r>
            <a:endParaRPr sz="17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08363" y="49650"/>
            <a:ext cx="8100600" cy="861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2100"/>
              <a:buFont typeface="Arial"/>
              <a:buNone/>
            </a:pPr>
            <a:r>
              <a:rPr lang="en" sz="2400"/>
              <a:t>1.2 Giving Metrics Report - Donations per Year</a:t>
            </a:r>
            <a:endParaRPr b="0" i="1" sz="2400"/>
          </a:p>
        </p:txBody>
      </p:sp>
      <p:cxnSp>
        <p:nvCxnSpPr>
          <p:cNvPr id="319" name="Google Shape;319;p48"/>
          <p:cNvCxnSpPr/>
          <p:nvPr/>
        </p:nvCxnSpPr>
        <p:spPr>
          <a:xfrm>
            <a:off x="4283194" y="5290988"/>
            <a:ext cx="8261400" cy="0"/>
          </a:xfrm>
          <a:prstGeom prst="straightConnector1">
            <a:avLst/>
          </a:prstGeom>
          <a:noFill/>
          <a:ln cap="flat" cmpd="sng" w="19050">
            <a:solidFill>
              <a:srgbClr val="000000"/>
            </a:solidFill>
            <a:prstDash val="solid"/>
            <a:miter lim="800000"/>
            <a:headEnd len="sm" w="sm" type="none"/>
            <a:tailEnd len="sm" w="sm" type="none"/>
          </a:ln>
        </p:spPr>
      </p:cxnSp>
      <p:cxnSp>
        <p:nvCxnSpPr>
          <p:cNvPr id="320" name="Google Shape;320;p48"/>
          <p:cNvCxnSpPr/>
          <p:nvPr/>
        </p:nvCxnSpPr>
        <p:spPr>
          <a:xfrm>
            <a:off x="382744" y="850894"/>
            <a:ext cx="8261400" cy="0"/>
          </a:xfrm>
          <a:prstGeom prst="straightConnector1">
            <a:avLst/>
          </a:prstGeom>
          <a:noFill/>
          <a:ln cap="flat" cmpd="sng" w="19050">
            <a:solidFill>
              <a:srgbClr val="000000"/>
            </a:solidFill>
            <a:prstDash val="solid"/>
            <a:miter lim="800000"/>
            <a:headEnd len="sm" w="sm" type="none"/>
            <a:tailEnd len="sm" w="sm" type="none"/>
          </a:ln>
        </p:spPr>
      </p:cxnSp>
      <p:sp>
        <p:nvSpPr>
          <p:cNvPr id="321" name="Google Shape;321;p48"/>
          <p:cNvSpPr txBox="1"/>
          <p:nvPr>
            <p:ph idx="12" type="sldNum"/>
          </p:nvPr>
        </p:nvSpPr>
        <p:spPr>
          <a:xfrm>
            <a:off x="8483374" y="4840498"/>
            <a:ext cx="4959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
              <a:t>‹#›</a:t>
            </a:fld>
            <a:endParaRPr/>
          </a:p>
        </p:txBody>
      </p:sp>
      <p:pic>
        <p:nvPicPr>
          <p:cNvPr id="322" name="Google Shape;322;p48"/>
          <p:cNvPicPr preferRelativeResize="0"/>
          <p:nvPr/>
        </p:nvPicPr>
        <p:blipFill>
          <a:blip r:embed="rId3">
            <a:alphaModFix/>
          </a:blip>
          <a:stretch>
            <a:fillRect/>
          </a:stretch>
        </p:blipFill>
        <p:spPr>
          <a:xfrm>
            <a:off x="308363" y="911550"/>
            <a:ext cx="5592723" cy="3771700"/>
          </a:xfrm>
          <a:prstGeom prst="rect">
            <a:avLst/>
          </a:prstGeom>
          <a:noFill/>
          <a:ln>
            <a:noFill/>
          </a:ln>
        </p:spPr>
      </p:pic>
      <p:sp>
        <p:nvSpPr>
          <p:cNvPr id="323" name="Google Shape;323;p48"/>
          <p:cNvSpPr txBox="1"/>
          <p:nvPr/>
        </p:nvSpPr>
        <p:spPr>
          <a:xfrm>
            <a:off x="5975350" y="970950"/>
            <a:ext cx="26688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Helvetica Neue"/>
                <a:ea typeface="Helvetica Neue"/>
                <a:cs typeface="Helvetica Neue"/>
                <a:sym typeface="Helvetica Neue"/>
              </a:rPr>
              <a:t>Insights from time series analysis of the monetary amount awarded through the </a:t>
            </a:r>
            <a:r>
              <a:rPr b="1" lang="en" sz="1300">
                <a:solidFill>
                  <a:srgbClr val="842420"/>
                </a:solidFill>
                <a:latin typeface="Helvetica Neue"/>
                <a:ea typeface="Helvetica Neue"/>
                <a:cs typeface="Helvetica Neue"/>
                <a:sym typeface="Helvetica Neue"/>
              </a:rPr>
              <a:t>ACE</a:t>
            </a:r>
            <a:r>
              <a:rPr lang="en" sz="1300">
                <a:latin typeface="Helvetica Neue"/>
                <a:ea typeface="Helvetica Neue"/>
                <a:cs typeface="Helvetica Neue"/>
                <a:sym typeface="Helvetica Neue"/>
              </a:rPr>
              <a:t>, </a:t>
            </a:r>
            <a:r>
              <a:rPr b="1" lang="en" sz="1300">
                <a:solidFill>
                  <a:srgbClr val="E6B8AF"/>
                </a:solidFill>
                <a:latin typeface="Helvetica Neue"/>
                <a:ea typeface="Helvetica Neue"/>
                <a:cs typeface="Helvetica Neue"/>
                <a:sym typeface="Helvetica Neue"/>
              </a:rPr>
              <a:t>RCF</a:t>
            </a:r>
            <a:r>
              <a:rPr lang="en" sz="1300">
                <a:latin typeface="Helvetica Neue"/>
                <a:ea typeface="Helvetica Neue"/>
                <a:cs typeface="Helvetica Neue"/>
                <a:sym typeface="Helvetica Neue"/>
              </a:rPr>
              <a:t>, and </a:t>
            </a:r>
            <a:r>
              <a:rPr b="1" lang="en" sz="1300">
                <a:solidFill>
                  <a:srgbClr val="8296B0"/>
                </a:solidFill>
                <a:latin typeface="Helvetica Neue"/>
                <a:ea typeface="Helvetica Neue"/>
                <a:cs typeface="Helvetica Neue"/>
                <a:sym typeface="Helvetica Neue"/>
              </a:rPr>
              <a:t>Charity</a:t>
            </a:r>
            <a:r>
              <a:rPr lang="en" sz="1300">
                <a:latin typeface="Helvetica Neue"/>
                <a:ea typeface="Helvetica Neue"/>
                <a:cs typeface="Helvetica Neue"/>
                <a:sym typeface="Helvetica Neue"/>
              </a:rPr>
              <a:t> divisions over 2017-2020:</a:t>
            </a:r>
            <a:endParaRPr sz="1300">
              <a:latin typeface="Helvetica Neue"/>
              <a:ea typeface="Helvetica Neue"/>
              <a:cs typeface="Helvetica Neue"/>
              <a:sym typeface="Helvetica Neue"/>
            </a:endParaRPr>
          </a:p>
          <a:p>
            <a:pPr indent="-311150" lvl="0" marL="457200" rtl="0" algn="l">
              <a:spcBef>
                <a:spcPts val="0"/>
              </a:spcBef>
              <a:spcAft>
                <a:spcPts val="0"/>
              </a:spcAft>
              <a:buClr>
                <a:srgbClr val="0D0D0D"/>
              </a:buClr>
              <a:buSzPts val="1300"/>
              <a:buFont typeface="Helvetica Neue"/>
              <a:buChar char="➔"/>
            </a:pPr>
            <a:r>
              <a:rPr b="1" lang="en" sz="1300">
                <a:solidFill>
                  <a:srgbClr val="000D55"/>
                </a:solidFill>
                <a:latin typeface="Helvetica Neue"/>
                <a:ea typeface="Helvetica Neue"/>
                <a:cs typeface="Helvetica Neue"/>
                <a:sym typeface="Helvetica Neue"/>
              </a:rPr>
              <a:t>Total</a:t>
            </a:r>
            <a:r>
              <a:rPr lang="en" sz="1300">
                <a:solidFill>
                  <a:srgbClr val="0D0D0D"/>
                </a:solidFill>
                <a:latin typeface="Helvetica Neue"/>
                <a:ea typeface="Helvetica Neue"/>
                <a:cs typeface="Helvetica Neue"/>
                <a:sym typeface="Helvetica Neue"/>
              </a:rPr>
              <a:t> denotes the sum of these three divisions</a:t>
            </a:r>
            <a:endParaRPr sz="1300">
              <a:solidFill>
                <a:srgbClr val="0D0D0D"/>
              </a:solidFill>
              <a:latin typeface="Helvetica Neue"/>
              <a:ea typeface="Helvetica Neue"/>
              <a:cs typeface="Helvetica Neue"/>
              <a:sym typeface="Helvetica Neue"/>
            </a:endParaRPr>
          </a:p>
          <a:p>
            <a:pPr indent="-311150" lvl="1" marL="914400" rtl="0" algn="l">
              <a:spcBef>
                <a:spcPts val="0"/>
              </a:spcBef>
              <a:spcAft>
                <a:spcPts val="0"/>
              </a:spcAft>
              <a:buSzPts val="1300"/>
              <a:buFont typeface="Helvetica Neue"/>
              <a:buChar char="◆"/>
            </a:pPr>
            <a:r>
              <a:rPr lang="en" sz="1300">
                <a:latin typeface="Helvetica Neue"/>
                <a:ea typeface="Helvetica Neue"/>
                <a:cs typeface="Helvetica Neue"/>
                <a:sym typeface="Helvetica Neue"/>
              </a:rPr>
              <a:t>General increase over time</a:t>
            </a:r>
            <a:endParaRPr sz="1300">
              <a:latin typeface="Helvetica Neue"/>
              <a:ea typeface="Helvetica Neue"/>
              <a:cs typeface="Helvetica Neue"/>
              <a:sym typeface="Helvetica Neue"/>
            </a:endParaRPr>
          </a:p>
          <a:p>
            <a:pPr indent="-311150" lvl="0" marL="457200" rtl="0" algn="l">
              <a:spcBef>
                <a:spcPts val="0"/>
              </a:spcBef>
              <a:spcAft>
                <a:spcPts val="0"/>
              </a:spcAft>
              <a:buClr>
                <a:srgbClr val="0D0D0D"/>
              </a:buClr>
              <a:buSzPts val="1300"/>
              <a:buFont typeface="Helvetica Neue"/>
              <a:buChar char="➔"/>
            </a:pPr>
            <a:r>
              <a:rPr lang="en" sz="1300">
                <a:solidFill>
                  <a:srgbClr val="0D0D0D"/>
                </a:solidFill>
                <a:latin typeface="Helvetica Neue"/>
                <a:ea typeface="Helvetica Neue"/>
                <a:cs typeface="Helvetica Neue"/>
                <a:sym typeface="Helvetica Neue"/>
              </a:rPr>
              <a:t>Slight decline in 2018, followed by largest increase in 2019</a:t>
            </a:r>
            <a:endParaRPr sz="1300">
              <a:solidFill>
                <a:srgbClr val="0D0D0D"/>
              </a:solidFill>
              <a:latin typeface="Helvetica Neue"/>
              <a:ea typeface="Helvetica Neue"/>
              <a:cs typeface="Helvetica Neue"/>
              <a:sym typeface="Helvetica Neue"/>
            </a:endParaRPr>
          </a:p>
          <a:p>
            <a:pPr indent="-311150" lvl="0" marL="457200" rtl="0" algn="l">
              <a:spcBef>
                <a:spcPts val="0"/>
              </a:spcBef>
              <a:spcAft>
                <a:spcPts val="0"/>
              </a:spcAft>
              <a:buClr>
                <a:srgbClr val="0D0D0D"/>
              </a:buClr>
              <a:buSzPts val="1300"/>
              <a:buFont typeface="Helvetica Neue"/>
              <a:buChar char="➔"/>
            </a:pPr>
            <a:r>
              <a:rPr b="1" lang="en" sz="1300">
                <a:solidFill>
                  <a:srgbClr val="8296B0"/>
                </a:solidFill>
                <a:latin typeface="Helvetica Neue"/>
                <a:ea typeface="Helvetica Neue"/>
                <a:cs typeface="Helvetica Neue"/>
                <a:sym typeface="Helvetica Neue"/>
              </a:rPr>
              <a:t>Charity</a:t>
            </a:r>
            <a:r>
              <a:rPr lang="en" sz="1300">
                <a:solidFill>
                  <a:srgbClr val="0D0D0D"/>
                </a:solidFill>
                <a:latin typeface="Helvetica Neue"/>
                <a:ea typeface="Helvetica Neue"/>
                <a:cs typeface="Helvetica Neue"/>
                <a:sym typeface="Helvetica Neue"/>
              </a:rPr>
              <a:t> division accounts for a majority of monetary total</a:t>
            </a:r>
            <a:endParaRPr sz="1300">
              <a:solidFill>
                <a:srgbClr val="0D0D0D"/>
              </a:solidFill>
              <a:latin typeface="Helvetica Neue"/>
              <a:ea typeface="Helvetica Neue"/>
              <a:cs typeface="Helvetica Neue"/>
              <a:sym typeface="Helvetica Neue"/>
            </a:endParaRPr>
          </a:p>
          <a:p>
            <a:pPr indent="-311150" lvl="0" marL="457200" rtl="0" algn="l">
              <a:spcBef>
                <a:spcPts val="0"/>
              </a:spcBef>
              <a:spcAft>
                <a:spcPts val="0"/>
              </a:spcAft>
              <a:buClr>
                <a:srgbClr val="0D0D0D"/>
              </a:buClr>
              <a:buSzPts val="1300"/>
              <a:buFont typeface="Helvetica Neue"/>
              <a:buChar char="➔"/>
            </a:pPr>
            <a:r>
              <a:rPr b="1" lang="en" sz="1300">
                <a:solidFill>
                  <a:srgbClr val="842420"/>
                </a:solidFill>
                <a:latin typeface="Helvetica Neue"/>
                <a:ea typeface="Helvetica Neue"/>
                <a:cs typeface="Helvetica Neue"/>
                <a:sym typeface="Helvetica Neue"/>
              </a:rPr>
              <a:t>ACE</a:t>
            </a:r>
            <a:r>
              <a:rPr lang="en" sz="1300">
                <a:solidFill>
                  <a:srgbClr val="0D0D0D"/>
                </a:solidFill>
                <a:latin typeface="Helvetica Neue"/>
                <a:ea typeface="Helvetica Neue"/>
                <a:cs typeface="Helvetica Neue"/>
                <a:sym typeface="Helvetica Neue"/>
              </a:rPr>
              <a:t> surpassed </a:t>
            </a:r>
            <a:r>
              <a:rPr b="1" lang="en" sz="1300">
                <a:solidFill>
                  <a:srgbClr val="E6B8AF"/>
                </a:solidFill>
                <a:latin typeface="Helvetica Neue"/>
                <a:ea typeface="Helvetica Neue"/>
                <a:cs typeface="Helvetica Neue"/>
                <a:sym typeface="Helvetica Neue"/>
              </a:rPr>
              <a:t>RCF</a:t>
            </a:r>
            <a:r>
              <a:rPr lang="en" sz="1300">
                <a:solidFill>
                  <a:srgbClr val="0D0D0D"/>
                </a:solidFill>
                <a:latin typeface="Helvetica Neue"/>
                <a:ea typeface="Helvetica Neue"/>
                <a:cs typeface="Helvetica Neue"/>
                <a:sym typeface="Helvetica Neue"/>
              </a:rPr>
              <a:t> in 2018</a:t>
            </a:r>
            <a:endParaRPr sz="1300">
              <a:solidFill>
                <a:srgbClr val="0D0D0D"/>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