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6" r:id="rId3"/>
    <p:sldId id="258" r:id="rId4"/>
    <p:sldId id="259" r:id="rId5"/>
    <p:sldId id="257" r:id="rId6"/>
    <p:sldId id="299" r:id="rId7"/>
    <p:sldId id="298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8" r:id="rId30"/>
    <p:sldId id="281" r:id="rId31"/>
    <p:sldId id="293" r:id="rId32"/>
    <p:sldId id="282" r:id="rId33"/>
    <p:sldId id="295" r:id="rId34"/>
    <p:sldId id="283" r:id="rId35"/>
    <p:sldId id="284" r:id="rId36"/>
    <p:sldId id="286" r:id="rId37"/>
    <p:sldId id="285" r:id="rId38"/>
    <p:sldId id="287" r:id="rId39"/>
    <p:sldId id="289" r:id="rId40"/>
    <p:sldId id="290" r:id="rId41"/>
    <p:sldId id="291" r:id="rId42"/>
    <p:sldId id="292" r:id="rId43"/>
    <p:sldId id="294" r:id="rId44"/>
    <p:sldId id="296" r:id="rId45"/>
    <p:sldId id="297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66399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475A1DD5-826B-4C29-9948-20A41B0A2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82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0" y="2"/>
            <a:ext cx="9144000" cy="6857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0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1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46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5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475A1DD5-826B-4C29-9948-20A41B0A2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A1DD5-826B-4C29-9948-20A41B0A28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本内容版权属</a:t>
            </a:r>
            <a:r>
              <a:rPr lang="zh-CN" altLang="en-US" smtClean="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杭州饥人谷教育科技有限公司</a:t>
            </a:r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（简称饥人谷）所有。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任何媒体、网站或个人未经本网协议授权不得转载、链接、转贴，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或以其他方式复制、发布和发表。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已获得饥人谷授权的媒体、网站或个人在使用时须注明「资料来源：饥人谷」 。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对于违反者，饥人谷将依法追究责任。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版权声明</a:t>
            </a:r>
            <a:endParaRPr lang="zh-CN" altLang="en-US" sz="48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82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A1DD5-826B-4C29-9948-20A41B0A28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4602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如果你想要购买本课程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 smtClean="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 smtClean="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  <a:p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如果你发现有人盗用本课程</a:t>
            </a:r>
            <a:endParaRPr lang="en-US" altLang="zh-CN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 smtClean="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 smtClean="0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联系方式</a:t>
            </a:r>
            <a:endParaRPr lang="zh-CN" altLang="en-US" sz="48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78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475A1DD5-826B-4C29-9948-20A41B0A2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475A1DD5-826B-4C29-9948-20A41B0A2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8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475A1DD5-826B-4C29-9948-20A41B0A2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475A1DD5-826B-4C29-9948-20A41B0A2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9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09546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84F88"/>
            </a:gs>
            <a:gs pos="100000">
              <a:srgbClr val="1E2C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475A1DD5-826B-4C29-9948-20A41B0A2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2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rgbClr val="FFDE85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9FCFF"/>
            </a:gs>
            <a:gs pos="100000">
              <a:srgbClr val="EBF7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1130"/>
            <a:ext cx="7886700" cy="53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0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171450" indent="-36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Protocols/rfc2616/rfc2616-sec5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Protocols/rfc2616/rfc2616-sec6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&#23454;&#20363;ip:8888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unix.stackexchange.com/a/200256/66013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Fang/nodejs-test.gi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Fang/nodejs-test/blob/master/server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HTTP </a:t>
            </a:r>
            <a:r>
              <a:rPr lang="zh-CN" altLang="en-US" smtClean="0"/>
              <a:t>请求与响应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 smtClean="0"/>
              <a:t>从入门到工作：</a:t>
            </a:r>
            <a:r>
              <a:rPr lang="en-US" altLang="zh-CN" smtClean="0"/>
              <a:t>HTTP</a:t>
            </a:r>
            <a:r>
              <a:rPr lang="zh-CN" altLang="en-US" smtClean="0"/>
              <a:t>全解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7130"/>
            <a:ext cx="6949937" cy="54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语法</a:t>
            </a:r>
            <a:endParaRPr lang="en-US" altLang="zh-CN" smtClean="0"/>
          </a:p>
          <a:p>
            <a:pPr lvl="1"/>
            <a:r>
              <a:rPr lang="en-US" altLang="zh-CN" smtClean="0"/>
              <a:t>`</a:t>
            </a:r>
            <a:r>
              <a:rPr lang="zh-CN" altLang="en-US" smtClean="0"/>
              <a:t>这种字符串</a:t>
            </a:r>
            <a:r>
              <a:rPr lang="en-US" altLang="zh-CN" smtClean="0"/>
              <a:t>`</a:t>
            </a:r>
            <a:r>
              <a:rPr lang="zh-CN" altLang="en-US" smtClean="0"/>
              <a:t>里面可以回车</a:t>
            </a:r>
            <a:endParaRPr lang="en-US" altLang="zh-CN" smtClean="0"/>
          </a:p>
          <a:p>
            <a:pPr lvl="1"/>
            <a:r>
              <a:rPr lang="en-US" altLang="zh-CN" smtClean="0"/>
              <a:t>'</a:t>
            </a:r>
            <a:r>
              <a:rPr lang="zh-CN" altLang="en-US" smtClean="0"/>
              <a:t>这种字符串</a:t>
            </a:r>
            <a:r>
              <a:rPr lang="en-US" altLang="zh-CN" smtClean="0"/>
              <a:t>' </a:t>
            </a:r>
            <a:r>
              <a:rPr lang="zh-CN" altLang="en-US" smtClean="0"/>
              <a:t>里面要回车只能用 </a:t>
            </a:r>
            <a:r>
              <a:rPr lang="en-US" altLang="zh-CN" smtClean="0"/>
              <a:t>\n </a:t>
            </a:r>
            <a:r>
              <a:rPr lang="zh-CN" altLang="en-US" smtClean="0"/>
              <a:t>表示</a:t>
            </a:r>
            <a:r>
              <a:rPr lang="en-US" altLang="zh-CN" smtClean="0"/>
              <a:t>	</a:t>
            </a:r>
          </a:p>
          <a:p>
            <a:r>
              <a:rPr lang="zh-CN" altLang="en-US" smtClean="0"/>
              <a:t>逻辑</a:t>
            </a:r>
            <a:endParaRPr lang="en-US" altLang="zh-CN" smtClean="0"/>
          </a:p>
          <a:p>
            <a:pPr lvl="1"/>
            <a:r>
              <a:rPr lang="zh-CN" altLang="en-US" smtClean="0"/>
              <a:t>每次</a:t>
            </a:r>
            <a:r>
              <a:rPr lang="zh-CN" altLang="en-US"/>
              <a:t>收到请求都会把中间的代码执行一遍</a:t>
            </a:r>
            <a:endParaRPr lang="en-US" altLang="zh-CN"/>
          </a:p>
          <a:p>
            <a:pPr lvl="1"/>
            <a:r>
              <a:rPr lang="zh-CN" altLang="en-US"/>
              <a:t>用 </a:t>
            </a:r>
            <a:r>
              <a:rPr lang="en-US" altLang="zh-CN"/>
              <a:t>if else </a:t>
            </a:r>
            <a:r>
              <a:rPr lang="zh-CN" altLang="en-US" smtClean="0"/>
              <a:t>判断路径，并返回响应</a:t>
            </a:r>
            <a:endParaRPr lang="en-US" altLang="zh-CN" smtClean="0"/>
          </a:p>
          <a:p>
            <a:pPr lvl="1"/>
            <a:r>
              <a:rPr lang="zh-CN" altLang="en-US" smtClean="0"/>
              <a:t>如果是已知路径，一律返回 </a:t>
            </a:r>
            <a:r>
              <a:rPr lang="en-US" altLang="zh-CN" smtClean="0"/>
              <a:t>200</a:t>
            </a:r>
            <a:endParaRPr lang="en-US" altLang="zh-CN"/>
          </a:p>
          <a:p>
            <a:pPr lvl="1"/>
            <a:r>
              <a:rPr lang="zh-CN" altLang="en-US" smtClean="0"/>
              <a:t>如果是未知路径，一律返回 </a:t>
            </a:r>
            <a:r>
              <a:rPr lang="en-US" altLang="zh-CN" smtClean="0"/>
              <a:t>404</a:t>
            </a:r>
          </a:p>
          <a:p>
            <a:pPr lvl="1"/>
            <a:r>
              <a:rPr lang="en-US" altLang="zh-CN" smtClean="0"/>
              <a:t>Content-Type </a:t>
            </a:r>
            <a:r>
              <a:rPr lang="zh-CN" altLang="en-US" smtClean="0"/>
              <a:t>表示内容的「类型</a:t>
            </a:r>
            <a:r>
              <a:rPr lang="en-US" altLang="zh-CN" smtClean="0"/>
              <a:t>/</a:t>
            </a:r>
            <a:r>
              <a:rPr lang="zh-CN" altLang="en-US" smtClean="0"/>
              <a:t>语法」</a:t>
            </a:r>
            <a:endParaRPr lang="en-US" altLang="zh-CN" smtClean="0"/>
          </a:p>
          <a:p>
            <a:pPr lvl="1"/>
            <a:r>
              <a:rPr lang="en-US" altLang="zh-CN" smtClean="0"/>
              <a:t>response.write() </a:t>
            </a:r>
            <a:r>
              <a:rPr lang="zh-CN" altLang="en-US" smtClean="0"/>
              <a:t>可以填写返回的内容</a:t>
            </a:r>
            <a:endParaRPr lang="en-US" altLang="zh-CN" smtClean="0"/>
          </a:p>
          <a:p>
            <a:pPr lvl="1"/>
            <a:r>
              <a:rPr lang="en-US" altLang="zh-CN" smtClean="0"/>
              <a:t>response.end() </a:t>
            </a:r>
            <a:r>
              <a:rPr lang="zh-CN" altLang="en-US" smtClean="0"/>
              <a:t>表示响应可以发给用户了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遥想当年李爵士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世界</a:t>
            </a:r>
            <a:r>
              <a:rPr lang="zh-CN" altLang="en-US" smtClean="0"/>
              <a:t>上第一个服务器程序</a:t>
            </a:r>
            <a:endParaRPr lang="en-US" altLang="zh-CN" smtClean="0"/>
          </a:p>
          <a:p>
            <a:pPr lvl="1"/>
            <a:r>
              <a:rPr lang="zh-CN" altLang="en-US" smtClean="0"/>
              <a:t>我们也写一个服务器程序</a:t>
            </a:r>
            <a:endParaRPr lang="en-US" altLang="zh-CN" smtClean="0"/>
          </a:p>
          <a:p>
            <a:r>
              <a:rPr lang="zh-CN" altLang="en-US" smtClean="0"/>
              <a:t>世界上第一个网页</a:t>
            </a:r>
            <a:endParaRPr lang="en-US" altLang="zh-CN" smtClean="0"/>
          </a:p>
          <a:p>
            <a:pPr lvl="1"/>
            <a:r>
              <a:rPr lang="zh-CN" altLang="en-US" smtClean="0"/>
              <a:t>我们在 </a:t>
            </a:r>
            <a:r>
              <a:rPr lang="en-US" altLang="zh-CN" smtClean="0"/>
              <a:t>/ </a:t>
            </a:r>
            <a:r>
              <a:rPr lang="zh-CN" altLang="en-US" smtClean="0"/>
              <a:t>路径返回一个 </a:t>
            </a:r>
            <a:r>
              <a:rPr lang="en-US" altLang="zh-CN" smtClean="0"/>
              <a:t>HTML </a:t>
            </a:r>
            <a:r>
              <a:rPr lang="zh-CN" altLang="en-US" smtClean="0"/>
              <a:t>内容</a:t>
            </a:r>
            <a:endParaRPr lang="en-US" altLang="zh-CN" smtClean="0"/>
          </a:p>
          <a:p>
            <a:pPr lvl="1"/>
            <a:r>
              <a:rPr lang="zh-CN" altLang="en-US" smtClean="0"/>
              <a:t>然后在 </a:t>
            </a:r>
            <a:r>
              <a:rPr lang="en-US" altLang="zh-CN" smtClean="0"/>
              <a:t>/x </a:t>
            </a:r>
            <a:r>
              <a:rPr lang="zh-CN" altLang="en-US" smtClean="0"/>
              <a:t>路径返回一个 </a:t>
            </a:r>
            <a:r>
              <a:rPr lang="en-US" altLang="zh-CN" smtClean="0"/>
              <a:t>CSS </a:t>
            </a:r>
            <a:r>
              <a:rPr lang="zh-CN" altLang="en-US" smtClean="0"/>
              <a:t>内容</a:t>
            </a:r>
            <a:endParaRPr lang="en-US" altLang="zh-CN" smtClean="0"/>
          </a:p>
          <a:p>
            <a:pPr lvl="1"/>
            <a:r>
              <a:rPr lang="zh-CN" altLang="en-US" smtClean="0"/>
              <a:t>然后再 </a:t>
            </a:r>
            <a:r>
              <a:rPr lang="en-US" altLang="zh-CN" smtClean="0"/>
              <a:t>/y </a:t>
            </a:r>
            <a:r>
              <a:rPr lang="zh-CN" altLang="en-US" smtClean="0"/>
              <a:t>路径返回一个 </a:t>
            </a:r>
            <a:r>
              <a:rPr lang="en-US" altLang="zh-CN" smtClean="0"/>
              <a:t>JS </a:t>
            </a:r>
            <a:r>
              <a:rPr lang="zh-CN" altLang="en-US" smtClean="0"/>
              <a:t>内容</a:t>
            </a:r>
            <a:endParaRPr lang="en-US" altLang="zh-CN" smtClean="0"/>
          </a:p>
          <a:p>
            <a:r>
              <a:rPr lang="zh-CN" altLang="en-US" smtClean="0"/>
              <a:t>注意事项</a:t>
            </a:r>
            <a:endParaRPr lang="en-US" altLang="zh-CN" smtClean="0"/>
          </a:p>
          <a:p>
            <a:pPr lvl="1"/>
            <a:r>
              <a:rPr lang="en-US" altLang="zh-CN" smtClean="0"/>
              <a:t>URL </a:t>
            </a:r>
            <a:r>
              <a:rPr lang="zh-CN" altLang="en-US" smtClean="0"/>
              <a:t>里的后缀卵用没有，</a:t>
            </a:r>
            <a:r>
              <a:rPr lang="en-US" altLang="zh-CN" smtClean="0"/>
              <a:t>/y.css </a:t>
            </a:r>
            <a:r>
              <a:rPr lang="zh-CN" altLang="en-US" smtClean="0"/>
              <a:t>不一定是 </a:t>
            </a:r>
            <a:r>
              <a:rPr lang="en-US" altLang="zh-CN" smtClean="0"/>
              <a:t>CSS </a:t>
            </a:r>
            <a:r>
              <a:rPr lang="zh-CN" altLang="en-US" smtClean="0"/>
              <a:t>内容</a:t>
            </a:r>
            <a:endParaRPr lang="en-US" altLang="zh-CN" smtClean="0"/>
          </a:p>
          <a:p>
            <a:pPr lvl="1"/>
            <a:r>
              <a:rPr lang="en-US" altLang="zh-CN" smtClean="0"/>
              <a:t>Content-Type </a:t>
            </a:r>
            <a:r>
              <a:rPr lang="zh-CN" altLang="en-US" smtClean="0"/>
              <a:t>才是决定文件类型的关键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195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系统学习 </a:t>
            </a:r>
            <a:r>
              <a:rPr lang="en-US" altLang="zh-CN" smtClean="0"/>
              <a:t>HTTP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en-US" altLang="zh-CN" smtClean="0"/>
              <a:t>HTTP </a:t>
            </a:r>
            <a:r>
              <a:rPr lang="zh-CN" altLang="en-US" smtClean="0"/>
              <a:t>到底是啥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体系化学习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必须学会什么</a:t>
            </a:r>
            <a:endParaRPr lang="en-US" altLang="zh-CN" smtClean="0"/>
          </a:p>
          <a:p>
            <a:pPr lvl="1"/>
            <a:r>
              <a:rPr lang="zh-CN" altLang="en-US" smtClean="0"/>
              <a:t>基础概念（有哪些是必会的）</a:t>
            </a:r>
            <a:endParaRPr lang="en-US" altLang="zh-CN" smtClean="0"/>
          </a:p>
          <a:p>
            <a:pPr lvl="1"/>
            <a:r>
              <a:rPr lang="zh-CN" altLang="en-US" smtClean="0"/>
              <a:t>如何调试（</a:t>
            </a:r>
            <a:r>
              <a:rPr lang="zh-CN" altLang="en-US"/>
              <a:t>用的</a:t>
            </a:r>
            <a:r>
              <a:rPr lang="zh-CN" altLang="en-US" smtClean="0"/>
              <a:t>是 </a:t>
            </a:r>
            <a:r>
              <a:rPr lang="en-US" altLang="zh-CN" smtClean="0"/>
              <a:t>Node.js</a:t>
            </a:r>
            <a:r>
              <a:rPr lang="zh-CN" altLang="en-US" smtClean="0"/>
              <a:t>，可以用 </a:t>
            </a:r>
            <a:r>
              <a:rPr lang="en-US" altLang="zh-CN" smtClean="0"/>
              <a:t>log / debugger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/>
              <a:t>在</a:t>
            </a:r>
            <a:r>
              <a:rPr lang="zh-CN" altLang="en-US" smtClean="0"/>
              <a:t>哪查资料（用的是 </a:t>
            </a:r>
            <a:r>
              <a:rPr lang="en-US" altLang="zh-CN" smtClean="0"/>
              <a:t>Node.js</a:t>
            </a:r>
            <a:r>
              <a:rPr lang="zh-CN" altLang="en-US" smtClean="0"/>
              <a:t>，看 </a:t>
            </a:r>
            <a:r>
              <a:rPr lang="en-US" altLang="zh-CN" smtClean="0"/>
              <a:t>Node.js </a:t>
            </a:r>
            <a:r>
              <a:rPr lang="zh-CN" altLang="en-US" smtClean="0"/>
              <a:t>文档）</a:t>
            </a:r>
            <a:endParaRPr lang="en-US" altLang="zh-CN" smtClean="0"/>
          </a:p>
          <a:p>
            <a:pPr lvl="1"/>
            <a:r>
              <a:rPr lang="zh-CN" altLang="en-US" smtClean="0"/>
              <a:t>标准制定者是谁（</a:t>
            </a:r>
            <a:r>
              <a:rPr lang="en-US" altLang="zh-CN" smtClean="0"/>
              <a:t>HTTP </a:t>
            </a:r>
            <a:r>
              <a:rPr lang="zh-CN" altLang="en-US" smtClean="0"/>
              <a:t>规格文档：</a:t>
            </a:r>
            <a:r>
              <a:rPr lang="en-US" altLang="zh-CN" smtClean="0"/>
              <a:t>RFC </a:t>
            </a:r>
            <a:r>
              <a:rPr lang="en-US" altLang="zh-CN" smtClean="0"/>
              <a:t>2616 </a:t>
            </a:r>
            <a:r>
              <a:rPr lang="zh-CN" altLang="en-US" smtClean="0"/>
              <a:t>等）</a:t>
            </a:r>
            <a:endParaRPr lang="en-US" altLang="zh-CN" smtClean="0"/>
          </a:p>
          <a:p>
            <a:r>
              <a:rPr lang="zh-CN" altLang="en-US" smtClean="0"/>
              <a:t>如何学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FF00"/>
                </a:solidFill>
              </a:rPr>
              <a:t>Copy</a:t>
            </a:r>
            <a:r>
              <a:rPr lang="en-US" altLang="zh-CN" smtClean="0"/>
              <a:t> - </a:t>
            </a:r>
            <a:r>
              <a:rPr lang="zh-CN" altLang="en-US" smtClean="0"/>
              <a:t>抄文档、抄老师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FF00"/>
                </a:solidFill>
              </a:rPr>
              <a:t>Run</a:t>
            </a:r>
            <a:r>
              <a:rPr lang="en-US" altLang="zh-CN" smtClean="0"/>
              <a:t> - </a:t>
            </a:r>
            <a:r>
              <a:rPr lang="zh-CN" altLang="en-US"/>
              <a:t>放</a:t>
            </a:r>
            <a:r>
              <a:rPr lang="zh-CN" altLang="en-US" smtClean="0"/>
              <a:t>在自己的机器上运行成功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FF00"/>
                </a:solidFill>
              </a:rPr>
              <a:t>Modify</a:t>
            </a:r>
            <a:r>
              <a:rPr lang="en-US" altLang="zh-CN" smtClean="0"/>
              <a:t> - </a:t>
            </a:r>
            <a:r>
              <a:rPr lang="zh-CN" altLang="en-US" smtClean="0"/>
              <a:t>加入一点自己的想法，然后重新运行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014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 </a:t>
            </a:r>
            <a:r>
              <a:rPr lang="zh-CN" altLang="en-US" smtClean="0"/>
              <a:t>基础概念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请求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6699"/>
                </a:solidFill>
                <a:latin typeface="Consolas" panose="020B0609020204030204" pitchFamily="49" charset="0"/>
              </a:rPr>
              <a:t>请求动词</a:t>
            </a:r>
            <a:r>
              <a:rPr lang="en-US" altLang="zh-CN" smtClean="0">
                <a:solidFill>
                  <a:srgbClr val="FF6699"/>
                </a:solidFill>
                <a:latin typeface="Consolas" panose="020B0609020204030204" pitchFamily="49" charset="0"/>
              </a:rPr>
              <a:t> </a:t>
            </a:r>
            <a:r>
              <a:rPr lang="zh-CN" altLang="en-US" smtClean="0">
                <a:solidFill>
                  <a:srgbClr val="FF6699"/>
                </a:solidFill>
                <a:latin typeface="Consolas" panose="020B0609020204030204" pitchFamily="49" charset="0"/>
              </a:rPr>
              <a:t>路径加查询参数 协议名</a:t>
            </a:r>
            <a:r>
              <a:rPr lang="en-US" altLang="zh-CN" smtClean="0">
                <a:solidFill>
                  <a:srgbClr val="FF6699"/>
                </a:solidFill>
                <a:latin typeface="Consolas" panose="020B0609020204030204" pitchFamily="49" charset="0"/>
              </a:rPr>
              <a:t>/</a:t>
            </a:r>
            <a:r>
              <a:rPr lang="zh-CN" altLang="en-US" smtClean="0">
                <a:solidFill>
                  <a:srgbClr val="FF6699"/>
                </a:solidFill>
                <a:latin typeface="Consolas" panose="020B0609020204030204" pitchFamily="49" charset="0"/>
              </a:rPr>
              <a:t>版本</a:t>
            </a:r>
            <a:endParaRPr lang="en-US" altLang="zh-CN" smtClean="0">
              <a:solidFill>
                <a:srgbClr val="FF6699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Host: 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域名或</a:t>
            </a:r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IP</a:t>
            </a:r>
          </a:p>
          <a:p>
            <a:pPr lvl="1"/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Accept: text/html</a:t>
            </a:r>
          </a:p>
          <a:p>
            <a:pPr lvl="1"/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Content-Type: 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请求体的格式</a:t>
            </a:r>
            <a:endParaRPr lang="en-US" altLang="zh-CN" smtClean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回车</a:t>
            </a:r>
            <a:endParaRPr lang="en-US" altLang="zh-CN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solidFill>
                  <a:srgbClr val="92D050"/>
                </a:solidFill>
              </a:rPr>
              <a:t>请求体</a:t>
            </a:r>
            <a:r>
              <a:rPr lang="zh-CN" altLang="en-US" smtClean="0"/>
              <a:t>（也就是上传内容）</a:t>
            </a:r>
            <a:endParaRPr lang="en-US" altLang="zh-CN" smtClean="0"/>
          </a:p>
          <a:p>
            <a:r>
              <a:rPr lang="zh-CN" altLang="en-US" smtClean="0"/>
              <a:t>细节</a:t>
            </a:r>
            <a:endParaRPr lang="en-US" altLang="zh-CN" smtClean="0"/>
          </a:p>
          <a:p>
            <a:pPr lvl="1"/>
            <a:r>
              <a:rPr lang="zh-CN" altLang="en-US" smtClean="0"/>
              <a:t>三部分：请求行、请求头、请求体</a:t>
            </a:r>
            <a:endParaRPr lang="en-US" altLang="zh-CN" smtClean="0">
              <a:solidFill>
                <a:srgbClr val="FFFF00"/>
              </a:solidFill>
            </a:endParaRPr>
          </a:p>
          <a:p>
            <a:pPr lvl="1"/>
            <a:r>
              <a:rPr lang="zh-CN" altLang="en-US" smtClean="0"/>
              <a:t>请求动词有 </a:t>
            </a:r>
            <a:r>
              <a:rPr lang="en-US" altLang="zh-CN" smtClean="0"/>
              <a:t>GET / POST / PUT / PATCH / DELETE </a:t>
            </a:r>
            <a:r>
              <a:rPr lang="zh-CN" altLang="en-US" smtClean="0"/>
              <a:t>等</a:t>
            </a:r>
            <a:endParaRPr lang="en-US" altLang="zh-CN" smtClean="0"/>
          </a:p>
          <a:p>
            <a:pPr lvl="1"/>
            <a:r>
              <a:rPr lang="zh-CN" altLang="en-US"/>
              <a:t>请求</a:t>
            </a:r>
            <a:r>
              <a:rPr lang="zh-CN" altLang="en-US" smtClean="0"/>
              <a:t>体在 </a:t>
            </a:r>
            <a:r>
              <a:rPr lang="en-US" altLang="zh-CN" smtClean="0"/>
              <a:t>GET </a:t>
            </a:r>
            <a:r>
              <a:rPr lang="zh-CN" altLang="en-US" smtClean="0"/>
              <a:t>请求中一般为空</a:t>
            </a:r>
            <a:endParaRPr lang="en-US" altLang="zh-CN" smtClean="0"/>
          </a:p>
          <a:p>
            <a:pPr lvl="1"/>
            <a:r>
              <a:rPr lang="zh-CN" altLang="en-US" smtClean="0"/>
              <a:t>文档位于 </a:t>
            </a:r>
            <a:r>
              <a:rPr lang="en-US" altLang="zh-CN" smtClean="0">
                <a:hlinkClick r:id="rId2"/>
              </a:rPr>
              <a:t>RFC </a:t>
            </a:r>
            <a:r>
              <a:rPr lang="en-US" altLang="zh-CN" smtClean="0">
                <a:hlinkClick r:id="rId2"/>
              </a:rPr>
              <a:t>2616 </a:t>
            </a:r>
            <a:r>
              <a:rPr lang="zh-CN" altLang="en-US" smtClean="0">
                <a:hlinkClick r:id="rId2"/>
              </a:rPr>
              <a:t>第五章</a:t>
            </a:r>
            <a:endParaRPr lang="en-US" altLang="zh-CN" smtClean="0"/>
          </a:p>
          <a:p>
            <a:pPr lvl="1"/>
            <a:r>
              <a:rPr lang="zh-CN" altLang="en-US"/>
              <a:t>大</a:t>
            </a:r>
            <a:r>
              <a:rPr lang="zh-CN" altLang="en-US" smtClean="0"/>
              <a:t>小写不敏感（随意），最好照着我的写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HTTP </a:t>
            </a:r>
            <a:r>
              <a:rPr lang="zh-CN" altLang="en-US" smtClean="0"/>
              <a:t>基础概念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响应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FF6699"/>
                </a:solidFill>
                <a:latin typeface="Consolas" panose="020B0609020204030204" pitchFamily="49" charset="0"/>
              </a:rPr>
              <a:t>协议名</a:t>
            </a:r>
            <a:r>
              <a:rPr lang="en-US" altLang="zh-CN" smtClean="0">
                <a:solidFill>
                  <a:srgbClr val="FF6699"/>
                </a:solidFill>
                <a:latin typeface="Consolas" panose="020B0609020204030204" pitchFamily="49" charset="0"/>
              </a:rPr>
              <a:t>/</a:t>
            </a:r>
            <a:r>
              <a:rPr lang="zh-CN" altLang="en-US" smtClean="0">
                <a:solidFill>
                  <a:srgbClr val="FF6699"/>
                </a:solidFill>
                <a:latin typeface="Consolas" panose="020B0609020204030204" pitchFamily="49" charset="0"/>
              </a:rPr>
              <a:t>版本 状态码 状态字符串</a:t>
            </a:r>
            <a:endParaRPr lang="en-US" altLang="zh-CN" smtClean="0">
              <a:solidFill>
                <a:srgbClr val="FF6699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Content-Type: 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响应体的格式</a:t>
            </a:r>
            <a:endParaRPr lang="en-US" altLang="zh-CN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回车</a:t>
            </a:r>
            <a:endParaRPr lang="en-US" altLang="zh-CN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92D050"/>
                </a:solidFill>
              </a:rPr>
              <a:t>响应</a:t>
            </a:r>
            <a:r>
              <a:rPr lang="zh-CN" altLang="en-US" smtClean="0">
                <a:solidFill>
                  <a:srgbClr val="92D050"/>
                </a:solidFill>
              </a:rPr>
              <a:t>体</a:t>
            </a:r>
            <a:r>
              <a:rPr lang="zh-CN" altLang="en-US" smtClean="0"/>
              <a:t>（也就是下载内容）</a:t>
            </a:r>
            <a:endParaRPr lang="en-US" altLang="zh-CN" smtClean="0"/>
          </a:p>
          <a:p>
            <a:r>
              <a:rPr lang="zh-CN" altLang="en-US" smtClean="0"/>
              <a:t>细节</a:t>
            </a:r>
            <a:endParaRPr lang="en-US" altLang="zh-CN" smtClean="0"/>
          </a:p>
          <a:p>
            <a:pPr lvl="1"/>
            <a:r>
              <a:rPr lang="zh-CN" altLang="en-US" smtClean="0"/>
              <a:t>三部分：状态行、响应头、响应体</a:t>
            </a:r>
            <a:endParaRPr lang="en-US" altLang="zh-CN" smtClean="0">
              <a:solidFill>
                <a:srgbClr val="FFFF00"/>
              </a:solidFill>
            </a:endParaRPr>
          </a:p>
          <a:p>
            <a:pPr lvl="1"/>
            <a:r>
              <a:rPr lang="zh-CN" altLang="en-US"/>
              <a:t>常见的</a:t>
            </a:r>
            <a:r>
              <a:rPr lang="zh-CN" altLang="en-US" smtClean="0"/>
              <a:t>状态码是</a:t>
            </a:r>
            <a:r>
              <a:rPr lang="zh-CN" altLang="en-US" smtClean="0">
                <a:solidFill>
                  <a:srgbClr val="FFFF00"/>
                </a:solidFill>
              </a:rPr>
              <a:t>考点</a:t>
            </a:r>
            <a:endParaRPr lang="en-US" altLang="zh-CN" smtClean="0"/>
          </a:p>
          <a:p>
            <a:pPr lvl="1"/>
            <a:r>
              <a:rPr lang="zh-CN" altLang="en-US" smtClean="0"/>
              <a:t>文档位于 </a:t>
            </a:r>
            <a:r>
              <a:rPr lang="en-US" altLang="zh-CN" smtClean="0">
                <a:hlinkClick r:id="rId2"/>
              </a:rPr>
              <a:t>RFC </a:t>
            </a:r>
            <a:r>
              <a:rPr lang="en-US" altLang="zh-CN" smtClean="0">
                <a:hlinkClick r:id="rId2"/>
              </a:rPr>
              <a:t>2616 </a:t>
            </a:r>
            <a:r>
              <a:rPr lang="zh-CN" altLang="en-US" smtClean="0">
                <a:hlinkClick r:id="rId2"/>
              </a:rPr>
              <a:t>第</a:t>
            </a:r>
            <a:r>
              <a:rPr lang="zh-CN" altLang="en-US">
                <a:hlinkClick r:id="rId2"/>
              </a:rPr>
              <a:t>六</a:t>
            </a:r>
            <a:r>
              <a:rPr lang="zh-CN" altLang="en-US" smtClean="0">
                <a:hlinkClick r:id="rId2"/>
              </a:rPr>
              <a:t>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 </a:t>
            </a:r>
            <a:r>
              <a:rPr lang="en-US" altLang="zh-CN" smtClean="0"/>
              <a:t>curl </a:t>
            </a:r>
            <a:r>
              <a:rPr lang="zh-CN" altLang="en-US" smtClean="0"/>
              <a:t>构造请求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curl -v http://127.0.0.1:8888</a:t>
            </a:r>
          </a:p>
          <a:p>
            <a:r>
              <a:rPr lang="zh-CN" altLang="en-US" smtClean="0"/>
              <a:t>设置请求动词</a:t>
            </a:r>
            <a:endParaRPr lang="en-US" altLang="zh-CN" smtClean="0"/>
          </a:p>
          <a:p>
            <a:pPr lvl="1"/>
            <a:r>
              <a:rPr lang="en-US" altLang="zh-CN" smtClean="0"/>
              <a:t>-X POST </a:t>
            </a:r>
          </a:p>
          <a:p>
            <a:pPr lvl="1"/>
            <a:r>
              <a:rPr lang="zh-CN" altLang="en-US" smtClean="0"/>
              <a:t>注意大小写</a:t>
            </a:r>
            <a:endParaRPr lang="en-US" altLang="zh-CN" smtClean="0"/>
          </a:p>
          <a:p>
            <a:r>
              <a:rPr lang="zh-CN" altLang="en-US" smtClean="0"/>
              <a:t>设置路径和查询参数</a:t>
            </a:r>
            <a:endParaRPr lang="en-US" altLang="zh-CN" smtClean="0"/>
          </a:p>
          <a:p>
            <a:pPr lvl="1"/>
            <a:r>
              <a:rPr lang="zh-CN" altLang="en-US" smtClean="0"/>
              <a:t>直接在 </a:t>
            </a:r>
            <a:r>
              <a:rPr lang="en-US" altLang="zh-CN" smtClean="0"/>
              <a:t>url </a:t>
            </a:r>
            <a:r>
              <a:rPr lang="zh-CN" altLang="en-US" smtClean="0"/>
              <a:t>后面加</a:t>
            </a:r>
            <a:endParaRPr lang="en-US" altLang="zh-CN" smtClean="0"/>
          </a:p>
          <a:p>
            <a:r>
              <a:rPr lang="zh-CN" altLang="en-US" smtClean="0"/>
              <a:t>设置请求头</a:t>
            </a:r>
            <a:endParaRPr lang="en-US" altLang="zh-CN" smtClean="0"/>
          </a:p>
          <a:p>
            <a:pPr lvl="1"/>
            <a:r>
              <a:rPr lang="en-US" altLang="zh-CN"/>
              <a:t>-H </a:t>
            </a:r>
            <a:r>
              <a:rPr lang="en-US" altLang="zh-CN" smtClean="0"/>
              <a:t>'Name: Value' </a:t>
            </a:r>
            <a:r>
              <a:rPr lang="zh-CN" altLang="en-US" smtClean="0"/>
              <a:t>或者 </a:t>
            </a:r>
            <a:r>
              <a:rPr lang="en-US" altLang="zh-CN" smtClean="0"/>
              <a:t>--header 'Name: Value'</a:t>
            </a:r>
            <a:endParaRPr lang="en-US" altLang="zh-CN"/>
          </a:p>
          <a:p>
            <a:r>
              <a:rPr lang="zh-CN" altLang="en-US" smtClean="0"/>
              <a:t>设置请求体</a:t>
            </a:r>
            <a:endParaRPr lang="en-US" altLang="zh-CN" smtClean="0"/>
          </a:p>
          <a:p>
            <a:pPr lvl="1"/>
            <a:r>
              <a:rPr lang="en-US" altLang="zh-CN" smtClean="0"/>
              <a:t>-d '</a:t>
            </a:r>
            <a:r>
              <a:rPr lang="zh-CN" altLang="en-US" smtClean="0"/>
              <a:t>内容</a:t>
            </a:r>
            <a:r>
              <a:rPr lang="en-US" altLang="zh-CN" smtClean="0"/>
              <a:t>' </a:t>
            </a:r>
            <a:r>
              <a:rPr lang="zh-CN" altLang="en-US" smtClean="0"/>
              <a:t>或者 </a:t>
            </a:r>
            <a:r>
              <a:rPr lang="en-US" altLang="zh-CN" smtClean="0"/>
              <a:t>--data '</a:t>
            </a:r>
            <a:r>
              <a:rPr lang="zh-CN" altLang="en-US" smtClean="0"/>
              <a:t>内容</a:t>
            </a:r>
            <a:r>
              <a:rPr lang="en-US" altLang="zh-CN" smtClean="0"/>
              <a:t>'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 </a:t>
            </a:r>
            <a:r>
              <a:rPr lang="en-US" altLang="zh-CN" smtClean="0"/>
              <a:t>Node.js </a:t>
            </a:r>
            <a:r>
              <a:rPr lang="zh-CN" altLang="en-US" smtClean="0"/>
              <a:t>读取请求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读取请求动词</a:t>
            </a:r>
            <a:endParaRPr lang="en-US" altLang="zh-CN" smtClean="0"/>
          </a:p>
          <a:p>
            <a:pPr lvl="1"/>
            <a:r>
              <a:rPr lang="en-US" altLang="zh-CN"/>
              <a:t>request.method</a:t>
            </a:r>
          </a:p>
          <a:p>
            <a:r>
              <a:rPr lang="zh-CN" altLang="en-US" smtClean="0"/>
              <a:t>读取路径</a:t>
            </a:r>
            <a:endParaRPr lang="en-US" altLang="zh-CN" smtClean="0"/>
          </a:p>
          <a:p>
            <a:pPr lvl="1"/>
            <a:r>
              <a:rPr lang="en-US" altLang="zh-CN" smtClean="0"/>
              <a:t>request.url </a:t>
            </a:r>
            <a:r>
              <a:rPr lang="zh-CN" altLang="en-US" smtClean="0"/>
              <a:t>路径，带查询参数</a:t>
            </a:r>
            <a:endParaRPr lang="en-US" altLang="zh-CN" smtClean="0"/>
          </a:p>
          <a:p>
            <a:pPr lvl="1"/>
            <a:r>
              <a:rPr lang="en-US" altLang="zh-CN" smtClean="0"/>
              <a:t>path </a:t>
            </a:r>
            <a:r>
              <a:rPr lang="zh-CN" altLang="en-US" smtClean="0"/>
              <a:t>纯路径，不带查询参数</a:t>
            </a:r>
            <a:endParaRPr lang="en-US" altLang="zh-CN" smtClean="0"/>
          </a:p>
          <a:p>
            <a:pPr lvl="1"/>
            <a:r>
              <a:rPr lang="en-US" altLang="zh-CN" smtClean="0"/>
              <a:t>query </a:t>
            </a:r>
            <a:r>
              <a:rPr lang="zh-CN" altLang="en-US" smtClean="0"/>
              <a:t>只有查询参数</a:t>
            </a:r>
            <a:endParaRPr lang="en-US" altLang="zh-CN"/>
          </a:p>
          <a:p>
            <a:r>
              <a:rPr lang="zh-CN" altLang="en-US" smtClean="0"/>
              <a:t>读取请求头</a:t>
            </a:r>
            <a:endParaRPr lang="en-US" altLang="zh-CN" smtClean="0"/>
          </a:p>
          <a:p>
            <a:pPr lvl="1"/>
            <a:r>
              <a:rPr lang="en-US" altLang="zh-CN" smtClean="0"/>
              <a:t>request.headers['Accept']</a:t>
            </a:r>
          </a:p>
          <a:p>
            <a:r>
              <a:rPr lang="zh-CN" altLang="en-US" smtClean="0"/>
              <a:t>读取请求体</a:t>
            </a:r>
            <a:endParaRPr lang="en-US" altLang="zh-CN" smtClean="0"/>
          </a:p>
          <a:p>
            <a:pPr lvl="1"/>
            <a:r>
              <a:rPr lang="zh-CN" altLang="en-US" smtClean="0"/>
              <a:t>比较复杂，先不讲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3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 </a:t>
            </a:r>
            <a:r>
              <a:rPr lang="en-US" altLang="zh-CN" smtClean="0"/>
              <a:t>Node.js </a:t>
            </a:r>
            <a:r>
              <a:rPr lang="zh-CN" altLang="en-US" smtClean="0"/>
              <a:t>设置响应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设置响应状态码</a:t>
            </a:r>
            <a:endParaRPr lang="en-US" altLang="zh-CN" smtClean="0"/>
          </a:p>
          <a:p>
            <a:pPr lvl="1"/>
            <a:r>
              <a:rPr lang="en-US" altLang="zh-CN" smtClean="0"/>
              <a:t>response.statusCode = 200</a:t>
            </a:r>
          </a:p>
          <a:p>
            <a:r>
              <a:rPr lang="zh-CN" altLang="en-US" smtClean="0"/>
              <a:t>设置响应头</a:t>
            </a:r>
            <a:endParaRPr lang="en-US" altLang="zh-CN" smtClean="0"/>
          </a:p>
          <a:p>
            <a:pPr lvl="1"/>
            <a:r>
              <a:rPr lang="en-US" altLang="zh-CN"/>
              <a:t>response</a:t>
            </a:r>
            <a:r>
              <a:rPr lang="en-US" altLang="zh-CN" smtClean="0"/>
              <a:t>.setHeader</a:t>
            </a:r>
            <a:r>
              <a:rPr lang="en-US" altLang="zh-CN"/>
              <a:t>(</a:t>
            </a:r>
            <a:r>
              <a:rPr lang="en-US" altLang="zh-CN" smtClean="0"/>
              <a:t>'Content-Type</a:t>
            </a:r>
            <a:r>
              <a:rPr lang="en-US" altLang="zh-CN"/>
              <a:t>', 'text/html');</a:t>
            </a:r>
          </a:p>
          <a:p>
            <a:r>
              <a:rPr lang="zh-CN" altLang="en-US" smtClean="0"/>
              <a:t>设置响应体</a:t>
            </a:r>
            <a:endParaRPr lang="en-US" altLang="zh-CN" smtClean="0"/>
          </a:p>
          <a:p>
            <a:pPr lvl="1"/>
            <a:r>
              <a:rPr lang="en-US" altLang="zh-CN" smtClean="0"/>
              <a:t>response.write('</a:t>
            </a:r>
            <a:r>
              <a:rPr lang="zh-CN" altLang="en-US" smtClean="0"/>
              <a:t>内容</a:t>
            </a:r>
            <a:r>
              <a:rPr lang="en-US" altLang="zh-CN" smtClean="0"/>
              <a:t>') </a:t>
            </a:r>
          </a:p>
          <a:p>
            <a:pPr lvl="1"/>
            <a:r>
              <a:rPr lang="zh-CN" altLang="en-US" smtClean="0"/>
              <a:t>可追加内容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9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代码细节先不管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 smtClean="0"/>
              <a:t>直接抄，就是干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如何调试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 smtClean="0"/>
              <a:t>怎么知道自己写错了还是写对了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409" y="3524780"/>
            <a:ext cx="7886700" cy="3333220"/>
          </a:xfrm>
        </p:spPr>
        <p:txBody>
          <a:bodyPr/>
          <a:lstStyle/>
          <a:p>
            <a:r>
              <a:rPr lang="en-US" altLang="zh-CN" sz="9600" smtClean="0">
                <a:solidFill>
                  <a:srgbClr val="FFFF00"/>
                </a:solidFill>
              </a:rPr>
              <a:t>console.log</a:t>
            </a:r>
            <a:br>
              <a:rPr lang="en-US" altLang="zh-CN" sz="9600" smtClean="0">
                <a:solidFill>
                  <a:srgbClr val="FFFF00"/>
                </a:solidFill>
              </a:rPr>
            </a:br>
            <a:r>
              <a:rPr lang="zh-CN" altLang="en-US" sz="13800" smtClean="0">
                <a:solidFill>
                  <a:srgbClr val="FFFF00"/>
                </a:solidFill>
              </a:rPr>
              <a:t>调试大法</a:t>
            </a:r>
            <a:endParaRPr lang="zh-CN" altLang="en-US" sz="13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8650" y="4551557"/>
            <a:ext cx="7886700" cy="757130"/>
          </a:xfrm>
        </p:spPr>
        <p:txBody>
          <a:bodyPr/>
          <a:lstStyle/>
          <a:p>
            <a:r>
              <a:rPr lang="zh-CN" altLang="en-US"/>
              <a:t>我不要你觉得，我要</a:t>
            </a:r>
            <a:r>
              <a:rPr lang="zh-CN" altLang="en-US" strike="sngStrike"/>
              <a:t>我觉得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5425016"/>
            <a:ext cx="7886700" cy="1036181"/>
          </a:xfrm>
        </p:spPr>
        <p:txBody>
          <a:bodyPr/>
          <a:lstStyle/>
          <a:p>
            <a:r>
              <a:rPr lang="zh-CN" altLang="en-US" smtClean="0">
                <a:solidFill>
                  <a:srgbClr val="FFFF00"/>
                </a:solidFill>
              </a:rPr>
              <a:t>我要 </a:t>
            </a:r>
            <a:r>
              <a:rPr lang="en-US" altLang="zh-CN" smtClean="0">
                <a:solidFill>
                  <a:srgbClr val="FFFF00"/>
                </a:solidFill>
              </a:rPr>
              <a:t>console.log </a:t>
            </a:r>
            <a:r>
              <a:rPr lang="zh-CN" altLang="en-US" smtClean="0">
                <a:solidFill>
                  <a:srgbClr val="FFFF00"/>
                </a:solidFill>
              </a:rPr>
              <a:t>觉得</a:t>
            </a:r>
            <a:endParaRPr lang="en-US" altLang="zh-CN" smtClean="0">
              <a:solidFill>
                <a:srgbClr val="FFFF00"/>
              </a:solidFill>
            </a:endParaRPr>
          </a:p>
          <a:p>
            <a:r>
              <a:rPr lang="en-US" altLang="zh-CN" smtClean="0">
                <a:solidFill>
                  <a:schemeClr val="bg1"/>
                </a:solidFill>
              </a:rPr>
              <a:t>debug </a:t>
            </a:r>
            <a:r>
              <a:rPr lang="zh-CN" altLang="en-US" smtClean="0">
                <a:solidFill>
                  <a:schemeClr val="bg1"/>
                </a:solidFill>
              </a:rPr>
              <a:t>就是不断</a:t>
            </a:r>
            <a:r>
              <a:rPr lang="zh-CN" altLang="en-US" smtClean="0">
                <a:solidFill>
                  <a:srgbClr val="FFFF00"/>
                </a:solidFill>
              </a:rPr>
              <a:t>质疑自己</a:t>
            </a:r>
            <a:r>
              <a:rPr lang="zh-CN" altLang="en-US" smtClean="0">
                <a:solidFill>
                  <a:schemeClr val="bg1"/>
                </a:solidFill>
              </a:rPr>
              <a:t>的过程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74" name="Picture 2" descr="https://wx1.sinaimg.cn/mw1024/7dced06cly1g60ptg81axj20qn0n740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14" y="1121860"/>
            <a:ext cx="2869372" cy="249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6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下面代码哪里有问题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65" y="1260000"/>
            <a:ext cx="9009821" cy="538200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if(path === 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'/'){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response.statusCode = 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response.setHeader('Content-Type', 'text/html;charset=utf-8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')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response.write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(`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&lt;link rel="stylesheet" href="./style.css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&lt;h1&gt;</a:t>
            </a:r>
            <a:r>
              <a:rPr lang="zh-CN" altLang="en-US" sz="2000">
                <a:solidFill>
                  <a:schemeClr val="bg1"/>
                </a:solidFill>
                <a:latin typeface="Consolas" panose="020B0609020204030204" pitchFamily="49" charset="0"/>
              </a:rPr>
              <a:t>你好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&lt;/h1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`)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response.end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else if(path === './style.css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'){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response.statusCode = 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response.setHeader('Content-Type', 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'text/css;charset=utf-8')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response.write(`h1{color: red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;}`)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response.end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response.statusCode = 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404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chemeClr val="bg1"/>
                </a:solidFill>
                <a:latin typeface="Consolas" panose="020B0609020204030204" pitchFamily="49" charset="0"/>
              </a:rPr>
              <a:t>response.end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indent="0">
              <a:spcBef>
                <a:spcPts val="0"/>
              </a:spcBef>
              <a:buNone/>
            </a:pP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出 </a:t>
            </a:r>
            <a:r>
              <a:rPr lang="en-US" altLang="zh-CN" smtClean="0"/>
              <a:t>bug </a:t>
            </a:r>
            <a:r>
              <a:rPr lang="zh-CN" altLang="en-US" smtClean="0"/>
              <a:t>就是因为你太自信了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 smtClean="0"/>
              <a:t>找到 </a:t>
            </a:r>
            <a:r>
              <a:rPr lang="en-US" altLang="zh-CN" smtClean="0"/>
              <a:t>bug </a:t>
            </a:r>
            <a:r>
              <a:rPr lang="zh-CN" altLang="en-US"/>
              <a:t>之</a:t>
            </a:r>
            <a:r>
              <a:rPr lang="zh-CN" altLang="en-US" smtClean="0"/>
              <a:t>时，就是你发现自己时傻 </a:t>
            </a:r>
            <a:r>
              <a:rPr lang="en-US" altLang="zh-CN" smtClean="0"/>
              <a:t>X </a:t>
            </a:r>
            <a:r>
              <a:rPr lang="zh-CN" altLang="en-US" smtClean="0"/>
              <a:t>之日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8650" y="2692940"/>
            <a:ext cx="7886700" cy="757130"/>
          </a:xfrm>
        </p:spPr>
        <p:txBody>
          <a:bodyPr/>
          <a:lstStyle/>
          <a:p>
            <a:r>
              <a:rPr lang="en-US" altLang="zh-CN" smtClean="0"/>
              <a:t>console.log </a:t>
            </a:r>
            <a:r>
              <a:rPr lang="zh-CN" altLang="en-US" smtClean="0"/>
              <a:t>可以验证对错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 smtClean="0"/>
              <a:t>不要相信自己，要相信 </a:t>
            </a:r>
            <a:r>
              <a:rPr lang="en-US" altLang="zh-CN" smtClean="0"/>
              <a:t>console.log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购买一台服务器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 smtClean="0"/>
              <a:t>阿里云按量付费，即用即停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为什么要用收费的服务器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好处</a:t>
            </a:r>
            <a:endParaRPr lang="en-US" altLang="zh-CN" smtClean="0"/>
          </a:p>
          <a:p>
            <a:pPr lvl="1"/>
            <a:r>
              <a:rPr lang="zh-CN" altLang="en-US"/>
              <a:t>一</a:t>
            </a:r>
            <a:r>
              <a:rPr lang="zh-CN" altLang="en-US" smtClean="0"/>
              <a:t>个你可以完全自由掌控的 </a:t>
            </a:r>
            <a:r>
              <a:rPr lang="en-US" altLang="zh-CN" smtClean="0"/>
              <a:t>Linux </a:t>
            </a:r>
            <a:r>
              <a:rPr lang="zh-CN" altLang="en-US" smtClean="0"/>
              <a:t>机器</a:t>
            </a:r>
            <a:endParaRPr lang="en-US" altLang="zh-CN" smtClean="0"/>
          </a:p>
          <a:p>
            <a:pPr lvl="1"/>
            <a:r>
              <a:rPr lang="zh-CN" altLang="en-US"/>
              <a:t>一</a:t>
            </a:r>
            <a:r>
              <a:rPr lang="zh-CN" altLang="en-US" smtClean="0"/>
              <a:t>个其他人可以访问的 </a:t>
            </a:r>
            <a:r>
              <a:rPr lang="en-US" altLang="zh-CN" smtClean="0"/>
              <a:t>IP</a:t>
            </a:r>
          </a:p>
          <a:p>
            <a:pPr lvl="1"/>
            <a:r>
              <a:rPr lang="zh-CN" altLang="en-US" smtClean="0"/>
              <a:t>可以作为你的博客、作品展示、简历展示</a:t>
            </a:r>
            <a:endParaRPr lang="en-US" altLang="zh-CN" smtClean="0"/>
          </a:p>
          <a:p>
            <a:pPr lvl="1"/>
            <a:r>
              <a:rPr lang="zh-CN" altLang="en-US" smtClean="0"/>
              <a:t>比 </a:t>
            </a:r>
            <a:r>
              <a:rPr lang="en-US" altLang="zh-CN" smtClean="0"/>
              <a:t>GitHub </a:t>
            </a:r>
            <a:r>
              <a:rPr lang="zh-CN" altLang="en-US" smtClean="0"/>
              <a:t>访问速度快很多</a:t>
            </a:r>
            <a:endParaRPr lang="en-US" altLang="zh-CN" smtClean="0"/>
          </a:p>
          <a:p>
            <a:pPr lvl="1"/>
            <a:r>
              <a:rPr lang="zh-CN" altLang="en-US" smtClean="0"/>
              <a:t>香港地区机器，可以作为</a:t>
            </a:r>
            <a:r>
              <a:rPr lang="en-US" altLang="zh-CN" smtClean="0"/>
              <a:t>FQ</a:t>
            </a:r>
            <a:r>
              <a:rPr lang="zh-CN" altLang="en-US" smtClean="0"/>
              <a:t>代理，但是好像不能备案</a:t>
            </a:r>
            <a:endParaRPr lang="en-US" altLang="zh-CN"/>
          </a:p>
          <a:p>
            <a:pPr lvl="1"/>
            <a:r>
              <a:rPr lang="zh-CN" altLang="en-US" smtClean="0"/>
              <a:t>如果你备案了，你</a:t>
            </a:r>
            <a:r>
              <a:rPr lang="zh-CN" altLang="en-US"/>
              <a:t>还</a:t>
            </a:r>
            <a:r>
              <a:rPr lang="zh-CN" altLang="en-US" smtClean="0"/>
              <a:t>可以把你的域名绑定到这台机器</a:t>
            </a:r>
            <a:endParaRPr lang="en-US" altLang="zh-CN" smtClean="0"/>
          </a:p>
          <a:p>
            <a:r>
              <a:rPr lang="zh-CN" altLang="en-US" smtClean="0"/>
              <a:t>代价</a:t>
            </a:r>
            <a:endParaRPr lang="en-US" altLang="zh-CN" smtClean="0"/>
          </a:p>
          <a:p>
            <a:pPr lvl="1"/>
            <a:r>
              <a:rPr lang="en-US" altLang="zh-CN" smtClean="0"/>
              <a:t>100</a:t>
            </a:r>
            <a:r>
              <a:rPr lang="zh-CN" altLang="en-US"/>
              <a:t> </a:t>
            </a:r>
            <a:r>
              <a:rPr lang="zh-CN" altLang="en-US" smtClean="0"/>
              <a:t>人民币可以用 </a:t>
            </a:r>
            <a:r>
              <a:rPr lang="en-US" altLang="zh-CN" smtClean="0"/>
              <a:t>1000 </a:t>
            </a:r>
            <a:r>
              <a:rPr lang="zh-CN" altLang="en-US" smtClean="0"/>
              <a:t>小时左右</a:t>
            </a:r>
            <a:endParaRPr lang="en-US" altLang="zh-CN" smtClean="0"/>
          </a:p>
          <a:p>
            <a:pPr lvl="1"/>
            <a:r>
              <a:rPr lang="zh-CN" altLang="en-US" smtClean="0"/>
              <a:t>可以和同学合买，但是人数不能太多，因为如果忘了关闭机器，</a:t>
            </a:r>
            <a:r>
              <a:rPr lang="en-US" altLang="zh-CN" smtClean="0"/>
              <a:t>100 </a:t>
            </a:r>
            <a:r>
              <a:rPr lang="zh-CN" altLang="en-US" smtClean="0"/>
              <a:t>元就用完了</a:t>
            </a:r>
            <a:endParaRPr lang="en-US" altLang="zh-CN" smtClean="0"/>
          </a:p>
          <a:p>
            <a:pPr lvl="1"/>
            <a:r>
              <a:rPr lang="zh-CN" altLang="en-US" smtClean="0"/>
              <a:t>之前饥人谷提供免费的，很快 </a:t>
            </a:r>
            <a:r>
              <a:rPr lang="en-US" altLang="zh-CN" smtClean="0"/>
              <a:t>CPU </a:t>
            </a:r>
            <a:r>
              <a:rPr lang="zh-CN" altLang="en-US" smtClean="0"/>
              <a:t>就不堪重负了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购买阿里云服务器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endParaRPr lang="en-US" altLang="zh-CN" smtClean="0"/>
          </a:p>
          <a:p>
            <a:pPr lvl="1"/>
            <a:r>
              <a:rPr lang="zh-CN" altLang="en-US" smtClean="0"/>
              <a:t>注册账号</a:t>
            </a:r>
            <a:endParaRPr lang="en-US" altLang="zh-CN" smtClean="0"/>
          </a:p>
          <a:p>
            <a:pPr lvl="1"/>
            <a:r>
              <a:rPr lang="zh-CN" altLang="en-US" smtClean="0"/>
              <a:t>按照阿里的要求提供手机、身份信息（不用来问我）</a:t>
            </a:r>
            <a:endParaRPr lang="en-US" altLang="zh-CN" smtClean="0"/>
          </a:p>
          <a:p>
            <a:pPr lvl="1"/>
            <a:r>
              <a:rPr lang="zh-CN" altLang="en-US" smtClean="0"/>
              <a:t>进入云服务器 </a:t>
            </a:r>
            <a:r>
              <a:rPr lang="en-US" altLang="zh-CN" smtClean="0"/>
              <a:t>ECS</a:t>
            </a:r>
            <a:r>
              <a:rPr lang="zh-CN" altLang="en-US" smtClean="0"/>
              <a:t>（找不到可以搜索）</a:t>
            </a:r>
            <a:endParaRPr lang="en-US" altLang="zh-CN" smtClean="0"/>
          </a:p>
          <a:p>
            <a:pPr lvl="1"/>
            <a:r>
              <a:rPr lang="zh-CN" altLang="en-US" smtClean="0"/>
              <a:t>创建实例 </a:t>
            </a:r>
            <a:r>
              <a:rPr lang="en-US" altLang="zh-CN" smtClean="0"/>
              <a:t>=&gt; </a:t>
            </a:r>
            <a:r>
              <a:rPr lang="zh-CN" altLang="en-US" smtClean="0"/>
              <a:t>按量付费 </a:t>
            </a:r>
            <a:r>
              <a:rPr lang="en-US" altLang="zh-CN" smtClean="0"/>
              <a:t>=&gt; </a:t>
            </a:r>
            <a:r>
              <a:rPr lang="zh-CN" altLang="en-US" smtClean="0"/>
              <a:t>入门级 </a:t>
            </a:r>
            <a:r>
              <a:rPr lang="en-US" altLang="zh-CN" smtClean="0"/>
              <a:t>=&gt; </a:t>
            </a:r>
            <a:r>
              <a:rPr lang="zh-CN" altLang="en-US" smtClean="0"/>
              <a:t>选最便宜</a:t>
            </a:r>
            <a:endParaRPr lang="en-US" altLang="zh-CN" smtClean="0"/>
          </a:p>
          <a:p>
            <a:pPr lvl="1"/>
            <a:r>
              <a:rPr lang="zh-CN" altLang="en-US" smtClean="0"/>
              <a:t>镜像选择 </a:t>
            </a:r>
            <a:r>
              <a:rPr lang="en-US" altLang="zh-CN" smtClean="0"/>
              <a:t>Ubuntu 18.04 64</a:t>
            </a:r>
            <a:r>
              <a:rPr lang="zh-CN" altLang="en-US" smtClean="0"/>
              <a:t>位，因为最容易搜教程</a:t>
            </a:r>
            <a:endParaRPr lang="en-US" altLang="zh-CN" smtClean="0"/>
          </a:p>
          <a:p>
            <a:pPr lvl="1"/>
            <a:r>
              <a:rPr lang="zh-CN" altLang="en-US" smtClean="0"/>
              <a:t>其他都不用改，下一步</a:t>
            </a:r>
            <a:endParaRPr lang="en-US" altLang="zh-CN" smtClean="0"/>
          </a:p>
          <a:p>
            <a:pPr lvl="1"/>
            <a:r>
              <a:rPr lang="zh-CN" altLang="en-US"/>
              <a:t>充</a:t>
            </a:r>
            <a:r>
              <a:rPr lang="zh-CN" altLang="en-US" smtClean="0"/>
              <a:t>值 </a:t>
            </a:r>
            <a:r>
              <a:rPr lang="en-US" altLang="zh-CN" smtClean="0"/>
              <a:t>100 </a:t>
            </a:r>
            <a:r>
              <a:rPr lang="zh-CN" altLang="en-US" smtClean="0"/>
              <a:t>元（如果嫌贵大家可以</a:t>
            </a:r>
            <a:r>
              <a:rPr lang="en-US" altLang="zh-CN" smtClean="0"/>
              <a:t>2</a:t>
            </a:r>
            <a:r>
              <a:rPr lang="zh-CN" altLang="en-US" smtClean="0"/>
              <a:t>到</a:t>
            </a:r>
            <a:r>
              <a:rPr lang="en-US" altLang="zh-CN" smtClean="0"/>
              <a:t>5</a:t>
            </a:r>
            <a:r>
              <a:rPr lang="zh-CN" altLang="en-US" smtClean="0"/>
              <a:t>人拼着买）</a:t>
            </a:r>
            <a:endParaRPr lang="en-US" altLang="zh-CN" smtClean="0"/>
          </a:p>
          <a:p>
            <a:pPr lvl="1"/>
            <a:r>
              <a:rPr lang="zh-CN" altLang="en-US" smtClean="0"/>
              <a:t>公网带宽选择按使用流量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1 Mbps</a:t>
            </a:r>
          </a:p>
          <a:p>
            <a:pPr lvl="1"/>
            <a:r>
              <a:rPr lang="zh-CN" altLang="en-US" smtClean="0"/>
              <a:t>其他不改，下一步</a:t>
            </a:r>
            <a:endParaRPr lang="en-US" altLang="zh-CN" smtClean="0"/>
          </a:p>
          <a:p>
            <a:pPr lvl="1"/>
            <a:r>
              <a:rPr lang="zh-CN" altLang="en-US"/>
              <a:t>勾</a:t>
            </a:r>
            <a:r>
              <a:rPr lang="zh-CN" altLang="en-US" smtClean="0"/>
              <a:t>选服务协议，创建实例，弹出界面点击管理控制台</a:t>
            </a:r>
            <a:endParaRPr lang="en-US" altLang="zh-CN" smtClean="0"/>
          </a:p>
          <a:p>
            <a:pPr lvl="1"/>
            <a:r>
              <a:rPr lang="zh-CN" altLang="en-US" smtClean="0"/>
              <a:t>等待实例启动成功，状态变为运行中</a:t>
            </a:r>
            <a:endParaRPr lang="en-US" altLang="zh-CN" smtClean="0"/>
          </a:p>
          <a:p>
            <a:pPr lvl="1"/>
            <a:r>
              <a:rPr lang="zh-CN" altLang="en-US" smtClean="0"/>
              <a:t>购买完毕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330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7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允许 </a:t>
            </a:r>
            <a:r>
              <a:rPr lang="en-US" altLang="zh-CN" smtClean="0"/>
              <a:t>8888 </a:t>
            </a:r>
            <a:r>
              <a:rPr lang="zh-CN" altLang="en-US" smtClean="0"/>
              <a:t>端口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加入安全组</a:t>
            </a:r>
            <a:endParaRPr lang="en-US" altLang="zh-CN" smtClean="0"/>
          </a:p>
          <a:p>
            <a:pPr lvl="1"/>
            <a:r>
              <a:rPr lang="zh-CN" altLang="en-US" smtClean="0"/>
              <a:t>按右图点击加入安全组</a:t>
            </a:r>
            <a:endParaRPr lang="en-US" altLang="zh-CN" smtClean="0"/>
          </a:p>
          <a:p>
            <a:pPr lvl="1"/>
            <a:r>
              <a:rPr lang="zh-CN" altLang="en-US" smtClean="0"/>
              <a:t>如果没有搜到安全组，就先新建一个</a:t>
            </a:r>
            <a:endParaRPr lang="en-US" altLang="zh-CN" smtClean="0"/>
          </a:p>
          <a:p>
            <a:pPr lvl="1"/>
            <a:r>
              <a:rPr lang="zh-CN" altLang="en-US" smtClean="0"/>
              <a:t>加入之后，点击安全组配置</a:t>
            </a:r>
            <a:endParaRPr lang="en-US" altLang="zh-CN" smtClean="0"/>
          </a:p>
          <a:p>
            <a:pPr lvl="1"/>
            <a:r>
              <a:rPr lang="zh-CN" altLang="en-US" smtClean="0"/>
              <a:t>点击配置规则</a:t>
            </a:r>
            <a:endParaRPr lang="en-US" altLang="zh-CN" smtClean="0"/>
          </a:p>
          <a:p>
            <a:pPr lvl="1"/>
            <a:r>
              <a:rPr lang="zh-CN" altLang="en-US" smtClean="0"/>
              <a:t>点击添加安全组规则</a:t>
            </a:r>
            <a:endParaRPr lang="en-US" altLang="zh-CN" smtClean="0"/>
          </a:p>
          <a:p>
            <a:pPr lvl="1"/>
            <a:r>
              <a:rPr lang="zh-CN" altLang="en-US" smtClean="0"/>
              <a:t>端口填写 </a:t>
            </a:r>
            <a:r>
              <a:rPr lang="en-US" altLang="zh-CN" smtClean="0"/>
              <a:t>8888/8888</a:t>
            </a:r>
            <a:r>
              <a:rPr lang="zh-CN" altLang="en-US" smtClean="0"/>
              <a:t>（任意改，也可填写 </a:t>
            </a:r>
            <a:r>
              <a:rPr lang="en-US" altLang="zh-CN" smtClean="0"/>
              <a:t>8880/8889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授权对象填写 </a:t>
            </a:r>
            <a:r>
              <a:rPr lang="en-US" altLang="zh-CN" smtClean="0"/>
              <a:t>0.0.0.0/0 </a:t>
            </a:r>
            <a:r>
              <a:rPr lang="zh-CN" altLang="en-US" smtClean="0"/>
              <a:t>表示任何人都能访问</a:t>
            </a:r>
            <a:endParaRPr lang="en-US" altLang="zh-CN" smtClean="0"/>
          </a:p>
          <a:p>
            <a:pPr lvl="1"/>
            <a:r>
              <a:rPr lang="zh-CN" altLang="en-US" smtClean="0"/>
              <a:t>点击确定，并输入手机验证码</a:t>
            </a:r>
            <a:endParaRPr lang="en-US" altLang="zh-CN" smtClean="0"/>
          </a:p>
          <a:p>
            <a:pPr lvl="1"/>
            <a:r>
              <a:rPr lang="zh-CN" altLang="en-US" smtClean="0"/>
              <a:t>这个时候你就能通过</a:t>
            </a:r>
            <a:r>
              <a:rPr lang="en-US" altLang="zh-CN"/>
              <a:t> </a:t>
            </a:r>
            <a:r>
              <a:rPr lang="en-US" altLang="zh-CN" smtClean="0">
                <a:hlinkClick r:id="rId2"/>
              </a:rPr>
              <a:t>http://</a:t>
            </a:r>
            <a:r>
              <a:rPr lang="zh-CN" altLang="en-US" smtClean="0">
                <a:hlinkClick r:id="rId2"/>
              </a:rPr>
              <a:t>实例</a:t>
            </a:r>
            <a:r>
              <a:rPr lang="en-US" altLang="zh-CN" smtClean="0">
                <a:hlinkClick r:id="rId2"/>
              </a:rPr>
              <a:t>ip:8888</a:t>
            </a:r>
            <a:r>
              <a:rPr lang="en-US" altLang="zh-CN" smtClean="0"/>
              <a:t> </a:t>
            </a:r>
            <a:r>
              <a:rPr lang="zh-CN" altLang="en-US" smtClean="0"/>
              <a:t>访问了</a:t>
            </a: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10" y="141001"/>
            <a:ext cx="2971929" cy="27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步骤</a:t>
            </a:r>
            <a:endParaRPr lang="en-US" altLang="zh-CN" smtClean="0"/>
          </a:p>
          <a:p>
            <a:pPr lvl="1"/>
            <a:r>
              <a:rPr lang="zh-CN" altLang="en-US" smtClean="0"/>
              <a:t>重置实例密码（见右图）</a:t>
            </a:r>
            <a:endParaRPr lang="en-US" altLang="zh-CN" smtClean="0"/>
          </a:p>
          <a:p>
            <a:pPr lvl="1"/>
            <a:r>
              <a:rPr lang="zh-CN" altLang="en-US" smtClean="0"/>
              <a:t>填写</a:t>
            </a:r>
            <a:r>
              <a:rPr lang="zh-CN" altLang="en-US" smtClean="0">
                <a:solidFill>
                  <a:srgbClr val="FFFF00"/>
                </a:solidFill>
              </a:rPr>
              <a:t>新的密码两次</a:t>
            </a:r>
            <a:r>
              <a:rPr lang="zh-CN" altLang="en-US" smtClean="0"/>
              <a:t>和手机验证码</a:t>
            </a:r>
            <a:endParaRPr lang="en-US" altLang="zh-CN" smtClean="0"/>
          </a:p>
          <a:p>
            <a:pPr lvl="1"/>
            <a:r>
              <a:rPr lang="zh-CN" altLang="en-US"/>
              <a:t>新</a:t>
            </a:r>
            <a:r>
              <a:rPr lang="zh-CN" altLang="en-US" smtClean="0"/>
              <a:t>的密码需要大小写和数字</a:t>
            </a:r>
            <a:endParaRPr lang="en-US" altLang="zh-CN" smtClean="0"/>
          </a:p>
          <a:p>
            <a:pPr lvl="1"/>
            <a:r>
              <a:rPr lang="zh-CN" altLang="en-US" smtClean="0"/>
              <a:t>推荐写法：女朋友名字</a:t>
            </a:r>
            <a:r>
              <a:rPr lang="en-US" altLang="zh-CN" smtClean="0"/>
              <a:t>+</a:t>
            </a:r>
            <a:r>
              <a:rPr lang="zh-CN" altLang="en-US" smtClean="0"/>
              <a:t>你的名字</a:t>
            </a:r>
            <a:r>
              <a:rPr lang="en-US" altLang="zh-CN" smtClean="0"/>
              <a:t>+</a:t>
            </a:r>
            <a:r>
              <a:rPr lang="zh-CN" altLang="en-US" smtClean="0"/>
              <a:t>相识年份</a:t>
            </a:r>
            <a:endParaRPr lang="en-US" altLang="zh-CN" smtClean="0"/>
          </a:p>
          <a:p>
            <a:pPr lvl="1"/>
            <a:r>
              <a:rPr lang="zh-CN" altLang="en-US" smtClean="0"/>
              <a:t>比如：</a:t>
            </a:r>
            <a:r>
              <a:rPr lang="en-US" altLang="zh-CN" smtClean="0"/>
              <a:t>XyjyFyh2018</a:t>
            </a:r>
          </a:p>
          <a:p>
            <a:pPr lvl="1"/>
            <a:r>
              <a:rPr lang="zh-CN" altLang="en-US" smtClean="0"/>
              <a:t>实例状态 </a:t>
            </a:r>
            <a:r>
              <a:rPr lang="en-US" altLang="zh-CN" smtClean="0"/>
              <a:t>=&gt; </a:t>
            </a:r>
            <a:r>
              <a:rPr lang="zh-CN" altLang="en-US" smtClean="0"/>
              <a:t>重启实例</a:t>
            </a:r>
            <a:endParaRPr lang="en-US" altLang="zh-CN" smtClean="0"/>
          </a:p>
          <a:p>
            <a:pPr lvl="1"/>
            <a:r>
              <a:rPr lang="zh-CN" altLang="en-US" smtClean="0"/>
              <a:t>重启完了之后点击远程连接</a:t>
            </a:r>
            <a:endParaRPr lang="en-US" altLang="zh-CN" smtClean="0"/>
          </a:p>
          <a:p>
            <a:pPr lvl="1"/>
            <a:r>
              <a:rPr lang="zh-CN" altLang="en-US" smtClean="0"/>
              <a:t>把远程连接密码复制下来，假设是 </a:t>
            </a:r>
            <a:r>
              <a:rPr lang="en-US" altLang="zh-CN" smtClean="0"/>
              <a:t>666666</a:t>
            </a:r>
          </a:p>
          <a:p>
            <a:pPr lvl="1"/>
            <a:r>
              <a:rPr lang="zh-CN" altLang="en-US" smtClean="0"/>
              <a:t>在实例上面新建标签，键为 </a:t>
            </a:r>
            <a:r>
              <a:rPr lang="en-US" altLang="zh-CN" smtClean="0"/>
              <a:t>key </a:t>
            </a:r>
            <a:r>
              <a:rPr lang="zh-CN" altLang="en-US" smtClean="0"/>
              <a:t>值为 </a:t>
            </a:r>
            <a:r>
              <a:rPr lang="en-US" altLang="zh-CN" smtClean="0"/>
              <a:t>666666</a:t>
            </a:r>
          </a:p>
          <a:p>
            <a:pPr lvl="1"/>
            <a:r>
              <a:rPr lang="zh-CN" altLang="en-US" smtClean="0"/>
              <a:t>再次点击远程连接，输入连接密码</a:t>
            </a:r>
            <a:endParaRPr lang="en-US" altLang="zh-CN" smtClean="0"/>
          </a:p>
          <a:p>
            <a:pPr lvl="1"/>
            <a:r>
              <a:rPr lang="en-US" altLang="zh-CN" smtClean="0"/>
              <a:t>login: </a:t>
            </a:r>
            <a:r>
              <a:rPr lang="zh-CN" altLang="en-US" smtClean="0"/>
              <a:t>后面输入 </a:t>
            </a:r>
            <a:r>
              <a:rPr lang="en-US" altLang="zh-CN" smtClean="0"/>
              <a:t>root</a:t>
            </a:r>
          </a:p>
          <a:p>
            <a:pPr lvl="1"/>
            <a:r>
              <a:rPr lang="en-US" altLang="zh-CN" smtClean="0"/>
              <a:t>password: </a:t>
            </a:r>
            <a:r>
              <a:rPr lang="zh-CN" altLang="en-US" smtClean="0"/>
              <a:t>后面输入密码，输入的时候没有反应正常</a:t>
            </a: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39" y="138127"/>
            <a:ext cx="2636988" cy="26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8650" y="2692940"/>
            <a:ext cx="7886700" cy="757130"/>
          </a:xfrm>
        </p:spPr>
        <p:txBody>
          <a:bodyPr/>
          <a:lstStyle/>
          <a:p>
            <a:r>
              <a:rPr lang="zh-CN" altLang="en-US" smtClean="0"/>
              <a:t>你已经有一台 </a:t>
            </a:r>
            <a:r>
              <a:rPr lang="en-US" altLang="zh-CN" smtClean="0"/>
              <a:t>Linux </a:t>
            </a:r>
            <a:r>
              <a:rPr lang="zh-CN" altLang="en-US" smtClean="0"/>
              <a:t>机器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不管</a:t>
            </a:r>
            <a:r>
              <a:rPr lang="zh-CN" altLang="en-US" smtClean="0"/>
              <a:t>是阿里云上的，还是本地的虚拟机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ssh </a:t>
            </a:r>
            <a:r>
              <a:rPr lang="zh-CN" altLang="en-US" smtClean="0"/>
              <a:t>远程登录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786808"/>
            <a:ext cx="9144000" cy="2855191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步骤</a:t>
            </a:r>
            <a:endParaRPr lang="en-US" altLang="zh-CN" sz="3200" smtClean="0"/>
          </a:p>
          <a:p>
            <a:pPr lvl="1"/>
            <a:r>
              <a:rPr lang="zh-CN" altLang="en-US" sz="2000" smtClean="0"/>
              <a:t>首先登录 </a:t>
            </a:r>
            <a:r>
              <a:rPr lang="en-US" altLang="zh-CN" sz="2000" smtClean="0"/>
              <a:t>root </a:t>
            </a:r>
            <a:r>
              <a:rPr lang="zh-CN" altLang="en-US" sz="2000" smtClean="0"/>
              <a:t>账户（阿里云网页登录或者其他方式登录均可）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成功看到 </a:t>
            </a:r>
            <a:r>
              <a:rPr lang="en-US" altLang="zh-CN" sz="2000" smtClean="0"/>
              <a:t>Welcome </a:t>
            </a:r>
            <a:r>
              <a:rPr lang="zh-CN" altLang="en-US" sz="2000" smtClean="0"/>
              <a:t>之后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echo '</a:t>
            </a:r>
            <a:r>
              <a:rPr lang="zh-CN" altLang="en-US" sz="2000" smtClean="0"/>
              <a:t>复制</a:t>
            </a:r>
            <a:r>
              <a:rPr lang="zh-CN" altLang="en-US" sz="2000"/>
              <a:t>本地</a:t>
            </a:r>
            <a:r>
              <a:rPr lang="en-US" altLang="zh-CN" sz="2000" smtClean="0"/>
              <a:t>~/.ssh/id_rsa.pub</a:t>
            </a:r>
            <a:r>
              <a:rPr lang="zh-CN" altLang="en-US" sz="2000" smtClean="0"/>
              <a:t>内容</a:t>
            </a:r>
            <a:r>
              <a:rPr lang="en-US" altLang="zh-CN" sz="2000" smtClean="0"/>
              <a:t>' &gt;&gt; ~/.ssh/authorized_keys</a:t>
            </a:r>
          </a:p>
          <a:p>
            <a:pPr lvl="1"/>
            <a:r>
              <a:rPr lang="zh-CN" altLang="en-US" sz="2000" smtClean="0"/>
              <a:t>我建议你把上面命令在 </a:t>
            </a:r>
            <a:r>
              <a:rPr lang="en-US" altLang="zh-CN" sz="2000" smtClean="0"/>
              <a:t>VSCode </a:t>
            </a:r>
            <a:r>
              <a:rPr lang="zh-CN" altLang="en-US" sz="2000" smtClean="0"/>
              <a:t>上编辑好了再复制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新建终端，在本地运行 </a:t>
            </a:r>
            <a:r>
              <a:rPr lang="en-US" altLang="zh-CN" sz="2000" smtClean="0">
                <a:solidFill>
                  <a:srgbClr val="FFFF00"/>
                </a:solidFill>
              </a:rPr>
              <a:t>ssh root@</a:t>
            </a:r>
            <a:r>
              <a:rPr lang="zh-CN" altLang="en-US" sz="2000" smtClean="0">
                <a:solidFill>
                  <a:srgbClr val="FFFF00"/>
                </a:solidFill>
              </a:rPr>
              <a:t>实例</a:t>
            </a:r>
            <a:r>
              <a:rPr lang="en-US" altLang="zh-CN" sz="2000" smtClean="0">
                <a:solidFill>
                  <a:srgbClr val="FFFF00"/>
                </a:solidFill>
              </a:rPr>
              <a:t>ip</a:t>
            </a:r>
          </a:p>
          <a:p>
            <a:pPr lvl="1"/>
            <a:r>
              <a:rPr lang="zh-CN" altLang="en-US" sz="2000" smtClean="0"/>
              <a:t>此时，你就可以在本地终端操作云服务器了！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82437"/>
            <a:ext cx="5515015" cy="23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成功界面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20831"/>
            <a:ext cx="7886700" cy="229032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28650" y="3511160"/>
            <a:ext cx="7886700" cy="313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36000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lang="zh-CN" altLang="en-US" sz="3600" kern="1200" dirty="0" smtClean="0">
                <a:solidFill>
                  <a:srgbClr val="FFDE85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Wingdings" panose="05000000000000000000" pitchFamily="2" charset="2"/>
              <a:buChar char="ü"/>
              <a:defRPr lang="zh-CN" altLang="en-US" sz="24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2pPr>
            <a:lvl3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3pPr>
            <a:lvl4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4pPr>
            <a:lvl5pPr marL="0" indent="-36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刚才做了什么</a:t>
            </a:r>
            <a:endParaRPr lang="en-US" altLang="zh-CN" smtClean="0"/>
          </a:p>
          <a:p>
            <a:pPr lvl="1"/>
            <a:r>
              <a:rPr lang="zh-CN" altLang="en-US" smtClean="0"/>
              <a:t>把本地的公钥复制到阿里云的 </a:t>
            </a:r>
            <a:r>
              <a:rPr lang="en-US" altLang="zh-CN" smtClean="0"/>
              <a:t>~/.ssh/authorized_keys</a:t>
            </a:r>
          </a:p>
          <a:p>
            <a:pPr lvl="1"/>
            <a:r>
              <a:rPr lang="zh-CN" altLang="en-US" smtClean="0"/>
              <a:t>在本地用 </a:t>
            </a:r>
            <a:r>
              <a:rPr lang="en-US" altLang="zh-CN" smtClean="0"/>
              <a:t>ssh root@</a:t>
            </a:r>
            <a:r>
              <a:rPr lang="zh-CN" altLang="en-US" smtClean="0"/>
              <a:t>实例</a:t>
            </a:r>
            <a:r>
              <a:rPr lang="en-US" altLang="zh-CN" smtClean="0"/>
              <a:t>ip </a:t>
            </a:r>
            <a:r>
              <a:rPr lang="zh-CN" altLang="en-US" smtClean="0"/>
              <a:t>来远程操作云机器</a:t>
            </a:r>
            <a:endParaRPr lang="en-US" altLang="zh-CN" smtClean="0"/>
          </a:p>
          <a:p>
            <a:pPr lvl="1"/>
            <a:r>
              <a:rPr lang="zh-CN" altLang="en-US" smtClean="0"/>
              <a:t>以后都用 </a:t>
            </a:r>
            <a:r>
              <a:rPr lang="en-US" altLang="zh-CN" smtClean="0"/>
              <a:t>ssh root@</a:t>
            </a:r>
            <a:r>
              <a:rPr lang="zh-CN" altLang="en-US" smtClean="0"/>
              <a:t>实例</a:t>
            </a:r>
            <a:r>
              <a:rPr lang="en-US" altLang="zh-CN" smtClean="0"/>
              <a:t>ip </a:t>
            </a:r>
            <a:r>
              <a:rPr lang="zh-CN" altLang="en-US" smtClean="0"/>
              <a:t>的方式即可</a:t>
            </a:r>
            <a:endParaRPr lang="en-US" altLang="zh-CN" smtClean="0"/>
          </a:p>
          <a:p>
            <a:pPr lvl="1"/>
            <a:r>
              <a:rPr lang="zh-CN" altLang="en-US"/>
              <a:t>你</a:t>
            </a:r>
            <a:r>
              <a:rPr lang="zh-CN" altLang="en-US" smtClean="0"/>
              <a:t>可以在 </a:t>
            </a:r>
            <a:r>
              <a:rPr lang="en-US" altLang="zh-CN" smtClean="0"/>
              <a:t>hosts </a:t>
            </a:r>
            <a:r>
              <a:rPr lang="zh-CN" altLang="en-US" smtClean="0"/>
              <a:t>里给实例</a:t>
            </a:r>
            <a:r>
              <a:rPr lang="en-US" altLang="zh-CN" smtClean="0"/>
              <a:t>ip </a:t>
            </a:r>
            <a:r>
              <a:rPr lang="zh-CN" altLang="en-US" smtClean="0"/>
              <a:t>取个</a:t>
            </a:r>
            <a:r>
              <a:rPr lang="zh-CN" altLang="en-US"/>
              <a:t>别名</a:t>
            </a:r>
            <a:endParaRPr lang="en-US" altLang="zh-CN" smtClean="0"/>
          </a:p>
          <a:p>
            <a:pPr lvl="1"/>
            <a:r>
              <a:rPr lang="zh-CN" altLang="en-US"/>
              <a:t>想</a:t>
            </a:r>
            <a:r>
              <a:rPr lang="zh-CN" altLang="en-US" smtClean="0"/>
              <a:t>要退出云机器，可以输入 </a:t>
            </a:r>
            <a:r>
              <a:rPr lang="en-US" altLang="zh-CN" smtClean="0"/>
              <a:t>exit </a:t>
            </a:r>
            <a:r>
              <a:rPr lang="zh-CN" altLang="en-US" smtClean="0"/>
              <a:t>回车</a:t>
            </a:r>
            <a:endParaRPr lang="en-US" altLang="zh-CN" smtClean="0"/>
          </a:p>
          <a:p>
            <a:pPr lvl="1"/>
            <a:r>
              <a:rPr lang="zh-CN" altLang="en-US" smtClean="0"/>
              <a:t>如果卡了，可以直接退出终端 </a:t>
            </a:r>
            <a:r>
              <a:rPr lang="en-US" altLang="zh-CN" smtClean="0"/>
              <a:t>ctrl + W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973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zh-CN" altLang="en-US" smtClean="0"/>
              <a:t>防止 </a:t>
            </a:r>
            <a:r>
              <a:rPr lang="en-US" altLang="zh-CN" smtClean="0"/>
              <a:t>ssh </a:t>
            </a:r>
            <a:r>
              <a:rPr lang="zh-CN" altLang="en-US" smtClean="0"/>
              <a:t>卡住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新人</a:t>
            </a:r>
            <a:r>
              <a:rPr lang="zh-CN" altLang="en-US" smtClean="0"/>
              <a:t>看不懂可以跳过这一张</a:t>
            </a:r>
            <a:r>
              <a:rPr lang="en-US" altLang="zh-CN" smtClean="0"/>
              <a:t>PPT</a:t>
            </a:r>
          </a:p>
          <a:p>
            <a:pPr lvl="1"/>
            <a:r>
              <a:rPr lang="zh-CN" altLang="en-US" smtClean="0"/>
              <a:t>在 </a:t>
            </a:r>
            <a:r>
              <a:rPr lang="en-US" altLang="zh-CN"/>
              <a:t>/</a:t>
            </a:r>
            <a:r>
              <a:rPr lang="en-US" altLang="zh-CN" smtClean="0"/>
              <a:t>etc/ssh/ssh_config </a:t>
            </a:r>
            <a:r>
              <a:rPr lang="zh-CN" altLang="en-US" smtClean="0"/>
              <a:t>最后加</a:t>
            </a:r>
            <a:r>
              <a:rPr lang="zh-CN" altLang="en-US"/>
              <a:t>下面</a:t>
            </a:r>
            <a:r>
              <a:rPr lang="zh-CN" altLang="en-US" smtClean="0"/>
              <a:t>两句话</a:t>
            </a:r>
            <a:endParaRPr lang="en-US" altLang="zh-CN" smtClean="0"/>
          </a:p>
          <a:p>
            <a:pPr lvl="1" indent="0">
              <a:buNone/>
            </a:pPr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Host * </a:t>
            </a:r>
            <a:endParaRPr lang="en-US" altLang="zh-CN" smtClean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ServerAliveInterval 30</a:t>
            </a:r>
          </a:p>
          <a:p>
            <a:pPr marL="342900" lvl="1" indent="-342900"/>
            <a:r>
              <a:rPr lang="zh-CN" altLang="en-US" smtClean="0">
                <a:latin typeface="Consolas" panose="020B0609020204030204" pitchFamily="49" charset="0"/>
              </a:rPr>
              <a:t>用 </a:t>
            </a:r>
            <a:r>
              <a:rPr lang="en-US" altLang="zh-CN" smtClean="0">
                <a:latin typeface="Consolas" panose="020B0609020204030204" pitchFamily="49" charset="0"/>
              </a:rPr>
              <a:t>code </a:t>
            </a:r>
            <a:r>
              <a:rPr lang="zh-CN" altLang="en-US" smtClean="0">
                <a:latin typeface="Consolas" panose="020B0609020204030204" pitchFamily="49" charset="0"/>
              </a:rPr>
              <a:t>打开这个文件应该会失败</a:t>
            </a:r>
            <a:endParaRPr lang="en-US" altLang="zh-CN" smtClean="0">
              <a:latin typeface="Consolas" panose="020B0609020204030204" pitchFamily="49" charset="0"/>
            </a:endParaRPr>
          </a:p>
          <a:p>
            <a:pPr marL="342900" lvl="1" indent="-342900"/>
            <a:r>
              <a:rPr lang="zh-CN" altLang="en-US" smtClean="0">
                <a:latin typeface="Consolas" panose="020B0609020204030204" pitchFamily="49" charset="0"/>
              </a:rPr>
              <a:t>可以用两次 </a:t>
            </a:r>
            <a:r>
              <a:rPr lang="en-US" altLang="zh-CN" smtClean="0">
                <a:latin typeface="Consolas" panose="020B0609020204030204" pitchFamily="49" charset="0"/>
              </a:rPr>
              <a:t>echo </a:t>
            </a:r>
            <a:r>
              <a:rPr lang="zh-CN" altLang="en-US" smtClean="0">
                <a:latin typeface="Consolas" panose="020B0609020204030204" pitchFamily="49" charset="0"/>
              </a:rPr>
              <a:t>搞定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altLang="zh-CN" sz="20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echo "Host *" &gt;&gt; /</a:t>
            </a:r>
            <a:r>
              <a:rPr lang="en-US" altLang="zh-CN" sz="200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etc/ssh/ssh_config</a:t>
            </a:r>
          </a:p>
          <a:p>
            <a:pPr lvl="1" indent="0">
              <a:buNone/>
            </a:pPr>
            <a:r>
              <a:rPr lang="en-US" altLang="zh-CN" sz="20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echo "  ServerAliveInterval </a:t>
            </a:r>
            <a:r>
              <a:rPr lang="en-US" altLang="zh-CN" sz="200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30" &gt;&gt; </a:t>
            </a:r>
            <a:r>
              <a:rPr lang="en-US" altLang="zh-CN" sz="20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/etc/ssh/ssh_config</a:t>
            </a:r>
          </a:p>
          <a:p>
            <a:pPr marL="342900" lvl="1" indent="-342900"/>
            <a:r>
              <a:rPr lang="zh-CN" altLang="en-US" smtClean="0">
                <a:latin typeface="Consolas" panose="020B0609020204030204" pitchFamily="49" charset="0"/>
              </a:rPr>
              <a:t>不要少写了空格</a:t>
            </a:r>
            <a:endParaRPr lang="en-US" altLang="zh-CN" smtClean="0">
              <a:latin typeface="Consolas" panose="020B0609020204030204" pitchFamily="49" charset="0"/>
            </a:endParaRPr>
          </a:p>
          <a:p>
            <a:pPr marL="342900" lvl="1" indent="-342900"/>
            <a:r>
              <a:rPr lang="zh-CN" altLang="en-US" smtClean="0">
                <a:latin typeface="Consolas" panose="020B0609020204030204" pitchFamily="49" charset="0"/>
              </a:rPr>
              <a:t>重启终端生效，如果没生效就重启机器</a:t>
            </a:r>
            <a:endParaRPr lang="en-US" altLang="zh-CN" smtClean="0">
              <a:latin typeface="Consolas" panose="020B0609020204030204" pitchFamily="49" charset="0"/>
            </a:endParaRPr>
          </a:p>
          <a:p>
            <a:pPr marL="342900" lvl="1" indent="-342900"/>
            <a:r>
              <a:rPr lang="zh-CN" altLang="en-US" smtClean="0">
                <a:latin typeface="Consolas" panose="020B0609020204030204" pitchFamily="49" charset="0"/>
              </a:rPr>
              <a:t>我是从</a:t>
            </a:r>
            <a:r>
              <a:rPr lang="zh-CN" altLang="en-US" smtClean="0">
                <a:latin typeface="Consolas" panose="020B0609020204030204" pitchFamily="49" charset="0"/>
                <a:hlinkClick r:id="rId2"/>
              </a:rPr>
              <a:t>这里</a:t>
            </a:r>
            <a:r>
              <a:rPr lang="zh-CN" altLang="en-US" smtClean="0">
                <a:latin typeface="Consolas" panose="020B0609020204030204" pitchFamily="49" charset="0"/>
              </a:rPr>
              <a:t>抄的命令，有问题不要问我</a:t>
            </a:r>
            <a:endParaRPr lang="en-US" altLang="zh-CN" smtClean="0">
              <a:latin typeface="Consolas" panose="020B0609020204030204" pitchFamily="49" charset="0"/>
            </a:endParaRPr>
          </a:p>
          <a:p>
            <a:pPr marL="342900" lvl="1" indent="-342900"/>
            <a:r>
              <a:rPr lang="zh-CN" altLang="en-US" smtClean="0">
                <a:latin typeface="Consolas" panose="020B0609020204030204" pitchFamily="49" charset="0"/>
              </a:rPr>
              <a:t>工具嘛，能用就行</a:t>
            </a:r>
            <a:endParaRPr lang="en-US" altLang="zh-CN" smtClean="0">
              <a:latin typeface="Consolas" panose="020B0609020204030204" pitchFamily="49" charset="0"/>
            </a:endParaRPr>
          </a:p>
          <a:p>
            <a:pPr marL="342900" lvl="1" indent="-342900"/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创建应用账户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为什么</a:t>
            </a:r>
            <a:endParaRPr lang="en-US" altLang="zh-CN" smtClean="0"/>
          </a:p>
          <a:p>
            <a:pPr lvl="1"/>
            <a:r>
              <a:rPr lang="en-US" altLang="zh-CN" smtClean="0"/>
              <a:t>Linux </a:t>
            </a:r>
            <a:r>
              <a:rPr lang="zh-CN" altLang="en-US" smtClean="0"/>
              <a:t>的 </a:t>
            </a:r>
            <a:r>
              <a:rPr lang="en-US" altLang="zh-CN" smtClean="0"/>
              <a:t>root </a:t>
            </a:r>
            <a:r>
              <a:rPr lang="zh-CN" altLang="en-US" smtClean="0"/>
              <a:t>账户拥有最高权限，一旦被攻克</a:t>
            </a:r>
            <a:r>
              <a:rPr lang="en-US" altLang="zh-CN" smtClean="0"/>
              <a:t>……</a:t>
            </a:r>
          </a:p>
          <a:p>
            <a:r>
              <a:rPr lang="zh-CN" altLang="en-US" smtClean="0"/>
              <a:t>步骤</a:t>
            </a:r>
            <a:endParaRPr lang="en-US" altLang="zh-CN" smtClean="0"/>
          </a:p>
          <a:p>
            <a:pPr lvl="1"/>
            <a:r>
              <a:rPr lang="en-US" altLang="zh-CN" smtClean="0"/>
              <a:t>adduser frank</a:t>
            </a:r>
          </a:p>
          <a:p>
            <a:pPr lvl="1"/>
            <a:r>
              <a:rPr lang="en-US" altLang="zh-CN"/>
              <a:t>Enter new UNIX password</a:t>
            </a:r>
            <a:r>
              <a:rPr lang="en-US" altLang="zh-CN" smtClean="0"/>
              <a:t>: </a:t>
            </a:r>
            <a:r>
              <a:rPr lang="zh-CN" altLang="en-US" smtClean="0"/>
              <a:t>输入密码</a:t>
            </a:r>
            <a:endParaRPr lang="en-US" altLang="zh-CN" smtClean="0"/>
          </a:p>
          <a:p>
            <a:pPr lvl="1"/>
            <a:r>
              <a:rPr lang="zh-CN" altLang="en-US" smtClean="0"/>
              <a:t>再次输入密码，密码可以跟 </a:t>
            </a:r>
            <a:r>
              <a:rPr lang="en-US" altLang="zh-CN" smtClean="0"/>
              <a:t>root </a:t>
            </a:r>
            <a:r>
              <a:rPr lang="zh-CN" altLang="en-US" smtClean="0"/>
              <a:t>的密码一样</a:t>
            </a:r>
            <a:endParaRPr lang="en-US" altLang="zh-CN" smtClean="0"/>
          </a:p>
          <a:p>
            <a:pPr lvl="1"/>
            <a:r>
              <a:rPr lang="zh-CN" altLang="en-US"/>
              <a:t>一直</a:t>
            </a:r>
            <a:r>
              <a:rPr lang="zh-CN" altLang="en-US" smtClean="0"/>
              <a:t>回车，直到结束，运行如下命令</a:t>
            </a:r>
            <a:endParaRPr lang="en-US" altLang="zh-CN" smtClean="0"/>
          </a:p>
          <a:p>
            <a:pPr lvl="1" indent="0">
              <a:buNone/>
            </a:pPr>
            <a:r>
              <a:rPr lang="en-US" altLang="zh-CN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mkdir  /home/frank/.</a:t>
            </a:r>
            <a:r>
              <a:rPr lang="en-US" altLang="zh-CN" sz="2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ssh</a:t>
            </a:r>
          </a:p>
          <a:p>
            <a:pPr lvl="1" indent="0">
              <a:buNone/>
            </a:pPr>
            <a:r>
              <a:rPr lang="en-US" altLang="zh-CN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cp ~/.ssh/authorized_keys /home/frank/.ssh/</a:t>
            </a:r>
          </a:p>
          <a:p>
            <a:pPr lvl="1" indent="0">
              <a:buNone/>
            </a:pPr>
            <a:r>
              <a:rPr lang="en-US" altLang="zh-CN" sz="2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chmod 755 /home/frank</a:t>
            </a:r>
            <a:r>
              <a:rPr lang="en-US" altLang="zh-CN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/.</a:t>
            </a:r>
            <a:r>
              <a:rPr lang="en-US" altLang="zh-CN" sz="2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ssh/authorized_keys</a:t>
            </a:r>
          </a:p>
          <a:p>
            <a:pPr lvl="1" indent="0">
              <a:buNone/>
            </a:pPr>
            <a:r>
              <a:rPr lang="en-US" altLang="zh-CN" sz="2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chown frank:frank </a:t>
            </a:r>
            <a:r>
              <a:rPr lang="en-US" altLang="zh-CN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/home/frank/.</a:t>
            </a:r>
            <a:r>
              <a:rPr lang="en-US" altLang="zh-CN" sz="2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ssh/authorized_keys</a:t>
            </a:r>
          </a:p>
          <a:p>
            <a:pPr lvl="1"/>
            <a:r>
              <a:rPr lang="zh-CN" altLang="en-US" smtClean="0"/>
              <a:t>现在 </a:t>
            </a:r>
            <a:r>
              <a:rPr lang="en-US" altLang="zh-CN" smtClean="0"/>
              <a:t>ssh frank@</a:t>
            </a:r>
            <a:r>
              <a:rPr lang="zh-CN" altLang="en-US" smtClean="0"/>
              <a:t>实例</a:t>
            </a:r>
            <a:r>
              <a:rPr lang="en-US" altLang="zh-CN" smtClean="0"/>
              <a:t>ip </a:t>
            </a:r>
            <a:r>
              <a:rPr lang="zh-CN" altLang="en-US" smtClean="0"/>
              <a:t>就可以使用了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578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多账户示意图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66053"/>
            <a:ext cx="5909882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sudo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 </a:t>
            </a:r>
            <a:r>
              <a:rPr lang="en-US" altLang="zh-CN" smtClean="0"/>
              <a:t>frank </a:t>
            </a:r>
            <a:r>
              <a:rPr lang="zh-CN" altLang="en-US" smtClean="0"/>
              <a:t>添加 </a:t>
            </a:r>
            <a:r>
              <a:rPr lang="en-US" altLang="zh-CN" smtClean="0"/>
              <a:t>sudo </a:t>
            </a:r>
            <a:r>
              <a:rPr lang="zh-CN" altLang="en-US" smtClean="0"/>
              <a:t>权限</a:t>
            </a:r>
            <a:endParaRPr lang="en-US" altLang="zh-CN" smtClean="0"/>
          </a:p>
          <a:p>
            <a:pPr lvl="1"/>
            <a:r>
              <a:rPr lang="en-US" altLang="zh-CN" smtClean="0"/>
              <a:t>adduser frank sudo</a:t>
            </a:r>
          </a:p>
          <a:p>
            <a:r>
              <a:rPr lang="en-US" altLang="zh-CN" smtClean="0"/>
              <a:t>sudo </a:t>
            </a:r>
            <a:r>
              <a:rPr lang="zh-CN" altLang="en-US" smtClean="0"/>
              <a:t>是什么</a:t>
            </a:r>
            <a:endParaRPr lang="en-US" altLang="zh-CN" smtClean="0"/>
          </a:p>
          <a:p>
            <a:pPr lvl="1"/>
            <a:r>
              <a:rPr lang="zh-CN" altLang="en-US" smtClean="0"/>
              <a:t>全称 </a:t>
            </a:r>
            <a:r>
              <a:rPr lang="en-US" altLang="zh-CN" smtClean="0"/>
              <a:t>super user do</a:t>
            </a:r>
          </a:p>
          <a:p>
            <a:pPr lvl="1"/>
            <a:r>
              <a:rPr lang="zh-CN" altLang="en-US" smtClean="0"/>
              <a:t>类似于 </a:t>
            </a:r>
            <a:r>
              <a:rPr lang="en-US" altLang="zh-CN" smtClean="0"/>
              <a:t>Windows </a:t>
            </a:r>
            <a:r>
              <a:rPr lang="zh-CN" altLang="en-US" smtClean="0"/>
              <a:t>的「以管理员身份运行」</a:t>
            </a:r>
            <a:endParaRPr lang="en-US" altLang="zh-CN" smtClean="0"/>
          </a:p>
          <a:p>
            <a:pPr lvl="1"/>
            <a:r>
              <a:rPr lang="zh-CN" altLang="en-US" smtClean="0"/>
              <a:t>平时你不应该使用 </a:t>
            </a:r>
            <a:r>
              <a:rPr lang="en-US" altLang="zh-CN" smtClean="0"/>
              <a:t>root </a:t>
            </a:r>
            <a:r>
              <a:rPr lang="zh-CN" altLang="en-US" smtClean="0"/>
              <a:t>账户，而是用 </a:t>
            </a:r>
            <a:r>
              <a:rPr lang="en-US" altLang="zh-CN" smtClean="0"/>
              <a:t>frank </a:t>
            </a:r>
            <a:r>
              <a:rPr lang="zh-CN" altLang="en-US" smtClean="0"/>
              <a:t>账户</a:t>
            </a:r>
            <a:endParaRPr lang="en-US" altLang="zh-CN" smtClean="0"/>
          </a:p>
          <a:p>
            <a:pPr lvl="1"/>
            <a:r>
              <a:rPr lang="zh-CN" altLang="en-US" smtClean="0"/>
              <a:t>遇到特殊操作，就在前面加 </a:t>
            </a:r>
            <a:r>
              <a:rPr lang="en-US" altLang="zh-CN" smtClean="0"/>
              <a:t>sudo</a:t>
            </a:r>
            <a:r>
              <a:rPr lang="zh-CN" altLang="en-US" smtClean="0"/>
              <a:t>，请出 </a:t>
            </a:r>
            <a:r>
              <a:rPr lang="en-US" altLang="zh-CN" smtClean="0"/>
              <a:t>root</a:t>
            </a:r>
          </a:p>
          <a:p>
            <a:pPr lvl="1"/>
            <a:r>
              <a:rPr lang="zh-CN" altLang="en-US" smtClean="0"/>
              <a:t>需要输入 </a:t>
            </a:r>
            <a:r>
              <a:rPr lang="en-US" altLang="zh-CN" smtClean="0"/>
              <a:t>frank </a:t>
            </a:r>
            <a:r>
              <a:rPr lang="zh-CN" altLang="en-US" smtClean="0"/>
              <a:t>的密码，不是 </a:t>
            </a:r>
            <a:r>
              <a:rPr lang="en-US" altLang="zh-CN" smtClean="0"/>
              <a:t>root </a:t>
            </a:r>
            <a:r>
              <a:rPr lang="zh-CN" altLang="en-US" smtClean="0"/>
              <a:t>的密码</a:t>
            </a:r>
            <a:endParaRPr lang="en-US" altLang="zh-CN" smtClean="0"/>
          </a:p>
          <a:p>
            <a:pPr lvl="1"/>
            <a:r>
              <a:rPr lang="zh-CN" altLang="en-US" smtClean="0"/>
              <a:t>使用 </a:t>
            </a:r>
            <a:r>
              <a:rPr lang="en-US" altLang="zh-CN" smtClean="0"/>
              <a:t>ctrl + A </a:t>
            </a:r>
            <a:r>
              <a:rPr lang="zh-CN" altLang="en-US" smtClean="0"/>
              <a:t>可以快速回到命令前面</a:t>
            </a:r>
            <a:endParaRPr lang="en-US" altLang="zh-CN" smtClean="0"/>
          </a:p>
          <a:p>
            <a:pPr lvl="1"/>
            <a:r>
              <a:rPr lang="en-US" altLang="zh-CN" smtClean="0"/>
              <a:t>sudo !! </a:t>
            </a:r>
            <a:r>
              <a:rPr lang="zh-CN" altLang="en-US" smtClean="0"/>
              <a:t>的意思是用 </a:t>
            </a:r>
            <a:r>
              <a:rPr lang="en-US" altLang="zh-CN" smtClean="0"/>
              <a:t>sudo </a:t>
            </a:r>
            <a:r>
              <a:rPr lang="zh-CN" altLang="en-US" smtClean="0"/>
              <a:t>执行上一句命令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 </a:t>
            </a:r>
            <a:r>
              <a:rPr lang="en-US" altLang="zh-CN" smtClean="0"/>
              <a:t>Node.js 8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endParaRPr lang="en-US" altLang="zh-CN" smtClean="0"/>
          </a:p>
          <a:p>
            <a:pPr lvl="1"/>
            <a:r>
              <a:rPr lang="en-US" altLang="zh-CN"/>
              <a:t>curl -sL https://deb.nodesource.com/setup_8.x | sudo bash </a:t>
            </a:r>
            <a:r>
              <a:rPr lang="en-US" altLang="zh-CN" smtClean="0"/>
              <a:t>-</a:t>
            </a:r>
          </a:p>
          <a:p>
            <a:pPr lvl="1"/>
            <a:r>
              <a:rPr lang="en-US" altLang="zh-CN"/>
              <a:t>sudo sed -i 's/deb.nodesource.com\/node_8.x/mirrors.tuna.tsinghua.edu.cn\/nodesource\/deb_8.x/g' /</a:t>
            </a:r>
            <a:r>
              <a:rPr lang="en-US" altLang="zh-CN" smtClean="0"/>
              <a:t>etc/apt/sources.list.d/nodesource.list</a:t>
            </a:r>
          </a:p>
          <a:p>
            <a:pPr lvl="1"/>
            <a:r>
              <a:rPr lang="en-US" altLang="zh-CN"/>
              <a:t>sudo apt-get </a:t>
            </a:r>
            <a:r>
              <a:rPr lang="en-US" altLang="zh-CN" smtClean="0"/>
              <a:t>update</a:t>
            </a:r>
          </a:p>
          <a:p>
            <a:pPr lvl="1"/>
            <a:r>
              <a:rPr lang="en-US" altLang="zh-CN"/>
              <a:t>sudo apt-get install -y </a:t>
            </a:r>
            <a:r>
              <a:rPr lang="en-US" altLang="zh-CN" smtClean="0"/>
              <a:t>nodejs</a:t>
            </a:r>
          </a:p>
          <a:p>
            <a:pPr lvl="1"/>
            <a:r>
              <a:rPr lang="en-US" altLang="zh-CN" smtClean="0"/>
              <a:t>node -v</a:t>
            </a:r>
          </a:p>
          <a:p>
            <a:pPr lvl="1"/>
            <a:r>
              <a:rPr lang="en-US" altLang="zh-CN" smtClean="0"/>
              <a:t>npm -v</a:t>
            </a:r>
          </a:p>
          <a:p>
            <a:pPr lvl="1"/>
            <a:r>
              <a:rPr lang="en-US" altLang="zh-CN" smtClean="0"/>
              <a:t>npx -v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前置条件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安装 </a:t>
            </a:r>
            <a:r>
              <a:rPr lang="en-US" altLang="zh-CN" smtClean="0"/>
              <a:t>Node.js 8+</a:t>
            </a:r>
          </a:p>
          <a:p>
            <a:r>
              <a:rPr lang="zh-CN" altLang="en-US" smtClean="0"/>
              <a:t>理解 </a:t>
            </a:r>
            <a:r>
              <a:rPr lang="en-US" altLang="zh-CN" smtClean="0"/>
              <a:t>IP </a:t>
            </a:r>
            <a:r>
              <a:rPr lang="zh-CN" altLang="en-US" smtClean="0"/>
              <a:t>和端口</a:t>
            </a:r>
            <a:endParaRPr lang="en-US" altLang="zh-CN" smtClean="0"/>
          </a:p>
          <a:p>
            <a:r>
              <a:rPr lang="zh-CN" altLang="en-US" smtClean="0"/>
              <a:t>理解 </a:t>
            </a:r>
            <a:r>
              <a:rPr lang="en-US" altLang="zh-CN" smtClean="0"/>
              <a:t>URL </a:t>
            </a:r>
            <a:r>
              <a:rPr lang="zh-CN" altLang="en-US" smtClean="0"/>
              <a:t>路径和查询参数</a:t>
            </a:r>
            <a:endParaRPr lang="en-US" altLang="zh-CN" smtClean="0"/>
          </a:p>
          <a:p>
            <a:r>
              <a:rPr lang="zh-CN" altLang="en-US"/>
              <a:t>不</a:t>
            </a:r>
            <a:r>
              <a:rPr lang="zh-CN" altLang="en-US" smtClean="0"/>
              <a:t>需要会 </a:t>
            </a:r>
            <a:r>
              <a:rPr lang="en-US" altLang="zh-CN" smtClean="0"/>
              <a:t>JavaScript</a:t>
            </a:r>
          </a:p>
          <a:p>
            <a:r>
              <a:rPr lang="zh-CN" altLang="en-US"/>
              <a:t>本节</a:t>
            </a:r>
            <a:r>
              <a:rPr lang="zh-CN" altLang="en-US" smtClean="0"/>
              <a:t>课所有代码建议复制使用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 </a:t>
            </a:r>
            <a:r>
              <a:rPr lang="en-US" altLang="zh-CN" smtClean="0"/>
              <a:t>git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/>
              <a:t>sudo apt install </a:t>
            </a:r>
            <a:r>
              <a:rPr lang="en-US" altLang="zh-CN" smtClean="0"/>
              <a:t>git</a:t>
            </a:r>
          </a:p>
          <a:p>
            <a:pPr lvl="1"/>
            <a:r>
              <a:rPr lang="zh-CN" altLang="en-US" smtClean="0"/>
              <a:t>遇到 </a:t>
            </a:r>
            <a:r>
              <a:rPr lang="en-US" altLang="zh-CN" smtClean="0"/>
              <a:t>[Y/n] </a:t>
            </a:r>
            <a:r>
              <a:rPr lang="zh-CN" altLang="en-US" smtClean="0"/>
              <a:t>输入回车，或者 </a:t>
            </a:r>
            <a:r>
              <a:rPr lang="en-US" altLang="zh-CN" smtClean="0"/>
              <a:t>y </a:t>
            </a:r>
            <a:r>
              <a:rPr lang="zh-CN" altLang="en-US" smtClean="0"/>
              <a:t>回车</a:t>
            </a:r>
            <a:endParaRPr lang="en-US" altLang="zh-CN" smtClean="0"/>
          </a:p>
          <a:p>
            <a:pPr lvl="1"/>
            <a:r>
              <a:rPr lang="en-US" altLang="zh-CN" smtClean="0"/>
              <a:t>git --version</a:t>
            </a:r>
          </a:p>
          <a:p>
            <a:r>
              <a:rPr lang="zh-CN" altLang="en-US" smtClean="0"/>
              <a:t>注意</a:t>
            </a:r>
            <a:endParaRPr lang="en-US" altLang="zh-CN" smtClean="0"/>
          </a:p>
          <a:p>
            <a:pPr lvl="1"/>
            <a:r>
              <a:rPr lang="zh-CN" altLang="en-US" smtClean="0"/>
              <a:t>由于无界面环境，安装不了 </a:t>
            </a:r>
            <a:r>
              <a:rPr lang="en-US" altLang="zh-CN" smtClean="0"/>
              <a:t>VSCode</a:t>
            </a:r>
            <a:r>
              <a:rPr lang="zh-CN" altLang="en-US" smtClean="0"/>
              <a:t>，</a:t>
            </a:r>
            <a:r>
              <a:rPr lang="en-US" altLang="zh-CN" smtClean="0"/>
              <a:t>vim </a:t>
            </a:r>
            <a:r>
              <a:rPr lang="zh-CN" altLang="en-US" smtClean="0"/>
              <a:t>又太难</a:t>
            </a:r>
            <a:endParaRPr lang="en-US" altLang="zh-CN"/>
          </a:p>
          <a:p>
            <a:pPr lvl="1"/>
            <a:r>
              <a:rPr lang="zh-CN" altLang="en-US" smtClean="0"/>
              <a:t>所以不要使用 </a:t>
            </a:r>
            <a:r>
              <a:rPr lang="en-US" altLang="zh-CN" smtClean="0"/>
              <a:t>git commit -v </a:t>
            </a:r>
            <a:r>
              <a:rPr lang="zh-CN" altLang="en-US" smtClean="0"/>
              <a:t>改用 </a:t>
            </a:r>
            <a:r>
              <a:rPr lang="en-US" altLang="zh-CN" smtClean="0"/>
              <a:t>-m "xxx"</a:t>
            </a:r>
          </a:p>
          <a:p>
            <a:pPr lvl="1"/>
            <a:r>
              <a:rPr lang="zh-CN" altLang="en-US" smtClean="0"/>
              <a:t>如果你想学习 </a:t>
            </a:r>
            <a:r>
              <a:rPr lang="en-US" altLang="zh-CN" smtClean="0"/>
              <a:t>vim</a:t>
            </a:r>
            <a:r>
              <a:rPr lang="zh-CN" altLang="en-US" smtClean="0"/>
              <a:t>，在本地电脑输入 </a:t>
            </a:r>
            <a:r>
              <a:rPr lang="en-US" altLang="zh-CN" smtClean="0"/>
              <a:t>vimtutor </a:t>
            </a:r>
            <a:r>
              <a:rPr lang="zh-CN" altLang="en-US" smtClean="0"/>
              <a:t>看完</a:t>
            </a:r>
            <a:endParaRPr lang="en-US" altLang="zh-CN" smtClean="0"/>
          </a:p>
          <a:p>
            <a:pPr lvl="1"/>
            <a:r>
              <a:rPr lang="zh-CN" altLang="en-US" smtClean="0"/>
              <a:t>新人不要浪费时间学习 </a:t>
            </a:r>
            <a:r>
              <a:rPr lang="en-US" altLang="zh-CN" smtClean="0"/>
              <a:t>vim</a:t>
            </a:r>
          </a:p>
          <a:p>
            <a:pPr lvl="1"/>
            <a:r>
              <a:rPr lang="zh-CN" altLang="en-US" smtClean="0"/>
              <a:t>遇到解决不了的问题，请自行搜索报错信息</a:t>
            </a:r>
            <a:endParaRPr lang="en-US" altLang="zh-CN" smtClean="0"/>
          </a:p>
          <a:p>
            <a:pPr lvl="1"/>
            <a:r>
              <a:rPr lang="zh-CN" altLang="en-US" smtClean="0"/>
              <a:t>实在不行，就去阿里云页面重启机器即可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0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部署应用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533396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下载代码</a:t>
            </a:r>
            <a:endParaRPr lang="en-US" altLang="zh-CN" smtClean="0"/>
          </a:p>
          <a:p>
            <a:pPr lvl="1"/>
            <a:r>
              <a:rPr lang="en-US" altLang="zh-CN"/>
              <a:t>git clone </a:t>
            </a:r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github.com/FrankFang/nodejs-test.git</a:t>
            </a:r>
            <a:r>
              <a:rPr lang="en-US" altLang="zh-CN" smtClean="0"/>
              <a:t>    </a:t>
            </a:r>
            <a:r>
              <a:rPr lang="zh-CN" altLang="en-US" smtClean="0"/>
              <a:t>这个地址可以改成你的仓库的 </a:t>
            </a:r>
            <a:r>
              <a:rPr lang="en-US" altLang="zh-CN" smtClean="0"/>
              <a:t>https </a:t>
            </a:r>
            <a:r>
              <a:rPr lang="zh-CN" altLang="en-US" smtClean="0"/>
              <a:t>地址</a:t>
            </a:r>
            <a:endParaRPr lang="en-US" altLang="zh-CN" smtClean="0"/>
          </a:p>
          <a:p>
            <a:pPr lvl="1"/>
            <a:r>
              <a:rPr lang="zh-CN" altLang="en-US" smtClean="0"/>
              <a:t>只是下载，所以不要使用 </a:t>
            </a:r>
            <a:r>
              <a:rPr lang="en-US" altLang="zh-CN" smtClean="0"/>
              <a:t>ssh </a:t>
            </a:r>
            <a:r>
              <a:rPr lang="zh-CN" altLang="en-US" smtClean="0"/>
              <a:t>地址，使用 </a:t>
            </a:r>
            <a:r>
              <a:rPr lang="en-US" altLang="zh-CN" smtClean="0"/>
              <a:t>https</a:t>
            </a:r>
          </a:p>
          <a:p>
            <a:r>
              <a:rPr lang="zh-CN" altLang="en-US" smtClean="0"/>
              <a:t>启动应用</a:t>
            </a:r>
            <a:endParaRPr lang="en-US" altLang="zh-CN" smtClean="0"/>
          </a:p>
          <a:p>
            <a:pPr lvl="1"/>
            <a:r>
              <a:rPr lang="en-US" altLang="zh-CN" smtClean="0">
                <a:latin typeface="Consolas" panose="020B0609020204030204" pitchFamily="49" charset="0"/>
              </a:rPr>
              <a:t>cd nodejs-test</a:t>
            </a:r>
          </a:p>
          <a:p>
            <a:pPr lvl="1"/>
            <a:r>
              <a:rPr lang="en-US" altLang="zh-CN" smtClean="0">
                <a:latin typeface="Consolas" panose="020B0609020204030204" pitchFamily="49" charset="0"/>
              </a:rPr>
              <a:t>touch log</a:t>
            </a: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启动命令：</a:t>
            </a:r>
            <a:r>
              <a:rPr lang="en-US" altLang="zh-CN" smtClean="0">
                <a:latin typeface="Consolas" panose="020B0609020204030204" pitchFamily="49" charset="0"/>
              </a:rPr>
              <a:t>node </a:t>
            </a:r>
            <a:r>
              <a:rPr lang="en-US" altLang="zh-CN">
                <a:latin typeface="Consolas" panose="020B0609020204030204" pitchFamily="49" charset="0"/>
              </a:rPr>
              <a:t>server.js </a:t>
            </a:r>
            <a:r>
              <a:rPr lang="en-US" altLang="zh-CN" smtClean="0">
                <a:latin typeface="Consolas" panose="020B0609020204030204" pitchFamily="49" charset="0"/>
              </a:rPr>
              <a:t>8888 &gt; log </a:t>
            </a:r>
            <a:r>
              <a:rPr lang="en-US" altLang="zh-CN">
                <a:latin typeface="Consolas" panose="020B0609020204030204" pitchFamily="49" charset="0"/>
              </a:rPr>
              <a:t>2&gt;&amp;1 </a:t>
            </a:r>
            <a:r>
              <a:rPr lang="en-US" altLang="zh-CN" smtClean="0">
                <a:latin typeface="Consolas" panose="020B0609020204030204" pitchFamily="49" charset="0"/>
              </a:rPr>
              <a:t>&amp;</a:t>
            </a: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把启动命令做成 </a:t>
            </a:r>
            <a:r>
              <a:rPr lang="en-US" altLang="zh-CN" smtClean="0">
                <a:latin typeface="Consolas" panose="020B0609020204030204" pitchFamily="49" charset="0"/>
              </a:rPr>
              <a:t>start </a:t>
            </a:r>
            <a:r>
              <a:rPr lang="zh-CN" altLang="en-US" smtClean="0">
                <a:latin typeface="Consolas" panose="020B0609020204030204" pitchFamily="49" charset="0"/>
              </a:rPr>
              <a:t>文件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添加执行权限 </a:t>
            </a:r>
            <a:r>
              <a:rPr lang="en-US" altLang="zh-CN" smtClean="0">
                <a:latin typeface="Consolas" panose="020B0609020204030204" pitchFamily="49" charset="0"/>
              </a:rPr>
              <a:t>chmod +x ./start</a:t>
            </a: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运行 </a:t>
            </a:r>
            <a:r>
              <a:rPr lang="en-US" altLang="zh-CN" smtClean="0">
                <a:latin typeface="Consolas" panose="020B0609020204030204" pitchFamily="49" charset="0"/>
              </a:rPr>
              <a:t>sh ./start </a:t>
            </a:r>
            <a:r>
              <a:rPr lang="zh-CN" altLang="en-US" smtClean="0">
                <a:latin typeface="Consolas" panose="020B0609020204030204" pitchFamily="49" charset="0"/>
              </a:rPr>
              <a:t>得到一个进程号 </a:t>
            </a:r>
            <a:r>
              <a:rPr lang="en-US" altLang="zh-CN" smtClean="0">
                <a:latin typeface="Consolas" panose="020B0609020204030204" pitchFamily="49" charset="0"/>
              </a:rPr>
              <a:t>pid</a:t>
            </a:r>
          </a:p>
          <a:p>
            <a:pPr lvl="1"/>
            <a:r>
              <a:rPr lang="en-US" altLang="zh-CN" smtClean="0">
                <a:latin typeface="Consolas" panose="020B0609020204030204" pitchFamily="49" charset="0"/>
              </a:rPr>
              <a:t>tail log </a:t>
            </a:r>
            <a:r>
              <a:rPr lang="zh-CN" altLang="en-US" smtClean="0">
                <a:latin typeface="Consolas" panose="020B0609020204030204" pitchFamily="49" charset="0"/>
              </a:rPr>
              <a:t>看 </a:t>
            </a:r>
            <a:r>
              <a:rPr lang="en-US" altLang="zh-CN" smtClean="0">
                <a:latin typeface="Consolas" panose="020B0609020204030204" pitchFamily="49" charset="0"/>
              </a:rPr>
              <a:t>log </a:t>
            </a:r>
            <a:r>
              <a:rPr lang="zh-CN" altLang="en-US" smtClean="0">
                <a:latin typeface="Consolas" panose="020B0609020204030204" pitchFamily="49" charset="0"/>
              </a:rPr>
              <a:t>内容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en-US" altLang="zh-CN" smtClean="0">
                <a:latin typeface="Consolas" panose="020B0609020204030204" pitchFamily="49" charset="0"/>
              </a:rPr>
              <a:t>kill -9 pid </a:t>
            </a:r>
            <a:r>
              <a:rPr lang="zh-CN" altLang="en-US" smtClean="0">
                <a:latin typeface="Consolas" panose="020B0609020204030204" pitchFamily="49" charset="0"/>
              </a:rPr>
              <a:t>可以关掉进程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en-US" altLang="zh-CN" smtClean="0">
                <a:latin typeface="Consolas" panose="020B0609020204030204" pitchFamily="49" charset="0"/>
              </a:rPr>
              <a:t>killall node </a:t>
            </a:r>
            <a:r>
              <a:rPr lang="zh-CN" altLang="en-US" smtClean="0">
                <a:latin typeface="Consolas" panose="020B0609020204030204" pitchFamily="49" charset="0"/>
              </a:rPr>
              <a:t>可以关掉所有 </a:t>
            </a:r>
            <a:r>
              <a:rPr lang="en-US" altLang="zh-CN" smtClean="0">
                <a:latin typeface="Consolas" panose="020B0609020204030204" pitchFamily="49" charset="0"/>
              </a:rPr>
              <a:t>node </a:t>
            </a:r>
            <a:r>
              <a:rPr lang="zh-CN" altLang="en-US" smtClean="0">
                <a:latin typeface="Consolas" panose="020B0609020204030204" pitchFamily="49" charset="0"/>
              </a:rPr>
              <a:t>进程</a:t>
            </a:r>
            <a:endParaRPr lang="en-US" altLang="zh-CN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</a:t>
            </a:r>
            <a:r>
              <a:rPr lang="zh-CN" altLang="en-US"/>
              <a:t>重</a:t>
            </a:r>
            <a:r>
              <a:rPr lang="zh-CN" altLang="en-US" smtClean="0"/>
              <a:t>启应用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上传代码</a:t>
            </a:r>
            <a:endParaRPr lang="en-US" altLang="zh-CN" smtClean="0"/>
          </a:p>
          <a:p>
            <a:pPr lvl="1"/>
            <a:r>
              <a:rPr lang="zh-CN" altLang="en-US" smtClean="0"/>
              <a:t>在本地改完代码</a:t>
            </a:r>
            <a:endParaRPr lang="en-US" altLang="zh-CN" smtClean="0"/>
          </a:p>
          <a:p>
            <a:pPr lvl="1"/>
            <a:r>
              <a:rPr lang="en-US" altLang="zh-CN" smtClean="0"/>
              <a:t>git push</a:t>
            </a:r>
          </a:p>
          <a:p>
            <a:r>
              <a:rPr lang="zh-CN" altLang="en-US" smtClean="0"/>
              <a:t>下载代码</a:t>
            </a:r>
            <a:endParaRPr lang="en-US" altLang="zh-CN" smtClean="0"/>
          </a:p>
          <a:p>
            <a:pPr lvl="1"/>
            <a:r>
              <a:rPr lang="en-US" altLang="zh-CN" smtClean="0"/>
              <a:t>ssh frank@</a:t>
            </a:r>
            <a:r>
              <a:rPr lang="zh-CN" altLang="en-US" smtClean="0"/>
              <a:t>实例</a:t>
            </a:r>
            <a:r>
              <a:rPr lang="en-US" altLang="zh-CN" smtClean="0"/>
              <a:t>ip</a:t>
            </a:r>
          </a:p>
          <a:p>
            <a:pPr lvl="1"/>
            <a:r>
              <a:rPr lang="en-US" altLang="zh-CN" smtClean="0"/>
              <a:t>cd nodejs-test</a:t>
            </a:r>
          </a:p>
          <a:p>
            <a:pPr lvl="1"/>
            <a:r>
              <a:rPr lang="en-US" altLang="zh-CN" smtClean="0"/>
              <a:t>git pull</a:t>
            </a:r>
          </a:p>
          <a:p>
            <a:pPr lvl="1"/>
            <a:r>
              <a:rPr lang="en-US" altLang="zh-CN" smtClean="0"/>
              <a:t>killall node</a:t>
            </a:r>
            <a:r>
              <a:rPr lang="zh-CN" altLang="en-US" smtClean="0"/>
              <a:t>（因为忘了进程号，实际上可以记下来）</a:t>
            </a:r>
            <a:endParaRPr lang="en-US" altLang="zh-CN" smtClean="0"/>
          </a:p>
          <a:p>
            <a:pPr lvl="1"/>
            <a:r>
              <a:rPr lang="en-US" altLang="zh-CN" smtClean="0"/>
              <a:t>sh ./start</a:t>
            </a:r>
          </a:p>
          <a:p>
            <a:pPr lvl="1"/>
            <a:r>
              <a:rPr lang="zh-CN" altLang="en-US"/>
              <a:t>重</a:t>
            </a:r>
            <a:r>
              <a:rPr lang="zh-CN" altLang="en-US" smtClean="0"/>
              <a:t>启完毕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回顾一下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请求和响应分别有哪几部分</a:t>
            </a:r>
            <a:endParaRPr lang="en-US" altLang="zh-CN" smtClean="0"/>
          </a:p>
          <a:p>
            <a:r>
              <a:rPr lang="zh-CN" altLang="en-US" smtClean="0"/>
              <a:t>请求动词有哪些</a:t>
            </a:r>
            <a:endParaRPr lang="en-US" altLang="zh-CN" smtClean="0"/>
          </a:p>
          <a:p>
            <a:r>
              <a:rPr lang="zh-CN" altLang="en-US"/>
              <a:t>状态</a:t>
            </a:r>
            <a:r>
              <a:rPr lang="zh-CN" altLang="en-US" smtClean="0"/>
              <a:t>码有哪些</a:t>
            </a:r>
            <a:endParaRPr lang="en-US" altLang="zh-CN" smtClean="0"/>
          </a:p>
          <a:p>
            <a:r>
              <a:rPr lang="zh-CN" altLang="en-US" smtClean="0"/>
              <a:t>用 </a:t>
            </a:r>
            <a:r>
              <a:rPr lang="en-US" altLang="zh-CN" smtClean="0"/>
              <a:t>curl </a:t>
            </a:r>
            <a:r>
              <a:rPr lang="zh-CN" altLang="en-US" smtClean="0"/>
              <a:t>构造请求</a:t>
            </a:r>
            <a:endParaRPr lang="en-US" altLang="zh-CN" smtClean="0"/>
          </a:p>
          <a:p>
            <a:r>
              <a:rPr lang="zh-CN" altLang="en-US" smtClean="0"/>
              <a:t>用 </a:t>
            </a:r>
            <a:r>
              <a:rPr lang="en-US" altLang="zh-CN" smtClean="0"/>
              <a:t>Node.js </a:t>
            </a:r>
            <a:r>
              <a:rPr lang="zh-CN" altLang="en-US" smtClean="0"/>
              <a:t>读请求，造响应</a:t>
            </a:r>
            <a:endParaRPr lang="en-US" altLang="zh-CN" smtClean="0"/>
          </a:p>
          <a:p>
            <a:r>
              <a:rPr lang="en-US" altLang="zh-CN" smtClean="0"/>
              <a:t>HTML / CSS / JS </a:t>
            </a:r>
            <a:r>
              <a:rPr lang="zh-CN" altLang="en-US" smtClean="0"/>
              <a:t>的本质都是字符串</a:t>
            </a:r>
            <a:endParaRPr lang="en-US" altLang="zh-CN" smtClean="0"/>
          </a:p>
          <a:p>
            <a:r>
              <a:rPr lang="zh-CN" altLang="en-US" smtClean="0"/>
              <a:t>部署 </a:t>
            </a:r>
            <a:r>
              <a:rPr lang="en-US" altLang="zh-CN" smtClean="0"/>
              <a:t>Node.js </a:t>
            </a:r>
            <a:r>
              <a:rPr lang="zh-CN" altLang="en-US" smtClean="0"/>
              <a:t>应用到云服务器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再见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69332"/>
          </a:xfrm>
        </p:spPr>
        <p:txBody>
          <a:bodyPr/>
          <a:lstStyle/>
          <a:p>
            <a:r>
              <a:rPr lang="zh-CN" altLang="en-US" smtClean="0"/>
              <a:t>接下来进入 </a:t>
            </a:r>
            <a:r>
              <a:rPr lang="en-US" altLang="zh-CN" smtClean="0"/>
              <a:t>JS </a:t>
            </a:r>
            <a:r>
              <a:rPr lang="zh-CN" altLang="en-US" smtClean="0"/>
              <a:t>的学习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纠错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RFC 2616</a:t>
            </a:r>
          </a:p>
          <a:p>
            <a:pPr lvl="1"/>
            <a:r>
              <a:rPr lang="zh-CN" altLang="en-US" smtClean="0"/>
              <a:t>抱歉，视频中把 </a:t>
            </a:r>
            <a:r>
              <a:rPr lang="en-US" altLang="zh-CN" smtClean="0"/>
              <a:t>RFC 2616 </a:t>
            </a:r>
            <a:r>
              <a:rPr lang="zh-CN" altLang="en-US" smtClean="0"/>
              <a:t>全部误写成了 </a:t>
            </a:r>
            <a:r>
              <a:rPr lang="en-US" altLang="zh-CN" smtClean="0"/>
              <a:t>2612</a:t>
            </a:r>
          </a:p>
          <a:p>
            <a:pPr lvl="1"/>
            <a:r>
              <a:rPr lang="zh-CN" altLang="en-US" smtClean="0"/>
              <a:t>特此纠正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4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28650" y="2028142"/>
            <a:ext cx="7886700" cy="1421928"/>
          </a:xfrm>
        </p:spPr>
        <p:txBody>
          <a:bodyPr/>
          <a:lstStyle/>
          <a:p>
            <a:r>
              <a:rPr lang="zh-CN" altLang="en-US" smtClean="0"/>
              <a:t>本节课所有代码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都在课程简介有备份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 smtClean="0"/>
              <a:t>方便大家复制粘贴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请求与响应模型</a:t>
            </a:r>
            <a:endParaRPr lang="zh-CN" altLang="en-US"/>
          </a:p>
        </p:txBody>
      </p:sp>
      <p:pic>
        <p:nvPicPr>
          <p:cNvPr id="1026" name="Picture 2" descr="æå¡å¨ä¸æµè§å¨çäº¤äº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395"/>
            <a:ext cx="9158872" cy="425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如何发请求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方法</a:t>
            </a:r>
            <a:endParaRPr lang="en-US" altLang="zh-CN" smtClean="0"/>
          </a:p>
          <a:p>
            <a:pPr lvl="1"/>
            <a:r>
              <a:rPr lang="zh-CN" altLang="en-US" smtClean="0"/>
              <a:t>用 </a:t>
            </a:r>
            <a:r>
              <a:rPr lang="en-US" altLang="zh-CN" smtClean="0"/>
              <a:t>Chrome </a:t>
            </a:r>
            <a:r>
              <a:rPr lang="zh-CN" altLang="en-US"/>
              <a:t>地址</a:t>
            </a:r>
            <a:r>
              <a:rPr lang="zh-CN" altLang="en-US" smtClean="0"/>
              <a:t>栏</a:t>
            </a:r>
            <a:endParaRPr lang="en-US" altLang="zh-CN" smtClean="0"/>
          </a:p>
          <a:p>
            <a:pPr lvl="1"/>
            <a:r>
              <a:rPr lang="zh-CN" altLang="en-US" smtClean="0"/>
              <a:t>用 </a:t>
            </a:r>
            <a:r>
              <a:rPr lang="en-US" altLang="zh-CN" smtClean="0"/>
              <a:t>curl </a:t>
            </a:r>
            <a:r>
              <a:rPr lang="zh-CN" altLang="en-US" smtClean="0"/>
              <a:t>命令</a:t>
            </a:r>
            <a:endParaRPr lang="en-US" altLang="zh-CN" smtClean="0"/>
          </a:p>
          <a:p>
            <a:r>
              <a:rPr lang="zh-CN" altLang="en-US" smtClean="0"/>
              <a:t>概念</a:t>
            </a:r>
            <a:endParaRPr lang="en-US" altLang="zh-CN" smtClean="0"/>
          </a:p>
          <a:p>
            <a:pPr lvl="1"/>
            <a:r>
              <a:rPr lang="zh-CN" altLang="en-US" smtClean="0"/>
              <a:t>帮你发请求的工具叫做「用户代理」</a:t>
            </a:r>
            <a:endParaRPr lang="en-US" altLang="zh-CN" smtClean="0"/>
          </a:p>
          <a:p>
            <a:pPr lvl="1"/>
            <a:r>
              <a:rPr lang="zh-CN" altLang="en-US"/>
              <a:t>英文</a:t>
            </a:r>
            <a:r>
              <a:rPr lang="zh-CN" altLang="en-US" smtClean="0"/>
              <a:t>名 </a:t>
            </a:r>
            <a:r>
              <a:rPr lang="en-US" altLang="zh-CN" smtClean="0"/>
              <a:t>User Agent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如何做出一个响应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需用编程</a:t>
            </a:r>
            <a:endParaRPr lang="en-US" altLang="zh-CN" smtClean="0"/>
          </a:p>
          <a:p>
            <a:pPr lvl="1"/>
            <a:r>
              <a:rPr lang="en-US" altLang="zh-CN" smtClean="0"/>
              <a:t>Node.js </a:t>
            </a:r>
            <a:r>
              <a:rPr lang="zh-CN" altLang="en-US" smtClean="0"/>
              <a:t>有一个 </a:t>
            </a:r>
            <a:r>
              <a:rPr lang="en-US" altLang="zh-CN" smtClean="0"/>
              <a:t>http </a:t>
            </a:r>
            <a:r>
              <a:rPr lang="zh-CN" altLang="en-US" smtClean="0"/>
              <a:t>模块可以做到</a:t>
            </a:r>
            <a:endParaRPr lang="en-US" altLang="zh-CN" smtClean="0"/>
          </a:p>
          <a:p>
            <a:pPr lvl="1"/>
            <a:r>
              <a:rPr lang="zh-CN" altLang="en-US" smtClean="0">
                <a:hlinkClick r:id="rId2"/>
              </a:rPr>
              <a:t>初始代码</a:t>
            </a:r>
            <a:r>
              <a:rPr lang="zh-CN" altLang="en-US" smtClean="0"/>
              <a:t>已写好，直接用</a:t>
            </a:r>
            <a:endParaRPr lang="en-US" altLang="zh-CN" smtClean="0"/>
          </a:p>
          <a:p>
            <a:r>
              <a:rPr lang="zh-CN" altLang="en-US" smtClean="0"/>
              <a:t>注意事项</a:t>
            </a:r>
            <a:endParaRPr lang="en-US" altLang="zh-CN" smtClean="0"/>
          </a:p>
          <a:p>
            <a:pPr lvl="1"/>
            <a:r>
              <a:rPr lang="zh-CN" altLang="en-US" smtClean="0"/>
              <a:t>这些代码就是服务器代码，一般放在服务器上</a:t>
            </a:r>
            <a:endParaRPr lang="en-US" altLang="zh-CN" smtClean="0"/>
          </a:p>
          <a:p>
            <a:pPr lvl="1"/>
            <a:r>
              <a:rPr lang="en-US" altLang="zh-CN" smtClean="0"/>
              <a:t>path </a:t>
            </a:r>
            <a:r>
              <a:rPr lang="zh-CN" altLang="en-US" smtClean="0"/>
              <a:t>是不带查询参数的路径 </a:t>
            </a:r>
            <a:r>
              <a:rPr lang="en-US" altLang="zh-CN" smtClean="0"/>
              <a:t>/x</a:t>
            </a:r>
          </a:p>
          <a:p>
            <a:pPr lvl="1"/>
            <a:r>
              <a:rPr lang="en-US" altLang="zh-CN" smtClean="0"/>
              <a:t>query </a:t>
            </a:r>
            <a:r>
              <a:rPr lang="zh-CN" altLang="en-US" smtClean="0"/>
              <a:t>是查询参数的对象形式 </a:t>
            </a:r>
            <a:r>
              <a:rPr lang="en-US" altLang="zh-CN" smtClean="0"/>
              <a:t>{a:'1'}</a:t>
            </a:r>
          </a:p>
          <a:p>
            <a:pPr lvl="1"/>
            <a:r>
              <a:rPr lang="en-US" altLang="zh-CN" smtClean="0"/>
              <a:t>queryString </a:t>
            </a:r>
            <a:r>
              <a:rPr lang="zh-CN" altLang="en-US" smtClean="0"/>
              <a:t>是查询参数的字符串形式 </a:t>
            </a:r>
            <a:r>
              <a:rPr lang="en-US" altLang="zh-CN" smtClean="0"/>
              <a:t>?a=1</a:t>
            </a:r>
          </a:p>
          <a:p>
            <a:pPr lvl="1"/>
            <a:r>
              <a:rPr lang="en-US" altLang="zh-CN" smtClean="0"/>
              <a:t>pathWithQuery </a:t>
            </a:r>
            <a:r>
              <a:rPr lang="zh-CN" altLang="en-US" smtClean="0"/>
              <a:t>是带查询参数的路径，一般不用</a:t>
            </a:r>
            <a:endParaRPr lang="en-US" altLang="zh-CN" smtClean="0"/>
          </a:p>
          <a:p>
            <a:pPr lvl="1"/>
            <a:r>
              <a:rPr lang="en-US" altLang="zh-CN" smtClean="0"/>
              <a:t>request </a:t>
            </a:r>
            <a:r>
              <a:rPr lang="zh-CN" altLang="en-US" smtClean="0"/>
              <a:t>是请求对象</a:t>
            </a:r>
            <a:endParaRPr lang="en-US" altLang="zh-CN" smtClean="0"/>
          </a:p>
          <a:p>
            <a:pPr lvl="1"/>
            <a:r>
              <a:rPr lang="en-US" altLang="zh-CN" smtClean="0"/>
              <a:t>response </a:t>
            </a:r>
            <a:r>
              <a:rPr lang="zh-CN" altLang="en-US" smtClean="0"/>
              <a:t>是响应对象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饥人谷2019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饥人谷2019" id="{44CEC87C-5068-483E-8265-4E2F1EDA1C8F}" vid="{66362AC9-09AF-47A4-8FA4-BC568CE0134F}"/>
    </a:ext>
  </a:extLst>
</a:theme>
</file>

<file path=ppt/theme/theme2.xml><?xml version="1.0" encoding="utf-8"?>
<a:theme xmlns:a="http://schemas.openxmlformats.org/drawingml/2006/main" name="饥人谷2019浅色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 入门.pptx" id="{B812C777-9E68-4F43-B758-EBA532ADB484}" vid="{D326234F-4341-4D06-8CC1-2D740558C2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饥人谷2019</Template>
  <TotalTime>671</TotalTime>
  <Words>1997</Words>
  <Application>Microsoft Office PowerPoint</Application>
  <PresentationFormat>全屏显示(4:3)</PresentationFormat>
  <Paragraphs>318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思源黑体</vt:lpstr>
      <vt:lpstr>Arial</vt:lpstr>
      <vt:lpstr>Consolas</vt:lpstr>
      <vt:lpstr>Wingdings</vt:lpstr>
      <vt:lpstr>饥人谷2019</vt:lpstr>
      <vt:lpstr>饥人谷2019浅色主题​​</vt:lpstr>
      <vt:lpstr>HTTP 请求与响应</vt:lpstr>
      <vt:lpstr>PowerPoint 演示文稿</vt:lpstr>
      <vt:lpstr>PowerPoint 演示文稿</vt:lpstr>
      <vt:lpstr>前置条件</vt:lpstr>
      <vt:lpstr>纠错</vt:lpstr>
      <vt:lpstr>本节课所有代码 都在课程简介有备份</vt:lpstr>
      <vt:lpstr>请求与响应模型</vt:lpstr>
      <vt:lpstr>如何发请求</vt:lpstr>
      <vt:lpstr>如何做出一个响应</vt:lpstr>
      <vt:lpstr>代码</vt:lpstr>
      <vt:lpstr>代码逻辑</vt:lpstr>
      <vt:lpstr>遥想当年李爵士</vt:lpstr>
      <vt:lpstr>系统学习 HTTP</vt:lpstr>
      <vt:lpstr>体系化学习</vt:lpstr>
      <vt:lpstr>HTTP 基础概念</vt:lpstr>
      <vt:lpstr>HTTP 基础概念</vt:lpstr>
      <vt:lpstr>用 curl 构造请求</vt:lpstr>
      <vt:lpstr>用 Node.js 读取请求</vt:lpstr>
      <vt:lpstr>用 Node.js 设置响应</vt:lpstr>
      <vt:lpstr>代码细节先不管</vt:lpstr>
      <vt:lpstr>如何调试</vt:lpstr>
      <vt:lpstr>console.log 调试大法</vt:lpstr>
      <vt:lpstr>我不要你觉得，我要我觉得</vt:lpstr>
      <vt:lpstr>下面代码哪里有问题</vt:lpstr>
      <vt:lpstr>出 bug 就是因为你太自信了</vt:lpstr>
      <vt:lpstr>console.log 可以验证对错</vt:lpstr>
      <vt:lpstr>购买一台服务器</vt:lpstr>
      <vt:lpstr>为什么要用收费的服务器</vt:lpstr>
      <vt:lpstr>购买阿里云服务器</vt:lpstr>
      <vt:lpstr>允许 8888 端口</vt:lpstr>
      <vt:lpstr>使用服务器</vt:lpstr>
      <vt:lpstr>你已经有一台 Linux 机器</vt:lpstr>
      <vt:lpstr>ssh 远程登录</vt:lpstr>
      <vt:lpstr>成功界面</vt:lpstr>
      <vt:lpstr>如何防止 ssh 卡住</vt:lpstr>
      <vt:lpstr>创建应用账户</vt:lpstr>
      <vt:lpstr>多账户示意图</vt:lpstr>
      <vt:lpstr>sudo</vt:lpstr>
      <vt:lpstr>安装 Node.js 8</vt:lpstr>
      <vt:lpstr>安装 git</vt:lpstr>
      <vt:lpstr>部署应用</vt:lpstr>
      <vt:lpstr>如何重启应用</vt:lpstr>
      <vt:lpstr>回顾一下</vt:lpstr>
      <vt:lpstr>再见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请求与响应</dc:title>
  <dc:creator>方应杭</dc:creator>
  <cp:lastModifiedBy>方应杭</cp:lastModifiedBy>
  <cp:revision>227</cp:revision>
  <dcterms:created xsi:type="dcterms:W3CDTF">2019-08-28T02:47:40Z</dcterms:created>
  <dcterms:modified xsi:type="dcterms:W3CDTF">2019-09-02T09:13:29Z</dcterms:modified>
</cp:coreProperties>
</file>