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5"/>
  </p:sldMasterIdLst>
  <p:notesMasterIdLst>
    <p:notesMasterId r:id="rId102"/>
  </p:notesMasterIdLst>
  <p:sldIdLst>
    <p:sldId id="256" r:id="rId26"/>
    <p:sldId id="345" r:id="rId27"/>
    <p:sldId id="296" r:id="rId28"/>
    <p:sldId id="262" r:id="rId29"/>
    <p:sldId id="281" r:id="rId30"/>
    <p:sldId id="257" r:id="rId31"/>
    <p:sldId id="264" r:id="rId32"/>
    <p:sldId id="266" r:id="rId33"/>
    <p:sldId id="268" r:id="rId34"/>
    <p:sldId id="269" r:id="rId35"/>
    <p:sldId id="271" r:id="rId36"/>
    <p:sldId id="272" r:id="rId37"/>
    <p:sldId id="310" r:id="rId38"/>
    <p:sldId id="311" r:id="rId39"/>
    <p:sldId id="312" r:id="rId40"/>
    <p:sldId id="297" r:id="rId41"/>
    <p:sldId id="299" r:id="rId42"/>
    <p:sldId id="300" r:id="rId43"/>
    <p:sldId id="301" r:id="rId44"/>
    <p:sldId id="306" r:id="rId45"/>
    <p:sldId id="302" r:id="rId46"/>
    <p:sldId id="303" r:id="rId47"/>
    <p:sldId id="304" r:id="rId48"/>
    <p:sldId id="305" r:id="rId49"/>
    <p:sldId id="307" r:id="rId50"/>
    <p:sldId id="308" r:id="rId51"/>
    <p:sldId id="313" r:id="rId52"/>
    <p:sldId id="309" r:id="rId53"/>
    <p:sldId id="282" r:id="rId54"/>
    <p:sldId id="283" r:id="rId55"/>
    <p:sldId id="284" r:id="rId56"/>
    <p:sldId id="285" r:id="rId57"/>
    <p:sldId id="286" r:id="rId58"/>
    <p:sldId id="287" r:id="rId59"/>
    <p:sldId id="288" r:id="rId60"/>
    <p:sldId id="289" r:id="rId61"/>
    <p:sldId id="290" r:id="rId62"/>
    <p:sldId id="291" r:id="rId63"/>
    <p:sldId id="293" r:id="rId64"/>
    <p:sldId id="294" r:id="rId65"/>
    <p:sldId id="314" r:id="rId66"/>
    <p:sldId id="273"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32" r:id="rId80"/>
    <p:sldId id="333" r:id="rId81"/>
    <p:sldId id="334" r:id="rId82"/>
    <p:sldId id="335" r:id="rId83"/>
    <p:sldId id="336" r:id="rId84"/>
    <p:sldId id="338" r:id="rId85"/>
    <p:sldId id="337" r:id="rId86"/>
    <p:sldId id="339" r:id="rId87"/>
    <p:sldId id="340" r:id="rId88"/>
    <p:sldId id="341" r:id="rId89"/>
    <p:sldId id="342" r:id="rId90"/>
    <p:sldId id="330" r:id="rId91"/>
    <p:sldId id="343" r:id="rId92"/>
    <p:sldId id="344" r:id="rId93"/>
    <p:sldId id="329" r:id="rId94"/>
    <p:sldId id="274" r:id="rId95"/>
    <p:sldId id="275" r:id="rId96"/>
    <p:sldId id="276" r:id="rId97"/>
    <p:sldId id="277" r:id="rId98"/>
    <p:sldId id="278" r:id="rId99"/>
    <p:sldId id="279" r:id="rId100"/>
    <p:sldId id="280"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 Kurniawan Saputra" initials="AKS" lastIdx="5" clrIdx="0">
    <p:extLst>
      <p:ext uri="{19B8F6BF-5375-455C-9EA6-DF929625EA0E}">
        <p15:presenceInfo xmlns:p15="http://schemas.microsoft.com/office/powerpoint/2012/main" userId="08861e9046dc62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7" autoAdjust="0"/>
    <p:restoredTop sz="88889" autoAdjust="0"/>
  </p:normalViewPr>
  <p:slideViewPr>
    <p:cSldViewPr snapToGrid="0">
      <p:cViewPr varScale="1">
        <p:scale>
          <a:sx n="61" d="100"/>
          <a:sy n="61" d="100"/>
        </p:scale>
        <p:origin x="1248" y="60"/>
      </p:cViewPr>
      <p:guideLst>
        <p:guide orient="horz" pos="2160"/>
        <p:guide pos="3840"/>
      </p:guideLst>
    </p:cSldViewPr>
  </p:slideViewPr>
  <p:outlineViewPr>
    <p:cViewPr>
      <p:scale>
        <a:sx n="33" d="100"/>
        <a:sy n="33" d="100"/>
      </p:scale>
      <p:origin x="30" y="215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21" Type="http://schemas.openxmlformats.org/officeDocument/2006/relationships/customXml" Target="../customXml/item21.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slide" Target="slides/slide38.xml"/><Relationship Id="rId68" Type="http://schemas.openxmlformats.org/officeDocument/2006/relationships/slide" Target="slides/slide43.xml"/><Relationship Id="rId84" Type="http://schemas.openxmlformats.org/officeDocument/2006/relationships/slide" Target="slides/slide59.xml"/><Relationship Id="rId89" Type="http://schemas.openxmlformats.org/officeDocument/2006/relationships/slide" Target="slides/slide64.xml"/><Relationship Id="rId7" Type="http://schemas.openxmlformats.org/officeDocument/2006/relationships/customXml" Target="../customXml/item7.xml"/><Relationship Id="rId71" Type="http://schemas.openxmlformats.org/officeDocument/2006/relationships/slide" Target="slides/slide46.xml"/><Relationship Id="rId92"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4.xml"/><Relationship Id="rId107" Type="http://schemas.openxmlformats.org/officeDocument/2006/relationships/tableStyles" Target="tableStyles.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slide" Target="slides/slide28.xml"/><Relationship Id="rId58" Type="http://schemas.openxmlformats.org/officeDocument/2006/relationships/slide" Target="slides/slide33.xml"/><Relationship Id="rId66" Type="http://schemas.openxmlformats.org/officeDocument/2006/relationships/slide" Target="slides/slide41.xml"/><Relationship Id="rId74" Type="http://schemas.openxmlformats.org/officeDocument/2006/relationships/slide" Target="slides/slide49.xml"/><Relationship Id="rId79" Type="http://schemas.openxmlformats.org/officeDocument/2006/relationships/slide" Target="slides/slide54.xml"/><Relationship Id="rId87" Type="http://schemas.openxmlformats.org/officeDocument/2006/relationships/slide" Target="slides/slide62.xml"/><Relationship Id="rId102" Type="http://schemas.openxmlformats.org/officeDocument/2006/relationships/notesMaster" Target="notesMasters/notesMaster1.xml"/><Relationship Id="rId5" Type="http://schemas.openxmlformats.org/officeDocument/2006/relationships/customXml" Target="../customXml/item5.xml"/><Relationship Id="rId61" Type="http://schemas.openxmlformats.org/officeDocument/2006/relationships/slide" Target="slides/slide36.xml"/><Relationship Id="rId82" Type="http://schemas.openxmlformats.org/officeDocument/2006/relationships/slide" Target="slides/slide57.xml"/><Relationship Id="rId90" Type="http://schemas.openxmlformats.org/officeDocument/2006/relationships/slide" Target="slides/slide65.xml"/><Relationship Id="rId95" Type="http://schemas.openxmlformats.org/officeDocument/2006/relationships/slide" Target="slides/slide70.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slide" Target="slides/slide31.xml"/><Relationship Id="rId64" Type="http://schemas.openxmlformats.org/officeDocument/2006/relationships/slide" Target="slides/slide39.xml"/><Relationship Id="rId69" Type="http://schemas.openxmlformats.org/officeDocument/2006/relationships/slide" Target="slides/slide44.xml"/><Relationship Id="rId77" Type="http://schemas.openxmlformats.org/officeDocument/2006/relationships/slide" Target="slides/slide52.xml"/><Relationship Id="rId100" Type="http://schemas.openxmlformats.org/officeDocument/2006/relationships/slide" Target="slides/slide75.xml"/><Relationship Id="rId105"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6.xml"/><Relationship Id="rId72" Type="http://schemas.openxmlformats.org/officeDocument/2006/relationships/slide" Target="slides/slide47.xml"/><Relationship Id="rId80" Type="http://schemas.openxmlformats.org/officeDocument/2006/relationships/slide" Target="slides/slide55.xml"/><Relationship Id="rId85" Type="http://schemas.openxmlformats.org/officeDocument/2006/relationships/slide" Target="slides/slide60.xml"/><Relationship Id="rId93" Type="http://schemas.openxmlformats.org/officeDocument/2006/relationships/slide" Target="slides/slide68.xml"/><Relationship Id="rId98" Type="http://schemas.openxmlformats.org/officeDocument/2006/relationships/slide" Target="slides/slide7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 Id="rId67" Type="http://schemas.openxmlformats.org/officeDocument/2006/relationships/slide" Target="slides/slide42.xml"/><Relationship Id="rId103"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slide" Target="slides/slide37.xml"/><Relationship Id="rId70" Type="http://schemas.openxmlformats.org/officeDocument/2006/relationships/slide" Target="slides/slide45.xml"/><Relationship Id="rId75" Type="http://schemas.openxmlformats.org/officeDocument/2006/relationships/slide" Target="slides/slide50.xml"/><Relationship Id="rId83" Type="http://schemas.openxmlformats.org/officeDocument/2006/relationships/slide" Target="slides/slide58.xml"/><Relationship Id="rId88" Type="http://schemas.openxmlformats.org/officeDocument/2006/relationships/slide" Target="slides/slide63.xml"/><Relationship Id="rId91" Type="http://schemas.openxmlformats.org/officeDocument/2006/relationships/slide" Target="slides/slide66.xml"/><Relationship Id="rId96"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106"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slide" Target="slides/slide40.xml"/><Relationship Id="rId73" Type="http://schemas.openxmlformats.org/officeDocument/2006/relationships/slide" Target="slides/slide48.xml"/><Relationship Id="rId78" Type="http://schemas.openxmlformats.org/officeDocument/2006/relationships/slide" Target="slides/slide53.xml"/><Relationship Id="rId81" Type="http://schemas.openxmlformats.org/officeDocument/2006/relationships/slide" Target="slides/slide56.xml"/><Relationship Id="rId86" Type="http://schemas.openxmlformats.org/officeDocument/2006/relationships/slide" Target="slides/slide61.xml"/><Relationship Id="rId94" Type="http://schemas.openxmlformats.org/officeDocument/2006/relationships/slide" Target="slides/slide69.xml"/><Relationship Id="rId99" Type="http://schemas.openxmlformats.org/officeDocument/2006/relationships/slide" Target="slides/slide74.xml"/><Relationship Id="rId101" Type="http://schemas.openxmlformats.org/officeDocument/2006/relationships/slide" Target="slides/slide7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4.xml"/><Relationship Id="rId34" Type="http://schemas.openxmlformats.org/officeDocument/2006/relationships/slide" Target="slides/slide9.xml"/><Relationship Id="rId50" Type="http://schemas.openxmlformats.org/officeDocument/2006/relationships/slide" Target="slides/slide25.xml"/><Relationship Id="rId55" Type="http://schemas.openxmlformats.org/officeDocument/2006/relationships/slide" Target="slides/slide30.xml"/><Relationship Id="rId76" Type="http://schemas.openxmlformats.org/officeDocument/2006/relationships/slide" Target="slides/slide51.xml"/><Relationship Id="rId97" Type="http://schemas.openxmlformats.org/officeDocument/2006/relationships/slide" Target="slides/slide72.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0D685-BC88-45D7-895B-00F21C7F2AE9}" type="datetimeFigureOut">
              <a:rPr lang="id-ID" smtClean="0"/>
              <a:pPr/>
              <a:t>08/03/2018</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42BF2-FB72-41D7-B8E5-802161E1A46A}"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dirty="0"/>
              <a:t>Warna RGB dalam Ruang tiga</a:t>
            </a:r>
            <a:r>
              <a:rPr lang="id-ID" baseline="0" dirty="0"/>
              <a:t> dimensi</a:t>
            </a:r>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19</a:t>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60</a:t>
            </a:fld>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61</a:t>
            </a:fld>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63</a:t>
            </a:fld>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64</a:t>
            </a:fld>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65</a:t>
            </a:fld>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66</a:t>
            </a:fld>
            <a:endParaRPr lang="id-I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67</a:t>
            </a:fld>
            <a:endParaRPr lang="id-I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68</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26</a:t>
            </a:fld>
            <a:endParaRPr lang="id-ID"/>
          </a:p>
        </p:txBody>
      </p:sp>
    </p:spTree>
    <p:extLst>
      <p:ext uri="{BB962C8B-B14F-4D97-AF65-F5344CB8AC3E}">
        <p14:creationId xmlns:p14="http://schemas.microsoft.com/office/powerpoint/2010/main" val="292888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29</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53</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55</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56</a:t>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57</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58</a:t>
            </a:fld>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16D42BF2-FB72-41D7-B8E5-802161E1A46A}" type="slidenum">
              <a:rPr lang="id-ID" smtClean="0"/>
              <a:pPr/>
              <a:t>59</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3/8/2018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3/8/2018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3/8/2018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slide" Target="slide30.xml"/><Relationship Id="rId7" Type="http://schemas.openxmlformats.org/officeDocument/2006/relationships/slide" Target="slide38.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36.xml"/><Relationship Id="rId5" Type="http://schemas.openxmlformats.org/officeDocument/2006/relationships/slide" Target="slide34.xml"/><Relationship Id="rId4" Type="http://schemas.openxmlformats.org/officeDocument/2006/relationships/slide" Target="slide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hyperlink" Target="../SpuportKwalifikasi01.pptx" TargetMode="Externa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hyperlink" Target="../SpuportKwalifikasi01.pptx" TargetMode="Externa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hyperlink" Target="../SpuportKwalifikasi01.pptx" TargetMode="Externa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hyperlink" Target="../SpuportKwalifikasi01.pptx"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5400" dirty="0"/>
              <a:t>Pengantar Pengolahan Citra Digital</a:t>
            </a:r>
          </a:p>
        </p:txBody>
      </p:sp>
      <p:sp>
        <p:nvSpPr>
          <p:cNvPr id="3" name="Subtitle 2"/>
          <p:cNvSpPr>
            <a:spLocks noGrp="1"/>
          </p:cNvSpPr>
          <p:nvPr>
            <p:ph type="subTitle" idx="1"/>
          </p:nvPr>
        </p:nvSpPr>
        <p:spPr/>
        <p:txBody>
          <a:bodyPr/>
          <a:lstStyle/>
          <a:p>
            <a:r>
              <a:rPr lang="id-ID" dirty="0"/>
              <a:t>Oleh : Ari Kurniawan Saputra,S.Kom</a:t>
            </a:r>
            <a:r>
              <a:rPr lang="en-US" dirty="0"/>
              <a:t>, </a:t>
            </a:r>
            <a:r>
              <a:rPr lang="en-US" dirty="0" err="1"/>
              <a:t>M.KOm</a:t>
            </a:r>
            <a:endParaRPr lang="id-ID" dirty="0"/>
          </a:p>
        </p:txBody>
      </p:sp>
    </p:spTree>
    <p:extLst>
      <p:ext uri="{BB962C8B-B14F-4D97-AF65-F5344CB8AC3E}">
        <p14:creationId xmlns:p14="http://schemas.microsoft.com/office/powerpoint/2010/main" val="400973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Feature extraction / descriptor</a:t>
            </a:r>
          </a:p>
        </p:txBody>
      </p:sp>
      <p:sp>
        <p:nvSpPr>
          <p:cNvPr id="6" name="Content Placeholder 5"/>
          <p:cNvSpPr>
            <a:spLocks noGrp="1"/>
          </p:cNvSpPr>
          <p:nvPr>
            <p:ph sz="half" idx="2"/>
          </p:nvPr>
        </p:nvSpPr>
        <p:spPr>
          <a:xfrm>
            <a:off x="1097280" y="2582335"/>
            <a:ext cx="10138756" cy="3286760"/>
          </a:xfrm>
        </p:spPr>
        <p:txBody>
          <a:bodyPr>
            <a:normAutofit fontScale="92500" lnSpcReduction="20000"/>
          </a:bodyPr>
          <a:lstStyle/>
          <a:p>
            <a:pPr algn="just"/>
            <a:r>
              <a:rPr lang="id-ID" dirty="0"/>
              <a:t>Feature Extraction atau ekstraksi fitur merupakan suatu pengambilan ciri / feature dari suatu bentuk yang nantinya nilai yang didapatkan akan dianalisis untuk proses selanjutnya. Feature extraction dilakukan dengan cara menghitung jumlah titik atau pixels yang ditemui dalam setiap pengecekan, dimana pengecekan dilakukan dalam berbagai arah tracing pengecekan pada koordinat kartesian dari citra digital yang dianalisis, yaitu vertikal, horizontal, diagonal kanan, dan diagonal kiri. </a:t>
            </a:r>
          </a:p>
          <a:p>
            <a:pPr algn="just"/>
            <a:r>
              <a:rPr lang="id-ID" dirty="0"/>
              <a:t>Feature extraction terbagi menjadi tiga macam yaitu : </a:t>
            </a:r>
          </a:p>
          <a:p>
            <a:pPr algn="just"/>
            <a:endParaRPr lang="id-ID" dirty="0"/>
          </a:p>
          <a:p>
            <a:pPr algn="just"/>
            <a:r>
              <a:rPr lang="id-ID" dirty="0"/>
              <a:t>Ekstraksi fitur bentuk</a:t>
            </a:r>
          </a:p>
          <a:p>
            <a:pPr algn="just"/>
            <a:r>
              <a:rPr lang="id-ID" dirty="0"/>
              <a:t>Ekstraksi fitur tekstur</a:t>
            </a:r>
          </a:p>
          <a:p>
            <a:pPr algn="just"/>
            <a:r>
              <a:rPr lang="id-ID" dirty="0"/>
              <a:t>Ekstraksi fitur warna</a:t>
            </a:r>
          </a:p>
        </p:txBody>
      </p:sp>
    </p:spTree>
    <p:extLst>
      <p:ext uri="{BB962C8B-B14F-4D97-AF65-F5344CB8AC3E}">
        <p14:creationId xmlns:p14="http://schemas.microsoft.com/office/powerpoint/2010/main" val="408735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Beberapa algoritma dalam feature extraction </a:t>
            </a:r>
          </a:p>
        </p:txBody>
      </p:sp>
      <p:sp>
        <p:nvSpPr>
          <p:cNvPr id="6" name="Content Placeholder 5"/>
          <p:cNvSpPr>
            <a:spLocks noGrp="1"/>
          </p:cNvSpPr>
          <p:nvPr>
            <p:ph sz="half" idx="2"/>
          </p:nvPr>
        </p:nvSpPr>
        <p:spPr>
          <a:xfrm>
            <a:off x="1097280" y="2582335"/>
            <a:ext cx="10138756" cy="3286760"/>
          </a:xfrm>
        </p:spPr>
        <p:txBody>
          <a:bodyPr>
            <a:normAutofit/>
          </a:bodyPr>
          <a:lstStyle/>
          <a:p>
            <a:pPr marL="457200" indent="-457200" algn="just">
              <a:buFont typeface="+mj-lt"/>
              <a:buAutoNum type="arabicPeriod"/>
            </a:pPr>
            <a:r>
              <a:rPr lang="id-ID" dirty="0"/>
              <a:t>SIFT</a:t>
            </a:r>
          </a:p>
          <a:p>
            <a:pPr marL="457200" indent="-457200" algn="just">
              <a:buFont typeface="+mj-lt"/>
              <a:buAutoNum type="arabicPeriod"/>
            </a:pPr>
            <a:r>
              <a:rPr lang="id-ID" dirty="0"/>
              <a:t>HOG</a:t>
            </a:r>
          </a:p>
          <a:p>
            <a:pPr marL="457200" indent="-457200" algn="just">
              <a:buFont typeface="+mj-lt"/>
              <a:buAutoNum type="arabicPeriod"/>
            </a:pPr>
            <a:r>
              <a:rPr lang="id-ID" dirty="0"/>
              <a:t>SURF</a:t>
            </a:r>
          </a:p>
          <a:p>
            <a:pPr marL="457200" indent="-457200" algn="just">
              <a:buFont typeface="+mj-lt"/>
              <a:buAutoNum type="arabicPeriod"/>
            </a:pPr>
            <a:r>
              <a:rPr lang="id-ID" dirty="0"/>
              <a:t>GIST</a:t>
            </a:r>
          </a:p>
        </p:txBody>
      </p:sp>
    </p:spTree>
    <p:extLst>
      <p:ext uri="{BB962C8B-B14F-4D97-AF65-F5344CB8AC3E}">
        <p14:creationId xmlns:p14="http://schemas.microsoft.com/office/powerpoint/2010/main" val="408735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Classifier</a:t>
            </a:r>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Classification adalah tindakan untuk memberikan kelompok pada setiap keadaan. Setiap keadaan berisi sekelompok atribut, salah satunya adalah class attribute. Metode ini butuh untuk menemukan sebuah model yang dapat menjelaskan class attribute itu sebagai fungsi dari input attribute.</a:t>
            </a:r>
          </a:p>
          <a:p>
            <a:pPr algn="just"/>
            <a:r>
              <a:rPr lang="id-ID" dirty="0"/>
              <a:t>Beberapa Algoritma dalam Classifier :</a:t>
            </a:r>
          </a:p>
          <a:p>
            <a:pPr marL="457200" indent="-457200" algn="just">
              <a:buFont typeface="+mj-lt"/>
              <a:buAutoNum type="arabicPeriod"/>
            </a:pPr>
            <a:r>
              <a:rPr lang="id-ID" dirty="0"/>
              <a:t>SVM</a:t>
            </a:r>
          </a:p>
          <a:p>
            <a:pPr marL="457200" indent="-457200" algn="just">
              <a:buFont typeface="+mj-lt"/>
              <a:buAutoNum type="arabicPeriod"/>
            </a:pPr>
            <a:r>
              <a:rPr lang="id-ID" dirty="0"/>
              <a:t>ANN</a:t>
            </a:r>
          </a:p>
          <a:p>
            <a:pPr marL="457200" indent="-457200" algn="just">
              <a:buFont typeface="+mj-lt"/>
              <a:buAutoNum type="arabicPeriod"/>
            </a:pPr>
            <a:r>
              <a:rPr lang="id-ID" dirty="0"/>
              <a:t>HMM</a:t>
            </a:r>
          </a:p>
        </p:txBody>
      </p:sp>
    </p:spTree>
    <p:extLst>
      <p:ext uri="{BB962C8B-B14F-4D97-AF65-F5344CB8AC3E}">
        <p14:creationId xmlns:p14="http://schemas.microsoft.com/office/powerpoint/2010/main" val="408735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id-ID" dirty="0"/>
          </a:p>
        </p:txBody>
      </p:sp>
      <p:sp>
        <p:nvSpPr>
          <p:cNvPr id="8" name="Content Placeholder 7"/>
          <p:cNvSpPr>
            <a:spLocks noGrp="1"/>
          </p:cNvSpPr>
          <p:nvPr>
            <p:ph idx="1"/>
          </p:nvPr>
        </p:nvSpPr>
        <p:spPr/>
        <p:txBody>
          <a:bodyPr>
            <a:normAutofit/>
          </a:bodyPr>
          <a:lstStyle/>
          <a:p>
            <a:pPr algn="just"/>
            <a:endParaRPr lang="id-ID" sz="2800" b="1" dirty="0"/>
          </a:p>
          <a:p>
            <a:pPr algn="just"/>
            <a:endParaRPr lang="id-ID" sz="2800" b="1" dirty="0"/>
          </a:p>
          <a:p>
            <a:pPr algn="just"/>
            <a:endParaRPr lang="id-ID" sz="2800" b="1" dirty="0"/>
          </a:p>
          <a:p>
            <a:pPr algn="just"/>
            <a:r>
              <a:rPr lang="id-ID" sz="2800" b="1" dirty="0"/>
              <a:t>Citra digital dibentuk oleh kumpulan titik yang dinamakan piksel (pixel atau “picture  element”). Setiap piksel digambarkan sebagai satu kotak kecil. Setiap piksel mempunyai koordinat posisi.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pic>
        <p:nvPicPr>
          <p:cNvPr id="4" name="Picture 2" descr="D:\Backup Data\METEDOLOGI PENELITIAN (KP MAS ARI)\PENELITIAN ITB\DPM - Object Detection\Materi Diskusi\GAMBAR\JENDELA CITRA.PNG"/>
          <p:cNvPicPr>
            <a:picLocks noChangeAspect="1" noChangeArrowheads="1"/>
          </p:cNvPicPr>
          <p:nvPr/>
        </p:nvPicPr>
        <p:blipFill>
          <a:blip r:embed="rId2"/>
          <a:srcRect/>
          <a:stretch>
            <a:fillRect/>
          </a:stretch>
        </p:blipFill>
        <p:spPr bwMode="auto">
          <a:xfrm>
            <a:off x="2476338" y="898901"/>
            <a:ext cx="6652200" cy="4633994"/>
          </a:xfrm>
          <a:prstGeom prst="rect">
            <a:avLst/>
          </a:prstGeom>
          <a:noFill/>
        </p:spPr>
      </p:pic>
      <p:cxnSp>
        <p:nvCxnSpPr>
          <p:cNvPr id="6" name="Straight Arrow Connector 5"/>
          <p:cNvCxnSpPr/>
          <p:nvPr/>
        </p:nvCxnSpPr>
        <p:spPr>
          <a:xfrm rot="5400000">
            <a:off x="2758704" y="1053885"/>
            <a:ext cx="960891" cy="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3099660" y="216976"/>
            <a:ext cx="301686" cy="369332"/>
          </a:xfrm>
          <a:prstGeom prst="rect">
            <a:avLst/>
          </a:prstGeom>
          <a:noFill/>
        </p:spPr>
        <p:txBody>
          <a:bodyPr wrap="none" rtlCol="0">
            <a:spAutoFit/>
          </a:bodyPr>
          <a:lstStyle/>
          <a:p>
            <a:r>
              <a:rPr lang="id-ID" b="1" dirty="0"/>
              <a:t>0</a:t>
            </a:r>
          </a:p>
        </p:txBody>
      </p:sp>
      <p:cxnSp>
        <p:nvCxnSpPr>
          <p:cNvPr id="16" name="Straight Arrow Connector 15"/>
          <p:cNvCxnSpPr/>
          <p:nvPr/>
        </p:nvCxnSpPr>
        <p:spPr>
          <a:xfrm rot="5400000">
            <a:off x="7948053" y="1051302"/>
            <a:ext cx="960891" cy="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8165023" y="214393"/>
            <a:ext cx="524503" cy="369332"/>
          </a:xfrm>
          <a:prstGeom prst="rect">
            <a:avLst/>
          </a:prstGeom>
          <a:noFill/>
        </p:spPr>
        <p:txBody>
          <a:bodyPr wrap="none" rtlCol="0">
            <a:spAutoFit/>
          </a:bodyPr>
          <a:lstStyle/>
          <a:p>
            <a:r>
              <a:rPr lang="id-ID" b="1" dirty="0"/>
              <a:t>N-1</a:t>
            </a:r>
          </a:p>
        </p:txBody>
      </p:sp>
      <p:cxnSp>
        <p:nvCxnSpPr>
          <p:cNvPr id="18" name="Straight Arrow Connector 17"/>
          <p:cNvCxnSpPr/>
          <p:nvPr/>
        </p:nvCxnSpPr>
        <p:spPr>
          <a:xfrm flipV="1">
            <a:off x="1844298" y="4863883"/>
            <a:ext cx="1392269" cy="2584"/>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V="1">
            <a:off x="1779722" y="1560161"/>
            <a:ext cx="1392269" cy="2584"/>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1361267" y="1376766"/>
            <a:ext cx="301686" cy="369332"/>
          </a:xfrm>
          <a:prstGeom prst="rect">
            <a:avLst/>
          </a:prstGeom>
          <a:noFill/>
        </p:spPr>
        <p:txBody>
          <a:bodyPr wrap="none" rtlCol="0">
            <a:spAutoFit/>
          </a:bodyPr>
          <a:lstStyle/>
          <a:p>
            <a:r>
              <a:rPr lang="id-ID" b="1" dirty="0"/>
              <a:t>0</a:t>
            </a:r>
          </a:p>
        </p:txBody>
      </p:sp>
      <p:sp>
        <p:nvSpPr>
          <p:cNvPr id="22" name="TextBox 21"/>
          <p:cNvSpPr txBox="1"/>
          <p:nvPr/>
        </p:nvSpPr>
        <p:spPr>
          <a:xfrm>
            <a:off x="1252779" y="4677904"/>
            <a:ext cx="574196" cy="369332"/>
          </a:xfrm>
          <a:prstGeom prst="rect">
            <a:avLst/>
          </a:prstGeom>
          <a:noFill/>
        </p:spPr>
        <p:txBody>
          <a:bodyPr wrap="none" rtlCol="0">
            <a:spAutoFit/>
          </a:bodyPr>
          <a:lstStyle/>
          <a:p>
            <a:r>
              <a:rPr lang="id-ID" b="1" dirty="0"/>
              <a:t>M-1</a:t>
            </a:r>
          </a:p>
        </p:txBody>
      </p:sp>
      <p:sp>
        <p:nvSpPr>
          <p:cNvPr id="23" name="TextBox 22"/>
          <p:cNvSpPr txBox="1"/>
          <p:nvPr/>
        </p:nvSpPr>
        <p:spPr>
          <a:xfrm>
            <a:off x="9670942" y="3068664"/>
            <a:ext cx="1365182" cy="923330"/>
          </a:xfrm>
          <a:prstGeom prst="rect">
            <a:avLst/>
          </a:prstGeom>
          <a:noFill/>
        </p:spPr>
        <p:txBody>
          <a:bodyPr wrap="none" rtlCol="0">
            <a:spAutoFit/>
          </a:bodyPr>
          <a:lstStyle/>
          <a:p>
            <a:r>
              <a:rPr lang="id-ID" dirty="0"/>
              <a:t>Keterangan :</a:t>
            </a:r>
          </a:p>
          <a:p>
            <a:r>
              <a:rPr lang="id-ID" dirty="0"/>
              <a:t>M = Baris</a:t>
            </a:r>
          </a:p>
          <a:p>
            <a:r>
              <a:rPr lang="id-ID" dirty="0"/>
              <a:t>N = Kolom</a:t>
            </a:r>
          </a:p>
        </p:txBody>
      </p:sp>
      <p:cxnSp>
        <p:nvCxnSpPr>
          <p:cNvPr id="25" name="Straight Arrow Connector 24"/>
          <p:cNvCxnSpPr/>
          <p:nvPr/>
        </p:nvCxnSpPr>
        <p:spPr>
          <a:xfrm flipV="1">
            <a:off x="2805193" y="712922"/>
            <a:ext cx="5951349" cy="1549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7" name="TextBox 26"/>
          <p:cNvSpPr txBox="1"/>
          <p:nvPr/>
        </p:nvSpPr>
        <p:spPr>
          <a:xfrm>
            <a:off x="8828867" y="537274"/>
            <a:ext cx="290464" cy="369332"/>
          </a:xfrm>
          <a:prstGeom prst="rect">
            <a:avLst/>
          </a:prstGeom>
          <a:noFill/>
        </p:spPr>
        <p:txBody>
          <a:bodyPr wrap="none" rtlCol="0">
            <a:spAutoFit/>
          </a:bodyPr>
          <a:lstStyle/>
          <a:p>
            <a:r>
              <a:rPr lang="id-ID" b="1" dirty="0"/>
              <a:t>x</a:t>
            </a:r>
          </a:p>
        </p:txBody>
      </p:sp>
      <p:cxnSp>
        <p:nvCxnSpPr>
          <p:cNvPr id="28" name="Straight Arrow Connector 27"/>
          <p:cNvCxnSpPr/>
          <p:nvPr/>
        </p:nvCxnSpPr>
        <p:spPr>
          <a:xfrm rot="16200000" flipH="1">
            <a:off x="240223" y="3138409"/>
            <a:ext cx="4231040" cy="3099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TextBox 31"/>
          <p:cNvSpPr txBox="1"/>
          <p:nvPr/>
        </p:nvSpPr>
        <p:spPr>
          <a:xfrm>
            <a:off x="2239504" y="5277172"/>
            <a:ext cx="293670" cy="369332"/>
          </a:xfrm>
          <a:prstGeom prst="rect">
            <a:avLst/>
          </a:prstGeom>
          <a:noFill/>
        </p:spPr>
        <p:txBody>
          <a:bodyPr wrap="none" rtlCol="0">
            <a:spAutoFit/>
          </a:bodyPr>
          <a:lstStyle/>
          <a:p>
            <a:r>
              <a:rPr lang="id-ID" b="1" dirty="0"/>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500" fill="hold"/>
                                        <p:tgtEl>
                                          <p:spTgt spid="28"/>
                                        </p:tgtEl>
                                        <p:attrNameLst>
                                          <p:attrName>ppt_w</p:attrName>
                                        </p:attrNameLst>
                                      </p:cBhvr>
                                      <p:tavLst>
                                        <p:tav tm="0">
                                          <p:val>
                                            <p:fltVal val="0"/>
                                          </p:val>
                                        </p:tav>
                                        <p:tav tm="100000">
                                          <p:val>
                                            <p:strVal val="#ppt_w"/>
                                          </p:val>
                                        </p:tav>
                                      </p:tavLst>
                                    </p:anim>
                                    <p:anim calcmode="lin" valueType="num">
                                      <p:cBhvr>
                                        <p:cTn id="65"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p:bldP spid="22" grpId="0"/>
      <p:bldP spid="23" grpId="0"/>
      <p:bldP spid="27"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a:t>Dalam suatu citra sebuah piksel mempunyai koordinat berupa (x,y). Dalam hal ini :</a:t>
            </a:r>
          </a:p>
          <a:p>
            <a:pPr marL="457200" indent="-457200">
              <a:buFont typeface="+mj-lt"/>
              <a:buAutoNum type="arabicParenR"/>
            </a:pPr>
            <a:r>
              <a:rPr lang="fi-FI" sz="1800" b="1" dirty="0"/>
              <a:t>x</a:t>
            </a:r>
            <a:r>
              <a:rPr lang="fi-FI" dirty="0"/>
              <a:t> menyatakan posisi kolom</a:t>
            </a:r>
          </a:p>
          <a:p>
            <a:pPr marL="457200" indent="-457200">
              <a:buFont typeface="+mj-lt"/>
              <a:buAutoNum type="arabicParenR"/>
            </a:pPr>
            <a:r>
              <a:rPr lang="fi-FI" b="1" dirty="0"/>
              <a:t>y</a:t>
            </a:r>
            <a:r>
              <a:rPr lang="fi-FI" dirty="0"/>
              <a:t> menyatakan posisi baris</a:t>
            </a:r>
            <a:endParaRPr lang="id-ID" dirty="0"/>
          </a:p>
          <a:p>
            <a:pPr marL="457200" indent="-457200">
              <a:buNone/>
            </a:pPr>
            <a:endParaRPr lang="id-ID" dirty="0"/>
          </a:p>
          <a:p>
            <a:pPr marL="0" indent="0">
              <a:buNone/>
            </a:pPr>
            <a:r>
              <a:rPr lang="fi-FI" dirty="0"/>
              <a:t>Piksel pojok kiri-atas mempunyai koordinat (0,0) dan piksel pada pojok kanan-bawah mempunyai koordinat (N-1, M-1)</a:t>
            </a:r>
          </a:p>
          <a:p>
            <a:pPr marL="457200" indent="-457200">
              <a:buNone/>
            </a:pP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id-ID" dirty="0"/>
              <a:t>PERTEMUAN II</a:t>
            </a:r>
          </a:p>
        </p:txBody>
      </p:sp>
      <p:sp>
        <p:nvSpPr>
          <p:cNvPr id="9" name="Subtitle 8"/>
          <p:cNvSpPr>
            <a:spLocks noGrp="1"/>
          </p:cNvSpPr>
          <p:nvPr>
            <p:ph type="subTitle" idx="1"/>
          </p:nvPr>
        </p:nvSpPr>
        <p:spPr/>
        <p:txBody>
          <a:bodyPr>
            <a:normAutofit/>
          </a:bodyPr>
          <a:lstStyle/>
          <a:p>
            <a:pPr algn="ctr"/>
            <a:r>
              <a:rPr lang="id-ID" sz="3600" b="1" dirty="0"/>
              <a:t>“PREPROCESSING”</a:t>
            </a:r>
          </a:p>
        </p:txBody>
      </p:sp>
    </p:spTree>
    <p:extLst>
      <p:ext uri="{BB962C8B-B14F-4D97-AF65-F5344CB8AC3E}">
        <p14:creationId xmlns:p14="http://schemas.microsoft.com/office/powerpoint/2010/main" val="198858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Citra</a:t>
            </a:r>
          </a:p>
        </p:txBody>
      </p:sp>
      <p:sp>
        <p:nvSpPr>
          <p:cNvPr id="3" name="Content Placeholder 2"/>
          <p:cNvSpPr>
            <a:spLocks noGrp="1"/>
          </p:cNvSpPr>
          <p:nvPr>
            <p:ph idx="1"/>
          </p:nvPr>
        </p:nvSpPr>
        <p:spPr/>
        <p:txBody>
          <a:bodyPr/>
          <a:lstStyle/>
          <a:p>
            <a:r>
              <a:rPr lang="id-ID" dirty="0"/>
              <a:t>Jenis citra yang digunakan dalam pemrosesan citra :</a:t>
            </a:r>
          </a:p>
          <a:p>
            <a:pPr marL="457200" indent="-457200">
              <a:buFont typeface="+mj-lt"/>
              <a:buAutoNum type="alphaLcParenR"/>
            </a:pPr>
            <a:r>
              <a:rPr lang="it-IT" b="1" dirty="0"/>
              <a:t>Citra Berwarna</a:t>
            </a:r>
          </a:p>
          <a:p>
            <a:pPr marL="457200" indent="-457200">
              <a:buFont typeface="+mj-lt"/>
              <a:buAutoNum type="alphaLcParenR"/>
            </a:pPr>
            <a:r>
              <a:rPr lang="it-IT" b="1" dirty="0"/>
              <a:t>Citra Berskala Keabuan</a:t>
            </a:r>
          </a:p>
          <a:p>
            <a:pPr marL="457200" indent="-457200">
              <a:buFont typeface="+mj-lt"/>
              <a:buAutoNum type="alphaLcParenR"/>
            </a:pPr>
            <a:r>
              <a:rPr lang="it-IT" b="1" dirty="0"/>
              <a:t>Citra Biner</a:t>
            </a:r>
            <a:endParaRPr lang="id-ID"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Citra Berwarna</a:t>
            </a:r>
          </a:p>
        </p:txBody>
      </p:sp>
      <p:sp>
        <p:nvSpPr>
          <p:cNvPr id="3" name="Content Placeholder 2"/>
          <p:cNvSpPr>
            <a:spLocks noGrp="1"/>
          </p:cNvSpPr>
          <p:nvPr>
            <p:ph idx="1"/>
          </p:nvPr>
        </p:nvSpPr>
        <p:spPr/>
        <p:txBody>
          <a:bodyPr/>
          <a:lstStyle/>
          <a:p>
            <a:pPr algn="just"/>
            <a:r>
              <a:rPr lang="id-ID" dirty="0"/>
              <a:t>Citra berwarna atau citra RGB, merupakan jenis citra yang menyajikan warna bentuk komponen R (merah), H (Hijau), B (Biru). Setiap komponen warna menggunakan 8 bit (nilai tersebut bekisar antara 0 sampai 255). Kemungkinan warna yang ditampilkan mencapai 255 X 255 X 255 atau 16.581.375. Berikut adalah contoh warna dan nilai R,G, dan B.</a:t>
            </a:r>
          </a:p>
          <a:p>
            <a:pPr algn="just"/>
            <a:endParaRPr lang="id-ID" dirty="0"/>
          </a:p>
        </p:txBody>
      </p:sp>
      <p:graphicFrame>
        <p:nvGraphicFramePr>
          <p:cNvPr id="4" name="Table 3"/>
          <p:cNvGraphicFramePr>
            <a:graphicFrameLocks noGrp="1"/>
          </p:cNvGraphicFramePr>
          <p:nvPr/>
        </p:nvGraphicFramePr>
        <p:xfrm>
          <a:off x="2128982" y="3421302"/>
          <a:ext cx="8137236" cy="2595880"/>
        </p:xfrm>
        <a:graphic>
          <a:graphicData uri="http://schemas.openxmlformats.org/drawingml/2006/table">
            <a:tbl>
              <a:tblPr firstRow="1" bandRow="1">
                <a:tableStyleId>{5C22544A-7EE6-4342-B048-85BDC9FD1C3A}</a:tableStyleId>
              </a:tblPr>
              <a:tblGrid>
                <a:gridCol w="1766150">
                  <a:extLst>
                    <a:ext uri="{9D8B030D-6E8A-4147-A177-3AD203B41FA5}">
                      <a16:colId xmlns:a16="http://schemas.microsoft.com/office/drawing/2014/main" val="20000"/>
                    </a:ext>
                  </a:extLst>
                </a:gridCol>
                <a:gridCol w="2579874">
                  <a:extLst>
                    <a:ext uri="{9D8B030D-6E8A-4147-A177-3AD203B41FA5}">
                      <a16:colId xmlns:a16="http://schemas.microsoft.com/office/drawing/2014/main" val="20001"/>
                    </a:ext>
                  </a:extLst>
                </a:gridCol>
                <a:gridCol w="1756903">
                  <a:extLst>
                    <a:ext uri="{9D8B030D-6E8A-4147-A177-3AD203B41FA5}">
                      <a16:colId xmlns:a16="http://schemas.microsoft.com/office/drawing/2014/main" val="20002"/>
                    </a:ext>
                  </a:extLst>
                </a:gridCol>
                <a:gridCol w="2034309">
                  <a:extLst>
                    <a:ext uri="{9D8B030D-6E8A-4147-A177-3AD203B41FA5}">
                      <a16:colId xmlns:a16="http://schemas.microsoft.com/office/drawing/2014/main" val="20003"/>
                    </a:ext>
                  </a:extLst>
                </a:gridCol>
              </a:tblGrid>
              <a:tr h="370840">
                <a:tc>
                  <a:txBody>
                    <a:bodyPr/>
                    <a:lstStyle/>
                    <a:p>
                      <a:pPr algn="ctr"/>
                      <a:r>
                        <a:rPr lang="id-ID" dirty="0"/>
                        <a:t>Warna</a:t>
                      </a:r>
                    </a:p>
                  </a:txBody>
                  <a:tcPr anchor="ctr"/>
                </a:tc>
                <a:tc>
                  <a:txBody>
                    <a:bodyPr/>
                    <a:lstStyle/>
                    <a:p>
                      <a:pPr algn="ctr"/>
                      <a:r>
                        <a:rPr lang="id-ID" dirty="0"/>
                        <a:t>R</a:t>
                      </a:r>
                    </a:p>
                  </a:txBody>
                  <a:tcPr anchor="ctr"/>
                </a:tc>
                <a:tc>
                  <a:txBody>
                    <a:bodyPr/>
                    <a:lstStyle/>
                    <a:p>
                      <a:pPr algn="ctr"/>
                      <a:r>
                        <a:rPr lang="id-ID" dirty="0"/>
                        <a:t>G</a:t>
                      </a:r>
                    </a:p>
                  </a:txBody>
                  <a:tcPr anchor="ctr"/>
                </a:tc>
                <a:tc>
                  <a:txBody>
                    <a:bodyPr/>
                    <a:lstStyle/>
                    <a:p>
                      <a:pPr algn="ctr"/>
                      <a:r>
                        <a:rPr lang="id-ID" dirty="0"/>
                        <a:t>B</a:t>
                      </a:r>
                    </a:p>
                  </a:txBody>
                  <a:tcPr anchor="ctr"/>
                </a:tc>
                <a:extLst>
                  <a:ext uri="{0D108BD9-81ED-4DB2-BD59-A6C34878D82A}">
                    <a16:rowId xmlns:a16="http://schemas.microsoft.com/office/drawing/2014/main" val="10000"/>
                  </a:ext>
                </a:extLst>
              </a:tr>
              <a:tr h="370840">
                <a:tc>
                  <a:txBody>
                    <a:bodyPr/>
                    <a:lstStyle/>
                    <a:p>
                      <a:r>
                        <a:rPr lang="id-ID" dirty="0"/>
                        <a:t>Merah</a:t>
                      </a:r>
                    </a:p>
                  </a:txBody>
                  <a:tcPr/>
                </a:tc>
                <a:tc>
                  <a:txBody>
                    <a:bodyPr/>
                    <a:lstStyle/>
                    <a:p>
                      <a:pPr algn="ctr"/>
                      <a:r>
                        <a:rPr lang="id-ID" dirty="0"/>
                        <a:t>255</a:t>
                      </a:r>
                    </a:p>
                  </a:txBody>
                  <a:tcPr/>
                </a:tc>
                <a:tc>
                  <a:txBody>
                    <a:bodyPr/>
                    <a:lstStyle/>
                    <a:p>
                      <a:pPr algn="ctr"/>
                      <a:r>
                        <a:rPr lang="id-ID" dirty="0"/>
                        <a:t>0</a:t>
                      </a:r>
                    </a:p>
                  </a:txBody>
                  <a:tcPr/>
                </a:tc>
                <a:tc>
                  <a:txBody>
                    <a:bodyPr/>
                    <a:lstStyle/>
                    <a:p>
                      <a:pPr algn="ctr"/>
                      <a:r>
                        <a:rPr lang="id-ID" dirty="0"/>
                        <a:t>0</a:t>
                      </a:r>
                    </a:p>
                  </a:txBody>
                  <a:tcPr/>
                </a:tc>
                <a:extLst>
                  <a:ext uri="{0D108BD9-81ED-4DB2-BD59-A6C34878D82A}">
                    <a16:rowId xmlns:a16="http://schemas.microsoft.com/office/drawing/2014/main" val="10001"/>
                  </a:ext>
                </a:extLst>
              </a:tr>
              <a:tr h="370840">
                <a:tc>
                  <a:txBody>
                    <a:bodyPr/>
                    <a:lstStyle/>
                    <a:p>
                      <a:r>
                        <a:rPr lang="id-ID" dirty="0"/>
                        <a:t>Hijau</a:t>
                      </a:r>
                    </a:p>
                  </a:txBody>
                  <a:tcPr/>
                </a:tc>
                <a:tc>
                  <a:txBody>
                    <a:bodyPr/>
                    <a:lstStyle/>
                    <a:p>
                      <a:pPr algn="ctr"/>
                      <a:r>
                        <a:rPr lang="id-ID" dirty="0"/>
                        <a:t>0</a:t>
                      </a:r>
                    </a:p>
                  </a:txBody>
                  <a:tcPr/>
                </a:tc>
                <a:tc>
                  <a:txBody>
                    <a:bodyPr/>
                    <a:lstStyle/>
                    <a:p>
                      <a:pPr algn="ctr"/>
                      <a:r>
                        <a:rPr lang="id-ID" dirty="0"/>
                        <a:t>255</a:t>
                      </a:r>
                    </a:p>
                  </a:txBody>
                  <a:tcPr/>
                </a:tc>
                <a:tc>
                  <a:txBody>
                    <a:bodyPr/>
                    <a:lstStyle/>
                    <a:p>
                      <a:pPr algn="ctr"/>
                      <a:r>
                        <a:rPr lang="id-ID" dirty="0"/>
                        <a:t>0</a:t>
                      </a:r>
                    </a:p>
                  </a:txBody>
                  <a:tcPr/>
                </a:tc>
                <a:extLst>
                  <a:ext uri="{0D108BD9-81ED-4DB2-BD59-A6C34878D82A}">
                    <a16:rowId xmlns:a16="http://schemas.microsoft.com/office/drawing/2014/main" val="10002"/>
                  </a:ext>
                </a:extLst>
              </a:tr>
              <a:tr h="370840">
                <a:tc>
                  <a:txBody>
                    <a:bodyPr/>
                    <a:lstStyle/>
                    <a:p>
                      <a:r>
                        <a:rPr lang="id-ID" dirty="0"/>
                        <a:t>Biru</a:t>
                      </a:r>
                    </a:p>
                  </a:txBody>
                  <a:tcPr/>
                </a:tc>
                <a:tc>
                  <a:txBody>
                    <a:bodyPr/>
                    <a:lstStyle/>
                    <a:p>
                      <a:pPr algn="ctr"/>
                      <a:r>
                        <a:rPr lang="id-ID" dirty="0"/>
                        <a:t>0</a:t>
                      </a:r>
                    </a:p>
                  </a:txBody>
                  <a:tcPr/>
                </a:tc>
                <a:tc>
                  <a:txBody>
                    <a:bodyPr/>
                    <a:lstStyle/>
                    <a:p>
                      <a:pPr algn="ctr"/>
                      <a:r>
                        <a:rPr lang="id-ID" dirty="0"/>
                        <a:t>0</a:t>
                      </a:r>
                    </a:p>
                  </a:txBody>
                  <a:tcPr/>
                </a:tc>
                <a:tc>
                  <a:txBody>
                    <a:bodyPr/>
                    <a:lstStyle/>
                    <a:p>
                      <a:pPr algn="ctr"/>
                      <a:r>
                        <a:rPr lang="id-ID" dirty="0"/>
                        <a:t>255</a:t>
                      </a:r>
                    </a:p>
                  </a:txBody>
                  <a:tcPr/>
                </a:tc>
                <a:extLst>
                  <a:ext uri="{0D108BD9-81ED-4DB2-BD59-A6C34878D82A}">
                    <a16:rowId xmlns:a16="http://schemas.microsoft.com/office/drawing/2014/main" val="10003"/>
                  </a:ext>
                </a:extLst>
              </a:tr>
              <a:tr h="370840">
                <a:tc>
                  <a:txBody>
                    <a:bodyPr/>
                    <a:lstStyle/>
                    <a:p>
                      <a:r>
                        <a:rPr lang="id-ID" dirty="0"/>
                        <a:t>Hitam</a:t>
                      </a:r>
                    </a:p>
                  </a:txBody>
                  <a:tcPr/>
                </a:tc>
                <a:tc>
                  <a:txBody>
                    <a:bodyPr/>
                    <a:lstStyle/>
                    <a:p>
                      <a:pPr algn="ctr"/>
                      <a:r>
                        <a:rPr lang="id-ID" dirty="0"/>
                        <a:t>0</a:t>
                      </a:r>
                    </a:p>
                  </a:txBody>
                  <a:tcPr/>
                </a:tc>
                <a:tc>
                  <a:txBody>
                    <a:bodyPr/>
                    <a:lstStyle/>
                    <a:p>
                      <a:pPr algn="ctr"/>
                      <a:r>
                        <a:rPr lang="id-ID" dirty="0"/>
                        <a:t>0</a:t>
                      </a:r>
                    </a:p>
                  </a:txBody>
                  <a:tcPr/>
                </a:tc>
                <a:tc>
                  <a:txBody>
                    <a:bodyPr/>
                    <a:lstStyle/>
                    <a:p>
                      <a:pPr algn="ctr"/>
                      <a:r>
                        <a:rPr lang="id-ID" dirty="0"/>
                        <a:t>0</a:t>
                      </a:r>
                    </a:p>
                  </a:txBody>
                  <a:tcPr/>
                </a:tc>
                <a:extLst>
                  <a:ext uri="{0D108BD9-81ED-4DB2-BD59-A6C34878D82A}">
                    <a16:rowId xmlns:a16="http://schemas.microsoft.com/office/drawing/2014/main" val="10004"/>
                  </a:ext>
                </a:extLst>
              </a:tr>
              <a:tr h="370840">
                <a:tc>
                  <a:txBody>
                    <a:bodyPr/>
                    <a:lstStyle/>
                    <a:p>
                      <a:r>
                        <a:rPr lang="id-ID" dirty="0"/>
                        <a:t>Putih</a:t>
                      </a:r>
                    </a:p>
                  </a:txBody>
                  <a:tcPr/>
                </a:tc>
                <a:tc>
                  <a:txBody>
                    <a:bodyPr/>
                    <a:lstStyle/>
                    <a:p>
                      <a:pPr algn="ctr"/>
                      <a:r>
                        <a:rPr lang="id-ID" dirty="0"/>
                        <a:t>255</a:t>
                      </a:r>
                    </a:p>
                  </a:txBody>
                  <a:tcPr/>
                </a:tc>
                <a:tc>
                  <a:txBody>
                    <a:bodyPr/>
                    <a:lstStyle/>
                    <a:p>
                      <a:pPr algn="ctr"/>
                      <a:r>
                        <a:rPr lang="id-ID" dirty="0"/>
                        <a:t>255</a:t>
                      </a:r>
                    </a:p>
                  </a:txBody>
                  <a:tcPr/>
                </a:tc>
                <a:tc>
                  <a:txBody>
                    <a:bodyPr/>
                    <a:lstStyle/>
                    <a:p>
                      <a:pPr algn="ctr"/>
                      <a:r>
                        <a:rPr lang="id-ID" dirty="0"/>
                        <a:t>255</a:t>
                      </a:r>
                    </a:p>
                  </a:txBody>
                  <a:tcPr/>
                </a:tc>
                <a:extLst>
                  <a:ext uri="{0D108BD9-81ED-4DB2-BD59-A6C34878D82A}">
                    <a16:rowId xmlns:a16="http://schemas.microsoft.com/office/drawing/2014/main" val="10005"/>
                  </a:ext>
                </a:extLst>
              </a:tr>
              <a:tr h="370840">
                <a:tc>
                  <a:txBody>
                    <a:bodyPr/>
                    <a:lstStyle/>
                    <a:p>
                      <a:r>
                        <a:rPr lang="id-ID" dirty="0"/>
                        <a:t>Kuning</a:t>
                      </a:r>
                    </a:p>
                  </a:txBody>
                  <a:tcPr/>
                </a:tc>
                <a:tc>
                  <a:txBody>
                    <a:bodyPr/>
                    <a:lstStyle/>
                    <a:p>
                      <a:pPr algn="ctr"/>
                      <a:r>
                        <a:rPr lang="id-ID" dirty="0"/>
                        <a:t>0</a:t>
                      </a:r>
                    </a:p>
                  </a:txBody>
                  <a:tcPr/>
                </a:tc>
                <a:tc>
                  <a:txBody>
                    <a:bodyPr/>
                    <a:lstStyle/>
                    <a:p>
                      <a:pPr algn="ctr"/>
                      <a:r>
                        <a:rPr lang="id-ID" dirty="0"/>
                        <a:t>255</a:t>
                      </a:r>
                    </a:p>
                  </a:txBody>
                  <a:tcPr/>
                </a:tc>
                <a:tc>
                  <a:txBody>
                    <a:bodyPr/>
                    <a:lstStyle/>
                    <a:p>
                      <a:pPr algn="ctr"/>
                      <a:r>
                        <a:rPr lang="id-ID" dirty="0"/>
                        <a:t>255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pic>
        <p:nvPicPr>
          <p:cNvPr id="1026" name="Picture 2" descr="D:\Backup Data\METEDOLOGI PENELITIAN (KP MAS ARI)\PENELITIAN ITB\DPM - Object Detection\Materi Diskusi\GAMBAR\RUANG RGB.PNG"/>
          <p:cNvPicPr>
            <a:picLocks noChangeAspect="1" noChangeArrowheads="1"/>
          </p:cNvPicPr>
          <p:nvPr/>
        </p:nvPicPr>
        <p:blipFill>
          <a:blip r:embed="rId3"/>
          <a:srcRect/>
          <a:stretch>
            <a:fillRect/>
          </a:stretch>
        </p:blipFill>
        <p:spPr bwMode="auto">
          <a:xfrm>
            <a:off x="3093027" y="626918"/>
            <a:ext cx="5871062" cy="501188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Kontrak</a:t>
            </a:r>
            <a:r>
              <a:rPr lang="en-US" b="1" dirty="0"/>
              <a:t> </a:t>
            </a:r>
            <a:r>
              <a:rPr lang="en-US" b="1" dirty="0" err="1"/>
              <a:t>Perkuliahan</a:t>
            </a:r>
            <a:endParaRPr lang="en-US" b="1" dirty="0"/>
          </a:p>
        </p:txBody>
      </p:sp>
      <p:sp>
        <p:nvSpPr>
          <p:cNvPr id="8" name="Content Placeholder 7"/>
          <p:cNvSpPr>
            <a:spLocks noGrp="1"/>
          </p:cNvSpPr>
          <p:nvPr>
            <p:ph idx="1"/>
          </p:nvPr>
        </p:nvSpPr>
        <p:spPr/>
        <p:txBody>
          <a:bodyPr>
            <a:normAutofit/>
          </a:bodyPr>
          <a:lstStyle/>
          <a:p>
            <a:pPr marL="457200" indent="-457200">
              <a:buFont typeface="+mj-lt"/>
              <a:buAutoNum type="arabicParenR"/>
            </a:pPr>
            <a:r>
              <a:rPr lang="en-US" sz="3200" dirty="0" err="1"/>
              <a:t>Absen</a:t>
            </a:r>
            <a:r>
              <a:rPr lang="en-US" sz="3200" dirty="0"/>
              <a:t>	: 20%</a:t>
            </a:r>
          </a:p>
          <a:p>
            <a:pPr marL="457200" indent="-457200">
              <a:buFont typeface="+mj-lt"/>
              <a:buAutoNum type="arabicParenR"/>
            </a:pPr>
            <a:r>
              <a:rPr lang="en-US" sz="3200" dirty="0" err="1"/>
              <a:t>Tugas</a:t>
            </a:r>
            <a:r>
              <a:rPr lang="en-US" sz="3200" dirty="0"/>
              <a:t>	: 20%</a:t>
            </a:r>
          </a:p>
          <a:p>
            <a:pPr marL="457200" indent="-457200">
              <a:buFont typeface="+mj-lt"/>
              <a:buAutoNum type="arabicParenR"/>
            </a:pPr>
            <a:r>
              <a:rPr lang="en-US" sz="3200" dirty="0"/>
              <a:t>UTS	: 30%</a:t>
            </a:r>
          </a:p>
          <a:p>
            <a:pPr marL="457200" indent="-457200">
              <a:buFont typeface="+mj-lt"/>
              <a:buAutoNum type="arabicParenR"/>
            </a:pPr>
            <a:r>
              <a:rPr lang="en-US" sz="3200" dirty="0"/>
              <a:t>UAS	: 30%</a:t>
            </a:r>
          </a:p>
        </p:txBody>
      </p:sp>
    </p:spTree>
    <p:extLst>
      <p:ext uri="{BB962C8B-B14F-4D97-AF65-F5344CB8AC3E}">
        <p14:creationId xmlns:p14="http://schemas.microsoft.com/office/powerpoint/2010/main" val="298657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Citra</a:t>
            </a:r>
          </a:p>
        </p:txBody>
      </p:sp>
      <p:sp>
        <p:nvSpPr>
          <p:cNvPr id="3" name="Content Placeholder 2"/>
          <p:cNvSpPr>
            <a:spLocks noGrp="1"/>
          </p:cNvSpPr>
          <p:nvPr>
            <p:ph idx="1"/>
          </p:nvPr>
        </p:nvSpPr>
        <p:spPr/>
        <p:txBody>
          <a:bodyPr/>
          <a:lstStyle/>
          <a:p>
            <a:endParaRPr lang="id-ID"/>
          </a:p>
        </p:txBody>
      </p:sp>
      <p:pic>
        <p:nvPicPr>
          <p:cNvPr id="6146" name="Picture 2" descr="D:\Backup Data\METEDOLOGI PENELITIAN (KP MAS ARI)\PENELITIAN ITB\DPM - Object Detection\Materi Diskusi\GAMBAR\CITRA KOTA.PNG"/>
          <p:cNvPicPr>
            <a:picLocks noChangeAspect="1" noChangeArrowheads="1"/>
          </p:cNvPicPr>
          <p:nvPr/>
        </p:nvPicPr>
        <p:blipFill>
          <a:blip r:embed="rId2"/>
          <a:srcRect/>
          <a:stretch>
            <a:fillRect/>
          </a:stretch>
        </p:blipFill>
        <p:spPr bwMode="auto">
          <a:xfrm>
            <a:off x="4541409" y="1768336"/>
            <a:ext cx="3192246" cy="438449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Listing Code</a:t>
            </a:r>
          </a:p>
        </p:txBody>
      </p:sp>
      <p:sp>
        <p:nvSpPr>
          <p:cNvPr id="3" name="Content Placeholder 2"/>
          <p:cNvSpPr>
            <a:spLocks noGrp="1"/>
          </p:cNvSpPr>
          <p:nvPr>
            <p:ph idx="1"/>
          </p:nvPr>
        </p:nvSpPr>
        <p:spPr/>
        <p:txBody>
          <a:bodyPr/>
          <a:lstStyle/>
          <a:p>
            <a:endParaRPr lang="id-ID" dirty="0"/>
          </a:p>
        </p:txBody>
      </p:sp>
      <p:pic>
        <p:nvPicPr>
          <p:cNvPr id="2050" name="Picture 2"/>
          <p:cNvPicPr>
            <a:picLocks noChangeAspect="1" noChangeArrowheads="1"/>
          </p:cNvPicPr>
          <p:nvPr/>
        </p:nvPicPr>
        <p:blipFill>
          <a:blip r:embed="rId2"/>
          <a:srcRect/>
          <a:stretch>
            <a:fillRect/>
          </a:stretch>
        </p:blipFill>
        <p:spPr bwMode="auto">
          <a:xfrm>
            <a:off x="1777463" y="3084647"/>
            <a:ext cx="8587286" cy="836424"/>
          </a:xfrm>
          <a:prstGeom prst="rect">
            <a:avLst/>
          </a:prstGeom>
          <a:noFill/>
          <a:ln w="9525">
            <a:noFill/>
            <a:miter lim="800000"/>
            <a:headEnd/>
            <a:tailEnd/>
          </a:ln>
          <a:effectLst/>
        </p:spPr>
      </p:pic>
      <p:sp>
        <p:nvSpPr>
          <p:cNvPr id="5" name="Right Brace 4"/>
          <p:cNvSpPr/>
          <p:nvPr/>
        </p:nvSpPr>
        <p:spPr>
          <a:xfrm rot="5400000">
            <a:off x="2541717" y="3378635"/>
            <a:ext cx="495949" cy="1270858"/>
          </a:xfrm>
          <a:prstGeom prst="rightBrace">
            <a:avLst>
              <a:gd name="adj1" fmla="val 8333"/>
              <a:gd name="adj2" fmla="val 48864"/>
            </a:avLst>
          </a:prstGeom>
          <a:ln>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id-ID" dirty="0">
              <a:ln>
                <a:solidFill>
                  <a:srgbClr val="FF0000"/>
                </a:solidFill>
              </a:ln>
              <a:solidFill>
                <a:srgbClr val="FF0000"/>
              </a:solidFill>
            </a:endParaRPr>
          </a:p>
        </p:txBody>
      </p:sp>
      <p:sp>
        <p:nvSpPr>
          <p:cNvPr id="6" name="TextBox 5"/>
          <p:cNvSpPr txBox="1"/>
          <p:nvPr/>
        </p:nvSpPr>
        <p:spPr>
          <a:xfrm>
            <a:off x="2092271" y="4324027"/>
            <a:ext cx="1366464" cy="369332"/>
          </a:xfrm>
          <a:prstGeom prst="rect">
            <a:avLst/>
          </a:prstGeom>
          <a:noFill/>
        </p:spPr>
        <p:txBody>
          <a:bodyPr wrap="none" rtlCol="0">
            <a:spAutoFit/>
          </a:bodyPr>
          <a:lstStyle/>
          <a:p>
            <a:r>
              <a:rPr lang="id-ID" b="1" dirty="0"/>
              <a:t>Larik / Array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Listing Code</a:t>
            </a:r>
          </a:p>
        </p:txBody>
      </p:sp>
      <p:sp>
        <p:nvSpPr>
          <p:cNvPr id="3" name="Content Placeholder 2"/>
          <p:cNvSpPr>
            <a:spLocks noGrp="1"/>
          </p:cNvSpPr>
          <p:nvPr>
            <p:ph idx="1"/>
          </p:nvPr>
        </p:nvSpPr>
        <p:spPr/>
        <p:txBody>
          <a:bodyPr/>
          <a:lstStyle/>
          <a:p>
            <a:endParaRPr lang="id-ID" dirty="0"/>
          </a:p>
        </p:txBody>
      </p:sp>
      <p:pic>
        <p:nvPicPr>
          <p:cNvPr id="3074" name="Picture 2" descr="D:\Backup Data\METEDOLOGI PENELITIAN (KP MAS ARI)\PENELITIAN ITB\DPM - Object Detection\Materi Diskusi\GAMBAR\ARRAY3.PNG"/>
          <p:cNvPicPr>
            <a:picLocks noChangeAspect="1" noChangeArrowheads="1"/>
          </p:cNvPicPr>
          <p:nvPr/>
        </p:nvPicPr>
        <p:blipFill>
          <a:blip r:embed="rId2"/>
          <a:srcRect/>
          <a:stretch>
            <a:fillRect/>
          </a:stretch>
        </p:blipFill>
        <p:spPr bwMode="auto">
          <a:xfrm>
            <a:off x="1095697" y="1884496"/>
            <a:ext cx="6406123" cy="3911871"/>
          </a:xfrm>
          <a:prstGeom prst="rect">
            <a:avLst/>
          </a:prstGeom>
          <a:noFill/>
        </p:spPr>
      </p:pic>
      <p:sp>
        <p:nvSpPr>
          <p:cNvPr id="8" name="Oval 7"/>
          <p:cNvSpPr/>
          <p:nvPr/>
        </p:nvSpPr>
        <p:spPr>
          <a:xfrm>
            <a:off x="1999281" y="4339525"/>
            <a:ext cx="5129939" cy="11003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 name="Straight Arrow Connector 9"/>
          <p:cNvCxnSpPr>
            <a:stCxn id="8" idx="6"/>
          </p:cNvCxnSpPr>
          <p:nvPr/>
        </p:nvCxnSpPr>
        <p:spPr>
          <a:xfrm flipV="1">
            <a:off x="7129220" y="4881966"/>
            <a:ext cx="1751309" cy="7749"/>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8911524" y="4726983"/>
            <a:ext cx="2169763" cy="646331"/>
          </a:xfrm>
          <a:prstGeom prst="rect">
            <a:avLst/>
          </a:prstGeom>
          <a:noFill/>
        </p:spPr>
        <p:txBody>
          <a:bodyPr wrap="square" rtlCol="0">
            <a:spAutoFit/>
          </a:bodyPr>
          <a:lstStyle/>
          <a:p>
            <a:r>
              <a:rPr lang="id-ID" b="1" dirty="0"/>
              <a:t>Larik 3 Dimensi Pada Citra </a:t>
            </a:r>
            <a:r>
              <a:rPr lang="id-ID" b="1" i="1" dirty="0"/>
              <a:t>“Kota”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Warna RGB dalam Ruang tiga dimensi</a:t>
            </a:r>
          </a:p>
        </p:txBody>
      </p:sp>
      <p:sp>
        <p:nvSpPr>
          <p:cNvPr id="3" name="Content Placeholder 2"/>
          <p:cNvSpPr>
            <a:spLocks noGrp="1"/>
          </p:cNvSpPr>
          <p:nvPr>
            <p:ph idx="1"/>
          </p:nvPr>
        </p:nvSpPr>
        <p:spPr/>
        <p:txBody>
          <a:bodyPr/>
          <a:lstStyle/>
          <a:p>
            <a:endParaRPr lang="id-ID" dirty="0"/>
          </a:p>
        </p:txBody>
      </p:sp>
      <p:pic>
        <p:nvPicPr>
          <p:cNvPr id="4098" name="Picture 2" descr="D:\Backup Data\METEDOLOGI PENELITIAN (KP MAS ARI)\PENELITIAN ITB\DPM - Object Detection\Materi Diskusi\GAMBAR\RUANG GRAY HASIL ARRAY.PNG"/>
          <p:cNvPicPr>
            <a:picLocks noChangeAspect="1" noChangeArrowheads="1"/>
          </p:cNvPicPr>
          <p:nvPr/>
        </p:nvPicPr>
        <p:blipFill>
          <a:blip r:embed="rId2"/>
          <a:srcRect/>
          <a:stretch>
            <a:fillRect/>
          </a:stretch>
        </p:blipFill>
        <p:spPr bwMode="auto">
          <a:xfrm>
            <a:off x="2337904" y="1985558"/>
            <a:ext cx="5225269" cy="3803101"/>
          </a:xfrm>
          <a:prstGeom prst="rect">
            <a:avLst/>
          </a:prstGeom>
          <a:noFill/>
        </p:spPr>
      </p:pic>
      <p:cxnSp>
        <p:nvCxnSpPr>
          <p:cNvPr id="6" name="Straight Arrow Connector 5"/>
          <p:cNvCxnSpPr/>
          <p:nvPr/>
        </p:nvCxnSpPr>
        <p:spPr>
          <a:xfrm>
            <a:off x="7113722" y="4881966"/>
            <a:ext cx="1193370" cy="1588"/>
          </a:xfrm>
          <a:prstGeom prst="straightConnector1">
            <a:avLst/>
          </a:prstGeom>
          <a:ln>
            <a:solidFill>
              <a:srgbClr val="0070C0"/>
            </a:solidFill>
            <a:tailEnd type="arrow"/>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6909668" y="5158350"/>
            <a:ext cx="1193370" cy="1588"/>
          </a:xfrm>
          <a:prstGeom prst="straightConnector1">
            <a:avLst/>
          </a:prstGeom>
          <a:ln>
            <a:solidFill>
              <a:srgbClr val="00B050"/>
            </a:solidFill>
            <a:tailEnd type="arrow"/>
          </a:ln>
        </p:spPr>
        <p:style>
          <a:lnRef idx="3">
            <a:schemeClr val="accent4"/>
          </a:lnRef>
          <a:fillRef idx="0">
            <a:schemeClr val="accent4"/>
          </a:fillRef>
          <a:effectRef idx="2">
            <a:schemeClr val="accent4"/>
          </a:effectRef>
          <a:fontRef idx="minor">
            <a:schemeClr val="tx1"/>
          </a:fontRef>
        </p:style>
      </p:cxnSp>
      <p:cxnSp>
        <p:nvCxnSpPr>
          <p:cNvPr id="8" name="Straight Arrow Connector 7"/>
          <p:cNvCxnSpPr/>
          <p:nvPr/>
        </p:nvCxnSpPr>
        <p:spPr>
          <a:xfrm>
            <a:off x="6690116" y="5372742"/>
            <a:ext cx="1193370" cy="1588"/>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8307092" y="4525505"/>
            <a:ext cx="1554721" cy="369332"/>
          </a:xfrm>
          <a:prstGeom prst="rect">
            <a:avLst/>
          </a:prstGeom>
          <a:noFill/>
        </p:spPr>
        <p:txBody>
          <a:bodyPr wrap="none" rtlCol="0">
            <a:spAutoFit/>
          </a:bodyPr>
          <a:lstStyle/>
          <a:p>
            <a:r>
              <a:rPr lang="id-ID" b="1" dirty="0">
                <a:solidFill>
                  <a:srgbClr val="0070C0"/>
                </a:solidFill>
              </a:rPr>
              <a:t>Komponen (B)</a:t>
            </a:r>
          </a:p>
        </p:txBody>
      </p:sp>
      <p:sp>
        <p:nvSpPr>
          <p:cNvPr id="10" name="TextBox 9"/>
          <p:cNvSpPr txBox="1"/>
          <p:nvPr/>
        </p:nvSpPr>
        <p:spPr>
          <a:xfrm>
            <a:off x="8149525" y="4925878"/>
            <a:ext cx="1572354" cy="369332"/>
          </a:xfrm>
          <a:prstGeom prst="rect">
            <a:avLst/>
          </a:prstGeom>
          <a:noFill/>
        </p:spPr>
        <p:txBody>
          <a:bodyPr wrap="none" rtlCol="0">
            <a:spAutoFit/>
          </a:bodyPr>
          <a:lstStyle/>
          <a:p>
            <a:r>
              <a:rPr lang="id-ID" b="1" dirty="0">
                <a:solidFill>
                  <a:srgbClr val="00B050"/>
                </a:solidFill>
              </a:rPr>
              <a:t>Komponen (G)</a:t>
            </a:r>
          </a:p>
        </p:txBody>
      </p:sp>
      <p:sp>
        <p:nvSpPr>
          <p:cNvPr id="11" name="TextBox 10"/>
          <p:cNvSpPr txBox="1"/>
          <p:nvPr/>
        </p:nvSpPr>
        <p:spPr>
          <a:xfrm>
            <a:off x="7950630" y="5300421"/>
            <a:ext cx="1554721" cy="369332"/>
          </a:xfrm>
          <a:prstGeom prst="rect">
            <a:avLst/>
          </a:prstGeom>
          <a:noFill/>
        </p:spPr>
        <p:txBody>
          <a:bodyPr wrap="none" rtlCol="0">
            <a:spAutoFit/>
          </a:bodyPr>
          <a:lstStyle/>
          <a:p>
            <a:r>
              <a:rPr lang="id-ID" b="1" dirty="0">
                <a:solidFill>
                  <a:srgbClr val="FF0000"/>
                </a:solidFill>
              </a:rPr>
              <a:t>Komponen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a:solidFill>
                  <a:srgbClr val="FF0000"/>
                </a:solidFill>
              </a:rPr>
              <a:t>Komponen (R)</a:t>
            </a:r>
            <a:r>
              <a:rPr lang="id-ID" dirty="0"/>
              <a:t> </a:t>
            </a:r>
            <a:r>
              <a:rPr lang="id-ID" b="1" dirty="0">
                <a:sym typeface="Symbol"/>
              </a:rPr>
              <a:t>  </a:t>
            </a:r>
            <a:r>
              <a:rPr lang="id-ID" dirty="0">
                <a:sym typeface="Symbol"/>
              </a:rPr>
              <a:t>Menunjukan indeks Pertama</a:t>
            </a:r>
          </a:p>
          <a:p>
            <a:r>
              <a:rPr lang="id-ID" b="1" dirty="0">
                <a:solidFill>
                  <a:srgbClr val="00B050"/>
                </a:solidFill>
              </a:rPr>
              <a:t>Komponen (G)</a:t>
            </a:r>
            <a:r>
              <a:rPr lang="id-ID" dirty="0"/>
              <a:t> </a:t>
            </a:r>
            <a:r>
              <a:rPr lang="id-ID" b="1" dirty="0">
                <a:sym typeface="Symbol"/>
              </a:rPr>
              <a:t>  </a:t>
            </a:r>
            <a:r>
              <a:rPr lang="id-ID" dirty="0">
                <a:sym typeface="Symbol"/>
              </a:rPr>
              <a:t>Menunjukan indeks Kedua</a:t>
            </a:r>
          </a:p>
          <a:p>
            <a:r>
              <a:rPr lang="id-ID" b="1" dirty="0">
                <a:solidFill>
                  <a:srgbClr val="0070C0"/>
                </a:solidFill>
              </a:rPr>
              <a:t>Komponen (B)</a:t>
            </a:r>
            <a:r>
              <a:rPr lang="id-ID" dirty="0"/>
              <a:t> </a:t>
            </a:r>
            <a:r>
              <a:rPr lang="id-ID" b="1" dirty="0">
                <a:sym typeface="Symbol"/>
              </a:rPr>
              <a:t>  </a:t>
            </a:r>
            <a:r>
              <a:rPr lang="id-ID" dirty="0">
                <a:sym typeface="Symbol"/>
              </a:rPr>
              <a:t>Menunjukan indeks Ketiga</a:t>
            </a:r>
          </a:p>
          <a:p>
            <a:endParaRPr lang="id-ID" dirty="0"/>
          </a:p>
        </p:txBody>
      </p:sp>
      <p:pic>
        <p:nvPicPr>
          <p:cNvPr id="5122" name="Picture 2" descr="D:\Backup Data\METEDOLOGI PENELITIAN (KP MAS ARI)\PENELITIAN ITB\DPM - Object Detection\Materi Diskusi\GAMBAR\RGB.PNG"/>
          <p:cNvPicPr>
            <a:picLocks noChangeAspect="1" noChangeArrowheads="1"/>
          </p:cNvPicPr>
          <p:nvPr/>
        </p:nvPicPr>
        <p:blipFill>
          <a:blip r:embed="rId2"/>
          <a:srcRect/>
          <a:stretch>
            <a:fillRect/>
          </a:stretch>
        </p:blipFill>
        <p:spPr bwMode="auto">
          <a:xfrm>
            <a:off x="1733633" y="3541443"/>
            <a:ext cx="5869706" cy="2223926"/>
          </a:xfrm>
          <a:prstGeom prst="rect">
            <a:avLst/>
          </a:prstGeom>
          <a:noFill/>
        </p:spPr>
      </p:pic>
      <p:cxnSp>
        <p:nvCxnSpPr>
          <p:cNvPr id="5" name="Straight Arrow Connector 4"/>
          <p:cNvCxnSpPr/>
          <p:nvPr/>
        </p:nvCxnSpPr>
        <p:spPr>
          <a:xfrm flipV="1">
            <a:off x="7129220" y="4881966"/>
            <a:ext cx="1751309" cy="7749"/>
          </a:xfrm>
          <a:prstGeom prst="straightConnector1">
            <a:avLst/>
          </a:prstGeom>
          <a:ln>
            <a:solidFill>
              <a:srgbClr val="FF0000"/>
            </a:solidFill>
            <a:tailEnd type="arrow"/>
          </a:ln>
        </p:spPr>
        <p:style>
          <a:lnRef idx="3">
            <a:schemeClr val="accent4"/>
          </a:lnRef>
          <a:fillRef idx="0">
            <a:schemeClr val="accent4"/>
          </a:fillRef>
          <a:effectRef idx="2">
            <a:schemeClr val="accent4"/>
          </a:effectRef>
          <a:fontRef idx="minor">
            <a:schemeClr val="tx1"/>
          </a:fontRef>
        </p:style>
      </p:cxnSp>
      <p:sp>
        <p:nvSpPr>
          <p:cNvPr id="6" name="TextBox 5"/>
          <p:cNvSpPr txBox="1"/>
          <p:nvPr/>
        </p:nvSpPr>
        <p:spPr>
          <a:xfrm>
            <a:off x="8911524" y="4726983"/>
            <a:ext cx="2712205" cy="923330"/>
          </a:xfrm>
          <a:prstGeom prst="rect">
            <a:avLst/>
          </a:prstGeom>
          <a:noFill/>
        </p:spPr>
        <p:txBody>
          <a:bodyPr wrap="square" rtlCol="0">
            <a:spAutoFit/>
          </a:bodyPr>
          <a:lstStyle/>
          <a:p>
            <a:r>
              <a:rPr lang="id-ID" b="1" dirty="0"/>
              <a:t>Perintah untuk  mendapatkan komponen R,G, dan B </a:t>
            </a:r>
            <a:endParaRPr lang="id-ID" b="1"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Citra Berskala Keabuan</a:t>
            </a:r>
          </a:p>
        </p:txBody>
      </p:sp>
      <p:sp>
        <p:nvSpPr>
          <p:cNvPr id="3" name="Content Placeholder 2"/>
          <p:cNvSpPr>
            <a:spLocks noGrp="1"/>
          </p:cNvSpPr>
          <p:nvPr>
            <p:ph idx="1"/>
          </p:nvPr>
        </p:nvSpPr>
        <p:spPr/>
        <p:txBody>
          <a:bodyPr/>
          <a:lstStyle/>
          <a:p>
            <a:pPr algn="just"/>
            <a:r>
              <a:rPr lang="id-ID" dirty="0"/>
              <a:t>citra jenis ini menangani gradasi warna hitam dan putih, yang tentu saja menghasilkan efek warna abu-abu. Pada jenis gambar ini, warna dinyatakan dengan intensitas. Dalam hal ini, intensitas berkisar antara 0 sampai dengan 255. Nilai 0 menyatakan hitam dan nilai 255 menyatakan putih.</a:t>
            </a:r>
          </a:p>
          <a:p>
            <a:pPr algn="just"/>
            <a:endParaRPr 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Citra Biner</a:t>
            </a:r>
          </a:p>
        </p:txBody>
      </p:sp>
      <p:sp>
        <p:nvSpPr>
          <p:cNvPr id="3" name="Content Placeholder 2"/>
          <p:cNvSpPr>
            <a:spLocks noGrp="1"/>
          </p:cNvSpPr>
          <p:nvPr>
            <p:ph idx="1"/>
          </p:nvPr>
        </p:nvSpPr>
        <p:spPr/>
        <p:txBody>
          <a:bodyPr/>
          <a:lstStyle/>
          <a:p>
            <a:pPr algn="just"/>
            <a:r>
              <a:rPr lang="id-ID" dirty="0"/>
              <a:t>Citra biner adalah citra dengan setiap piksel hanya dinyatakan dengan sebuah nilai dari dua  buah kemungkinan (yaitu nilai 0 dan 1).Nilai 0  menyatakan warna hitam dan nilai 1 menyatakan warna  putih. Citra jenis ini banyak dipakai dalam pemrosesan citra, misalnya untuk kepentingan memperoleh tepi  bentuk  suatu objek.</a:t>
            </a:r>
          </a:p>
        </p:txBody>
      </p:sp>
      <p:sp>
        <p:nvSpPr>
          <p:cNvPr id="4" name="TextBox 3"/>
          <p:cNvSpPr txBox="1"/>
          <p:nvPr/>
        </p:nvSpPr>
        <p:spPr>
          <a:xfrm>
            <a:off x="6148833" y="5589019"/>
            <a:ext cx="447558" cy="369332"/>
          </a:xfrm>
          <a:prstGeom prst="rect">
            <a:avLst/>
          </a:prstGeom>
          <a:noFill/>
        </p:spPr>
        <p:txBody>
          <a:bodyPr wrap="none" rtlCol="0">
            <a:spAutoFit/>
          </a:bodyPr>
          <a:lstStyle/>
          <a:p>
            <a:r>
              <a:rPr lang="id-ID" dirty="0"/>
              <a:t>(b)</a:t>
            </a:r>
          </a:p>
        </p:txBody>
      </p:sp>
      <p:sp>
        <p:nvSpPr>
          <p:cNvPr id="5" name="TextBox 4"/>
          <p:cNvSpPr txBox="1"/>
          <p:nvPr/>
        </p:nvSpPr>
        <p:spPr>
          <a:xfrm>
            <a:off x="3635526" y="5570937"/>
            <a:ext cx="436338" cy="369332"/>
          </a:xfrm>
          <a:prstGeom prst="rect">
            <a:avLst/>
          </a:prstGeom>
          <a:noFill/>
        </p:spPr>
        <p:txBody>
          <a:bodyPr wrap="none" rtlCol="0">
            <a:spAutoFit/>
          </a:bodyPr>
          <a:lstStyle/>
          <a:p>
            <a:r>
              <a:rPr lang="id-ID" dirty="0"/>
              <a:t>(a)</a:t>
            </a:r>
          </a:p>
        </p:txBody>
      </p:sp>
      <p:pic>
        <p:nvPicPr>
          <p:cNvPr id="7170" name="Picture 2" descr="D:\Backup Data\METEDOLOGI PENELITIAN (KP MAS ARI)\PENELITIAN ITB\DPM - Object Detection\Materi Diskusi\GAMBAR\CITRA DAUN ASLI.PNG"/>
          <p:cNvPicPr>
            <a:picLocks noChangeAspect="1" noChangeArrowheads="1"/>
          </p:cNvPicPr>
          <p:nvPr/>
        </p:nvPicPr>
        <p:blipFill>
          <a:blip r:embed="rId3"/>
          <a:srcRect/>
          <a:stretch>
            <a:fillRect/>
          </a:stretch>
        </p:blipFill>
        <p:spPr bwMode="auto">
          <a:xfrm>
            <a:off x="2942579" y="3074154"/>
            <a:ext cx="1657350" cy="2476500"/>
          </a:xfrm>
          <a:prstGeom prst="rect">
            <a:avLst/>
          </a:prstGeom>
          <a:noFill/>
        </p:spPr>
      </p:pic>
      <p:pic>
        <p:nvPicPr>
          <p:cNvPr id="7171" name="Picture 3" descr="D:\Backup Data\METEDOLOGI PENELITIAN (KP MAS ARI)\PENELITIAN ITB\DPM - Object Detection\Materi Diskusi\GAMBAR\CITRA DAUN BINER.PNG"/>
          <p:cNvPicPr>
            <a:picLocks noChangeAspect="1" noChangeArrowheads="1"/>
          </p:cNvPicPr>
          <p:nvPr/>
        </p:nvPicPr>
        <p:blipFill>
          <a:blip r:embed="rId4"/>
          <a:srcRect/>
          <a:stretch>
            <a:fillRect/>
          </a:stretch>
        </p:blipFill>
        <p:spPr bwMode="auto">
          <a:xfrm>
            <a:off x="5773684" y="3128963"/>
            <a:ext cx="1171575" cy="2428875"/>
          </a:xfrm>
          <a:prstGeom prst="rect">
            <a:avLst/>
          </a:prstGeom>
          <a:noFill/>
        </p:spPr>
      </p:pic>
      <p:sp>
        <p:nvSpPr>
          <p:cNvPr id="8" name="TextBox 7"/>
          <p:cNvSpPr txBox="1"/>
          <p:nvPr/>
        </p:nvSpPr>
        <p:spPr>
          <a:xfrm>
            <a:off x="3179972" y="5927867"/>
            <a:ext cx="4571380" cy="369332"/>
          </a:xfrm>
          <a:prstGeom prst="rect">
            <a:avLst/>
          </a:prstGeom>
          <a:noFill/>
        </p:spPr>
        <p:txBody>
          <a:bodyPr wrap="none" rtlCol="0">
            <a:spAutoFit/>
          </a:bodyPr>
          <a:lstStyle/>
          <a:p>
            <a:pPr algn="ctr"/>
            <a:r>
              <a:rPr lang="id-ID" i="1" dirty="0"/>
              <a:t>(a) Citra daun berskala keabuan, (b) Citra Biner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id-ID" dirty="0"/>
              <a:t>It’s time to coding...</a:t>
            </a:r>
            <a:r>
              <a:rPr lang="id-ID" dirty="0">
                <a:sym typeface="Wingdings" pitchFamily="2" charset="2"/>
              </a:rPr>
              <a:t></a:t>
            </a:r>
            <a:endParaRPr lang="id-ID" dirty="0"/>
          </a:p>
        </p:txBody>
      </p:sp>
      <p:sp>
        <p:nvSpPr>
          <p:cNvPr id="5" name="Subtitle 4"/>
          <p:cNvSpPr>
            <a:spLocks noGrp="1"/>
          </p:cNvSpPr>
          <p:nvPr>
            <p:ph type="subTitle" idx="1"/>
          </p:nvPr>
        </p:nvSpPr>
        <p:spPr/>
        <p:txBody>
          <a:bodyPr/>
          <a:lstStyle/>
          <a:p>
            <a:endParaRPr lang="id-ID"/>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id-ID" dirty="0"/>
              <a:t>PERTEMUAN III</a:t>
            </a:r>
          </a:p>
        </p:txBody>
      </p:sp>
      <p:sp>
        <p:nvSpPr>
          <p:cNvPr id="5" name="Subtitle 4"/>
          <p:cNvSpPr>
            <a:spLocks noGrp="1"/>
          </p:cNvSpPr>
          <p:nvPr>
            <p:ph type="subTitle" idx="1"/>
          </p:nvPr>
        </p:nvSpPr>
        <p:spPr/>
        <p:txBody>
          <a:bodyPr>
            <a:normAutofit/>
          </a:bodyPr>
          <a:lstStyle/>
          <a:p>
            <a:pPr algn="ctr"/>
            <a:r>
              <a:rPr lang="id-ID" sz="3200" b="1" i="1" dirty="0"/>
              <a:t>“Operasi Pengolahan Citra”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p>
        </p:txBody>
      </p:sp>
      <p:sp>
        <p:nvSpPr>
          <p:cNvPr id="4" name="Content Placeholder 3"/>
          <p:cNvSpPr>
            <a:spLocks noGrp="1"/>
          </p:cNvSpPr>
          <p:nvPr>
            <p:ph sz="half" idx="2"/>
          </p:nvPr>
        </p:nvSpPr>
        <p:spPr>
          <a:xfrm>
            <a:off x="1124988" y="1917317"/>
            <a:ext cx="10055629" cy="3286760"/>
          </a:xfrm>
        </p:spPr>
        <p:txBody>
          <a:bodyPr>
            <a:normAutofit lnSpcReduction="10000"/>
          </a:bodyPr>
          <a:lstStyle/>
          <a:p>
            <a:pPr algn="just"/>
            <a:r>
              <a:rPr lang="id-ID" dirty="0"/>
              <a:t>Operasi-operasi yang dilakukan di dalam pengolahan citra banyak ragamnya. Namun, secara umum, operasi pengolahan citra dapat diklasifikasikan dalam beberapa jenis sebagai berikut :</a:t>
            </a:r>
          </a:p>
          <a:p>
            <a:pPr marL="457200" indent="-457200" algn="just">
              <a:buFont typeface="+mj-lt"/>
              <a:buAutoNum type="arabicParenR"/>
            </a:pPr>
            <a:r>
              <a:rPr lang="fr-FR" b="1" dirty="0" err="1">
                <a:solidFill>
                  <a:schemeClr val="tx1"/>
                </a:solidFill>
                <a:hlinkClick r:id="rId3" action="ppaction://hlinksldjump"/>
              </a:rPr>
              <a:t>Perbaikan</a:t>
            </a:r>
            <a:r>
              <a:rPr lang="fr-FR" b="1" dirty="0">
                <a:solidFill>
                  <a:schemeClr val="tx1"/>
                </a:solidFill>
                <a:hlinkClick r:id="rId3" action="ppaction://hlinksldjump"/>
              </a:rPr>
              <a:t> </a:t>
            </a:r>
            <a:r>
              <a:rPr lang="fr-FR" b="1" dirty="0" err="1">
                <a:solidFill>
                  <a:schemeClr val="tx1"/>
                </a:solidFill>
                <a:hlinkClick r:id="rId3" action="ppaction://hlinksldjump"/>
              </a:rPr>
              <a:t>kualitas</a:t>
            </a:r>
            <a:r>
              <a:rPr lang="fr-FR" b="1" dirty="0">
                <a:solidFill>
                  <a:schemeClr val="tx1"/>
                </a:solidFill>
                <a:hlinkClick r:id="rId3" action="ppaction://hlinksldjump"/>
              </a:rPr>
              <a:t> </a:t>
            </a:r>
            <a:r>
              <a:rPr lang="fr-FR" b="1" dirty="0" err="1">
                <a:solidFill>
                  <a:schemeClr val="tx1"/>
                </a:solidFill>
                <a:hlinkClick r:id="rId3" action="ppaction://hlinksldjump"/>
              </a:rPr>
              <a:t>citra</a:t>
            </a:r>
            <a:r>
              <a:rPr lang="fr-FR" b="1" dirty="0">
                <a:solidFill>
                  <a:schemeClr val="tx1"/>
                </a:solidFill>
                <a:hlinkClick r:id="rId3" action="ppaction://hlinksldjump"/>
              </a:rPr>
              <a:t> </a:t>
            </a:r>
            <a:r>
              <a:rPr lang="fr-FR" i="1" dirty="0">
                <a:solidFill>
                  <a:schemeClr val="tx1"/>
                </a:solidFill>
                <a:hlinkClick r:id="rId3" action="ppaction://hlinksldjump"/>
              </a:rPr>
              <a:t>(image </a:t>
            </a:r>
            <a:r>
              <a:rPr lang="fr-FR" i="1" dirty="0" err="1">
                <a:solidFill>
                  <a:schemeClr val="tx1"/>
                </a:solidFill>
                <a:hlinkClick r:id="rId3" action="ppaction://hlinksldjump"/>
              </a:rPr>
              <a:t>enhancement</a:t>
            </a:r>
            <a:r>
              <a:rPr lang="fr-FR" i="1" dirty="0">
                <a:solidFill>
                  <a:schemeClr val="tx1"/>
                </a:solidFill>
                <a:hlinkClick r:id="rId3" action="ppaction://hlinksldjump"/>
              </a:rPr>
              <a:t>)</a:t>
            </a:r>
            <a:endParaRPr lang="id-ID" i="1" dirty="0">
              <a:solidFill>
                <a:schemeClr val="tx1"/>
              </a:solidFill>
            </a:endParaRPr>
          </a:p>
          <a:p>
            <a:pPr marL="457200" indent="-457200" algn="just">
              <a:buFont typeface="+mj-lt"/>
              <a:buAutoNum type="arabicParenR"/>
            </a:pPr>
            <a:r>
              <a:rPr lang="id-ID" b="1" dirty="0">
                <a:solidFill>
                  <a:schemeClr val="tx1"/>
                </a:solidFill>
                <a:hlinkClick r:id="rId4" action="ppaction://hlinksldjump"/>
              </a:rPr>
              <a:t>Pemugaran citra </a:t>
            </a:r>
            <a:r>
              <a:rPr lang="id-ID" i="1" dirty="0">
                <a:solidFill>
                  <a:schemeClr val="tx1"/>
                </a:solidFill>
                <a:hlinkClick r:id="rId4" action="ppaction://hlinksldjump"/>
              </a:rPr>
              <a:t>(image restoration)</a:t>
            </a:r>
            <a:endParaRPr lang="id-ID" i="1" dirty="0">
              <a:solidFill>
                <a:schemeClr val="tx1"/>
              </a:solidFill>
            </a:endParaRPr>
          </a:p>
          <a:p>
            <a:pPr marL="457200" indent="-457200" algn="just">
              <a:buFont typeface="+mj-lt"/>
              <a:buAutoNum type="arabicParenR"/>
            </a:pPr>
            <a:r>
              <a:rPr lang="id-ID" b="1" dirty="0">
                <a:solidFill>
                  <a:schemeClr val="tx1"/>
                </a:solidFill>
                <a:hlinkClick r:id="rId5" action="ppaction://hlinksldjump"/>
              </a:rPr>
              <a:t>Pemampatan citra </a:t>
            </a:r>
            <a:r>
              <a:rPr lang="id-ID" i="1" dirty="0">
                <a:solidFill>
                  <a:schemeClr val="tx1"/>
                </a:solidFill>
                <a:hlinkClick r:id="rId5" action="ppaction://hlinksldjump"/>
              </a:rPr>
              <a:t>(image compression)</a:t>
            </a:r>
            <a:endParaRPr lang="id-ID" i="1" dirty="0">
              <a:solidFill>
                <a:schemeClr val="tx1"/>
              </a:solidFill>
            </a:endParaRPr>
          </a:p>
          <a:p>
            <a:pPr marL="457200" indent="-457200" algn="just">
              <a:buFont typeface="+mj-lt"/>
              <a:buAutoNum type="arabicParenR"/>
            </a:pPr>
            <a:r>
              <a:rPr lang="id-ID" b="1" dirty="0">
                <a:solidFill>
                  <a:schemeClr val="tx1"/>
                </a:solidFill>
                <a:hlinkClick r:id="rId6" action="ppaction://hlinksldjump"/>
              </a:rPr>
              <a:t>Segmentasi citra </a:t>
            </a:r>
            <a:r>
              <a:rPr lang="id-ID" i="1" dirty="0">
                <a:solidFill>
                  <a:schemeClr val="tx1"/>
                </a:solidFill>
                <a:hlinkClick r:id="rId6" action="ppaction://hlinksldjump"/>
              </a:rPr>
              <a:t>(image segmentation)</a:t>
            </a:r>
            <a:endParaRPr lang="id-ID" i="1" dirty="0">
              <a:solidFill>
                <a:schemeClr val="tx1"/>
              </a:solidFill>
            </a:endParaRPr>
          </a:p>
          <a:p>
            <a:pPr marL="457200" indent="-457200" algn="just">
              <a:buFont typeface="+mj-lt"/>
              <a:buAutoNum type="arabicParenR"/>
            </a:pPr>
            <a:r>
              <a:rPr lang="id-ID" b="1" dirty="0">
                <a:solidFill>
                  <a:schemeClr val="tx1"/>
                </a:solidFill>
                <a:hlinkClick r:id="rId7" action="ppaction://hlinksldjump"/>
              </a:rPr>
              <a:t>Pengorakan citra </a:t>
            </a:r>
            <a:r>
              <a:rPr lang="id-ID" i="1" dirty="0">
                <a:solidFill>
                  <a:schemeClr val="tx1"/>
                </a:solidFill>
                <a:hlinkClick r:id="rId7" action="ppaction://hlinksldjump"/>
              </a:rPr>
              <a:t>(image analysis)</a:t>
            </a:r>
            <a:endParaRPr lang="id-ID" i="1" dirty="0">
              <a:solidFill>
                <a:schemeClr val="tx1"/>
              </a:solidFill>
            </a:endParaRPr>
          </a:p>
          <a:p>
            <a:pPr marL="457200" indent="-457200" algn="just">
              <a:buFont typeface="+mj-lt"/>
              <a:buAutoNum type="arabicParenR"/>
            </a:pPr>
            <a:r>
              <a:rPr lang="id-ID" b="1" dirty="0">
                <a:solidFill>
                  <a:schemeClr val="tx1"/>
                </a:solidFill>
                <a:hlinkClick r:id="rId8" action="ppaction://hlinksldjump"/>
              </a:rPr>
              <a:t>Rekonstruksi citra </a:t>
            </a:r>
            <a:r>
              <a:rPr lang="id-ID" i="1" dirty="0">
                <a:solidFill>
                  <a:schemeClr val="tx1"/>
                </a:solidFill>
                <a:hlinkClick r:id="rId8" action="ppaction://hlinksldjump"/>
              </a:rPr>
              <a:t>(image reconstruction)</a:t>
            </a:r>
            <a:endParaRPr lang="id-ID" i="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id-ID"/>
              <a:t>PERTEMUAN I</a:t>
            </a:r>
            <a:endParaRPr lang="id-ID" dirty="0"/>
          </a:p>
        </p:txBody>
      </p:sp>
      <p:sp>
        <p:nvSpPr>
          <p:cNvPr id="9" name="Subtitle 8"/>
          <p:cNvSpPr>
            <a:spLocks noGrp="1"/>
          </p:cNvSpPr>
          <p:nvPr>
            <p:ph type="subTitle" idx="1"/>
          </p:nvPr>
        </p:nvSpPr>
        <p:spPr/>
        <p:txBody>
          <a:bodyPr>
            <a:normAutofit/>
          </a:bodyPr>
          <a:lstStyle/>
          <a:p>
            <a:pPr algn="ctr"/>
            <a:r>
              <a:rPr lang="id-ID" sz="2800" b="1" i="1" dirty="0"/>
              <a:t>“Pengantar Pengolahan Citra”</a:t>
            </a:r>
          </a:p>
        </p:txBody>
      </p:sp>
    </p:spTree>
    <p:extLst>
      <p:ext uri="{BB962C8B-B14F-4D97-AF65-F5344CB8AC3E}">
        <p14:creationId xmlns:p14="http://schemas.microsoft.com/office/powerpoint/2010/main" val="198858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fr-FR" b="1" dirty="0" err="1">
                <a:solidFill>
                  <a:schemeClr val="tx1"/>
                </a:solidFill>
              </a:rPr>
              <a:t>Perbaikan</a:t>
            </a:r>
            <a:r>
              <a:rPr lang="fr-FR" b="1" dirty="0">
                <a:solidFill>
                  <a:schemeClr val="tx1"/>
                </a:solidFill>
              </a:rPr>
              <a:t> </a:t>
            </a:r>
            <a:r>
              <a:rPr lang="fr-FR" b="1" dirty="0" err="1">
                <a:solidFill>
                  <a:schemeClr val="tx1"/>
                </a:solidFill>
              </a:rPr>
              <a:t>kualitas</a:t>
            </a:r>
            <a:r>
              <a:rPr lang="fr-FR" b="1" dirty="0">
                <a:solidFill>
                  <a:schemeClr val="tx1"/>
                </a:solidFill>
              </a:rPr>
              <a:t> </a:t>
            </a:r>
            <a:r>
              <a:rPr lang="fr-FR" b="1" dirty="0" err="1">
                <a:solidFill>
                  <a:schemeClr val="tx1"/>
                </a:solidFill>
              </a:rPr>
              <a:t>citra</a:t>
            </a:r>
            <a:r>
              <a:rPr lang="fr-FR" b="1" dirty="0">
                <a:solidFill>
                  <a:schemeClr val="tx1"/>
                </a:solidFill>
              </a:rPr>
              <a:t> </a:t>
            </a:r>
            <a:r>
              <a:rPr lang="fr-FR" b="1" i="1" dirty="0">
                <a:solidFill>
                  <a:schemeClr val="tx1"/>
                </a:solidFill>
              </a:rPr>
              <a:t>(image </a:t>
            </a:r>
            <a:r>
              <a:rPr lang="fr-FR" b="1" i="1" dirty="0" err="1">
                <a:solidFill>
                  <a:schemeClr val="tx1"/>
                </a:solidFill>
              </a:rPr>
              <a:t>enhancement</a:t>
            </a:r>
            <a:r>
              <a:rPr lang="fr-FR" b="1" i="1" dirty="0">
                <a:solidFill>
                  <a:schemeClr val="tx1"/>
                </a:solidFill>
              </a:rPr>
              <a:t>)</a:t>
            </a:r>
            <a:endParaRPr lang="id-ID" b="1" i="1" dirty="0">
              <a:solidFill>
                <a:schemeClr val="tx1"/>
              </a:solidFill>
            </a:endParaRPr>
          </a:p>
        </p:txBody>
      </p:sp>
      <p:sp>
        <p:nvSpPr>
          <p:cNvPr id="4" name="Content Placeholder 3"/>
          <p:cNvSpPr>
            <a:spLocks noGrp="1"/>
          </p:cNvSpPr>
          <p:nvPr>
            <p:ph sz="half" idx="2"/>
          </p:nvPr>
        </p:nvSpPr>
        <p:spPr>
          <a:xfrm>
            <a:off x="1097279" y="2582335"/>
            <a:ext cx="10055629" cy="3286760"/>
          </a:xfrm>
        </p:spPr>
        <p:txBody>
          <a:bodyPr/>
          <a:lstStyle/>
          <a:p>
            <a:pPr algn="just"/>
            <a:r>
              <a:rPr lang="id-ID" dirty="0"/>
              <a:t>Jenis operasi ini bertujuan untuk memperbaiki kualitas citra dengan cara memanipulasi parameter-parameter citra. engan operasi ini, ciri-ciri khusus yang terdapat di dalam citra lebih ditonjolkan. Contoh-contoh operasi perbaikan citra :</a:t>
            </a:r>
          </a:p>
          <a:p>
            <a:pPr marL="457200" indent="-457200" algn="just">
              <a:buFont typeface="+mj-lt"/>
              <a:buAutoNum type="alphaLcParenR"/>
            </a:pPr>
            <a:r>
              <a:rPr lang="id-ID" dirty="0"/>
              <a:t>perbaikan kontras gelap/terang.</a:t>
            </a:r>
          </a:p>
          <a:p>
            <a:pPr marL="457200" indent="-457200" algn="just">
              <a:buFont typeface="+mj-lt"/>
              <a:buAutoNum type="alphaLcParenR"/>
            </a:pPr>
            <a:r>
              <a:rPr lang="id-ID" dirty="0"/>
              <a:t>perbaikan tepian objek (edge enhancement)</a:t>
            </a:r>
          </a:p>
          <a:p>
            <a:pPr marL="457200" indent="-457200" algn="just">
              <a:buFont typeface="+mj-lt"/>
              <a:buAutoNum type="alphaLcParenR"/>
            </a:pPr>
            <a:r>
              <a:rPr lang="id-ID" dirty="0"/>
              <a:t>penajaman (sharpening).</a:t>
            </a:r>
          </a:p>
          <a:p>
            <a:pPr marL="457200" indent="-457200" algn="just">
              <a:buFont typeface="+mj-lt"/>
              <a:buAutoNum type="alphaLcParenR"/>
            </a:pPr>
            <a:r>
              <a:rPr lang="id-ID" dirty="0"/>
              <a:t>pembrian warna semu (</a:t>
            </a:r>
            <a:r>
              <a:rPr lang="id-ID"/>
              <a:t>pseudocoloring).</a:t>
            </a:r>
            <a:endParaRPr lang="id-ID" dirty="0"/>
          </a:p>
          <a:p>
            <a:pPr marL="457200" indent="-457200" algn="just">
              <a:buFont typeface="+mj-lt"/>
              <a:buAutoNum type="alphaLcParenR"/>
            </a:pPr>
            <a:r>
              <a:rPr lang="id-ID" dirty="0"/>
              <a:t>penapisan derau (noise filtering)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ackup Data\METEDOLOGI PENELITIAN (KP MAS ARI)\PENELITIAN ITB\DPM - Object Detection\Materi Diskusi\GAMBAR\Gambar 2.PNG"/>
          <p:cNvPicPr>
            <a:picLocks noChangeAspect="1" noChangeArrowheads="1"/>
          </p:cNvPicPr>
          <p:nvPr/>
        </p:nvPicPr>
        <p:blipFill>
          <a:blip r:embed="rId2"/>
          <a:srcRect/>
          <a:stretch>
            <a:fillRect/>
          </a:stretch>
        </p:blipFill>
        <p:spPr bwMode="auto">
          <a:xfrm>
            <a:off x="6514233" y="1159452"/>
            <a:ext cx="3470400" cy="3470400"/>
          </a:xfrm>
          <a:prstGeom prst="rect">
            <a:avLst/>
          </a:prstGeom>
          <a:noFill/>
        </p:spPr>
      </p:pic>
      <p:pic>
        <p:nvPicPr>
          <p:cNvPr id="1027" name="Picture 3" descr="D:\Backup Data\METEDOLOGI PENELITIAN (KP MAS ARI)\PENELITIAN ITB\DPM - Object Detection\Materi Diskusi\GAMBAR\Gambar 1.PNG"/>
          <p:cNvPicPr>
            <a:picLocks noChangeAspect="1" noChangeArrowheads="1"/>
          </p:cNvPicPr>
          <p:nvPr/>
        </p:nvPicPr>
        <p:blipFill>
          <a:blip r:embed="rId3"/>
          <a:srcRect/>
          <a:stretch>
            <a:fillRect/>
          </a:stretch>
        </p:blipFill>
        <p:spPr bwMode="auto">
          <a:xfrm>
            <a:off x="1028267" y="1187159"/>
            <a:ext cx="3432897" cy="3471469"/>
          </a:xfrm>
          <a:prstGeom prst="rect">
            <a:avLst/>
          </a:prstGeom>
          <a:noFill/>
        </p:spPr>
      </p:pic>
      <p:sp>
        <p:nvSpPr>
          <p:cNvPr id="12" name="TextBox 11"/>
          <p:cNvSpPr txBox="1"/>
          <p:nvPr/>
        </p:nvSpPr>
        <p:spPr>
          <a:xfrm>
            <a:off x="2646218" y="4752109"/>
            <a:ext cx="436338" cy="369332"/>
          </a:xfrm>
          <a:prstGeom prst="rect">
            <a:avLst/>
          </a:prstGeom>
          <a:noFill/>
        </p:spPr>
        <p:txBody>
          <a:bodyPr wrap="none" rtlCol="0">
            <a:spAutoFit/>
          </a:bodyPr>
          <a:lstStyle/>
          <a:p>
            <a:r>
              <a:rPr lang="id-ID" dirty="0"/>
              <a:t>(a)</a:t>
            </a:r>
          </a:p>
        </p:txBody>
      </p:sp>
      <p:sp>
        <p:nvSpPr>
          <p:cNvPr id="13" name="TextBox 12"/>
          <p:cNvSpPr txBox="1"/>
          <p:nvPr/>
        </p:nvSpPr>
        <p:spPr>
          <a:xfrm>
            <a:off x="8340436" y="4738252"/>
            <a:ext cx="447558" cy="369332"/>
          </a:xfrm>
          <a:prstGeom prst="rect">
            <a:avLst/>
          </a:prstGeom>
          <a:noFill/>
        </p:spPr>
        <p:txBody>
          <a:bodyPr wrap="none" rtlCol="0">
            <a:spAutoFit/>
          </a:bodyPr>
          <a:lstStyle/>
          <a:p>
            <a:r>
              <a:rPr lang="id-ID" dirty="0"/>
              <a:t>(b)</a:t>
            </a:r>
          </a:p>
        </p:txBody>
      </p:sp>
      <p:sp>
        <p:nvSpPr>
          <p:cNvPr id="14" name="TextBox 13"/>
          <p:cNvSpPr txBox="1"/>
          <p:nvPr/>
        </p:nvSpPr>
        <p:spPr>
          <a:xfrm>
            <a:off x="3158837" y="5292436"/>
            <a:ext cx="5230984" cy="369332"/>
          </a:xfrm>
          <a:prstGeom prst="rect">
            <a:avLst/>
          </a:prstGeom>
          <a:noFill/>
        </p:spPr>
        <p:txBody>
          <a:bodyPr wrap="none" rtlCol="0">
            <a:spAutoFit/>
          </a:bodyPr>
          <a:lstStyle/>
          <a:p>
            <a:pPr algn="ctr"/>
            <a:r>
              <a:rPr lang="id-ID" i="1" dirty="0"/>
              <a:t>(a) Citra Lena Asli, (b) Citra Lena Setelah Di Tajamnkan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id-ID" b="1" dirty="0">
                <a:solidFill>
                  <a:schemeClr val="tx1"/>
                </a:solidFill>
              </a:rPr>
              <a:t>Pemugaran citra </a:t>
            </a:r>
            <a:r>
              <a:rPr lang="id-ID" b="1" i="1" dirty="0">
                <a:solidFill>
                  <a:schemeClr val="tx1"/>
                </a:solidFill>
              </a:rPr>
              <a:t>(image restoration)</a:t>
            </a:r>
          </a:p>
        </p:txBody>
      </p:sp>
      <p:sp>
        <p:nvSpPr>
          <p:cNvPr id="4" name="Content Placeholder 3"/>
          <p:cNvSpPr>
            <a:spLocks noGrp="1"/>
          </p:cNvSpPr>
          <p:nvPr>
            <p:ph sz="half" idx="2"/>
          </p:nvPr>
        </p:nvSpPr>
        <p:spPr>
          <a:xfrm>
            <a:off x="1097279" y="2582335"/>
            <a:ext cx="10055629" cy="3286760"/>
          </a:xfrm>
        </p:spPr>
        <p:txBody>
          <a:bodyPr/>
          <a:lstStyle/>
          <a:p>
            <a:pPr algn="just"/>
            <a:r>
              <a:rPr lang="id-ID" dirty="0"/>
              <a:t>Operasi ini bertujuan menghilangkan atau meminimumkan cacat pada citra. Tujuan pemugaran cira hampir sama dengan operasi perbaikan citra. Contoh-contoh operasi pemugaran cira :</a:t>
            </a:r>
          </a:p>
          <a:p>
            <a:pPr marL="457200" indent="-457200" algn="just">
              <a:buFont typeface="+mj-lt"/>
              <a:buAutoNum type="alphaLcParenR"/>
            </a:pPr>
            <a:r>
              <a:rPr lang="id-ID" dirty="0"/>
              <a:t>penghilangan kesamaran (deblurring)</a:t>
            </a:r>
          </a:p>
          <a:p>
            <a:pPr marL="457200" indent="-457200" algn="just">
              <a:buFont typeface="+mj-lt"/>
              <a:buAutoNum type="alphaLcParenR"/>
            </a:pPr>
            <a:r>
              <a:rPr lang="id-ID" dirty="0"/>
              <a:t>penghilangan derau (noise)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646218" y="4752109"/>
            <a:ext cx="436338" cy="369332"/>
          </a:xfrm>
          <a:prstGeom prst="rect">
            <a:avLst/>
          </a:prstGeom>
          <a:noFill/>
        </p:spPr>
        <p:txBody>
          <a:bodyPr wrap="none" rtlCol="0">
            <a:spAutoFit/>
          </a:bodyPr>
          <a:lstStyle/>
          <a:p>
            <a:r>
              <a:rPr lang="id-ID" dirty="0"/>
              <a:t>(a)</a:t>
            </a:r>
          </a:p>
        </p:txBody>
      </p:sp>
      <p:sp>
        <p:nvSpPr>
          <p:cNvPr id="13" name="TextBox 12"/>
          <p:cNvSpPr txBox="1"/>
          <p:nvPr/>
        </p:nvSpPr>
        <p:spPr>
          <a:xfrm>
            <a:off x="8340436" y="4738252"/>
            <a:ext cx="447558" cy="369332"/>
          </a:xfrm>
          <a:prstGeom prst="rect">
            <a:avLst/>
          </a:prstGeom>
          <a:noFill/>
        </p:spPr>
        <p:txBody>
          <a:bodyPr wrap="none" rtlCol="0">
            <a:spAutoFit/>
          </a:bodyPr>
          <a:lstStyle/>
          <a:p>
            <a:r>
              <a:rPr lang="id-ID" dirty="0"/>
              <a:t>(b)</a:t>
            </a:r>
          </a:p>
        </p:txBody>
      </p:sp>
      <p:sp>
        <p:nvSpPr>
          <p:cNvPr id="14" name="TextBox 13"/>
          <p:cNvSpPr txBox="1"/>
          <p:nvPr/>
        </p:nvSpPr>
        <p:spPr>
          <a:xfrm>
            <a:off x="2216729" y="5264726"/>
            <a:ext cx="7299434" cy="369332"/>
          </a:xfrm>
          <a:prstGeom prst="rect">
            <a:avLst/>
          </a:prstGeom>
          <a:noFill/>
        </p:spPr>
        <p:txBody>
          <a:bodyPr wrap="none" rtlCol="0">
            <a:spAutoFit/>
          </a:bodyPr>
          <a:lstStyle/>
          <a:p>
            <a:pPr algn="ctr"/>
            <a:r>
              <a:rPr lang="id-ID" i="1" dirty="0"/>
              <a:t>(a) Kiri: Citra Lena yang kabur (blur), (b) kanan: citra Lena setelah deblurring</a:t>
            </a:r>
          </a:p>
        </p:txBody>
      </p:sp>
      <p:pic>
        <p:nvPicPr>
          <p:cNvPr id="2050" name="Picture 2" descr="D:\Backup Data\METEDOLOGI PENELITIAN (KP MAS ARI)\PENELITIAN ITB\DPM - Object Detection\Materi Diskusi\GAMBAR\Gambar 3.PNG"/>
          <p:cNvPicPr>
            <a:picLocks noChangeAspect="1" noChangeArrowheads="1"/>
          </p:cNvPicPr>
          <p:nvPr/>
        </p:nvPicPr>
        <p:blipFill>
          <a:blip r:embed="rId2"/>
          <a:srcRect/>
          <a:stretch>
            <a:fillRect/>
          </a:stretch>
        </p:blipFill>
        <p:spPr bwMode="auto">
          <a:xfrm>
            <a:off x="1144728" y="1146897"/>
            <a:ext cx="3470400" cy="3483748"/>
          </a:xfrm>
          <a:prstGeom prst="rect">
            <a:avLst/>
          </a:prstGeom>
          <a:noFill/>
        </p:spPr>
      </p:pic>
      <p:pic>
        <p:nvPicPr>
          <p:cNvPr id="2051" name="Picture 3" descr="D:\Backup Data\METEDOLOGI PENELITIAN (KP MAS ARI)\PENELITIAN ITB\DPM - Object Detection\Materi Diskusi\GAMBAR\Gambar 4.PNG"/>
          <p:cNvPicPr>
            <a:picLocks noChangeAspect="1" noChangeArrowheads="1"/>
          </p:cNvPicPr>
          <p:nvPr/>
        </p:nvPicPr>
        <p:blipFill>
          <a:blip r:embed="rId3"/>
          <a:srcRect/>
          <a:stretch>
            <a:fillRect/>
          </a:stretch>
        </p:blipFill>
        <p:spPr bwMode="auto">
          <a:xfrm>
            <a:off x="6834184" y="1109661"/>
            <a:ext cx="3470400" cy="349699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id-ID" b="1" dirty="0">
                <a:solidFill>
                  <a:schemeClr val="tx1"/>
                </a:solidFill>
              </a:rPr>
              <a:t>Pemampatan citra (image compression)</a:t>
            </a:r>
            <a:endParaRPr lang="id-ID" b="1" i="1" dirty="0">
              <a:solidFill>
                <a:schemeClr val="tx1"/>
              </a:solidFill>
            </a:endParaRPr>
          </a:p>
        </p:txBody>
      </p:sp>
      <p:sp>
        <p:nvSpPr>
          <p:cNvPr id="4" name="Content Placeholder 3"/>
          <p:cNvSpPr>
            <a:spLocks noGrp="1"/>
          </p:cNvSpPr>
          <p:nvPr>
            <p:ph sz="half" idx="2"/>
          </p:nvPr>
        </p:nvSpPr>
        <p:spPr>
          <a:xfrm>
            <a:off x="1097279" y="2582335"/>
            <a:ext cx="10055629" cy="3286760"/>
          </a:xfrm>
        </p:spPr>
        <p:txBody>
          <a:bodyPr/>
          <a:lstStyle/>
          <a:p>
            <a:pPr algn="just"/>
            <a:r>
              <a:rPr lang="id-ID" dirty="0"/>
              <a:t>Jenis operasi ini dilakukan agar citra dapat direpresentasikan dalam bentuk yang lebih kompak sehingga memerlukan memori yang lebih sedikit. Operasi pemamapatan citra tidak akan mempengaruhi kualitas citra asli. Perhatikan proses pada contoh dibawah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646218" y="4752109"/>
            <a:ext cx="436338" cy="369332"/>
          </a:xfrm>
          <a:prstGeom prst="rect">
            <a:avLst/>
          </a:prstGeom>
          <a:noFill/>
        </p:spPr>
        <p:txBody>
          <a:bodyPr wrap="none" rtlCol="0">
            <a:spAutoFit/>
          </a:bodyPr>
          <a:lstStyle/>
          <a:p>
            <a:r>
              <a:rPr lang="id-ID" dirty="0"/>
              <a:t>(a)</a:t>
            </a:r>
          </a:p>
        </p:txBody>
      </p:sp>
      <p:sp>
        <p:nvSpPr>
          <p:cNvPr id="13" name="TextBox 12"/>
          <p:cNvSpPr txBox="1"/>
          <p:nvPr/>
        </p:nvSpPr>
        <p:spPr>
          <a:xfrm>
            <a:off x="8340436" y="4738252"/>
            <a:ext cx="447558" cy="369332"/>
          </a:xfrm>
          <a:prstGeom prst="rect">
            <a:avLst/>
          </a:prstGeom>
          <a:noFill/>
        </p:spPr>
        <p:txBody>
          <a:bodyPr wrap="none" rtlCol="0">
            <a:spAutoFit/>
          </a:bodyPr>
          <a:lstStyle/>
          <a:p>
            <a:r>
              <a:rPr lang="id-ID" dirty="0"/>
              <a:t>(b)</a:t>
            </a:r>
          </a:p>
        </p:txBody>
      </p:sp>
      <p:sp>
        <p:nvSpPr>
          <p:cNvPr id="14" name="TextBox 13"/>
          <p:cNvSpPr txBox="1"/>
          <p:nvPr/>
        </p:nvSpPr>
        <p:spPr>
          <a:xfrm>
            <a:off x="1371602" y="5264726"/>
            <a:ext cx="10696711" cy="369332"/>
          </a:xfrm>
          <a:prstGeom prst="rect">
            <a:avLst/>
          </a:prstGeom>
          <a:noFill/>
        </p:spPr>
        <p:txBody>
          <a:bodyPr wrap="none" rtlCol="0">
            <a:spAutoFit/>
          </a:bodyPr>
          <a:lstStyle/>
          <a:p>
            <a:pPr algn="ctr"/>
            <a:r>
              <a:rPr lang="id-ID" i="1" dirty="0"/>
              <a:t>(a) </a:t>
            </a:r>
            <a:r>
              <a:rPr lang="id-ID" sz="1600" i="1" dirty="0">
                <a:latin typeface="Courier New" pitchFamily="49" charset="0"/>
                <a:cs typeface="Courier New" pitchFamily="49" charset="0"/>
              </a:rPr>
              <a:t>Citra boat.bmp </a:t>
            </a:r>
            <a:r>
              <a:rPr lang="id-ID" i="1" dirty="0"/>
              <a:t>(258 KB) sebelum dimampatkan, (b) </a:t>
            </a:r>
            <a:r>
              <a:rPr lang="id-ID" sz="1600" i="1" dirty="0">
                <a:latin typeface="Courier New" pitchFamily="49" charset="0"/>
                <a:cs typeface="Courier New" pitchFamily="49" charset="0"/>
              </a:rPr>
              <a:t>citra boat.jpg</a:t>
            </a:r>
            <a:r>
              <a:rPr lang="id-ID" i="1" dirty="0"/>
              <a:t> (49 KB) sesudah  dimampatkan.</a:t>
            </a:r>
          </a:p>
        </p:txBody>
      </p:sp>
      <p:pic>
        <p:nvPicPr>
          <p:cNvPr id="3074" name="Picture 2" descr="D:\Backup Data\METEDOLOGI PENELITIAN (KP MAS ARI)\PENELITIAN ITB\DPM - Object Detection\Materi Diskusi\GAMBAR\Gambar 5.PNG"/>
          <p:cNvPicPr>
            <a:picLocks noChangeAspect="1" noChangeArrowheads="1"/>
          </p:cNvPicPr>
          <p:nvPr/>
        </p:nvPicPr>
        <p:blipFill>
          <a:blip r:embed="rId2"/>
          <a:srcRect/>
          <a:stretch>
            <a:fillRect/>
          </a:stretch>
        </p:blipFill>
        <p:spPr bwMode="auto">
          <a:xfrm>
            <a:off x="1136075" y="1198419"/>
            <a:ext cx="3470400" cy="3470400"/>
          </a:xfrm>
          <a:prstGeom prst="rect">
            <a:avLst/>
          </a:prstGeom>
          <a:noFill/>
        </p:spPr>
      </p:pic>
      <p:pic>
        <p:nvPicPr>
          <p:cNvPr id="3075" name="Picture 3" descr="D:\Backup Data\METEDOLOGI PENELITIAN (KP MAS ARI)\PENELITIAN ITB\DPM - Object Detection\Materi Diskusi\GAMBAR\Gambar 6.PNG"/>
          <p:cNvPicPr>
            <a:picLocks noChangeAspect="1" noChangeArrowheads="1"/>
          </p:cNvPicPr>
          <p:nvPr/>
        </p:nvPicPr>
        <p:blipFill>
          <a:blip r:embed="rId3"/>
          <a:srcRect/>
          <a:stretch>
            <a:fillRect/>
          </a:stretch>
        </p:blipFill>
        <p:spPr bwMode="auto">
          <a:xfrm>
            <a:off x="6834618" y="1197987"/>
            <a:ext cx="3470400" cy="348385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id-ID" b="1" dirty="0">
                <a:solidFill>
                  <a:schemeClr val="tx1"/>
                </a:solidFill>
              </a:rPr>
              <a:t>Segmentasi citra (image segmentation)</a:t>
            </a:r>
            <a:endParaRPr lang="id-ID" b="1" i="1" dirty="0">
              <a:solidFill>
                <a:schemeClr val="tx1"/>
              </a:solidFill>
            </a:endParaRPr>
          </a:p>
        </p:txBody>
      </p:sp>
      <p:sp>
        <p:nvSpPr>
          <p:cNvPr id="4" name="Content Placeholder 3"/>
          <p:cNvSpPr>
            <a:spLocks noGrp="1"/>
          </p:cNvSpPr>
          <p:nvPr>
            <p:ph sz="half" idx="2"/>
          </p:nvPr>
        </p:nvSpPr>
        <p:spPr>
          <a:xfrm>
            <a:off x="1097279" y="2582335"/>
            <a:ext cx="10055629" cy="3286760"/>
          </a:xfrm>
        </p:spPr>
        <p:txBody>
          <a:bodyPr/>
          <a:lstStyle/>
          <a:p>
            <a:pPr algn="just"/>
            <a:r>
              <a:rPr lang="id-ID" dirty="0"/>
              <a:t>Jenis operasi ini bertujuan untuk memecah suatu citra ke dalam beberapa segmen dengan suatu kriteria tertentu. Jenis operasi ini berkaitan erat dengan pengenalan pola.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646218" y="4752109"/>
            <a:ext cx="436338" cy="369332"/>
          </a:xfrm>
          <a:prstGeom prst="rect">
            <a:avLst/>
          </a:prstGeom>
          <a:noFill/>
        </p:spPr>
        <p:txBody>
          <a:bodyPr wrap="none" rtlCol="0">
            <a:spAutoFit/>
          </a:bodyPr>
          <a:lstStyle/>
          <a:p>
            <a:r>
              <a:rPr lang="id-ID" dirty="0"/>
              <a:t>(a)</a:t>
            </a:r>
          </a:p>
        </p:txBody>
      </p:sp>
      <p:sp>
        <p:nvSpPr>
          <p:cNvPr id="13" name="TextBox 12"/>
          <p:cNvSpPr txBox="1"/>
          <p:nvPr/>
        </p:nvSpPr>
        <p:spPr>
          <a:xfrm>
            <a:off x="8340436" y="4738252"/>
            <a:ext cx="447558" cy="369332"/>
          </a:xfrm>
          <a:prstGeom prst="rect">
            <a:avLst/>
          </a:prstGeom>
          <a:noFill/>
        </p:spPr>
        <p:txBody>
          <a:bodyPr wrap="none" rtlCol="0">
            <a:spAutoFit/>
          </a:bodyPr>
          <a:lstStyle/>
          <a:p>
            <a:r>
              <a:rPr lang="id-ID" dirty="0"/>
              <a:t>(b)</a:t>
            </a:r>
          </a:p>
        </p:txBody>
      </p:sp>
      <p:sp>
        <p:nvSpPr>
          <p:cNvPr id="14" name="TextBox 13"/>
          <p:cNvSpPr txBox="1"/>
          <p:nvPr/>
        </p:nvSpPr>
        <p:spPr>
          <a:xfrm>
            <a:off x="1371602" y="5264726"/>
            <a:ext cx="7575793" cy="369332"/>
          </a:xfrm>
          <a:prstGeom prst="rect">
            <a:avLst/>
          </a:prstGeom>
          <a:noFill/>
        </p:spPr>
        <p:txBody>
          <a:bodyPr wrap="none" rtlCol="0">
            <a:spAutoFit/>
          </a:bodyPr>
          <a:lstStyle/>
          <a:p>
            <a:pPr algn="ctr"/>
            <a:r>
              <a:rPr lang="id-ID" i="1" dirty="0"/>
              <a:t>(a) Citra Tangan sebelum di segmentasi, (b) Citra Tangan sesudah  disegmentasi</a:t>
            </a:r>
          </a:p>
        </p:txBody>
      </p:sp>
      <p:pic>
        <p:nvPicPr>
          <p:cNvPr id="4098" name="Picture 2" descr="D:\Backup Data\METEDOLOGI PENELITIAN (KP MAS ARI)\PENELITIAN ITB\DPM - Object Detection\Materi Diskusi\GAMBAR\GAMBAR 7.PNG"/>
          <p:cNvPicPr>
            <a:picLocks noChangeAspect="1" noChangeArrowheads="1"/>
          </p:cNvPicPr>
          <p:nvPr/>
        </p:nvPicPr>
        <p:blipFill>
          <a:blip r:embed="rId2"/>
          <a:srcRect t="6918"/>
          <a:stretch>
            <a:fillRect/>
          </a:stretch>
        </p:blipFill>
        <p:spPr bwMode="auto">
          <a:xfrm>
            <a:off x="1128281" y="997527"/>
            <a:ext cx="3470400" cy="3728064"/>
          </a:xfrm>
          <a:prstGeom prst="rect">
            <a:avLst/>
          </a:prstGeom>
          <a:noFill/>
        </p:spPr>
      </p:pic>
      <p:pic>
        <p:nvPicPr>
          <p:cNvPr id="4099" name="Picture 3" descr="D:\Backup Data\METEDOLOGI PENELITIAN (KP MAS ARI)\PENELITIAN ITB\DPM - Object Detection\Materi Diskusi\GAMBAR\GAMBAR 8.PNG"/>
          <p:cNvPicPr>
            <a:picLocks noChangeAspect="1" noChangeArrowheads="1"/>
          </p:cNvPicPr>
          <p:nvPr/>
        </p:nvPicPr>
        <p:blipFill>
          <a:blip r:embed="rId3"/>
          <a:srcRect/>
          <a:stretch>
            <a:fillRect/>
          </a:stretch>
        </p:blipFill>
        <p:spPr bwMode="auto">
          <a:xfrm>
            <a:off x="6417687" y="1184996"/>
            <a:ext cx="4328252" cy="3470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id-ID" b="1" dirty="0">
                <a:solidFill>
                  <a:schemeClr val="tx1"/>
                </a:solidFill>
              </a:rPr>
              <a:t>Pengorakan citra (image analysis)</a:t>
            </a:r>
            <a:endParaRPr lang="id-ID" b="1" i="1" dirty="0">
              <a:solidFill>
                <a:schemeClr val="tx1"/>
              </a:solidFill>
            </a:endParaRPr>
          </a:p>
        </p:txBody>
      </p:sp>
      <p:sp>
        <p:nvSpPr>
          <p:cNvPr id="4" name="Content Placeholder 3"/>
          <p:cNvSpPr>
            <a:spLocks noGrp="1"/>
          </p:cNvSpPr>
          <p:nvPr>
            <p:ph sz="half" idx="2"/>
          </p:nvPr>
        </p:nvSpPr>
        <p:spPr>
          <a:xfrm>
            <a:off x="1097279" y="2582335"/>
            <a:ext cx="10055629" cy="3286760"/>
          </a:xfrm>
        </p:spPr>
        <p:txBody>
          <a:bodyPr/>
          <a:lstStyle/>
          <a:p>
            <a:pPr algn="just"/>
            <a:r>
              <a:rPr lang="id-ID" dirty="0"/>
              <a:t>Jenis operasi bertujuan menghitung besaran kuantitaif dari citra untuk menghasilkan deskripsinya. Teknik pengorakan citra mengekstrasi ciri-ciri tertentu yang membantu dalam identifikasi objek.</a:t>
            </a:r>
          </a:p>
          <a:p>
            <a:pPr algn="just"/>
            <a:r>
              <a:rPr lang="id-ID" dirty="0"/>
              <a:t>Contoh-contoh pengorakan citra :</a:t>
            </a:r>
          </a:p>
          <a:p>
            <a:pPr marL="457200" indent="-457200" algn="just">
              <a:buFont typeface="+mj-lt"/>
              <a:buAutoNum type="alphaLcParenR"/>
            </a:pPr>
            <a:r>
              <a:rPr lang="id-ID" dirty="0"/>
              <a:t>Pendeteksian tepi objek (edge detection)</a:t>
            </a:r>
          </a:p>
          <a:p>
            <a:pPr marL="457200" indent="-457200" algn="just">
              <a:buFont typeface="+mj-lt"/>
              <a:buAutoNum type="alphaLcParenR"/>
            </a:pPr>
            <a:r>
              <a:rPr lang="id-ID" dirty="0"/>
              <a:t>Ekstraksi batas (boundary)</a:t>
            </a:r>
          </a:p>
          <a:p>
            <a:pPr marL="457200" indent="-457200" algn="just">
              <a:buFont typeface="+mj-lt"/>
              <a:buAutoNum type="alphaLcParenR"/>
            </a:pPr>
            <a:r>
              <a:rPr lang="id-ID" dirty="0"/>
              <a:t>Representasi daerah (region)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646218" y="4752109"/>
            <a:ext cx="436338" cy="369332"/>
          </a:xfrm>
          <a:prstGeom prst="rect">
            <a:avLst/>
          </a:prstGeom>
          <a:noFill/>
        </p:spPr>
        <p:txBody>
          <a:bodyPr wrap="none" rtlCol="0">
            <a:spAutoFit/>
          </a:bodyPr>
          <a:lstStyle/>
          <a:p>
            <a:r>
              <a:rPr lang="id-ID" dirty="0"/>
              <a:t>(a)</a:t>
            </a:r>
          </a:p>
        </p:txBody>
      </p:sp>
      <p:sp>
        <p:nvSpPr>
          <p:cNvPr id="13" name="TextBox 12"/>
          <p:cNvSpPr txBox="1"/>
          <p:nvPr/>
        </p:nvSpPr>
        <p:spPr>
          <a:xfrm>
            <a:off x="8340436" y="4738252"/>
            <a:ext cx="447558" cy="369332"/>
          </a:xfrm>
          <a:prstGeom prst="rect">
            <a:avLst/>
          </a:prstGeom>
          <a:noFill/>
        </p:spPr>
        <p:txBody>
          <a:bodyPr wrap="none" rtlCol="0">
            <a:spAutoFit/>
          </a:bodyPr>
          <a:lstStyle/>
          <a:p>
            <a:r>
              <a:rPr lang="id-ID" dirty="0"/>
              <a:t>(b)</a:t>
            </a:r>
          </a:p>
        </p:txBody>
      </p:sp>
      <p:sp>
        <p:nvSpPr>
          <p:cNvPr id="14" name="TextBox 13"/>
          <p:cNvSpPr txBox="1"/>
          <p:nvPr/>
        </p:nvSpPr>
        <p:spPr>
          <a:xfrm>
            <a:off x="3241965" y="5292435"/>
            <a:ext cx="5468933" cy="369332"/>
          </a:xfrm>
          <a:prstGeom prst="rect">
            <a:avLst/>
          </a:prstGeom>
          <a:noFill/>
        </p:spPr>
        <p:txBody>
          <a:bodyPr wrap="none" rtlCol="0">
            <a:spAutoFit/>
          </a:bodyPr>
          <a:lstStyle/>
          <a:p>
            <a:pPr algn="ctr"/>
            <a:r>
              <a:rPr lang="id-ID" i="1" dirty="0"/>
              <a:t>(a) Citra camera, (b) citra hasil pendeteksian seluruh tepi</a:t>
            </a:r>
          </a:p>
        </p:txBody>
      </p:sp>
      <p:pic>
        <p:nvPicPr>
          <p:cNvPr id="5122" name="Picture 2" descr="D:\Backup Data\METEDOLOGI PENELITIAN (KP MAS ARI)\PENELITIAN ITB\DPM - Object Detection\Materi Diskusi\GAMBAR\GAMBAR 9.PNG"/>
          <p:cNvPicPr>
            <a:picLocks noChangeAspect="1" noChangeArrowheads="1"/>
          </p:cNvPicPr>
          <p:nvPr/>
        </p:nvPicPr>
        <p:blipFill>
          <a:blip r:embed="rId2"/>
          <a:srcRect/>
          <a:stretch>
            <a:fillRect/>
          </a:stretch>
        </p:blipFill>
        <p:spPr bwMode="auto">
          <a:xfrm>
            <a:off x="1138670" y="1163781"/>
            <a:ext cx="3470400" cy="3496107"/>
          </a:xfrm>
          <a:prstGeom prst="rect">
            <a:avLst/>
          </a:prstGeom>
          <a:noFill/>
        </p:spPr>
      </p:pic>
      <p:pic>
        <p:nvPicPr>
          <p:cNvPr id="5123" name="Picture 3" descr="D:\Backup Data\METEDOLOGI PENELITIAN (KP MAS ARI)\PENELITIAN ITB\DPM - Object Detection\Materi Diskusi\GAMBAR\GAMBAR 10.PNG"/>
          <p:cNvPicPr>
            <a:picLocks noChangeAspect="1" noChangeArrowheads="1"/>
          </p:cNvPicPr>
          <p:nvPr/>
        </p:nvPicPr>
        <p:blipFill>
          <a:blip r:embed="rId3"/>
          <a:srcRect/>
          <a:stretch>
            <a:fillRect/>
          </a:stretch>
        </p:blipFill>
        <p:spPr bwMode="auto">
          <a:xfrm>
            <a:off x="6847176" y="1131308"/>
            <a:ext cx="3470400" cy="354838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id-ID" dirty="0"/>
              <a:t>Apa itu Citra ?</a:t>
            </a:r>
          </a:p>
        </p:txBody>
      </p:sp>
      <p:sp>
        <p:nvSpPr>
          <p:cNvPr id="9" name="Subtitle 8"/>
          <p:cNvSpPr>
            <a:spLocks noGrp="1"/>
          </p:cNvSpPr>
          <p:nvPr>
            <p:ph type="subTitle" idx="1"/>
          </p:nvPr>
        </p:nvSpPr>
        <p:spPr/>
        <p:txBody>
          <a:bodyPr/>
          <a:lstStyle/>
          <a:p>
            <a:endParaRPr lang="id-ID"/>
          </a:p>
        </p:txBody>
      </p:sp>
    </p:spTree>
    <p:extLst>
      <p:ext uri="{BB962C8B-B14F-4D97-AF65-F5344CB8AC3E}">
        <p14:creationId xmlns:p14="http://schemas.microsoft.com/office/powerpoint/2010/main" val="1988581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Operasi Pengolahan Citra</a:t>
            </a:r>
            <a:endParaRPr lang="id-ID" dirty="0"/>
          </a:p>
        </p:txBody>
      </p:sp>
      <p:sp>
        <p:nvSpPr>
          <p:cNvPr id="3" name="Text Placeholder 2"/>
          <p:cNvSpPr>
            <a:spLocks noGrp="1"/>
          </p:cNvSpPr>
          <p:nvPr>
            <p:ph type="body" idx="1"/>
          </p:nvPr>
        </p:nvSpPr>
        <p:spPr>
          <a:xfrm>
            <a:off x="1097279" y="1846052"/>
            <a:ext cx="10055629" cy="736282"/>
          </a:xfrm>
        </p:spPr>
        <p:txBody>
          <a:bodyPr/>
          <a:lstStyle/>
          <a:p>
            <a:r>
              <a:rPr lang="id-ID" b="1" dirty="0">
                <a:solidFill>
                  <a:schemeClr val="tx1"/>
                </a:solidFill>
              </a:rPr>
              <a:t>Rekonstruksi citra (image reconstruction)</a:t>
            </a:r>
            <a:endParaRPr lang="id-ID" b="1" i="1" dirty="0">
              <a:solidFill>
                <a:schemeClr val="tx1"/>
              </a:solidFill>
            </a:endParaRPr>
          </a:p>
        </p:txBody>
      </p:sp>
      <p:sp>
        <p:nvSpPr>
          <p:cNvPr id="4" name="Content Placeholder 3"/>
          <p:cNvSpPr>
            <a:spLocks noGrp="1"/>
          </p:cNvSpPr>
          <p:nvPr>
            <p:ph sz="half" idx="2"/>
          </p:nvPr>
        </p:nvSpPr>
        <p:spPr>
          <a:xfrm>
            <a:off x="1097279" y="2582335"/>
            <a:ext cx="10055629" cy="3286760"/>
          </a:xfrm>
        </p:spPr>
        <p:txBody>
          <a:bodyPr/>
          <a:lstStyle/>
          <a:p>
            <a:pPr algn="just"/>
            <a:r>
              <a:rPr lang="id-ID" dirty="0"/>
              <a:t>Jenis operasi ini bertujuan untuk membentuk ulang objek dari beberapa citra hasil proyeksi. Operasi rekonstruksi citra banyak digunakan dalam bidang medis. Misalnya foto rontgen dengan dengan sinar X digunakan untuk membentuk ulang gambar organ tubuh.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id-ID" dirty="0"/>
              <a:t>PERTEMUAN IV</a:t>
            </a:r>
          </a:p>
        </p:txBody>
      </p:sp>
      <p:sp>
        <p:nvSpPr>
          <p:cNvPr id="5" name="Subtitle 4"/>
          <p:cNvSpPr>
            <a:spLocks noGrp="1"/>
          </p:cNvSpPr>
          <p:nvPr>
            <p:ph type="subTitle" idx="1"/>
          </p:nvPr>
        </p:nvSpPr>
        <p:spPr/>
        <p:txBody>
          <a:bodyPr>
            <a:normAutofit/>
          </a:bodyPr>
          <a:lstStyle/>
          <a:p>
            <a:pPr algn="ctr"/>
            <a:r>
              <a:rPr lang="id-ID" sz="3200" b="1" dirty="0"/>
              <a:t>“Feature Extraction”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sz="2800" b="1" dirty="0"/>
              <a:t>Apa itu Feature ?</a:t>
            </a:r>
          </a:p>
          <a:p>
            <a:pPr algn="just"/>
            <a:r>
              <a:rPr lang="id-ID" sz="2800" b="1" dirty="0">
                <a:solidFill>
                  <a:srgbClr val="FF0000"/>
                </a:solidFill>
              </a:rPr>
              <a:t>Adalah suatu ciri yang mewakili bagian dari suatu objek</a:t>
            </a:r>
          </a:p>
          <a:p>
            <a:pPr algn="just"/>
            <a:r>
              <a:rPr lang="id-ID" sz="2800" b="1" dirty="0"/>
              <a:t>Apa itu Extraction ?</a:t>
            </a:r>
          </a:p>
          <a:p>
            <a:pPr algn="just"/>
            <a:r>
              <a:rPr lang="id-ID" sz="2800" b="1" dirty="0">
                <a:solidFill>
                  <a:srgbClr val="FF0000"/>
                </a:solidFill>
              </a:rPr>
              <a:t>Adalah suatu proses pemisahan, pembagian, atau membedakan</a:t>
            </a:r>
          </a:p>
        </p:txBody>
      </p: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 calcmode="lin" valueType="num">
                                      <p:cBhvr>
                                        <p:cTn id="14"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b="1" dirty="0"/>
              <a:t>Ekstraksi ciri citra</a:t>
            </a:r>
            <a:r>
              <a:rPr lang="id-ID" dirty="0"/>
              <a:t> merupakan tahapan mengekstrak ciri/informasi dari objek di dalam citra yang ingin dikenali/dibedakan dengan objek lainnya. Ciri yang telah diekstrak kemudian digunakan sebagai parameter untuk membedakan antara objek satu dengan lainnya pada tahapan identifikasi/ klasifikasi. Ciri yang umumnya diekstrak antara lain:</a:t>
            </a:r>
          </a:p>
          <a:p>
            <a:pPr marL="457200" indent="-457200" algn="just">
              <a:buFont typeface="+mj-lt"/>
              <a:buAutoNum type="arabicParenR"/>
            </a:pPr>
            <a:r>
              <a:rPr lang="id-ID" b="1" dirty="0"/>
              <a:t>Ekstraksi Bentuk</a:t>
            </a:r>
          </a:p>
          <a:p>
            <a:pPr marL="457200" indent="-457200" algn="just">
              <a:buFont typeface="+mj-lt"/>
              <a:buAutoNum type="arabicParenR"/>
            </a:pPr>
            <a:r>
              <a:rPr lang="id-ID" b="1" dirty="0"/>
              <a:t>Ekstraksi Ukuran</a:t>
            </a:r>
          </a:p>
          <a:p>
            <a:pPr marL="457200" indent="-457200" algn="just">
              <a:buFont typeface="+mj-lt"/>
              <a:buAutoNum type="arabicParenR"/>
            </a:pPr>
            <a:r>
              <a:rPr lang="id-ID" b="1" dirty="0"/>
              <a:t>Ekstraksi Tekstur</a:t>
            </a:r>
          </a:p>
          <a:p>
            <a:pPr marL="457200" indent="-457200" algn="just">
              <a:buFont typeface="+mj-lt"/>
              <a:buAutoNum type="arabicParenR"/>
            </a:pPr>
            <a:r>
              <a:rPr lang="id-ID" b="1" dirty="0"/>
              <a:t>Ekstraksi Warna</a:t>
            </a:r>
          </a:p>
        </p:txBody>
      </p:sp>
    </p:spTree>
    <p:extLst>
      <p:ext uri="{BB962C8B-B14F-4D97-AF65-F5344CB8AC3E}">
        <p14:creationId xmlns:p14="http://schemas.microsoft.com/office/powerpoint/2010/main" val="4087350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Bentuk</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Untuk membedakan bentuk objek satu dengan objek lainnya, dapat menggunakan parameter yang disebut ‘eccentricity’. Eccentricity merupakan nilai perbandingan antara jarak foci ellips minor dengan foci ellips mayor suatu objek. Eccentricity memiliki rentang nilai antara 0 hingga 1. Objek yang berbentuk memanjang/mendekati bentuk garis lurus, nilai eccentricitynya mendekati angka 1, sedangkan objek yang berbentuk bulat/lingkaran, nilai eccentricitynya mendekati angka 0. Penghitungan eccentricity diilustrasikan pada gambar di bawah ini:</a:t>
            </a:r>
          </a:p>
        </p:txBody>
      </p:sp>
    </p:spTree>
    <p:extLst>
      <p:ext uri="{BB962C8B-B14F-4D97-AF65-F5344CB8AC3E}">
        <p14:creationId xmlns:p14="http://schemas.microsoft.com/office/powerpoint/2010/main" val="408735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ackup Data\METEDOLOGI PENELITIAN (KP MAS ARI)\PENELITIAN ITB\DPM - Object Detection\Materi Diskusi\GAMBAR\Bentuk.PNG"/>
          <p:cNvPicPr>
            <a:picLocks noChangeAspect="1" noChangeArrowheads="1"/>
          </p:cNvPicPr>
          <p:nvPr/>
        </p:nvPicPr>
        <p:blipFill>
          <a:blip r:embed="rId2"/>
          <a:srcRect/>
          <a:stretch>
            <a:fillRect/>
          </a:stretch>
        </p:blipFill>
        <p:spPr bwMode="auto">
          <a:xfrm>
            <a:off x="1693406" y="2528915"/>
            <a:ext cx="5590798" cy="3530922"/>
          </a:xfrm>
          <a:prstGeom prst="rect">
            <a:avLst/>
          </a:prstGeom>
          <a:noFill/>
        </p:spPr>
      </p:pic>
      <p:sp>
        <p:nvSpPr>
          <p:cNvPr id="4" name="Title 3"/>
          <p:cNvSpPr>
            <a:spLocks noGrp="1"/>
          </p:cNvSpPr>
          <p:nvPr>
            <p:ph type="title"/>
          </p:nvPr>
        </p:nvSpPr>
        <p:spPr/>
        <p:txBody>
          <a:bodyPr/>
          <a:lstStyle/>
          <a:p>
            <a:r>
              <a:rPr lang="id-ID" dirty="0"/>
              <a:t>Feature Extraction </a:t>
            </a:r>
          </a:p>
        </p:txBody>
      </p:sp>
      <p:sp>
        <p:nvSpPr>
          <p:cNvPr id="5" name="Text Placeholder 4"/>
          <p:cNvSpPr>
            <a:spLocks noGrp="1"/>
          </p:cNvSpPr>
          <p:nvPr>
            <p:ph idx="1"/>
          </p:nvPr>
        </p:nvSpPr>
        <p:spPr/>
        <p:txBody>
          <a:bodyPr/>
          <a:lstStyle/>
          <a:p>
            <a:r>
              <a:rPr lang="id-ID" b="1" dirty="0"/>
              <a:t>Ekstraksi Bentuk</a:t>
            </a:r>
            <a:endParaRPr lang="id-ID" b="1" i="1" dirty="0"/>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1029" name="Picture 5" descr="D:\Backup Data\METEDOLOGI PENELITIAN (KP MAS ARI)\PENELITIAN ITB\DPM - Object Detection\Materi Diskusi\GAMBAR\R_Bentuk.PNG"/>
          <p:cNvPicPr>
            <a:picLocks noChangeAspect="1" noChangeArrowheads="1"/>
          </p:cNvPicPr>
          <p:nvPr/>
        </p:nvPicPr>
        <p:blipFill>
          <a:blip r:embed="rId3"/>
          <a:srcRect/>
          <a:stretch>
            <a:fillRect/>
          </a:stretch>
        </p:blipFill>
        <p:spPr bwMode="auto">
          <a:xfrm>
            <a:off x="7127202" y="2217361"/>
            <a:ext cx="3063055" cy="1517730"/>
          </a:xfrm>
          <a:prstGeom prst="rect">
            <a:avLst/>
          </a:prstGeom>
          <a:noFill/>
        </p:spPr>
      </p:pic>
      <p:sp>
        <p:nvSpPr>
          <p:cNvPr id="10" name="TextBox 9"/>
          <p:cNvSpPr txBox="1"/>
          <p:nvPr/>
        </p:nvSpPr>
        <p:spPr>
          <a:xfrm>
            <a:off x="7392691" y="3781586"/>
            <a:ext cx="1625253" cy="1200329"/>
          </a:xfrm>
          <a:prstGeom prst="rect">
            <a:avLst/>
          </a:prstGeom>
          <a:noFill/>
        </p:spPr>
        <p:txBody>
          <a:bodyPr wrap="none" rtlCol="0">
            <a:spAutoFit/>
          </a:bodyPr>
          <a:lstStyle/>
          <a:p>
            <a:r>
              <a:rPr lang="en-US" b="1" dirty="0"/>
              <a:t>Where,</a:t>
            </a:r>
          </a:p>
          <a:p>
            <a:r>
              <a:rPr lang="en-US" b="1" dirty="0"/>
              <a:t>e = eccentricity</a:t>
            </a:r>
          </a:p>
          <a:p>
            <a:r>
              <a:rPr lang="en-US" b="1" dirty="0"/>
              <a:t>a = mayor axis</a:t>
            </a:r>
          </a:p>
          <a:p>
            <a:r>
              <a:rPr lang="en-US" b="1" dirty="0"/>
              <a:t>b = minor axis</a:t>
            </a:r>
            <a:endParaRPr lang="id-ID" b="1" dirty="0"/>
          </a:p>
        </p:txBody>
      </p: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 calcmode="lin" valueType="num">
                                      <p:cBhvr>
                                        <p:cTn id="14" dur="500" fill="hold"/>
                                        <p:tgtEl>
                                          <p:spTgt spid="1029"/>
                                        </p:tgtEl>
                                        <p:attrNameLst>
                                          <p:attrName>ppt_w</p:attrName>
                                        </p:attrNameLst>
                                      </p:cBhvr>
                                      <p:tavLst>
                                        <p:tav tm="0">
                                          <p:val>
                                            <p:fltVal val="0"/>
                                          </p:val>
                                        </p:tav>
                                        <p:tav tm="100000">
                                          <p:val>
                                            <p:strVal val="#ppt_w"/>
                                          </p:val>
                                        </p:tav>
                                      </p:tavLst>
                                    </p:anim>
                                    <p:anim calcmode="lin" valueType="num">
                                      <p:cBhvr>
                                        <p:cTn id="15" dur="500" fill="hold"/>
                                        <p:tgtEl>
                                          <p:spTgt spid="1029"/>
                                        </p:tgtEl>
                                        <p:attrNameLst>
                                          <p:attrName>ppt_h</p:attrName>
                                        </p:attrNameLst>
                                      </p:cBhvr>
                                      <p:tavLst>
                                        <p:tav tm="0">
                                          <p:val>
                                            <p:fltVal val="0"/>
                                          </p:val>
                                        </p:tav>
                                        <p:tav tm="100000">
                                          <p:val>
                                            <p:strVal val="#ppt_h"/>
                                          </p:val>
                                        </p:tav>
                                      </p:tavLst>
                                    </p:anim>
                                    <p:animEffect transition="in" filter="fade">
                                      <p:cBhvr>
                                        <p:cTn id="16" dur="500"/>
                                        <p:tgtEl>
                                          <p:spTgt spid="102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p:cTn id="21"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0">
                                            <p:txEl>
                                              <p:pRg st="0" end="0"/>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 calcmode="lin" valueType="num">
                                      <p:cBhvr>
                                        <p:cTn id="26"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10">
                                            <p:txEl>
                                              <p:pRg st="1" end="1"/>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 calcmode="lin" valueType="num">
                                      <p:cBhvr>
                                        <p:cTn id="31" dur="5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0">
                                            <p:txEl>
                                              <p:pRg st="2" end="2"/>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 calcmode="lin" valueType="num">
                                      <p:cBhvr>
                                        <p:cTn id="36" dur="5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Ukuran</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Untuk membedakan ukuran objek satu dengan objek lainnya dapat menggunakan parameter luas dan keliling. Luas merupakan banyaknya piksel yang menyusun suatu objek. Sedangkan keliling merupakan banyaknya piksel yang mengelilingi suatu objek.</a:t>
            </a:r>
          </a:p>
        </p:txBody>
      </p:sp>
    </p:spTree>
    <p:extLst>
      <p:ext uri="{BB962C8B-B14F-4D97-AF65-F5344CB8AC3E}">
        <p14:creationId xmlns:p14="http://schemas.microsoft.com/office/powerpoint/2010/main" val="4087350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Tekstur</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Untuk membedakan tekstur objek satu dengan objek lainnya dapat menggunakan ciri statistik orde pertama atau ciri statistik orde dua. Ciri orde pertama didasarkan pada karakteristik histogram citra. Ciri orde pertama umumnya digunakan untuk membedakan tekstur makrostruktur (perulangan pola lokal secara periodik). Ciri orde pertama antara lain: mean, variance, skewness, kurtosis, dan entropy. Sedangkan ciri orde dua didasarkan pada probabilitas hubungan ketetanggaan antara dua piksel pada jarak dan orientasi sudut tertentu. Ciri orde dua umumnya digunakan untuk membedakan tekstur mikrostruktur (pola lokal dan perulangan tidak begitu jelas). Ciri orde dua antara lain: Angular Second Moment, Contrast, Correlation, Variance, Inverse Different Moment, dan Entropy. Analisis tekstur juga dapat dilakukan dalam domain frekuensi antara lain menggunakan filter bank gabor.</a:t>
            </a:r>
          </a:p>
        </p:txBody>
      </p:sp>
    </p:spTree>
    <p:extLst>
      <p:ext uri="{BB962C8B-B14F-4D97-AF65-F5344CB8AC3E}">
        <p14:creationId xmlns:p14="http://schemas.microsoft.com/office/powerpoint/2010/main" val="4087350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Untuk membedakan suatu objek dengan warna tertentu dapat menggunakan nilai hue yang merupakan representasi dari cahaya tampak (merah, jingga, kuning, hijau, biru, ungu). Nilai hue dapat dikombinasikan dengan nilai saturation dan value yang merupakan tingkat kecerahan suatu warna. Untuk mendapatkan ketiga nilai tersebut, perlu dilakukan konversi ruang warna citra yang semula RGB (Red, Green, Blue) menjadi HSV (Hue, Saturation, Value) melalui persamaan berikut:</a:t>
            </a:r>
          </a:p>
        </p:txBody>
      </p:sp>
    </p:spTree>
    <p:extLst>
      <p:ext uri="{BB962C8B-B14F-4D97-AF65-F5344CB8AC3E}">
        <p14:creationId xmlns:p14="http://schemas.microsoft.com/office/powerpoint/2010/main" val="4087350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fontScale="92500" lnSpcReduction="20000"/>
          </a:bodyPr>
          <a:lstStyle/>
          <a:p>
            <a:pPr algn="just"/>
            <a:r>
              <a:rPr lang="id-ID" dirty="0"/>
              <a:t>Untuk membedakan suatu objek dengan warna tertentu dapat menggunakan nilai hue yang merupakan representasi dari cahaya tampak (merah, jingga, kuning, hijau, biru, ungu). Nilai hue dapat dikombinasikan dengan nilai saturation dan value yang merupakan tingkat kecerahan suatu warna. Untuk mendapatkan ketiga nilai tersebut, perlu dilakukan konversi ruang warna citra yang semula RGB (Red, Green, Blue) menjadi HSV (Hue, Saturation, Value) melalui persamaan berikut :</a:t>
            </a:r>
          </a:p>
          <a:p>
            <a:r>
              <a:rPr lang="id-ID" i="1" dirty="0"/>
              <a:t>R</a:t>
            </a:r>
            <a:r>
              <a:rPr lang="id-ID" dirty="0"/>
              <a:t>‘ = </a:t>
            </a:r>
            <a:r>
              <a:rPr lang="id-ID" i="1" dirty="0"/>
              <a:t>R</a:t>
            </a:r>
            <a:r>
              <a:rPr lang="id-ID" dirty="0"/>
              <a:t>/255</a:t>
            </a:r>
            <a:br>
              <a:rPr lang="id-ID" dirty="0"/>
            </a:br>
            <a:r>
              <a:rPr lang="id-ID" i="1" dirty="0"/>
              <a:t>G</a:t>
            </a:r>
            <a:r>
              <a:rPr lang="id-ID" dirty="0"/>
              <a:t>‘ = </a:t>
            </a:r>
            <a:r>
              <a:rPr lang="id-ID" i="1" dirty="0"/>
              <a:t>G</a:t>
            </a:r>
            <a:r>
              <a:rPr lang="id-ID" dirty="0"/>
              <a:t>/255</a:t>
            </a:r>
            <a:br>
              <a:rPr lang="id-ID" dirty="0"/>
            </a:br>
            <a:r>
              <a:rPr lang="id-ID" i="1" dirty="0"/>
              <a:t>B</a:t>
            </a:r>
            <a:r>
              <a:rPr lang="id-ID" dirty="0"/>
              <a:t>‘ = </a:t>
            </a:r>
            <a:r>
              <a:rPr lang="id-ID" i="1" dirty="0"/>
              <a:t>B</a:t>
            </a:r>
            <a:r>
              <a:rPr lang="id-ID" dirty="0"/>
              <a:t>/255</a:t>
            </a:r>
          </a:p>
          <a:p>
            <a:r>
              <a:rPr lang="id-ID" i="1" dirty="0"/>
              <a:t>Cmax</a:t>
            </a:r>
            <a:r>
              <a:rPr lang="id-ID" dirty="0"/>
              <a:t> = max(</a:t>
            </a:r>
            <a:r>
              <a:rPr lang="id-ID" i="1" dirty="0"/>
              <a:t>R</a:t>
            </a:r>
            <a:r>
              <a:rPr lang="id-ID" dirty="0"/>
              <a:t>‘, </a:t>
            </a:r>
            <a:r>
              <a:rPr lang="id-ID" i="1" dirty="0"/>
              <a:t>G</a:t>
            </a:r>
            <a:r>
              <a:rPr lang="id-ID" dirty="0"/>
              <a:t>‘, </a:t>
            </a:r>
            <a:r>
              <a:rPr lang="id-ID" i="1" dirty="0"/>
              <a:t>B</a:t>
            </a:r>
            <a:r>
              <a:rPr lang="id-ID" dirty="0"/>
              <a:t>‘)</a:t>
            </a:r>
            <a:br>
              <a:rPr lang="id-ID" dirty="0"/>
            </a:br>
            <a:r>
              <a:rPr lang="id-ID" i="1" dirty="0"/>
              <a:t>Cmin</a:t>
            </a:r>
            <a:r>
              <a:rPr lang="id-ID" dirty="0"/>
              <a:t> = min(</a:t>
            </a:r>
            <a:r>
              <a:rPr lang="id-ID" i="1" dirty="0"/>
              <a:t>R</a:t>
            </a:r>
            <a:r>
              <a:rPr lang="id-ID" dirty="0"/>
              <a:t>‘, </a:t>
            </a:r>
            <a:r>
              <a:rPr lang="id-ID" i="1" dirty="0"/>
              <a:t>G</a:t>
            </a:r>
            <a:r>
              <a:rPr lang="id-ID" dirty="0"/>
              <a:t>‘, </a:t>
            </a:r>
            <a:r>
              <a:rPr lang="id-ID" i="1" dirty="0"/>
              <a:t>B</a:t>
            </a:r>
            <a:r>
              <a:rPr lang="id-ID" dirty="0"/>
              <a:t>‘)</a:t>
            </a:r>
            <a:br>
              <a:rPr lang="id-ID" dirty="0"/>
            </a:br>
            <a:r>
              <a:rPr lang="el-GR" dirty="0"/>
              <a:t>Δ = </a:t>
            </a:r>
            <a:r>
              <a:rPr lang="id-ID" i="1" dirty="0"/>
              <a:t>Cmax</a:t>
            </a:r>
            <a:r>
              <a:rPr lang="id-ID" dirty="0"/>
              <a:t> – </a:t>
            </a:r>
            <a:r>
              <a:rPr lang="id-ID" i="1" dirty="0"/>
              <a:t>Cmin</a:t>
            </a:r>
            <a:endParaRPr lang="id-ID" dirty="0"/>
          </a:p>
          <a:p>
            <a:r>
              <a:rPr lang="id-ID" dirty="0"/>
              <a:t> Perhitungan nilai </a:t>
            </a:r>
            <a:r>
              <a:rPr lang="id-ID" i="1" dirty="0"/>
              <a:t>Hue:</a:t>
            </a:r>
            <a:endParaRPr lang="id-ID" dirty="0"/>
          </a:p>
          <a:p>
            <a:pPr algn="just"/>
            <a:endParaRPr lang="id-ID" dirty="0"/>
          </a:p>
        </p:txBody>
      </p:sp>
    </p:spTree>
    <p:extLst>
      <p:ext uri="{BB962C8B-B14F-4D97-AF65-F5344CB8AC3E}">
        <p14:creationId xmlns:p14="http://schemas.microsoft.com/office/powerpoint/2010/main" val="408735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Citra</a:t>
            </a:r>
          </a:p>
        </p:txBody>
      </p:sp>
      <p:sp>
        <p:nvSpPr>
          <p:cNvPr id="3" name="Content Placeholder 2"/>
          <p:cNvSpPr>
            <a:spLocks noGrp="1"/>
          </p:cNvSpPr>
          <p:nvPr>
            <p:ph idx="1"/>
          </p:nvPr>
        </p:nvSpPr>
        <p:spPr/>
        <p:txBody>
          <a:bodyPr/>
          <a:lstStyle/>
          <a:p>
            <a:r>
              <a:rPr lang="id-ID" dirty="0"/>
              <a:t>Citra adalah representasi visual dari suatu objek, dalam citra terdapat fungsi intensitas 2 dimensi f(x, y), dimana x dan y adalah koordinat spasial dan f pada titik (x, y) merupakan tingkat kecerahan (brightness) suatu citra pada suatu titik</a:t>
            </a:r>
          </a:p>
        </p:txBody>
      </p:sp>
      <p:pic>
        <p:nvPicPr>
          <p:cNvPr id="4" name="Picture 2" descr="C:\Users\User\Pictures\Lena High.PNG"/>
          <p:cNvPicPr>
            <a:picLocks noChangeAspect="1" noChangeArrowheads="1"/>
          </p:cNvPicPr>
          <p:nvPr/>
        </p:nvPicPr>
        <p:blipFill>
          <a:blip r:embed="rId2"/>
          <a:srcRect/>
          <a:stretch>
            <a:fillRect/>
          </a:stretch>
        </p:blipFill>
        <p:spPr bwMode="auto">
          <a:xfrm>
            <a:off x="1175183" y="3216421"/>
            <a:ext cx="2214000" cy="2230161"/>
          </a:xfrm>
          <a:prstGeom prst="rect">
            <a:avLst/>
          </a:prstGeom>
          <a:noFill/>
        </p:spPr>
      </p:pic>
      <p:pic>
        <p:nvPicPr>
          <p:cNvPr id="1026" name="Picture 2" descr="C:\Users\User\Pictures\KOORDINAT.PNG"/>
          <p:cNvPicPr>
            <a:picLocks noChangeAspect="1" noChangeArrowheads="1"/>
          </p:cNvPicPr>
          <p:nvPr/>
        </p:nvPicPr>
        <p:blipFill>
          <a:blip r:embed="rId3"/>
          <a:srcRect/>
          <a:stretch>
            <a:fillRect/>
          </a:stretch>
        </p:blipFill>
        <p:spPr bwMode="auto">
          <a:xfrm>
            <a:off x="5932343" y="2908157"/>
            <a:ext cx="3350202" cy="2938462"/>
          </a:xfrm>
          <a:prstGeom prst="rect">
            <a:avLst/>
          </a:prstGeom>
          <a:noFill/>
        </p:spPr>
      </p:pic>
      <p:cxnSp>
        <p:nvCxnSpPr>
          <p:cNvPr id="6" name="Straight Arrow Connector 5"/>
          <p:cNvCxnSpPr/>
          <p:nvPr/>
        </p:nvCxnSpPr>
        <p:spPr>
          <a:xfrm>
            <a:off x="3671454" y="4336473"/>
            <a:ext cx="2133601"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ppt_x</p:attrName>
                                        </p:attrNameLst>
                                      </p:cBhvr>
                                      <p:tavLst>
                                        <p:tav tm="0">
                                          <p:val>
                                            <p:strVal val="#ppt_x-.2"/>
                                          </p:val>
                                        </p:tav>
                                        <p:tav tm="100000">
                                          <p:val>
                                            <p:strVal val="#ppt_x"/>
                                          </p:val>
                                        </p:tav>
                                      </p:tavLst>
                                    </p:anim>
                                    <p:anim calcmode="lin" valueType="num">
                                      <p:cBhvr>
                                        <p:cTn id="15"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1000" fill="hold"/>
                                        <p:tgtEl>
                                          <p:spTgt spid="1026"/>
                                        </p:tgtEl>
                                        <p:attrNameLst>
                                          <p:attrName>ppt_x</p:attrName>
                                        </p:attrNameLst>
                                      </p:cBhvr>
                                      <p:tavLst>
                                        <p:tav tm="0">
                                          <p:val>
                                            <p:strVal val="#ppt_x-.2"/>
                                          </p:val>
                                        </p:tav>
                                        <p:tav tm="100000">
                                          <p:val>
                                            <p:strVal val="#ppt_x"/>
                                          </p:val>
                                        </p:tav>
                                      </p:tavLst>
                                    </p:anim>
                                    <p:anim calcmode="lin" valueType="num">
                                      <p:cBhvr>
                                        <p:cTn id="22"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r>
              <a:rPr lang="id-ID" b="1" dirty="0"/>
              <a:t> Perhitungan nilai </a:t>
            </a:r>
            <a:r>
              <a:rPr lang="id-ID" b="1" i="1" dirty="0"/>
              <a:t>Hue:</a:t>
            </a:r>
            <a:endParaRPr lang="id-ID" b="1" dirty="0"/>
          </a:p>
          <a:p>
            <a:pPr algn="just"/>
            <a:endParaRPr lang="id-ID" dirty="0"/>
          </a:p>
        </p:txBody>
      </p:sp>
      <p:pic>
        <p:nvPicPr>
          <p:cNvPr id="1026" name="Picture 2" descr="D:\Backup Data\METEDOLOGI PENELITIAN (KP MAS ARI)\PENELITIAN ITB\DPM - Object Detection\Materi Diskusi\GAMBAR\hue-calc2.gif"/>
          <p:cNvPicPr>
            <a:picLocks noChangeAspect="1" noChangeArrowheads="1"/>
          </p:cNvPicPr>
          <p:nvPr/>
        </p:nvPicPr>
        <p:blipFill>
          <a:blip r:embed="rId2"/>
          <a:srcRect/>
          <a:stretch>
            <a:fillRect/>
          </a:stretch>
        </p:blipFill>
        <p:spPr bwMode="auto">
          <a:xfrm>
            <a:off x="2234124" y="3206158"/>
            <a:ext cx="7255164" cy="2156255"/>
          </a:xfrm>
          <a:prstGeom prst="rect">
            <a:avLst/>
          </a:prstGeom>
          <a:noFill/>
        </p:spPr>
      </p:pic>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r>
              <a:rPr lang="id-ID" b="1" dirty="0"/>
              <a:t>Perhitungan nilai </a:t>
            </a:r>
            <a:r>
              <a:rPr lang="id-ID" b="1" i="1" dirty="0"/>
              <a:t>Saturation:</a:t>
            </a:r>
            <a:endParaRPr lang="id-ID" b="1" dirty="0"/>
          </a:p>
        </p:txBody>
      </p:sp>
      <p:pic>
        <p:nvPicPr>
          <p:cNvPr id="2050" name="Picture 2" descr="D:\Backup Data\METEDOLOGI PENELITIAN (KP MAS ARI)\PENELITIAN ITB\DPM - Object Detection\Materi Diskusi\GAMBAR\sat-calc.gif"/>
          <p:cNvPicPr>
            <a:picLocks noChangeAspect="1" noChangeArrowheads="1"/>
          </p:cNvPicPr>
          <p:nvPr/>
        </p:nvPicPr>
        <p:blipFill>
          <a:blip r:embed="rId2"/>
          <a:srcRect/>
          <a:stretch>
            <a:fillRect/>
          </a:stretch>
        </p:blipFill>
        <p:spPr bwMode="auto">
          <a:xfrm>
            <a:off x="2104918" y="3380595"/>
            <a:ext cx="6775611" cy="1966320"/>
          </a:xfrm>
          <a:prstGeom prst="rect">
            <a:avLst/>
          </a:prstGeom>
          <a:noFill/>
        </p:spPr>
      </p:pic>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r>
              <a:rPr lang="id-ID" b="1" dirty="0"/>
              <a:t>Perhitungan nilai </a:t>
            </a:r>
            <a:r>
              <a:rPr lang="id-ID" b="1" i="1" dirty="0"/>
              <a:t>Value:</a:t>
            </a:r>
          </a:p>
          <a:p>
            <a:endParaRPr lang="id-ID" b="1" i="1" dirty="0"/>
          </a:p>
          <a:p>
            <a:pPr algn="ctr"/>
            <a:r>
              <a:rPr lang="id-ID" sz="8000" b="1" i="1" dirty="0"/>
              <a:t>V</a:t>
            </a:r>
            <a:r>
              <a:rPr lang="id-ID" sz="8000" b="1" dirty="0"/>
              <a:t> = </a:t>
            </a:r>
            <a:r>
              <a:rPr lang="id-ID" sz="8000" b="1" i="1" dirty="0"/>
              <a:t>Cmax</a:t>
            </a:r>
            <a:endParaRPr lang="id-ID" sz="8000" b="1" dirty="0"/>
          </a:p>
          <a:p>
            <a:endParaRPr lang="id-ID" b="1" dirty="0"/>
          </a:p>
        </p:txBody>
      </p: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p:cTn id="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Feature Extraction</a:t>
            </a:r>
          </a:p>
        </p:txBody>
      </p:sp>
      <p:sp>
        <p:nvSpPr>
          <p:cNvPr id="5" name="Text Placeholder 4"/>
          <p:cNvSpPr>
            <a:spLocks noGrp="1"/>
          </p:cNvSpPr>
          <p:nvPr>
            <p:ph type="body" idx="1"/>
          </p:nvPr>
        </p:nvSpPr>
        <p:spPr/>
        <p:txBody>
          <a:bodyPr/>
          <a:lstStyle/>
          <a:p>
            <a:r>
              <a:rPr lang="id-ID" b="1" dirty="0"/>
              <a:t>Ekstraksi WArna</a:t>
            </a:r>
            <a:endParaRPr lang="id-ID" b="1" i="1" dirty="0"/>
          </a:p>
        </p:txBody>
      </p:sp>
      <p:sp>
        <p:nvSpPr>
          <p:cNvPr id="6" name="Content Placeholder 5"/>
          <p:cNvSpPr>
            <a:spLocks noGrp="1"/>
          </p:cNvSpPr>
          <p:nvPr>
            <p:ph sz="half" idx="2"/>
          </p:nvPr>
        </p:nvSpPr>
        <p:spPr>
          <a:xfrm>
            <a:off x="1097280" y="2582335"/>
            <a:ext cx="10138756" cy="3286760"/>
          </a:xfrm>
        </p:spPr>
        <p:txBody>
          <a:bodyPr>
            <a:normAutofit/>
          </a:bodyPr>
          <a:lstStyle/>
          <a:p>
            <a:r>
              <a:rPr lang="id-ID" dirty="0"/>
              <a:t>sehingga ruang warna citra yang semula berbentuk kubus berubah bentuk menjadi kerucut</a:t>
            </a:r>
            <a:endParaRPr lang="id-ID" b="1" dirty="0"/>
          </a:p>
        </p:txBody>
      </p:sp>
      <p:pic>
        <p:nvPicPr>
          <p:cNvPr id="3074" name="Picture 2" descr="D:\Backup Data\METEDOLOGI PENELITIAN (KP MAS ARI)\PENELITIAN ITB\DPM - Object Detection\Materi Diskusi\GAMBAR\rgb-colorspace.gif"/>
          <p:cNvPicPr>
            <a:picLocks noChangeAspect="1" noChangeArrowheads="1"/>
          </p:cNvPicPr>
          <p:nvPr/>
        </p:nvPicPr>
        <p:blipFill>
          <a:blip r:embed="rId3"/>
          <a:srcRect/>
          <a:stretch>
            <a:fillRect/>
          </a:stretch>
        </p:blipFill>
        <p:spPr bwMode="auto">
          <a:xfrm>
            <a:off x="1770494" y="3180517"/>
            <a:ext cx="3219961" cy="2674016"/>
          </a:xfrm>
          <a:prstGeom prst="rect">
            <a:avLst/>
          </a:prstGeom>
          <a:noFill/>
        </p:spPr>
      </p:pic>
      <p:pic>
        <p:nvPicPr>
          <p:cNvPr id="3075" name="Picture 3" descr="D:\Backup Data\METEDOLOGI PENELITIAN (KP MAS ARI)\PENELITIAN ITB\DPM - Object Detection\Materi Diskusi\GAMBAR\hsv-colorspace.jpg"/>
          <p:cNvPicPr>
            <a:picLocks noChangeAspect="1" noChangeArrowheads="1"/>
          </p:cNvPicPr>
          <p:nvPr/>
        </p:nvPicPr>
        <p:blipFill>
          <a:blip r:embed="rId4"/>
          <a:srcRect/>
          <a:stretch>
            <a:fillRect/>
          </a:stretch>
        </p:blipFill>
        <p:spPr bwMode="auto">
          <a:xfrm>
            <a:off x="6265405" y="3212454"/>
            <a:ext cx="2630407" cy="2630407"/>
          </a:xfrm>
          <a:prstGeom prst="rect">
            <a:avLst/>
          </a:prstGeom>
          <a:noFill/>
        </p:spPr>
      </p:pic>
      <p:sp>
        <p:nvSpPr>
          <p:cNvPr id="7" name="TextBox 6"/>
          <p:cNvSpPr txBox="1"/>
          <p:nvPr/>
        </p:nvSpPr>
        <p:spPr>
          <a:xfrm>
            <a:off x="2262753" y="5873859"/>
            <a:ext cx="1686872" cy="369332"/>
          </a:xfrm>
          <a:prstGeom prst="rect">
            <a:avLst/>
          </a:prstGeom>
          <a:noFill/>
        </p:spPr>
        <p:txBody>
          <a:bodyPr wrap="none" rtlCol="0">
            <a:spAutoFit/>
          </a:bodyPr>
          <a:lstStyle/>
          <a:p>
            <a:r>
              <a:rPr lang="id-ID" b="1" dirty="0"/>
              <a:t>RGB Colorspace</a:t>
            </a:r>
          </a:p>
        </p:txBody>
      </p:sp>
      <p:sp>
        <p:nvSpPr>
          <p:cNvPr id="8" name="TextBox 7"/>
          <p:cNvSpPr txBox="1"/>
          <p:nvPr/>
        </p:nvSpPr>
        <p:spPr>
          <a:xfrm>
            <a:off x="6739179" y="5855778"/>
            <a:ext cx="1670265" cy="369332"/>
          </a:xfrm>
          <a:prstGeom prst="rect">
            <a:avLst/>
          </a:prstGeom>
          <a:noFill/>
        </p:spPr>
        <p:txBody>
          <a:bodyPr wrap="none" rtlCol="0">
            <a:spAutoFit/>
          </a:bodyPr>
          <a:lstStyle/>
          <a:p>
            <a:r>
              <a:rPr lang="id-ID" b="1" dirty="0"/>
              <a:t>HSV Colorspace</a:t>
            </a:r>
          </a:p>
        </p:txBody>
      </p: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p:cTn id="14"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075"/>
                                        </p:tgtEl>
                                        <p:attrNameLst>
                                          <p:attrName>style.visibility</p:attrName>
                                        </p:attrNameLst>
                                      </p:cBhvr>
                                      <p:to>
                                        <p:strVal val="visible"/>
                                      </p:to>
                                    </p:set>
                                    <p:anim calcmode="lin" valueType="num">
                                      <p:cBhvr>
                                        <p:cTn id="21" dur="500" fill="hold"/>
                                        <p:tgtEl>
                                          <p:spTgt spid="3075"/>
                                        </p:tgtEl>
                                        <p:attrNameLst>
                                          <p:attrName>ppt_w</p:attrName>
                                        </p:attrNameLst>
                                      </p:cBhvr>
                                      <p:tavLst>
                                        <p:tav tm="0">
                                          <p:val>
                                            <p:fltVal val="0"/>
                                          </p:val>
                                        </p:tav>
                                        <p:tav tm="100000">
                                          <p:val>
                                            <p:strVal val="#ppt_w"/>
                                          </p:val>
                                        </p:tav>
                                      </p:tavLst>
                                    </p:anim>
                                    <p:anim calcmode="lin" valueType="num">
                                      <p:cBhvr>
                                        <p:cTn id="22" dur="500" fill="hold"/>
                                        <p:tgtEl>
                                          <p:spTgt spid="3075"/>
                                        </p:tgtEl>
                                        <p:attrNameLst>
                                          <p:attrName>ppt_h</p:attrName>
                                        </p:attrNameLst>
                                      </p:cBhvr>
                                      <p:tavLst>
                                        <p:tav tm="0">
                                          <p:val>
                                            <p:fltVal val="0"/>
                                          </p:val>
                                        </p:tav>
                                        <p:tav tm="100000">
                                          <p:val>
                                            <p:strVal val="#ppt_h"/>
                                          </p:val>
                                        </p:tav>
                                      </p:tavLst>
                                    </p:anim>
                                    <p:animEffect transition="in" filter="fade">
                                      <p:cBhvr>
                                        <p:cTn id="23" dur="500"/>
                                        <p:tgtEl>
                                          <p:spTgt spid="307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id-ID" dirty="0"/>
              <a:t>PERTEMUAN V</a:t>
            </a:r>
          </a:p>
        </p:txBody>
      </p:sp>
      <p:sp>
        <p:nvSpPr>
          <p:cNvPr id="5" name="Subtitle 4"/>
          <p:cNvSpPr>
            <a:spLocks noGrp="1"/>
          </p:cNvSpPr>
          <p:nvPr>
            <p:ph type="subTitle" idx="1"/>
          </p:nvPr>
        </p:nvSpPr>
        <p:spPr/>
        <p:txBody>
          <a:bodyPr>
            <a:normAutofit/>
          </a:bodyPr>
          <a:lstStyle/>
          <a:p>
            <a:pPr algn="ctr"/>
            <a:r>
              <a:rPr lang="id-ID" sz="3200" b="1" dirty="0"/>
              <a:t>“Klasifikasi citra”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Pembahasan</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b="1" dirty="0"/>
              <a:t>Klasifikasi citra</a:t>
            </a:r>
            <a:r>
              <a:rPr lang="id-ID" sz="2400" dirty="0"/>
              <a:t> merupakan proses yang mengelompokkan seluruh pixel pada suatu citra ke dalam sejumlah class (kelas), hingga tiap class merepresentasikan suatu entitas dengan properti yang spesifik (Chein-I Chang dan H.Ren, 2000). Tujuan dari proses klasifikasi citra adalah untuk mendapatkan gambar atau peta tematik. Gambar tematik adalah suatu gambar yang terdiri dari bagian-bagian yang menyatakan suatu objek atau tema tertentu. Dalam klasifikasi citra ada dua metode yang dapat digunakan, yaitu :</a:t>
            </a:r>
          </a:p>
          <a:p>
            <a:pPr marL="457200" indent="-457200" algn="just">
              <a:buFont typeface="+mj-lt"/>
              <a:buAutoNum type="arabicPeriod"/>
            </a:pPr>
            <a:r>
              <a:rPr lang="id-ID" sz="2400" b="1" dirty="0"/>
              <a:t>Supervised classification </a:t>
            </a:r>
          </a:p>
          <a:p>
            <a:pPr marL="457200" indent="-457200" algn="just">
              <a:buFont typeface="+mj-lt"/>
              <a:buAutoNum type="arabicPeriod"/>
            </a:pPr>
            <a:r>
              <a:rPr lang="id-ID" sz="2400" b="1" dirty="0"/>
              <a:t>Unsupervised classification</a:t>
            </a:r>
          </a:p>
        </p:txBody>
      </p:sp>
    </p:spTree>
    <p:extLst>
      <p:ext uri="{BB962C8B-B14F-4D97-AF65-F5344CB8AC3E}">
        <p14:creationId xmlns:p14="http://schemas.microsoft.com/office/powerpoint/2010/main" val="4087350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Pembahasan</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Klasifikasi terbimbing yang didasarkan pada pengenalan pola spectral terdiri atas tiga tahapan, yaitu :</a:t>
            </a:r>
          </a:p>
        </p:txBody>
      </p:sp>
      <p:sp>
        <p:nvSpPr>
          <p:cNvPr id="8" name="Flowchart: Display 7"/>
          <p:cNvSpPr/>
          <p:nvPr/>
        </p:nvSpPr>
        <p:spPr>
          <a:xfrm flipH="1">
            <a:off x="1084878" y="3518117"/>
            <a:ext cx="3487122" cy="1007390"/>
          </a:xfrm>
          <a:prstGeom prst="flowChartDisplay">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tx1"/>
                </a:solidFill>
              </a:rPr>
              <a:t>Tahap Training Sample</a:t>
            </a:r>
          </a:p>
        </p:txBody>
      </p:sp>
      <p:sp>
        <p:nvSpPr>
          <p:cNvPr id="11" name="Flowchart: Display 10"/>
          <p:cNvSpPr/>
          <p:nvPr/>
        </p:nvSpPr>
        <p:spPr>
          <a:xfrm flipH="1">
            <a:off x="4600414" y="3515533"/>
            <a:ext cx="3241728" cy="1007390"/>
          </a:xfrm>
          <a:prstGeom prst="flowChartDisplay">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tx1"/>
                </a:solidFill>
              </a:rPr>
              <a:t>Tahapan Klasifikasi</a:t>
            </a:r>
            <a:endParaRPr lang="id-ID" sz="2400" dirty="0"/>
          </a:p>
        </p:txBody>
      </p:sp>
      <p:sp>
        <p:nvSpPr>
          <p:cNvPr id="12" name="Flowchart: Display 11"/>
          <p:cNvSpPr/>
          <p:nvPr/>
        </p:nvSpPr>
        <p:spPr>
          <a:xfrm flipH="1">
            <a:off x="7886050" y="3469038"/>
            <a:ext cx="3458708" cy="100739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tx1"/>
                </a:solidFill>
              </a:rPr>
              <a:t>Tahapan keluaran</a:t>
            </a:r>
          </a:p>
        </p:txBody>
      </p:sp>
    </p:spTree>
    <p:extLst>
      <p:ext uri="{BB962C8B-B14F-4D97-AF65-F5344CB8AC3E}">
        <p14:creationId xmlns:p14="http://schemas.microsoft.com/office/powerpoint/2010/main" val="4087350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Tahap Training Sample</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800" dirty="0"/>
              <a:t>Analisis menyusun kunci interpretasi dan mengembangkan secara numeric spectral untuk setiap kenampakan dengan memeriksa batas daerah (training area).</a:t>
            </a:r>
          </a:p>
        </p:txBody>
      </p:sp>
    </p:spTree>
    <p:extLst>
      <p:ext uri="{BB962C8B-B14F-4D97-AF65-F5344CB8AC3E}">
        <p14:creationId xmlns:p14="http://schemas.microsoft.com/office/powerpoint/2010/main" val="4087350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Tahap Klasifikasi</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Setiap pixel pada serangkaian data citra dibandingkan steiap kategori pada kunci interpretasi numeric, yaitu menentukan nilai pixel yang tak dikenal dan paling mirip dengan kategori yang sama. Perbandingan tiap pixel citra dengan kategori pada kunci interpretasi dikerjakan secara numeric dengan menggunakan berbagai strategi klasifikasi (dapat dipilih salah satu dari jarak minimum rata-rata kelas, parallelepiped, kemiripan maksimum). Setiap pixel kemudian diberi nama sehingga diperoleh matrik multi dimensi untuk menentukan jenis kategori penutupan lahan yang diinterpretasi.</a:t>
            </a:r>
          </a:p>
        </p:txBody>
      </p:sp>
    </p:spTree>
    <p:extLst>
      <p:ext uri="{BB962C8B-B14F-4D97-AF65-F5344CB8AC3E}">
        <p14:creationId xmlns:p14="http://schemas.microsoft.com/office/powerpoint/2010/main" val="4087350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Tahap Keluaran</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Hasil matrik didenileasi sehingga terbentuk peta penutupan lahan, dan dibuat tabel matrik luas berbagai jenis tutupan lahan pada citra. Klasifikasi Citra Tak Terawasi (Unsupervised) Proses klasifikasi disebut tidak terawasi, bila dalam prosesnya tidak menggunakan suatu referensi penunjang apapun. Hal ini berarti bahwa proses tersebut hanya dilakukan berdasarkan perbedaan tingkat keabuan setiap piksel pada citra. Klasifikasi citra tak terawasi mencari kelompok-kelompok (cluster) piksel-piksel, kemudian menandai setiap piksel kedalam sebuah kelas berdasarkan  parameter-parameter pengelompokkan awal yang didefinisikan oleh penggunanya.</a:t>
            </a:r>
          </a:p>
        </p:txBody>
      </p:sp>
    </p:spTree>
    <p:extLst>
      <p:ext uri="{BB962C8B-B14F-4D97-AF65-F5344CB8AC3E}">
        <p14:creationId xmlns:p14="http://schemas.microsoft.com/office/powerpoint/2010/main" val="408735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Pengertian</a:t>
            </a:r>
          </a:p>
        </p:txBody>
      </p:sp>
      <p:sp>
        <p:nvSpPr>
          <p:cNvPr id="6" name="Content Placeholder 5"/>
          <p:cNvSpPr>
            <a:spLocks noGrp="1"/>
          </p:cNvSpPr>
          <p:nvPr>
            <p:ph sz="half" idx="2"/>
          </p:nvPr>
        </p:nvSpPr>
        <p:spPr>
          <a:xfrm>
            <a:off x="1097280" y="2582335"/>
            <a:ext cx="10138756" cy="3286760"/>
          </a:xfrm>
        </p:spPr>
        <p:txBody>
          <a:bodyPr>
            <a:normAutofit/>
          </a:bodyPr>
          <a:lstStyle/>
          <a:p>
            <a:r>
              <a:rPr lang="id-ID" dirty="0"/>
              <a:t>Pengolahan citra adalah proses mengolah citra untuk memperbaiki kualitas citra dari kulitas yang buruk menjadi kualitas yang lebih baik agar mudah diinterpretasi oleh manusia atau mesin (dalam hal ini komputer).</a:t>
            </a:r>
          </a:p>
        </p:txBody>
      </p:sp>
      <p:pic>
        <p:nvPicPr>
          <p:cNvPr id="1026" name="Picture 2" descr="C:\Users\User\Pictures\Lena High.PNG"/>
          <p:cNvPicPr>
            <a:picLocks noChangeAspect="1" noChangeArrowheads="1"/>
          </p:cNvPicPr>
          <p:nvPr/>
        </p:nvPicPr>
        <p:blipFill>
          <a:blip r:embed="rId2"/>
          <a:srcRect/>
          <a:stretch>
            <a:fillRect/>
          </a:stretch>
        </p:blipFill>
        <p:spPr bwMode="auto">
          <a:xfrm>
            <a:off x="6093547" y="3548930"/>
            <a:ext cx="2214000" cy="2230161"/>
          </a:xfrm>
          <a:prstGeom prst="rect">
            <a:avLst/>
          </a:prstGeom>
          <a:noFill/>
        </p:spPr>
      </p:pic>
      <p:pic>
        <p:nvPicPr>
          <p:cNvPr id="1027" name="Picture 3" descr="C:\Users\User\Pictures\Lena Low.PNG"/>
          <p:cNvPicPr>
            <a:picLocks noChangeAspect="1" noChangeArrowheads="1"/>
          </p:cNvPicPr>
          <p:nvPr/>
        </p:nvPicPr>
        <p:blipFill>
          <a:blip r:embed="rId3"/>
          <a:srcRect/>
          <a:stretch>
            <a:fillRect/>
          </a:stretch>
        </p:blipFill>
        <p:spPr bwMode="auto">
          <a:xfrm>
            <a:off x="2452255" y="3539982"/>
            <a:ext cx="2214707" cy="2230932"/>
          </a:xfrm>
          <a:prstGeom prst="rect">
            <a:avLst/>
          </a:prstGeom>
          <a:noFill/>
        </p:spPr>
      </p:pic>
      <p:sp>
        <p:nvSpPr>
          <p:cNvPr id="11" name="TextBox 10"/>
          <p:cNvSpPr txBox="1"/>
          <p:nvPr/>
        </p:nvSpPr>
        <p:spPr>
          <a:xfrm>
            <a:off x="4475018" y="5902036"/>
            <a:ext cx="1781257" cy="369332"/>
          </a:xfrm>
          <a:prstGeom prst="rect">
            <a:avLst/>
          </a:prstGeom>
          <a:noFill/>
        </p:spPr>
        <p:txBody>
          <a:bodyPr wrap="none" rtlCol="0">
            <a:spAutoFit/>
          </a:bodyPr>
          <a:lstStyle/>
          <a:p>
            <a:r>
              <a:rPr lang="id-ID" dirty="0"/>
              <a:t>Gambar 1.1 Lena</a:t>
            </a:r>
          </a:p>
        </p:txBody>
      </p:sp>
      <p:cxnSp>
        <p:nvCxnSpPr>
          <p:cNvPr id="9" name="Straight Arrow Connector 8"/>
          <p:cNvCxnSpPr/>
          <p:nvPr/>
        </p:nvCxnSpPr>
        <p:spPr>
          <a:xfrm>
            <a:off x="4849091" y="4668982"/>
            <a:ext cx="1122218"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ppt_x</p:attrName>
                                        </p:attrNameLst>
                                      </p:cBhvr>
                                      <p:tavLst>
                                        <p:tav tm="0">
                                          <p:val>
                                            <p:strVal val="#ppt_x-.2"/>
                                          </p:val>
                                        </p:tav>
                                        <p:tav tm="100000">
                                          <p:val>
                                            <p:strVal val="#ppt_x"/>
                                          </p:val>
                                        </p:tav>
                                      </p:tavLst>
                                    </p:anim>
                                    <p:anim calcmode="lin" valueType="num">
                                      <p:cBhvr>
                                        <p:cTn id="8" dur="1000" fill="hold"/>
                                        <p:tgtEl>
                                          <p:spTgt spid="102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ppt_x</p:attrName>
                                        </p:attrNameLst>
                                      </p:cBhvr>
                                      <p:tavLst>
                                        <p:tav tm="0">
                                          <p:val>
                                            <p:strVal val="#ppt_x-.2"/>
                                          </p:val>
                                        </p:tav>
                                        <p:tav tm="100000">
                                          <p:val>
                                            <p:strVal val="#ppt_x"/>
                                          </p:val>
                                        </p:tav>
                                      </p:tavLst>
                                    </p:anim>
                                    <p:anim calcmode="lin" valueType="num">
                                      <p:cBhvr>
                                        <p:cTn id="1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p:cTn id="21" dur="1000" fill="hold"/>
                                        <p:tgtEl>
                                          <p:spTgt spid="1026"/>
                                        </p:tgtEl>
                                        <p:attrNameLst>
                                          <p:attrName>ppt_x</p:attrName>
                                        </p:attrNameLst>
                                      </p:cBhvr>
                                      <p:tavLst>
                                        <p:tav tm="0">
                                          <p:val>
                                            <p:strVal val="#ppt_x-.2"/>
                                          </p:val>
                                        </p:tav>
                                        <p:tav tm="100000">
                                          <p:val>
                                            <p:strVal val="#ppt_x"/>
                                          </p:val>
                                        </p:tav>
                                      </p:tavLst>
                                    </p:anim>
                                    <p:anim calcmode="lin" valueType="num">
                                      <p:cBhvr>
                                        <p:cTn id="22"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Pembahasan</a:t>
            </a:r>
          </a:p>
        </p:txBody>
      </p:sp>
      <p:sp>
        <p:nvSpPr>
          <p:cNvPr id="6" name="Content Placeholder 5"/>
          <p:cNvSpPr>
            <a:spLocks noGrp="1"/>
          </p:cNvSpPr>
          <p:nvPr>
            <p:ph sz="half" idx="2"/>
          </p:nvPr>
        </p:nvSpPr>
        <p:spPr>
          <a:xfrm>
            <a:off x="1097280" y="1937288"/>
            <a:ext cx="10138756" cy="3931807"/>
          </a:xfrm>
        </p:spPr>
        <p:txBody>
          <a:bodyPr>
            <a:normAutofit lnSpcReduction="10000"/>
          </a:bodyPr>
          <a:lstStyle/>
          <a:p>
            <a:pPr algn="just"/>
            <a:r>
              <a:rPr lang="id-ID" sz="2400" dirty="0"/>
              <a:t>Melakukan pengelompokan data dengan menganalisa cluster secara otomatis dan menghitung kembai rata-rata kelas (class mean) secara berulang-ulang dengan computer. Parameter yang menentukan pemisahan dan pengelompokan piksel-piksel menjadi kelas spectral yaitu:</a:t>
            </a:r>
          </a:p>
          <a:p>
            <a:pPr marL="457200" indent="-457200" algn="just">
              <a:buFont typeface="+mj-lt"/>
              <a:buAutoNum type="arabicPeriod"/>
            </a:pPr>
            <a:r>
              <a:rPr lang="id-ID" sz="2400" dirty="0"/>
              <a:t>Standar deviasi maksimum, nilai standari deviasi maksimum yang sering digunakan berkisar antara 4,5 sampai 7.</a:t>
            </a:r>
          </a:p>
          <a:p>
            <a:pPr marL="457200" indent="-457200" algn="just">
              <a:buFont typeface="+mj-lt"/>
              <a:buAutoNum type="arabicPeriod"/>
            </a:pPr>
            <a:r>
              <a:rPr lang="sv-SE" sz="2400" dirty="0"/>
              <a:t>Jumlah piksel minimum dalam sebuah kelas spectral dinyatakan dalam persen (%).</a:t>
            </a:r>
            <a:endParaRPr lang="id-ID" sz="2400" dirty="0"/>
          </a:p>
          <a:p>
            <a:pPr marL="457200" indent="-457200" algn="just">
              <a:buFont typeface="+mj-lt"/>
              <a:buAutoNum type="arabicPeriod"/>
            </a:pPr>
            <a:r>
              <a:rPr lang="fi-FI" sz="2400" dirty="0"/>
              <a:t>Nilai pemisahan pusat kelas yang dipecah</a:t>
            </a:r>
            <a:endParaRPr lang="id-ID" sz="2400" dirty="0"/>
          </a:p>
          <a:p>
            <a:pPr marL="457200" indent="-457200" algn="just">
              <a:buFont typeface="+mj-lt"/>
              <a:buAutoNum type="arabicPeriod"/>
            </a:pPr>
            <a:r>
              <a:rPr lang="id-ID" sz="2400" dirty="0"/>
              <a:t>Jarak minimum antara rata-rata kelas spectral, berkisar antara 3,2 sampai 3,9.</a:t>
            </a:r>
          </a:p>
        </p:txBody>
      </p:sp>
    </p:spTree>
    <p:extLst>
      <p:ext uri="{BB962C8B-B14F-4D97-AF65-F5344CB8AC3E}">
        <p14:creationId xmlns:p14="http://schemas.microsoft.com/office/powerpoint/2010/main" val="40873506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Tahap Keluaran</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Hasil matrik didenileasi sehingga terbentuk peta penutupan lahan, dan dibuat tabel matrik luas berbagai jenis tutupan lahan pada citra. Klasifikasi Citra Tak Terawasi (Unsupervised) Proses klasifikasi disebut tidak terawasi, bila dalam prosesnya tidak menggunakan suatu referensi penunjang apapun. Hal ini berarti bahwa proses tersebut hanya dilakukan berdasarkan perbedaan tingkat keabuan setiap piksel pada citra. Klasifikasi citra tak terawasi mencari kelompok-kelompok (cluster) piksel-piksel, kemudian menandai setiap piksel kedalam sebuah kelas berdasarkan  parameter-parameter pengelompokkan awal yang didefinisikan oleh penggunanya.</a:t>
            </a:r>
          </a:p>
        </p:txBody>
      </p:sp>
    </p:spTree>
    <p:extLst>
      <p:ext uri="{BB962C8B-B14F-4D97-AF65-F5344CB8AC3E}">
        <p14:creationId xmlns:p14="http://schemas.microsoft.com/office/powerpoint/2010/main" val="40873506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id-ID" dirty="0"/>
              <a:t>PERTEMUAN 6</a:t>
            </a:r>
          </a:p>
        </p:txBody>
      </p:sp>
      <p:sp>
        <p:nvSpPr>
          <p:cNvPr id="5" name="Subtitle 4"/>
          <p:cNvSpPr>
            <a:spLocks noGrp="1"/>
          </p:cNvSpPr>
          <p:nvPr>
            <p:ph type="subTitle" idx="1"/>
          </p:nvPr>
        </p:nvSpPr>
        <p:spPr/>
        <p:txBody>
          <a:bodyPr>
            <a:normAutofit/>
          </a:bodyPr>
          <a:lstStyle/>
          <a:p>
            <a:pPr algn="ctr"/>
            <a:r>
              <a:rPr lang="id-ID" sz="3200" b="1" dirty="0"/>
              <a:t>“MORFologi citra”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Pembahasan</a:t>
            </a:r>
          </a:p>
        </p:txBody>
      </p:sp>
      <p:sp>
        <p:nvSpPr>
          <p:cNvPr id="6" name="Content Placeholder 5"/>
          <p:cNvSpPr>
            <a:spLocks noGrp="1"/>
          </p:cNvSpPr>
          <p:nvPr>
            <p:ph sz="half" idx="2"/>
          </p:nvPr>
        </p:nvSpPr>
        <p:spPr>
          <a:xfrm>
            <a:off x="1097280" y="1937288"/>
            <a:ext cx="10138756" cy="3931807"/>
          </a:xfrm>
        </p:spPr>
        <p:txBody>
          <a:bodyPr>
            <a:normAutofit fontScale="92500" lnSpcReduction="10000"/>
          </a:bodyPr>
          <a:lstStyle/>
          <a:p>
            <a:pPr marL="0" indent="0" algn="just">
              <a:buNone/>
            </a:pPr>
            <a:r>
              <a:rPr lang="id-ID" sz="2400" b="1" dirty="0"/>
              <a:t>Morfologi Citra</a:t>
            </a:r>
            <a:r>
              <a:rPr lang="id-ID" sz="2400" dirty="0"/>
              <a:t> adalah proses mengidentifikasi bentuk dengan basis region (citra bertipe biner dan grayscale).</a:t>
            </a:r>
          </a:p>
          <a:p>
            <a:pPr algn="just">
              <a:buNone/>
            </a:pPr>
            <a:r>
              <a:rPr lang="id-ID" sz="2400" b="1" dirty="0"/>
              <a:t>Tujuan :</a:t>
            </a:r>
          </a:p>
          <a:p>
            <a:pPr algn="just">
              <a:buNone/>
            </a:pPr>
            <a:r>
              <a:rPr lang="id-ID" sz="2400" dirty="0"/>
              <a:t>Untuk memperbaiki hasil segmentasi.</a:t>
            </a:r>
          </a:p>
          <a:p>
            <a:pPr algn="just">
              <a:buNone/>
            </a:pPr>
            <a:r>
              <a:rPr lang="id-ID" sz="2400" b="1" dirty="0"/>
              <a:t>Operasi –operasi yang terdapat pada morfologi citra :</a:t>
            </a:r>
          </a:p>
          <a:p>
            <a:pPr marL="457200" indent="-457200" algn="just">
              <a:buFont typeface="+mj-lt"/>
              <a:buAutoNum type="alphaLcParenR"/>
            </a:pPr>
            <a:r>
              <a:rPr lang="id-ID" sz="2400" dirty="0"/>
              <a:t>Translasi</a:t>
            </a:r>
          </a:p>
          <a:p>
            <a:pPr marL="457200" indent="-457200" algn="just">
              <a:buFont typeface="+mj-lt"/>
              <a:buAutoNum type="alphaLcParenR"/>
            </a:pPr>
            <a:r>
              <a:rPr lang="id-ID" sz="2400" dirty="0"/>
              <a:t>Refleksi</a:t>
            </a:r>
          </a:p>
          <a:p>
            <a:pPr marL="457200" indent="-457200" algn="just">
              <a:buFont typeface="+mj-lt"/>
              <a:buAutoNum type="alphaLcParenR"/>
            </a:pPr>
            <a:r>
              <a:rPr lang="id-ID" sz="2400" dirty="0"/>
              <a:t>Dilasi</a:t>
            </a:r>
          </a:p>
          <a:p>
            <a:pPr marL="457200" indent="-457200" algn="just">
              <a:buFont typeface="+mj-lt"/>
              <a:buAutoNum type="alphaLcParenR"/>
            </a:pPr>
            <a:r>
              <a:rPr lang="id-ID" sz="2400" dirty="0"/>
              <a:t>Erosi</a:t>
            </a:r>
          </a:p>
        </p:txBody>
      </p:sp>
    </p:spTree>
    <p:extLst>
      <p:ext uri="{BB962C8B-B14F-4D97-AF65-F5344CB8AC3E}">
        <p14:creationId xmlns:p14="http://schemas.microsoft.com/office/powerpoint/2010/main" val="40873506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Translasi</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Jika </a:t>
            </a:r>
            <a:r>
              <a:rPr lang="id-ID" sz="2400" i="1" dirty="0">
                <a:latin typeface="Times New Roman" pitchFamily="18" charset="0"/>
                <a:cs typeface="Times New Roman" pitchFamily="18" charset="0"/>
              </a:rPr>
              <a:t>A </a:t>
            </a:r>
            <a:r>
              <a:rPr lang="id-ID" sz="2400" dirty="0">
                <a:latin typeface="+mj-lt"/>
                <a:cs typeface="Times New Roman" pitchFamily="18" charset="0"/>
              </a:rPr>
              <a:t>adalah himpunan piksel-piksel dalam suatu citra biner, dan </a:t>
            </a:r>
            <a:r>
              <a:rPr lang="id-ID" sz="2400" i="1" dirty="0">
                <a:latin typeface="Times New Roman" pitchFamily="18" charset="0"/>
                <a:cs typeface="Times New Roman" pitchFamily="18" charset="0"/>
              </a:rPr>
              <a:t>w = (x,y) </a:t>
            </a:r>
            <a:r>
              <a:rPr lang="id-ID" sz="2400" dirty="0">
                <a:latin typeface="Times New Roman" pitchFamily="18" charset="0"/>
                <a:cs typeface="Times New Roman" pitchFamily="18" charset="0"/>
              </a:rPr>
              <a:t>merupakan suatu titik koordinat tertentu, maka </a:t>
            </a:r>
            <a:r>
              <a:rPr lang="id-ID" sz="2400" i="1" dirty="0">
                <a:latin typeface="Times New Roman" pitchFamily="18" charset="0"/>
                <a:cs typeface="Times New Roman" pitchFamily="18" charset="0"/>
              </a:rPr>
              <a:t>A</a:t>
            </a:r>
            <a:r>
              <a:rPr lang="id-ID" sz="2400" i="1" baseline="-25000" dirty="0">
                <a:latin typeface="Times New Roman" pitchFamily="18" charset="0"/>
                <a:cs typeface="Times New Roman" pitchFamily="18" charset="0"/>
              </a:rPr>
              <a:t>w </a:t>
            </a:r>
            <a:r>
              <a:rPr lang="id-ID" sz="2400" dirty="0">
                <a:latin typeface="Times New Roman" pitchFamily="18" charset="0"/>
                <a:cs typeface="Times New Roman" pitchFamily="18" charset="0"/>
              </a:rPr>
              <a:t>adalah himpunan </a:t>
            </a:r>
            <a:r>
              <a:rPr lang="id-ID" sz="2400" i="1" dirty="0">
                <a:latin typeface="Times New Roman" pitchFamily="18" charset="0"/>
                <a:cs typeface="Times New Roman" pitchFamily="18" charset="0"/>
              </a:rPr>
              <a:t>A </a:t>
            </a:r>
            <a:r>
              <a:rPr lang="id-ID" sz="2400" dirty="0">
                <a:latin typeface="Times New Roman" pitchFamily="18" charset="0"/>
                <a:cs typeface="Times New Roman" pitchFamily="18" charset="0"/>
              </a:rPr>
              <a:t>yang ditranslasi atau yang digeser ke arah (x,y)</a:t>
            </a:r>
            <a:r>
              <a:rPr lang="id-ID" sz="2400" i="1" dirty="0">
                <a:latin typeface="Times New Roman" pitchFamily="18" charset="0"/>
                <a:cs typeface="Times New Roman" pitchFamily="18" charset="0"/>
              </a:rPr>
              <a:t>. </a:t>
            </a:r>
            <a:r>
              <a:rPr lang="id-ID" sz="2400" dirty="0">
                <a:latin typeface="Times New Roman" pitchFamily="18" charset="0"/>
                <a:cs typeface="Times New Roman" pitchFamily="18" charset="0"/>
              </a:rPr>
              <a:t>Yaitu,</a:t>
            </a:r>
          </a:p>
          <a:p>
            <a:pPr algn="just"/>
            <a:endParaRPr lang="id-ID" sz="2400" dirty="0">
              <a:latin typeface="Times New Roman" pitchFamily="18" charset="0"/>
              <a:cs typeface="Times New Roman" pitchFamily="18" charset="0"/>
            </a:endParaRPr>
          </a:p>
          <a:p>
            <a:pPr algn="just"/>
            <a:endParaRPr lang="id-ID" sz="2400" dirty="0">
              <a:latin typeface="Times New Roman" pitchFamily="18" charset="0"/>
              <a:cs typeface="Times New Roman" pitchFamily="18" charset="0"/>
            </a:endParaRPr>
          </a:p>
        </p:txBody>
      </p:sp>
      <p:sp>
        <p:nvSpPr>
          <p:cNvPr id="5" name="Rectangle 4"/>
          <p:cNvSpPr/>
          <p:nvPr/>
        </p:nvSpPr>
        <p:spPr>
          <a:xfrm>
            <a:off x="1627322" y="3456123"/>
            <a:ext cx="9128501" cy="1642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i="1" dirty="0">
                <a:latin typeface="Times New Roman" pitchFamily="18" charset="0"/>
                <a:cs typeface="Times New Roman" pitchFamily="18" charset="0"/>
              </a:rPr>
              <a:t>A</a:t>
            </a:r>
            <a:r>
              <a:rPr lang="id-ID" sz="6000" i="1" baseline="-25000" dirty="0">
                <a:latin typeface="Times New Roman" pitchFamily="18" charset="0"/>
                <a:cs typeface="Times New Roman" pitchFamily="18" charset="0"/>
              </a:rPr>
              <a:t>w =</a:t>
            </a:r>
            <a:r>
              <a:rPr lang="id-ID" sz="6000" i="1" dirty="0">
                <a:latin typeface="Times New Roman" pitchFamily="18" charset="0"/>
                <a:cs typeface="Times New Roman" pitchFamily="18" charset="0"/>
              </a:rPr>
              <a:t> </a:t>
            </a:r>
            <a:r>
              <a:rPr lang="id-ID" sz="6000" dirty="0">
                <a:latin typeface="Times New Roman" pitchFamily="18" charset="0"/>
                <a:cs typeface="Times New Roman" pitchFamily="18" charset="0"/>
              </a:rPr>
              <a:t>{(a,b)+(x,y)</a:t>
            </a:r>
            <a:r>
              <a:rPr lang="id-ID" sz="6000" dirty="0">
                <a:latin typeface="Times New Roman" pitchFamily="18" charset="0"/>
                <a:cs typeface="Times New Roman" pitchFamily="18" charset="0"/>
                <a:sym typeface="Wingdings" pitchFamily="2" charset="2"/>
              </a:rPr>
              <a:t> : (a,b)e </a:t>
            </a:r>
            <a:r>
              <a:rPr lang="id-ID" sz="6000" i="1" dirty="0">
                <a:latin typeface="Times New Roman" pitchFamily="18" charset="0"/>
                <a:cs typeface="Times New Roman" pitchFamily="18" charset="0"/>
                <a:sym typeface="Wingdings" pitchFamily="2" charset="2"/>
              </a:rPr>
              <a:t>A</a:t>
            </a:r>
            <a:r>
              <a:rPr lang="id-ID" sz="6000" dirty="0">
                <a:latin typeface="Times New Roman" pitchFamily="18" charset="0"/>
                <a:cs typeface="Times New Roman" pitchFamily="18" charset="0"/>
              </a:rPr>
              <a:t>}</a:t>
            </a:r>
          </a:p>
        </p:txBody>
      </p:sp>
    </p:spTree>
    <p:extLst>
      <p:ext uri="{BB962C8B-B14F-4D97-AF65-F5344CB8AC3E}">
        <p14:creationId xmlns:p14="http://schemas.microsoft.com/office/powerpoint/2010/main" val="40873506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Pembahasan</a:t>
            </a:r>
          </a:p>
        </p:txBody>
      </p:sp>
      <p:sp>
        <p:nvSpPr>
          <p:cNvPr id="6" name="Content Placeholder 5"/>
          <p:cNvSpPr>
            <a:spLocks noGrp="1"/>
          </p:cNvSpPr>
          <p:nvPr>
            <p:ph sz="half" idx="2"/>
          </p:nvPr>
        </p:nvSpPr>
        <p:spPr>
          <a:xfrm>
            <a:off x="1097280" y="1937288"/>
            <a:ext cx="10138756" cy="3931807"/>
          </a:xfrm>
        </p:spPr>
        <p:txBody>
          <a:bodyPr>
            <a:normAutofit/>
          </a:bodyPr>
          <a:lstStyle/>
          <a:p>
            <a:pPr marL="0" indent="0" algn="just">
              <a:buNone/>
            </a:pPr>
            <a:r>
              <a:rPr lang="id-ID" sz="2400" dirty="0"/>
              <a:t>Contoh :</a:t>
            </a:r>
          </a:p>
          <a:p>
            <a:pPr marL="0" indent="0" algn="just">
              <a:buNone/>
            </a:pPr>
            <a:r>
              <a:rPr lang="id-ID" sz="2400" i="1" dirty="0">
                <a:latin typeface="Times New Roman" pitchFamily="18" charset="0"/>
                <a:cs typeface="Times New Roman" pitchFamily="18" charset="0"/>
              </a:rPr>
              <a:t>A</a:t>
            </a:r>
            <a:r>
              <a:rPr lang="id-ID" sz="2400" i="1" baseline="-25000" dirty="0">
                <a:latin typeface="Times New Roman" pitchFamily="18" charset="0"/>
                <a:cs typeface="Times New Roman" pitchFamily="18" charset="0"/>
              </a:rPr>
              <a:t>w</a:t>
            </a:r>
            <a:r>
              <a:rPr lang="id-ID" sz="2400" baseline="-25000" dirty="0"/>
              <a:t> </a:t>
            </a:r>
            <a:r>
              <a:rPr lang="id-ID" sz="2400" dirty="0"/>
              <a:t> merupakan himpunan </a:t>
            </a:r>
            <a:r>
              <a:rPr lang="id-ID" sz="2400" i="1" dirty="0">
                <a:latin typeface="Times New Roman" pitchFamily="18" charset="0"/>
                <a:cs typeface="Times New Roman" pitchFamily="18" charset="0"/>
              </a:rPr>
              <a:t>A</a:t>
            </a:r>
            <a:r>
              <a:rPr lang="id-ID" sz="2400" dirty="0"/>
              <a:t> yang digeser menyilang dengan </a:t>
            </a:r>
            <a:r>
              <a:rPr lang="id-ID" sz="2400" i="1" dirty="0">
                <a:latin typeface="Times New Roman" pitchFamily="18" charset="0"/>
                <a:cs typeface="Times New Roman" pitchFamily="18" charset="0"/>
              </a:rPr>
              <a:t>w=(2,2). </a:t>
            </a:r>
            <a:r>
              <a:rPr lang="id-ID" sz="2400" dirty="0"/>
              <a:t>Himpunan </a:t>
            </a:r>
            <a:r>
              <a:rPr lang="id-ID" sz="2400" i="1" dirty="0">
                <a:latin typeface="Times New Roman" pitchFamily="18" charset="0"/>
                <a:cs typeface="Times New Roman" pitchFamily="18" charset="0"/>
              </a:rPr>
              <a:t>A</a:t>
            </a:r>
            <a:r>
              <a:rPr lang="id-ID" sz="2400" dirty="0"/>
              <a:t> digeser ke arah </a:t>
            </a:r>
            <a:r>
              <a:rPr lang="id-ID" sz="2400" i="1" dirty="0">
                <a:latin typeface="Times New Roman" pitchFamily="18" charset="0"/>
                <a:cs typeface="Times New Roman" pitchFamily="18" charset="0"/>
              </a:rPr>
              <a:t>(x,y)</a:t>
            </a:r>
            <a:r>
              <a:rPr lang="id-ID" sz="2400" dirty="0"/>
              <a:t> sejauh nilai-nilai yang diberikan dalam w. Digunakan notasi matriks, jadi titik pusatnya berada dipojok kiri matriks, dengan </a:t>
            </a:r>
            <a:r>
              <a:rPr lang="id-ID" sz="2400" i="1" dirty="0"/>
              <a:t>x </a:t>
            </a:r>
            <a:r>
              <a:rPr lang="id-ID" sz="2400" dirty="0"/>
              <a:t>ke arah bawah dan </a:t>
            </a:r>
            <a:r>
              <a:rPr lang="id-ID" sz="2400" i="1" dirty="0"/>
              <a:t>y </a:t>
            </a:r>
            <a:r>
              <a:rPr lang="id-ID" sz="2400" dirty="0"/>
              <a:t>ke arah kanan.</a:t>
            </a:r>
            <a:endParaRPr lang="id-ID" sz="2400" baseline="-25000" dirty="0"/>
          </a:p>
        </p:txBody>
      </p:sp>
    </p:spTree>
    <p:extLst>
      <p:ext uri="{BB962C8B-B14F-4D97-AF65-F5344CB8AC3E}">
        <p14:creationId xmlns:p14="http://schemas.microsoft.com/office/powerpoint/2010/main" val="4087350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Translasi</a:t>
            </a:r>
          </a:p>
        </p:txBody>
      </p:sp>
      <p:pic>
        <p:nvPicPr>
          <p:cNvPr id="1026" name="Picture 2" descr="D:\Backup Data\METEDOLOGI PENELITIAN (KP MAS ARI)\PENELITIAN ITB\DPM - Object Detection\Materi Diskusi\GAMBAR\MORFO1.PNG"/>
          <p:cNvPicPr>
            <a:picLocks noChangeAspect="1" noChangeArrowheads="1"/>
          </p:cNvPicPr>
          <p:nvPr/>
        </p:nvPicPr>
        <p:blipFill>
          <a:blip r:embed="rId3"/>
          <a:srcRect/>
          <a:stretch>
            <a:fillRect/>
          </a:stretch>
        </p:blipFill>
        <p:spPr bwMode="auto">
          <a:xfrm>
            <a:off x="849797" y="2168148"/>
            <a:ext cx="3385338" cy="3039281"/>
          </a:xfrm>
          <a:prstGeom prst="rect">
            <a:avLst/>
          </a:prstGeom>
          <a:noFill/>
        </p:spPr>
      </p:pic>
      <p:sp>
        <p:nvSpPr>
          <p:cNvPr id="22" name="Oval 21"/>
          <p:cNvSpPr/>
          <p:nvPr/>
        </p:nvSpPr>
        <p:spPr>
          <a:xfrm>
            <a:off x="1795220" y="2678625"/>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p:cNvSpPr/>
          <p:nvPr/>
        </p:nvSpPr>
        <p:spPr>
          <a:xfrm>
            <a:off x="1281193" y="3140991"/>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2366074" y="3140991"/>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1808135" y="3636937"/>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1792637" y="3156489"/>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9" name="Picture 2" descr="D:\Backup Data\METEDOLOGI PENELITIAN (KP MAS ARI)\PENELITIAN ITB\DPM - Object Detection\Materi Diskusi\GAMBAR\MORFO1.PNG"/>
          <p:cNvPicPr>
            <a:picLocks noChangeAspect="1" noChangeArrowheads="1"/>
          </p:cNvPicPr>
          <p:nvPr/>
        </p:nvPicPr>
        <p:blipFill>
          <a:blip r:embed="rId3"/>
          <a:srcRect/>
          <a:stretch>
            <a:fillRect/>
          </a:stretch>
        </p:blipFill>
        <p:spPr bwMode="auto">
          <a:xfrm>
            <a:off x="6287119" y="2258555"/>
            <a:ext cx="3385338" cy="3039281"/>
          </a:xfrm>
          <a:prstGeom prst="rect">
            <a:avLst/>
          </a:prstGeom>
          <a:noFill/>
        </p:spPr>
      </p:pic>
      <p:sp>
        <p:nvSpPr>
          <p:cNvPr id="30" name="Oval 29"/>
          <p:cNvSpPr/>
          <p:nvPr/>
        </p:nvSpPr>
        <p:spPr>
          <a:xfrm>
            <a:off x="7805979" y="4241371"/>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8410413" y="3729926"/>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9045844" y="4225873"/>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32"/>
          <p:cNvSpPr/>
          <p:nvPr/>
        </p:nvSpPr>
        <p:spPr>
          <a:xfrm>
            <a:off x="8410413" y="4241371"/>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33"/>
          <p:cNvSpPr/>
          <p:nvPr/>
        </p:nvSpPr>
        <p:spPr>
          <a:xfrm>
            <a:off x="8441410" y="4737316"/>
            <a:ext cx="216976" cy="23247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p:cNvSpPr txBox="1"/>
          <p:nvPr/>
        </p:nvSpPr>
        <p:spPr>
          <a:xfrm>
            <a:off x="2293749" y="5191932"/>
            <a:ext cx="372218" cy="461665"/>
          </a:xfrm>
          <a:prstGeom prst="rect">
            <a:avLst/>
          </a:prstGeom>
          <a:noFill/>
        </p:spPr>
        <p:txBody>
          <a:bodyPr wrap="none" rtlCol="0">
            <a:spAutoFit/>
          </a:bodyPr>
          <a:lstStyle/>
          <a:p>
            <a:r>
              <a:rPr lang="id-ID" sz="2400" i="1" dirty="0">
                <a:latin typeface="Times New Roman" pitchFamily="18" charset="0"/>
                <a:cs typeface="Times New Roman" pitchFamily="18" charset="0"/>
              </a:rPr>
              <a:t>A</a:t>
            </a:r>
          </a:p>
        </p:txBody>
      </p:sp>
      <p:sp>
        <p:nvSpPr>
          <p:cNvPr id="36" name="TextBox 35"/>
          <p:cNvSpPr txBox="1"/>
          <p:nvPr/>
        </p:nvSpPr>
        <p:spPr>
          <a:xfrm>
            <a:off x="7886055" y="5204847"/>
            <a:ext cx="491481" cy="461665"/>
          </a:xfrm>
          <a:prstGeom prst="rect">
            <a:avLst/>
          </a:prstGeom>
          <a:noFill/>
        </p:spPr>
        <p:txBody>
          <a:bodyPr wrap="none" rtlCol="0">
            <a:spAutoFit/>
          </a:bodyPr>
          <a:lstStyle/>
          <a:p>
            <a:r>
              <a:rPr lang="id-ID" sz="2400" i="1" dirty="0">
                <a:latin typeface="Times New Roman" pitchFamily="18" charset="0"/>
                <a:cs typeface="Times New Roman" pitchFamily="18" charset="0"/>
              </a:rPr>
              <a:t>A</a:t>
            </a:r>
            <a:r>
              <a:rPr lang="id-ID" sz="2400" i="1" baseline="-25000" dirty="0">
                <a:latin typeface="Times New Roman" pitchFamily="18" charset="0"/>
                <a:cs typeface="Times New Roman" pitchFamily="18" charset="0"/>
              </a:rPr>
              <a:t>w</a:t>
            </a:r>
          </a:p>
        </p:txBody>
      </p:sp>
      <p:cxnSp>
        <p:nvCxnSpPr>
          <p:cNvPr id="38" name="Straight Arrow Connector 37"/>
          <p:cNvCxnSpPr/>
          <p:nvPr/>
        </p:nvCxnSpPr>
        <p:spPr>
          <a:xfrm>
            <a:off x="2169763" y="2805193"/>
            <a:ext cx="6214820" cy="10383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7350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Refleksi</a:t>
            </a:r>
          </a:p>
        </p:txBody>
      </p:sp>
      <p:sp>
        <p:nvSpPr>
          <p:cNvPr id="6" name="Content Placeholder 5"/>
          <p:cNvSpPr>
            <a:spLocks noGrp="1"/>
          </p:cNvSpPr>
          <p:nvPr>
            <p:ph sz="half" idx="2"/>
          </p:nvPr>
        </p:nvSpPr>
        <p:spPr>
          <a:xfrm>
            <a:off x="1097280" y="1937288"/>
            <a:ext cx="10138756" cy="3931807"/>
          </a:xfrm>
        </p:spPr>
        <p:txBody>
          <a:bodyPr>
            <a:normAutofit/>
          </a:bodyPr>
          <a:lstStyle/>
          <a:p>
            <a:pPr algn="just"/>
            <a:r>
              <a:rPr lang="id-ID" sz="2400" dirty="0"/>
              <a:t>Jika </a:t>
            </a:r>
            <a:r>
              <a:rPr lang="id-ID" sz="2400" i="1" dirty="0">
                <a:latin typeface="Times New Roman" pitchFamily="18" charset="0"/>
                <a:cs typeface="Times New Roman" pitchFamily="18" charset="0"/>
              </a:rPr>
              <a:t>A </a:t>
            </a:r>
            <a:r>
              <a:rPr lang="id-ID" sz="2400" dirty="0">
                <a:latin typeface="+mj-lt"/>
                <a:cs typeface="Times New Roman" pitchFamily="18" charset="0"/>
              </a:rPr>
              <a:t>adalah himpunan piksel-piksel dalam suatu citra biner, maka refleksinya, yang dinotasikan sebagai </a:t>
            </a:r>
            <a:r>
              <a:rPr lang="id-ID" sz="2400" i="1" dirty="0">
                <a:latin typeface="+mj-lt"/>
                <a:cs typeface="Times New Roman" pitchFamily="18" charset="0"/>
              </a:rPr>
              <a:t>A, </a:t>
            </a:r>
            <a:r>
              <a:rPr lang="id-ID" sz="2400" dirty="0">
                <a:latin typeface="+mj-lt"/>
                <a:cs typeface="Times New Roman" pitchFamily="18" charset="0"/>
              </a:rPr>
              <a:t>ditetapkan dengan merefleksikan, didapatkan dengan merefleksikan </a:t>
            </a:r>
            <a:r>
              <a:rPr lang="id-ID" sz="2400" i="1" dirty="0">
                <a:latin typeface="+mj-lt"/>
                <a:cs typeface="Times New Roman" pitchFamily="18" charset="0"/>
              </a:rPr>
              <a:t>A </a:t>
            </a:r>
            <a:r>
              <a:rPr lang="id-ID" sz="2400" dirty="0">
                <a:latin typeface="+mj-lt"/>
                <a:cs typeface="Times New Roman" pitchFamily="18" charset="0"/>
              </a:rPr>
              <a:t>sebagai titik pusat :</a:t>
            </a:r>
            <a:endParaRPr lang="id-ID" sz="2400" dirty="0">
              <a:latin typeface="Times New Roman" pitchFamily="18" charset="0"/>
              <a:cs typeface="Times New Roman" pitchFamily="18" charset="0"/>
            </a:endParaRPr>
          </a:p>
          <a:p>
            <a:pPr algn="just"/>
            <a:endParaRPr lang="id-ID" sz="2400" dirty="0">
              <a:latin typeface="Times New Roman" pitchFamily="18" charset="0"/>
              <a:cs typeface="Times New Roman" pitchFamily="18" charset="0"/>
            </a:endParaRPr>
          </a:p>
          <a:p>
            <a:pPr algn="just"/>
            <a:endParaRPr lang="id-ID" sz="2400" dirty="0">
              <a:latin typeface="Times New Roman" pitchFamily="18" charset="0"/>
              <a:cs typeface="Times New Roman" pitchFamily="18" charset="0"/>
            </a:endParaRPr>
          </a:p>
        </p:txBody>
      </p:sp>
      <p:sp>
        <p:nvSpPr>
          <p:cNvPr id="5" name="Rectangle 4"/>
          <p:cNvSpPr/>
          <p:nvPr/>
        </p:nvSpPr>
        <p:spPr>
          <a:xfrm>
            <a:off x="1627322" y="3456123"/>
            <a:ext cx="9128501" cy="1642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i="1" dirty="0">
                <a:latin typeface="Times New Roman" pitchFamily="18" charset="0"/>
                <a:cs typeface="Times New Roman" pitchFamily="18" charset="0"/>
              </a:rPr>
              <a:t>A =</a:t>
            </a:r>
            <a:r>
              <a:rPr lang="id-ID" sz="6000" dirty="0">
                <a:latin typeface="Times New Roman" pitchFamily="18" charset="0"/>
                <a:cs typeface="Times New Roman" pitchFamily="18" charset="0"/>
              </a:rPr>
              <a:t>{(-x,-y) : (x,y) </a:t>
            </a:r>
            <a:r>
              <a:rPr lang="id-ID" sz="6000" dirty="0">
                <a:latin typeface="Times New Roman" pitchFamily="18" charset="0"/>
                <a:cs typeface="Times New Roman" pitchFamily="18" charset="0"/>
                <a:sym typeface="Wingdings" pitchFamily="2" charset="2"/>
              </a:rPr>
              <a:t>e </a:t>
            </a:r>
            <a:r>
              <a:rPr lang="id-ID" sz="6000" i="1" dirty="0">
                <a:latin typeface="Times New Roman" pitchFamily="18" charset="0"/>
                <a:cs typeface="Times New Roman" pitchFamily="18" charset="0"/>
                <a:sym typeface="Wingdings" pitchFamily="2" charset="2"/>
              </a:rPr>
              <a:t>A</a:t>
            </a:r>
            <a:r>
              <a:rPr lang="id-ID" sz="6000" dirty="0">
                <a:latin typeface="Times New Roman" pitchFamily="18" charset="0"/>
                <a:cs typeface="Times New Roman" pitchFamily="18" charset="0"/>
              </a:rPr>
              <a:t>}</a:t>
            </a:r>
          </a:p>
        </p:txBody>
      </p:sp>
    </p:spTree>
    <p:extLst>
      <p:ext uri="{BB962C8B-B14F-4D97-AF65-F5344CB8AC3E}">
        <p14:creationId xmlns:p14="http://schemas.microsoft.com/office/powerpoint/2010/main" val="40873506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b="1" dirty="0"/>
              <a:t>Pembahasan</a:t>
            </a:r>
          </a:p>
        </p:txBody>
      </p:sp>
      <p:sp>
        <p:nvSpPr>
          <p:cNvPr id="6" name="Content Placeholder 5"/>
          <p:cNvSpPr>
            <a:spLocks noGrp="1"/>
          </p:cNvSpPr>
          <p:nvPr>
            <p:ph sz="half" idx="2"/>
          </p:nvPr>
        </p:nvSpPr>
        <p:spPr>
          <a:xfrm>
            <a:off x="1097280" y="1937288"/>
            <a:ext cx="10138756" cy="3931807"/>
          </a:xfrm>
        </p:spPr>
        <p:txBody>
          <a:bodyPr>
            <a:normAutofit/>
          </a:bodyPr>
          <a:lstStyle/>
          <a:p>
            <a:pPr marL="0" indent="0" algn="just">
              <a:buNone/>
            </a:pPr>
            <a:r>
              <a:rPr lang="id-ID" sz="2400" dirty="0"/>
              <a:t>Contoh :</a:t>
            </a:r>
          </a:p>
          <a:p>
            <a:pPr marL="0" indent="0" algn="just">
              <a:buNone/>
            </a:pPr>
            <a:r>
              <a:rPr lang="id-ID" sz="2400" dirty="0"/>
              <a:t>Tedapat lingkaran terang dan lingkaran gelap yang merupakan refleksi satu sama lain.</a:t>
            </a:r>
          </a:p>
          <a:p>
            <a:pPr marL="0" indent="0" algn="just">
              <a:buNone/>
            </a:pPr>
            <a:endParaRPr lang="id-ID" sz="2400" baseline="-25000" dirty="0"/>
          </a:p>
        </p:txBody>
      </p:sp>
      <p:graphicFrame>
        <p:nvGraphicFramePr>
          <p:cNvPr id="7" name="Table 6"/>
          <p:cNvGraphicFramePr>
            <a:graphicFrameLocks noGrp="1"/>
          </p:cNvGraphicFramePr>
          <p:nvPr/>
        </p:nvGraphicFramePr>
        <p:xfrm>
          <a:off x="3876299" y="3369876"/>
          <a:ext cx="3686874" cy="2595880"/>
        </p:xfrm>
        <a:graphic>
          <a:graphicData uri="http://schemas.openxmlformats.org/drawingml/2006/table">
            <a:tbl>
              <a:tblPr firstRow="1" bandRow="1">
                <a:tableStyleId>{5940675A-B579-460E-94D1-54222C63F5DA}</a:tableStyleId>
              </a:tblPr>
              <a:tblGrid>
                <a:gridCol w="540718">
                  <a:extLst>
                    <a:ext uri="{9D8B030D-6E8A-4147-A177-3AD203B41FA5}">
                      <a16:colId xmlns:a16="http://schemas.microsoft.com/office/drawing/2014/main" val="20000"/>
                    </a:ext>
                  </a:extLst>
                </a:gridCol>
                <a:gridCol w="511444">
                  <a:extLst>
                    <a:ext uri="{9D8B030D-6E8A-4147-A177-3AD203B41FA5}">
                      <a16:colId xmlns:a16="http://schemas.microsoft.com/office/drawing/2014/main" val="20001"/>
                    </a:ext>
                  </a:extLst>
                </a:gridCol>
                <a:gridCol w="480448">
                  <a:extLst>
                    <a:ext uri="{9D8B030D-6E8A-4147-A177-3AD203B41FA5}">
                      <a16:colId xmlns:a16="http://schemas.microsoft.com/office/drawing/2014/main" val="20002"/>
                    </a:ext>
                  </a:extLst>
                </a:gridCol>
                <a:gridCol w="511444">
                  <a:extLst>
                    <a:ext uri="{9D8B030D-6E8A-4147-A177-3AD203B41FA5}">
                      <a16:colId xmlns:a16="http://schemas.microsoft.com/office/drawing/2014/main" val="20003"/>
                    </a:ext>
                  </a:extLst>
                </a:gridCol>
                <a:gridCol w="604434">
                  <a:extLst>
                    <a:ext uri="{9D8B030D-6E8A-4147-A177-3AD203B41FA5}">
                      <a16:colId xmlns:a16="http://schemas.microsoft.com/office/drawing/2014/main" val="20004"/>
                    </a:ext>
                  </a:extLst>
                </a:gridCol>
                <a:gridCol w="449451">
                  <a:extLst>
                    <a:ext uri="{9D8B030D-6E8A-4147-A177-3AD203B41FA5}">
                      <a16:colId xmlns:a16="http://schemas.microsoft.com/office/drawing/2014/main" val="20005"/>
                    </a:ext>
                  </a:extLst>
                </a:gridCol>
                <a:gridCol w="588935">
                  <a:extLst>
                    <a:ext uri="{9D8B030D-6E8A-4147-A177-3AD203B41FA5}">
                      <a16:colId xmlns:a16="http://schemas.microsoft.com/office/drawing/2014/main" val="20006"/>
                    </a:ext>
                  </a:extLst>
                </a:gridCol>
              </a:tblGrid>
              <a:tr h="370840">
                <a:tc>
                  <a:txBody>
                    <a:bodyPr/>
                    <a:lstStyle/>
                    <a:p>
                      <a:endParaRPr lang="id-ID" dirty="0"/>
                    </a:p>
                  </a:txBody>
                  <a:tcPr/>
                </a:tc>
                <a:tc>
                  <a:txBody>
                    <a:bodyPr/>
                    <a:lstStyle/>
                    <a:p>
                      <a:endParaRPr lang="id-ID"/>
                    </a:p>
                  </a:txBody>
                  <a:tcPr/>
                </a:tc>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0"/>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1"/>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2"/>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3"/>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4"/>
                  </a:ext>
                </a:extLst>
              </a:tr>
              <a:tr h="370840">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a16="http://schemas.microsoft.com/office/drawing/2014/main" val="10005"/>
                  </a:ext>
                </a:extLst>
              </a:tr>
              <a:tr h="370840">
                <a:tc>
                  <a:txBody>
                    <a:bodyPr/>
                    <a:lstStyle/>
                    <a:p>
                      <a:endParaRPr lang="id-ID"/>
                    </a:p>
                  </a:txBody>
                  <a:tcPr/>
                </a:tc>
                <a:tc>
                  <a:txBody>
                    <a:bodyPr/>
                    <a:lstStyle/>
                    <a:p>
                      <a:endParaRPr lang="id-ID" dirty="0"/>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a16="http://schemas.microsoft.com/office/drawing/2014/main" val="10006"/>
                  </a:ext>
                </a:extLst>
              </a:tr>
            </a:tbl>
          </a:graphicData>
        </a:graphic>
      </p:graphicFrame>
      <p:sp>
        <p:nvSpPr>
          <p:cNvPr id="8" name="TextBox 7"/>
          <p:cNvSpPr txBox="1"/>
          <p:nvPr/>
        </p:nvSpPr>
        <p:spPr>
          <a:xfrm>
            <a:off x="3502617" y="5579389"/>
            <a:ext cx="301686" cy="369332"/>
          </a:xfrm>
          <a:prstGeom prst="rect">
            <a:avLst/>
          </a:prstGeom>
          <a:noFill/>
        </p:spPr>
        <p:txBody>
          <a:bodyPr wrap="none" rtlCol="0">
            <a:spAutoFit/>
          </a:bodyPr>
          <a:lstStyle/>
          <a:p>
            <a:r>
              <a:rPr lang="id-ID" dirty="0"/>
              <a:t>3</a:t>
            </a:r>
          </a:p>
        </p:txBody>
      </p:sp>
      <p:sp>
        <p:nvSpPr>
          <p:cNvPr id="9" name="TextBox 8"/>
          <p:cNvSpPr txBox="1"/>
          <p:nvPr/>
        </p:nvSpPr>
        <p:spPr>
          <a:xfrm>
            <a:off x="4507424" y="2988589"/>
            <a:ext cx="372218" cy="369332"/>
          </a:xfrm>
          <a:prstGeom prst="rect">
            <a:avLst/>
          </a:prstGeom>
          <a:noFill/>
        </p:spPr>
        <p:txBody>
          <a:bodyPr wrap="none" rtlCol="0">
            <a:spAutoFit/>
          </a:bodyPr>
          <a:lstStyle/>
          <a:p>
            <a:r>
              <a:rPr lang="id-ID" dirty="0"/>
              <a:t>-2</a:t>
            </a:r>
          </a:p>
        </p:txBody>
      </p:sp>
      <p:sp>
        <p:nvSpPr>
          <p:cNvPr id="10" name="TextBox 9"/>
          <p:cNvSpPr txBox="1"/>
          <p:nvPr/>
        </p:nvSpPr>
        <p:spPr>
          <a:xfrm>
            <a:off x="4987871" y="2988589"/>
            <a:ext cx="372218" cy="369332"/>
          </a:xfrm>
          <a:prstGeom prst="rect">
            <a:avLst/>
          </a:prstGeom>
          <a:noFill/>
        </p:spPr>
        <p:txBody>
          <a:bodyPr wrap="none" rtlCol="0">
            <a:spAutoFit/>
          </a:bodyPr>
          <a:lstStyle/>
          <a:p>
            <a:r>
              <a:rPr lang="id-ID" dirty="0"/>
              <a:t>-1</a:t>
            </a:r>
          </a:p>
        </p:txBody>
      </p:sp>
      <p:sp>
        <p:nvSpPr>
          <p:cNvPr id="11" name="TextBox 10"/>
          <p:cNvSpPr txBox="1"/>
          <p:nvPr/>
        </p:nvSpPr>
        <p:spPr>
          <a:xfrm>
            <a:off x="5499315" y="2988589"/>
            <a:ext cx="301686" cy="369332"/>
          </a:xfrm>
          <a:prstGeom prst="rect">
            <a:avLst/>
          </a:prstGeom>
          <a:noFill/>
        </p:spPr>
        <p:txBody>
          <a:bodyPr wrap="none" rtlCol="0">
            <a:spAutoFit/>
          </a:bodyPr>
          <a:lstStyle/>
          <a:p>
            <a:r>
              <a:rPr lang="id-ID" dirty="0"/>
              <a:t>0</a:t>
            </a:r>
          </a:p>
        </p:txBody>
      </p:sp>
      <p:sp>
        <p:nvSpPr>
          <p:cNvPr id="12" name="TextBox 11"/>
          <p:cNvSpPr txBox="1"/>
          <p:nvPr/>
        </p:nvSpPr>
        <p:spPr>
          <a:xfrm>
            <a:off x="6072753" y="2988589"/>
            <a:ext cx="301686" cy="369332"/>
          </a:xfrm>
          <a:prstGeom prst="rect">
            <a:avLst/>
          </a:prstGeom>
          <a:noFill/>
        </p:spPr>
        <p:txBody>
          <a:bodyPr wrap="none" rtlCol="0">
            <a:spAutoFit/>
          </a:bodyPr>
          <a:lstStyle/>
          <a:p>
            <a:r>
              <a:rPr lang="id-ID" dirty="0"/>
              <a:t>1</a:t>
            </a:r>
          </a:p>
        </p:txBody>
      </p:sp>
      <p:sp>
        <p:nvSpPr>
          <p:cNvPr id="13" name="TextBox 12"/>
          <p:cNvSpPr txBox="1"/>
          <p:nvPr/>
        </p:nvSpPr>
        <p:spPr>
          <a:xfrm>
            <a:off x="6568698" y="3004087"/>
            <a:ext cx="301686" cy="369332"/>
          </a:xfrm>
          <a:prstGeom prst="rect">
            <a:avLst/>
          </a:prstGeom>
          <a:noFill/>
        </p:spPr>
        <p:txBody>
          <a:bodyPr wrap="none" rtlCol="0">
            <a:spAutoFit/>
          </a:bodyPr>
          <a:lstStyle/>
          <a:p>
            <a:r>
              <a:rPr lang="id-ID" dirty="0"/>
              <a:t>2</a:t>
            </a:r>
          </a:p>
        </p:txBody>
      </p:sp>
      <p:sp>
        <p:nvSpPr>
          <p:cNvPr id="14" name="TextBox 13"/>
          <p:cNvSpPr txBox="1"/>
          <p:nvPr/>
        </p:nvSpPr>
        <p:spPr>
          <a:xfrm>
            <a:off x="7126637" y="3004087"/>
            <a:ext cx="301686" cy="369332"/>
          </a:xfrm>
          <a:prstGeom prst="rect">
            <a:avLst/>
          </a:prstGeom>
          <a:noFill/>
        </p:spPr>
        <p:txBody>
          <a:bodyPr wrap="none" rtlCol="0">
            <a:spAutoFit/>
          </a:bodyPr>
          <a:lstStyle/>
          <a:p>
            <a:r>
              <a:rPr lang="id-ID" dirty="0"/>
              <a:t>3</a:t>
            </a:r>
          </a:p>
        </p:txBody>
      </p:sp>
      <p:sp>
        <p:nvSpPr>
          <p:cNvPr id="15" name="TextBox 14"/>
          <p:cNvSpPr txBox="1"/>
          <p:nvPr/>
        </p:nvSpPr>
        <p:spPr>
          <a:xfrm>
            <a:off x="3500035" y="3360548"/>
            <a:ext cx="372218" cy="369332"/>
          </a:xfrm>
          <a:prstGeom prst="rect">
            <a:avLst/>
          </a:prstGeom>
          <a:noFill/>
        </p:spPr>
        <p:txBody>
          <a:bodyPr wrap="none" rtlCol="0">
            <a:spAutoFit/>
          </a:bodyPr>
          <a:lstStyle/>
          <a:p>
            <a:r>
              <a:rPr lang="id-ID" dirty="0"/>
              <a:t>-3</a:t>
            </a:r>
          </a:p>
        </p:txBody>
      </p:sp>
      <p:sp>
        <p:nvSpPr>
          <p:cNvPr id="16" name="TextBox 15"/>
          <p:cNvSpPr txBox="1"/>
          <p:nvPr/>
        </p:nvSpPr>
        <p:spPr>
          <a:xfrm>
            <a:off x="3500034" y="3732508"/>
            <a:ext cx="372218" cy="369332"/>
          </a:xfrm>
          <a:prstGeom prst="rect">
            <a:avLst/>
          </a:prstGeom>
          <a:noFill/>
        </p:spPr>
        <p:txBody>
          <a:bodyPr wrap="none" rtlCol="0">
            <a:spAutoFit/>
          </a:bodyPr>
          <a:lstStyle/>
          <a:p>
            <a:r>
              <a:rPr lang="id-ID" dirty="0"/>
              <a:t>-2</a:t>
            </a:r>
          </a:p>
        </p:txBody>
      </p:sp>
      <p:sp>
        <p:nvSpPr>
          <p:cNvPr id="17" name="TextBox 16"/>
          <p:cNvSpPr txBox="1"/>
          <p:nvPr/>
        </p:nvSpPr>
        <p:spPr>
          <a:xfrm>
            <a:off x="3500034" y="4104467"/>
            <a:ext cx="372218" cy="369332"/>
          </a:xfrm>
          <a:prstGeom prst="rect">
            <a:avLst/>
          </a:prstGeom>
          <a:noFill/>
        </p:spPr>
        <p:txBody>
          <a:bodyPr wrap="none" rtlCol="0">
            <a:spAutoFit/>
          </a:bodyPr>
          <a:lstStyle/>
          <a:p>
            <a:r>
              <a:rPr lang="id-ID" dirty="0"/>
              <a:t>-1</a:t>
            </a:r>
          </a:p>
        </p:txBody>
      </p:sp>
      <p:sp>
        <p:nvSpPr>
          <p:cNvPr id="18" name="TextBox 17"/>
          <p:cNvSpPr txBox="1"/>
          <p:nvPr/>
        </p:nvSpPr>
        <p:spPr>
          <a:xfrm>
            <a:off x="3515533" y="4491924"/>
            <a:ext cx="301686" cy="369332"/>
          </a:xfrm>
          <a:prstGeom prst="rect">
            <a:avLst/>
          </a:prstGeom>
          <a:noFill/>
        </p:spPr>
        <p:txBody>
          <a:bodyPr wrap="none" rtlCol="0">
            <a:spAutoFit/>
          </a:bodyPr>
          <a:lstStyle/>
          <a:p>
            <a:r>
              <a:rPr lang="id-ID" dirty="0"/>
              <a:t>0</a:t>
            </a:r>
          </a:p>
        </p:txBody>
      </p:sp>
      <p:sp>
        <p:nvSpPr>
          <p:cNvPr id="19" name="TextBox 18"/>
          <p:cNvSpPr txBox="1"/>
          <p:nvPr/>
        </p:nvSpPr>
        <p:spPr>
          <a:xfrm>
            <a:off x="3500034" y="4879382"/>
            <a:ext cx="301686" cy="369332"/>
          </a:xfrm>
          <a:prstGeom prst="rect">
            <a:avLst/>
          </a:prstGeom>
          <a:noFill/>
        </p:spPr>
        <p:txBody>
          <a:bodyPr wrap="none" rtlCol="0">
            <a:spAutoFit/>
          </a:bodyPr>
          <a:lstStyle/>
          <a:p>
            <a:r>
              <a:rPr lang="id-ID" dirty="0"/>
              <a:t>1</a:t>
            </a:r>
          </a:p>
        </p:txBody>
      </p:sp>
      <p:sp>
        <p:nvSpPr>
          <p:cNvPr id="20" name="TextBox 19"/>
          <p:cNvSpPr txBox="1"/>
          <p:nvPr/>
        </p:nvSpPr>
        <p:spPr>
          <a:xfrm>
            <a:off x="3500034" y="5235843"/>
            <a:ext cx="301686" cy="369332"/>
          </a:xfrm>
          <a:prstGeom prst="rect">
            <a:avLst/>
          </a:prstGeom>
          <a:noFill/>
        </p:spPr>
        <p:txBody>
          <a:bodyPr wrap="none" rtlCol="0">
            <a:spAutoFit/>
          </a:bodyPr>
          <a:lstStyle/>
          <a:p>
            <a:r>
              <a:rPr lang="id-ID" dirty="0"/>
              <a:t>2</a:t>
            </a:r>
          </a:p>
        </p:txBody>
      </p:sp>
      <p:sp>
        <p:nvSpPr>
          <p:cNvPr id="21" name="TextBox 20"/>
          <p:cNvSpPr txBox="1"/>
          <p:nvPr/>
        </p:nvSpPr>
        <p:spPr>
          <a:xfrm>
            <a:off x="3995980" y="3004087"/>
            <a:ext cx="372218" cy="369332"/>
          </a:xfrm>
          <a:prstGeom prst="rect">
            <a:avLst/>
          </a:prstGeom>
          <a:noFill/>
        </p:spPr>
        <p:txBody>
          <a:bodyPr wrap="none" rtlCol="0">
            <a:spAutoFit/>
          </a:bodyPr>
          <a:lstStyle/>
          <a:p>
            <a:r>
              <a:rPr lang="id-ID" dirty="0"/>
              <a:t>-3</a:t>
            </a:r>
          </a:p>
        </p:txBody>
      </p:sp>
      <p:sp>
        <p:nvSpPr>
          <p:cNvPr id="22" name="Oval 21"/>
          <p:cNvSpPr/>
          <p:nvPr/>
        </p:nvSpPr>
        <p:spPr>
          <a:xfrm>
            <a:off x="4556502" y="4556502"/>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p:cNvSpPr/>
          <p:nvPr/>
        </p:nvSpPr>
        <p:spPr>
          <a:xfrm>
            <a:off x="5065362" y="3779005"/>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p:cNvSpPr/>
          <p:nvPr/>
        </p:nvSpPr>
        <p:spPr>
          <a:xfrm>
            <a:off x="5049863" y="4135465"/>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p:cNvSpPr/>
          <p:nvPr/>
        </p:nvSpPr>
        <p:spPr>
          <a:xfrm>
            <a:off x="4569416" y="3794503"/>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p:cNvSpPr/>
          <p:nvPr/>
        </p:nvSpPr>
        <p:spPr>
          <a:xfrm>
            <a:off x="4584915" y="4181960"/>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p:cNvSpPr/>
          <p:nvPr/>
        </p:nvSpPr>
        <p:spPr>
          <a:xfrm>
            <a:off x="5065362" y="3453540"/>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Oval 27"/>
          <p:cNvSpPr/>
          <p:nvPr/>
        </p:nvSpPr>
        <p:spPr>
          <a:xfrm>
            <a:off x="4029559" y="4169045"/>
            <a:ext cx="247973" cy="2789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p:cNvSpPr/>
          <p:nvPr/>
        </p:nvSpPr>
        <p:spPr>
          <a:xfrm>
            <a:off x="6648772" y="4541004"/>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6088250" y="4879383"/>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Oval 31"/>
          <p:cNvSpPr/>
          <p:nvPr/>
        </p:nvSpPr>
        <p:spPr>
          <a:xfrm>
            <a:off x="6630691" y="4925878"/>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Oval 32"/>
          <p:cNvSpPr/>
          <p:nvPr/>
        </p:nvSpPr>
        <p:spPr>
          <a:xfrm>
            <a:off x="7188630" y="4894882"/>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Oval 33"/>
          <p:cNvSpPr/>
          <p:nvPr/>
        </p:nvSpPr>
        <p:spPr>
          <a:xfrm>
            <a:off x="6103748" y="5235845"/>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p:cNvSpPr/>
          <p:nvPr/>
        </p:nvSpPr>
        <p:spPr>
          <a:xfrm>
            <a:off x="6088250" y="5607804"/>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Oval 35"/>
          <p:cNvSpPr/>
          <p:nvPr/>
        </p:nvSpPr>
        <p:spPr>
          <a:xfrm>
            <a:off x="6630691" y="5282340"/>
            <a:ext cx="247973" cy="2789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087350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HOG </a:t>
            </a:r>
            <a:r>
              <a:rPr lang="id-ID" i="1" dirty="0"/>
              <a:t>(Histogram of oriented gradient)</a:t>
            </a:r>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Histogram Of Oriented Gradients ini digunakan untuk mengekstraksi fitur pada obyek gambar dengan menggunakan obyek manusia. Berdasarkan langkahnya, proses awal pada metode HOG adalah mengkonversi citra RGB (Red, Green, Blue) menjadi grayscale, yang kemudian dilanjutkan dengan menghitung nilai gradien setiap piksel. Setelah mendapatkan nilai gradien, maka proses selanjutnya yaitu menentukan jumlah bin orientasi yang akan digunakan dalam pembuatan histogram. Proses ini disebut spatial orientation binning. Namun sebelumnya pada proses gradient compute gambar pelatihan dibagi  menjadi beberapa cell dan dikelompokkan menjadi ukuran lebih besar yang dinamakan block. Sedangkan pada proses normalisasi block digunakan perhitungan geometri R-HOG. Proses ini dilakukan karena terdapat block yang saling tumpang tindih. Berbeda dengan proses pembuatan histogram citra yang menggunakan nilai – nilai intensitas piksel dari suatu citra atau bagian tertentu dari citra untuk pembuatan histogramnya. </a:t>
            </a:r>
          </a:p>
        </p:txBody>
      </p:sp>
    </p:spTree>
    <p:extLst>
      <p:ext uri="{BB962C8B-B14F-4D97-AF65-F5344CB8AC3E}">
        <p14:creationId xmlns:p14="http://schemas.microsoft.com/office/powerpoint/2010/main" val="408735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Skema pengolahan citra</a:t>
            </a:r>
          </a:p>
        </p:txBody>
      </p:sp>
      <p:sp>
        <p:nvSpPr>
          <p:cNvPr id="8" name="Rectangle 7"/>
          <p:cNvSpPr/>
          <p:nvPr/>
        </p:nvSpPr>
        <p:spPr>
          <a:xfrm>
            <a:off x="401781" y="3449782"/>
            <a:ext cx="207818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Image Acquisition</a:t>
            </a:r>
          </a:p>
        </p:txBody>
      </p:sp>
      <p:sp>
        <p:nvSpPr>
          <p:cNvPr id="12" name="Rectangle 11"/>
          <p:cNvSpPr/>
          <p:nvPr/>
        </p:nvSpPr>
        <p:spPr>
          <a:xfrm>
            <a:off x="2812472" y="3435928"/>
            <a:ext cx="207818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Preprocessing</a:t>
            </a:r>
          </a:p>
        </p:txBody>
      </p:sp>
      <p:cxnSp>
        <p:nvCxnSpPr>
          <p:cNvPr id="14" name="Straight Arrow Connector 13"/>
          <p:cNvCxnSpPr>
            <a:stCxn id="8" idx="3"/>
            <a:endCxn id="12" idx="1"/>
          </p:cNvCxnSpPr>
          <p:nvPr/>
        </p:nvCxnSpPr>
        <p:spPr>
          <a:xfrm flipV="1">
            <a:off x="2479963" y="3872347"/>
            <a:ext cx="332509" cy="1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029199" y="3449782"/>
            <a:ext cx="207818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Feature Extraction</a:t>
            </a:r>
          </a:p>
        </p:txBody>
      </p:sp>
      <p:sp>
        <p:nvSpPr>
          <p:cNvPr id="22" name="Rectangle 21"/>
          <p:cNvSpPr/>
          <p:nvPr/>
        </p:nvSpPr>
        <p:spPr>
          <a:xfrm>
            <a:off x="7329052" y="3449782"/>
            <a:ext cx="207818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Classification</a:t>
            </a:r>
          </a:p>
        </p:txBody>
      </p:sp>
      <p:cxnSp>
        <p:nvCxnSpPr>
          <p:cNvPr id="23" name="Straight Arrow Connector 22"/>
          <p:cNvCxnSpPr>
            <a:stCxn id="21" idx="3"/>
            <a:endCxn id="22" idx="1"/>
          </p:cNvCxnSpPr>
          <p:nvPr/>
        </p:nvCxnSpPr>
        <p:spPr>
          <a:xfrm>
            <a:off x="7107381" y="3886201"/>
            <a:ext cx="22167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559634" y="3449782"/>
            <a:ext cx="2078182" cy="872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Recognition</a:t>
            </a:r>
          </a:p>
        </p:txBody>
      </p:sp>
    </p:spTree>
    <p:extLst>
      <p:ext uri="{BB962C8B-B14F-4D97-AF65-F5344CB8AC3E}">
        <p14:creationId xmlns:p14="http://schemas.microsoft.com/office/powerpoint/2010/main" val="4087350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a:xfrm>
            <a:off x="1097280" y="1846052"/>
            <a:ext cx="10069484" cy="736282"/>
          </a:xfrm>
        </p:spPr>
        <p:txBody>
          <a:bodyPr/>
          <a:lstStyle/>
          <a:p>
            <a:r>
              <a:rPr lang="id-ID" dirty="0"/>
              <a:t>Tahapan dalam algortima HOG </a:t>
            </a:r>
            <a:r>
              <a:rPr lang="id-ID" i="1" dirty="0"/>
              <a:t>(Histogram of oriented gradient)</a:t>
            </a:r>
          </a:p>
        </p:txBody>
      </p:sp>
      <p:pic>
        <p:nvPicPr>
          <p:cNvPr id="8" name="Content Placeholder 3"/>
          <p:cNvPicPr>
            <a:picLocks noGrp="1"/>
          </p:cNvPicPr>
          <p:nvPr>
            <p:ph idx="1"/>
          </p:nvPr>
        </p:nvPicPr>
        <p:blipFill>
          <a:blip r:embed="rId2"/>
          <a:srcRect l="4265" t="50682" r="19944" b="35454"/>
          <a:stretch>
            <a:fillRect/>
          </a:stretch>
        </p:blipFill>
        <p:spPr bwMode="auto">
          <a:xfrm>
            <a:off x="1063739" y="2906418"/>
            <a:ext cx="9895206" cy="1360782"/>
          </a:xfrm>
          <a:prstGeom prst="rect">
            <a:avLst/>
          </a:prstGeom>
          <a:noFill/>
          <a:ln w="9525">
            <a:noFill/>
            <a:miter lim="800000"/>
            <a:headEnd/>
            <a:tailEnd/>
          </a:ln>
        </p:spPr>
      </p:pic>
      <p:sp>
        <p:nvSpPr>
          <p:cNvPr id="9" name="Title 1"/>
          <p:cNvSpPr txBox="1">
            <a:spLocks/>
          </p:cNvSpPr>
          <p:nvPr/>
        </p:nvSpPr>
        <p:spPr>
          <a:xfrm>
            <a:off x="2172104" y="4468530"/>
            <a:ext cx="8229600" cy="135731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400" b="0" i="0" u="none" strike="noStrike" kern="1200" cap="none" spc="0" normalizeH="0" baseline="0" noProof="0" dirty="0">
                <a:ln>
                  <a:noFill/>
                </a:ln>
                <a:solidFill>
                  <a:schemeClr val="tx1"/>
                </a:solidFill>
                <a:effectLst/>
                <a:uLnTx/>
                <a:uFillTx/>
                <a:latin typeface="+mj-lt"/>
                <a:ea typeface="+mj-ea"/>
                <a:cs typeface="+mj-cs"/>
              </a:rPr>
              <a:t>Histogram of Orientatded</a:t>
            </a:r>
            <a:r>
              <a:rPr kumimoji="0" lang="id-ID" sz="4400" b="0" i="0" u="none" strike="noStrike" kern="1200" cap="none" spc="0" normalizeH="0" noProof="0" dirty="0">
                <a:ln>
                  <a:noFill/>
                </a:ln>
                <a:solidFill>
                  <a:schemeClr val="tx1"/>
                </a:solidFill>
                <a:effectLst/>
                <a:uLnTx/>
                <a:uFillTx/>
                <a:latin typeface="+mj-lt"/>
                <a:ea typeface="+mj-ea"/>
                <a:cs typeface="+mj-cs"/>
              </a:rPr>
              <a:t> </a:t>
            </a:r>
            <a:r>
              <a:rPr kumimoji="0" lang="id-ID" sz="4400" b="0" i="0" u="none" strike="noStrike" kern="1200" cap="none" spc="0" normalizeH="0" baseline="0" noProof="0" dirty="0">
                <a:ln>
                  <a:noFill/>
                </a:ln>
                <a:solidFill>
                  <a:schemeClr val="tx1"/>
                </a:solidFill>
                <a:effectLst/>
                <a:uLnTx/>
                <a:uFillTx/>
                <a:latin typeface="+mj-lt"/>
                <a:ea typeface="+mj-ea"/>
                <a:cs typeface="+mj-cs"/>
              </a:rPr>
              <a:t>Gradients</a:t>
            </a:r>
          </a:p>
          <a:p>
            <a:pPr lvl="0" algn="ctr">
              <a:spcBef>
                <a:spcPct val="0"/>
              </a:spcBef>
            </a:pPr>
            <a:r>
              <a:rPr lang="en-US" sz="1900" b="1" dirty="0" err="1">
                <a:solidFill>
                  <a:schemeClr val="bg1">
                    <a:lumMod val="50000"/>
                  </a:schemeClr>
                </a:solidFill>
              </a:rPr>
              <a:t>Navneet</a:t>
            </a:r>
            <a:r>
              <a:rPr lang="en-US" sz="1900" b="1" dirty="0">
                <a:solidFill>
                  <a:schemeClr val="bg1">
                    <a:lumMod val="50000"/>
                  </a:schemeClr>
                </a:solidFill>
              </a:rPr>
              <a:t> </a:t>
            </a:r>
            <a:r>
              <a:rPr lang="en-US" sz="1900" b="1" dirty="0" err="1">
                <a:solidFill>
                  <a:schemeClr val="bg1">
                    <a:lumMod val="50000"/>
                  </a:schemeClr>
                </a:solidFill>
              </a:rPr>
              <a:t>Dalal</a:t>
            </a:r>
            <a:r>
              <a:rPr lang="en-US" sz="1900" b="1" dirty="0">
                <a:solidFill>
                  <a:schemeClr val="bg1">
                    <a:lumMod val="50000"/>
                  </a:schemeClr>
                </a:solidFill>
              </a:rPr>
              <a:t> and Bill </a:t>
            </a:r>
            <a:r>
              <a:rPr lang="en-US" sz="1900" b="1" dirty="0" err="1">
                <a:solidFill>
                  <a:schemeClr val="bg1">
                    <a:lumMod val="50000"/>
                  </a:schemeClr>
                </a:solidFill>
              </a:rPr>
              <a:t>Triggs</a:t>
            </a:r>
            <a:endParaRPr kumimoji="0" lang="id-ID" sz="1900" b="0" i="0" u="none" strike="noStrike" kern="1200" cap="none" spc="0" normalizeH="0" baseline="0" noProof="0" dirty="0">
              <a:ln>
                <a:noFill/>
              </a:ln>
              <a:solidFill>
                <a:schemeClr val="bg1">
                  <a:lumMod val="50000"/>
                </a:schemeClr>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id-ID"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0873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dirty="0"/>
              <a:t>Citra true colour adalah representasi citra berwarna yang mrmiliki tiga komponen utama yaitu merah, hijau dan biru (RGB). Masing-masing komponen pada citra true colour mempunyai 256 kemungkinan nilai. Citra grayscale memiliki 28 (256) kemungkinan nilai pada pikselnya. Nilai tersebut dimulai dari nol untuk warna hitam dan 255 untuk warna putih [7]. Konversi Citra true colour ke Grayscale mengubah nilai piksel yang semula mempunyai 3 nilai yaitu Red, Green, Blue  menjadi satu nilai yaitu keabuan. Berikut persamaan yang digunakan untuk mendapatkan nilai keabuan :</a:t>
            </a:r>
          </a:p>
        </p:txBody>
      </p:sp>
    </p:spTree>
    <p:extLst>
      <p:ext uri="{BB962C8B-B14F-4D97-AF65-F5344CB8AC3E}">
        <p14:creationId xmlns:p14="http://schemas.microsoft.com/office/powerpoint/2010/main" val="4087350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111134" y="2416080"/>
            <a:ext cx="10138756" cy="3286760"/>
          </a:xfrm>
        </p:spPr>
        <p:txBody>
          <a:bodyPr>
            <a:normAutofit/>
          </a:bodyPr>
          <a:lstStyle/>
          <a:p>
            <a:pPr algn="just"/>
            <a:r>
              <a:rPr lang="id-ID" dirty="0"/>
              <a:t>Citra true colour adalah representasi citra berwarna yang memiliki tiga komponen utama yaitu merah, hijau dan biru (RGB). Masing-masing komponen pada citra true colour mempunyai 256 kemungkinan nilai. Citra grayscale memiliki (256) kemungkinan nilai pada pikselnya. Nilai tersebut dimulai dari nol untuk warna hitam dan 255 untuk warna putih. Konversi Citra true colour ke Grayscale mengubah nilai piksel yang semula mempunyai 3 nilai yaitu Red, Green, Blue  menjadi satu nilai yaitu keabuan. Tahapan dalam normalisasi warna RGB ke Grayscale :</a:t>
            </a:r>
          </a:p>
          <a:p>
            <a:pPr marL="457200" indent="-457200" algn="just">
              <a:buFont typeface="+mj-lt"/>
              <a:buAutoNum type="arabicPeriod"/>
            </a:pPr>
            <a:r>
              <a:rPr lang="id-ID" dirty="0"/>
              <a:t>Ambil nilai RGB dari setiap piksel</a:t>
            </a:r>
          </a:p>
          <a:p>
            <a:pPr marL="457200" indent="-457200" algn="just">
              <a:buFont typeface="+mj-lt"/>
              <a:buAutoNum type="arabicPeriod"/>
            </a:pPr>
            <a:r>
              <a:rPr lang="id-ID" dirty="0"/>
              <a:t>Hitung nilai rata-rata dari RGB </a:t>
            </a:r>
          </a:p>
          <a:p>
            <a:pPr marL="457200" indent="-457200" algn="just">
              <a:buFont typeface="+mj-lt"/>
              <a:buAutoNum type="arabicPeriod"/>
            </a:pPr>
            <a:r>
              <a:rPr lang="id-ID" dirty="0"/>
              <a:t>Piindahkan nilai R,G, dan B ke dalam piksel lagi menggunakan nilai rata-rata</a:t>
            </a:r>
          </a:p>
        </p:txBody>
      </p:sp>
      <p:pic>
        <p:nvPicPr>
          <p:cNvPr id="2050" name="Picture 2" descr="C:\Users\User\Pictures\Grayscale Image.PNG"/>
          <p:cNvPicPr>
            <a:picLocks noChangeAspect="1" noChangeArrowheads="1"/>
          </p:cNvPicPr>
          <p:nvPr/>
        </p:nvPicPr>
        <p:blipFill>
          <a:blip r:embed="rId2"/>
          <a:srcRect/>
          <a:stretch>
            <a:fillRect/>
          </a:stretch>
        </p:blipFill>
        <p:spPr bwMode="auto">
          <a:xfrm>
            <a:off x="4890654" y="4539406"/>
            <a:ext cx="1816100" cy="568303"/>
          </a:xfrm>
          <a:prstGeom prst="rect">
            <a:avLst/>
          </a:prstGeom>
          <a:noFill/>
        </p:spPr>
      </p:pic>
    </p:spTree>
    <p:extLst>
      <p:ext uri="{BB962C8B-B14F-4D97-AF65-F5344CB8AC3E}">
        <p14:creationId xmlns:p14="http://schemas.microsoft.com/office/powerpoint/2010/main" val="4087350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111134" y="2416080"/>
            <a:ext cx="10138756" cy="3286760"/>
          </a:xfrm>
        </p:spPr>
        <p:txBody>
          <a:bodyPr>
            <a:normAutofit/>
          </a:bodyPr>
          <a:lstStyle/>
          <a:p>
            <a:pPr algn="just"/>
            <a:r>
              <a:rPr lang="id-ID" dirty="0"/>
              <a:t>Compute Gradient adalah menghitung nilai gradien setiap piksel dalam gambar.</a:t>
            </a:r>
          </a:p>
          <a:p>
            <a:pPr algn="just"/>
            <a:endParaRPr lang="id-ID" dirty="0"/>
          </a:p>
        </p:txBody>
      </p:sp>
      <p:sp>
        <p:nvSpPr>
          <p:cNvPr id="7" name="Right Arrow 6">
            <a:hlinkClick r:id="rId2" action="ppaction://hlinkpres?slideindex=1&amp;slidetitle="/>
          </p:cNvPr>
          <p:cNvSpPr/>
          <p:nvPr/>
        </p:nvSpPr>
        <p:spPr>
          <a:xfrm>
            <a:off x="1371600" y="3061855"/>
            <a:ext cx="1662545" cy="581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Pembahasan</a:t>
            </a:r>
          </a:p>
        </p:txBody>
      </p:sp>
    </p:spTree>
    <p:extLst>
      <p:ext uri="{BB962C8B-B14F-4D97-AF65-F5344CB8AC3E}">
        <p14:creationId xmlns:p14="http://schemas.microsoft.com/office/powerpoint/2010/main" val="40873506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111134" y="2416080"/>
            <a:ext cx="10138756" cy="3286760"/>
          </a:xfrm>
        </p:spPr>
        <p:txBody>
          <a:bodyPr>
            <a:normAutofit/>
          </a:bodyPr>
          <a:lstStyle/>
          <a:p>
            <a:pPr algn="just"/>
            <a:r>
              <a:rPr lang="id-ID" dirty="0"/>
              <a:t>Spatial Orientation Binning adalah untuk membuat sebuah histogram dibutuhkan nilai gradien dan nilai tersebut didapat dari nilai tiap piksel dalam sebuah gambar. Gambar kemudian akan dibagi menjadi cells dengan ukuran yang telah ditentukan. Jadi tiap cells dalam gambar akan dibuat histogramnya untuk mengetahui nilai dalam tiap cells karena tiap cell mempunyai nilai yang berbeda.</a:t>
            </a:r>
          </a:p>
          <a:p>
            <a:pPr algn="just"/>
            <a:endParaRPr lang="id-ID" dirty="0"/>
          </a:p>
          <a:p>
            <a:pPr algn="just"/>
            <a:r>
              <a:rPr lang="id-ID" dirty="0"/>
              <a:t>Dalam pembuatan histogramnya diperlukan adanya bin untuk mengetahui nilai gradiennya. Bin akan ditentukan sendiri oleh pengguna. Dalam penelitian sebelumnya bin yang digunakan adalah 4 bin orientation [4].</a:t>
            </a:r>
          </a:p>
        </p:txBody>
      </p:sp>
      <p:sp>
        <p:nvSpPr>
          <p:cNvPr id="8" name="Right Arrow 7">
            <a:hlinkClick r:id="rId2" action="ppaction://hlinkpres?slideindex=1&amp;slidetitle="/>
          </p:cNvPr>
          <p:cNvSpPr/>
          <p:nvPr/>
        </p:nvSpPr>
        <p:spPr>
          <a:xfrm>
            <a:off x="1260764" y="5320146"/>
            <a:ext cx="1662545" cy="581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Pembahasan</a:t>
            </a:r>
          </a:p>
        </p:txBody>
      </p:sp>
    </p:spTree>
    <p:extLst>
      <p:ext uri="{BB962C8B-B14F-4D97-AF65-F5344CB8AC3E}">
        <p14:creationId xmlns:p14="http://schemas.microsoft.com/office/powerpoint/2010/main" val="40873506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111134" y="2416080"/>
            <a:ext cx="10138756" cy="3286760"/>
          </a:xfrm>
        </p:spPr>
        <p:txBody>
          <a:bodyPr>
            <a:normAutofit lnSpcReduction="10000"/>
          </a:bodyPr>
          <a:lstStyle/>
          <a:p>
            <a:pPr algn="just"/>
            <a:r>
              <a:rPr lang="id-ID" dirty="0"/>
              <a:t>Normalization Blocks yaitu nilai gradien mempunyai nilai yang berbeda oleh karena itu diperlukan pengelompokkan cells menjadi lebih besar atau yang disebut dengan block. Block biasanya tumpang tindih karena setiap cells kontribusi nilai lebih dari sekali. </a:t>
            </a:r>
          </a:p>
          <a:p>
            <a:pPr algn="just"/>
            <a:r>
              <a:rPr lang="id-ID" dirty="0"/>
              <a:t>Dalam normalisasi block ini terdapat dua geometri block utama yaitu block  persegi panjang R-HOG dan melingkar C-HOG akan tetapi dalam penelitian ini yang akan digunakan adalah geometri R-HOG.</a:t>
            </a:r>
          </a:p>
          <a:p>
            <a:pPr algn="just"/>
            <a:r>
              <a:rPr lang="id-ID" dirty="0"/>
              <a:t>Hasil akhir dalam normalisasi block ini yaitu fitur. Dalam proses ini, block yang tumpang tindih diselesaikan dengan R-HOG. Sedangkan dalam block terdiri dari 2 x 2 cells, dalam detector windows terdapat 7 x 15 R-HOG dan menggunakan 4 bin orientasi sehingga diperoleh 1680 vektor dalam 1 detector windows. Jumlah vektor ini di dapat dari 2x2x7x15x4 dan vektor ini yang disebut sebagai fitur.</a:t>
            </a:r>
          </a:p>
        </p:txBody>
      </p:sp>
      <p:sp>
        <p:nvSpPr>
          <p:cNvPr id="8" name="Right Arrow 7">
            <a:hlinkClick r:id="rId2" action="ppaction://hlinkpres?slideindex=1&amp;slidetitle="/>
          </p:cNvPr>
          <p:cNvSpPr/>
          <p:nvPr/>
        </p:nvSpPr>
        <p:spPr>
          <a:xfrm>
            <a:off x="1233055" y="5500255"/>
            <a:ext cx="1662545" cy="581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Pembahasan</a:t>
            </a:r>
          </a:p>
        </p:txBody>
      </p:sp>
    </p:spTree>
    <p:extLst>
      <p:ext uri="{BB962C8B-B14F-4D97-AF65-F5344CB8AC3E}">
        <p14:creationId xmlns:p14="http://schemas.microsoft.com/office/powerpoint/2010/main" val="40873506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pembahasan</a:t>
            </a:r>
            <a:endParaRPr lang="id-ID" i="1" dirty="0"/>
          </a:p>
        </p:txBody>
      </p:sp>
      <p:sp>
        <p:nvSpPr>
          <p:cNvPr id="6" name="Content Placeholder 5"/>
          <p:cNvSpPr>
            <a:spLocks noGrp="1"/>
          </p:cNvSpPr>
          <p:nvPr>
            <p:ph sz="half" idx="2"/>
          </p:nvPr>
        </p:nvSpPr>
        <p:spPr>
          <a:xfrm>
            <a:off x="1111134" y="2416080"/>
            <a:ext cx="10138756" cy="3286760"/>
          </a:xfrm>
        </p:spPr>
        <p:txBody>
          <a:bodyPr>
            <a:normAutofit/>
          </a:bodyPr>
          <a:lstStyle/>
          <a:p>
            <a:pPr algn="just"/>
            <a:r>
              <a:rPr lang="id-ID" dirty="0"/>
              <a:t>Detector windows merupakan windows atau jendela berukuran 64 x 128 yang digunakan untuk jendela pendeteksian. Jendela pendeteksian ini terdiri dari 8 x 8 piksel dalam tiap cells.</a:t>
            </a:r>
          </a:p>
        </p:txBody>
      </p:sp>
      <p:sp>
        <p:nvSpPr>
          <p:cNvPr id="9" name="Right Arrow 8">
            <a:hlinkClick r:id="rId2" action="ppaction://hlinkpres?slideindex=1&amp;slidetitle="/>
          </p:cNvPr>
          <p:cNvSpPr/>
          <p:nvPr/>
        </p:nvSpPr>
        <p:spPr>
          <a:xfrm>
            <a:off x="1371600" y="3061855"/>
            <a:ext cx="1662545" cy="581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t>Pembahasan</a:t>
            </a:r>
          </a:p>
        </p:txBody>
      </p:sp>
    </p:spTree>
    <p:extLst>
      <p:ext uri="{BB962C8B-B14F-4D97-AF65-F5344CB8AC3E}">
        <p14:creationId xmlns:p14="http://schemas.microsoft.com/office/powerpoint/2010/main" val="40873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Feature extraction / descriptor</a:t>
            </a:r>
          </a:p>
        </p:txBody>
      </p:sp>
      <p:sp>
        <p:nvSpPr>
          <p:cNvPr id="6" name="Content Placeholder 5"/>
          <p:cNvSpPr>
            <a:spLocks noGrp="1"/>
          </p:cNvSpPr>
          <p:nvPr>
            <p:ph sz="half" idx="2"/>
          </p:nvPr>
        </p:nvSpPr>
        <p:spPr>
          <a:xfrm>
            <a:off x="1097280" y="2582335"/>
            <a:ext cx="10138756" cy="3286760"/>
          </a:xfrm>
        </p:spPr>
        <p:txBody>
          <a:bodyPr>
            <a:normAutofit/>
          </a:bodyPr>
          <a:lstStyle/>
          <a:p>
            <a:pPr algn="just"/>
            <a:r>
              <a:rPr lang="id-ID" b="1" i="1" dirty="0"/>
              <a:t>Feature Extraction</a:t>
            </a:r>
            <a:r>
              <a:rPr lang="id-ID" dirty="0"/>
              <a:t> atau ekstraksi fitur merupakan suatu pengambilan ciri / feature dari suatu bentuk yang nantinya nilai yang didapatkan akan dianalisis untuk proses selanjutnya. Feature extraction dilakukan dengan cara menghitung jumlah titik atau pixels yang ditemui dalam setiap pengecekan, dimana pengecekan dilakukan dalam berbagai arah tracing pengecekan pada koordinat kartesian dari citra digital yang dianalisis, yaitu vertikal, horizontal, diagonal kanan, dan diagonal kiri. </a:t>
            </a:r>
          </a:p>
          <a:p>
            <a:pPr algn="just"/>
            <a:r>
              <a:rPr lang="id-ID" dirty="0"/>
              <a:t>Fitur merupakan karakteristik unik dari suatu objek. Fitur dibedakan menjadi dua yaitu fitur “alami” merupakan bagian dari gambar, misalnya kecerahan dan tepi objek. Sedangkan fitur “buatan”  merupakan fitur yang diperoleh dengan operasi tertentu pada gambar, misalnya histogram tingkat keabuan (Gualtieri et al,1985). Sehingga ekstraksi fitur adalah proses untuk mendapatkan ciri-ciri pembeda yang membedakan suatu objek dari objek yang lain (Putra, 2010).</a:t>
            </a:r>
          </a:p>
        </p:txBody>
      </p:sp>
    </p:spTree>
    <p:extLst>
      <p:ext uri="{BB962C8B-B14F-4D97-AF65-F5344CB8AC3E}">
        <p14:creationId xmlns:p14="http://schemas.microsoft.com/office/powerpoint/2010/main" val="408735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Pengantar</a:t>
            </a:r>
          </a:p>
        </p:txBody>
      </p:sp>
      <p:sp>
        <p:nvSpPr>
          <p:cNvPr id="5" name="Text Placeholder 4"/>
          <p:cNvSpPr>
            <a:spLocks noGrp="1"/>
          </p:cNvSpPr>
          <p:nvPr>
            <p:ph type="body" idx="1"/>
          </p:nvPr>
        </p:nvSpPr>
        <p:spPr/>
        <p:txBody>
          <a:bodyPr/>
          <a:lstStyle/>
          <a:p>
            <a:r>
              <a:rPr lang="id-ID" dirty="0"/>
              <a:t>Feature extraction / descriptor</a:t>
            </a:r>
          </a:p>
        </p:txBody>
      </p:sp>
      <p:sp>
        <p:nvSpPr>
          <p:cNvPr id="6" name="Content Placeholder 5"/>
          <p:cNvSpPr>
            <a:spLocks noGrp="1"/>
          </p:cNvSpPr>
          <p:nvPr>
            <p:ph sz="half" idx="2"/>
          </p:nvPr>
        </p:nvSpPr>
        <p:spPr>
          <a:xfrm>
            <a:off x="1097280" y="2582335"/>
            <a:ext cx="10138756" cy="3286760"/>
          </a:xfrm>
        </p:spPr>
        <p:txBody>
          <a:bodyPr>
            <a:normAutofit fontScale="92500" lnSpcReduction="20000"/>
          </a:bodyPr>
          <a:lstStyle/>
          <a:p>
            <a:pPr algn="just"/>
            <a:r>
              <a:rPr lang="id-ID" dirty="0"/>
              <a:t>Feature Extraction atau ekstraksi fitur merupakan suatu pengambilan ciri / feature dari suatu bentuk yang nantinya nilai yang didapatkan akan dianalisis untuk proses selanjutnya. Feature extraction dilakukan dengan cara menghitung jumlah titik atau pixels yang ditemui dalam setiap pengecekan, dimana pengecekan dilakukan dalam berbagai arah tracing pengecekan pada koordinat kartesian dari citra digital yang dianalisis, yaitu vertikal, horizontal, diagonal kanan, dan diagonal kiri. </a:t>
            </a:r>
          </a:p>
          <a:p>
            <a:pPr algn="just"/>
            <a:r>
              <a:rPr lang="id-ID" dirty="0"/>
              <a:t>Feature extraction terbagi menjadi tiga macam yaitu : </a:t>
            </a:r>
          </a:p>
          <a:p>
            <a:pPr algn="just"/>
            <a:endParaRPr lang="id-ID" dirty="0"/>
          </a:p>
          <a:p>
            <a:pPr algn="just"/>
            <a:r>
              <a:rPr lang="id-ID" dirty="0"/>
              <a:t>Ekstraksi fitur bentuk</a:t>
            </a:r>
          </a:p>
          <a:p>
            <a:pPr algn="just"/>
            <a:r>
              <a:rPr lang="id-ID" dirty="0"/>
              <a:t>Ekstraksi fitur tekstur</a:t>
            </a:r>
          </a:p>
          <a:p>
            <a:pPr algn="just"/>
            <a:r>
              <a:rPr lang="id-ID" dirty="0"/>
              <a:t>Ekstraksi fitur warna</a:t>
            </a:r>
          </a:p>
        </p:txBody>
      </p:sp>
    </p:spTree>
    <p:extLst>
      <p:ext uri="{BB962C8B-B14F-4D97-AF65-F5344CB8AC3E}">
        <p14:creationId xmlns:p14="http://schemas.microsoft.com/office/powerpoint/2010/main" val="40873506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Backgrounds.WindowsPhone" Revision="1" Stencil="System.Storyboarding.Backgrounds" StencilVersion="0.1"/>
</Control>
</file>

<file path=customXml/item10.xml><?xml version="1.0" encoding="utf-8"?>
<Control xmlns="http://schemas.microsoft.com/VisualStudio/2011/storyboarding/control">
  <Id Name="System.Storyboarding.WindowsPhone.Tile" Revision="1" Stencil="System.Storyboarding.WindowsPhone" StencilVersion="0.1"/>
</Control>
</file>

<file path=customXml/item11.xml><?xml version="1.0" encoding="utf-8"?>
<Control xmlns="http://schemas.microsoft.com/VisualStudio/2011/storyboarding/control">
  <Id Name="System.Storyboarding.WindowsPhone.WideTile" Revision="1" Stencil="System.Storyboarding.WindowsPhone" StencilVersion="0.1"/>
</Control>
</file>

<file path=customXml/item12.xml><?xml version="1.0" encoding="utf-8"?>
<Control xmlns="http://schemas.microsoft.com/VisualStudio/2011/storyboarding/control">
  <Id Name="System.Storyboarding.WindowsPhone.Tile" Revision="1" Stencil="System.Storyboarding.WindowsPhone"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WindowsPhone.Tile" Revision="1" Stencil="System.Storyboarding.WindowsPhone" StencilVersion="0.1"/>
</Control>
</file>

<file path=customXml/item15.xml><?xml version="1.0" encoding="utf-8"?>
<Control xmlns="http://schemas.microsoft.com/VisualStudio/2011/storyboarding/control">
  <Id Name="System.Storyboarding.WindowsPhone.WideTile" Revision="1" Stencil="System.Storyboarding.WindowsPhone" StencilVersion="0.1"/>
</Control>
</file>

<file path=customXml/item16.xml><?xml version="1.0" encoding="utf-8"?>
<Control xmlns="http://schemas.microsoft.com/VisualStudio/2011/storyboarding/control">
  <Id Name="System.Storyboarding.Backgrounds.DesktopTaskbar" Revision="1" Stencil="System.Storyboarding.Backgrounds" StencilVersion="0.1"/>
</Control>
</file>

<file path=customXml/item17.xml><?xml version="1.0" encoding="utf-8"?>
<Control xmlns="http://schemas.microsoft.com/VisualStudio/2011/storyboarding/control">
  <Id Name="System.Storyboarding.Icons.User" Revision="1" Stencil="System.Storyboarding.Icons" StencilVersion="0.1"/>
</Control>
</file>

<file path=customXml/item18.xml><?xml version="1.0" encoding="utf-8"?>
<Control xmlns="http://schemas.microsoft.com/VisualStudio/2011/storyboarding/control">
  <Id Name="System.Storyboarding.WindowsPhone.WideTile" Revision="1" Stencil="System.Storyboarding.WindowsPhone" StencilVersion="0.1"/>
</Control>
</file>

<file path=customXml/item19.xml><?xml version="1.0" encoding="utf-8"?>
<Control xmlns="http://schemas.microsoft.com/VisualStudio/2011/storyboarding/control">
  <Id Name="System.Storyboarding.WindowsPhone.Tile" Revision="1" Stencil="System.Storyboarding.WindowsPhone" StencilVersion="0.1"/>
</Control>
</file>

<file path=customXml/item2.xml><?xml version="1.0" encoding="utf-8"?>
<Control xmlns="http://schemas.microsoft.com/VisualStudio/2011/storyboarding/control">
  <Id Name="System.Storyboarding.WindowsPhone.Tile" Revision="1" Stencil="System.Storyboarding.WindowsPhone" StencilVersion="0.1"/>
</Control>
</file>

<file path=customXml/item20.xml><?xml version="1.0" encoding="utf-8"?>
<Control xmlns="http://schemas.microsoft.com/VisualStudio/2011/storyboarding/control">
  <Id Name="System.Storyboarding.Common.DataGrid" Revision="1" Stencil="System.Storyboarding.Common" StencilVersion="0.1"/>
</Control>
</file>

<file path=customXml/item21.xml><?xml version="1.0" encoding="utf-8"?>
<Control xmlns="http://schemas.microsoft.com/VisualStudio/2011/storyboarding/control">
  <Id Name="System.Storyboarding.Common.Text" Revision="1" Stencil="System.Storyboarding.Common" StencilVersion="0.1"/>
</Control>
</file>

<file path=customXml/item22.xml><?xml version="1.0" encoding="utf-8"?>
<Control xmlns="http://schemas.microsoft.com/VisualStudio/2011/storyboarding/control">
  <Id Name="System.Storyboarding.WindowsDesktop.CommandPrompt" Revision="1" Stencil="System.Storyboarding.WindowsDesktop" StencilVersion="0.1"/>
</Control>
</file>

<file path=customXml/item23.xml><?xml version="1.0" encoding="utf-8"?>
<Control xmlns="http://schemas.microsoft.com/VisualStudio/2011/storyboarding/control">
  <Id Name="System.Storyboarding.WindowsPhone.Tile" Revision="1" Stencil="System.Storyboarding.WindowsPhone" StencilVersion="0.1"/>
</Control>
</file>

<file path=customXml/item24.xml><?xml version="1.0" encoding="utf-8"?>
<Control xmlns="http://schemas.microsoft.com/VisualStudio/2011/storyboarding/control">
  <Id Name="System.Storyboarding.Backgrounds.StartScreen" Revision="1" Stencil="System.Storyboarding.Backgrounds" StencilVersion="0.1"/>
</Control>
</file>

<file path=customXml/item3.xml><?xml version="1.0" encoding="utf-8"?>
<Control xmlns="http://schemas.microsoft.com/VisualStudio/2011/storyboarding/control">
  <Id Name="System.Storyboarding.WindowsPhone.Tile" Revision="1" Stencil="System.Storyboarding.WindowsPhone" StencilVersion="0.1"/>
</Control>
</file>

<file path=customXml/item4.xml><?xml version="1.0" encoding="utf-8"?>
<Control xmlns="http://schemas.microsoft.com/VisualStudio/2011/storyboarding/control">
  <Id Name="System.Storyboarding.Common.DatePicker" Revision="1" Stencil="System.Storyboarding.Common" StencilVersion="0.1"/>
</Control>
</file>

<file path=customXml/item5.xml><?xml version="1.0" encoding="utf-8"?>
<Control xmlns="http://schemas.microsoft.com/VisualStudio/2011/storyboarding/control">
  <Id Name="System.Storyboarding.Backgrounds.RibbonApplication" Revision="1" Stencil="System.Storyboarding.Backgrounds" StencilVersion="0.1"/>
</Control>
</file>

<file path=customXml/item6.xml><?xml version="1.0" encoding="utf-8"?>
<Control xmlns="http://schemas.microsoft.com/VisualStudio/2011/storyboarding/control">
  <Id Name="System.Storyboarding.WindowsPhone.Tile" Revision="1" Stencil="System.Storyboarding.WindowsPhone" StencilVersion="0.1"/>
</Control>
</file>

<file path=customXml/item7.xml><?xml version="1.0" encoding="utf-8"?>
<Control xmlns="http://schemas.microsoft.com/VisualStudio/2011/storyboarding/control">
  <Id Name="System.Storyboarding.Common.Calendar" Revision="1" Stencil="System.Storyboarding.Common"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WindowsPhone.Tile" Revision="1" Stencil="System.Storyboarding.WindowsPhone" StencilVersion="0.1"/>
</Control>
</file>

<file path=customXml/itemProps1.xml><?xml version="1.0" encoding="utf-8"?>
<ds:datastoreItem xmlns:ds="http://schemas.openxmlformats.org/officeDocument/2006/customXml" ds:itemID="{7A78E3A9-40CA-422E-8738-D4BC347A1FF7}">
  <ds:schemaRefs>
    <ds:schemaRef ds:uri="http://schemas.microsoft.com/VisualStudio/2011/storyboarding/control"/>
  </ds:schemaRefs>
</ds:datastoreItem>
</file>

<file path=customXml/itemProps10.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11.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customXml/itemProps12.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13.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14.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15.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16.xml><?xml version="1.0" encoding="utf-8"?>
<ds:datastoreItem xmlns:ds="http://schemas.openxmlformats.org/officeDocument/2006/customXml" ds:itemID="{C7E1FCE9-D111-4C59-B7E0-C11FC959DBA5}">
  <ds:schemaRefs>
    <ds:schemaRef ds:uri="http://schemas.microsoft.com/VisualStudio/2011/storyboarding/control"/>
  </ds:schemaRefs>
</ds:datastoreItem>
</file>

<file path=customXml/itemProps17.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18.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19.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customXml/itemProps2.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20.xml><?xml version="1.0" encoding="utf-8"?>
<ds:datastoreItem xmlns:ds="http://schemas.openxmlformats.org/officeDocument/2006/customXml" ds:itemID="{02E6C826-81E3-4F09-AC0E-AF6DC0422ED5}">
  <ds:schemaRefs>
    <ds:schemaRef ds:uri="http://schemas.microsoft.com/VisualStudio/2011/storyboarding/control"/>
  </ds:schemaRefs>
</ds:datastoreItem>
</file>

<file path=customXml/itemProps21.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customXml/itemProps22.xml><?xml version="1.0" encoding="utf-8"?>
<ds:datastoreItem xmlns:ds="http://schemas.openxmlformats.org/officeDocument/2006/customXml" ds:itemID="{300F176A-A4AD-40DA-A830-6B73F1925F85}">
  <ds:schemaRefs>
    <ds:schemaRef ds:uri="http://schemas.microsoft.com/VisualStudio/2011/storyboarding/control"/>
  </ds:schemaRefs>
</ds:datastoreItem>
</file>

<file path=customXml/itemProps23.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24.xml><?xml version="1.0" encoding="utf-8"?>
<ds:datastoreItem xmlns:ds="http://schemas.openxmlformats.org/officeDocument/2006/customXml" ds:itemID="{01EC0A03-F19A-41F5-9B21-BF9A450E9B27}">
  <ds:schemaRefs>
    <ds:schemaRef ds:uri="http://schemas.microsoft.com/VisualStudio/2011/storyboarding/control"/>
  </ds:schemaRefs>
</ds:datastoreItem>
</file>

<file path=customXml/itemProps3.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4.xml><?xml version="1.0" encoding="utf-8"?>
<ds:datastoreItem xmlns:ds="http://schemas.openxmlformats.org/officeDocument/2006/customXml" ds:itemID="{EA21F858-D1A8-414A-BD91-7F24835310DC}">
  <ds:schemaRefs>
    <ds:schemaRef ds:uri="http://schemas.microsoft.com/VisualStudio/2011/storyboarding/control"/>
  </ds:schemaRefs>
</ds:datastoreItem>
</file>

<file path=customXml/itemProps5.xml><?xml version="1.0" encoding="utf-8"?>
<ds:datastoreItem xmlns:ds="http://schemas.openxmlformats.org/officeDocument/2006/customXml" ds:itemID="{FAAA7884-A7EC-4099-A6E4-59AFF5A9D54B}">
  <ds:schemaRefs>
    <ds:schemaRef ds:uri="http://schemas.microsoft.com/VisualStudio/2011/storyboarding/control"/>
  </ds:schemaRefs>
</ds:datastoreItem>
</file>

<file path=customXml/itemProps6.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7.xml><?xml version="1.0" encoding="utf-8"?>
<ds:datastoreItem xmlns:ds="http://schemas.openxmlformats.org/officeDocument/2006/customXml" ds:itemID="{154454D2-FAD7-41DD-AF0C-17BC057FE9F1}">
  <ds:schemaRefs>
    <ds:schemaRef ds:uri="http://schemas.microsoft.com/VisualStudio/2011/storyboarding/control"/>
  </ds:schemaRefs>
</ds:datastoreItem>
</file>

<file path=customXml/itemProps8.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9.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Retrospect</Template>
  <TotalTime>3917</TotalTime>
  <Words>3439</Words>
  <Application>Microsoft Office PowerPoint</Application>
  <PresentationFormat>Widescreen</PresentationFormat>
  <Paragraphs>360</Paragraphs>
  <Slides>76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Calibri</vt:lpstr>
      <vt:lpstr>Calibri Light</vt:lpstr>
      <vt:lpstr>Courier New</vt:lpstr>
      <vt:lpstr>Symbol</vt:lpstr>
      <vt:lpstr>Times New Roman</vt:lpstr>
      <vt:lpstr>Wingdings</vt:lpstr>
      <vt:lpstr>Retrospect</vt:lpstr>
      <vt:lpstr>Pengantar Pengolahan Citra Digital</vt:lpstr>
      <vt:lpstr>Kontrak Perkuliahan</vt:lpstr>
      <vt:lpstr>PERTEMUAN I</vt:lpstr>
      <vt:lpstr>Apa itu Citra ?</vt:lpstr>
      <vt:lpstr>Pengertian Citra</vt:lpstr>
      <vt:lpstr>Pengantar</vt:lpstr>
      <vt:lpstr>Pengantar</vt:lpstr>
      <vt:lpstr>Pengantar</vt:lpstr>
      <vt:lpstr>Pengantar</vt:lpstr>
      <vt:lpstr>Pengantar</vt:lpstr>
      <vt:lpstr>Pengantar</vt:lpstr>
      <vt:lpstr>Pengantar</vt:lpstr>
      <vt:lpstr>PowerPoint Presentation</vt:lpstr>
      <vt:lpstr>PowerPoint Presentation</vt:lpstr>
      <vt:lpstr>PowerPoint Presentation</vt:lpstr>
      <vt:lpstr>PERTEMUAN II</vt:lpstr>
      <vt:lpstr>Jenis Citra</vt:lpstr>
      <vt:lpstr>Citra Berwarna</vt:lpstr>
      <vt:lpstr>PowerPoint Presentation</vt:lpstr>
      <vt:lpstr>Contoh Citra</vt:lpstr>
      <vt:lpstr>Listing Code</vt:lpstr>
      <vt:lpstr>Listing Code</vt:lpstr>
      <vt:lpstr>Warna RGB dalam Ruang tiga dimensi</vt:lpstr>
      <vt:lpstr>PowerPoint Presentation</vt:lpstr>
      <vt:lpstr>Citra Berskala Keabuan</vt:lpstr>
      <vt:lpstr>Citra Biner</vt:lpstr>
      <vt:lpstr>It’s time to coding...</vt:lpstr>
      <vt:lpstr>PERTEMUAN III</vt:lpstr>
      <vt:lpstr>Operasi Pengolahan Citra</vt:lpstr>
      <vt:lpstr>Operasi Pengolahan Citra</vt:lpstr>
      <vt:lpstr>PowerPoint Presentation</vt:lpstr>
      <vt:lpstr>Operasi Pengolahan Citra</vt:lpstr>
      <vt:lpstr>PowerPoint Presentation</vt:lpstr>
      <vt:lpstr>Operasi Pengolahan Citra</vt:lpstr>
      <vt:lpstr>PowerPoint Presentation</vt:lpstr>
      <vt:lpstr>Operasi Pengolahan Citra</vt:lpstr>
      <vt:lpstr>PowerPoint Presentation</vt:lpstr>
      <vt:lpstr>Operasi Pengolahan Citra</vt:lpstr>
      <vt:lpstr>PowerPoint Presentation</vt:lpstr>
      <vt:lpstr>Operasi Pengolahan Citra</vt:lpstr>
      <vt:lpstr>PERTEMUAN IV</vt:lpstr>
      <vt:lpstr>Feature Extraction</vt:lpstr>
      <vt:lpstr>Feature Extraction</vt:lpstr>
      <vt:lpstr>Feature Extraction</vt:lpstr>
      <vt:lpstr>Feature Extraction </vt:lpstr>
      <vt:lpstr>Feature Extraction</vt:lpstr>
      <vt:lpstr>Feature Extraction</vt:lpstr>
      <vt:lpstr>Feature Extraction</vt:lpstr>
      <vt:lpstr>Feature Extraction</vt:lpstr>
      <vt:lpstr>Feature Extraction</vt:lpstr>
      <vt:lpstr>Feature Extraction</vt:lpstr>
      <vt:lpstr>Feature Extraction</vt:lpstr>
      <vt:lpstr>Feature Extraction</vt:lpstr>
      <vt:lpstr>PERTEMUAN V</vt:lpstr>
      <vt:lpstr>Pembahasan</vt:lpstr>
      <vt:lpstr>Pembahasan</vt:lpstr>
      <vt:lpstr>Tahap Training Sample</vt:lpstr>
      <vt:lpstr>Tahap Klasifikasi</vt:lpstr>
      <vt:lpstr>Tahap Keluaran</vt:lpstr>
      <vt:lpstr>Pembahasan</vt:lpstr>
      <vt:lpstr>Tahap Keluaran</vt:lpstr>
      <vt:lpstr>PERTEMUAN 6</vt:lpstr>
      <vt:lpstr>Pembahasan</vt:lpstr>
      <vt:lpstr>Translasi</vt:lpstr>
      <vt:lpstr>Pembahasan</vt:lpstr>
      <vt:lpstr>Translasi</vt:lpstr>
      <vt:lpstr>Refleksi</vt:lpstr>
      <vt:lpstr>Pembahasan</vt:lpstr>
      <vt:lpstr>Pengantar</vt:lpstr>
      <vt:lpstr>Pengantar</vt:lpstr>
      <vt:lpstr>Pengantar</vt:lpstr>
      <vt:lpstr>Pengantar</vt:lpstr>
      <vt:lpstr>Pengantar</vt:lpstr>
      <vt:lpstr>Pengantar</vt:lpstr>
      <vt:lpstr>Pengantar</vt:lpstr>
      <vt:lpstr>Pengantar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 untuk Integrasi antar Proyek (BSTS &amp; Lumen)</dc:title>
  <dc:creator>ceefour; Ari Kurniawan Saputra</dc:creator>
  <cp:lastModifiedBy>23214344 Hendy Irawan</cp:lastModifiedBy>
  <cp:revision>117</cp:revision>
  <dcterms:created xsi:type="dcterms:W3CDTF">2015-09-16T11:24:57Z</dcterms:created>
  <dcterms:modified xsi:type="dcterms:W3CDTF">2018-03-08T02:11:53Z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