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6" r:id="rId8"/>
    <p:sldId id="264" r:id="rId9"/>
    <p:sldId id="267" r:id="rId10"/>
    <p:sldId id="265"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F605E-0035-4F0D-A2B0-A9516B3B9392}" type="datetimeFigureOut">
              <a:rPr lang="id-ID" smtClean="0"/>
              <a:pPr/>
              <a:t>02/04/2019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EB4C8F-2829-40E1-BE93-B7FD3BE496A1}"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F605E-0035-4F0D-A2B0-A9516B3B9392}" type="datetimeFigureOut">
              <a:rPr lang="id-ID" smtClean="0"/>
              <a:pPr/>
              <a:t>02/04/2019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B4C8F-2829-40E1-BE93-B7FD3BE496A1}"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142984"/>
            <a:ext cx="7772400" cy="1470025"/>
          </a:xfrm>
        </p:spPr>
        <p:txBody>
          <a:bodyPr>
            <a:normAutofit/>
          </a:bodyPr>
          <a:lstStyle/>
          <a:p>
            <a:pPr algn="l"/>
            <a:r>
              <a:rPr lang="id-ID" sz="3600" dirty="0" smtClean="0">
                <a:solidFill>
                  <a:schemeClr val="bg1"/>
                </a:solidFill>
                <a:latin typeface="Berlin Sans FB" pitchFamily="34" charset="0"/>
              </a:rPr>
              <a:t>Pengolahan Citra Digital</a:t>
            </a:r>
            <a:r>
              <a:rPr lang="id-ID" sz="3200" dirty="0" smtClean="0">
                <a:solidFill>
                  <a:schemeClr val="bg1"/>
                </a:solidFill>
                <a:latin typeface="Berlin Sans FB" pitchFamily="34" charset="0"/>
              </a:rPr>
              <a:t/>
            </a:r>
            <a:br>
              <a:rPr lang="id-ID" sz="3200" dirty="0" smtClean="0">
                <a:solidFill>
                  <a:schemeClr val="bg1"/>
                </a:solidFill>
                <a:latin typeface="Berlin Sans FB" pitchFamily="34" charset="0"/>
              </a:rPr>
            </a:br>
            <a:r>
              <a:rPr lang="id-ID" sz="3200" dirty="0" smtClean="0">
                <a:solidFill>
                  <a:schemeClr val="bg1"/>
                </a:solidFill>
                <a:latin typeface="Berlin Sans FB" pitchFamily="34" charset="0"/>
              </a:rPr>
              <a:t>Kelompok 7</a:t>
            </a:r>
            <a:endParaRPr lang="id-ID" sz="3200" dirty="0">
              <a:solidFill>
                <a:schemeClr val="bg1"/>
              </a:solidFill>
              <a:latin typeface="Berlin Sans FB" pitchFamily="34" charset="0"/>
            </a:endParaRPr>
          </a:p>
        </p:txBody>
      </p:sp>
      <p:sp>
        <p:nvSpPr>
          <p:cNvPr id="3" name="Subtitle 2"/>
          <p:cNvSpPr>
            <a:spLocks noGrp="1"/>
          </p:cNvSpPr>
          <p:nvPr>
            <p:ph type="subTitle" idx="1"/>
          </p:nvPr>
        </p:nvSpPr>
        <p:spPr>
          <a:xfrm>
            <a:off x="3571868" y="3786190"/>
            <a:ext cx="6400800" cy="1752600"/>
          </a:xfrm>
        </p:spPr>
        <p:txBody>
          <a:bodyPr>
            <a:normAutofit fontScale="32500" lnSpcReduction="20000"/>
          </a:bodyPr>
          <a:lstStyle/>
          <a:p>
            <a:pPr marL="514350" indent="-514350" algn="l">
              <a:buAutoNum type="arabicPeriod"/>
            </a:pPr>
            <a:r>
              <a:rPr lang="id-ID" sz="7600" b="1" dirty="0" smtClean="0">
                <a:solidFill>
                  <a:schemeClr val="bg1"/>
                </a:solidFill>
              </a:rPr>
              <a:t>Chandra </a:t>
            </a:r>
            <a:r>
              <a:rPr lang="id-ID" sz="7600" b="1" dirty="0" smtClean="0">
                <a:solidFill>
                  <a:schemeClr val="bg1"/>
                </a:solidFill>
              </a:rPr>
              <a:t>Salim		17421011</a:t>
            </a:r>
            <a:endParaRPr lang="id-ID" sz="7600" b="1" dirty="0" smtClean="0">
              <a:solidFill>
                <a:schemeClr val="bg1"/>
              </a:solidFill>
            </a:endParaRPr>
          </a:p>
          <a:p>
            <a:pPr marL="514350" indent="-514350" algn="l">
              <a:buAutoNum type="arabicPeriod"/>
            </a:pPr>
            <a:r>
              <a:rPr lang="id-ID" sz="7600" b="1" dirty="0" smtClean="0">
                <a:solidFill>
                  <a:schemeClr val="bg1"/>
                </a:solidFill>
              </a:rPr>
              <a:t>Ayu </a:t>
            </a:r>
            <a:r>
              <a:rPr lang="id-ID" sz="7600" b="1" dirty="0" smtClean="0">
                <a:solidFill>
                  <a:schemeClr val="bg1"/>
                </a:solidFill>
              </a:rPr>
              <a:t>Antika 		17421043</a:t>
            </a:r>
            <a:endParaRPr lang="id-ID" sz="7600" b="1" dirty="0" smtClean="0">
              <a:solidFill>
                <a:schemeClr val="bg1"/>
              </a:solidFill>
            </a:endParaRPr>
          </a:p>
          <a:p>
            <a:pPr marL="514350" indent="-514350" algn="l">
              <a:buAutoNum type="arabicPeriod"/>
            </a:pPr>
            <a:r>
              <a:rPr lang="id-ID" sz="7600" b="1" dirty="0" smtClean="0">
                <a:solidFill>
                  <a:schemeClr val="bg1"/>
                </a:solidFill>
              </a:rPr>
              <a:t>Siti Rafiqa </a:t>
            </a:r>
            <a:r>
              <a:rPr lang="id-ID" sz="7600" b="1" dirty="0" smtClean="0">
                <a:solidFill>
                  <a:schemeClr val="bg1"/>
                </a:solidFill>
              </a:rPr>
              <a:t>Mulyawati 	17421065</a:t>
            </a:r>
            <a:endParaRPr lang="id-ID" sz="7600" b="1" dirty="0" smtClean="0">
              <a:solidFill>
                <a:schemeClr val="bg1"/>
              </a:solidFill>
            </a:endParaRPr>
          </a:p>
          <a:p>
            <a:pPr marL="514350" indent="-514350" algn="l">
              <a:buAutoNum type="arabicPeriod"/>
            </a:pPr>
            <a:r>
              <a:rPr lang="id-ID" sz="7600" b="1" dirty="0" smtClean="0">
                <a:solidFill>
                  <a:schemeClr val="bg1"/>
                </a:solidFill>
              </a:rPr>
              <a:t>Yuniarsih </a:t>
            </a:r>
            <a:r>
              <a:rPr lang="id-ID" sz="7600" b="1" dirty="0" smtClean="0">
                <a:solidFill>
                  <a:schemeClr val="bg1"/>
                </a:solidFill>
              </a:rPr>
              <a:t>Windasari 	17421073</a:t>
            </a:r>
            <a:endParaRPr lang="id-ID" sz="7600" b="1" dirty="0" smtClean="0">
              <a:solidFill>
                <a:schemeClr val="bg1"/>
              </a:solidFill>
            </a:endParaRPr>
          </a:p>
          <a:p>
            <a:pPr marL="514350" indent="-514350" algn="l">
              <a:buAutoNum type="arabicPeriod"/>
            </a:pPr>
            <a:endParaRPr lang="id-ID"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714380"/>
          </a:xfrm>
        </p:spPr>
        <p:txBody>
          <a:bodyPr>
            <a:normAutofit/>
          </a:bodyPr>
          <a:lstStyle/>
          <a:p>
            <a:r>
              <a:rPr lang="id-ID" sz="3600" dirty="0" smtClean="0">
                <a:latin typeface="Berlin Sans FB" pitchFamily="34" charset="0"/>
              </a:rPr>
              <a:t>Hasil Running </a:t>
            </a:r>
            <a:endParaRPr lang="id-ID" sz="3600" dirty="0">
              <a:latin typeface="Berlin Sans FB" pitchFamily="34" charset="0"/>
            </a:endParaRPr>
          </a:p>
        </p:txBody>
      </p:sp>
      <p:pic>
        <p:nvPicPr>
          <p:cNvPr id="5" name="Picture 4" descr="ay00.JPG"/>
          <p:cNvPicPr>
            <a:picLocks noChangeAspect="1"/>
          </p:cNvPicPr>
          <p:nvPr/>
        </p:nvPicPr>
        <p:blipFill>
          <a:blip r:embed="rId3"/>
          <a:stretch>
            <a:fillRect/>
          </a:stretch>
        </p:blipFill>
        <p:spPr>
          <a:xfrm>
            <a:off x="1285852" y="1500174"/>
            <a:ext cx="6643734" cy="47863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rlin Sans FB" pitchFamily="34" charset="0"/>
                <a:cs typeface="Times New Roman" pitchFamily="18" charset="0"/>
              </a:rPr>
              <a:t>Pengertian Citra</a:t>
            </a:r>
            <a:endParaRPr lang="id-ID" dirty="0">
              <a:latin typeface="Berlin Sans FB" pitchFamily="34" charset="0"/>
              <a:cs typeface="Times New Roman" pitchFamily="18" charset="0"/>
            </a:endParaRPr>
          </a:p>
        </p:txBody>
      </p:sp>
      <p:sp>
        <p:nvSpPr>
          <p:cNvPr id="3" name="Content Placeholder 2"/>
          <p:cNvSpPr>
            <a:spLocks noGrp="1"/>
          </p:cNvSpPr>
          <p:nvPr>
            <p:ph idx="1"/>
          </p:nvPr>
        </p:nvSpPr>
        <p:spPr>
          <a:xfrm>
            <a:off x="500034" y="1714488"/>
            <a:ext cx="8229600" cy="4525963"/>
          </a:xfrm>
        </p:spPr>
        <p:txBody>
          <a:bodyPr>
            <a:normAutofit/>
          </a:bodyPr>
          <a:lstStyle/>
          <a:p>
            <a:pPr>
              <a:lnSpc>
                <a:spcPct val="170000"/>
              </a:lnSpc>
            </a:pPr>
            <a:r>
              <a:rPr lang="id-ID" dirty="0" smtClean="0">
                <a:cs typeface="Times New Roman" pitchFamily="18" charset="0"/>
              </a:rPr>
              <a:t>Citra </a:t>
            </a:r>
            <a:r>
              <a:rPr lang="id-ID" dirty="0" smtClean="0">
                <a:cs typeface="Times New Roman" pitchFamily="18" charset="0"/>
              </a:rPr>
              <a:t>merupakan fungsi dari intensitas cahaya yang direpresentasikan dalam bidang dua dimensi.</a:t>
            </a:r>
            <a:endParaRPr lang="id-ID" dirty="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rlin Sans FB" pitchFamily="34" charset="0"/>
              </a:rPr>
              <a:t>Definisi Biner</a:t>
            </a:r>
            <a:endParaRPr lang="id-ID" dirty="0">
              <a:latin typeface="Berlin Sans FB" pitchFamily="34" charset="0"/>
            </a:endParaRPr>
          </a:p>
        </p:txBody>
      </p:sp>
      <p:sp>
        <p:nvSpPr>
          <p:cNvPr id="3" name="Content Placeholder 2"/>
          <p:cNvSpPr>
            <a:spLocks noGrp="1"/>
          </p:cNvSpPr>
          <p:nvPr>
            <p:ph idx="1"/>
          </p:nvPr>
        </p:nvSpPr>
        <p:spPr/>
        <p:txBody>
          <a:bodyPr>
            <a:normAutofit fontScale="85000" lnSpcReduction="20000"/>
          </a:bodyPr>
          <a:lstStyle/>
          <a:p>
            <a:pPr>
              <a:lnSpc>
                <a:spcPct val="170000"/>
              </a:lnSpc>
            </a:pPr>
            <a:r>
              <a:rPr lang="id-ID" dirty="0" smtClean="0"/>
              <a:t>Citra biner (binary image) adalah citra yang hanya mempunyai dua nilai derajat keabuan: hitam dan putih. Pada beberapa aplikasi citra biner masih tetap dibutuhkan, misalnya citra logo instansi (yang hanya terdiri atas warna hitam dan putih), citra kode batang (bar code) yang tertera pada label barang, citra hasil pemindaian dokumen teks, dan sebagainya</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rlin Sans FB" pitchFamily="34" charset="0"/>
              </a:rPr>
              <a:t>Deteksi </a:t>
            </a:r>
            <a:r>
              <a:rPr lang="id-ID" dirty="0" smtClean="0">
                <a:latin typeface="Berlin Sans FB" pitchFamily="34" charset="0"/>
              </a:rPr>
              <a:t>Tepi Biner</a:t>
            </a:r>
            <a:endParaRPr lang="id-ID" dirty="0">
              <a:latin typeface="Berlin Sans FB" pitchFamily="34" charset="0"/>
            </a:endParaRPr>
          </a:p>
        </p:txBody>
      </p:sp>
      <p:sp>
        <p:nvSpPr>
          <p:cNvPr id="3" name="Content Placeholder 2"/>
          <p:cNvSpPr>
            <a:spLocks noGrp="1"/>
          </p:cNvSpPr>
          <p:nvPr>
            <p:ph idx="1"/>
          </p:nvPr>
        </p:nvSpPr>
        <p:spPr/>
        <p:txBody>
          <a:bodyPr>
            <a:normAutofit fontScale="62500" lnSpcReduction="20000"/>
          </a:bodyPr>
          <a:lstStyle/>
          <a:p>
            <a:pPr>
              <a:lnSpc>
                <a:spcPct val="170000"/>
              </a:lnSpc>
              <a:buFont typeface="Wingdings" pitchFamily="2" charset="2"/>
              <a:buChar char="v"/>
            </a:pPr>
            <a:r>
              <a:rPr lang="id-ID" dirty="0" smtClean="0"/>
              <a:t>Deteksi tepi (Edge Detection) pada suatu citra adalah suatu proses yang menghasilkan tepi-tepi dari obyek-obyek citra, tujuannya adalah : </a:t>
            </a:r>
          </a:p>
          <a:p>
            <a:pPr>
              <a:lnSpc>
                <a:spcPct val="170000"/>
              </a:lnSpc>
              <a:buNone/>
            </a:pPr>
            <a:r>
              <a:rPr lang="id-ID" dirty="0" smtClean="0"/>
              <a:t>	•Untuk mengidentifikasi garis batas (boundary) dari suatu objek yang terdapat pada citra.</a:t>
            </a:r>
          </a:p>
          <a:p>
            <a:pPr>
              <a:lnSpc>
                <a:spcPct val="170000"/>
              </a:lnSpc>
              <a:buNone/>
            </a:pPr>
            <a:r>
              <a:rPr lang="id-ID" dirty="0" smtClean="0"/>
              <a:t>	•Untuk memperbaiki detail dari citra yang kabur, yang terjadi karena error atau adanya efek dari proses akuisisi citra Suatu titik (x,y) dikatakan sebagai tepi (edge) dari suatu citra bila titik tersebut mempunyai perbedaan yang tinggi dengan tetangganya.</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rlin Sans FB" pitchFamily="34" charset="0"/>
              </a:rPr>
              <a:t>Algoritma Deteksi Tepi Biner</a:t>
            </a:r>
            <a:endParaRPr lang="id-ID" dirty="0">
              <a:latin typeface="Berlin Sans FB" pitchFamily="34" charset="0"/>
            </a:endParaRPr>
          </a:p>
        </p:txBody>
      </p:sp>
      <p:pic>
        <p:nvPicPr>
          <p:cNvPr id="5" name="Content Placeholder 4" descr="d2.JPG"/>
          <p:cNvPicPr>
            <a:picLocks noGrp="1" noChangeAspect="1"/>
          </p:cNvPicPr>
          <p:nvPr>
            <p:ph idx="1"/>
          </p:nvPr>
        </p:nvPicPr>
        <p:blipFill>
          <a:blip r:embed="rId3"/>
          <a:stretch>
            <a:fillRect/>
          </a:stretch>
        </p:blipFill>
        <p:spPr>
          <a:xfrm>
            <a:off x="785786" y="1785926"/>
            <a:ext cx="7572428" cy="428628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erlin Sans FB" pitchFamily="34" charset="0"/>
              </a:rPr>
              <a:t>Penjelasan</a:t>
            </a:r>
            <a:endParaRPr lang="id-ID" dirty="0">
              <a:latin typeface="Berlin Sans FB" pitchFamily="34" charset="0"/>
            </a:endParaRPr>
          </a:p>
        </p:txBody>
      </p:sp>
      <p:sp>
        <p:nvSpPr>
          <p:cNvPr id="7" name="Content Placeholder 6"/>
          <p:cNvSpPr>
            <a:spLocks noGrp="1"/>
          </p:cNvSpPr>
          <p:nvPr>
            <p:ph idx="1"/>
          </p:nvPr>
        </p:nvSpPr>
        <p:spPr>
          <a:xfrm>
            <a:off x="500034" y="2571744"/>
            <a:ext cx="8229600" cy="1000132"/>
          </a:xfrm>
        </p:spPr>
        <p:txBody>
          <a:bodyPr>
            <a:normAutofit fontScale="77500" lnSpcReduction="20000"/>
          </a:bodyPr>
          <a:lstStyle/>
          <a:p>
            <a:pPr algn="ctr">
              <a:lnSpc>
                <a:spcPct val="150000"/>
              </a:lnSpc>
              <a:buNone/>
            </a:pPr>
            <a:r>
              <a:rPr lang="id-ID" dirty="0" smtClean="0"/>
              <a:t>Berfungsi untuk membaca atau memanggil file gambar(image)</a:t>
            </a:r>
          </a:p>
        </p:txBody>
      </p:sp>
      <p:sp>
        <p:nvSpPr>
          <p:cNvPr id="9" name="Down Arrow 8"/>
          <p:cNvSpPr/>
          <p:nvPr/>
        </p:nvSpPr>
        <p:spPr>
          <a:xfrm>
            <a:off x="7072330" y="1643050"/>
            <a:ext cx="285752"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descr="ay2.JPG"/>
          <p:cNvPicPr>
            <a:picLocks noChangeAspect="1"/>
          </p:cNvPicPr>
          <p:nvPr/>
        </p:nvPicPr>
        <p:blipFill>
          <a:blip r:embed="rId3"/>
          <a:stretch>
            <a:fillRect/>
          </a:stretch>
        </p:blipFill>
        <p:spPr>
          <a:xfrm>
            <a:off x="785786" y="1428736"/>
            <a:ext cx="5857916" cy="857256"/>
          </a:xfrm>
          <a:prstGeom prst="rect">
            <a:avLst/>
          </a:prstGeom>
        </p:spPr>
      </p:pic>
      <p:pic>
        <p:nvPicPr>
          <p:cNvPr id="10" name="Picture 9" descr="ay3.JPG"/>
          <p:cNvPicPr>
            <a:picLocks noChangeAspect="1"/>
          </p:cNvPicPr>
          <p:nvPr/>
        </p:nvPicPr>
        <p:blipFill>
          <a:blip r:embed="rId4"/>
          <a:stretch>
            <a:fillRect/>
          </a:stretch>
        </p:blipFill>
        <p:spPr>
          <a:xfrm>
            <a:off x="857224" y="3714752"/>
            <a:ext cx="5786478" cy="785818"/>
          </a:xfrm>
          <a:prstGeom prst="rect">
            <a:avLst/>
          </a:prstGeom>
        </p:spPr>
      </p:pic>
      <p:sp>
        <p:nvSpPr>
          <p:cNvPr id="11" name="Down Arrow 10"/>
          <p:cNvSpPr/>
          <p:nvPr/>
        </p:nvSpPr>
        <p:spPr>
          <a:xfrm>
            <a:off x="7143768" y="3929066"/>
            <a:ext cx="28575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p:nvSpPr>
        <p:spPr>
          <a:xfrm>
            <a:off x="714348" y="5000636"/>
            <a:ext cx="7500990" cy="954107"/>
          </a:xfrm>
          <a:prstGeom prst="rect">
            <a:avLst/>
          </a:prstGeom>
          <a:noFill/>
        </p:spPr>
        <p:txBody>
          <a:bodyPr wrap="square" rtlCol="0">
            <a:spAutoFit/>
          </a:bodyPr>
          <a:lstStyle/>
          <a:p>
            <a:r>
              <a:rPr lang="id-ID" sz="2800" dirty="0" smtClean="0"/>
              <a:t>Mengkonversi citra berwarna(RGB) menjadi citra berskala abu-abu</a:t>
            </a:r>
            <a:endParaRPr lang="id-ID"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ay4.JPG"/>
          <p:cNvPicPr>
            <a:picLocks noGrp="1" noChangeAspect="1"/>
          </p:cNvPicPr>
          <p:nvPr>
            <p:ph idx="1"/>
          </p:nvPr>
        </p:nvPicPr>
        <p:blipFill>
          <a:blip r:embed="rId3"/>
          <a:stretch>
            <a:fillRect/>
          </a:stretch>
        </p:blipFill>
        <p:spPr>
          <a:xfrm>
            <a:off x="928662" y="785794"/>
            <a:ext cx="4714908" cy="724695"/>
          </a:xfrm>
        </p:spPr>
      </p:pic>
      <p:sp>
        <p:nvSpPr>
          <p:cNvPr id="5" name="Down Arrow 4"/>
          <p:cNvSpPr/>
          <p:nvPr/>
        </p:nvSpPr>
        <p:spPr>
          <a:xfrm>
            <a:off x="6000760" y="1214422"/>
            <a:ext cx="21431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714348" y="2071678"/>
            <a:ext cx="7713426" cy="523220"/>
          </a:xfrm>
          <a:prstGeom prst="rect">
            <a:avLst/>
          </a:prstGeom>
          <a:noFill/>
        </p:spPr>
        <p:txBody>
          <a:bodyPr wrap="square" rtlCol="0">
            <a:spAutoFit/>
          </a:bodyPr>
          <a:lstStyle/>
          <a:p>
            <a:r>
              <a:rPr lang="id-ID" sz="2800" dirty="0" smtClean="0"/>
              <a:t>Digunakan untuk mendapatkan nilai ambang batas</a:t>
            </a:r>
            <a:endParaRPr lang="id-ID" sz="2800" dirty="0"/>
          </a:p>
        </p:txBody>
      </p:sp>
      <p:pic>
        <p:nvPicPr>
          <p:cNvPr id="7" name="Content Placeholder 10" descr="ay5.JPG"/>
          <p:cNvPicPr>
            <a:picLocks noChangeAspect="1"/>
          </p:cNvPicPr>
          <p:nvPr/>
        </p:nvPicPr>
        <p:blipFill>
          <a:blip r:embed="rId4"/>
          <a:stretch>
            <a:fillRect/>
          </a:stretch>
        </p:blipFill>
        <p:spPr>
          <a:xfrm>
            <a:off x="928662" y="2857496"/>
            <a:ext cx="4714908" cy="857256"/>
          </a:xfrm>
          <a:prstGeom prst="rect">
            <a:avLst/>
          </a:prstGeom>
        </p:spPr>
      </p:pic>
      <p:sp>
        <p:nvSpPr>
          <p:cNvPr id="8" name="Down Arrow 7"/>
          <p:cNvSpPr/>
          <p:nvPr/>
        </p:nvSpPr>
        <p:spPr>
          <a:xfrm>
            <a:off x="5929322" y="3357562"/>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785786" y="4143380"/>
            <a:ext cx="7286676" cy="1815882"/>
          </a:xfrm>
          <a:prstGeom prst="rect">
            <a:avLst/>
          </a:prstGeom>
          <a:noFill/>
        </p:spPr>
        <p:txBody>
          <a:bodyPr wrap="square" rtlCol="0">
            <a:spAutoFit/>
          </a:bodyPr>
          <a:lstStyle/>
          <a:p>
            <a:r>
              <a:rPr lang="id-ID" sz="2800" dirty="0" smtClean="0"/>
              <a:t>Berfungsi untuk mengonversikan citra berskala keabuan (I) ataupun berwarna (RGB)ke dalam citra biner dengan menggunakan level sebagai ambang konversi.</a:t>
            </a: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9" name="TextBox 8"/>
          <p:cNvSpPr txBox="1"/>
          <p:nvPr/>
        </p:nvSpPr>
        <p:spPr>
          <a:xfrm>
            <a:off x="928662" y="1428736"/>
            <a:ext cx="6858048" cy="523220"/>
          </a:xfrm>
          <a:prstGeom prst="rect">
            <a:avLst/>
          </a:prstGeom>
          <a:noFill/>
        </p:spPr>
        <p:txBody>
          <a:bodyPr wrap="square" rtlCol="0">
            <a:spAutoFit/>
          </a:bodyPr>
          <a:lstStyle/>
          <a:p>
            <a:r>
              <a:rPr lang="id-ID" sz="2800" dirty="0" smtClean="0"/>
              <a:t>Berfungsi untuk menampilkan gambar/citra</a:t>
            </a:r>
            <a:endParaRPr lang="id-ID" sz="2800" dirty="0"/>
          </a:p>
        </p:txBody>
      </p:sp>
      <p:pic>
        <p:nvPicPr>
          <p:cNvPr id="13" name="Picture 12" descr="ay7.JPG"/>
          <p:cNvPicPr>
            <a:picLocks noChangeAspect="1"/>
          </p:cNvPicPr>
          <p:nvPr/>
        </p:nvPicPr>
        <p:blipFill>
          <a:blip r:embed="rId3"/>
          <a:stretch>
            <a:fillRect/>
          </a:stretch>
        </p:blipFill>
        <p:spPr>
          <a:xfrm>
            <a:off x="2214546" y="500042"/>
            <a:ext cx="4357718" cy="642942"/>
          </a:xfrm>
          <a:prstGeom prst="rect">
            <a:avLst/>
          </a:prstGeom>
        </p:spPr>
      </p:pic>
      <p:pic>
        <p:nvPicPr>
          <p:cNvPr id="15" name="Content Placeholder 3" descr="ay8.JPG"/>
          <p:cNvPicPr>
            <a:picLocks noGrp="1" noChangeAspect="1"/>
          </p:cNvPicPr>
          <p:nvPr>
            <p:ph idx="1"/>
          </p:nvPr>
        </p:nvPicPr>
        <p:blipFill>
          <a:blip r:embed="rId4"/>
          <a:stretch>
            <a:fillRect/>
          </a:stretch>
        </p:blipFill>
        <p:spPr>
          <a:xfrm>
            <a:off x="2214546" y="2143116"/>
            <a:ext cx="4429156" cy="642942"/>
          </a:xfrm>
        </p:spPr>
      </p:pic>
      <p:sp>
        <p:nvSpPr>
          <p:cNvPr id="17" name="Rectangle 16"/>
          <p:cNvSpPr/>
          <p:nvPr/>
        </p:nvSpPr>
        <p:spPr>
          <a:xfrm>
            <a:off x="928662" y="3214686"/>
            <a:ext cx="7715304" cy="954107"/>
          </a:xfrm>
          <a:prstGeom prst="rect">
            <a:avLst/>
          </a:prstGeom>
        </p:spPr>
        <p:txBody>
          <a:bodyPr wrap="square">
            <a:spAutoFit/>
          </a:bodyPr>
          <a:lstStyle/>
          <a:p>
            <a:r>
              <a:rPr lang="id-ID" sz="2800" dirty="0" smtClean="0"/>
              <a:t>Untuk mengatur besar, kecil, dan sisi pada run file nanti</a:t>
            </a:r>
            <a:endParaRPr lang="id-ID" sz="2800" dirty="0"/>
          </a:p>
        </p:txBody>
      </p:sp>
      <p:pic>
        <p:nvPicPr>
          <p:cNvPr id="10" name="Picture 9" descr="jjjjjj.JPG"/>
          <p:cNvPicPr>
            <a:picLocks noChangeAspect="1"/>
          </p:cNvPicPr>
          <p:nvPr/>
        </p:nvPicPr>
        <p:blipFill>
          <a:blip r:embed="rId5"/>
          <a:stretch>
            <a:fillRect/>
          </a:stretch>
        </p:blipFill>
        <p:spPr>
          <a:xfrm>
            <a:off x="2214546" y="4143380"/>
            <a:ext cx="4500594" cy="785818"/>
          </a:xfrm>
          <a:prstGeom prst="rect">
            <a:avLst/>
          </a:prstGeom>
        </p:spPr>
      </p:pic>
      <p:sp>
        <p:nvSpPr>
          <p:cNvPr id="12" name="TextBox 11"/>
          <p:cNvSpPr txBox="1"/>
          <p:nvPr/>
        </p:nvSpPr>
        <p:spPr>
          <a:xfrm>
            <a:off x="1000100" y="5214950"/>
            <a:ext cx="7007944" cy="954107"/>
          </a:xfrm>
          <a:prstGeom prst="rect">
            <a:avLst/>
          </a:prstGeom>
          <a:noFill/>
        </p:spPr>
        <p:txBody>
          <a:bodyPr wrap="none" rtlCol="0">
            <a:spAutoFit/>
          </a:bodyPr>
          <a:lstStyle/>
          <a:p>
            <a:r>
              <a:rPr lang="id-ID" sz="2800" dirty="0" smtClean="0"/>
              <a:t>Untuk memberi judul pada saat kita tampilkan </a:t>
            </a:r>
          </a:p>
          <a:p>
            <a:r>
              <a:rPr lang="id-ID" sz="2800" dirty="0" smtClean="0"/>
              <a:t>gambar nanti</a:t>
            </a:r>
            <a:endParaRPr lang="id-ID"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r>
              <a:rPr lang="id-ID" dirty="0" smtClean="0"/>
              <a:t>Citra biner adalah citra yang hanya mempunyai dua nilai derajat keabuan yaitu hitam dan putih. Meskipun saat ini citra lebih berwarna disukai karena member kesan yang lebih kaya dari pada citra biner, namun tidak membuat citra biner mati.</a:t>
            </a:r>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230</Words>
  <Application>Microsoft Office PowerPoint</Application>
  <PresentationFormat>On-screen Show (4:3)</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Pengolahan Citra Digital Kelompok 7</vt:lpstr>
      <vt:lpstr>Pengertian Citra</vt:lpstr>
      <vt:lpstr>Definisi Biner</vt:lpstr>
      <vt:lpstr>Deteksi Tepi Biner</vt:lpstr>
      <vt:lpstr>Algoritma Deteksi Tepi Biner</vt:lpstr>
      <vt:lpstr>Penjelasan</vt:lpstr>
      <vt:lpstr>Slide 7</vt:lpstr>
      <vt:lpstr>Slide 8</vt:lpstr>
      <vt:lpstr>Kesimpulan</vt:lpstr>
      <vt:lpstr>Hasil Running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 Kelompok</dc:title>
  <dc:creator>NICE</dc:creator>
  <cp:lastModifiedBy>NICE</cp:lastModifiedBy>
  <cp:revision>14</cp:revision>
  <dcterms:created xsi:type="dcterms:W3CDTF">2019-03-28T13:23:05Z</dcterms:created>
  <dcterms:modified xsi:type="dcterms:W3CDTF">2019-04-02T07:47:47Z</dcterms:modified>
</cp:coreProperties>
</file>