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A4A3A4"/>
          </p15:clr>
        </p15:guide>
        <p15:guide id="2" pos="3840">
          <p15:clr>
            <a:srgbClr val="A4A3A4"/>
          </p15:clr>
        </p15:guide>
      </p15:sldGuideLst>
    </p:ext>
    <p:ext uri="http://customooxmlschemas.google.com/">
      <go:slidesCustomData xmlns:go="http://customooxmlschemas.google.com/" r:id="rId21" roundtripDataSignature="AMtx7mjRkoDQffX8GeccG8Xb8AB6TjOo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C49B24-423D-40B4-B227-CF5EDD8F9FA3}">
  <a:tblStyle styleId="{B5C49B24-423D-40B4-B227-CF5EDD8F9F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7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121343ceb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US" sz="900">
                <a:solidFill>
                  <a:schemeClr val="dk1"/>
                </a:solidFill>
              </a:rPr>
              <a:t>Lets talk about findings.</a:t>
            </a:r>
            <a:r>
              <a:rPr lang="en-US" sz="900">
                <a:solidFill>
                  <a:schemeClr val="dk1"/>
                </a:solidFill>
              </a:rPr>
              <a:t> Initially, all we did for preprocessing is to crop the original image so it fits in the transfer-learning model. However, after observing the cropped image, we realize that it contains just enough info for our task. So what we learn is that you can do cropping not only for sizing but also for capturing essential details as long as you know there is such pattern in your data.</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Also you might want to consider if you really need high resolutions or in some case the color. Because in our case, we actually used a reduced-size grey-scale image as input to the baseline model simply cuz its cheaper to train. But the model  turns out to work just as good if not better than the models with higher-resolution inputs. </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Date augmentation worth a special mentioning here as it mighe not be the best model in testing. It’s got the best accuracy in live vedio prediction so it seems like augmentation still benefits the prediction by adding robustness to the viewing angle and movement</a:t>
            </a:r>
            <a:endParaRPr sz="900">
              <a:solidFill>
                <a:schemeClr val="dk1"/>
              </a:solidFill>
            </a:endParaRPr>
          </a:p>
          <a:p>
            <a:pPr indent="0" lvl="0" marL="0" rtl="0" algn="l">
              <a:spcBef>
                <a:spcPts val="0"/>
              </a:spcBef>
              <a:spcAft>
                <a:spcPts val="0"/>
              </a:spcAft>
              <a:buNone/>
            </a:pPr>
            <a:r>
              <a:t/>
            </a:r>
            <a:endParaRPr/>
          </a:p>
        </p:txBody>
      </p:sp>
      <p:sp>
        <p:nvSpPr>
          <p:cNvPr id="341" name="Google Shape;341;g12121343ceb_1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2c455b7c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Char char="●"/>
            </a:pPr>
            <a:r>
              <a:rPr lang="en-US" sz="900">
                <a:solidFill>
                  <a:schemeClr val="dk1"/>
                </a:solidFill>
              </a:rPr>
              <a:t>Secondly  It might not always be a good thing to have more epochs. Especially in our case that good accuracy  has been achieved in early ROUNDS. The additonal tranings does not seem to help and might interfere generalization.</a:t>
            </a:r>
            <a:endParaRPr sz="900">
              <a:solidFill>
                <a:schemeClr val="dk1"/>
              </a:solidFill>
            </a:endParaRPr>
          </a:p>
          <a:p>
            <a:pPr indent="-285750" lvl="0" marL="457200" rtl="0" algn="l">
              <a:spcBef>
                <a:spcPts val="0"/>
              </a:spcBef>
              <a:spcAft>
                <a:spcPts val="0"/>
              </a:spcAft>
              <a:buClr>
                <a:schemeClr val="dk1"/>
              </a:buClr>
              <a:buSzPts val="900"/>
              <a:buChar char="●"/>
            </a:pPr>
            <a:r>
              <a:rPr lang="en-US" sz="900">
                <a:solidFill>
                  <a:schemeClr val="dk1"/>
                </a:solidFill>
              </a:rPr>
              <a:t>The solution to this is early stopping, like stop when some criteria is met. Moreover,  we select the optimal model to be the one in RATHER stablized phase just after elbow point to make sure we are not over-training it.</a:t>
            </a:r>
            <a:endParaRPr sz="900">
              <a:solidFill>
                <a:schemeClr val="dk1"/>
              </a:solidFill>
            </a:endParaRPr>
          </a:p>
          <a:p>
            <a:pPr indent="0" lvl="0" marL="45720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
        <p:nvSpPr>
          <p:cNvPr id="355" name="Google Shape;355;g122c455b7cc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2c455b7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22c455b7c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2c455b7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From the video in the previous, we observed the model predicted the test input reasonably accurate. Also the test result </a:t>
            </a:r>
            <a:endParaRPr/>
          </a:p>
        </p:txBody>
      </p:sp>
      <p:sp>
        <p:nvSpPr>
          <p:cNvPr id="391" name="Google Shape;391;g122c455b7c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2cdbdf23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From the video in the previous, we observed the model predicted the test input reasonably accurate. Also the test result </a:t>
            </a:r>
            <a:endParaRPr/>
          </a:p>
        </p:txBody>
      </p:sp>
      <p:sp>
        <p:nvSpPr>
          <p:cNvPr id="397" name="Google Shape;397;g122cdbdf235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f2d8eec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US" sz="1000">
                <a:solidFill>
                  <a:schemeClr val="dk1"/>
                </a:solidFill>
              </a:rPr>
              <a:t>It is estimated that</a:t>
            </a:r>
            <a:r>
              <a:rPr b="1" lang="en-US" sz="1000">
                <a:solidFill>
                  <a:schemeClr val="dk1"/>
                </a:solidFill>
              </a:rPr>
              <a:t> 8 in 10 </a:t>
            </a:r>
            <a:r>
              <a:rPr lang="en-US" sz="1000">
                <a:solidFill>
                  <a:schemeClr val="dk1"/>
                </a:solidFill>
              </a:rPr>
              <a:t>accidents involves distracted driving and it’s a direct cause of ⅕ of all car accident fatalities in Canada.</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The original problem is initiated by insurance company to see if dashboard cameras can capture distracted drivers.</a:t>
            </a:r>
            <a:endParaRPr sz="1000">
              <a:solidFill>
                <a:schemeClr val="dk1"/>
              </a:solidFill>
            </a:endParaRPr>
          </a:p>
          <a:p>
            <a:pPr indent="-292100" lvl="0" marL="457200" rtl="0" algn="l">
              <a:spcBef>
                <a:spcPts val="0"/>
              </a:spcBef>
              <a:spcAft>
                <a:spcPts val="0"/>
              </a:spcAft>
              <a:buClr>
                <a:schemeClr val="dk1"/>
              </a:buClr>
              <a:buSzPts val="1000"/>
              <a:buChar char="●"/>
            </a:pPr>
            <a:r>
              <a:rPr lang="en-US" sz="1000">
                <a:solidFill>
                  <a:schemeClr val="dk1"/>
                </a:solidFill>
              </a:rPr>
              <a:t>Our code and models can be transformed to real applications with a camera installed inside the car.</a:t>
            </a:r>
            <a:endParaRPr sz="300"/>
          </a:p>
        </p:txBody>
      </p:sp>
      <p:sp>
        <p:nvSpPr>
          <p:cNvPr id="244" name="Google Shape;244;g11f2d8eec9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105cbd96f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105cbd96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we loaded the data from Kaggle. Then we applied several transformations to the raw images as different ways of pre-processing. Next, we designed the four models, VGG16, ResNet18, AlexNet using transfer learning and our own baseline CNN. </a:t>
            </a:r>
            <a:endParaRPr/>
          </a:p>
          <a:p>
            <a:pPr indent="0" lvl="0" marL="0" rtl="0" algn="l">
              <a:spcBef>
                <a:spcPts val="0"/>
              </a:spcBef>
              <a:spcAft>
                <a:spcPts val="0"/>
              </a:spcAft>
              <a:buNone/>
            </a:pPr>
            <a:r>
              <a:rPr lang="en-US"/>
              <a:t>Finally, we tested the model performance using two categories of metrics. To analyze the models quantitatively, we used test accuracy and confusion matrix. We also evaluated the model performance qualitatively with GradCAM and some real-world videos.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f2d8eec9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also present the confusion matrices showing predictions vs. true labels for each of the ten classes. There are some </a:t>
            </a:r>
            <a:r>
              <a:rPr lang="en-US"/>
              <a:t>noteworthy</a:t>
            </a:r>
            <a:r>
              <a:rPr lang="en-US"/>
              <a:t> patterns.</a:t>
            </a:r>
            <a:endParaRPr/>
          </a:p>
          <a:p>
            <a:pPr indent="0" lvl="0" marL="0" rtl="0" algn="l">
              <a:spcBef>
                <a:spcPts val="0"/>
              </a:spcBef>
              <a:spcAft>
                <a:spcPts val="0"/>
              </a:spcAft>
              <a:buNone/>
            </a:pPr>
            <a:r>
              <a:rPr lang="en-US"/>
              <a:t>VGG16 model trained with augmented images suffers from high false negative rate, meaning that the model tends to misclassify distracted driving behaviours  </a:t>
            </a:r>
            <a:r>
              <a:rPr lang="en-US"/>
              <a:t>as safe driving. It is especially undesirable if the model needs to be implemented in real application</a:t>
            </a:r>
            <a:endParaRPr/>
          </a:p>
        </p:txBody>
      </p:sp>
      <p:sp>
        <p:nvSpPr>
          <p:cNvPr id="274" name="Google Shape;274;g11f2d8eec9e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2cdbdf23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also present the confusion matrices showing predictions vs. true labels for each of the ten classes. There are some noteworthy patterns.</a:t>
            </a:r>
            <a:endParaRPr/>
          </a:p>
          <a:p>
            <a:pPr indent="0" lvl="0" marL="0" rtl="0" algn="l">
              <a:spcBef>
                <a:spcPts val="0"/>
              </a:spcBef>
              <a:spcAft>
                <a:spcPts val="0"/>
              </a:spcAft>
              <a:buNone/>
            </a:pPr>
            <a:r>
              <a:rPr lang="en-US"/>
              <a:t>VGG16 model trained with augmented images suffers from high false negative rate, meaning that the model tends to misclassify distracted driving behaviours  as safe driving. It is especially undesirable if the model needs to be implemented in real application</a:t>
            </a:r>
            <a:endParaRPr/>
          </a:p>
        </p:txBody>
      </p:sp>
      <p:sp>
        <p:nvSpPr>
          <p:cNvPr id="282" name="Google Shape;282;g122cdbdf235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121343ce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121343c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2cdbdf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t/>
            </a:r>
            <a:endParaRPr sz="1900">
              <a:solidFill>
                <a:schemeClr val="dk1"/>
              </a:solidFill>
            </a:endParaRPr>
          </a:p>
        </p:txBody>
      </p:sp>
      <p:sp>
        <p:nvSpPr>
          <p:cNvPr id="310" name="Google Shape;310;g122cdbdf23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f189165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also utilize an explainable AI technique, called GradCAM, that can </a:t>
            </a:r>
            <a:r>
              <a:rPr lang="en-US"/>
              <a:t>visualize</a:t>
            </a:r>
            <a:r>
              <a:rPr lang="en-US"/>
              <a:t> feature importance to the output, to explain how the models make prediction.</a:t>
            </a:r>
            <a:endParaRPr/>
          </a:p>
          <a:p>
            <a:pPr indent="0" lvl="0" marL="0" rtl="0" algn="l">
              <a:spcBef>
                <a:spcPts val="0"/>
              </a:spcBef>
              <a:spcAft>
                <a:spcPts val="0"/>
              </a:spcAft>
              <a:buNone/>
            </a:pPr>
            <a:r>
              <a:rPr lang="en-US"/>
              <a:t>For example, the model knows that the driver in the first image is talking on the phone by looking at his hand gesture. And the model knows that the driver in the second image is texting while the driver in the third image is drinking in that it finds the cell phone and the cup respectively.</a:t>
            </a:r>
            <a:endParaRPr/>
          </a:p>
        </p:txBody>
      </p:sp>
      <p:sp>
        <p:nvSpPr>
          <p:cNvPr id="317" name="Google Shape;317;g11f189165f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f94dfa15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GradCAM can also be used for explaining </a:t>
            </a:r>
            <a:r>
              <a:rPr lang="en-US">
                <a:solidFill>
                  <a:schemeClr val="dk1"/>
                </a:solidFill>
              </a:rPr>
              <a:t>how decision-making varies from model to model. In the following example, all the three models are able to make correct classification. However, the ResNet18 model focuses on a larger region compared with the VGG16 models.</a:t>
            </a:r>
            <a:endParaRPr>
              <a:solidFill>
                <a:schemeClr val="dk1"/>
              </a:solidFill>
            </a:endParaRPr>
          </a:p>
          <a:p>
            <a:pPr indent="0" lvl="0" marL="0" rtl="0" algn="l">
              <a:spcBef>
                <a:spcPts val="0"/>
              </a:spcBef>
              <a:spcAft>
                <a:spcPts val="0"/>
              </a:spcAft>
              <a:buNone/>
            </a:pPr>
            <a:r>
              <a:t/>
            </a:r>
            <a:endParaRPr/>
          </a:p>
        </p:txBody>
      </p:sp>
      <p:sp>
        <p:nvSpPr>
          <p:cNvPr id="329" name="Google Shape;329;g11f94dfa15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spTree>
      <p:nvGrpSpPr>
        <p:cNvPr id="6" name="Shape 6"/>
        <p:cNvGrpSpPr/>
        <p:nvPr/>
      </p:nvGrpSpPr>
      <p:grpSpPr>
        <a:xfrm>
          <a:off x="0" y="0"/>
          <a:ext cx="0" cy="0"/>
          <a:chOff x="0" y="0"/>
          <a:chExt cx="0" cy="0"/>
        </a:xfrm>
      </p:grpSpPr>
      <p:sp>
        <p:nvSpPr>
          <p:cNvPr id="7" name="Google Shape;7;p50"/>
          <p:cNvSpPr/>
          <p:nvPr/>
        </p:nvSpPr>
        <p:spPr>
          <a:xfrm>
            <a:off x="0" y="0"/>
            <a:ext cx="12192000" cy="6858000"/>
          </a:xfrm>
          <a:prstGeom prst="rect">
            <a:avLst/>
          </a:prstGeom>
          <a:solidFill>
            <a:schemeClr val="accent1">
              <a:alpha val="5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50"/>
          <p:cNvSpPr/>
          <p:nvPr/>
        </p:nvSpPr>
        <p:spPr>
          <a:xfrm>
            <a:off x="8301789" y="-866274"/>
            <a:ext cx="4066673" cy="4066673"/>
          </a:xfrm>
          <a:prstGeom prst="arc">
            <a:avLst>
              <a:gd fmla="val 1409913" name="adj1"/>
              <a:gd fmla="val 12880072" name="adj2"/>
            </a:avLst>
          </a:prstGeom>
          <a:noFill/>
          <a:ln cap="flat" cmpd="sng" w="19050">
            <a:solidFill>
              <a:schemeClr val="lt1">
                <a:alpha val="11764"/>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9" name="Shape 9"/>
        <p:cNvGrpSpPr/>
        <p:nvPr/>
      </p:nvGrpSpPr>
      <p:grpSpPr>
        <a:xfrm>
          <a:off x="0" y="0"/>
          <a:ext cx="0" cy="0"/>
          <a:chOff x="0" y="0"/>
          <a:chExt cx="0" cy="0"/>
        </a:xfrm>
      </p:grpSpPr>
      <p:sp>
        <p:nvSpPr>
          <p:cNvPr id="10" name="Google Shape;10;p72"/>
          <p:cNvSpPr/>
          <p:nvPr/>
        </p:nvSpPr>
        <p:spPr>
          <a:xfrm flipH="1">
            <a:off x="3994321" y="809154"/>
            <a:ext cx="4427783" cy="5323880"/>
          </a:xfrm>
          <a:custGeom>
            <a:rect b="b" l="l" r="r" t="t"/>
            <a:pathLst>
              <a:path extrusionOk="0" h="962025" w="800100">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rive.google.com/file/d/1aHjvRfEMaKdQApAlW9TjYk4p5gY74avG/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drive.google.com/file/d/1OP-QgdM5hoQQpB5iSN4l-ceN1a8xLnrw/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 name="Shape 14"/>
        <p:cNvGrpSpPr/>
        <p:nvPr/>
      </p:nvGrpSpPr>
      <p:grpSpPr>
        <a:xfrm>
          <a:off x="0" y="0"/>
          <a:ext cx="0" cy="0"/>
          <a:chOff x="0" y="0"/>
          <a:chExt cx="0" cy="0"/>
        </a:xfrm>
      </p:grpSpPr>
      <p:sp>
        <p:nvSpPr>
          <p:cNvPr id="15" name="Google Shape;15;p1"/>
          <p:cNvSpPr txBox="1"/>
          <p:nvPr/>
        </p:nvSpPr>
        <p:spPr>
          <a:xfrm>
            <a:off x="5769025" y="2243975"/>
            <a:ext cx="5610600" cy="9543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16487E"/>
                </a:solidFill>
                <a:latin typeface="Trebuchet MS"/>
                <a:ea typeface="Trebuchet MS"/>
                <a:cs typeface="Trebuchet MS"/>
                <a:sym typeface="Trebuchet MS"/>
              </a:rPr>
              <a:t>Deep-learning-based </a:t>
            </a:r>
            <a:endParaRPr b="1" sz="2800">
              <a:solidFill>
                <a:srgbClr val="16487E"/>
              </a:solidFill>
              <a:latin typeface="Trebuchet MS"/>
              <a:ea typeface="Trebuchet MS"/>
              <a:cs typeface="Trebuchet MS"/>
              <a:sym typeface="Trebuchet MS"/>
            </a:endParaRPr>
          </a:p>
          <a:p>
            <a:pPr indent="0" lvl="0" marL="0" marR="0" rtl="0" algn="ctr">
              <a:spcBef>
                <a:spcPts val="0"/>
              </a:spcBef>
              <a:spcAft>
                <a:spcPts val="0"/>
              </a:spcAft>
              <a:buNone/>
            </a:pPr>
            <a:r>
              <a:rPr b="1" lang="en-US" sz="2800">
                <a:solidFill>
                  <a:srgbClr val="16487E"/>
                </a:solidFill>
                <a:latin typeface="Trebuchet MS"/>
                <a:ea typeface="Trebuchet MS"/>
                <a:cs typeface="Trebuchet MS"/>
                <a:sym typeface="Trebuchet MS"/>
              </a:rPr>
              <a:t>Distracted Driver Detection </a:t>
            </a:r>
            <a:endParaRPr b="1" sz="2800">
              <a:solidFill>
                <a:srgbClr val="16487E"/>
              </a:solidFill>
              <a:latin typeface="Trebuchet MS"/>
              <a:ea typeface="Trebuchet MS"/>
              <a:cs typeface="Trebuchet MS"/>
              <a:sym typeface="Trebuchet MS"/>
            </a:endParaRPr>
          </a:p>
        </p:txBody>
      </p:sp>
      <p:sp>
        <p:nvSpPr>
          <p:cNvPr id="16" name="Google Shape;16;p1"/>
          <p:cNvSpPr txBox="1"/>
          <p:nvPr/>
        </p:nvSpPr>
        <p:spPr>
          <a:xfrm>
            <a:off x="5769024" y="3614936"/>
            <a:ext cx="5610600" cy="1816200"/>
          </a:xfrm>
          <a:prstGeom prst="rect">
            <a:avLst/>
          </a:prstGeom>
          <a:noFill/>
          <a:ln>
            <a:noFill/>
          </a:ln>
        </p:spPr>
        <p:txBody>
          <a:bodyPr anchorCtr="0" anchor="ctr" bIns="45700" lIns="91425" spcFirstLastPara="1" rIns="91425" wrap="square" tIns="45700">
            <a:spAutoFit/>
          </a:bodyPr>
          <a:lstStyle/>
          <a:p>
            <a:pPr indent="0" lvl="0" marL="0" marR="0" rtl="0" algn="ctr">
              <a:lnSpc>
                <a:spcPct val="115000"/>
              </a:lnSpc>
              <a:spcBef>
                <a:spcPts val="0"/>
              </a:spcBef>
              <a:spcAft>
                <a:spcPts val="0"/>
              </a:spcAft>
              <a:buNone/>
            </a:pPr>
            <a:r>
              <a:rPr b="1" lang="en-US" sz="2000">
                <a:solidFill>
                  <a:schemeClr val="dk1"/>
                </a:solidFill>
              </a:rPr>
              <a:t>Team 24</a:t>
            </a:r>
            <a:endParaRPr b="1" sz="2000">
              <a:solidFill>
                <a:schemeClr val="dk1"/>
              </a:solidFill>
            </a:endParaRPr>
          </a:p>
          <a:p>
            <a:pPr indent="0" lvl="0" marL="0" marR="0" rtl="0" algn="ctr">
              <a:lnSpc>
                <a:spcPct val="115000"/>
              </a:lnSpc>
              <a:spcBef>
                <a:spcPts val="0"/>
              </a:spcBef>
              <a:spcAft>
                <a:spcPts val="0"/>
              </a:spcAft>
              <a:buNone/>
            </a:pPr>
            <a:r>
              <a:rPr lang="en-US" sz="2000">
                <a:solidFill>
                  <a:schemeClr val="dk1"/>
                </a:solidFill>
              </a:rPr>
              <a:t>Xinyuan Zhu 1007352865</a:t>
            </a:r>
            <a:endParaRPr sz="2000">
              <a:solidFill>
                <a:schemeClr val="dk1"/>
              </a:solidFill>
            </a:endParaRPr>
          </a:p>
          <a:p>
            <a:pPr indent="0" lvl="0" marL="0" marR="0" rtl="0" algn="ctr">
              <a:lnSpc>
                <a:spcPct val="115000"/>
              </a:lnSpc>
              <a:spcBef>
                <a:spcPts val="0"/>
              </a:spcBef>
              <a:spcAft>
                <a:spcPts val="0"/>
              </a:spcAft>
              <a:buNone/>
            </a:pPr>
            <a:r>
              <a:rPr lang="en-US" sz="2000">
                <a:solidFill>
                  <a:schemeClr val="dk1"/>
                </a:solidFill>
              </a:rPr>
              <a:t>Changda Li 1000371251</a:t>
            </a:r>
            <a:endParaRPr sz="2000">
              <a:solidFill>
                <a:schemeClr val="dk1"/>
              </a:solidFill>
            </a:endParaRPr>
          </a:p>
          <a:p>
            <a:pPr indent="0" lvl="0" marL="0" marR="0" rtl="0" algn="ctr">
              <a:lnSpc>
                <a:spcPct val="115000"/>
              </a:lnSpc>
              <a:spcBef>
                <a:spcPts val="0"/>
              </a:spcBef>
              <a:spcAft>
                <a:spcPts val="0"/>
              </a:spcAft>
              <a:buNone/>
            </a:pPr>
            <a:r>
              <a:rPr lang="en-US" sz="2000">
                <a:solidFill>
                  <a:schemeClr val="dk1"/>
                </a:solidFill>
              </a:rPr>
              <a:t>Sheida Saffari 1007524706</a:t>
            </a:r>
            <a:endParaRPr sz="2000">
              <a:solidFill>
                <a:schemeClr val="dk1"/>
              </a:solidFill>
            </a:endParaRPr>
          </a:p>
          <a:p>
            <a:pPr indent="0" lvl="0" marL="0" marR="0" rtl="0" algn="ctr">
              <a:lnSpc>
                <a:spcPct val="115000"/>
              </a:lnSpc>
              <a:spcBef>
                <a:spcPts val="0"/>
              </a:spcBef>
              <a:spcAft>
                <a:spcPts val="0"/>
              </a:spcAft>
              <a:buNone/>
            </a:pPr>
            <a:r>
              <a:rPr lang="en-US" sz="2000">
                <a:solidFill>
                  <a:schemeClr val="dk1"/>
                </a:solidFill>
              </a:rPr>
              <a:t>Pai Peng 1002725394</a:t>
            </a:r>
            <a:endParaRPr sz="2000">
              <a:solidFill>
                <a:schemeClr val="dk1"/>
              </a:solidFill>
            </a:endParaRPr>
          </a:p>
        </p:txBody>
      </p:sp>
      <p:grpSp>
        <p:nvGrpSpPr>
          <p:cNvPr id="17" name="Google Shape;17;p1"/>
          <p:cNvGrpSpPr/>
          <p:nvPr/>
        </p:nvGrpSpPr>
        <p:grpSpPr>
          <a:xfrm>
            <a:off x="299152" y="1890004"/>
            <a:ext cx="5407047" cy="3876673"/>
            <a:chOff x="2491486" y="2154095"/>
            <a:chExt cx="4802422" cy="3443177"/>
          </a:xfrm>
        </p:grpSpPr>
        <p:grpSp>
          <p:nvGrpSpPr>
            <p:cNvPr id="18" name="Google Shape;18;p1"/>
            <p:cNvGrpSpPr/>
            <p:nvPr/>
          </p:nvGrpSpPr>
          <p:grpSpPr>
            <a:xfrm rot="10800000">
              <a:off x="2736207" y="2565662"/>
              <a:ext cx="3591640" cy="768191"/>
              <a:chOff x="4298394" y="3045618"/>
              <a:chExt cx="3591640" cy="768191"/>
            </a:xfrm>
          </p:grpSpPr>
          <p:sp>
            <p:nvSpPr>
              <p:cNvPr id="19" name="Google Shape;19;p1"/>
              <p:cNvSpPr/>
              <p:nvPr/>
            </p:nvSpPr>
            <p:spPr>
              <a:xfrm>
                <a:off x="4401979" y="3311366"/>
                <a:ext cx="3476625" cy="200025"/>
              </a:xfrm>
              <a:custGeom>
                <a:rect b="b" l="l" r="r" t="t"/>
                <a:pathLst>
                  <a:path extrusionOk="0" h="200025" w="34766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1"/>
              <p:cNvSpPr/>
              <p:nvPr/>
            </p:nvSpPr>
            <p:spPr>
              <a:xfrm>
                <a:off x="7851934" y="331231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1"/>
              <p:cNvSpPr/>
              <p:nvPr/>
            </p:nvSpPr>
            <p:spPr>
              <a:xfrm>
                <a:off x="4391739" y="348972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1"/>
              <p:cNvSpPr/>
              <p:nvPr/>
            </p:nvSpPr>
            <p:spPr>
              <a:xfrm>
                <a:off x="4559141" y="3055143"/>
                <a:ext cx="2552700" cy="142875"/>
              </a:xfrm>
              <a:custGeom>
                <a:rect b="b" l="l" r="r" t="t"/>
                <a:pathLst>
                  <a:path extrusionOk="0" h="142875" w="2552700">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1"/>
              <p:cNvSpPr/>
              <p:nvPr/>
            </p:nvSpPr>
            <p:spPr>
              <a:xfrm>
                <a:off x="7089934" y="315610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1"/>
              <p:cNvSpPr/>
              <p:nvPr/>
            </p:nvSpPr>
            <p:spPr>
              <a:xfrm>
                <a:off x="4546759" y="3045618"/>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1"/>
              <p:cNvSpPr/>
              <p:nvPr/>
            </p:nvSpPr>
            <p:spPr>
              <a:xfrm>
                <a:off x="6717506" y="3322796"/>
                <a:ext cx="676275" cy="104775"/>
              </a:xfrm>
              <a:custGeom>
                <a:rect b="b" l="l" r="r" t="t"/>
                <a:pathLst>
                  <a:path extrusionOk="0" h="104775" w="676275">
                    <a:moveTo>
                      <a:pt x="668179" y="7144"/>
                    </a:moveTo>
                    <a:lnTo>
                      <a:pt x="672941" y="11906"/>
                    </a:lnTo>
                    <a:lnTo>
                      <a:pt x="471964" y="98584"/>
                    </a:lnTo>
                    <a:lnTo>
                      <a:pt x="7144" y="98584"/>
                    </a:lnTo>
                    <a:lnTo>
                      <a:pt x="7144" y="91916"/>
                    </a:lnTo>
                    <a:lnTo>
                      <a:pt x="469106" y="919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1"/>
              <p:cNvSpPr/>
              <p:nvPr/>
            </p:nvSpPr>
            <p:spPr>
              <a:xfrm>
                <a:off x="6705124" y="3398043"/>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
              <p:cNvSpPr/>
              <p:nvPr/>
            </p:nvSpPr>
            <p:spPr>
              <a:xfrm>
                <a:off x="5352574" y="3312318"/>
                <a:ext cx="742950" cy="485775"/>
              </a:xfrm>
              <a:custGeom>
                <a:rect b="b" l="l" r="r" t="t"/>
                <a:pathLst>
                  <a:path extrusionOk="0" h="485775" w="742950">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
              <p:cNvSpPr/>
              <p:nvPr/>
            </p:nvSpPr>
            <p:spPr>
              <a:xfrm>
                <a:off x="5343287" y="3775709"/>
                <a:ext cx="38100" cy="38100"/>
              </a:xfrm>
              <a:custGeom>
                <a:rect b="b" l="l" r="r" t="t"/>
                <a:pathLst>
                  <a:path extrusionOk="0" h="38100" w="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1"/>
              <p:cNvSpPr/>
              <p:nvPr/>
            </p:nvSpPr>
            <p:spPr>
              <a:xfrm>
                <a:off x="4308634" y="3313271"/>
                <a:ext cx="1009650" cy="428625"/>
              </a:xfrm>
              <a:custGeom>
                <a:rect b="b" l="l" r="r" t="t"/>
                <a:pathLst>
                  <a:path extrusionOk="0" h="428625" w="1009650">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1"/>
              <p:cNvSpPr/>
              <p:nvPr/>
            </p:nvSpPr>
            <p:spPr>
              <a:xfrm>
                <a:off x="4298394" y="371451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1"/>
              <p:cNvSpPr/>
              <p:nvPr/>
            </p:nvSpPr>
            <p:spPr>
              <a:xfrm>
                <a:off x="6470809" y="3194208"/>
                <a:ext cx="1076325" cy="142875"/>
              </a:xfrm>
              <a:custGeom>
                <a:rect b="b" l="l" r="r" t="t"/>
                <a:pathLst>
                  <a:path extrusionOk="0" h="142875" w="107632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1"/>
              <p:cNvSpPr/>
              <p:nvPr/>
            </p:nvSpPr>
            <p:spPr>
              <a:xfrm>
                <a:off x="6460569" y="3184921"/>
                <a:ext cx="38100" cy="38100"/>
              </a:xfrm>
              <a:custGeom>
                <a:rect b="b" l="l" r="r" t="t"/>
                <a:pathLst>
                  <a:path extrusionOk="0" h="38100" w="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1"/>
              <p:cNvSpPr/>
              <p:nvPr/>
            </p:nvSpPr>
            <p:spPr>
              <a:xfrm>
                <a:off x="5156359" y="3240881"/>
                <a:ext cx="590550" cy="190500"/>
              </a:xfrm>
              <a:custGeom>
                <a:rect b="b" l="l" r="r" t="t"/>
                <a:pathLst>
                  <a:path extrusionOk="0" h="190500" w="590550">
                    <a:moveTo>
                      <a:pt x="7144" y="7144"/>
                    </a:moveTo>
                    <a:lnTo>
                      <a:pt x="408146" y="7144"/>
                    </a:lnTo>
                    <a:lnTo>
                      <a:pt x="585311" y="184309"/>
                    </a:lnTo>
                    <a:lnTo>
                      <a:pt x="580549" y="189071"/>
                    </a:lnTo>
                    <a:lnTo>
                      <a:pt x="405289" y="13811"/>
                    </a:lnTo>
                    <a:lnTo>
                      <a:pt x="7144" y="138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1"/>
              <p:cNvSpPr/>
              <p:nvPr/>
            </p:nvSpPr>
            <p:spPr>
              <a:xfrm>
                <a:off x="5134451" y="323135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1"/>
              <p:cNvSpPr/>
              <p:nvPr/>
            </p:nvSpPr>
            <p:spPr>
              <a:xfrm>
                <a:off x="5084921" y="3377088"/>
                <a:ext cx="361950" cy="95250"/>
              </a:xfrm>
              <a:custGeom>
                <a:rect b="b" l="l" r="r" t="t"/>
                <a:pathLst>
                  <a:path extrusionOk="0" h="95250" w="361950">
                    <a:moveTo>
                      <a:pt x="349091" y="7144"/>
                    </a:moveTo>
                    <a:lnTo>
                      <a:pt x="354806" y="12859"/>
                    </a:lnTo>
                    <a:lnTo>
                      <a:pt x="271939" y="94774"/>
                    </a:lnTo>
                    <a:lnTo>
                      <a:pt x="7144" y="94774"/>
                    </a:lnTo>
                    <a:lnTo>
                      <a:pt x="7144" y="88106"/>
                    </a:lnTo>
                    <a:lnTo>
                      <a:pt x="269081" y="881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1"/>
              <p:cNvSpPr/>
              <p:nvPr/>
            </p:nvSpPr>
            <p:spPr>
              <a:xfrm>
                <a:off x="5072539" y="344852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1"/>
              <p:cNvSpPr/>
              <p:nvPr/>
            </p:nvSpPr>
            <p:spPr>
              <a:xfrm>
                <a:off x="5571649" y="3071336"/>
                <a:ext cx="809625" cy="200025"/>
              </a:xfrm>
              <a:custGeom>
                <a:rect b="b" l="l" r="r" t="t"/>
                <a:pathLst>
                  <a:path extrusionOk="0" h="200025" w="809625">
                    <a:moveTo>
                      <a:pt x="11906" y="7144"/>
                    </a:moveTo>
                    <a:lnTo>
                      <a:pt x="192881" y="188119"/>
                    </a:lnTo>
                    <a:lnTo>
                      <a:pt x="808196" y="188119"/>
                    </a:lnTo>
                    <a:lnTo>
                      <a:pt x="808196" y="195739"/>
                    </a:lnTo>
                    <a:lnTo>
                      <a:pt x="190024" y="194786"/>
                    </a:lnTo>
                    <a:lnTo>
                      <a:pt x="7144" y="119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
              <p:cNvSpPr/>
              <p:nvPr/>
            </p:nvSpPr>
            <p:spPr>
              <a:xfrm>
                <a:off x="6358414" y="3242786"/>
                <a:ext cx="38100" cy="38100"/>
              </a:xfrm>
              <a:custGeom>
                <a:rect b="b" l="l" r="r" t="t"/>
                <a:pathLst>
                  <a:path extrusionOk="0" h="38100" w="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39" name="Google Shape;39;p1"/>
            <p:cNvPicPr preferRelativeResize="0"/>
            <p:nvPr/>
          </p:nvPicPr>
          <p:blipFill rotWithShape="1">
            <a:blip r:embed="rId3">
              <a:alphaModFix/>
            </a:blip>
            <a:srcRect b="0" l="0" r="0" t="0"/>
            <a:stretch/>
          </p:blipFill>
          <p:spPr>
            <a:xfrm>
              <a:off x="2491486" y="3466203"/>
              <a:ext cx="3600450" cy="771525"/>
            </a:xfrm>
            <a:prstGeom prst="rect">
              <a:avLst/>
            </a:prstGeom>
            <a:noFill/>
            <a:ln>
              <a:noFill/>
            </a:ln>
          </p:spPr>
        </p:pic>
        <p:pic>
          <p:nvPicPr>
            <p:cNvPr id="40" name="Google Shape;40;p1"/>
            <p:cNvPicPr preferRelativeResize="0"/>
            <p:nvPr/>
          </p:nvPicPr>
          <p:blipFill rotWithShape="1">
            <a:blip r:embed="rId4">
              <a:alphaModFix/>
            </a:blip>
            <a:srcRect b="0" l="0" r="0" t="0"/>
            <a:stretch/>
          </p:blipFill>
          <p:spPr>
            <a:xfrm>
              <a:off x="3593436" y="3868249"/>
              <a:ext cx="3600450" cy="771525"/>
            </a:xfrm>
            <a:prstGeom prst="rect">
              <a:avLst/>
            </a:prstGeom>
            <a:noFill/>
            <a:ln>
              <a:noFill/>
            </a:ln>
          </p:spPr>
        </p:pic>
        <p:pic>
          <p:nvPicPr>
            <p:cNvPr id="41" name="Google Shape;41;p1"/>
            <p:cNvPicPr preferRelativeResize="0"/>
            <p:nvPr/>
          </p:nvPicPr>
          <p:blipFill rotWithShape="1">
            <a:blip r:embed="rId5">
              <a:alphaModFix/>
            </a:blip>
            <a:srcRect b="0" l="0" r="0" t="0"/>
            <a:stretch/>
          </p:blipFill>
          <p:spPr>
            <a:xfrm>
              <a:off x="3276578" y="4508639"/>
              <a:ext cx="3600450" cy="771525"/>
            </a:xfrm>
            <a:prstGeom prst="rect">
              <a:avLst/>
            </a:prstGeom>
            <a:noFill/>
            <a:ln>
              <a:noFill/>
            </a:ln>
          </p:spPr>
        </p:pic>
        <p:grpSp>
          <p:nvGrpSpPr>
            <p:cNvPr id="42" name="Google Shape;42;p1"/>
            <p:cNvGrpSpPr/>
            <p:nvPr/>
          </p:nvGrpSpPr>
          <p:grpSpPr>
            <a:xfrm rot="10800000">
              <a:off x="2851116" y="3792900"/>
              <a:ext cx="3591640" cy="768191"/>
              <a:chOff x="4298394" y="3045618"/>
              <a:chExt cx="3591640" cy="768191"/>
            </a:xfrm>
          </p:grpSpPr>
          <p:sp>
            <p:nvSpPr>
              <p:cNvPr id="43" name="Google Shape;43;p1"/>
              <p:cNvSpPr/>
              <p:nvPr/>
            </p:nvSpPr>
            <p:spPr>
              <a:xfrm>
                <a:off x="4401979" y="3311366"/>
                <a:ext cx="3476625" cy="200025"/>
              </a:xfrm>
              <a:custGeom>
                <a:rect b="b" l="l" r="r" t="t"/>
                <a:pathLst>
                  <a:path extrusionOk="0" h="200025" w="34766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1"/>
              <p:cNvSpPr/>
              <p:nvPr/>
            </p:nvSpPr>
            <p:spPr>
              <a:xfrm>
                <a:off x="7851934" y="331231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1"/>
              <p:cNvSpPr/>
              <p:nvPr/>
            </p:nvSpPr>
            <p:spPr>
              <a:xfrm>
                <a:off x="4391739" y="348972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1"/>
              <p:cNvSpPr/>
              <p:nvPr/>
            </p:nvSpPr>
            <p:spPr>
              <a:xfrm>
                <a:off x="4559141" y="3055143"/>
                <a:ext cx="2552700" cy="142875"/>
              </a:xfrm>
              <a:custGeom>
                <a:rect b="b" l="l" r="r" t="t"/>
                <a:pathLst>
                  <a:path extrusionOk="0" h="142875" w="2552700">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1"/>
              <p:cNvSpPr/>
              <p:nvPr/>
            </p:nvSpPr>
            <p:spPr>
              <a:xfrm>
                <a:off x="7089934" y="315610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1"/>
              <p:cNvSpPr/>
              <p:nvPr/>
            </p:nvSpPr>
            <p:spPr>
              <a:xfrm>
                <a:off x="4546759" y="3045618"/>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1"/>
              <p:cNvSpPr/>
              <p:nvPr/>
            </p:nvSpPr>
            <p:spPr>
              <a:xfrm>
                <a:off x="6717506" y="3322796"/>
                <a:ext cx="676275" cy="104775"/>
              </a:xfrm>
              <a:custGeom>
                <a:rect b="b" l="l" r="r" t="t"/>
                <a:pathLst>
                  <a:path extrusionOk="0" h="104775" w="676275">
                    <a:moveTo>
                      <a:pt x="668179" y="7144"/>
                    </a:moveTo>
                    <a:lnTo>
                      <a:pt x="672941" y="11906"/>
                    </a:lnTo>
                    <a:lnTo>
                      <a:pt x="471964" y="98584"/>
                    </a:lnTo>
                    <a:lnTo>
                      <a:pt x="7144" y="98584"/>
                    </a:lnTo>
                    <a:lnTo>
                      <a:pt x="7144" y="91916"/>
                    </a:lnTo>
                    <a:lnTo>
                      <a:pt x="469106" y="919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1"/>
              <p:cNvSpPr/>
              <p:nvPr/>
            </p:nvSpPr>
            <p:spPr>
              <a:xfrm>
                <a:off x="6705124" y="3398043"/>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1"/>
              <p:cNvSpPr/>
              <p:nvPr/>
            </p:nvSpPr>
            <p:spPr>
              <a:xfrm>
                <a:off x="5352574" y="3312318"/>
                <a:ext cx="742950" cy="485775"/>
              </a:xfrm>
              <a:custGeom>
                <a:rect b="b" l="l" r="r" t="t"/>
                <a:pathLst>
                  <a:path extrusionOk="0" h="485775" w="742950">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1"/>
              <p:cNvSpPr/>
              <p:nvPr/>
            </p:nvSpPr>
            <p:spPr>
              <a:xfrm>
                <a:off x="5343287" y="3775709"/>
                <a:ext cx="38100" cy="38100"/>
              </a:xfrm>
              <a:custGeom>
                <a:rect b="b" l="l" r="r" t="t"/>
                <a:pathLst>
                  <a:path extrusionOk="0" h="38100" w="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1"/>
              <p:cNvSpPr/>
              <p:nvPr/>
            </p:nvSpPr>
            <p:spPr>
              <a:xfrm>
                <a:off x="4308634" y="3313271"/>
                <a:ext cx="1009650" cy="428625"/>
              </a:xfrm>
              <a:custGeom>
                <a:rect b="b" l="l" r="r" t="t"/>
                <a:pathLst>
                  <a:path extrusionOk="0" h="428625" w="1009650">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1"/>
              <p:cNvSpPr/>
              <p:nvPr/>
            </p:nvSpPr>
            <p:spPr>
              <a:xfrm>
                <a:off x="4298394" y="371451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1"/>
              <p:cNvSpPr/>
              <p:nvPr/>
            </p:nvSpPr>
            <p:spPr>
              <a:xfrm>
                <a:off x="6470809" y="3194208"/>
                <a:ext cx="1076325" cy="142875"/>
              </a:xfrm>
              <a:custGeom>
                <a:rect b="b" l="l" r="r" t="t"/>
                <a:pathLst>
                  <a:path extrusionOk="0" h="142875" w="107632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1"/>
              <p:cNvSpPr/>
              <p:nvPr/>
            </p:nvSpPr>
            <p:spPr>
              <a:xfrm>
                <a:off x="6460569" y="3184921"/>
                <a:ext cx="38100" cy="38100"/>
              </a:xfrm>
              <a:custGeom>
                <a:rect b="b" l="l" r="r" t="t"/>
                <a:pathLst>
                  <a:path extrusionOk="0" h="38100" w="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1"/>
              <p:cNvSpPr/>
              <p:nvPr/>
            </p:nvSpPr>
            <p:spPr>
              <a:xfrm>
                <a:off x="5156359" y="3240881"/>
                <a:ext cx="590550" cy="190500"/>
              </a:xfrm>
              <a:custGeom>
                <a:rect b="b" l="l" r="r" t="t"/>
                <a:pathLst>
                  <a:path extrusionOk="0" h="190500" w="590550">
                    <a:moveTo>
                      <a:pt x="7144" y="7144"/>
                    </a:moveTo>
                    <a:lnTo>
                      <a:pt x="408146" y="7144"/>
                    </a:lnTo>
                    <a:lnTo>
                      <a:pt x="585311" y="184309"/>
                    </a:lnTo>
                    <a:lnTo>
                      <a:pt x="580549" y="189071"/>
                    </a:lnTo>
                    <a:lnTo>
                      <a:pt x="405289" y="13811"/>
                    </a:lnTo>
                    <a:lnTo>
                      <a:pt x="7144" y="138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1"/>
              <p:cNvSpPr/>
              <p:nvPr/>
            </p:nvSpPr>
            <p:spPr>
              <a:xfrm>
                <a:off x="5134451" y="323135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1"/>
              <p:cNvSpPr/>
              <p:nvPr/>
            </p:nvSpPr>
            <p:spPr>
              <a:xfrm>
                <a:off x="5084921" y="3377088"/>
                <a:ext cx="361950" cy="95250"/>
              </a:xfrm>
              <a:custGeom>
                <a:rect b="b" l="l" r="r" t="t"/>
                <a:pathLst>
                  <a:path extrusionOk="0" h="95250" w="361950">
                    <a:moveTo>
                      <a:pt x="349091" y="7144"/>
                    </a:moveTo>
                    <a:lnTo>
                      <a:pt x="354806" y="12859"/>
                    </a:lnTo>
                    <a:lnTo>
                      <a:pt x="271939" y="94774"/>
                    </a:lnTo>
                    <a:lnTo>
                      <a:pt x="7144" y="94774"/>
                    </a:lnTo>
                    <a:lnTo>
                      <a:pt x="7144" y="88106"/>
                    </a:lnTo>
                    <a:lnTo>
                      <a:pt x="269081" y="881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1"/>
              <p:cNvSpPr/>
              <p:nvPr/>
            </p:nvSpPr>
            <p:spPr>
              <a:xfrm>
                <a:off x="5072539" y="344852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1"/>
              <p:cNvSpPr/>
              <p:nvPr/>
            </p:nvSpPr>
            <p:spPr>
              <a:xfrm>
                <a:off x="5571649" y="3071336"/>
                <a:ext cx="809625" cy="200025"/>
              </a:xfrm>
              <a:custGeom>
                <a:rect b="b" l="l" r="r" t="t"/>
                <a:pathLst>
                  <a:path extrusionOk="0" h="200025" w="809625">
                    <a:moveTo>
                      <a:pt x="11906" y="7144"/>
                    </a:moveTo>
                    <a:lnTo>
                      <a:pt x="192881" y="188119"/>
                    </a:lnTo>
                    <a:lnTo>
                      <a:pt x="808196" y="188119"/>
                    </a:lnTo>
                    <a:lnTo>
                      <a:pt x="808196" y="195739"/>
                    </a:lnTo>
                    <a:lnTo>
                      <a:pt x="190024" y="194786"/>
                    </a:lnTo>
                    <a:lnTo>
                      <a:pt x="7144" y="119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1"/>
              <p:cNvSpPr/>
              <p:nvPr/>
            </p:nvSpPr>
            <p:spPr>
              <a:xfrm>
                <a:off x="6358414" y="3242786"/>
                <a:ext cx="38100" cy="38100"/>
              </a:xfrm>
              <a:custGeom>
                <a:rect b="b" l="l" r="r" t="t"/>
                <a:pathLst>
                  <a:path extrusionOk="0" h="38100" w="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1"/>
            <p:cNvGrpSpPr/>
            <p:nvPr/>
          </p:nvGrpSpPr>
          <p:grpSpPr>
            <a:xfrm>
              <a:off x="3818399" y="2183373"/>
              <a:ext cx="2675401" cy="572223"/>
              <a:chOff x="4298394" y="3045618"/>
              <a:chExt cx="3591640" cy="768191"/>
            </a:xfrm>
          </p:grpSpPr>
          <p:sp>
            <p:nvSpPr>
              <p:cNvPr id="64" name="Google Shape;64;p1"/>
              <p:cNvSpPr/>
              <p:nvPr/>
            </p:nvSpPr>
            <p:spPr>
              <a:xfrm>
                <a:off x="4401979" y="3311366"/>
                <a:ext cx="3476625" cy="200025"/>
              </a:xfrm>
              <a:custGeom>
                <a:rect b="b" l="l" r="r" t="t"/>
                <a:pathLst>
                  <a:path extrusionOk="0" h="200025" w="34766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1"/>
              <p:cNvSpPr/>
              <p:nvPr/>
            </p:nvSpPr>
            <p:spPr>
              <a:xfrm>
                <a:off x="7851934" y="331231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1"/>
              <p:cNvSpPr/>
              <p:nvPr/>
            </p:nvSpPr>
            <p:spPr>
              <a:xfrm>
                <a:off x="4391739" y="348972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1"/>
              <p:cNvSpPr/>
              <p:nvPr/>
            </p:nvSpPr>
            <p:spPr>
              <a:xfrm>
                <a:off x="4559141" y="3055143"/>
                <a:ext cx="2552700" cy="142875"/>
              </a:xfrm>
              <a:custGeom>
                <a:rect b="b" l="l" r="r" t="t"/>
                <a:pathLst>
                  <a:path extrusionOk="0" h="142875" w="2552700">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1"/>
              <p:cNvSpPr/>
              <p:nvPr/>
            </p:nvSpPr>
            <p:spPr>
              <a:xfrm>
                <a:off x="7089934" y="315610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1"/>
              <p:cNvSpPr/>
              <p:nvPr/>
            </p:nvSpPr>
            <p:spPr>
              <a:xfrm>
                <a:off x="4546759" y="3045618"/>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1"/>
              <p:cNvSpPr/>
              <p:nvPr/>
            </p:nvSpPr>
            <p:spPr>
              <a:xfrm>
                <a:off x="6717506" y="3322796"/>
                <a:ext cx="676275" cy="104775"/>
              </a:xfrm>
              <a:custGeom>
                <a:rect b="b" l="l" r="r" t="t"/>
                <a:pathLst>
                  <a:path extrusionOk="0" h="104775" w="676275">
                    <a:moveTo>
                      <a:pt x="668179" y="7144"/>
                    </a:moveTo>
                    <a:lnTo>
                      <a:pt x="672941" y="11906"/>
                    </a:lnTo>
                    <a:lnTo>
                      <a:pt x="471964" y="98584"/>
                    </a:lnTo>
                    <a:lnTo>
                      <a:pt x="7144" y="98584"/>
                    </a:lnTo>
                    <a:lnTo>
                      <a:pt x="7144" y="91916"/>
                    </a:lnTo>
                    <a:lnTo>
                      <a:pt x="469106" y="919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1"/>
              <p:cNvSpPr/>
              <p:nvPr/>
            </p:nvSpPr>
            <p:spPr>
              <a:xfrm>
                <a:off x="6705124" y="3398043"/>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1"/>
              <p:cNvSpPr/>
              <p:nvPr/>
            </p:nvSpPr>
            <p:spPr>
              <a:xfrm>
                <a:off x="5352574" y="3312318"/>
                <a:ext cx="742950" cy="485775"/>
              </a:xfrm>
              <a:custGeom>
                <a:rect b="b" l="l" r="r" t="t"/>
                <a:pathLst>
                  <a:path extrusionOk="0" h="485775" w="742950">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1"/>
              <p:cNvSpPr/>
              <p:nvPr/>
            </p:nvSpPr>
            <p:spPr>
              <a:xfrm>
                <a:off x="5343287" y="3775709"/>
                <a:ext cx="38100" cy="38100"/>
              </a:xfrm>
              <a:custGeom>
                <a:rect b="b" l="l" r="r" t="t"/>
                <a:pathLst>
                  <a:path extrusionOk="0" h="38100" w="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1"/>
              <p:cNvSpPr/>
              <p:nvPr/>
            </p:nvSpPr>
            <p:spPr>
              <a:xfrm>
                <a:off x="4308634" y="3313271"/>
                <a:ext cx="1009650" cy="428625"/>
              </a:xfrm>
              <a:custGeom>
                <a:rect b="b" l="l" r="r" t="t"/>
                <a:pathLst>
                  <a:path extrusionOk="0" h="428625" w="1009650">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1"/>
              <p:cNvSpPr/>
              <p:nvPr/>
            </p:nvSpPr>
            <p:spPr>
              <a:xfrm>
                <a:off x="4298394" y="371451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1"/>
              <p:cNvSpPr/>
              <p:nvPr/>
            </p:nvSpPr>
            <p:spPr>
              <a:xfrm>
                <a:off x="6470809" y="3194208"/>
                <a:ext cx="1076325" cy="142875"/>
              </a:xfrm>
              <a:custGeom>
                <a:rect b="b" l="l" r="r" t="t"/>
                <a:pathLst>
                  <a:path extrusionOk="0" h="142875" w="107632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1"/>
              <p:cNvSpPr/>
              <p:nvPr/>
            </p:nvSpPr>
            <p:spPr>
              <a:xfrm>
                <a:off x="6460569" y="3184921"/>
                <a:ext cx="38100" cy="38100"/>
              </a:xfrm>
              <a:custGeom>
                <a:rect b="b" l="l" r="r" t="t"/>
                <a:pathLst>
                  <a:path extrusionOk="0" h="38100" w="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1"/>
              <p:cNvSpPr/>
              <p:nvPr/>
            </p:nvSpPr>
            <p:spPr>
              <a:xfrm>
                <a:off x="5156359" y="3240881"/>
                <a:ext cx="590550" cy="190500"/>
              </a:xfrm>
              <a:custGeom>
                <a:rect b="b" l="l" r="r" t="t"/>
                <a:pathLst>
                  <a:path extrusionOk="0" h="190500" w="590550">
                    <a:moveTo>
                      <a:pt x="7144" y="7144"/>
                    </a:moveTo>
                    <a:lnTo>
                      <a:pt x="408146" y="7144"/>
                    </a:lnTo>
                    <a:lnTo>
                      <a:pt x="585311" y="184309"/>
                    </a:lnTo>
                    <a:lnTo>
                      <a:pt x="580549" y="189071"/>
                    </a:lnTo>
                    <a:lnTo>
                      <a:pt x="405289" y="13811"/>
                    </a:lnTo>
                    <a:lnTo>
                      <a:pt x="7144" y="138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1"/>
              <p:cNvSpPr/>
              <p:nvPr/>
            </p:nvSpPr>
            <p:spPr>
              <a:xfrm>
                <a:off x="5134451" y="323135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1"/>
              <p:cNvSpPr/>
              <p:nvPr/>
            </p:nvSpPr>
            <p:spPr>
              <a:xfrm>
                <a:off x="5084921" y="3377088"/>
                <a:ext cx="361950" cy="95250"/>
              </a:xfrm>
              <a:custGeom>
                <a:rect b="b" l="l" r="r" t="t"/>
                <a:pathLst>
                  <a:path extrusionOk="0" h="95250" w="361950">
                    <a:moveTo>
                      <a:pt x="349091" y="7144"/>
                    </a:moveTo>
                    <a:lnTo>
                      <a:pt x="354806" y="12859"/>
                    </a:lnTo>
                    <a:lnTo>
                      <a:pt x="271939" y="94774"/>
                    </a:lnTo>
                    <a:lnTo>
                      <a:pt x="7144" y="94774"/>
                    </a:lnTo>
                    <a:lnTo>
                      <a:pt x="7144" y="88106"/>
                    </a:lnTo>
                    <a:lnTo>
                      <a:pt x="269081" y="881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1"/>
              <p:cNvSpPr/>
              <p:nvPr/>
            </p:nvSpPr>
            <p:spPr>
              <a:xfrm>
                <a:off x="5072539" y="344852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1"/>
              <p:cNvSpPr/>
              <p:nvPr/>
            </p:nvSpPr>
            <p:spPr>
              <a:xfrm>
                <a:off x="5571649" y="3071336"/>
                <a:ext cx="809625" cy="200025"/>
              </a:xfrm>
              <a:custGeom>
                <a:rect b="b" l="l" r="r" t="t"/>
                <a:pathLst>
                  <a:path extrusionOk="0" h="200025" w="809625">
                    <a:moveTo>
                      <a:pt x="11906" y="7144"/>
                    </a:moveTo>
                    <a:lnTo>
                      <a:pt x="192881" y="188119"/>
                    </a:lnTo>
                    <a:lnTo>
                      <a:pt x="808196" y="188119"/>
                    </a:lnTo>
                    <a:lnTo>
                      <a:pt x="808196" y="195739"/>
                    </a:lnTo>
                    <a:lnTo>
                      <a:pt x="190024" y="194786"/>
                    </a:lnTo>
                    <a:lnTo>
                      <a:pt x="7144" y="119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1"/>
              <p:cNvSpPr/>
              <p:nvPr/>
            </p:nvSpPr>
            <p:spPr>
              <a:xfrm>
                <a:off x="6358414" y="3242786"/>
                <a:ext cx="38100" cy="38100"/>
              </a:xfrm>
              <a:custGeom>
                <a:rect b="b" l="l" r="r" t="t"/>
                <a:pathLst>
                  <a:path extrusionOk="0" h="38100" w="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4" name="Google Shape;84;p1"/>
            <p:cNvGrpSpPr/>
            <p:nvPr/>
          </p:nvGrpSpPr>
          <p:grpSpPr>
            <a:xfrm>
              <a:off x="3267976" y="2332275"/>
              <a:ext cx="3501920" cy="1194157"/>
              <a:chOff x="7533182" y="1351307"/>
              <a:chExt cx="4265295" cy="1454468"/>
            </a:xfrm>
          </p:grpSpPr>
          <p:sp>
            <p:nvSpPr>
              <p:cNvPr id="85" name="Google Shape;85;p1"/>
              <p:cNvSpPr/>
              <p:nvPr/>
            </p:nvSpPr>
            <p:spPr>
              <a:xfrm>
                <a:off x="8179930" y="1579907"/>
                <a:ext cx="3581400" cy="762000"/>
              </a:xfrm>
              <a:custGeom>
                <a:rect b="b" l="l" r="r" t="t"/>
                <a:pathLst>
                  <a:path extrusionOk="0" h="762000" w="35814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1"/>
              <p:cNvSpPr/>
              <p:nvPr/>
            </p:nvSpPr>
            <p:spPr>
              <a:xfrm>
                <a:off x="8190407" y="1590385"/>
                <a:ext cx="3562350" cy="742950"/>
              </a:xfrm>
              <a:custGeom>
                <a:rect b="b" l="l" r="r" t="t"/>
                <a:pathLst>
                  <a:path extrusionOk="0" h="742950" w="35623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1"/>
              <p:cNvSpPr/>
              <p:nvPr/>
            </p:nvSpPr>
            <p:spPr>
              <a:xfrm>
                <a:off x="7533182" y="1351307"/>
                <a:ext cx="3552825" cy="771525"/>
              </a:xfrm>
              <a:custGeom>
                <a:rect b="b" l="l" r="r" t="t"/>
                <a:pathLst>
                  <a:path extrusionOk="0" h="771525" w="35528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
              <p:cNvSpPr/>
              <p:nvPr/>
            </p:nvSpPr>
            <p:spPr>
              <a:xfrm>
                <a:off x="7543660" y="1360832"/>
                <a:ext cx="3533775" cy="752475"/>
              </a:xfrm>
              <a:custGeom>
                <a:rect b="b" l="l" r="r" t="t"/>
                <a:pathLst>
                  <a:path extrusionOk="0" h="752475" w="35337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
              <p:cNvSpPr/>
              <p:nvPr/>
            </p:nvSpPr>
            <p:spPr>
              <a:xfrm>
                <a:off x="7588427" y="1653250"/>
                <a:ext cx="4210050" cy="1152525"/>
              </a:xfrm>
              <a:custGeom>
                <a:rect b="b" l="l" r="r" t="t"/>
                <a:pathLst>
                  <a:path extrusionOk="0" h="1152525" w="4210050">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
              <p:cNvSpPr/>
              <p:nvPr/>
            </p:nvSpPr>
            <p:spPr>
              <a:xfrm>
                <a:off x="7596285" y="1665632"/>
                <a:ext cx="4200525" cy="1133475"/>
              </a:xfrm>
              <a:custGeom>
                <a:rect b="b" l="l" r="r" t="t"/>
                <a:pathLst>
                  <a:path extrusionOk="0" h="1133475" w="420052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91" name="Google Shape;91;p1"/>
            <p:cNvGrpSpPr/>
            <p:nvPr/>
          </p:nvGrpSpPr>
          <p:grpSpPr>
            <a:xfrm>
              <a:off x="4048905" y="5006582"/>
              <a:ext cx="2675401" cy="572223"/>
              <a:chOff x="4298394" y="3045618"/>
              <a:chExt cx="3591640" cy="768191"/>
            </a:xfrm>
          </p:grpSpPr>
          <p:sp>
            <p:nvSpPr>
              <p:cNvPr id="92" name="Google Shape;92;p1"/>
              <p:cNvSpPr/>
              <p:nvPr/>
            </p:nvSpPr>
            <p:spPr>
              <a:xfrm>
                <a:off x="4401979" y="3311366"/>
                <a:ext cx="3476625" cy="200025"/>
              </a:xfrm>
              <a:custGeom>
                <a:rect b="b" l="l" r="r" t="t"/>
                <a:pathLst>
                  <a:path extrusionOk="0" h="200025" w="34766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
              <p:cNvSpPr/>
              <p:nvPr/>
            </p:nvSpPr>
            <p:spPr>
              <a:xfrm>
                <a:off x="7851934" y="331231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
              <p:cNvSpPr/>
              <p:nvPr/>
            </p:nvSpPr>
            <p:spPr>
              <a:xfrm>
                <a:off x="4391739" y="348972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
              <p:cNvSpPr/>
              <p:nvPr/>
            </p:nvSpPr>
            <p:spPr>
              <a:xfrm>
                <a:off x="4559141" y="3055143"/>
                <a:ext cx="2552700" cy="142875"/>
              </a:xfrm>
              <a:custGeom>
                <a:rect b="b" l="l" r="r" t="t"/>
                <a:pathLst>
                  <a:path extrusionOk="0" h="142875" w="2552700">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1"/>
              <p:cNvSpPr/>
              <p:nvPr/>
            </p:nvSpPr>
            <p:spPr>
              <a:xfrm>
                <a:off x="7089934" y="3156108"/>
                <a:ext cx="38100" cy="38100"/>
              </a:xfrm>
              <a:custGeom>
                <a:rect b="b" l="l" r="r" t="t"/>
                <a:pathLst>
                  <a:path extrusionOk="0" h="38100" w="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
              <p:cNvSpPr/>
              <p:nvPr/>
            </p:nvSpPr>
            <p:spPr>
              <a:xfrm>
                <a:off x="4546759" y="3045618"/>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6717506" y="3322796"/>
                <a:ext cx="676275" cy="104775"/>
              </a:xfrm>
              <a:custGeom>
                <a:rect b="b" l="l" r="r" t="t"/>
                <a:pathLst>
                  <a:path extrusionOk="0" h="104775" w="676275">
                    <a:moveTo>
                      <a:pt x="668179" y="7144"/>
                    </a:moveTo>
                    <a:lnTo>
                      <a:pt x="672941" y="11906"/>
                    </a:lnTo>
                    <a:lnTo>
                      <a:pt x="471964" y="98584"/>
                    </a:lnTo>
                    <a:lnTo>
                      <a:pt x="7144" y="98584"/>
                    </a:lnTo>
                    <a:lnTo>
                      <a:pt x="7144" y="91916"/>
                    </a:lnTo>
                    <a:lnTo>
                      <a:pt x="469106" y="9191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
              <p:cNvSpPr/>
              <p:nvPr/>
            </p:nvSpPr>
            <p:spPr>
              <a:xfrm>
                <a:off x="6705124" y="3398043"/>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
              <p:cNvSpPr/>
              <p:nvPr/>
            </p:nvSpPr>
            <p:spPr>
              <a:xfrm>
                <a:off x="5352574" y="3312318"/>
                <a:ext cx="742950" cy="485775"/>
              </a:xfrm>
              <a:custGeom>
                <a:rect b="b" l="l" r="r" t="t"/>
                <a:pathLst>
                  <a:path extrusionOk="0" h="485775" w="742950">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
              <p:cNvSpPr/>
              <p:nvPr/>
            </p:nvSpPr>
            <p:spPr>
              <a:xfrm>
                <a:off x="5343287" y="3775709"/>
                <a:ext cx="38100" cy="38100"/>
              </a:xfrm>
              <a:custGeom>
                <a:rect b="b" l="l" r="r" t="t"/>
                <a:pathLst>
                  <a:path extrusionOk="0" h="38100" w="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
              <p:cNvSpPr/>
              <p:nvPr/>
            </p:nvSpPr>
            <p:spPr>
              <a:xfrm>
                <a:off x="4308634" y="3313271"/>
                <a:ext cx="1009650" cy="428625"/>
              </a:xfrm>
              <a:custGeom>
                <a:rect b="b" l="l" r="r" t="t"/>
                <a:pathLst>
                  <a:path extrusionOk="0" h="428625" w="1009650">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
              <p:cNvSpPr/>
              <p:nvPr/>
            </p:nvSpPr>
            <p:spPr>
              <a:xfrm>
                <a:off x="4298394" y="3714511"/>
                <a:ext cx="38100" cy="38100"/>
              </a:xfrm>
              <a:custGeom>
                <a:rect b="b" l="l" r="r" t="t"/>
                <a:pathLst>
                  <a:path extrusionOk="0" h="38100" w="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
              <p:cNvSpPr/>
              <p:nvPr/>
            </p:nvSpPr>
            <p:spPr>
              <a:xfrm>
                <a:off x="6470809" y="3194208"/>
                <a:ext cx="1076325" cy="142875"/>
              </a:xfrm>
              <a:custGeom>
                <a:rect b="b" l="l" r="r" t="t"/>
                <a:pathLst>
                  <a:path extrusionOk="0" h="142875" w="107632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
              <p:cNvSpPr/>
              <p:nvPr/>
            </p:nvSpPr>
            <p:spPr>
              <a:xfrm>
                <a:off x="6460569" y="3184921"/>
                <a:ext cx="38100" cy="38100"/>
              </a:xfrm>
              <a:custGeom>
                <a:rect b="b" l="l" r="r" t="t"/>
                <a:pathLst>
                  <a:path extrusionOk="0" h="38100" w="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
              <p:cNvSpPr/>
              <p:nvPr/>
            </p:nvSpPr>
            <p:spPr>
              <a:xfrm>
                <a:off x="5156359" y="3240881"/>
                <a:ext cx="590550" cy="190500"/>
              </a:xfrm>
              <a:custGeom>
                <a:rect b="b" l="l" r="r" t="t"/>
                <a:pathLst>
                  <a:path extrusionOk="0" h="190500" w="590550">
                    <a:moveTo>
                      <a:pt x="7144" y="7144"/>
                    </a:moveTo>
                    <a:lnTo>
                      <a:pt x="408146" y="7144"/>
                    </a:lnTo>
                    <a:lnTo>
                      <a:pt x="585311" y="184309"/>
                    </a:lnTo>
                    <a:lnTo>
                      <a:pt x="580549" y="189071"/>
                    </a:lnTo>
                    <a:lnTo>
                      <a:pt x="405289" y="13811"/>
                    </a:lnTo>
                    <a:lnTo>
                      <a:pt x="7144" y="13811"/>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
              <p:cNvSpPr/>
              <p:nvPr/>
            </p:nvSpPr>
            <p:spPr>
              <a:xfrm>
                <a:off x="5134451" y="323135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
              <p:cNvSpPr/>
              <p:nvPr/>
            </p:nvSpPr>
            <p:spPr>
              <a:xfrm>
                <a:off x="5084921" y="3377088"/>
                <a:ext cx="361950" cy="95250"/>
              </a:xfrm>
              <a:custGeom>
                <a:rect b="b" l="l" r="r" t="t"/>
                <a:pathLst>
                  <a:path extrusionOk="0" h="95250" w="361950">
                    <a:moveTo>
                      <a:pt x="349091" y="7144"/>
                    </a:moveTo>
                    <a:lnTo>
                      <a:pt x="354806" y="12859"/>
                    </a:lnTo>
                    <a:lnTo>
                      <a:pt x="271939" y="94774"/>
                    </a:lnTo>
                    <a:lnTo>
                      <a:pt x="7144" y="94774"/>
                    </a:lnTo>
                    <a:lnTo>
                      <a:pt x="7144" y="88106"/>
                    </a:lnTo>
                    <a:lnTo>
                      <a:pt x="269081" y="881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
              <p:cNvSpPr/>
              <p:nvPr/>
            </p:nvSpPr>
            <p:spPr>
              <a:xfrm>
                <a:off x="5072539" y="3448526"/>
                <a:ext cx="38100" cy="38100"/>
              </a:xfrm>
              <a:custGeom>
                <a:rect b="b" l="l" r="r" t="t"/>
                <a:pathLst>
                  <a:path extrusionOk="0" h="38100" w="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
              <p:cNvSpPr/>
              <p:nvPr/>
            </p:nvSpPr>
            <p:spPr>
              <a:xfrm>
                <a:off x="5571649" y="3071336"/>
                <a:ext cx="809625" cy="200025"/>
              </a:xfrm>
              <a:custGeom>
                <a:rect b="b" l="l" r="r" t="t"/>
                <a:pathLst>
                  <a:path extrusionOk="0" h="200025" w="809625">
                    <a:moveTo>
                      <a:pt x="11906" y="7144"/>
                    </a:moveTo>
                    <a:lnTo>
                      <a:pt x="192881" y="188119"/>
                    </a:lnTo>
                    <a:lnTo>
                      <a:pt x="808196" y="188119"/>
                    </a:lnTo>
                    <a:lnTo>
                      <a:pt x="808196" y="195739"/>
                    </a:lnTo>
                    <a:lnTo>
                      <a:pt x="190024" y="194786"/>
                    </a:lnTo>
                    <a:lnTo>
                      <a:pt x="7144" y="11906"/>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
              <p:cNvSpPr/>
              <p:nvPr/>
            </p:nvSpPr>
            <p:spPr>
              <a:xfrm>
                <a:off x="6358414" y="3242786"/>
                <a:ext cx="38100" cy="38100"/>
              </a:xfrm>
              <a:custGeom>
                <a:rect b="b" l="l" r="r" t="t"/>
                <a:pathLst>
                  <a:path extrusionOk="0" h="38100" w="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2" name="Google Shape;112;p1"/>
            <p:cNvGrpSpPr/>
            <p:nvPr/>
          </p:nvGrpSpPr>
          <p:grpSpPr>
            <a:xfrm>
              <a:off x="4373595" y="2154095"/>
              <a:ext cx="2920313" cy="3443177"/>
              <a:chOff x="5269706" y="2450306"/>
              <a:chExt cx="1654493" cy="1950720"/>
            </a:xfrm>
          </p:grpSpPr>
          <p:sp>
            <p:nvSpPr>
              <p:cNvPr id="113" name="Google Shape;113;p1"/>
              <p:cNvSpPr/>
              <p:nvPr/>
            </p:nvSpPr>
            <p:spPr>
              <a:xfrm>
                <a:off x="6101239" y="2703671"/>
                <a:ext cx="28575" cy="28575"/>
              </a:xfrm>
              <a:custGeom>
                <a:rect b="b" l="l" r="r" t="t"/>
                <a:pathLst>
                  <a:path extrusionOk="0" h="28575" w="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
              <p:cNvSpPr/>
              <p:nvPr/>
            </p:nvSpPr>
            <p:spPr>
              <a:xfrm>
                <a:off x="5951696" y="2877026"/>
                <a:ext cx="38100" cy="38100"/>
              </a:xfrm>
              <a:custGeom>
                <a:rect b="b" l="l" r="r" t="t"/>
                <a:pathLst>
                  <a:path extrusionOk="0" h="38100" w="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
              <p:cNvSpPr/>
              <p:nvPr/>
            </p:nvSpPr>
            <p:spPr>
              <a:xfrm>
                <a:off x="5698331" y="3973354"/>
                <a:ext cx="19050" cy="19050"/>
              </a:xfrm>
              <a:custGeom>
                <a:rect b="b" l="l" r="r" t="t"/>
                <a:pathLst>
                  <a:path extrusionOk="0" h="19050" w="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
              <p:cNvSpPr/>
              <p:nvPr/>
            </p:nvSpPr>
            <p:spPr>
              <a:xfrm>
                <a:off x="5746909" y="4064794"/>
                <a:ext cx="123825" cy="114300"/>
              </a:xfrm>
              <a:custGeom>
                <a:rect b="b" l="l" r="r" t="t"/>
                <a:pathLst>
                  <a:path extrusionOk="0" h="114300" w="123825">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
              <p:cNvSpPr/>
              <p:nvPr/>
            </p:nvSpPr>
            <p:spPr>
              <a:xfrm>
                <a:off x="5687854" y="3799046"/>
                <a:ext cx="28575" cy="28575"/>
              </a:xfrm>
              <a:custGeom>
                <a:rect b="b" l="l" r="r" t="t"/>
                <a:pathLst>
                  <a:path extrusionOk="0" h="28575" w="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
              <p:cNvSpPr/>
              <p:nvPr/>
            </p:nvSpPr>
            <p:spPr>
              <a:xfrm>
                <a:off x="5623084" y="3319939"/>
                <a:ext cx="38100" cy="38100"/>
              </a:xfrm>
              <a:custGeom>
                <a:rect b="b" l="l" r="r" t="t"/>
                <a:pathLst>
                  <a:path extrusionOk="0" h="38100" w="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
              <p:cNvSpPr/>
              <p:nvPr/>
            </p:nvSpPr>
            <p:spPr>
              <a:xfrm>
                <a:off x="5570696" y="3153251"/>
                <a:ext cx="38100" cy="38100"/>
              </a:xfrm>
              <a:custGeom>
                <a:rect b="b" l="l" r="r" t="t"/>
                <a:pathLst>
                  <a:path extrusionOk="0" h="38100" w="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
              <p:cNvSpPr/>
              <p:nvPr/>
            </p:nvSpPr>
            <p:spPr>
              <a:xfrm>
                <a:off x="5729764" y="3684746"/>
                <a:ext cx="28575" cy="28575"/>
              </a:xfrm>
              <a:custGeom>
                <a:rect b="b" l="l" r="r" t="t"/>
                <a:pathLst>
                  <a:path extrusionOk="0" h="28575" w="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
              <p:cNvSpPr/>
              <p:nvPr/>
            </p:nvSpPr>
            <p:spPr>
              <a:xfrm>
                <a:off x="6108859" y="3107531"/>
                <a:ext cx="19050" cy="19050"/>
              </a:xfrm>
              <a:custGeom>
                <a:rect b="b" l="l" r="r" t="t"/>
                <a:pathLst>
                  <a:path extrusionOk="0" h="19050" w="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
              <p:cNvSpPr/>
              <p:nvPr/>
            </p:nvSpPr>
            <p:spPr>
              <a:xfrm>
                <a:off x="5836444" y="4114324"/>
                <a:ext cx="57150" cy="47625"/>
              </a:xfrm>
              <a:custGeom>
                <a:rect b="b" l="l" r="r" t="t"/>
                <a:pathLst>
                  <a:path extrusionOk="0" h="47625" w="57150">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
              <p:cNvSpPr/>
              <p:nvPr/>
            </p:nvSpPr>
            <p:spPr>
              <a:xfrm>
                <a:off x="5983129" y="4121944"/>
                <a:ext cx="28575" cy="28575"/>
              </a:xfrm>
              <a:custGeom>
                <a:rect b="b" l="l" r="r" t="t"/>
                <a:pathLst>
                  <a:path extrusionOk="0" h="28575" w="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
              <p:cNvSpPr/>
              <p:nvPr/>
            </p:nvSpPr>
            <p:spPr>
              <a:xfrm>
                <a:off x="5954554" y="4154329"/>
                <a:ext cx="47625" cy="38100"/>
              </a:xfrm>
              <a:custGeom>
                <a:rect b="b" l="l" r="r" t="t"/>
                <a:pathLst>
                  <a:path extrusionOk="0" h="38100" w="47625">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
              <p:cNvSpPr/>
              <p:nvPr/>
            </p:nvSpPr>
            <p:spPr>
              <a:xfrm>
                <a:off x="5931694" y="3744754"/>
                <a:ext cx="28575" cy="38100"/>
              </a:xfrm>
              <a:custGeom>
                <a:rect b="b" l="l" r="r" t="t"/>
                <a:pathLst>
                  <a:path extrusionOk="0" h="38100" w="28575">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
              <p:cNvSpPr/>
              <p:nvPr/>
            </p:nvSpPr>
            <p:spPr>
              <a:xfrm>
                <a:off x="5695474" y="3153251"/>
                <a:ext cx="28575" cy="28575"/>
              </a:xfrm>
              <a:custGeom>
                <a:rect b="b" l="l" r="r" t="t"/>
                <a:pathLst>
                  <a:path extrusionOk="0" h="28575" w="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
              <p:cNvSpPr/>
              <p:nvPr/>
            </p:nvSpPr>
            <p:spPr>
              <a:xfrm>
                <a:off x="5837396" y="2713196"/>
                <a:ext cx="19050" cy="19050"/>
              </a:xfrm>
              <a:custGeom>
                <a:rect b="b" l="l" r="r" t="t"/>
                <a:pathLst>
                  <a:path extrusionOk="0" h="19050" w="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
              <p:cNvSpPr/>
              <p:nvPr/>
            </p:nvSpPr>
            <p:spPr>
              <a:xfrm>
                <a:off x="6235541" y="2754154"/>
                <a:ext cx="38100" cy="38100"/>
              </a:xfrm>
              <a:custGeom>
                <a:rect b="b" l="l" r="r" t="t"/>
                <a:pathLst>
                  <a:path extrusionOk="0" h="38100" w="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
              <p:cNvSpPr/>
              <p:nvPr/>
            </p:nvSpPr>
            <p:spPr>
              <a:xfrm>
                <a:off x="5832634" y="2902744"/>
                <a:ext cx="19050" cy="19050"/>
              </a:xfrm>
              <a:custGeom>
                <a:rect b="b" l="l" r="r" t="t"/>
                <a:pathLst>
                  <a:path extrusionOk="0" h="19050" w="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
              <p:cNvSpPr/>
              <p:nvPr/>
            </p:nvSpPr>
            <p:spPr>
              <a:xfrm>
                <a:off x="5535454" y="3318034"/>
                <a:ext cx="66675" cy="66675"/>
              </a:xfrm>
              <a:custGeom>
                <a:rect b="b" l="l" r="r" t="t"/>
                <a:pathLst>
                  <a:path extrusionOk="0" h="66675" w="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
              <p:cNvSpPr/>
              <p:nvPr/>
            </p:nvSpPr>
            <p:spPr>
              <a:xfrm>
                <a:off x="5367814" y="3373279"/>
                <a:ext cx="19050" cy="19050"/>
              </a:xfrm>
              <a:custGeom>
                <a:rect b="b" l="l" r="r" t="t"/>
                <a:pathLst>
                  <a:path extrusionOk="0" h="19050" w="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
              <p:cNvSpPr/>
              <p:nvPr/>
            </p:nvSpPr>
            <p:spPr>
              <a:xfrm>
                <a:off x="5561171" y="3803809"/>
                <a:ext cx="76200" cy="85725"/>
              </a:xfrm>
              <a:custGeom>
                <a:rect b="b" l="l" r="r" t="t"/>
                <a:pathLst>
                  <a:path extrusionOk="0" h="85725" w="76200">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
              <p:cNvSpPr/>
              <p:nvPr/>
            </p:nvSpPr>
            <p:spPr>
              <a:xfrm>
                <a:off x="5891689" y="3838099"/>
                <a:ext cx="66675" cy="57150"/>
              </a:xfrm>
              <a:custGeom>
                <a:rect b="b" l="l" r="r" t="t"/>
                <a:pathLst>
                  <a:path extrusionOk="0" h="57150" w="66675">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
              <p:cNvSpPr/>
              <p:nvPr/>
            </p:nvSpPr>
            <p:spPr>
              <a:xfrm>
                <a:off x="5664994" y="3268504"/>
                <a:ext cx="114300" cy="114300"/>
              </a:xfrm>
              <a:custGeom>
                <a:rect b="b" l="l" r="r" t="t"/>
                <a:pathLst>
                  <a:path extrusionOk="0" h="114300" w="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
              <p:cNvSpPr/>
              <p:nvPr/>
            </p:nvSpPr>
            <p:spPr>
              <a:xfrm>
                <a:off x="5531644" y="2882741"/>
                <a:ext cx="28575" cy="28575"/>
              </a:xfrm>
              <a:custGeom>
                <a:rect b="b" l="l" r="r" t="t"/>
                <a:pathLst>
                  <a:path extrusionOk="0" h="28575" w="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
              <p:cNvSpPr/>
              <p:nvPr/>
            </p:nvSpPr>
            <p:spPr>
              <a:xfrm>
                <a:off x="5657374" y="3650456"/>
                <a:ext cx="57150" cy="85725"/>
              </a:xfrm>
              <a:custGeom>
                <a:rect b="b" l="l" r="r" t="t"/>
                <a:pathLst>
                  <a:path extrusionOk="0" h="85725" w="57150">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
              <p:cNvSpPr/>
              <p:nvPr/>
            </p:nvSpPr>
            <p:spPr>
              <a:xfrm>
                <a:off x="5672614" y="3374231"/>
                <a:ext cx="47625" cy="47625"/>
              </a:xfrm>
              <a:custGeom>
                <a:rect b="b" l="l" r="r" t="t"/>
                <a:pathLst>
                  <a:path extrusionOk="0" h="47625" w="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
              <p:cNvSpPr/>
              <p:nvPr/>
            </p:nvSpPr>
            <p:spPr>
              <a:xfrm>
                <a:off x="5797391" y="4164806"/>
                <a:ext cx="28575" cy="28575"/>
              </a:xfrm>
              <a:custGeom>
                <a:rect b="b" l="l" r="r" t="t"/>
                <a:pathLst>
                  <a:path extrusionOk="0" h="28575" w="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
              <p:cNvSpPr/>
              <p:nvPr/>
            </p:nvSpPr>
            <p:spPr>
              <a:xfrm>
                <a:off x="6067717" y="3886676"/>
                <a:ext cx="19050" cy="19050"/>
              </a:xfrm>
              <a:custGeom>
                <a:rect b="b" l="l" r="r" t="t"/>
                <a:pathLst>
                  <a:path extrusionOk="0" h="19050" w="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
              <p:cNvSpPr/>
              <p:nvPr/>
            </p:nvSpPr>
            <p:spPr>
              <a:xfrm>
                <a:off x="5555456" y="3539014"/>
                <a:ext cx="57150" cy="57150"/>
              </a:xfrm>
              <a:custGeom>
                <a:rect b="b" l="l" r="r" t="t"/>
                <a:pathLst>
                  <a:path extrusionOk="0" h="57150" w="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
              <p:cNvSpPr/>
              <p:nvPr/>
            </p:nvSpPr>
            <p:spPr>
              <a:xfrm>
                <a:off x="6038374" y="4180046"/>
                <a:ext cx="19050" cy="19050"/>
              </a:xfrm>
              <a:custGeom>
                <a:rect b="b" l="l" r="r" t="t"/>
                <a:pathLst>
                  <a:path extrusionOk="0" h="19050" w="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
              <p:cNvSpPr/>
              <p:nvPr/>
            </p:nvSpPr>
            <p:spPr>
              <a:xfrm>
                <a:off x="5919311" y="3565684"/>
                <a:ext cx="19050" cy="19050"/>
              </a:xfrm>
              <a:custGeom>
                <a:rect b="b" l="l" r="r" t="t"/>
                <a:pathLst>
                  <a:path extrusionOk="0" h="19050" w="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
              <p:cNvSpPr/>
              <p:nvPr/>
            </p:nvSpPr>
            <p:spPr>
              <a:xfrm>
                <a:off x="5928836" y="4101941"/>
                <a:ext cx="19050" cy="19050"/>
              </a:xfrm>
              <a:custGeom>
                <a:rect b="b" l="l" r="r" t="t"/>
                <a:pathLst>
                  <a:path extrusionOk="0" h="19050" w="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
              <p:cNvSpPr/>
              <p:nvPr/>
            </p:nvSpPr>
            <p:spPr>
              <a:xfrm>
                <a:off x="5470684" y="3559016"/>
                <a:ext cx="66675" cy="66675"/>
              </a:xfrm>
              <a:custGeom>
                <a:rect b="b" l="l" r="r" t="t"/>
                <a:pathLst>
                  <a:path extrusionOk="0" h="66675" w="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
              <p:cNvSpPr/>
              <p:nvPr/>
            </p:nvSpPr>
            <p:spPr>
              <a:xfrm>
                <a:off x="5958364" y="3854291"/>
                <a:ext cx="38100" cy="38100"/>
              </a:xfrm>
              <a:custGeom>
                <a:rect b="b" l="l" r="r" t="t"/>
                <a:pathLst>
                  <a:path extrusionOk="0" h="38100" w="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
              <p:cNvSpPr/>
              <p:nvPr/>
            </p:nvSpPr>
            <p:spPr>
              <a:xfrm>
                <a:off x="6216491" y="2458879"/>
                <a:ext cx="19050" cy="19050"/>
              </a:xfrm>
              <a:custGeom>
                <a:rect b="b" l="l" r="r" t="t"/>
                <a:pathLst>
                  <a:path extrusionOk="0" h="19050" w="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
              <p:cNvSpPr/>
              <p:nvPr/>
            </p:nvSpPr>
            <p:spPr>
              <a:xfrm>
                <a:off x="5384006" y="3668554"/>
                <a:ext cx="66675" cy="66675"/>
              </a:xfrm>
              <a:custGeom>
                <a:rect b="b" l="l" r="r" t="t"/>
                <a:pathLst>
                  <a:path extrusionOk="0" h="66675" w="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
              <p:cNvSpPr/>
              <p:nvPr/>
            </p:nvSpPr>
            <p:spPr>
              <a:xfrm>
                <a:off x="5896451" y="3007519"/>
                <a:ext cx="57150" cy="57150"/>
              </a:xfrm>
              <a:custGeom>
                <a:rect b="b" l="l" r="r" t="t"/>
                <a:pathLst>
                  <a:path extrusionOk="0" h="57150" w="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
              <p:cNvSpPr/>
              <p:nvPr/>
            </p:nvSpPr>
            <p:spPr>
              <a:xfrm>
                <a:off x="6256496" y="2455069"/>
                <a:ext cx="28575" cy="28575"/>
              </a:xfrm>
              <a:custGeom>
                <a:rect b="b" l="l" r="r" t="t"/>
                <a:pathLst>
                  <a:path extrusionOk="0" h="28575" w="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
              <p:cNvSpPr/>
              <p:nvPr/>
            </p:nvSpPr>
            <p:spPr>
              <a:xfrm>
                <a:off x="5407819" y="3471386"/>
                <a:ext cx="38100" cy="38100"/>
              </a:xfrm>
              <a:custGeom>
                <a:rect b="b" l="l" r="r" t="t"/>
                <a:pathLst>
                  <a:path extrusionOk="0" h="38100" w="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1"/>
              <p:cNvSpPr/>
              <p:nvPr/>
            </p:nvSpPr>
            <p:spPr>
              <a:xfrm>
                <a:off x="6014561" y="2881789"/>
                <a:ext cx="19050" cy="19050"/>
              </a:xfrm>
              <a:custGeom>
                <a:rect b="b" l="l" r="r" t="t"/>
                <a:pathLst>
                  <a:path extrusionOk="0" h="19050" w="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
              <p:cNvSpPr/>
              <p:nvPr/>
            </p:nvSpPr>
            <p:spPr>
              <a:xfrm>
                <a:off x="5963126" y="2893219"/>
                <a:ext cx="76200" cy="85725"/>
              </a:xfrm>
              <a:custGeom>
                <a:rect b="b" l="l" r="r" t="t"/>
                <a:pathLst>
                  <a:path extrusionOk="0" h="85725" w="76200">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
              <p:cNvSpPr/>
              <p:nvPr/>
            </p:nvSpPr>
            <p:spPr>
              <a:xfrm>
                <a:off x="5599271" y="3773329"/>
                <a:ext cx="28575" cy="28575"/>
              </a:xfrm>
              <a:custGeom>
                <a:rect b="b" l="l" r="r" t="t"/>
                <a:pathLst>
                  <a:path extrusionOk="0" h="28575" w="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
              <p:cNvSpPr/>
              <p:nvPr/>
            </p:nvSpPr>
            <p:spPr>
              <a:xfrm>
                <a:off x="5607844" y="3741896"/>
                <a:ext cx="38100" cy="38100"/>
              </a:xfrm>
              <a:custGeom>
                <a:rect b="b" l="l" r="r" t="t"/>
                <a:pathLst>
                  <a:path extrusionOk="0" h="38100" w="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
              <p:cNvSpPr/>
              <p:nvPr/>
            </p:nvSpPr>
            <p:spPr>
              <a:xfrm>
                <a:off x="6123146" y="2626519"/>
                <a:ext cx="47625" cy="47625"/>
              </a:xfrm>
              <a:custGeom>
                <a:rect b="b" l="l" r="r" t="t"/>
                <a:pathLst>
                  <a:path extrusionOk="0" h="47625" w="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
              <p:cNvSpPr/>
              <p:nvPr/>
            </p:nvSpPr>
            <p:spPr>
              <a:xfrm>
                <a:off x="6023134" y="2957989"/>
                <a:ext cx="28575" cy="28575"/>
              </a:xfrm>
              <a:custGeom>
                <a:rect b="b" l="l" r="r" t="t"/>
                <a:pathLst>
                  <a:path extrusionOk="0" h="28575" w="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
              <p:cNvSpPr/>
              <p:nvPr/>
            </p:nvSpPr>
            <p:spPr>
              <a:xfrm>
                <a:off x="5868829" y="2835116"/>
                <a:ext cx="57150" cy="57150"/>
              </a:xfrm>
              <a:custGeom>
                <a:rect b="b" l="l" r="r" t="t"/>
                <a:pathLst>
                  <a:path extrusionOk="0" h="57150" w="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
              <p:cNvSpPr/>
              <p:nvPr/>
            </p:nvSpPr>
            <p:spPr>
              <a:xfrm>
                <a:off x="5718334" y="3236119"/>
                <a:ext cx="28575" cy="28575"/>
              </a:xfrm>
              <a:custGeom>
                <a:rect b="b" l="l" r="r" t="t"/>
                <a:pathLst>
                  <a:path extrusionOk="0" h="28575" w="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
              <p:cNvSpPr/>
              <p:nvPr/>
            </p:nvSpPr>
            <p:spPr>
              <a:xfrm>
                <a:off x="6134576" y="2823686"/>
                <a:ext cx="28575" cy="28575"/>
              </a:xfrm>
              <a:custGeom>
                <a:rect b="b" l="l" r="r" t="t"/>
                <a:pathLst>
                  <a:path extrusionOk="0" h="28575" w="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
              <p:cNvSpPr/>
              <p:nvPr/>
            </p:nvSpPr>
            <p:spPr>
              <a:xfrm>
                <a:off x="6121241" y="2847499"/>
                <a:ext cx="38100" cy="38100"/>
              </a:xfrm>
              <a:custGeom>
                <a:rect b="b" l="l" r="r" t="t"/>
                <a:pathLst>
                  <a:path extrusionOk="0" h="38100" w="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
              <p:cNvSpPr/>
              <p:nvPr/>
            </p:nvSpPr>
            <p:spPr>
              <a:xfrm>
                <a:off x="5774531" y="3376136"/>
                <a:ext cx="76200" cy="95250"/>
              </a:xfrm>
              <a:custGeom>
                <a:rect b="b" l="l" r="r" t="t"/>
                <a:pathLst>
                  <a:path extrusionOk="0" h="95250" w="7620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
              <p:cNvSpPr/>
              <p:nvPr/>
            </p:nvSpPr>
            <p:spPr>
              <a:xfrm>
                <a:off x="5570696" y="3223736"/>
                <a:ext cx="28575" cy="28575"/>
              </a:xfrm>
              <a:custGeom>
                <a:rect b="b" l="l" r="r" t="t"/>
                <a:pathLst>
                  <a:path extrusionOk="0" h="28575" w="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
              <p:cNvSpPr/>
              <p:nvPr/>
            </p:nvSpPr>
            <p:spPr>
              <a:xfrm>
                <a:off x="5915501" y="4155281"/>
                <a:ext cx="38100" cy="28575"/>
              </a:xfrm>
              <a:custGeom>
                <a:rect b="b" l="l" r="r" t="t"/>
                <a:pathLst>
                  <a:path extrusionOk="0" h="28575" w="38100">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
              <p:cNvSpPr/>
              <p:nvPr/>
            </p:nvSpPr>
            <p:spPr>
              <a:xfrm>
                <a:off x="5491639" y="3211354"/>
                <a:ext cx="66675" cy="66675"/>
              </a:xfrm>
              <a:custGeom>
                <a:rect b="b" l="l" r="r" t="t"/>
                <a:pathLst>
                  <a:path extrusionOk="0" h="66675" w="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
              <p:cNvSpPr/>
              <p:nvPr/>
            </p:nvSpPr>
            <p:spPr>
              <a:xfrm>
                <a:off x="5838349" y="3117056"/>
                <a:ext cx="76200" cy="85725"/>
              </a:xfrm>
              <a:custGeom>
                <a:rect b="b" l="l" r="r" t="t"/>
                <a:pathLst>
                  <a:path extrusionOk="0" h="85725" w="76200">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
              <p:cNvSpPr/>
              <p:nvPr/>
            </p:nvSpPr>
            <p:spPr>
              <a:xfrm>
                <a:off x="5675471" y="3245644"/>
                <a:ext cx="28575" cy="28575"/>
              </a:xfrm>
              <a:custGeom>
                <a:rect b="b" l="l" r="r" t="t"/>
                <a:pathLst>
                  <a:path extrusionOk="0" h="28575" w="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
              <p:cNvSpPr/>
              <p:nvPr/>
            </p:nvSpPr>
            <p:spPr>
              <a:xfrm>
                <a:off x="5369719" y="3549491"/>
                <a:ext cx="38100" cy="38100"/>
              </a:xfrm>
              <a:custGeom>
                <a:rect b="b" l="l" r="r" t="t"/>
                <a:pathLst>
                  <a:path extrusionOk="0" h="38100" w="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
              <p:cNvSpPr/>
              <p:nvPr/>
            </p:nvSpPr>
            <p:spPr>
              <a:xfrm>
                <a:off x="5723096" y="3647599"/>
                <a:ext cx="38100" cy="38100"/>
              </a:xfrm>
              <a:custGeom>
                <a:rect b="b" l="l" r="r" t="t"/>
                <a:pathLst>
                  <a:path extrusionOk="0" h="38100" w="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
              <p:cNvSpPr/>
              <p:nvPr/>
            </p:nvSpPr>
            <p:spPr>
              <a:xfrm>
                <a:off x="6036469" y="2917984"/>
                <a:ext cx="161925" cy="133350"/>
              </a:xfrm>
              <a:custGeom>
                <a:rect b="b" l="l" r="r" t="t"/>
                <a:pathLst>
                  <a:path extrusionOk="0" h="133350" w="161925">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
              <p:cNvSpPr/>
              <p:nvPr/>
            </p:nvSpPr>
            <p:spPr>
              <a:xfrm>
                <a:off x="5822156" y="3741896"/>
                <a:ext cx="28575" cy="28575"/>
              </a:xfrm>
              <a:custGeom>
                <a:rect b="b" l="l" r="r" t="t"/>
                <a:pathLst>
                  <a:path extrusionOk="0" h="28575" w="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
              <p:cNvSpPr/>
              <p:nvPr/>
            </p:nvSpPr>
            <p:spPr>
              <a:xfrm>
                <a:off x="5948839" y="2976086"/>
                <a:ext cx="28575" cy="28575"/>
              </a:xfrm>
              <a:custGeom>
                <a:rect b="b" l="l" r="r" t="t"/>
                <a:pathLst>
                  <a:path extrusionOk="0" h="28575" w="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
              <p:cNvSpPr/>
              <p:nvPr/>
            </p:nvSpPr>
            <p:spPr>
              <a:xfrm>
                <a:off x="5656094" y="3041809"/>
                <a:ext cx="95250" cy="114300"/>
              </a:xfrm>
              <a:custGeom>
                <a:rect b="b" l="l" r="r" t="t"/>
                <a:pathLst>
                  <a:path extrusionOk="0" h="114300" w="9525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1"/>
              <p:cNvSpPr/>
              <p:nvPr/>
            </p:nvSpPr>
            <p:spPr>
              <a:xfrm>
                <a:off x="5755481" y="4182904"/>
                <a:ext cx="57150" cy="57150"/>
              </a:xfrm>
              <a:custGeom>
                <a:rect b="b" l="l" r="r" t="t"/>
                <a:pathLst>
                  <a:path extrusionOk="0" h="57150" w="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
              <p:cNvSpPr/>
              <p:nvPr/>
            </p:nvSpPr>
            <p:spPr>
              <a:xfrm>
                <a:off x="6033611" y="3938111"/>
                <a:ext cx="28575" cy="28575"/>
              </a:xfrm>
              <a:custGeom>
                <a:rect b="b" l="l" r="r" t="t"/>
                <a:pathLst>
                  <a:path extrusionOk="0" h="28575" w="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
              <p:cNvSpPr/>
              <p:nvPr/>
            </p:nvSpPr>
            <p:spPr>
              <a:xfrm>
                <a:off x="5585936" y="3662839"/>
                <a:ext cx="38100" cy="38100"/>
              </a:xfrm>
              <a:custGeom>
                <a:rect b="b" l="l" r="r" t="t"/>
                <a:pathLst>
                  <a:path extrusionOk="0" h="38100" w="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
              <p:cNvSpPr/>
              <p:nvPr/>
            </p:nvSpPr>
            <p:spPr>
              <a:xfrm>
                <a:off x="5774531" y="3054191"/>
                <a:ext cx="28575" cy="28575"/>
              </a:xfrm>
              <a:custGeom>
                <a:rect b="b" l="l" r="r" t="t"/>
                <a:pathLst>
                  <a:path extrusionOk="0" h="28575" w="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
              <p:cNvSpPr/>
              <p:nvPr/>
            </p:nvSpPr>
            <p:spPr>
              <a:xfrm>
                <a:off x="5801201" y="2997041"/>
                <a:ext cx="28575" cy="28575"/>
              </a:xfrm>
              <a:custGeom>
                <a:rect b="b" l="l" r="r" t="t"/>
                <a:pathLst>
                  <a:path extrusionOk="0" h="28575" w="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
              <p:cNvSpPr/>
              <p:nvPr/>
            </p:nvSpPr>
            <p:spPr>
              <a:xfrm>
                <a:off x="5444966" y="3704749"/>
                <a:ext cx="85725" cy="85725"/>
              </a:xfrm>
              <a:custGeom>
                <a:rect b="b" l="l" r="r" t="t"/>
                <a:pathLst>
                  <a:path extrusionOk="0" h="85725" w="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
              <p:cNvSpPr/>
              <p:nvPr/>
            </p:nvSpPr>
            <p:spPr>
              <a:xfrm>
                <a:off x="5544979" y="3427571"/>
                <a:ext cx="85725" cy="95250"/>
              </a:xfrm>
              <a:custGeom>
                <a:rect b="b" l="l" r="r" t="t"/>
                <a:pathLst>
                  <a:path extrusionOk="0" h="95250" w="85725">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
              <p:cNvSpPr/>
              <p:nvPr/>
            </p:nvSpPr>
            <p:spPr>
              <a:xfrm>
                <a:off x="5965031" y="4117181"/>
                <a:ext cx="19050" cy="19050"/>
              </a:xfrm>
              <a:custGeom>
                <a:rect b="b" l="l" r="r" t="t"/>
                <a:pathLst>
                  <a:path extrusionOk="0" h="19050" w="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
              <p:cNvSpPr/>
              <p:nvPr/>
            </p:nvSpPr>
            <p:spPr>
              <a:xfrm>
                <a:off x="5866924" y="3722846"/>
                <a:ext cx="76200" cy="76200"/>
              </a:xfrm>
              <a:custGeom>
                <a:rect b="b" l="l" r="r" t="t"/>
                <a:pathLst>
                  <a:path extrusionOk="0" h="76200" w="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
              <p:cNvSpPr/>
              <p:nvPr/>
            </p:nvSpPr>
            <p:spPr>
              <a:xfrm>
                <a:off x="6027896" y="2811304"/>
                <a:ext cx="95250" cy="85725"/>
              </a:xfrm>
              <a:custGeom>
                <a:rect b="b" l="l" r="r" t="t"/>
                <a:pathLst>
                  <a:path extrusionOk="0" h="85725" w="95250">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1"/>
              <p:cNvSpPr/>
              <p:nvPr/>
            </p:nvSpPr>
            <p:spPr>
              <a:xfrm>
                <a:off x="6005989" y="2619851"/>
                <a:ext cx="76200" cy="76200"/>
              </a:xfrm>
              <a:custGeom>
                <a:rect b="b" l="l" r="r" t="t"/>
                <a:pathLst>
                  <a:path extrusionOk="0" h="76200" w="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
              <p:cNvSpPr/>
              <p:nvPr/>
            </p:nvSpPr>
            <p:spPr>
              <a:xfrm>
                <a:off x="5885021" y="3175159"/>
                <a:ext cx="38100" cy="38100"/>
              </a:xfrm>
              <a:custGeom>
                <a:rect b="b" l="l" r="r" t="t"/>
                <a:pathLst>
                  <a:path extrusionOk="0" h="38100" w="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
              <p:cNvSpPr/>
              <p:nvPr/>
            </p:nvSpPr>
            <p:spPr>
              <a:xfrm>
                <a:off x="6279356" y="3024664"/>
                <a:ext cx="38100" cy="38100"/>
              </a:xfrm>
              <a:custGeom>
                <a:rect b="b" l="l" r="r" t="t"/>
                <a:pathLst>
                  <a:path extrusionOk="0" h="38100" w="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1"/>
              <p:cNvSpPr/>
              <p:nvPr/>
            </p:nvSpPr>
            <p:spPr>
              <a:xfrm>
                <a:off x="5935504" y="2767489"/>
                <a:ext cx="57150" cy="57150"/>
              </a:xfrm>
              <a:custGeom>
                <a:rect b="b" l="l" r="r" t="t"/>
                <a:pathLst>
                  <a:path extrusionOk="0" h="57150" w="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
              <p:cNvSpPr/>
              <p:nvPr/>
            </p:nvSpPr>
            <p:spPr>
              <a:xfrm>
                <a:off x="5359241" y="3210401"/>
                <a:ext cx="95250" cy="95250"/>
              </a:xfrm>
              <a:custGeom>
                <a:rect b="b" l="l" r="r" t="t"/>
                <a:pathLst>
                  <a:path extrusionOk="0" h="95250" w="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
              <p:cNvSpPr/>
              <p:nvPr/>
            </p:nvSpPr>
            <p:spPr>
              <a:xfrm>
                <a:off x="6099187" y="3747611"/>
                <a:ext cx="28575" cy="28575"/>
              </a:xfrm>
              <a:custGeom>
                <a:rect b="b" l="l" r="r" t="t"/>
                <a:pathLst>
                  <a:path extrusionOk="0" h="28575" w="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
              <p:cNvSpPr/>
              <p:nvPr/>
            </p:nvSpPr>
            <p:spPr>
              <a:xfrm>
                <a:off x="5931694" y="3081814"/>
                <a:ext cx="19050" cy="19050"/>
              </a:xfrm>
              <a:custGeom>
                <a:rect b="b" l="l" r="r" t="t"/>
                <a:pathLst>
                  <a:path extrusionOk="0" h="19050" w="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
              <p:cNvSpPr/>
              <p:nvPr/>
            </p:nvSpPr>
            <p:spPr>
              <a:xfrm>
                <a:off x="5689759" y="3202634"/>
                <a:ext cx="28575" cy="28575"/>
              </a:xfrm>
              <a:custGeom>
                <a:rect b="b" l="l" r="r" t="t"/>
                <a:pathLst>
                  <a:path extrusionOk="0" h="28575" w="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
              <p:cNvSpPr/>
              <p:nvPr/>
            </p:nvSpPr>
            <p:spPr>
              <a:xfrm>
                <a:off x="5458301" y="3294221"/>
                <a:ext cx="28575" cy="28575"/>
              </a:xfrm>
              <a:custGeom>
                <a:rect b="b" l="l" r="r" t="t"/>
                <a:pathLst>
                  <a:path extrusionOk="0" h="28575" w="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
              <p:cNvSpPr/>
              <p:nvPr/>
            </p:nvSpPr>
            <p:spPr>
              <a:xfrm>
                <a:off x="5470684" y="3204686"/>
                <a:ext cx="19050" cy="19050"/>
              </a:xfrm>
              <a:custGeom>
                <a:rect b="b" l="l" r="r" t="t"/>
                <a:pathLst>
                  <a:path extrusionOk="0" h="19050" w="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
              <p:cNvSpPr/>
              <p:nvPr/>
            </p:nvSpPr>
            <p:spPr>
              <a:xfrm>
                <a:off x="5970746" y="3748564"/>
                <a:ext cx="57150" cy="57150"/>
              </a:xfrm>
              <a:custGeom>
                <a:rect b="b" l="l" r="r" t="t"/>
                <a:pathLst>
                  <a:path extrusionOk="0" h="57150" w="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
              <p:cNvSpPr/>
              <p:nvPr/>
            </p:nvSpPr>
            <p:spPr>
              <a:xfrm>
                <a:off x="5732621" y="3876199"/>
                <a:ext cx="180975" cy="114300"/>
              </a:xfrm>
              <a:custGeom>
                <a:rect b="b" l="l" r="r" t="t"/>
                <a:pathLst>
                  <a:path extrusionOk="0" h="114300" w="180975">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
              <p:cNvSpPr/>
              <p:nvPr/>
            </p:nvSpPr>
            <p:spPr>
              <a:xfrm>
                <a:off x="5716429" y="4020026"/>
                <a:ext cx="28575" cy="28575"/>
              </a:xfrm>
              <a:custGeom>
                <a:rect b="b" l="l" r="r" t="t"/>
                <a:pathLst>
                  <a:path extrusionOk="0" h="28575" w="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
              <p:cNvSpPr/>
              <p:nvPr/>
            </p:nvSpPr>
            <p:spPr>
              <a:xfrm>
                <a:off x="6147911" y="2889318"/>
                <a:ext cx="66675" cy="57150"/>
              </a:xfrm>
              <a:custGeom>
                <a:rect b="b" l="l" r="r" t="t"/>
                <a:pathLst>
                  <a:path extrusionOk="0" h="57150" w="66675">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
              <p:cNvSpPr/>
              <p:nvPr/>
            </p:nvSpPr>
            <p:spPr>
              <a:xfrm>
                <a:off x="5862161" y="3860959"/>
                <a:ext cx="19050" cy="19050"/>
              </a:xfrm>
              <a:custGeom>
                <a:rect b="b" l="l" r="r" t="t"/>
                <a:pathLst>
                  <a:path extrusionOk="0" h="19050" w="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
              <p:cNvSpPr/>
              <p:nvPr/>
            </p:nvSpPr>
            <p:spPr>
              <a:xfrm>
                <a:off x="5269706" y="3384709"/>
                <a:ext cx="38100" cy="38100"/>
              </a:xfrm>
              <a:custGeom>
                <a:rect b="b" l="l" r="r" t="t"/>
                <a:pathLst>
                  <a:path extrusionOk="0" h="38100" w="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
              <p:cNvSpPr/>
              <p:nvPr/>
            </p:nvSpPr>
            <p:spPr>
              <a:xfrm>
                <a:off x="5923121" y="3529489"/>
                <a:ext cx="28575" cy="28575"/>
              </a:xfrm>
              <a:custGeom>
                <a:rect b="b" l="l" r="r" t="t"/>
                <a:pathLst>
                  <a:path extrusionOk="0" h="28575" w="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
              <p:cNvSpPr/>
              <p:nvPr/>
            </p:nvSpPr>
            <p:spPr>
              <a:xfrm>
                <a:off x="6133624" y="2769394"/>
                <a:ext cx="38100" cy="38100"/>
              </a:xfrm>
              <a:custGeom>
                <a:rect b="b" l="l" r="r" t="t"/>
                <a:pathLst>
                  <a:path extrusionOk="0" h="38100" w="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
              <p:cNvSpPr/>
              <p:nvPr/>
            </p:nvSpPr>
            <p:spPr>
              <a:xfrm>
                <a:off x="5578316" y="3253264"/>
                <a:ext cx="28575" cy="28575"/>
              </a:xfrm>
              <a:custGeom>
                <a:rect b="b" l="l" r="r" t="t"/>
                <a:pathLst>
                  <a:path extrusionOk="0" h="28575" w="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
              <p:cNvSpPr/>
              <p:nvPr/>
            </p:nvSpPr>
            <p:spPr>
              <a:xfrm>
                <a:off x="5571649" y="3619024"/>
                <a:ext cx="28575" cy="28575"/>
              </a:xfrm>
              <a:custGeom>
                <a:rect b="b" l="l" r="r" t="t"/>
                <a:pathLst>
                  <a:path extrusionOk="0" h="28575" w="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
              <p:cNvSpPr/>
              <p:nvPr/>
            </p:nvSpPr>
            <p:spPr>
              <a:xfrm>
                <a:off x="5941219" y="4137184"/>
                <a:ext cx="28575" cy="28575"/>
              </a:xfrm>
              <a:custGeom>
                <a:rect b="b" l="l" r="r" t="t"/>
                <a:pathLst>
                  <a:path extrusionOk="0" h="28575" w="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
              <p:cNvSpPr/>
              <p:nvPr/>
            </p:nvSpPr>
            <p:spPr>
              <a:xfrm>
                <a:off x="6075521" y="3037999"/>
                <a:ext cx="38100" cy="38100"/>
              </a:xfrm>
              <a:custGeom>
                <a:rect b="b" l="l" r="r" t="t"/>
                <a:pathLst>
                  <a:path extrusionOk="0" h="38100" w="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
              <p:cNvSpPr/>
              <p:nvPr/>
            </p:nvSpPr>
            <p:spPr>
              <a:xfrm>
                <a:off x="5909786" y="3152299"/>
                <a:ext cx="38100" cy="38100"/>
              </a:xfrm>
              <a:custGeom>
                <a:rect b="b" l="l" r="r" t="t"/>
                <a:pathLst>
                  <a:path extrusionOk="0" h="38100" w="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
              <p:cNvSpPr/>
              <p:nvPr/>
            </p:nvSpPr>
            <p:spPr>
              <a:xfrm>
                <a:off x="5516404" y="3698081"/>
                <a:ext cx="28575" cy="28575"/>
              </a:xfrm>
              <a:custGeom>
                <a:rect b="b" l="l" r="r" t="t"/>
                <a:pathLst>
                  <a:path extrusionOk="0" h="28575" w="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
              <p:cNvSpPr/>
              <p:nvPr/>
            </p:nvSpPr>
            <p:spPr>
              <a:xfrm>
                <a:off x="5679281" y="3343751"/>
                <a:ext cx="28575" cy="28575"/>
              </a:xfrm>
              <a:custGeom>
                <a:rect b="b" l="l" r="r" t="t"/>
                <a:pathLst>
                  <a:path extrusionOk="0" h="28575" w="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
              <p:cNvSpPr/>
              <p:nvPr/>
            </p:nvSpPr>
            <p:spPr>
              <a:xfrm>
                <a:off x="5951696" y="3265646"/>
                <a:ext cx="28575" cy="28575"/>
              </a:xfrm>
              <a:custGeom>
                <a:rect b="b" l="l" r="r" t="t"/>
                <a:pathLst>
                  <a:path extrusionOk="0" h="28575" w="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
              <p:cNvSpPr/>
              <p:nvPr/>
            </p:nvSpPr>
            <p:spPr>
              <a:xfrm>
                <a:off x="5435441" y="3113246"/>
                <a:ext cx="28575" cy="28575"/>
              </a:xfrm>
              <a:custGeom>
                <a:rect b="b" l="l" r="r" t="t"/>
                <a:pathLst>
                  <a:path extrusionOk="0" h="28575" w="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
              <p:cNvSpPr/>
              <p:nvPr/>
            </p:nvSpPr>
            <p:spPr>
              <a:xfrm>
                <a:off x="6027896" y="3622834"/>
                <a:ext cx="28575" cy="28575"/>
              </a:xfrm>
              <a:custGeom>
                <a:rect b="b" l="l" r="r" t="t"/>
                <a:pathLst>
                  <a:path extrusionOk="0" h="28575" w="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
              <p:cNvSpPr/>
              <p:nvPr/>
            </p:nvSpPr>
            <p:spPr>
              <a:xfrm>
                <a:off x="5681186" y="2920841"/>
                <a:ext cx="66675" cy="66675"/>
              </a:xfrm>
              <a:custGeom>
                <a:rect b="b" l="l" r="r" t="t"/>
                <a:pathLst>
                  <a:path extrusionOk="0" h="66675" w="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
              <p:cNvSpPr/>
              <p:nvPr/>
            </p:nvSpPr>
            <p:spPr>
              <a:xfrm>
                <a:off x="6041231" y="4157186"/>
                <a:ext cx="19050" cy="19050"/>
              </a:xfrm>
              <a:custGeom>
                <a:rect b="b" l="l" r="r" t="t"/>
                <a:pathLst>
                  <a:path extrusionOk="0" h="19050" w="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
              <p:cNvSpPr/>
              <p:nvPr/>
            </p:nvSpPr>
            <p:spPr>
              <a:xfrm>
                <a:off x="6189821" y="2763679"/>
                <a:ext cx="38100" cy="38100"/>
              </a:xfrm>
              <a:custGeom>
                <a:rect b="b" l="l" r="r" t="t"/>
                <a:pathLst>
                  <a:path extrusionOk="0" h="38100" w="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
              <p:cNvSpPr/>
              <p:nvPr/>
            </p:nvSpPr>
            <p:spPr>
              <a:xfrm>
                <a:off x="5636419" y="3418046"/>
                <a:ext cx="28575" cy="28575"/>
              </a:xfrm>
              <a:custGeom>
                <a:rect b="b" l="l" r="r" t="t"/>
                <a:pathLst>
                  <a:path extrusionOk="0" h="28575" w="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
              <p:cNvSpPr/>
              <p:nvPr/>
            </p:nvSpPr>
            <p:spPr>
              <a:xfrm>
                <a:off x="5991701" y="4151471"/>
                <a:ext cx="28575" cy="28575"/>
              </a:xfrm>
              <a:custGeom>
                <a:rect b="b" l="l" r="r" t="t"/>
                <a:pathLst>
                  <a:path extrusionOk="0" h="28575" w="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
              <p:cNvSpPr/>
              <p:nvPr/>
            </p:nvSpPr>
            <p:spPr>
              <a:xfrm>
                <a:off x="5809774" y="4265771"/>
                <a:ext cx="19050" cy="19050"/>
              </a:xfrm>
              <a:custGeom>
                <a:rect b="b" l="l" r="r" t="t"/>
                <a:pathLst>
                  <a:path extrusionOk="0" h="19050" w="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
              <p:cNvSpPr/>
              <p:nvPr/>
            </p:nvSpPr>
            <p:spPr>
              <a:xfrm>
                <a:off x="5965984" y="3198971"/>
                <a:ext cx="19050" cy="19050"/>
              </a:xfrm>
              <a:custGeom>
                <a:rect b="b" l="l" r="r" t="t"/>
                <a:pathLst>
                  <a:path extrusionOk="0" h="19050" w="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
              <p:cNvSpPr/>
              <p:nvPr/>
            </p:nvSpPr>
            <p:spPr>
              <a:xfrm>
                <a:off x="5540216" y="3513296"/>
                <a:ext cx="38100" cy="38100"/>
              </a:xfrm>
              <a:custGeom>
                <a:rect b="b" l="l" r="r" t="t"/>
                <a:pathLst>
                  <a:path extrusionOk="0" h="38100" w="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
              <p:cNvSpPr/>
              <p:nvPr/>
            </p:nvSpPr>
            <p:spPr>
              <a:xfrm>
                <a:off x="5640229" y="3940016"/>
                <a:ext cx="19050" cy="19050"/>
              </a:xfrm>
              <a:custGeom>
                <a:rect b="b" l="l" r="r" t="t"/>
                <a:pathLst>
                  <a:path extrusionOk="0" h="19050" w="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
              <p:cNvSpPr/>
              <p:nvPr/>
            </p:nvSpPr>
            <p:spPr>
              <a:xfrm>
                <a:off x="5954554" y="3885724"/>
                <a:ext cx="47625" cy="38100"/>
              </a:xfrm>
              <a:custGeom>
                <a:rect b="b" l="l" r="r" t="t"/>
                <a:pathLst>
                  <a:path extrusionOk="0" h="38100" w="47625">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
              <p:cNvSpPr/>
              <p:nvPr/>
            </p:nvSpPr>
            <p:spPr>
              <a:xfrm>
                <a:off x="6050756" y="3398044"/>
                <a:ext cx="19050" cy="19050"/>
              </a:xfrm>
              <a:custGeom>
                <a:rect b="b" l="l" r="r" t="t"/>
                <a:pathLst>
                  <a:path extrusionOk="0" h="19050" w="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
              <p:cNvSpPr/>
              <p:nvPr/>
            </p:nvSpPr>
            <p:spPr>
              <a:xfrm>
                <a:off x="5799296" y="4277201"/>
                <a:ext cx="142875" cy="123825"/>
              </a:xfrm>
              <a:custGeom>
                <a:rect b="b" l="l" r="r" t="t"/>
                <a:pathLst>
                  <a:path extrusionOk="0" h="123825" w="14287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
              <p:cNvSpPr/>
              <p:nvPr/>
            </p:nvSpPr>
            <p:spPr>
              <a:xfrm>
                <a:off x="5920160" y="3238976"/>
                <a:ext cx="28575" cy="28575"/>
              </a:xfrm>
              <a:custGeom>
                <a:rect b="b" l="l" r="r" t="t"/>
                <a:pathLst>
                  <a:path extrusionOk="0" h="28575" w="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
              <p:cNvSpPr/>
              <p:nvPr/>
            </p:nvSpPr>
            <p:spPr>
              <a:xfrm>
                <a:off x="5753576" y="3219926"/>
                <a:ext cx="19050" cy="19050"/>
              </a:xfrm>
              <a:custGeom>
                <a:rect b="b" l="l" r="r" t="t"/>
                <a:pathLst>
                  <a:path extrusionOk="0" h="19050" w="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
              <p:cNvSpPr/>
              <p:nvPr/>
            </p:nvSpPr>
            <p:spPr>
              <a:xfrm>
                <a:off x="6035516" y="2895124"/>
                <a:ext cx="38100" cy="38100"/>
              </a:xfrm>
              <a:custGeom>
                <a:rect b="b" l="l" r="r" t="t"/>
                <a:pathLst>
                  <a:path extrusionOk="0" h="38100" w="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
              <p:cNvSpPr/>
              <p:nvPr/>
            </p:nvSpPr>
            <p:spPr>
              <a:xfrm>
                <a:off x="5612606" y="3429476"/>
                <a:ext cx="171450" cy="190500"/>
              </a:xfrm>
              <a:custGeom>
                <a:rect b="b" l="l" r="r" t="t"/>
                <a:pathLst>
                  <a:path extrusionOk="0" h="190500" w="17145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
              <p:cNvSpPr/>
              <p:nvPr/>
            </p:nvSpPr>
            <p:spPr>
              <a:xfrm>
                <a:off x="5805011" y="4197191"/>
                <a:ext cx="66675" cy="57150"/>
              </a:xfrm>
              <a:custGeom>
                <a:rect b="b" l="l" r="r" t="t"/>
                <a:pathLst>
                  <a:path extrusionOk="0" h="57150" w="66675">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
              <p:cNvSpPr/>
              <p:nvPr/>
            </p:nvSpPr>
            <p:spPr>
              <a:xfrm>
                <a:off x="5743099" y="3115151"/>
                <a:ext cx="66675" cy="76200"/>
              </a:xfrm>
              <a:custGeom>
                <a:rect b="b" l="l" r="r" t="t"/>
                <a:pathLst>
                  <a:path extrusionOk="0" h="76200" w="66675">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
              <p:cNvSpPr/>
              <p:nvPr/>
            </p:nvSpPr>
            <p:spPr>
              <a:xfrm>
                <a:off x="5561171" y="3656171"/>
                <a:ext cx="28575" cy="28575"/>
              </a:xfrm>
              <a:custGeom>
                <a:rect b="b" l="l" r="r" t="t"/>
                <a:pathLst>
                  <a:path extrusionOk="0" h="28575" w="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
              <p:cNvSpPr/>
              <p:nvPr/>
            </p:nvSpPr>
            <p:spPr>
              <a:xfrm>
                <a:off x="5945981" y="3291038"/>
                <a:ext cx="47625" cy="38100"/>
              </a:xfrm>
              <a:custGeom>
                <a:rect b="b" l="l" r="r" t="t"/>
                <a:pathLst>
                  <a:path extrusionOk="0" h="38100" w="47625">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
              <p:cNvSpPr/>
              <p:nvPr/>
            </p:nvSpPr>
            <p:spPr>
              <a:xfrm>
                <a:off x="5442109" y="3480911"/>
                <a:ext cx="19050" cy="19050"/>
              </a:xfrm>
              <a:custGeom>
                <a:rect b="b" l="l" r="r" t="t"/>
                <a:pathLst>
                  <a:path extrusionOk="0" h="19050" w="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
              <p:cNvSpPr/>
              <p:nvPr/>
            </p:nvSpPr>
            <p:spPr>
              <a:xfrm>
                <a:off x="5835491" y="2999899"/>
                <a:ext cx="47625" cy="38100"/>
              </a:xfrm>
              <a:custGeom>
                <a:rect b="b" l="l" r="r" t="t"/>
                <a:pathLst>
                  <a:path extrusionOk="0" h="38100" w="47625">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
              <p:cNvSpPr/>
              <p:nvPr/>
            </p:nvSpPr>
            <p:spPr>
              <a:xfrm>
                <a:off x="5748814" y="3547586"/>
                <a:ext cx="57150" cy="57150"/>
              </a:xfrm>
              <a:custGeom>
                <a:rect b="b" l="l" r="r" t="t"/>
                <a:pathLst>
                  <a:path extrusionOk="0" h="57150" w="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
              <p:cNvSpPr/>
              <p:nvPr/>
            </p:nvSpPr>
            <p:spPr>
              <a:xfrm>
                <a:off x="6052661" y="2749336"/>
                <a:ext cx="57150" cy="57150"/>
              </a:xfrm>
              <a:custGeom>
                <a:rect b="b" l="l" r="r" t="t"/>
                <a:pathLst>
                  <a:path extrusionOk="0" h="57150" w="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
              <p:cNvSpPr/>
              <p:nvPr/>
            </p:nvSpPr>
            <p:spPr>
              <a:xfrm>
                <a:off x="5403056" y="3395186"/>
                <a:ext cx="38100" cy="38100"/>
              </a:xfrm>
              <a:custGeom>
                <a:rect b="b" l="l" r="r" t="t"/>
                <a:pathLst>
                  <a:path extrusionOk="0" h="38100" w="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
              <p:cNvSpPr/>
              <p:nvPr/>
            </p:nvSpPr>
            <p:spPr>
              <a:xfrm>
                <a:off x="5899309" y="3254216"/>
                <a:ext cx="28575" cy="28575"/>
              </a:xfrm>
              <a:custGeom>
                <a:rect b="b" l="l" r="r" t="t"/>
                <a:pathLst>
                  <a:path extrusionOk="0" h="28575" w="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
              <p:cNvSpPr/>
              <p:nvPr/>
            </p:nvSpPr>
            <p:spPr>
              <a:xfrm>
                <a:off x="5721191" y="4040029"/>
                <a:ext cx="38100" cy="38100"/>
              </a:xfrm>
              <a:custGeom>
                <a:rect b="b" l="l" r="r" t="t"/>
                <a:pathLst>
                  <a:path extrusionOk="0" h="38100" w="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
              <p:cNvSpPr/>
              <p:nvPr/>
            </p:nvSpPr>
            <p:spPr>
              <a:xfrm>
                <a:off x="5850731" y="3401854"/>
                <a:ext cx="28575" cy="28575"/>
              </a:xfrm>
              <a:custGeom>
                <a:rect b="b" l="l" r="r" t="t"/>
                <a:pathLst>
                  <a:path extrusionOk="0" h="28575" w="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
              <p:cNvSpPr/>
              <p:nvPr/>
            </p:nvSpPr>
            <p:spPr>
              <a:xfrm>
                <a:off x="5676424" y="2450306"/>
                <a:ext cx="1247775" cy="1857375"/>
              </a:xfrm>
              <a:custGeom>
                <a:rect b="b" l="l" r="r" t="t"/>
                <a:pathLst>
                  <a:path extrusionOk="0" h="1857375" w="12477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adFill>
                <a:gsLst>
                  <a:gs pos="0">
                    <a:schemeClr val="lt1"/>
                  </a:gs>
                  <a:gs pos="100000">
                    <a:srgbClr val="285388"/>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240" name="Google Shape;240;p1"/>
          <p:cNvSpPr txBox="1"/>
          <p:nvPr/>
        </p:nvSpPr>
        <p:spPr>
          <a:xfrm>
            <a:off x="7313575" y="1890050"/>
            <a:ext cx="252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Trebuchet MS"/>
                <a:ea typeface="Trebuchet MS"/>
                <a:cs typeface="Trebuchet MS"/>
                <a:sym typeface="Trebuchet MS"/>
              </a:rPr>
              <a:t>[MIE1517 Project]</a:t>
            </a:r>
            <a:endParaRPr sz="2000">
              <a:solidFill>
                <a:schemeClr val="dk1"/>
              </a:solidFill>
              <a:latin typeface="Trebuchet MS"/>
              <a:ea typeface="Trebuchet MS"/>
              <a:cs typeface="Trebuchet MS"/>
              <a:sym typeface="Trebuchet MS"/>
            </a:endParaRPr>
          </a:p>
        </p:txBody>
      </p:sp>
      <p:pic>
        <p:nvPicPr>
          <p:cNvPr id="241" name="Google Shape;241;p1"/>
          <p:cNvPicPr preferRelativeResize="0"/>
          <p:nvPr/>
        </p:nvPicPr>
        <p:blipFill>
          <a:blip r:embed="rId6">
            <a:alphaModFix/>
          </a:blip>
          <a:stretch>
            <a:fillRect/>
          </a:stretch>
        </p:blipFill>
        <p:spPr>
          <a:xfrm>
            <a:off x="9467700" y="11125"/>
            <a:ext cx="2724300" cy="181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2121343ceb_10_8"/>
          <p:cNvSpPr txBox="1"/>
          <p:nvPr/>
        </p:nvSpPr>
        <p:spPr>
          <a:xfrm>
            <a:off x="388675" y="1721175"/>
            <a:ext cx="4838700" cy="281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lang="en-US" sz="1900">
                <a:solidFill>
                  <a:schemeClr val="dk1"/>
                </a:solidFill>
              </a:rPr>
              <a:t>Naive approach</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cropping the image to desired size for </a:t>
            </a:r>
            <a:endParaRPr sz="1900">
              <a:solidFill>
                <a:schemeClr val="dk1"/>
              </a:solidFill>
            </a:endParaRPr>
          </a:p>
          <a:p>
            <a:pPr indent="0" lvl="0" marL="457200" rtl="0" algn="l">
              <a:spcBef>
                <a:spcPts val="0"/>
              </a:spcBef>
              <a:spcAft>
                <a:spcPts val="0"/>
              </a:spcAft>
              <a:buNone/>
            </a:pPr>
            <a:r>
              <a:rPr lang="en-US" sz="1900">
                <a:solidFill>
                  <a:schemeClr val="dk1"/>
                </a:solidFill>
              </a:rPr>
              <a:t>transfer-learning.</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US" sz="1900">
                <a:solidFill>
                  <a:schemeClr val="dk1"/>
                </a:solidFill>
              </a:rPr>
              <a:t>Edge of images does not contain much information. </a:t>
            </a:r>
            <a:endParaRPr sz="1900">
              <a:solidFill>
                <a:schemeClr val="dk1"/>
              </a:solidFill>
            </a:endParaRPr>
          </a:p>
          <a:p>
            <a:pPr indent="0" lvl="0" marL="457200" rtl="0" algn="l">
              <a:spcBef>
                <a:spcPts val="0"/>
              </a:spcBef>
              <a:spcAft>
                <a:spcPts val="0"/>
              </a:spcAft>
              <a:buNone/>
            </a:pPr>
            <a:r>
              <a:rPr b="1" lang="en-US" sz="1900">
                <a:solidFill>
                  <a:schemeClr val="dk1"/>
                </a:solidFill>
              </a:rPr>
              <a:t>C</a:t>
            </a:r>
            <a:r>
              <a:rPr b="1" lang="en-US" sz="1900">
                <a:solidFill>
                  <a:schemeClr val="dk1"/>
                </a:solidFill>
              </a:rPr>
              <a:t>ropping</a:t>
            </a:r>
            <a:r>
              <a:rPr lang="en-US" sz="1900">
                <a:solidFill>
                  <a:schemeClr val="dk1"/>
                </a:solidFill>
              </a:rPr>
              <a:t> can be applied for efficiency if important details exist only within the specific part of the image.</a:t>
            </a:r>
            <a:endParaRPr sz="1900">
              <a:solidFill>
                <a:srgbClr val="F2F2F2"/>
              </a:solidFill>
            </a:endParaRPr>
          </a:p>
        </p:txBody>
      </p:sp>
      <p:sp>
        <p:nvSpPr>
          <p:cNvPr id="344" name="Google Shape;344;g12121343ceb_10_8"/>
          <p:cNvSpPr txBox="1"/>
          <p:nvPr/>
        </p:nvSpPr>
        <p:spPr>
          <a:xfrm>
            <a:off x="5458200" y="1721175"/>
            <a:ext cx="6619500" cy="4571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b="1" lang="en-US" sz="1900">
                <a:solidFill>
                  <a:schemeClr val="dk1"/>
                </a:solidFill>
              </a:rPr>
              <a:t>Hi-Res</a:t>
            </a:r>
            <a:r>
              <a:rPr lang="en-US" sz="1900">
                <a:solidFill>
                  <a:schemeClr val="dk1"/>
                </a:solidFill>
              </a:rPr>
              <a:t> is a nice plus for daily entertainment but is it so for computer vision?</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Reduced resolution of input to baseline model for less computation.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However, it turns out to perform on-par with models that take Hi-Res input.</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What about </a:t>
            </a:r>
            <a:r>
              <a:rPr b="1" lang="en-US" sz="1900">
                <a:solidFill>
                  <a:schemeClr val="dk1"/>
                </a:solidFill>
              </a:rPr>
              <a:t>colour space</a:t>
            </a:r>
            <a:r>
              <a:rPr lang="en-US"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Generally this is case-dependent.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For our task, color doesn’t do much so greyscale would be better and less computation.</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Data augmentation</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May impact the model’s training performance negatively</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But improves the generalization ability to unseen data</a:t>
            </a:r>
            <a:endParaRPr sz="1900">
              <a:solidFill>
                <a:schemeClr val="dk1"/>
              </a:solidFill>
            </a:endParaRPr>
          </a:p>
        </p:txBody>
      </p:sp>
      <p:sp>
        <p:nvSpPr>
          <p:cNvPr id="345" name="Google Shape;345;g12121343ceb_10_8"/>
          <p:cNvSpPr txBox="1"/>
          <p:nvPr/>
        </p:nvSpPr>
        <p:spPr>
          <a:xfrm>
            <a:off x="729038" y="6030525"/>
            <a:ext cx="101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224 x 224 </a:t>
            </a:r>
            <a:endParaRPr/>
          </a:p>
          <a:p>
            <a:pPr indent="0" lvl="0" marL="0" rtl="0" algn="l">
              <a:spcBef>
                <a:spcPts val="0"/>
              </a:spcBef>
              <a:spcAft>
                <a:spcPts val="0"/>
              </a:spcAft>
              <a:buNone/>
            </a:pPr>
            <a:r>
              <a:rPr lang="en-US"/>
              <a:t> cropped</a:t>
            </a:r>
            <a:endParaRPr/>
          </a:p>
        </p:txBody>
      </p:sp>
      <p:sp>
        <p:nvSpPr>
          <p:cNvPr id="346" name="Google Shape;346;g12121343ceb_10_8"/>
          <p:cNvSpPr txBox="1"/>
          <p:nvPr/>
        </p:nvSpPr>
        <p:spPr>
          <a:xfrm>
            <a:off x="3105749" y="6030525"/>
            <a:ext cx="243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64 x 64</a:t>
            </a:r>
            <a:endParaRPr/>
          </a:p>
          <a:p>
            <a:pPr indent="0" lvl="0" marL="0" rtl="0" algn="ctr">
              <a:spcBef>
                <a:spcPts val="0"/>
              </a:spcBef>
              <a:spcAft>
                <a:spcPts val="0"/>
              </a:spcAft>
              <a:buNone/>
            </a:pPr>
            <a:r>
              <a:rPr lang="en-US"/>
              <a:t>resized, grey-scaled</a:t>
            </a:r>
            <a:endParaRPr/>
          </a:p>
        </p:txBody>
      </p:sp>
      <p:sp>
        <p:nvSpPr>
          <p:cNvPr id="347" name="Google Shape;347;g12121343ceb_10_8"/>
          <p:cNvSpPr txBox="1"/>
          <p:nvPr/>
        </p:nvSpPr>
        <p:spPr>
          <a:xfrm>
            <a:off x="809525" y="3036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00">
              <a:solidFill>
                <a:srgbClr val="16487E"/>
              </a:solidFill>
              <a:latin typeface="Trebuchet MS"/>
              <a:ea typeface="Trebuchet MS"/>
              <a:cs typeface="Trebuchet MS"/>
              <a:sym typeface="Trebuchet MS"/>
            </a:endParaRPr>
          </a:p>
        </p:txBody>
      </p:sp>
      <p:sp>
        <p:nvSpPr>
          <p:cNvPr id="348" name="Google Shape;348;g12121343ceb_10_8"/>
          <p:cNvSpPr txBox="1"/>
          <p:nvPr/>
        </p:nvSpPr>
        <p:spPr>
          <a:xfrm>
            <a:off x="1065575" y="443275"/>
            <a:ext cx="53811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Discussion and Findings</a:t>
            </a:r>
            <a:endParaRPr b="1" sz="2900">
              <a:solidFill>
                <a:srgbClr val="16487E"/>
              </a:solidFill>
              <a:latin typeface="Trebuchet MS"/>
              <a:ea typeface="Trebuchet MS"/>
              <a:cs typeface="Trebuchet MS"/>
              <a:sym typeface="Trebuchet MS"/>
            </a:endParaRPr>
          </a:p>
          <a:p>
            <a:pPr indent="-412750" lvl="0" marL="457200" rtl="0" algn="l">
              <a:spcBef>
                <a:spcPts val="0"/>
              </a:spcBef>
              <a:spcAft>
                <a:spcPts val="0"/>
              </a:spcAft>
              <a:buClr>
                <a:srgbClr val="16487E"/>
              </a:buClr>
              <a:buSzPts val="2900"/>
              <a:buFont typeface="Trebuchet MS"/>
              <a:buChar char="-"/>
            </a:pPr>
            <a:r>
              <a:rPr lang="en-US" sz="2900">
                <a:solidFill>
                  <a:srgbClr val="16487E"/>
                </a:solidFill>
                <a:latin typeface="Trebuchet MS"/>
                <a:ea typeface="Trebuchet MS"/>
                <a:cs typeface="Trebuchet MS"/>
                <a:sym typeface="Trebuchet MS"/>
              </a:rPr>
              <a:t>Data preprocessing matters!</a:t>
            </a:r>
            <a:endParaRPr b="1" sz="2900">
              <a:solidFill>
                <a:srgbClr val="16487E"/>
              </a:solidFill>
              <a:latin typeface="Trebuchet MS"/>
              <a:ea typeface="Trebuchet MS"/>
              <a:cs typeface="Trebuchet MS"/>
              <a:sym typeface="Trebuchet MS"/>
            </a:endParaRPr>
          </a:p>
        </p:txBody>
      </p:sp>
      <p:pic>
        <p:nvPicPr>
          <p:cNvPr id="349" name="Google Shape;349;g12121343ceb_10_8"/>
          <p:cNvPicPr preferRelativeResize="0"/>
          <p:nvPr/>
        </p:nvPicPr>
        <p:blipFill>
          <a:blip r:embed="rId3">
            <a:alphaModFix/>
          </a:blip>
          <a:stretch>
            <a:fillRect/>
          </a:stretch>
        </p:blipFill>
        <p:spPr>
          <a:xfrm>
            <a:off x="729050" y="4849240"/>
            <a:ext cx="1018200" cy="984260"/>
          </a:xfrm>
          <a:prstGeom prst="rect">
            <a:avLst/>
          </a:prstGeom>
          <a:noFill/>
          <a:ln>
            <a:noFill/>
          </a:ln>
        </p:spPr>
      </p:pic>
      <p:pic>
        <p:nvPicPr>
          <p:cNvPr id="350" name="Google Shape;350;g12121343ceb_10_8"/>
          <p:cNvPicPr preferRelativeResize="0"/>
          <p:nvPr/>
        </p:nvPicPr>
        <p:blipFill rotWithShape="1">
          <a:blip r:embed="rId4">
            <a:alphaModFix/>
          </a:blip>
          <a:srcRect b="0" l="0" r="2219" t="0"/>
          <a:stretch/>
        </p:blipFill>
        <p:spPr>
          <a:xfrm>
            <a:off x="2296825" y="4832275"/>
            <a:ext cx="1018200" cy="1018200"/>
          </a:xfrm>
          <a:prstGeom prst="rect">
            <a:avLst/>
          </a:prstGeom>
          <a:noFill/>
          <a:ln>
            <a:noFill/>
          </a:ln>
        </p:spPr>
      </p:pic>
      <p:pic>
        <p:nvPicPr>
          <p:cNvPr id="351" name="Google Shape;351;g12121343ceb_10_8"/>
          <p:cNvPicPr preferRelativeResize="0"/>
          <p:nvPr/>
        </p:nvPicPr>
        <p:blipFill rotWithShape="1">
          <a:blip r:embed="rId5">
            <a:alphaModFix/>
          </a:blip>
          <a:srcRect b="-3444" l="0" r="0" t="0"/>
          <a:stretch/>
        </p:blipFill>
        <p:spPr>
          <a:xfrm>
            <a:off x="3877512" y="4832275"/>
            <a:ext cx="1018200" cy="1018200"/>
          </a:xfrm>
          <a:prstGeom prst="rect">
            <a:avLst/>
          </a:prstGeom>
          <a:noFill/>
          <a:ln>
            <a:noFill/>
          </a:ln>
        </p:spPr>
      </p:pic>
      <p:sp>
        <p:nvSpPr>
          <p:cNvPr id="352" name="Google Shape;352;g12121343ceb_10_8"/>
          <p:cNvSpPr txBox="1"/>
          <p:nvPr/>
        </p:nvSpPr>
        <p:spPr>
          <a:xfrm>
            <a:off x="2066580" y="6030525"/>
            <a:ext cx="1427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224 x 224 </a:t>
            </a:r>
            <a:endParaRPr/>
          </a:p>
          <a:p>
            <a:pPr indent="0" lvl="0" marL="0" rtl="0" algn="ctr">
              <a:spcBef>
                <a:spcPts val="0"/>
              </a:spcBef>
              <a:spcAft>
                <a:spcPts val="0"/>
              </a:spcAft>
              <a:buNone/>
            </a:pPr>
            <a:r>
              <a:rPr lang="en-US"/>
              <a:t> augmented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22c455b7cc_2_5"/>
          <p:cNvSpPr txBox="1"/>
          <p:nvPr/>
        </p:nvSpPr>
        <p:spPr>
          <a:xfrm>
            <a:off x="388675" y="1721175"/>
            <a:ext cx="52119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lang="en-US" sz="1900">
                <a:solidFill>
                  <a:schemeClr val="dk1"/>
                </a:solidFill>
              </a:rPr>
              <a:t>The more epochs the more converged is the training?</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According to our experiments, it is not the case. Additional epochs make the training curve noisy and seemingly overfitting.</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A golden rule would be to look for </a:t>
            </a:r>
            <a:r>
              <a:rPr b="1" lang="en-US" sz="1900">
                <a:solidFill>
                  <a:schemeClr val="dk1"/>
                </a:solidFill>
              </a:rPr>
              <a:t>“elbow”</a:t>
            </a:r>
            <a:r>
              <a:rPr lang="en-US" sz="1900">
                <a:solidFill>
                  <a:schemeClr val="dk1"/>
                </a:solidFill>
              </a:rPr>
              <a:t> point where loss drop the most. What we did is we select the model that is in the most stabilized phase after elbow.</a:t>
            </a:r>
            <a:endParaRPr sz="1900">
              <a:solidFill>
                <a:schemeClr val="dk1"/>
              </a:solidFill>
            </a:endParaRPr>
          </a:p>
        </p:txBody>
      </p:sp>
      <p:pic>
        <p:nvPicPr>
          <p:cNvPr id="358" name="Google Shape;358;g122c455b7cc_2_5"/>
          <p:cNvPicPr preferRelativeResize="0"/>
          <p:nvPr/>
        </p:nvPicPr>
        <p:blipFill>
          <a:blip r:embed="rId3">
            <a:alphaModFix/>
          </a:blip>
          <a:stretch>
            <a:fillRect/>
          </a:stretch>
        </p:blipFill>
        <p:spPr>
          <a:xfrm>
            <a:off x="6378713" y="1721175"/>
            <a:ext cx="4981575" cy="3257550"/>
          </a:xfrm>
          <a:prstGeom prst="rect">
            <a:avLst/>
          </a:prstGeom>
          <a:noFill/>
          <a:ln>
            <a:noFill/>
          </a:ln>
        </p:spPr>
      </p:pic>
      <p:sp>
        <p:nvSpPr>
          <p:cNvPr id="359" name="Google Shape;359;g122c455b7cc_2_5"/>
          <p:cNvSpPr txBox="1"/>
          <p:nvPr/>
        </p:nvSpPr>
        <p:spPr>
          <a:xfrm>
            <a:off x="1065575" y="443275"/>
            <a:ext cx="8625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Discussion and Findings</a:t>
            </a:r>
            <a:endParaRPr b="1" sz="2900">
              <a:solidFill>
                <a:srgbClr val="16487E"/>
              </a:solidFill>
              <a:latin typeface="Trebuchet MS"/>
              <a:ea typeface="Trebuchet MS"/>
              <a:cs typeface="Trebuchet MS"/>
              <a:sym typeface="Trebuchet MS"/>
            </a:endParaRPr>
          </a:p>
          <a:p>
            <a:pPr indent="-412750" lvl="0" marL="457200" rtl="0" algn="l">
              <a:spcBef>
                <a:spcPts val="0"/>
              </a:spcBef>
              <a:spcAft>
                <a:spcPts val="0"/>
              </a:spcAft>
              <a:buClr>
                <a:srgbClr val="16487E"/>
              </a:buClr>
              <a:buSzPts val="2900"/>
              <a:buFont typeface="Trebuchet MS"/>
              <a:buChar char="-"/>
            </a:pPr>
            <a:r>
              <a:rPr lang="en-US" sz="2900">
                <a:solidFill>
                  <a:srgbClr val="16487E"/>
                </a:solidFill>
                <a:latin typeface="Trebuchet MS"/>
                <a:ea typeface="Trebuchet MS"/>
                <a:cs typeface="Trebuchet MS"/>
                <a:sym typeface="Trebuchet MS"/>
              </a:rPr>
              <a:t>Early Stopping</a:t>
            </a:r>
            <a:endParaRPr b="1" sz="2900">
              <a:solidFill>
                <a:srgbClr val="16487E"/>
              </a:solidFill>
              <a:latin typeface="Trebuchet MS"/>
              <a:ea typeface="Trebuchet MS"/>
              <a:cs typeface="Trebuchet MS"/>
              <a:sym typeface="Trebuchet MS"/>
            </a:endParaRPr>
          </a:p>
        </p:txBody>
      </p:sp>
      <p:grpSp>
        <p:nvGrpSpPr>
          <p:cNvPr id="360" name="Google Shape;360;g122c455b7cc_2_5"/>
          <p:cNvGrpSpPr/>
          <p:nvPr/>
        </p:nvGrpSpPr>
        <p:grpSpPr>
          <a:xfrm flipH="1">
            <a:off x="9098470" y="4709190"/>
            <a:ext cx="3405971" cy="2148801"/>
            <a:chOff x="310186" y="1704975"/>
            <a:chExt cx="3581840" cy="2381207"/>
          </a:xfrm>
        </p:grpSpPr>
        <p:sp>
          <p:nvSpPr>
            <p:cNvPr id="361" name="Google Shape;361;g122c455b7cc_2_5"/>
            <p:cNvSpPr/>
            <p:nvPr/>
          </p:nvSpPr>
          <p:spPr>
            <a:xfrm flipH="1">
              <a:off x="3524801" y="2764709"/>
              <a:ext cx="367224" cy="407710"/>
            </a:xfrm>
            <a:custGeom>
              <a:rect b="b" l="l" r="r" t="t"/>
              <a:pathLst>
                <a:path extrusionOk="0" h="11148" w="10041">
                  <a:moveTo>
                    <a:pt x="2483" y="1"/>
                  </a:moveTo>
                  <a:cubicBezTo>
                    <a:pt x="2253" y="1"/>
                    <a:pt x="2021" y="46"/>
                    <a:pt x="1802" y="140"/>
                  </a:cubicBezTo>
                  <a:lnTo>
                    <a:pt x="0" y="940"/>
                  </a:lnTo>
                  <a:cubicBezTo>
                    <a:pt x="0" y="940"/>
                    <a:pt x="1735" y="4109"/>
                    <a:pt x="2769" y="5777"/>
                  </a:cubicBezTo>
                  <a:cubicBezTo>
                    <a:pt x="3870" y="7445"/>
                    <a:pt x="6572" y="11148"/>
                    <a:pt x="6572" y="11148"/>
                  </a:cubicBezTo>
                  <a:lnTo>
                    <a:pt x="10041" y="9280"/>
                  </a:lnTo>
                  <a:cubicBezTo>
                    <a:pt x="10041" y="9280"/>
                    <a:pt x="8211" y="1866"/>
                    <a:pt x="7606" y="1866"/>
                  </a:cubicBezTo>
                  <a:cubicBezTo>
                    <a:pt x="7595" y="1866"/>
                    <a:pt x="7583" y="1869"/>
                    <a:pt x="7572" y="1874"/>
                  </a:cubicBezTo>
                  <a:cubicBezTo>
                    <a:pt x="7039" y="2175"/>
                    <a:pt x="7406" y="4776"/>
                    <a:pt x="7406" y="4776"/>
                  </a:cubicBezTo>
                  <a:cubicBezTo>
                    <a:pt x="7406" y="4776"/>
                    <a:pt x="5004" y="2108"/>
                    <a:pt x="3803" y="607"/>
                  </a:cubicBezTo>
                  <a:cubicBezTo>
                    <a:pt x="3482" y="217"/>
                    <a:pt x="2988" y="1"/>
                    <a:pt x="2483" y="1"/>
                  </a:cubicBezTo>
                  <a:close/>
                </a:path>
              </a:pathLst>
            </a:custGeom>
            <a:solidFill>
              <a:srgbClr val="D8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22c455b7cc_2_5"/>
            <p:cNvSpPr/>
            <p:nvPr/>
          </p:nvSpPr>
          <p:spPr>
            <a:xfrm flipH="1">
              <a:off x="3718744" y="2769793"/>
              <a:ext cx="100099" cy="133014"/>
            </a:xfrm>
            <a:custGeom>
              <a:rect b="b" l="l" r="r" t="t"/>
              <a:pathLst>
                <a:path extrusionOk="0" fill="none" h="3637" w="2737">
                  <a:moveTo>
                    <a:pt x="1" y="1"/>
                  </a:moveTo>
                  <a:lnTo>
                    <a:pt x="2736" y="3637"/>
                  </a:lnTo>
                </a:path>
              </a:pathLst>
            </a:custGeom>
            <a:noFill/>
            <a:ln cap="rnd" cmpd="sng" w="9525">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122c455b7cc_2_5"/>
            <p:cNvSpPr/>
            <p:nvPr/>
          </p:nvSpPr>
          <p:spPr>
            <a:xfrm flipH="1">
              <a:off x="3761461" y="2790530"/>
              <a:ext cx="100062" cy="130600"/>
            </a:xfrm>
            <a:custGeom>
              <a:rect b="b" l="l" r="r" t="t"/>
              <a:pathLst>
                <a:path extrusionOk="0" fill="none" h="3571" w="2736">
                  <a:moveTo>
                    <a:pt x="0" y="1"/>
                  </a:moveTo>
                  <a:lnTo>
                    <a:pt x="2736" y="3570"/>
                  </a:lnTo>
                </a:path>
              </a:pathLst>
            </a:custGeom>
            <a:noFill/>
            <a:ln cap="rnd" cmpd="sng" w="9525">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22c455b7cc_2_5"/>
            <p:cNvSpPr/>
            <p:nvPr/>
          </p:nvSpPr>
          <p:spPr>
            <a:xfrm flipH="1">
              <a:off x="310186" y="2764709"/>
              <a:ext cx="367224" cy="407710"/>
            </a:xfrm>
            <a:custGeom>
              <a:rect b="b" l="l" r="r" t="t"/>
              <a:pathLst>
                <a:path extrusionOk="0" h="11148" w="10041">
                  <a:moveTo>
                    <a:pt x="7558" y="1"/>
                  </a:moveTo>
                  <a:cubicBezTo>
                    <a:pt x="7053" y="1"/>
                    <a:pt x="6559" y="217"/>
                    <a:pt x="6238" y="607"/>
                  </a:cubicBezTo>
                  <a:cubicBezTo>
                    <a:pt x="5037" y="2108"/>
                    <a:pt x="2602" y="4776"/>
                    <a:pt x="2602" y="4776"/>
                  </a:cubicBezTo>
                  <a:cubicBezTo>
                    <a:pt x="2602" y="4776"/>
                    <a:pt x="3003" y="2175"/>
                    <a:pt x="2469" y="1874"/>
                  </a:cubicBezTo>
                  <a:cubicBezTo>
                    <a:pt x="2458" y="1869"/>
                    <a:pt x="2447" y="1866"/>
                    <a:pt x="2435" y="1866"/>
                  </a:cubicBezTo>
                  <a:cubicBezTo>
                    <a:pt x="1830" y="1866"/>
                    <a:pt x="0" y="9280"/>
                    <a:pt x="0" y="9280"/>
                  </a:cubicBezTo>
                  <a:lnTo>
                    <a:pt x="3436" y="11148"/>
                  </a:lnTo>
                  <a:cubicBezTo>
                    <a:pt x="3436" y="11148"/>
                    <a:pt x="6171" y="7445"/>
                    <a:pt x="7239" y="5777"/>
                  </a:cubicBezTo>
                  <a:cubicBezTo>
                    <a:pt x="8306" y="4109"/>
                    <a:pt x="10041" y="940"/>
                    <a:pt x="10041" y="940"/>
                  </a:cubicBezTo>
                  <a:lnTo>
                    <a:pt x="8240" y="140"/>
                  </a:lnTo>
                  <a:cubicBezTo>
                    <a:pt x="8020" y="46"/>
                    <a:pt x="7788" y="1"/>
                    <a:pt x="7558" y="1"/>
                  </a:cubicBezTo>
                  <a:close/>
                </a:path>
              </a:pathLst>
            </a:custGeom>
            <a:solidFill>
              <a:srgbClr val="D8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122c455b7cc_2_5"/>
            <p:cNvSpPr/>
            <p:nvPr/>
          </p:nvSpPr>
          <p:spPr>
            <a:xfrm flipH="1">
              <a:off x="383365" y="2769793"/>
              <a:ext cx="101306" cy="133014"/>
            </a:xfrm>
            <a:custGeom>
              <a:rect b="b" l="l" r="r" t="t"/>
              <a:pathLst>
                <a:path extrusionOk="0" fill="none" h="3637" w="2770">
                  <a:moveTo>
                    <a:pt x="2769" y="1"/>
                  </a:moveTo>
                  <a:lnTo>
                    <a:pt x="1" y="3637"/>
                  </a:lnTo>
                </a:path>
              </a:pathLst>
            </a:custGeom>
            <a:noFill/>
            <a:ln cap="rnd" cmpd="sng" w="9525">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122c455b7cc_2_5"/>
            <p:cNvSpPr/>
            <p:nvPr/>
          </p:nvSpPr>
          <p:spPr>
            <a:xfrm flipH="1">
              <a:off x="340685" y="2790530"/>
              <a:ext cx="100062" cy="130600"/>
            </a:xfrm>
            <a:custGeom>
              <a:rect b="b" l="l" r="r" t="t"/>
              <a:pathLst>
                <a:path extrusionOk="0" fill="none" h="3571" w="2736">
                  <a:moveTo>
                    <a:pt x="2736" y="1"/>
                  </a:moveTo>
                  <a:lnTo>
                    <a:pt x="1" y="3570"/>
                  </a:lnTo>
                </a:path>
              </a:pathLst>
            </a:custGeom>
            <a:noFill/>
            <a:ln cap="rnd" cmpd="sng" w="9525">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22c455b7cc_2_5"/>
            <p:cNvSpPr/>
            <p:nvPr/>
          </p:nvSpPr>
          <p:spPr>
            <a:xfrm flipH="1">
              <a:off x="1974218" y="2204560"/>
              <a:ext cx="337966" cy="610834"/>
            </a:xfrm>
            <a:custGeom>
              <a:rect b="b" l="l" r="r" t="t"/>
              <a:pathLst>
                <a:path extrusionOk="0" h="16702" w="9241">
                  <a:moveTo>
                    <a:pt x="4931" y="0"/>
                  </a:moveTo>
                  <a:cubicBezTo>
                    <a:pt x="2792" y="0"/>
                    <a:pt x="961" y="1650"/>
                    <a:pt x="801" y="3847"/>
                  </a:cubicBezTo>
                  <a:lnTo>
                    <a:pt x="168" y="12220"/>
                  </a:lnTo>
                  <a:cubicBezTo>
                    <a:pt x="1" y="14522"/>
                    <a:pt x="1735" y="16523"/>
                    <a:pt x="4004" y="16690"/>
                  </a:cubicBezTo>
                  <a:cubicBezTo>
                    <a:pt x="4108" y="16698"/>
                    <a:pt x="4212" y="16701"/>
                    <a:pt x="4315" y="16701"/>
                  </a:cubicBezTo>
                  <a:cubicBezTo>
                    <a:pt x="6483" y="16701"/>
                    <a:pt x="8314" y="15051"/>
                    <a:pt x="8474" y="12854"/>
                  </a:cubicBezTo>
                  <a:lnTo>
                    <a:pt x="9074" y="4448"/>
                  </a:lnTo>
                  <a:cubicBezTo>
                    <a:pt x="9241" y="2180"/>
                    <a:pt x="7540" y="178"/>
                    <a:pt x="5238" y="11"/>
                  </a:cubicBezTo>
                  <a:cubicBezTo>
                    <a:pt x="5135" y="4"/>
                    <a:pt x="5033" y="0"/>
                    <a:pt x="4931" y="0"/>
                  </a:cubicBezTo>
                  <a:close/>
                </a:path>
              </a:pathLst>
            </a:custGeom>
            <a:solidFill>
              <a:srgbClr val="D8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122c455b7cc_2_5"/>
            <p:cNvSpPr/>
            <p:nvPr/>
          </p:nvSpPr>
          <p:spPr>
            <a:xfrm flipH="1">
              <a:off x="1849765" y="1704975"/>
              <a:ext cx="711299" cy="820248"/>
            </a:xfrm>
            <a:custGeom>
              <a:rect b="b" l="l" r="r" t="t"/>
              <a:pathLst>
                <a:path extrusionOk="0" h="22428" w="19449">
                  <a:moveTo>
                    <a:pt x="10353" y="1"/>
                  </a:moveTo>
                  <a:cubicBezTo>
                    <a:pt x="6897" y="1"/>
                    <a:pt x="3846" y="2099"/>
                    <a:pt x="2469" y="5165"/>
                  </a:cubicBezTo>
                  <a:cubicBezTo>
                    <a:pt x="2469" y="5165"/>
                    <a:pt x="2436" y="5199"/>
                    <a:pt x="2436" y="5232"/>
                  </a:cubicBezTo>
                  <a:cubicBezTo>
                    <a:pt x="2102" y="6133"/>
                    <a:pt x="1836" y="7033"/>
                    <a:pt x="1736" y="8001"/>
                  </a:cubicBezTo>
                  <a:cubicBezTo>
                    <a:pt x="902" y="11870"/>
                    <a:pt x="1" y="17407"/>
                    <a:pt x="2036" y="20710"/>
                  </a:cubicBezTo>
                  <a:cubicBezTo>
                    <a:pt x="2773" y="21953"/>
                    <a:pt x="4066" y="22427"/>
                    <a:pt x="5579" y="22427"/>
                  </a:cubicBezTo>
                  <a:cubicBezTo>
                    <a:pt x="8652" y="22427"/>
                    <a:pt x="12633" y="20472"/>
                    <a:pt x="14711" y="19042"/>
                  </a:cubicBezTo>
                  <a:cubicBezTo>
                    <a:pt x="15645" y="18408"/>
                    <a:pt x="16346" y="17541"/>
                    <a:pt x="16813" y="16540"/>
                  </a:cubicBezTo>
                  <a:cubicBezTo>
                    <a:pt x="17780" y="14305"/>
                    <a:pt x="19448" y="10169"/>
                    <a:pt x="19048" y="8301"/>
                  </a:cubicBezTo>
                  <a:cubicBezTo>
                    <a:pt x="18848" y="3998"/>
                    <a:pt x="15479" y="362"/>
                    <a:pt x="11042" y="28"/>
                  </a:cubicBezTo>
                  <a:cubicBezTo>
                    <a:pt x="10811" y="10"/>
                    <a:pt x="10581" y="1"/>
                    <a:pt x="10353" y="1"/>
                  </a:cubicBezTo>
                  <a:close/>
                </a:path>
              </a:pathLst>
            </a:custGeom>
            <a:solidFill>
              <a:srgbClr val="D8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122c455b7cc_2_5"/>
            <p:cNvSpPr/>
            <p:nvPr/>
          </p:nvSpPr>
          <p:spPr>
            <a:xfrm flipH="1">
              <a:off x="2330435" y="2252543"/>
              <a:ext cx="89091" cy="36609"/>
            </a:xfrm>
            <a:custGeom>
              <a:rect b="b" l="l" r="r" t="t"/>
              <a:pathLst>
                <a:path extrusionOk="0" fill="none" h="1001" w="2436">
                  <a:moveTo>
                    <a:pt x="0" y="0"/>
                  </a:moveTo>
                  <a:cubicBezTo>
                    <a:pt x="0" y="0"/>
                    <a:pt x="901" y="1001"/>
                    <a:pt x="2435" y="167"/>
                  </a:cubicBezTo>
                </a:path>
              </a:pathLst>
            </a:custGeom>
            <a:noFill/>
            <a:ln cap="rnd" cmpd="sng" w="19050">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22c455b7cc_2_5"/>
            <p:cNvSpPr/>
            <p:nvPr/>
          </p:nvSpPr>
          <p:spPr>
            <a:xfrm flipH="1">
              <a:off x="2069378" y="2070740"/>
              <a:ext cx="140329" cy="56175"/>
            </a:xfrm>
            <a:custGeom>
              <a:rect b="b" l="l" r="r" t="t"/>
              <a:pathLst>
                <a:path extrusionOk="0" h="1536" w="3837">
                  <a:moveTo>
                    <a:pt x="1485" y="0"/>
                  </a:moveTo>
                  <a:cubicBezTo>
                    <a:pt x="764" y="0"/>
                    <a:pt x="184" y="201"/>
                    <a:pt x="168" y="201"/>
                  </a:cubicBezTo>
                  <a:cubicBezTo>
                    <a:pt x="34" y="235"/>
                    <a:pt x="1" y="368"/>
                    <a:pt x="34" y="501"/>
                  </a:cubicBezTo>
                  <a:cubicBezTo>
                    <a:pt x="60" y="603"/>
                    <a:pt x="144" y="647"/>
                    <a:pt x="241" y="647"/>
                  </a:cubicBezTo>
                  <a:cubicBezTo>
                    <a:pt x="271" y="647"/>
                    <a:pt x="303" y="643"/>
                    <a:pt x="334" y="635"/>
                  </a:cubicBezTo>
                  <a:cubicBezTo>
                    <a:pt x="367" y="602"/>
                    <a:pt x="871" y="418"/>
                    <a:pt x="1491" y="418"/>
                  </a:cubicBezTo>
                  <a:cubicBezTo>
                    <a:pt x="2137" y="418"/>
                    <a:pt x="2909" y="619"/>
                    <a:pt x="3403" y="1402"/>
                  </a:cubicBezTo>
                  <a:cubicBezTo>
                    <a:pt x="3437" y="1502"/>
                    <a:pt x="3503" y="1535"/>
                    <a:pt x="3570" y="1535"/>
                  </a:cubicBezTo>
                  <a:cubicBezTo>
                    <a:pt x="3603" y="1535"/>
                    <a:pt x="3670" y="1535"/>
                    <a:pt x="3703" y="1502"/>
                  </a:cubicBezTo>
                  <a:cubicBezTo>
                    <a:pt x="3837" y="1402"/>
                    <a:pt x="3837" y="1302"/>
                    <a:pt x="3770" y="1202"/>
                  </a:cubicBezTo>
                  <a:cubicBezTo>
                    <a:pt x="3199" y="233"/>
                    <a:pt x="2261" y="0"/>
                    <a:pt x="1485" y="0"/>
                  </a:cubicBezTo>
                  <a:close/>
                </a:path>
              </a:pathLst>
            </a:custGeom>
            <a:solidFill>
              <a:srgbClr val="021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122c455b7cc_2_5"/>
            <p:cNvSpPr/>
            <p:nvPr/>
          </p:nvSpPr>
          <p:spPr>
            <a:xfrm flipH="1">
              <a:off x="2436570" y="2042689"/>
              <a:ext cx="72011" cy="32659"/>
            </a:xfrm>
            <a:custGeom>
              <a:rect b="b" l="l" r="r" t="t"/>
              <a:pathLst>
                <a:path extrusionOk="0" h="893" w="1969">
                  <a:moveTo>
                    <a:pt x="67" y="1"/>
                  </a:moveTo>
                  <a:cubicBezTo>
                    <a:pt x="34" y="168"/>
                    <a:pt x="34" y="301"/>
                    <a:pt x="0" y="468"/>
                  </a:cubicBezTo>
                  <a:cubicBezTo>
                    <a:pt x="775" y="468"/>
                    <a:pt x="1463" y="842"/>
                    <a:pt x="1584" y="842"/>
                  </a:cubicBezTo>
                  <a:cubicBezTo>
                    <a:pt x="1593" y="842"/>
                    <a:pt x="1599" y="840"/>
                    <a:pt x="1601" y="835"/>
                  </a:cubicBezTo>
                  <a:cubicBezTo>
                    <a:pt x="1641" y="874"/>
                    <a:pt x="1691" y="893"/>
                    <a:pt x="1739" y="893"/>
                  </a:cubicBezTo>
                  <a:cubicBezTo>
                    <a:pt x="1812" y="893"/>
                    <a:pt x="1881" y="849"/>
                    <a:pt x="1902" y="768"/>
                  </a:cubicBezTo>
                  <a:cubicBezTo>
                    <a:pt x="1968" y="668"/>
                    <a:pt x="1935" y="501"/>
                    <a:pt x="1835" y="468"/>
                  </a:cubicBezTo>
                  <a:cubicBezTo>
                    <a:pt x="1835" y="434"/>
                    <a:pt x="1001" y="1"/>
                    <a:pt x="67" y="1"/>
                  </a:cubicBezTo>
                  <a:close/>
                </a:path>
              </a:pathLst>
            </a:custGeom>
            <a:solidFill>
              <a:srgbClr val="021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122c455b7cc_2_5"/>
            <p:cNvSpPr/>
            <p:nvPr/>
          </p:nvSpPr>
          <p:spPr>
            <a:xfrm flipH="1">
              <a:off x="2074244" y="2153870"/>
              <a:ext cx="229383" cy="63307"/>
            </a:xfrm>
            <a:custGeom>
              <a:rect b="b" l="l" r="r" t="t"/>
              <a:pathLst>
                <a:path extrusionOk="0" h="1731" w="6272">
                  <a:moveTo>
                    <a:pt x="3346" y="0"/>
                  </a:moveTo>
                  <a:cubicBezTo>
                    <a:pt x="1418" y="0"/>
                    <a:pt x="124" y="1351"/>
                    <a:pt x="100" y="1397"/>
                  </a:cubicBezTo>
                  <a:cubicBezTo>
                    <a:pt x="0" y="1464"/>
                    <a:pt x="0" y="1631"/>
                    <a:pt x="100" y="1731"/>
                  </a:cubicBezTo>
                  <a:cubicBezTo>
                    <a:pt x="117" y="1698"/>
                    <a:pt x="150" y="1681"/>
                    <a:pt x="184" y="1681"/>
                  </a:cubicBezTo>
                  <a:cubicBezTo>
                    <a:pt x="217" y="1681"/>
                    <a:pt x="251" y="1698"/>
                    <a:pt x="267" y="1731"/>
                  </a:cubicBezTo>
                  <a:cubicBezTo>
                    <a:pt x="334" y="1731"/>
                    <a:pt x="401" y="1731"/>
                    <a:pt x="434" y="1631"/>
                  </a:cubicBezTo>
                  <a:cubicBezTo>
                    <a:pt x="480" y="1585"/>
                    <a:pt x="1601" y="400"/>
                    <a:pt x="3317" y="400"/>
                  </a:cubicBezTo>
                  <a:cubicBezTo>
                    <a:pt x="4077" y="400"/>
                    <a:pt x="4953" y="632"/>
                    <a:pt x="5905" y="1297"/>
                  </a:cubicBezTo>
                  <a:cubicBezTo>
                    <a:pt x="5932" y="1339"/>
                    <a:pt x="5978" y="1358"/>
                    <a:pt x="6024" y="1358"/>
                  </a:cubicBezTo>
                  <a:cubicBezTo>
                    <a:pt x="6088" y="1358"/>
                    <a:pt x="6152" y="1322"/>
                    <a:pt x="6171" y="1264"/>
                  </a:cubicBezTo>
                  <a:cubicBezTo>
                    <a:pt x="6271" y="1197"/>
                    <a:pt x="6238" y="997"/>
                    <a:pt x="6138" y="964"/>
                  </a:cubicBezTo>
                  <a:cubicBezTo>
                    <a:pt x="5124" y="251"/>
                    <a:pt x="4176" y="0"/>
                    <a:pt x="3346" y="0"/>
                  </a:cubicBezTo>
                  <a:close/>
                </a:path>
              </a:pathLst>
            </a:custGeom>
            <a:solidFill>
              <a:srgbClr val="021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22c455b7cc_2_5"/>
            <p:cNvSpPr/>
            <p:nvPr/>
          </p:nvSpPr>
          <p:spPr>
            <a:xfrm flipH="1">
              <a:off x="2406069" y="2123222"/>
              <a:ext cx="117142" cy="74754"/>
            </a:xfrm>
            <a:custGeom>
              <a:rect b="b" l="l" r="r" t="t"/>
              <a:pathLst>
                <a:path extrusionOk="0" h="2044" w="3203">
                  <a:moveTo>
                    <a:pt x="100" y="0"/>
                  </a:moveTo>
                  <a:cubicBezTo>
                    <a:pt x="67" y="134"/>
                    <a:pt x="67" y="301"/>
                    <a:pt x="0" y="467"/>
                  </a:cubicBezTo>
                  <a:cubicBezTo>
                    <a:pt x="867" y="567"/>
                    <a:pt x="1835" y="934"/>
                    <a:pt x="2802" y="1968"/>
                  </a:cubicBezTo>
                  <a:cubicBezTo>
                    <a:pt x="2835" y="2019"/>
                    <a:pt x="2902" y="2044"/>
                    <a:pt x="2969" y="2044"/>
                  </a:cubicBezTo>
                  <a:cubicBezTo>
                    <a:pt x="3036" y="2044"/>
                    <a:pt x="3102" y="2019"/>
                    <a:pt x="3136" y="1968"/>
                  </a:cubicBezTo>
                  <a:cubicBezTo>
                    <a:pt x="3202" y="1902"/>
                    <a:pt x="3202" y="1735"/>
                    <a:pt x="3136" y="1635"/>
                  </a:cubicBezTo>
                  <a:cubicBezTo>
                    <a:pt x="2135" y="501"/>
                    <a:pt x="1067" y="100"/>
                    <a:pt x="100" y="0"/>
                  </a:cubicBezTo>
                  <a:close/>
                </a:path>
              </a:pathLst>
            </a:custGeom>
            <a:solidFill>
              <a:srgbClr val="021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22c455b7cc_2_5"/>
            <p:cNvSpPr/>
            <p:nvPr/>
          </p:nvSpPr>
          <p:spPr>
            <a:xfrm flipH="1">
              <a:off x="1787548" y="2119565"/>
              <a:ext cx="244048" cy="244012"/>
            </a:xfrm>
            <a:custGeom>
              <a:rect b="b" l="l" r="r" t="t"/>
              <a:pathLst>
                <a:path extrusionOk="0" h="6672" w="6673">
                  <a:moveTo>
                    <a:pt x="3337" y="0"/>
                  </a:moveTo>
                  <a:cubicBezTo>
                    <a:pt x="1502" y="0"/>
                    <a:pt x="1" y="1501"/>
                    <a:pt x="1" y="3336"/>
                  </a:cubicBezTo>
                  <a:cubicBezTo>
                    <a:pt x="1" y="5171"/>
                    <a:pt x="1502" y="6672"/>
                    <a:pt x="3337" y="6672"/>
                  </a:cubicBezTo>
                  <a:cubicBezTo>
                    <a:pt x="5171" y="6672"/>
                    <a:pt x="6672" y="5171"/>
                    <a:pt x="6672" y="3336"/>
                  </a:cubicBezTo>
                  <a:cubicBezTo>
                    <a:pt x="6672" y="1501"/>
                    <a:pt x="5171" y="0"/>
                    <a:pt x="3337" y="0"/>
                  </a:cubicBezTo>
                  <a:close/>
                </a:path>
              </a:pathLst>
            </a:custGeom>
            <a:solidFill>
              <a:srgbClr val="D894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122c455b7cc_2_5"/>
            <p:cNvSpPr/>
            <p:nvPr/>
          </p:nvSpPr>
          <p:spPr>
            <a:xfrm flipH="1">
              <a:off x="1815599" y="2152480"/>
              <a:ext cx="150094" cy="96442"/>
            </a:xfrm>
            <a:custGeom>
              <a:rect b="b" l="l" r="r" t="t"/>
              <a:pathLst>
                <a:path extrusionOk="0" fill="none" h="2637" w="4104">
                  <a:moveTo>
                    <a:pt x="0" y="2636"/>
                  </a:moveTo>
                  <a:cubicBezTo>
                    <a:pt x="0" y="2636"/>
                    <a:pt x="1268" y="1"/>
                    <a:pt x="4103" y="802"/>
                  </a:cubicBezTo>
                </a:path>
              </a:pathLst>
            </a:custGeom>
            <a:noFill/>
            <a:ln cap="rnd" cmpd="sng" w="19050">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22c455b7cc_2_5"/>
            <p:cNvSpPr/>
            <p:nvPr/>
          </p:nvSpPr>
          <p:spPr>
            <a:xfrm flipH="1">
              <a:off x="2225509" y="2314754"/>
              <a:ext cx="178145" cy="104963"/>
            </a:xfrm>
            <a:custGeom>
              <a:rect b="b" l="l" r="r" t="t"/>
              <a:pathLst>
                <a:path extrusionOk="0" fill="none" h="2870" w="4871">
                  <a:moveTo>
                    <a:pt x="0" y="1502"/>
                  </a:moveTo>
                  <a:cubicBezTo>
                    <a:pt x="0" y="1502"/>
                    <a:pt x="3069" y="2869"/>
                    <a:pt x="4870" y="0"/>
                  </a:cubicBezTo>
                </a:path>
              </a:pathLst>
            </a:custGeom>
            <a:noFill/>
            <a:ln cap="rnd" cmpd="sng" w="19050">
              <a:solidFill>
                <a:srgbClr val="02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22c455b7cc_2_5"/>
            <p:cNvSpPr/>
            <p:nvPr/>
          </p:nvSpPr>
          <p:spPr>
            <a:xfrm flipH="1">
              <a:off x="495645" y="2555074"/>
              <a:ext cx="3213406" cy="1528657"/>
            </a:xfrm>
            <a:custGeom>
              <a:rect b="b" l="l" r="r" t="t"/>
              <a:pathLst>
                <a:path extrusionOk="0" h="41798" w="87864">
                  <a:moveTo>
                    <a:pt x="46868" y="1"/>
                  </a:moveTo>
                  <a:cubicBezTo>
                    <a:pt x="46868" y="1"/>
                    <a:pt x="44931" y="1816"/>
                    <a:pt x="42419" y="1816"/>
                  </a:cubicBezTo>
                  <a:cubicBezTo>
                    <a:pt x="41215" y="1816"/>
                    <a:pt x="39880" y="1399"/>
                    <a:pt x="38562" y="168"/>
                  </a:cubicBezTo>
                  <a:lnTo>
                    <a:pt x="28688" y="2736"/>
                  </a:lnTo>
                  <a:cubicBezTo>
                    <a:pt x="25919" y="3437"/>
                    <a:pt x="23751" y="5572"/>
                    <a:pt x="22984" y="8307"/>
                  </a:cubicBezTo>
                  <a:lnTo>
                    <a:pt x="17513" y="27420"/>
                  </a:lnTo>
                  <a:lnTo>
                    <a:pt x="4671" y="12410"/>
                  </a:lnTo>
                  <a:lnTo>
                    <a:pt x="1" y="15645"/>
                  </a:lnTo>
                  <a:cubicBezTo>
                    <a:pt x="1" y="15645"/>
                    <a:pt x="15379" y="40697"/>
                    <a:pt x="18247" y="40964"/>
                  </a:cubicBezTo>
                  <a:cubicBezTo>
                    <a:pt x="18310" y="40969"/>
                    <a:pt x="18375" y="40971"/>
                    <a:pt x="18441" y="40971"/>
                  </a:cubicBezTo>
                  <a:cubicBezTo>
                    <a:pt x="21405" y="40971"/>
                    <a:pt x="27787" y="35994"/>
                    <a:pt x="27787" y="35993"/>
                  </a:cubicBezTo>
                  <a:lnTo>
                    <a:pt x="27787" y="35993"/>
                  </a:lnTo>
                  <a:cubicBezTo>
                    <a:pt x="27654" y="39129"/>
                    <a:pt x="30156" y="41797"/>
                    <a:pt x="33258" y="41797"/>
                  </a:cubicBezTo>
                  <a:lnTo>
                    <a:pt x="53105" y="41797"/>
                  </a:lnTo>
                  <a:cubicBezTo>
                    <a:pt x="56041" y="41797"/>
                    <a:pt x="58443" y="39496"/>
                    <a:pt x="58576" y="36527"/>
                  </a:cubicBezTo>
                  <a:lnTo>
                    <a:pt x="58609" y="35893"/>
                  </a:lnTo>
                  <a:cubicBezTo>
                    <a:pt x="58609" y="35893"/>
                    <a:pt x="64416" y="40907"/>
                    <a:pt x="67364" y="40907"/>
                  </a:cubicBezTo>
                  <a:cubicBezTo>
                    <a:pt x="67439" y="40907"/>
                    <a:pt x="67512" y="40903"/>
                    <a:pt x="67582" y="40897"/>
                  </a:cubicBezTo>
                  <a:cubicBezTo>
                    <a:pt x="70451" y="40663"/>
                    <a:pt x="87864" y="17013"/>
                    <a:pt x="87864" y="17013"/>
                  </a:cubicBezTo>
                  <a:lnTo>
                    <a:pt x="82560" y="13444"/>
                  </a:lnTo>
                  <a:lnTo>
                    <a:pt x="68316" y="27454"/>
                  </a:lnTo>
                  <a:lnTo>
                    <a:pt x="62879" y="8340"/>
                  </a:lnTo>
                  <a:cubicBezTo>
                    <a:pt x="62079" y="5605"/>
                    <a:pt x="59910" y="3503"/>
                    <a:pt x="57142" y="2770"/>
                  </a:cubicBezTo>
                  <a:lnTo>
                    <a:pt x="46868" y="68"/>
                  </a:lnTo>
                  <a:lnTo>
                    <a:pt x="46868" y="1"/>
                  </a:lnTo>
                  <a:close/>
                </a:path>
              </a:pathLst>
            </a:custGeom>
            <a:solidFill>
              <a:srgbClr val="021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122c455b7cc_2_5"/>
            <p:cNvSpPr/>
            <p:nvPr/>
          </p:nvSpPr>
          <p:spPr>
            <a:xfrm flipH="1">
              <a:off x="2693969" y="2962568"/>
              <a:ext cx="11045" cy="912557"/>
            </a:xfrm>
            <a:custGeom>
              <a:rect b="b" l="l" r="r" t="t"/>
              <a:pathLst>
                <a:path extrusionOk="0" fill="none" h="24952" w="302">
                  <a:moveTo>
                    <a:pt x="1" y="0"/>
                  </a:moveTo>
                  <a:lnTo>
                    <a:pt x="301" y="24951"/>
                  </a:lnTo>
                </a:path>
              </a:pathLst>
            </a:custGeom>
            <a:noFill/>
            <a:ln cap="rnd"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22c455b7cc_2_5"/>
            <p:cNvSpPr/>
            <p:nvPr/>
          </p:nvSpPr>
          <p:spPr>
            <a:xfrm flipH="1">
              <a:off x="1565512" y="2962568"/>
              <a:ext cx="28088" cy="908900"/>
            </a:xfrm>
            <a:custGeom>
              <a:rect b="b" l="l" r="r" t="t"/>
              <a:pathLst>
                <a:path extrusionOk="0" fill="none" h="24852" w="768">
                  <a:moveTo>
                    <a:pt x="0" y="0"/>
                  </a:moveTo>
                  <a:lnTo>
                    <a:pt x="767" y="24851"/>
                  </a:lnTo>
                </a:path>
              </a:pathLst>
            </a:custGeom>
            <a:noFill/>
            <a:ln cap="rnd" cmpd="sng" w="9525">
              <a:solidFill>
                <a:srgbClr val="F2F2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22c455b7cc_2_5"/>
            <p:cNvSpPr/>
            <p:nvPr/>
          </p:nvSpPr>
          <p:spPr>
            <a:xfrm flipH="1">
              <a:off x="1974218" y="2558731"/>
              <a:ext cx="324544" cy="1527450"/>
            </a:xfrm>
            <a:custGeom>
              <a:rect b="b" l="l" r="r" t="t"/>
              <a:pathLst>
                <a:path extrusionOk="0" h="41765" w="8874">
                  <a:moveTo>
                    <a:pt x="8307" y="1"/>
                  </a:moveTo>
                  <a:cubicBezTo>
                    <a:pt x="8307" y="1"/>
                    <a:pt x="6108" y="1390"/>
                    <a:pt x="3601" y="1390"/>
                  </a:cubicBezTo>
                  <a:cubicBezTo>
                    <a:pt x="2402" y="1390"/>
                    <a:pt x="1134" y="1073"/>
                    <a:pt x="1" y="134"/>
                  </a:cubicBezTo>
                  <a:lnTo>
                    <a:pt x="1" y="41764"/>
                  </a:lnTo>
                  <a:lnTo>
                    <a:pt x="8874" y="41764"/>
                  </a:lnTo>
                  <a:lnTo>
                    <a:pt x="83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22c455b7cc_2_5"/>
            <p:cNvSpPr/>
            <p:nvPr/>
          </p:nvSpPr>
          <p:spPr>
            <a:xfrm flipH="1">
              <a:off x="2298728" y="2563632"/>
              <a:ext cx="196431" cy="861319"/>
            </a:xfrm>
            <a:custGeom>
              <a:rect b="b" l="l" r="r" t="t"/>
              <a:pathLst>
                <a:path extrusionOk="0" h="23551" w="5371">
                  <a:moveTo>
                    <a:pt x="5371" y="0"/>
                  </a:moveTo>
                  <a:lnTo>
                    <a:pt x="0" y="4704"/>
                  </a:lnTo>
                  <a:lnTo>
                    <a:pt x="3703" y="6238"/>
                  </a:lnTo>
                  <a:lnTo>
                    <a:pt x="701" y="12943"/>
                  </a:lnTo>
                  <a:cubicBezTo>
                    <a:pt x="701" y="12943"/>
                    <a:pt x="5371" y="20282"/>
                    <a:pt x="5371" y="23551"/>
                  </a:cubicBezTo>
                  <a:lnTo>
                    <a:pt x="5371" y="0"/>
                  </a:lnTo>
                  <a:close/>
                </a:path>
              </a:pathLst>
            </a:custGeom>
            <a:solidFill>
              <a:srgbClr val="2F6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22c455b7cc_2_5"/>
            <p:cNvSpPr/>
            <p:nvPr/>
          </p:nvSpPr>
          <p:spPr>
            <a:xfrm flipH="1">
              <a:off x="1788755" y="2558731"/>
              <a:ext cx="206232" cy="867427"/>
            </a:xfrm>
            <a:custGeom>
              <a:rect b="b" l="l" r="r" t="t"/>
              <a:pathLst>
                <a:path extrusionOk="0" h="23718" w="5639">
                  <a:moveTo>
                    <a:pt x="1" y="1"/>
                  </a:moveTo>
                  <a:lnTo>
                    <a:pt x="234" y="23718"/>
                  </a:lnTo>
                  <a:cubicBezTo>
                    <a:pt x="234" y="20482"/>
                    <a:pt x="4904" y="13144"/>
                    <a:pt x="4904" y="13144"/>
                  </a:cubicBezTo>
                  <a:lnTo>
                    <a:pt x="1902" y="6406"/>
                  </a:lnTo>
                  <a:lnTo>
                    <a:pt x="5638" y="4871"/>
                  </a:lnTo>
                  <a:lnTo>
                    <a:pt x="1" y="1"/>
                  </a:lnTo>
                  <a:close/>
                </a:path>
              </a:pathLst>
            </a:custGeom>
            <a:solidFill>
              <a:srgbClr val="2F6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BE5"/>
        </a:solidFill>
      </p:bgPr>
    </p:bg>
    <p:spTree>
      <p:nvGrpSpPr>
        <p:cNvPr id="386" name="Shape 386"/>
        <p:cNvGrpSpPr/>
        <p:nvPr/>
      </p:nvGrpSpPr>
      <p:grpSpPr>
        <a:xfrm>
          <a:off x="0" y="0"/>
          <a:ext cx="0" cy="0"/>
          <a:chOff x="0" y="0"/>
          <a:chExt cx="0" cy="0"/>
        </a:xfrm>
      </p:grpSpPr>
      <p:sp>
        <p:nvSpPr>
          <p:cNvPr id="387" name="Google Shape;387;g122c455b7cc_2_0"/>
          <p:cNvSpPr txBox="1"/>
          <p:nvPr/>
        </p:nvSpPr>
        <p:spPr>
          <a:xfrm>
            <a:off x="4018546" y="2649825"/>
            <a:ext cx="4331400" cy="9954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867">
                <a:solidFill>
                  <a:srgbClr val="16487E"/>
                </a:solidFill>
                <a:latin typeface="Trebuchet MS"/>
                <a:ea typeface="Trebuchet MS"/>
                <a:cs typeface="Trebuchet MS"/>
                <a:sym typeface="Trebuchet MS"/>
              </a:rPr>
              <a:t>Thank You</a:t>
            </a:r>
            <a:endParaRPr sz="5867">
              <a:solidFill>
                <a:srgbClr val="16487E"/>
              </a:solidFill>
              <a:latin typeface="Trebuchet MS"/>
              <a:ea typeface="Trebuchet MS"/>
              <a:cs typeface="Trebuchet MS"/>
              <a:sym typeface="Trebuchet MS"/>
            </a:endParaRPr>
          </a:p>
        </p:txBody>
      </p:sp>
      <p:sp>
        <p:nvSpPr>
          <p:cNvPr id="388" name="Google Shape;388;g122c455b7cc_2_0"/>
          <p:cNvSpPr txBox="1"/>
          <p:nvPr/>
        </p:nvSpPr>
        <p:spPr>
          <a:xfrm>
            <a:off x="4018548" y="3771903"/>
            <a:ext cx="4331400" cy="6771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900">
                <a:solidFill>
                  <a:srgbClr val="16487E"/>
                </a:solidFill>
              </a:rPr>
              <a:t>Team 24</a:t>
            </a:r>
            <a:endParaRPr b="1" sz="1900">
              <a:solidFill>
                <a:srgbClr val="16487E"/>
              </a:solidFill>
            </a:endParaRPr>
          </a:p>
          <a:p>
            <a:pPr indent="0" lvl="0" marL="0" marR="0" rtl="0" algn="ctr">
              <a:spcBef>
                <a:spcPts val="0"/>
              </a:spcBef>
              <a:spcAft>
                <a:spcPts val="0"/>
              </a:spcAft>
              <a:buNone/>
            </a:pPr>
            <a:r>
              <a:rPr b="1" lang="en-US" sz="1900">
                <a:solidFill>
                  <a:srgbClr val="16487E"/>
                </a:solidFill>
              </a:rPr>
              <a:t>April 2022</a:t>
            </a:r>
            <a:endParaRPr b="1" sz="1900">
              <a:solidFill>
                <a:srgbClr val="16487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122c455b7cc_1_0"/>
          <p:cNvSpPr txBox="1"/>
          <p:nvPr/>
        </p:nvSpPr>
        <p:spPr>
          <a:xfrm>
            <a:off x="1078125" y="1377250"/>
            <a:ext cx="89880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A31E08"/>
                </a:solidFill>
                <a:latin typeface="Trebuchet MS"/>
                <a:ea typeface="Trebuchet MS"/>
                <a:cs typeface="Trebuchet MS"/>
                <a:sym typeface="Trebuchet MS"/>
              </a:rPr>
              <a:t>Highlights</a:t>
            </a:r>
            <a:r>
              <a:rPr b="1" lang="en-US" sz="2400">
                <a:solidFill>
                  <a:srgbClr val="A31E08"/>
                </a:solidFill>
                <a:latin typeface="Trebuchet MS"/>
                <a:ea typeface="Trebuchet MS"/>
                <a:cs typeface="Trebuchet MS"/>
                <a:sym typeface="Trebuchet MS"/>
              </a:rPr>
              <a:t>：</a:t>
            </a:r>
            <a:endParaRPr sz="24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Robust distracted behaviour detection on still images</a:t>
            </a:r>
            <a:endParaRPr sz="1900">
              <a:solidFill>
                <a:schemeClr val="dk1"/>
              </a:solidFill>
            </a:endParaRPr>
          </a:p>
          <a:p>
            <a:pPr indent="-349250" lvl="0" marL="457200" rtl="0" algn="l">
              <a:spcBef>
                <a:spcPts val="0"/>
              </a:spcBef>
              <a:spcAft>
                <a:spcPts val="0"/>
              </a:spcAft>
              <a:buClr>
                <a:schemeClr val="dk1"/>
              </a:buClr>
              <a:buSzPts val="1900"/>
              <a:buAutoNum type="arabicPeriod"/>
            </a:pPr>
            <a:r>
              <a:t/>
            </a:r>
            <a:endParaRPr sz="1900">
              <a:solidFill>
                <a:schemeClr val="dk1"/>
              </a:solidFill>
            </a:endParaRPr>
          </a:p>
          <a:p>
            <a:pPr indent="-349250" lvl="0" marL="457200" rtl="0" algn="l">
              <a:spcBef>
                <a:spcPts val="0"/>
              </a:spcBef>
              <a:spcAft>
                <a:spcPts val="0"/>
              </a:spcAft>
              <a:buClr>
                <a:schemeClr val="dk1"/>
              </a:buClr>
              <a:buSzPts val="1900"/>
              <a:buAutoNum type="arabicPeriod"/>
            </a:pPr>
            <a:r>
              <a:rPr b="1" lang="en-US" sz="1900">
                <a:solidFill>
                  <a:schemeClr val="dk1"/>
                </a:solidFill>
              </a:rPr>
              <a:t>Fast training time and less computation</a:t>
            </a:r>
            <a:r>
              <a:rPr lang="en-US" sz="1900">
                <a:solidFill>
                  <a:schemeClr val="dk1"/>
                </a:solidFill>
              </a:rPr>
              <a:t> makes the real-time prediction and streaming possible</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2400">
                <a:solidFill>
                  <a:srgbClr val="A31E08"/>
                </a:solidFill>
                <a:latin typeface="Trebuchet MS"/>
                <a:ea typeface="Trebuchet MS"/>
                <a:cs typeface="Trebuchet MS"/>
                <a:sym typeface="Trebuchet MS"/>
              </a:rPr>
              <a:t>Challenges: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Required a </a:t>
            </a:r>
            <a:r>
              <a:rPr b="1" lang="en-US" sz="1900">
                <a:solidFill>
                  <a:schemeClr val="dk1"/>
                </a:solidFill>
              </a:rPr>
              <a:t>fix camera angle</a:t>
            </a:r>
            <a:r>
              <a:rPr lang="en-US" sz="1900">
                <a:solidFill>
                  <a:schemeClr val="dk1"/>
                </a:solidFill>
              </a:rPr>
              <a:t>. Make it less dynamic to different posture or scenarios.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The classifications on the specific object classification (drinking vs. phone) need to be improved.</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Motion classification or filters need to be addressed for video based classification</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394" name="Google Shape;394;g122c455b7cc_1_0"/>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Demonstration - Summary</a:t>
            </a:r>
            <a:endParaRPr b="1" sz="2900">
              <a:solidFill>
                <a:srgbClr val="285388"/>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22cdbdf235_1_30"/>
          <p:cNvSpPr txBox="1"/>
          <p:nvPr/>
        </p:nvSpPr>
        <p:spPr>
          <a:xfrm>
            <a:off x="1078125" y="1377250"/>
            <a:ext cx="89880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A31E08"/>
                </a:solidFill>
                <a:latin typeface="Trebuchet MS"/>
                <a:ea typeface="Trebuchet MS"/>
                <a:cs typeface="Trebuchet MS"/>
                <a:sym typeface="Trebuchet MS"/>
              </a:rPr>
              <a:t>Highlights：</a:t>
            </a:r>
            <a:endParaRPr sz="24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Robust distracted behaviour detection on still images</a:t>
            </a:r>
            <a:endParaRPr sz="1900">
              <a:solidFill>
                <a:schemeClr val="dk1"/>
              </a:solidFill>
            </a:endParaRPr>
          </a:p>
          <a:p>
            <a:pPr indent="-349250" lvl="0" marL="457200" rtl="0" algn="l">
              <a:spcBef>
                <a:spcPts val="0"/>
              </a:spcBef>
              <a:spcAft>
                <a:spcPts val="0"/>
              </a:spcAft>
              <a:buClr>
                <a:schemeClr val="dk1"/>
              </a:buClr>
              <a:buSzPts val="1900"/>
              <a:buAutoNum type="arabicPeriod"/>
            </a:pPr>
            <a:r>
              <a:rPr b="1" lang="en-US" sz="1900">
                <a:solidFill>
                  <a:schemeClr val="dk1"/>
                </a:solidFill>
              </a:rPr>
              <a:t>Robust to different lighting scenarios</a:t>
            </a:r>
            <a:r>
              <a:rPr lang="en-US" sz="1900">
                <a:solidFill>
                  <a:schemeClr val="dk1"/>
                </a:solidFill>
              </a:rPr>
              <a:t> due to normalization and augmentation on pre-trained data </a:t>
            </a:r>
            <a:endParaRPr sz="1900">
              <a:solidFill>
                <a:schemeClr val="dk1"/>
              </a:solidFill>
            </a:endParaRPr>
          </a:p>
          <a:p>
            <a:pPr indent="-349250" lvl="0" marL="457200" rtl="0" algn="l">
              <a:spcBef>
                <a:spcPts val="0"/>
              </a:spcBef>
              <a:spcAft>
                <a:spcPts val="0"/>
              </a:spcAft>
              <a:buClr>
                <a:schemeClr val="dk1"/>
              </a:buClr>
              <a:buSzPts val="1900"/>
              <a:buAutoNum type="arabicPeriod"/>
            </a:pPr>
            <a:r>
              <a:rPr b="1" lang="en-US" sz="1900">
                <a:solidFill>
                  <a:schemeClr val="dk1"/>
                </a:solidFill>
              </a:rPr>
              <a:t>Fast training time and less computation</a:t>
            </a:r>
            <a:r>
              <a:rPr lang="en-US" sz="1900">
                <a:solidFill>
                  <a:schemeClr val="dk1"/>
                </a:solidFill>
              </a:rPr>
              <a:t> makes the real-time prediction and streaming possible</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2400">
                <a:solidFill>
                  <a:srgbClr val="A31E08"/>
                </a:solidFill>
                <a:latin typeface="Trebuchet MS"/>
                <a:ea typeface="Trebuchet MS"/>
                <a:cs typeface="Trebuchet MS"/>
                <a:sym typeface="Trebuchet MS"/>
              </a:rPr>
              <a:t>Challenges: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Required a </a:t>
            </a:r>
            <a:r>
              <a:rPr b="1" lang="en-US" sz="1900">
                <a:solidFill>
                  <a:schemeClr val="dk1"/>
                </a:solidFill>
              </a:rPr>
              <a:t>fix camera angle</a:t>
            </a:r>
            <a:r>
              <a:rPr lang="en-US" sz="1900">
                <a:solidFill>
                  <a:schemeClr val="dk1"/>
                </a:solidFill>
              </a:rPr>
              <a:t>. Make it less dynamic to different posture or scenarios.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The classifications on the specific object classification (drinking vs. phone) need to be improved.</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US" sz="1900">
                <a:solidFill>
                  <a:schemeClr val="dk1"/>
                </a:solidFill>
              </a:rPr>
              <a:t>Motion classification or filters need to be addressed for video based classification</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400" name="Google Shape;400;g122cdbdf235_1_30"/>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Demonstration - Summary</a:t>
            </a:r>
            <a:endParaRPr b="1" sz="2900">
              <a:solidFill>
                <a:srgbClr val="285388"/>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1f2d8eec9e_0_2"/>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285388"/>
                </a:solidFill>
                <a:latin typeface="Trebuchet MS"/>
                <a:ea typeface="Trebuchet MS"/>
                <a:cs typeface="Trebuchet MS"/>
                <a:sym typeface="Trebuchet MS"/>
              </a:rPr>
              <a:t>Problem Statement</a:t>
            </a:r>
            <a:endParaRPr b="1" sz="2900">
              <a:solidFill>
                <a:srgbClr val="285388"/>
              </a:solidFill>
              <a:latin typeface="Trebuchet MS"/>
              <a:ea typeface="Trebuchet MS"/>
              <a:cs typeface="Trebuchet MS"/>
              <a:sym typeface="Trebuchet MS"/>
            </a:endParaRPr>
          </a:p>
        </p:txBody>
      </p:sp>
      <p:sp>
        <p:nvSpPr>
          <p:cNvPr id="247" name="Google Shape;247;g11f2d8eec9e_0_2"/>
          <p:cNvSpPr txBox="1"/>
          <p:nvPr/>
        </p:nvSpPr>
        <p:spPr>
          <a:xfrm>
            <a:off x="944463" y="4035350"/>
            <a:ext cx="107544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In</a:t>
            </a:r>
            <a:r>
              <a:rPr lang="en-US" sz="1900">
                <a:solidFill>
                  <a:schemeClr val="dk1"/>
                </a:solidFill>
              </a:rPr>
              <a:t>itiated by insurance company to see if dashboard cameras can capture distracted drivers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Our code and models can be transformed to real applications with a camera installed inside the car.</a:t>
            </a:r>
            <a:endParaRPr sz="1900">
              <a:solidFill>
                <a:schemeClr val="dk1"/>
              </a:solidFill>
            </a:endParaRPr>
          </a:p>
        </p:txBody>
      </p:sp>
      <p:graphicFrame>
        <p:nvGraphicFramePr>
          <p:cNvPr id="248" name="Google Shape;248;g11f2d8eec9e_0_2"/>
          <p:cNvGraphicFramePr/>
          <p:nvPr/>
        </p:nvGraphicFramePr>
        <p:xfrm>
          <a:off x="1156225" y="1524022"/>
          <a:ext cx="3000000" cy="3000000"/>
        </p:xfrm>
        <a:graphic>
          <a:graphicData uri="http://schemas.openxmlformats.org/drawingml/2006/table">
            <a:tbl>
              <a:tblPr>
                <a:noFill/>
                <a:tableStyleId>{B5C49B24-423D-40B4-B227-CF5EDD8F9FA3}</a:tableStyleId>
              </a:tblPr>
              <a:tblGrid>
                <a:gridCol w="3293175"/>
                <a:gridCol w="3293175"/>
                <a:gridCol w="3293175"/>
              </a:tblGrid>
              <a:tr h="2545050">
                <a:tc>
                  <a:txBody>
                    <a:bodyPr/>
                    <a:lstStyle/>
                    <a:p>
                      <a:pPr indent="0" lvl="0" marL="0" rtl="0" algn="ctr">
                        <a:spcBef>
                          <a:spcPts val="0"/>
                        </a:spcBef>
                        <a:spcAft>
                          <a:spcPts val="0"/>
                        </a:spcAft>
                        <a:buNone/>
                      </a:pPr>
                      <a:r>
                        <a:rPr b="1" lang="en-US" sz="3700">
                          <a:solidFill>
                            <a:srgbClr val="A31E08"/>
                          </a:solidFill>
                          <a:latin typeface="Trebuchet MS"/>
                          <a:ea typeface="Trebuchet MS"/>
                          <a:cs typeface="Trebuchet MS"/>
                          <a:sym typeface="Trebuchet MS"/>
                        </a:rPr>
                        <a:t>$102.3 million/year</a:t>
                      </a:r>
                      <a:endParaRPr b="1" sz="3700">
                        <a:solidFill>
                          <a:srgbClr val="A31E08"/>
                        </a:solidFill>
                        <a:latin typeface="Trebuchet MS"/>
                        <a:ea typeface="Trebuchet MS"/>
                        <a:cs typeface="Trebuchet MS"/>
                        <a:sym typeface="Trebuchet MS"/>
                      </a:endParaRPr>
                    </a:p>
                    <a:p>
                      <a:pPr indent="0" lvl="0" marL="0" rtl="0" algn="ctr">
                        <a:spcBef>
                          <a:spcPts val="0"/>
                        </a:spcBef>
                        <a:spcAft>
                          <a:spcPts val="0"/>
                        </a:spcAft>
                        <a:buNone/>
                      </a:pPr>
                      <a:r>
                        <a:rPr b="1" lang="en-US" sz="2200">
                          <a:solidFill>
                            <a:schemeClr val="dk1"/>
                          </a:solidFill>
                          <a:latin typeface="Trebuchet MS"/>
                          <a:ea typeface="Trebuchet MS"/>
                          <a:cs typeface="Trebuchet MS"/>
                          <a:sym typeface="Trebuchet MS"/>
                        </a:rPr>
                        <a:t>insurance cost for distracted drivings in Canada</a:t>
                      </a:r>
                      <a:endParaRPr b="1" sz="2200">
                        <a:solidFill>
                          <a:schemeClr val="dk1"/>
                        </a:solidFill>
                        <a:latin typeface="Trebuchet MS"/>
                        <a:ea typeface="Trebuchet MS"/>
                        <a:cs typeface="Trebuchet MS"/>
                        <a:sym typeface="Trebuchet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US" sz="3700">
                          <a:solidFill>
                            <a:srgbClr val="A31E08"/>
                          </a:solidFill>
                          <a:latin typeface="Trebuchet MS"/>
                          <a:ea typeface="Trebuchet MS"/>
                          <a:cs typeface="Trebuchet MS"/>
                          <a:sym typeface="Trebuchet MS"/>
                        </a:rPr>
                        <a:t>2</a:t>
                      </a:r>
                      <a:r>
                        <a:rPr b="1" lang="en-US" sz="3700">
                          <a:solidFill>
                            <a:srgbClr val="A31E08"/>
                          </a:solidFill>
                          <a:latin typeface="Trebuchet MS"/>
                          <a:ea typeface="Trebuchet MS"/>
                          <a:cs typeface="Trebuchet MS"/>
                          <a:sym typeface="Trebuchet MS"/>
                        </a:rPr>
                        <a:t>1%</a:t>
                      </a:r>
                      <a:r>
                        <a:rPr b="1" lang="en-US" sz="2400">
                          <a:solidFill>
                            <a:srgbClr val="0000FF"/>
                          </a:solidFill>
                          <a:latin typeface="Trebuchet MS"/>
                          <a:ea typeface="Trebuchet MS"/>
                          <a:cs typeface="Trebuchet MS"/>
                          <a:sym typeface="Trebuchet MS"/>
                        </a:rPr>
                        <a:t> </a:t>
                      </a:r>
                      <a:endParaRPr b="1" sz="2400">
                        <a:solidFill>
                          <a:srgbClr val="0000FF"/>
                        </a:solidFill>
                        <a:latin typeface="Trebuchet MS"/>
                        <a:ea typeface="Trebuchet MS"/>
                        <a:cs typeface="Trebuchet MS"/>
                        <a:sym typeface="Trebuchet MS"/>
                      </a:endParaRPr>
                    </a:p>
                    <a:p>
                      <a:pPr indent="0" lvl="0" marL="0" rtl="0" algn="ctr">
                        <a:spcBef>
                          <a:spcPts val="0"/>
                        </a:spcBef>
                        <a:spcAft>
                          <a:spcPts val="0"/>
                        </a:spcAft>
                        <a:buNone/>
                      </a:pPr>
                      <a:r>
                        <a:rPr b="1" lang="en-US" sz="2200">
                          <a:solidFill>
                            <a:schemeClr val="dk1"/>
                          </a:solidFill>
                          <a:latin typeface="Trebuchet MS"/>
                          <a:ea typeface="Trebuchet MS"/>
                          <a:cs typeface="Trebuchet MS"/>
                          <a:sym typeface="Trebuchet MS"/>
                        </a:rPr>
                        <a:t>of road fatalities is caused by distracted driving in Canada</a:t>
                      </a:r>
                      <a:endParaRPr b="1" sz="2400">
                        <a:solidFill>
                          <a:schemeClr val="dk1"/>
                        </a:solidFill>
                        <a:latin typeface="Trebuchet MS"/>
                        <a:ea typeface="Trebuchet MS"/>
                        <a:cs typeface="Trebuchet MS"/>
                        <a:sym typeface="Trebuchet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US" sz="3700">
                          <a:solidFill>
                            <a:srgbClr val="A31E08"/>
                          </a:solidFill>
                          <a:latin typeface="Trebuchet MS"/>
                          <a:ea typeface="Trebuchet MS"/>
                          <a:cs typeface="Trebuchet MS"/>
                          <a:sym typeface="Trebuchet MS"/>
                        </a:rPr>
                        <a:t>3.6 times</a:t>
                      </a:r>
                      <a:endParaRPr b="1" sz="2400">
                        <a:solidFill>
                          <a:srgbClr val="0000FF"/>
                        </a:solidFill>
                        <a:latin typeface="Trebuchet MS"/>
                        <a:ea typeface="Trebuchet MS"/>
                        <a:cs typeface="Trebuchet MS"/>
                        <a:sym typeface="Trebuchet MS"/>
                      </a:endParaRPr>
                    </a:p>
                    <a:p>
                      <a:pPr indent="0" lvl="0" marL="0" rtl="0" algn="ctr">
                        <a:spcBef>
                          <a:spcPts val="0"/>
                        </a:spcBef>
                        <a:spcAft>
                          <a:spcPts val="0"/>
                        </a:spcAft>
                        <a:buNone/>
                      </a:pPr>
                      <a:r>
                        <a:rPr b="1" lang="en-US" sz="2200">
                          <a:solidFill>
                            <a:schemeClr val="dk1"/>
                          </a:solidFill>
                          <a:latin typeface="Trebuchet MS"/>
                          <a:ea typeface="Trebuchet MS"/>
                          <a:cs typeface="Trebuchet MS"/>
                          <a:sym typeface="Trebuchet MS"/>
                        </a:rPr>
                        <a:t>i</a:t>
                      </a:r>
                      <a:r>
                        <a:rPr b="1" lang="en-US" sz="2200">
                          <a:solidFill>
                            <a:schemeClr val="dk1"/>
                          </a:solidFill>
                          <a:latin typeface="Trebuchet MS"/>
                          <a:ea typeface="Trebuchet MS"/>
                          <a:cs typeface="Trebuchet MS"/>
                          <a:sym typeface="Trebuchet MS"/>
                        </a:rPr>
                        <a:t>ncreased likelihood of collision when using an electronic device while driving</a:t>
                      </a:r>
                      <a:r>
                        <a:rPr b="1" lang="en-US"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a:p>
                      <a:pPr indent="0" lvl="0" marL="0" rtl="0" algn="ctr">
                        <a:spcBef>
                          <a:spcPts val="0"/>
                        </a:spcBef>
                        <a:spcAft>
                          <a:spcPts val="0"/>
                        </a:spcAft>
                        <a:buNone/>
                      </a:pPr>
                      <a:r>
                        <a:t/>
                      </a:r>
                      <a:endParaRPr b="1" sz="2400">
                        <a:solidFill>
                          <a:srgbClr val="0000FF"/>
                        </a:solidFill>
                        <a:latin typeface="Trebuchet MS"/>
                        <a:ea typeface="Trebuchet MS"/>
                        <a:cs typeface="Trebuchet MS"/>
                        <a:sym typeface="Trebuchet MS"/>
                      </a:endParaRPr>
                    </a:p>
                    <a:p>
                      <a:pPr indent="0" lvl="0" marL="0" rtl="0" algn="ctr">
                        <a:spcBef>
                          <a:spcPts val="0"/>
                        </a:spcBef>
                        <a:spcAft>
                          <a:spcPts val="0"/>
                        </a:spcAft>
                        <a:buNone/>
                      </a:pPr>
                      <a:r>
                        <a:t/>
                      </a:r>
                      <a:endParaRPr b="1" sz="2400">
                        <a:solidFill>
                          <a:srgbClr val="0000FF"/>
                        </a:solidFill>
                        <a:latin typeface="Trebuchet MS"/>
                        <a:ea typeface="Trebuchet MS"/>
                        <a:cs typeface="Trebuchet MS"/>
                        <a:sym typeface="Trebuchet M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9" name="Google Shape;249;g11f2d8eec9e_0_2"/>
          <p:cNvSpPr txBox="1"/>
          <p:nvPr/>
        </p:nvSpPr>
        <p:spPr>
          <a:xfrm>
            <a:off x="6735900" y="6457800"/>
            <a:ext cx="54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t>Ref: </a:t>
            </a:r>
            <a:r>
              <a:rPr i="1" lang="en-US"/>
              <a:t>https://hellosafe.ca/en/car-insurance/distracted-driving-cost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2105cbd96f_0_66"/>
          <p:cNvSpPr/>
          <p:nvPr/>
        </p:nvSpPr>
        <p:spPr>
          <a:xfrm>
            <a:off x="5714997" y="1843249"/>
            <a:ext cx="640200" cy="640200"/>
          </a:xfrm>
          <a:prstGeom prst="ellipse">
            <a:avLst/>
          </a:prstGeom>
          <a:solidFill>
            <a:schemeClr val="lt1"/>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5" name="Google Shape;255;g12105cbd96f_0_66"/>
          <p:cNvSpPr/>
          <p:nvPr/>
        </p:nvSpPr>
        <p:spPr>
          <a:xfrm>
            <a:off x="6611541" y="2889965"/>
            <a:ext cx="639600" cy="645300"/>
          </a:xfrm>
          <a:prstGeom prst="ellipse">
            <a:avLst/>
          </a:prstGeom>
          <a:solidFill>
            <a:schemeClr val="lt1"/>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6" name="Google Shape;256;g12105cbd96f_0_66"/>
          <p:cNvSpPr/>
          <p:nvPr/>
        </p:nvSpPr>
        <p:spPr>
          <a:xfrm>
            <a:off x="5717009" y="3776769"/>
            <a:ext cx="639600" cy="645300"/>
          </a:xfrm>
          <a:prstGeom prst="ellipse">
            <a:avLst/>
          </a:prstGeom>
          <a:solidFill>
            <a:schemeClr val="lt1"/>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7" name="Google Shape;257;g12105cbd96f_0_66"/>
          <p:cNvSpPr/>
          <p:nvPr/>
        </p:nvSpPr>
        <p:spPr>
          <a:xfrm>
            <a:off x="6750324" y="4779875"/>
            <a:ext cx="639600" cy="645300"/>
          </a:xfrm>
          <a:prstGeom prst="ellipse">
            <a:avLst/>
          </a:prstGeom>
          <a:solidFill>
            <a:schemeClr val="lt1"/>
          </a:solidFill>
          <a:ln cap="flat" cmpd="sng" w="635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8" name="Google Shape;258;g12105cbd96f_0_66"/>
          <p:cNvSpPr/>
          <p:nvPr/>
        </p:nvSpPr>
        <p:spPr>
          <a:xfrm rot="10800000">
            <a:off x="5417856" y="4210372"/>
            <a:ext cx="1237869" cy="935028"/>
          </a:xfrm>
          <a:custGeom>
            <a:rect b="b" l="l" r="r" t="t"/>
            <a:pathLst>
              <a:path extrusionOk="0" h="892628" w="1447800">
                <a:moveTo>
                  <a:pt x="0" y="0"/>
                </a:moveTo>
                <a:lnTo>
                  <a:pt x="1447800" y="0"/>
                </a:lnTo>
                <a:lnTo>
                  <a:pt x="1447800" y="892628"/>
                </a:lnTo>
                <a:lnTo>
                  <a:pt x="1077685" y="892628"/>
                </a:lnTo>
              </a:path>
            </a:pathLst>
          </a:custGeom>
          <a:noFill/>
          <a:ln cap="flat" cmpd="sng" w="50800">
            <a:solidFill>
              <a:srgbClr val="595959"/>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59" name="Google Shape;259;g12105cbd96f_0_66"/>
          <p:cNvSpPr/>
          <p:nvPr/>
        </p:nvSpPr>
        <p:spPr>
          <a:xfrm flipH="1" rot="10800000">
            <a:off x="6392063" y="3252226"/>
            <a:ext cx="1237869" cy="935028"/>
          </a:xfrm>
          <a:custGeom>
            <a:rect b="b" l="l" r="r" t="t"/>
            <a:pathLst>
              <a:path extrusionOk="0" h="892628" w="1447800">
                <a:moveTo>
                  <a:pt x="0" y="0"/>
                </a:moveTo>
                <a:lnTo>
                  <a:pt x="1447800" y="0"/>
                </a:lnTo>
                <a:lnTo>
                  <a:pt x="1447800" y="892628"/>
                </a:lnTo>
                <a:lnTo>
                  <a:pt x="1077685" y="892628"/>
                </a:lnTo>
              </a:path>
            </a:pathLst>
          </a:custGeom>
          <a:noFill/>
          <a:ln cap="flat" cmpd="sng" w="50800">
            <a:solidFill>
              <a:srgbClr val="595959"/>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60" name="Google Shape;260;g12105cbd96f_0_66"/>
          <p:cNvSpPr/>
          <p:nvPr/>
        </p:nvSpPr>
        <p:spPr>
          <a:xfrm rot="10800000">
            <a:off x="5394569" y="2180474"/>
            <a:ext cx="1198054" cy="1010901"/>
          </a:xfrm>
          <a:custGeom>
            <a:rect b="b" l="l" r="r" t="t"/>
            <a:pathLst>
              <a:path extrusionOk="0" h="892628" w="1447800">
                <a:moveTo>
                  <a:pt x="0" y="0"/>
                </a:moveTo>
                <a:lnTo>
                  <a:pt x="1447800" y="0"/>
                </a:lnTo>
                <a:lnTo>
                  <a:pt x="1447800" y="892628"/>
                </a:lnTo>
                <a:lnTo>
                  <a:pt x="1077685" y="892628"/>
                </a:lnTo>
              </a:path>
            </a:pathLst>
          </a:custGeom>
          <a:noFill/>
          <a:ln cap="flat" cmpd="sng" w="50800">
            <a:solidFill>
              <a:srgbClr val="595959"/>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61" name="Google Shape;261;g12105cbd96f_0_66"/>
          <p:cNvSpPr/>
          <p:nvPr/>
        </p:nvSpPr>
        <p:spPr>
          <a:xfrm rot="-2700000">
            <a:off x="5973402" y="1970606"/>
            <a:ext cx="222302" cy="455186"/>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62" name="Google Shape;262;g12105cbd96f_0_66"/>
          <p:cNvSpPr/>
          <p:nvPr/>
        </p:nvSpPr>
        <p:spPr>
          <a:xfrm>
            <a:off x="6764362" y="3029640"/>
            <a:ext cx="334188" cy="367223"/>
          </a:xfrm>
          <a:custGeom>
            <a:rect b="b" l="l" r="r" t="t"/>
            <a:pathLst>
              <a:path extrusionOk="0" h="2880180" w="2844151">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3F3F3F"/>
          </a:solid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63" name="Google Shape;263;g12105cbd96f_0_66"/>
          <p:cNvSpPr/>
          <p:nvPr/>
        </p:nvSpPr>
        <p:spPr>
          <a:xfrm rot="-2815317">
            <a:off x="5798676" y="3877643"/>
            <a:ext cx="476290" cy="468065"/>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64" name="Google Shape;264;g12105cbd96f_0_66"/>
          <p:cNvSpPr/>
          <p:nvPr/>
        </p:nvSpPr>
        <p:spPr>
          <a:xfrm flipH="1">
            <a:off x="6903946" y="4920661"/>
            <a:ext cx="332100" cy="365401"/>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65" name="Google Shape;265;g12105cbd96f_0_66"/>
          <p:cNvSpPr txBox="1"/>
          <p:nvPr/>
        </p:nvSpPr>
        <p:spPr>
          <a:xfrm>
            <a:off x="8046875" y="1182588"/>
            <a:ext cx="43158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rPr>
              <a:t>2. </a:t>
            </a:r>
            <a:r>
              <a:rPr b="1" lang="en-US" sz="1900">
                <a:solidFill>
                  <a:schemeClr val="dk1"/>
                </a:solidFill>
              </a:rPr>
              <a:t>Transformations</a:t>
            </a:r>
            <a:endParaRPr b="1"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Without Augmentation [in all Models]</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With Augmentation [in VGG16] RandomRotation + ColorJitter + RandomResizedCrop + RandomHorizontalFlip</a:t>
            </a:r>
            <a:endParaRPr sz="1900">
              <a:solidFill>
                <a:schemeClr val="dk1"/>
              </a:solidFill>
            </a:endParaRPr>
          </a:p>
          <a:p>
            <a:pPr indent="-349250" lvl="0" marL="457200" rtl="0" algn="l">
              <a:spcBef>
                <a:spcPts val="0"/>
              </a:spcBef>
              <a:spcAft>
                <a:spcPts val="0"/>
              </a:spcAft>
              <a:buSzPts val="1900"/>
              <a:buChar char="●"/>
            </a:pPr>
            <a:r>
              <a:rPr lang="en-US" sz="1900">
                <a:solidFill>
                  <a:schemeClr val="dk1"/>
                </a:solidFill>
              </a:rPr>
              <a:t>Downsize [in Baseline]</a:t>
            </a:r>
            <a:r>
              <a:rPr lang="en-US" sz="1900">
                <a:solidFill>
                  <a:srgbClr val="A31E08"/>
                </a:solidFill>
              </a:rPr>
              <a:t> </a:t>
            </a:r>
            <a:endParaRPr sz="1900">
              <a:solidFill>
                <a:srgbClr val="A31E08"/>
              </a:solidFill>
            </a:endParaRPr>
          </a:p>
          <a:p>
            <a:pPr indent="0" lvl="0" marL="457200" rtl="0" algn="l">
              <a:spcBef>
                <a:spcPts val="0"/>
              </a:spcBef>
              <a:spcAft>
                <a:spcPts val="0"/>
              </a:spcAft>
              <a:buNone/>
            </a:pPr>
            <a:r>
              <a:rPr lang="en-US" sz="1900">
                <a:solidFill>
                  <a:schemeClr val="dk1"/>
                </a:solidFill>
              </a:rPr>
              <a:t>Grayscale + Resize </a:t>
            </a:r>
            <a:endParaRPr>
              <a:solidFill>
                <a:schemeClr val="dk1"/>
              </a:solidFill>
            </a:endParaRPr>
          </a:p>
        </p:txBody>
      </p:sp>
      <p:sp>
        <p:nvSpPr>
          <p:cNvPr id="266" name="Google Shape;266;g12105cbd96f_0_66"/>
          <p:cNvSpPr txBox="1"/>
          <p:nvPr/>
        </p:nvSpPr>
        <p:spPr>
          <a:xfrm>
            <a:off x="769500" y="3181925"/>
            <a:ext cx="351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rPr>
              <a:t>3. </a:t>
            </a:r>
            <a:r>
              <a:rPr b="1" lang="en-US" sz="1900">
                <a:solidFill>
                  <a:schemeClr val="dk1"/>
                </a:solidFill>
              </a:rPr>
              <a:t>Model Design &amp; Training</a:t>
            </a:r>
            <a:endParaRPr b="1" sz="1900">
              <a:solidFill>
                <a:schemeClr val="dk1"/>
              </a:solidFill>
            </a:endParaRPr>
          </a:p>
          <a:p>
            <a:pPr indent="0" lvl="0" marL="0" rtl="0" algn="l">
              <a:spcBef>
                <a:spcPts val="0"/>
              </a:spcBef>
              <a:spcAft>
                <a:spcPts val="0"/>
              </a:spcAft>
              <a:buNone/>
            </a:pPr>
            <a:r>
              <a:t/>
            </a:r>
            <a:endParaRPr/>
          </a:p>
        </p:txBody>
      </p:sp>
      <p:graphicFrame>
        <p:nvGraphicFramePr>
          <p:cNvPr id="267" name="Google Shape;267;g12105cbd96f_0_66"/>
          <p:cNvGraphicFramePr/>
          <p:nvPr/>
        </p:nvGraphicFramePr>
        <p:xfrm>
          <a:off x="256775" y="3763513"/>
          <a:ext cx="3000000" cy="3000000"/>
        </p:xfrm>
        <a:graphic>
          <a:graphicData uri="http://schemas.openxmlformats.org/drawingml/2006/table">
            <a:tbl>
              <a:tblPr>
                <a:noFill/>
                <a:tableStyleId>{B5C49B24-423D-40B4-B227-CF5EDD8F9FA3}</a:tableStyleId>
              </a:tblPr>
              <a:tblGrid>
                <a:gridCol w="919650"/>
                <a:gridCol w="919650"/>
                <a:gridCol w="919650"/>
                <a:gridCol w="919650"/>
                <a:gridCol w="919650"/>
              </a:tblGrid>
              <a:tr h="609575">
                <a:tc>
                  <a:txBody>
                    <a:bodyPr/>
                    <a:lstStyle/>
                    <a:p>
                      <a:pPr indent="0" lvl="0" marL="0" rtl="0" algn="l">
                        <a:spcBef>
                          <a:spcPts val="0"/>
                        </a:spcBef>
                        <a:spcAft>
                          <a:spcPts val="0"/>
                        </a:spcAft>
                        <a:buNone/>
                      </a:pPr>
                      <a:r>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t>VGG16</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t>ResNet18</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t>AlexNet</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US"/>
                        <a:t>Baseline CNN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09575">
                <a:tc>
                  <a:txBody>
                    <a:bodyPr/>
                    <a:lstStyle/>
                    <a:p>
                      <a:pPr indent="0" lvl="0" marL="0" rtl="0" algn="l">
                        <a:spcBef>
                          <a:spcPts val="0"/>
                        </a:spcBef>
                        <a:spcAft>
                          <a:spcPts val="0"/>
                        </a:spcAft>
                        <a:buNone/>
                      </a:pPr>
                      <a:r>
                        <a:rPr lang="en-US"/>
                        <a:t># of params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119,586,826</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5,130</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54,575,114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51,735,594</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09575">
                <a:tc>
                  <a:txBody>
                    <a:bodyPr/>
                    <a:lstStyle/>
                    <a:p>
                      <a:pPr indent="0" lvl="0" marL="0" rtl="0" algn="l">
                        <a:spcBef>
                          <a:spcPts val="0"/>
                        </a:spcBef>
                        <a:spcAft>
                          <a:spcPts val="0"/>
                        </a:spcAft>
                        <a:buNone/>
                      </a:pPr>
                      <a:r>
                        <a:rPr lang="en-US"/>
                        <a:t>Features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Very Deep</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Residual Blocks</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Faster?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Light-</a:t>
                      </a:r>
                      <a:endParaRPr/>
                    </a:p>
                    <a:p>
                      <a:pPr indent="0" lvl="0" marL="0" rtl="0" algn="l">
                        <a:spcBef>
                          <a:spcPts val="0"/>
                        </a:spcBef>
                        <a:spcAft>
                          <a:spcPts val="0"/>
                        </a:spcAft>
                        <a:buNone/>
                      </a:pPr>
                      <a:r>
                        <a:rPr lang="en-US"/>
                        <a:t>weight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68" name="Google Shape;268;g12105cbd96f_0_66"/>
          <p:cNvSpPr txBox="1"/>
          <p:nvPr/>
        </p:nvSpPr>
        <p:spPr>
          <a:xfrm>
            <a:off x="8046875" y="4107425"/>
            <a:ext cx="30612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rPr>
              <a:t>4. Testing</a:t>
            </a:r>
            <a:endParaRPr b="1"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Quantitative:</a:t>
            </a:r>
            <a:endParaRPr sz="1900">
              <a:solidFill>
                <a:schemeClr val="dk1"/>
              </a:solidFill>
            </a:endParaRPr>
          </a:p>
          <a:p>
            <a:pPr indent="0" lvl="0" marL="457200" rtl="0" algn="l">
              <a:spcBef>
                <a:spcPts val="0"/>
              </a:spcBef>
              <a:spcAft>
                <a:spcPts val="0"/>
              </a:spcAft>
              <a:buNone/>
            </a:pPr>
            <a:r>
              <a:rPr lang="en-US" sz="1900">
                <a:solidFill>
                  <a:schemeClr val="dk1"/>
                </a:solidFill>
              </a:rPr>
              <a:t>Test accuracy Confusion matrix</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Qualitative:</a:t>
            </a:r>
            <a:endParaRPr sz="1900">
              <a:solidFill>
                <a:schemeClr val="dk1"/>
              </a:solidFill>
            </a:endParaRPr>
          </a:p>
          <a:p>
            <a:pPr indent="0" lvl="0" marL="457200" rtl="0" algn="l">
              <a:spcBef>
                <a:spcPts val="0"/>
              </a:spcBef>
              <a:spcAft>
                <a:spcPts val="0"/>
              </a:spcAft>
              <a:buNone/>
            </a:pPr>
            <a:r>
              <a:rPr lang="en-US" sz="1900">
                <a:solidFill>
                  <a:schemeClr val="dk1"/>
                </a:solidFill>
              </a:rPr>
              <a:t>GradCAM</a:t>
            </a:r>
            <a:endParaRPr sz="1900">
              <a:solidFill>
                <a:schemeClr val="dk1"/>
              </a:solidFill>
            </a:endParaRPr>
          </a:p>
          <a:p>
            <a:pPr indent="0" lvl="0" marL="457200" rtl="0" algn="l">
              <a:spcBef>
                <a:spcPts val="0"/>
              </a:spcBef>
              <a:spcAft>
                <a:spcPts val="0"/>
              </a:spcAft>
              <a:buNone/>
            </a:pPr>
            <a:r>
              <a:rPr lang="en-US" sz="1900">
                <a:solidFill>
                  <a:schemeClr val="dk1"/>
                </a:solidFill>
              </a:rPr>
              <a:t>Real-world videos</a:t>
            </a:r>
            <a:endParaRPr sz="1900">
              <a:solidFill>
                <a:schemeClr val="dk1"/>
              </a:solidFill>
            </a:endParaRPr>
          </a:p>
          <a:p>
            <a:pPr indent="0" lvl="0" marL="0" rtl="0" algn="l">
              <a:spcBef>
                <a:spcPts val="0"/>
              </a:spcBef>
              <a:spcAft>
                <a:spcPts val="0"/>
              </a:spcAft>
              <a:buNone/>
            </a:pPr>
            <a:r>
              <a:t/>
            </a:r>
            <a:endParaRPr/>
          </a:p>
        </p:txBody>
      </p:sp>
      <p:sp>
        <p:nvSpPr>
          <p:cNvPr id="269" name="Google Shape;269;g12105cbd96f_0_66"/>
          <p:cNvSpPr txBox="1"/>
          <p:nvPr/>
        </p:nvSpPr>
        <p:spPr>
          <a:xfrm>
            <a:off x="769500" y="5624250"/>
            <a:ext cx="4176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rPr>
              <a:t>Train for 10 ~ 30 epochs</a:t>
            </a:r>
            <a:endParaRPr sz="1900">
              <a:solidFill>
                <a:schemeClr val="dk1"/>
              </a:solidFill>
            </a:endParaRPr>
          </a:p>
          <a:p>
            <a:pPr indent="0" lvl="0" marL="0" rtl="0" algn="l">
              <a:spcBef>
                <a:spcPts val="0"/>
              </a:spcBef>
              <a:spcAft>
                <a:spcPts val="0"/>
              </a:spcAft>
              <a:buNone/>
            </a:pPr>
            <a:r>
              <a:rPr lang="en-US" sz="1900">
                <a:solidFill>
                  <a:schemeClr val="dk1"/>
                </a:solidFill>
              </a:rPr>
              <a:t>batch size = 64, learning rate = 0.001</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270" name="Google Shape;270;g12105cbd96f_0_66"/>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285388"/>
                </a:solidFill>
                <a:latin typeface="Trebuchet MS"/>
                <a:ea typeface="Trebuchet MS"/>
                <a:cs typeface="Trebuchet MS"/>
                <a:sym typeface="Trebuchet MS"/>
              </a:rPr>
              <a:t>End-to-end Pipeline</a:t>
            </a:r>
            <a:endParaRPr b="1" sz="2900">
              <a:solidFill>
                <a:srgbClr val="285388"/>
              </a:solidFill>
              <a:latin typeface="Trebuchet MS"/>
              <a:ea typeface="Trebuchet MS"/>
              <a:cs typeface="Trebuchet MS"/>
              <a:sym typeface="Trebuchet MS"/>
            </a:endParaRPr>
          </a:p>
        </p:txBody>
      </p:sp>
      <p:sp>
        <p:nvSpPr>
          <p:cNvPr id="271" name="Google Shape;271;g12105cbd96f_0_66"/>
          <p:cNvSpPr txBox="1"/>
          <p:nvPr/>
        </p:nvSpPr>
        <p:spPr>
          <a:xfrm>
            <a:off x="726729" y="1629450"/>
            <a:ext cx="39504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rPr>
              <a:t>1. </a:t>
            </a:r>
            <a:r>
              <a:rPr b="1" lang="en-US" sz="1900">
                <a:solidFill>
                  <a:schemeClr val="dk1"/>
                </a:solidFill>
              </a:rPr>
              <a:t>Data Loading</a:t>
            </a:r>
            <a:endParaRPr sz="1900"/>
          </a:p>
          <a:p>
            <a:pPr indent="0" lvl="0" marL="0" rtl="0" algn="l">
              <a:spcBef>
                <a:spcPts val="0"/>
              </a:spcBef>
              <a:spcAft>
                <a:spcPts val="0"/>
              </a:spcAft>
              <a:buNone/>
            </a:pPr>
            <a:r>
              <a:rPr lang="en-US" sz="1900"/>
              <a:t>10 categories： </a:t>
            </a:r>
            <a:endParaRPr sz="1900"/>
          </a:p>
          <a:p>
            <a:pPr indent="0" lvl="0" marL="0" rtl="0" algn="l">
              <a:spcBef>
                <a:spcPts val="0"/>
              </a:spcBef>
              <a:spcAft>
                <a:spcPts val="0"/>
              </a:spcAft>
              <a:buNone/>
            </a:pPr>
            <a:r>
              <a:rPr lang="en-US" sz="1900"/>
              <a:t>1 safe driving + 9 distracted driving behaviours</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f2d8eec9e_0_257"/>
          <p:cNvSpPr txBox="1"/>
          <p:nvPr/>
        </p:nvSpPr>
        <p:spPr>
          <a:xfrm>
            <a:off x="827900" y="1124350"/>
            <a:ext cx="2130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b="1" lang="en-US" sz="1900">
                <a:solidFill>
                  <a:schemeClr val="dk1"/>
                </a:solidFill>
              </a:rPr>
              <a:t>Accuracies</a:t>
            </a:r>
            <a:endParaRPr b="1" sz="1900">
              <a:solidFill>
                <a:schemeClr val="dk1"/>
              </a:solidFill>
            </a:endParaRPr>
          </a:p>
        </p:txBody>
      </p:sp>
      <p:pic>
        <p:nvPicPr>
          <p:cNvPr id="277" name="Google Shape;277;g11f2d8eec9e_0_257"/>
          <p:cNvPicPr preferRelativeResize="0"/>
          <p:nvPr/>
        </p:nvPicPr>
        <p:blipFill>
          <a:blip r:embed="rId3">
            <a:alphaModFix/>
          </a:blip>
          <a:stretch>
            <a:fillRect/>
          </a:stretch>
        </p:blipFill>
        <p:spPr>
          <a:xfrm>
            <a:off x="1547788" y="1999925"/>
            <a:ext cx="9096426" cy="4177700"/>
          </a:xfrm>
          <a:prstGeom prst="rect">
            <a:avLst/>
          </a:prstGeom>
          <a:noFill/>
          <a:ln>
            <a:noFill/>
          </a:ln>
        </p:spPr>
      </p:pic>
      <p:sp>
        <p:nvSpPr>
          <p:cNvPr id="278" name="Google Shape;278;g11f2d8eec9e_0_257"/>
          <p:cNvSpPr/>
          <p:nvPr/>
        </p:nvSpPr>
        <p:spPr>
          <a:xfrm>
            <a:off x="5016850" y="1221588"/>
            <a:ext cx="2946600" cy="631200"/>
          </a:xfrm>
          <a:prstGeom prst="wedgeRectCallout">
            <a:avLst>
              <a:gd fmla="val -47262" name="adj1"/>
              <a:gd fmla="val 135284" name="adj2"/>
            </a:avLst>
          </a:prstGeom>
          <a:noFill/>
          <a:ln cap="flat" cmpd="sng" w="19050">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A31E08"/>
                </a:solidFill>
              </a:rPr>
              <a:t>Inferior performance of VGG16 trained with augmented data</a:t>
            </a:r>
            <a:endParaRPr>
              <a:solidFill>
                <a:srgbClr val="A31E08"/>
              </a:solidFill>
            </a:endParaRPr>
          </a:p>
        </p:txBody>
      </p:sp>
      <p:sp>
        <p:nvSpPr>
          <p:cNvPr id="279" name="Google Shape;279;g11f2d8eec9e_0_257"/>
          <p:cNvSpPr txBox="1"/>
          <p:nvPr/>
        </p:nvSpPr>
        <p:spPr>
          <a:xfrm>
            <a:off x="1065575" y="443275"/>
            <a:ext cx="533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Results</a:t>
            </a:r>
            <a:endParaRPr b="1" sz="2900">
              <a:solidFill>
                <a:srgbClr val="285388"/>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g122cdbdf235_1_7"/>
          <p:cNvPicPr preferRelativeResize="0"/>
          <p:nvPr/>
        </p:nvPicPr>
        <p:blipFill>
          <a:blip r:embed="rId3">
            <a:alphaModFix/>
          </a:blip>
          <a:stretch>
            <a:fillRect/>
          </a:stretch>
        </p:blipFill>
        <p:spPr>
          <a:xfrm>
            <a:off x="6900388" y="3596725"/>
            <a:ext cx="2286000" cy="2432304"/>
          </a:xfrm>
          <a:prstGeom prst="rect">
            <a:avLst/>
          </a:prstGeom>
          <a:noFill/>
          <a:ln>
            <a:noFill/>
          </a:ln>
        </p:spPr>
      </p:pic>
      <p:pic>
        <p:nvPicPr>
          <p:cNvPr id="285" name="Google Shape;285;g122cdbdf235_1_7"/>
          <p:cNvPicPr preferRelativeResize="0"/>
          <p:nvPr/>
        </p:nvPicPr>
        <p:blipFill>
          <a:blip r:embed="rId4">
            <a:alphaModFix/>
          </a:blip>
          <a:stretch>
            <a:fillRect/>
          </a:stretch>
        </p:blipFill>
        <p:spPr>
          <a:xfrm>
            <a:off x="9383250" y="752975"/>
            <a:ext cx="2286000" cy="2432304"/>
          </a:xfrm>
          <a:prstGeom prst="rect">
            <a:avLst/>
          </a:prstGeom>
          <a:noFill/>
          <a:ln>
            <a:noFill/>
          </a:ln>
        </p:spPr>
      </p:pic>
      <p:sp>
        <p:nvSpPr>
          <p:cNvPr id="286" name="Google Shape;286;g122cdbdf235_1_7"/>
          <p:cNvSpPr txBox="1"/>
          <p:nvPr/>
        </p:nvSpPr>
        <p:spPr>
          <a:xfrm>
            <a:off x="705925" y="1402500"/>
            <a:ext cx="6330300" cy="398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b="1" lang="en-US" sz="1900">
                <a:solidFill>
                  <a:schemeClr val="dk1"/>
                </a:solidFill>
              </a:rPr>
              <a:t>Confusion Matrices</a:t>
            </a:r>
            <a:endParaRPr b="1" sz="1900">
              <a:solidFill>
                <a:schemeClr val="dk1"/>
              </a:solidFill>
            </a:endParaRPr>
          </a:p>
          <a:p>
            <a:pPr indent="0" lvl="0" marL="0" rtl="0" algn="l">
              <a:spcBef>
                <a:spcPts val="0"/>
              </a:spcBef>
              <a:spcAft>
                <a:spcPts val="0"/>
              </a:spcAft>
              <a:buNone/>
            </a:pPr>
            <a:r>
              <a:rPr lang="en-US" sz="1900">
                <a:solidFill>
                  <a:schemeClr val="dk1"/>
                </a:solidFill>
              </a:rPr>
              <a:t>Overall accurate classification, but…</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1900">
                <a:solidFill>
                  <a:schemeClr val="dk1"/>
                </a:solidFill>
              </a:rPr>
              <a:t>VGG16 W/O Aug: </a:t>
            </a:r>
            <a:r>
              <a:rPr lang="en-US" sz="1900">
                <a:solidFill>
                  <a:schemeClr val="dk1"/>
                </a:solidFill>
              </a:rPr>
              <a:t>misclassify C5 and C6</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1900">
                <a:solidFill>
                  <a:schemeClr val="dk1"/>
                </a:solidFill>
              </a:rPr>
              <a:t>VGG16 with Aug:</a:t>
            </a:r>
            <a:r>
              <a:rPr lang="en-US" sz="1900">
                <a:solidFill>
                  <a:schemeClr val="dk1"/>
                </a:solidFill>
              </a:rPr>
              <a:t> </a:t>
            </a:r>
            <a:r>
              <a:rPr lang="en-US" sz="1900">
                <a:solidFill>
                  <a:schemeClr val="dk1"/>
                </a:solidFill>
              </a:rPr>
              <a:t>lots of</a:t>
            </a:r>
            <a:r>
              <a:rPr lang="en-US" sz="1900">
                <a:solidFill>
                  <a:schemeClr val="dk1"/>
                </a:solidFill>
              </a:rPr>
              <a:t> false negativ</a:t>
            </a:r>
            <a:r>
              <a:rPr lang="en-US" sz="1900">
                <a:solidFill>
                  <a:schemeClr val="dk1"/>
                </a:solidFill>
              </a:rPr>
              <a:t>ity</a:t>
            </a:r>
            <a:r>
              <a:rPr lang="en-US" sz="1900">
                <a:solidFill>
                  <a:schemeClr val="dk1"/>
                </a:solidFill>
              </a:rPr>
              <a:t> -&gt; undesirable!</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1900">
                <a:solidFill>
                  <a:schemeClr val="dk1"/>
                </a:solidFill>
              </a:rPr>
              <a:t>ResNet18: </a:t>
            </a:r>
            <a:r>
              <a:rPr lang="en-US" sz="1900">
                <a:solidFill>
                  <a:schemeClr val="dk1"/>
                </a:solidFill>
              </a:rPr>
              <a:t>misclassify C8 and C9</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1900">
                <a:solidFill>
                  <a:schemeClr val="dk1"/>
                </a:solidFill>
              </a:rPr>
              <a:t>AlexNet:</a:t>
            </a:r>
            <a:r>
              <a:rPr lang="en-US" sz="1900">
                <a:solidFill>
                  <a:schemeClr val="dk1"/>
                </a:solidFill>
              </a:rPr>
              <a:t>  misclassify C9</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US" sz="1900">
                <a:solidFill>
                  <a:schemeClr val="dk1"/>
                </a:solidFill>
              </a:rPr>
              <a:t>Baseline:</a:t>
            </a:r>
            <a:r>
              <a:rPr lang="en-US" sz="1900">
                <a:solidFill>
                  <a:schemeClr val="dk1"/>
                </a:solidFill>
              </a:rPr>
              <a:t> misclassify C1, C7 and C8, some false negativ</a:t>
            </a:r>
            <a:r>
              <a:rPr lang="en-US" sz="1900">
                <a:solidFill>
                  <a:schemeClr val="dk1"/>
                </a:solidFill>
              </a:rPr>
              <a:t>ity</a:t>
            </a:r>
            <a:endParaRPr sz="1900">
              <a:solidFill>
                <a:schemeClr val="dk1"/>
              </a:solidFill>
            </a:endParaRPr>
          </a:p>
        </p:txBody>
      </p:sp>
      <p:sp>
        <p:nvSpPr>
          <p:cNvPr id="287" name="Google Shape;287;g122cdbdf235_1_7"/>
          <p:cNvSpPr txBox="1"/>
          <p:nvPr/>
        </p:nvSpPr>
        <p:spPr>
          <a:xfrm>
            <a:off x="7213225" y="3195750"/>
            <a:ext cx="199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VGG16 (W/O Aug)</a:t>
            </a:r>
            <a:endParaRPr/>
          </a:p>
        </p:txBody>
      </p:sp>
      <p:sp>
        <p:nvSpPr>
          <p:cNvPr id="288" name="Google Shape;288;g122cdbdf235_1_7"/>
          <p:cNvSpPr txBox="1"/>
          <p:nvPr/>
        </p:nvSpPr>
        <p:spPr>
          <a:xfrm>
            <a:off x="7213225" y="6029788"/>
            <a:ext cx="163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AlexNet</a:t>
            </a:r>
            <a:endParaRPr/>
          </a:p>
        </p:txBody>
      </p:sp>
      <p:sp>
        <p:nvSpPr>
          <p:cNvPr id="289" name="Google Shape;289;g122cdbdf235_1_7"/>
          <p:cNvSpPr txBox="1"/>
          <p:nvPr/>
        </p:nvSpPr>
        <p:spPr>
          <a:xfrm>
            <a:off x="9852600" y="6029788"/>
            <a:ext cx="163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Baseline</a:t>
            </a:r>
            <a:endParaRPr/>
          </a:p>
        </p:txBody>
      </p:sp>
      <p:sp>
        <p:nvSpPr>
          <p:cNvPr id="290" name="Google Shape;290;g122cdbdf235_1_7"/>
          <p:cNvSpPr txBox="1"/>
          <p:nvPr/>
        </p:nvSpPr>
        <p:spPr>
          <a:xfrm>
            <a:off x="9651625" y="3195750"/>
            <a:ext cx="199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VGG16 (with Aug)</a:t>
            </a:r>
            <a:endParaRPr/>
          </a:p>
        </p:txBody>
      </p:sp>
      <p:sp>
        <p:nvSpPr>
          <p:cNvPr id="291" name="Google Shape;291;g122cdbdf235_1_7"/>
          <p:cNvSpPr/>
          <p:nvPr/>
        </p:nvSpPr>
        <p:spPr>
          <a:xfrm>
            <a:off x="9746200" y="952500"/>
            <a:ext cx="174900" cy="19050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122cdbdf235_1_7"/>
          <p:cNvSpPr/>
          <p:nvPr/>
        </p:nvSpPr>
        <p:spPr>
          <a:xfrm>
            <a:off x="11232525" y="952500"/>
            <a:ext cx="174900" cy="19050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22cdbdf235_1_7"/>
          <p:cNvSpPr/>
          <p:nvPr/>
        </p:nvSpPr>
        <p:spPr>
          <a:xfrm>
            <a:off x="10660600" y="952500"/>
            <a:ext cx="174900" cy="19050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g122cdbdf235_1_7"/>
          <p:cNvPicPr preferRelativeResize="0"/>
          <p:nvPr/>
        </p:nvPicPr>
        <p:blipFill>
          <a:blip r:embed="rId5">
            <a:alphaModFix/>
          </a:blip>
          <a:stretch>
            <a:fillRect/>
          </a:stretch>
        </p:blipFill>
        <p:spPr>
          <a:xfrm>
            <a:off x="6889825" y="752374"/>
            <a:ext cx="2286000" cy="2433490"/>
          </a:xfrm>
          <a:prstGeom prst="rect">
            <a:avLst/>
          </a:prstGeom>
          <a:noFill/>
          <a:ln>
            <a:noFill/>
          </a:ln>
        </p:spPr>
      </p:pic>
      <p:sp>
        <p:nvSpPr>
          <p:cNvPr id="295" name="Google Shape;295;g122cdbdf235_1_7"/>
          <p:cNvSpPr/>
          <p:nvPr/>
        </p:nvSpPr>
        <p:spPr>
          <a:xfrm>
            <a:off x="7276675" y="1895075"/>
            <a:ext cx="1866000" cy="4002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122cdbdf235_1_7"/>
          <p:cNvSpPr txBox="1"/>
          <p:nvPr/>
        </p:nvSpPr>
        <p:spPr>
          <a:xfrm>
            <a:off x="1065575" y="443275"/>
            <a:ext cx="533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Results</a:t>
            </a:r>
            <a:endParaRPr b="1" sz="2900">
              <a:solidFill>
                <a:srgbClr val="285388"/>
              </a:solidFill>
              <a:latin typeface="Trebuchet MS"/>
              <a:ea typeface="Trebuchet MS"/>
              <a:cs typeface="Trebuchet MS"/>
              <a:sym typeface="Trebuchet MS"/>
            </a:endParaRPr>
          </a:p>
        </p:txBody>
      </p:sp>
      <p:sp>
        <p:nvSpPr>
          <p:cNvPr id="297" name="Google Shape;297;g122cdbdf235_1_7"/>
          <p:cNvSpPr/>
          <p:nvPr/>
        </p:nvSpPr>
        <p:spPr>
          <a:xfrm>
            <a:off x="7289425" y="5274275"/>
            <a:ext cx="1866000" cy="4002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g122cdbdf235_1_7"/>
          <p:cNvPicPr preferRelativeResize="0"/>
          <p:nvPr/>
        </p:nvPicPr>
        <p:blipFill>
          <a:blip r:embed="rId6">
            <a:alphaModFix/>
          </a:blip>
          <a:stretch>
            <a:fillRect/>
          </a:stretch>
        </p:blipFill>
        <p:spPr>
          <a:xfrm>
            <a:off x="9383250" y="3596725"/>
            <a:ext cx="2286000" cy="2432304"/>
          </a:xfrm>
          <a:prstGeom prst="rect">
            <a:avLst/>
          </a:prstGeom>
          <a:noFill/>
          <a:ln>
            <a:noFill/>
          </a:ln>
        </p:spPr>
      </p:pic>
      <p:sp>
        <p:nvSpPr>
          <p:cNvPr id="299" name="Google Shape;299;g122cdbdf235_1_7"/>
          <p:cNvSpPr/>
          <p:nvPr/>
        </p:nvSpPr>
        <p:spPr>
          <a:xfrm>
            <a:off x="9721875" y="3951275"/>
            <a:ext cx="1866000" cy="1905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22cdbdf235_1_7"/>
          <p:cNvSpPr/>
          <p:nvPr/>
        </p:nvSpPr>
        <p:spPr>
          <a:xfrm>
            <a:off x="9721875" y="5120050"/>
            <a:ext cx="1866000" cy="400200"/>
          </a:xfrm>
          <a:prstGeom prst="roundRect">
            <a:avLst>
              <a:gd fmla="val 16667" name="adj"/>
            </a:avLst>
          </a:prstGeom>
          <a:noFill/>
          <a:ln cap="flat" cmpd="sng" w="28575">
            <a:solidFill>
              <a:srgbClr val="A31E0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2121343ceb_2_0"/>
          <p:cNvSpPr txBox="1"/>
          <p:nvPr/>
        </p:nvSpPr>
        <p:spPr>
          <a:xfrm>
            <a:off x="7406675" y="1499700"/>
            <a:ext cx="4233600" cy="5448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b="1" lang="en-US" sz="1900">
                <a:solidFill>
                  <a:srgbClr val="A31E08"/>
                </a:solidFill>
              </a:rPr>
              <a:t>Red dot on the top left  </a:t>
            </a:r>
            <a:r>
              <a:rPr lang="en-US" sz="1900">
                <a:solidFill>
                  <a:schemeClr val="dk1"/>
                </a:solidFill>
              </a:rPr>
              <a:t>is our prediction</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Achieved a decent result on the test image that </a:t>
            </a:r>
            <a:r>
              <a:rPr b="1" lang="en-US" sz="1900">
                <a:solidFill>
                  <a:schemeClr val="dk1"/>
                </a:solidFill>
              </a:rPr>
              <a:t>never exposed to</a:t>
            </a:r>
            <a:r>
              <a:rPr lang="en-US" sz="1900">
                <a:solidFill>
                  <a:schemeClr val="dk1"/>
                </a:solidFill>
              </a:rPr>
              <a:t> the </a:t>
            </a:r>
            <a:r>
              <a:rPr lang="en-US" sz="1900">
                <a:solidFill>
                  <a:schemeClr val="dk1"/>
                </a:solidFill>
              </a:rPr>
              <a:t>training</a:t>
            </a:r>
            <a:r>
              <a:rPr lang="en-US" sz="1900">
                <a:solidFill>
                  <a:schemeClr val="dk1"/>
                </a:solidFill>
              </a:rPr>
              <a:t> pipeline.</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US" sz="1900">
                <a:solidFill>
                  <a:schemeClr val="dk1"/>
                </a:solidFill>
              </a:rPr>
              <a:t>Robust to different lighting scenarios</a:t>
            </a:r>
            <a:r>
              <a:rPr lang="en-US" sz="1900">
                <a:solidFill>
                  <a:schemeClr val="dk1"/>
                </a:solidFill>
              </a:rPr>
              <a:t> due to normalization and augmentation on pre-trained data</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US" sz="1900">
                <a:solidFill>
                  <a:schemeClr val="dk1"/>
                </a:solidFill>
              </a:rPr>
              <a:t>False positivity</a:t>
            </a:r>
            <a:r>
              <a:rPr lang="en-US" sz="1900">
                <a:solidFill>
                  <a:schemeClr val="dk1"/>
                </a:solidFill>
              </a:rPr>
              <a:t> mostly happen between holding a phone or drinking.</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0" lvl="0" marL="457200" rtl="0" algn="l">
              <a:spcBef>
                <a:spcPts val="0"/>
              </a:spcBef>
              <a:spcAft>
                <a:spcPts val="0"/>
              </a:spcAft>
              <a:buNone/>
            </a:pPr>
            <a:r>
              <a:t/>
            </a:r>
            <a:endParaRPr sz="1900">
              <a:solidFill>
                <a:srgbClr val="F2F2F2"/>
              </a:solidFill>
            </a:endParaRPr>
          </a:p>
        </p:txBody>
      </p:sp>
      <p:pic>
        <p:nvPicPr>
          <p:cNvPr id="306" name="Google Shape;306;g12121343ceb_2_0" title="outputVGG (2).avi">
            <a:hlinkClick r:id="rId3"/>
          </p:cNvPr>
          <p:cNvPicPr preferRelativeResize="0"/>
          <p:nvPr/>
        </p:nvPicPr>
        <p:blipFill>
          <a:blip r:embed="rId4">
            <a:alphaModFix/>
          </a:blip>
          <a:stretch>
            <a:fillRect/>
          </a:stretch>
        </p:blipFill>
        <p:spPr>
          <a:xfrm>
            <a:off x="718350" y="1395600"/>
            <a:ext cx="6400800" cy="4752594"/>
          </a:xfrm>
          <a:prstGeom prst="rect">
            <a:avLst/>
          </a:prstGeom>
          <a:noFill/>
          <a:ln>
            <a:noFill/>
          </a:ln>
        </p:spPr>
      </p:pic>
      <p:sp>
        <p:nvSpPr>
          <p:cNvPr id="307" name="Google Shape;307;g12121343ceb_2_0"/>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900">
                <a:solidFill>
                  <a:srgbClr val="16487E"/>
                </a:solidFill>
                <a:latin typeface="Trebuchet MS"/>
                <a:ea typeface="Trebuchet MS"/>
                <a:cs typeface="Trebuchet MS"/>
                <a:sym typeface="Trebuchet MS"/>
              </a:rPr>
              <a:t>Demonstration - Still Images from Test Data</a:t>
            </a:r>
            <a:endParaRPr b="1" sz="2900">
              <a:solidFill>
                <a:srgbClr val="285388"/>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g122cdbdf235_0_0" title="RealWord_Trim.mp4">
            <a:hlinkClick r:id="rId3"/>
          </p:cNvPr>
          <p:cNvPicPr preferRelativeResize="0"/>
          <p:nvPr/>
        </p:nvPicPr>
        <p:blipFill>
          <a:blip r:embed="rId4">
            <a:alphaModFix/>
          </a:blip>
          <a:stretch>
            <a:fillRect/>
          </a:stretch>
        </p:blipFill>
        <p:spPr>
          <a:xfrm>
            <a:off x="711525" y="1372763"/>
            <a:ext cx="6400800" cy="4798271"/>
          </a:xfrm>
          <a:prstGeom prst="rect">
            <a:avLst/>
          </a:prstGeom>
          <a:noFill/>
          <a:ln>
            <a:noFill/>
          </a:ln>
        </p:spPr>
      </p:pic>
      <p:sp>
        <p:nvSpPr>
          <p:cNvPr id="313" name="Google Shape;313;g122cdbdf235_0_0"/>
          <p:cNvSpPr txBox="1"/>
          <p:nvPr/>
        </p:nvSpPr>
        <p:spPr>
          <a:xfrm>
            <a:off x="1065575" y="443275"/>
            <a:ext cx="8625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Demonstration - Real World Video</a:t>
            </a:r>
            <a:endParaRPr b="1" sz="2900">
              <a:solidFill>
                <a:srgbClr val="285388"/>
              </a:solidFill>
              <a:latin typeface="Trebuchet MS"/>
              <a:ea typeface="Trebuchet MS"/>
              <a:cs typeface="Trebuchet MS"/>
              <a:sym typeface="Trebuchet MS"/>
            </a:endParaRPr>
          </a:p>
        </p:txBody>
      </p:sp>
      <p:sp>
        <p:nvSpPr>
          <p:cNvPr id="314" name="Google Shape;314;g122cdbdf235_0_0"/>
          <p:cNvSpPr txBox="1"/>
          <p:nvPr/>
        </p:nvSpPr>
        <p:spPr>
          <a:xfrm>
            <a:off x="7555175" y="1486200"/>
            <a:ext cx="4233600" cy="3986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Char char="●"/>
            </a:pPr>
            <a:r>
              <a:rPr lang="en-US" sz="1900">
                <a:solidFill>
                  <a:schemeClr val="dk1"/>
                </a:solidFill>
              </a:rPr>
              <a:t>Prediction time &lt; 10ms, suitable for </a:t>
            </a:r>
            <a:r>
              <a:rPr b="1" lang="en-US" sz="1900">
                <a:solidFill>
                  <a:schemeClr val="dk1"/>
                </a:solidFill>
              </a:rPr>
              <a:t>real-time processing.</a:t>
            </a:r>
            <a:r>
              <a:rPr lang="en-US" sz="1900">
                <a:solidFill>
                  <a:schemeClr val="dk1"/>
                </a:solidFill>
              </a:rPr>
              <a:t> </a:t>
            </a:r>
            <a:endParaRPr sz="1900">
              <a:solidFill>
                <a:schemeClr val="dk1"/>
              </a:solidFill>
            </a:endParaRPr>
          </a:p>
          <a:p>
            <a:pPr indent="0" lvl="0" marL="457200" rtl="0" algn="l">
              <a:spcBef>
                <a:spcPts val="0"/>
              </a:spcBef>
              <a:spcAft>
                <a:spcPts val="0"/>
              </a:spcAft>
              <a:buNone/>
            </a:pPr>
            <a:r>
              <a:rPr lang="en-US" sz="1900">
                <a:solidFill>
                  <a:schemeClr val="dk1"/>
                </a:solidFill>
              </a:rPr>
              <a:t>The input image size is 640*480. Such application can be used for streaming with low latency.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Less accurate as input image are taken differently</a:t>
            </a:r>
            <a:endParaRPr sz="1900">
              <a:solidFill>
                <a:schemeClr val="dk1"/>
              </a:solidFill>
            </a:endParaRPr>
          </a:p>
          <a:p>
            <a:pPr indent="0" lvl="0" marL="457200" rtl="0" algn="l">
              <a:spcBef>
                <a:spcPts val="0"/>
              </a:spcBef>
              <a:spcAft>
                <a:spcPts val="0"/>
              </a:spcAft>
              <a:buClr>
                <a:schemeClr val="dk1"/>
              </a:buClr>
              <a:buSzPts val="1100"/>
              <a:buFont typeface="Arial"/>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US" sz="1900">
                <a:solidFill>
                  <a:schemeClr val="dk1"/>
                </a:solidFill>
              </a:rPr>
              <a:t>Likely to make false prediction when there is a movement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457200" rtl="0" algn="l">
              <a:spcBef>
                <a:spcPts val="0"/>
              </a:spcBef>
              <a:spcAft>
                <a:spcPts val="0"/>
              </a:spcAft>
              <a:buClr>
                <a:schemeClr val="dk1"/>
              </a:buClr>
              <a:buSzPts val="1100"/>
              <a:buFont typeface="Arial"/>
              <a:buNone/>
            </a:pPr>
            <a:r>
              <a:t/>
            </a: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1f189165fb_0_1"/>
          <p:cNvSpPr txBox="1"/>
          <p:nvPr/>
        </p:nvSpPr>
        <p:spPr>
          <a:xfrm>
            <a:off x="959775" y="1436528"/>
            <a:ext cx="9519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rPr>
              <a:t>An </a:t>
            </a:r>
            <a:r>
              <a:rPr b="1" lang="en-US" sz="1900">
                <a:solidFill>
                  <a:schemeClr val="dk1"/>
                </a:solidFill>
              </a:rPr>
              <a:t>explainable AI </a:t>
            </a:r>
            <a:r>
              <a:rPr lang="en-US" sz="1900">
                <a:solidFill>
                  <a:schemeClr val="dk1"/>
                </a:solidFill>
              </a:rPr>
              <a:t>technique that can visualize </a:t>
            </a:r>
            <a:r>
              <a:rPr b="1" lang="en-US" sz="1900">
                <a:solidFill>
                  <a:schemeClr val="dk1"/>
                </a:solidFill>
              </a:rPr>
              <a:t>feature importance</a:t>
            </a:r>
            <a:r>
              <a:rPr lang="en-US" sz="1900">
                <a:solidFill>
                  <a:schemeClr val="dk1"/>
                </a:solidFill>
              </a:rPr>
              <a:t> to the output on the original images.</a:t>
            </a:r>
            <a:endParaRPr sz="1900">
              <a:solidFill>
                <a:schemeClr val="dk1"/>
              </a:solidFill>
            </a:endParaRPr>
          </a:p>
          <a:p>
            <a:pPr indent="0" lvl="0" marL="0" rtl="0" algn="l">
              <a:spcBef>
                <a:spcPts val="0"/>
              </a:spcBef>
              <a:spcAft>
                <a:spcPts val="0"/>
              </a:spcAft>
              <a:buNone/>
            </a:pPr>
            <a:r>
              <a:rPr lang="en-US" sz="1900">
                <a:solidFill>
                  <a:schemeClr val="dk1"/>
                </a:solidFill>
              </a:rPr>
              <a:t>VGG16 trained without data augmentation predicting images from different classes…</a:t>
            </a:r>
            <a:endParaRPr sz="1900">
              <a:solidFill>
                <a:schemeClr val="dk1"/>
              </a:solidFill>
            </a:endParaRPr>
          </a:p>
        </p:txBody>
      </p:sp>
      <p:sp>
        <p:nvSpPr>
          <p:cNvPr id="320" name="Google Shape;320;g11f189165fb_0_1"/>
          <p:cNvSpPr txBox="1"/>
          <p:nvPr/>
        </p:nvSpPr>
        <p:spPr>
          <a:xfrm>
            <a:off x="4166375" y="5208750"/>
            <a:ext cx="33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 </a:t>
            </a:r>
            <a:r>
              <a:rPr b="1" lang="en-US" sz="1600"/>
              <a:t>C3: </a:t>
            </a:r>
            <a:r>
              <a:rPr b="1" lang="en-US" sz="1600"/>
              <a:t>Texting - Left</a:t>
            </a:r>
            <a:endParaRPr b="1" sz="1600"/>
          </a:p>
          <a:p>
            <a:pPr indent="0" lvl="0" marL="0" rtl="0" algn="ctr">
              <a:spcBef>
                <a:spcPts val="0"/>
              </a:spcBef>
              <a:spcAft>
                <a:spcPts val="0"/>
              </a:spcAft>
              <a:buNone/>
            </a:pPr>
            <a:r>
              <a:rPr lang="en-US" sz="1600"/>
              <a:t>Highlighting the cell phone</a:t>
            </a:r>
            <a:endParaRPr sz="1600"/>
          </a:p>
        </p:txBody>
      </p:sp>
      <p:sp>
        <p:nvSpPr>
          <p:cNvPr id="321" name="Google Shape;321;g11f189165fb_0_1"/>
          <p:cNvSpPr txBox="1"/>
          <p:nvPr/>
        </p:nvSpPr>
        <p:spPr>
          <a:xfrm>
            <a:off x="7280113" y="5208750"/>
            <a:ext cx="33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 C6: Drinking</a:t>
            </a:r>
            <a:endParaRPr b="1" sz="1600"/>
          </a:p>
          <a:p>
            <a:pPr indent="0" lvl="0" marL="0" rtl="0" algn="ctr">
              <a:spcBef>
                <a:spcPts val="0"/>
              </a:spcBef>
              <a:spcAft>
                <a:spcPts val="0"/>
              </a:spcAft>
              <a:buNone/>
            </a:pPr>
            <a:r>
              <a:rPr lang="en-US" sz="1600"/>
              <a:t>High</a:t>
            </a:r>
            <a:r>
              <a:rPr lang="en-US" sz="1600"/>
              <a:t>lighting the cup</a:t>
            </a:r>
            <a:endParaRPr sz="1600"/>
          </a:p>
        </p:txBody>
      </p:sp>
      <p:pic>
        <p:nvPicPr>
          <p:cNvPr id="322" name="Google Shape;322;g11f189165fb_0_1"/>
          <p:cNvPicPr preferRelativeResize="0"/>
          <p:nvPr/>
        </p:nvPicPr>
        <p:blipFill>
          <a:blip r:embed="rId3">
            <a:alphaModFix/>
          </a:blip>
          <a:stretch>
            <a:fillRect/>
          </a:stretch>
        </p:blipFill>
        <p:spPr>
          <a:xfrm>
            <a:off x="4763338" y="2785453"/>
            <a:ext cx="2200275" cy="2200275"/>
          </a:xfrm>
          <a:prstGeom prst="rect">
            <a:avLst/>
          </a:prstGeom>
          <a:noFill/>
          <a:ln>
            <a:noFill/>
          </a:ln>
        </p:spPr>
      </p:pic>
      <p:pic>
        <p:nvPicPr>
          <p:cNvPr id="323" name="Google Shape;323;g11f189165fb_0_1"/>
          <p:cNvPicPr preferRelativeResize="0"/>
          <p:nvPr/>
        </p:nvPicPr>
        <p:blipFill>
          <a:blip r:embed="rId4">
            <a:alphaModFix/>
          </a:blip>
          <a:stretch>
            <a:fillRect/>
          </a:stretch>
        </p:blipFill>
        <p:spPr>
          <a:xfrm>
            <a:off x="7877075" y="2785453"/>
            <a:ext cx="2200275" cy="2200275"/>
          </a:xfrm>
          <a:prstGeom prst="rect">
            <a:avLst/>
          </a:prstGeom>
          <a:noFill/>
          <a:ln>
            <a:noFill/>
          </a:ln>
        </p:spPr>
      </p:pic>
      <p:pic>
        <p:nvPicPr>
          <p:cNvPr id="324" name="Google Shape;324;g11f189165fb_0_1"/>
          <p:cNvPicPr preferRelativeResize="0"/>
          <p:nvPr/>
        </p:nvPicPr>
        <p:blipFill>
          <a:blip r:embed="rId5">
            <a:alphaModFix/>
          </a:blip>
          <a:stretch>
            <a:fillRect/>
          </a:stretch>
        </p:blipFill>
        <p:spPr>
          <a:xfrm>
            <a:off x="1649625" y="2785453"/>
            <a:ext cx="2200275" cy="2200275"/>
          </a:xfrm>
          <a:prstGeom prst="rect">
            <a:avLst/>
          </a:prstGeom>
          <a:noFill/>
          <a:ln>
            <a:noFill/>
          </a:ln>
        </p:spPr>
      </p:pic>
      <p:sp>
        <p:nvSpPr>
          <p:cNvPr id="325" name="Google Shape;325;g11f189165fb_0_1"/>
          <p:cNvSpPr txBox="1"/>
          <p:nvPr/>
        </p:nvSpPr>
        <p:spPr>
          <a:xfrm>
            <a:off x="1052663" y="5208750"/>
            <a:ext cx="33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 </a:t>
            </a:r>
            <a:r>
              <a:rPr b="1" lang="en-US" sz="1600"/>
              <a:t>C2: T</a:t>
            </a:r>
            <a:r>
              <a:rPr b="1" lang="en-US" sz="1600"/>
              <a:t>alking on the phone - right</a:t>
            </a:r>
            <a:endParaRPr b="1" sz="1600"/>
          </a:p>
          <a:p>
            <a:pPr indent="0" lvl="0" marL="0" rtl="0" algn="ctr">
              <a:spcBef>
                <a:spcPts val="0"/>
              </a:spcBef>
              <a:spcAft>
                <a:spcPts val="0"/>
              </a:spcAft>
              <a:buNone/>
            </a:pPr>
            <a:r>
              <a:rPr lang="en-US" sz="1600"/>
              <a:t>Highlighting the hand gesture</a:t>
            </a:r>
            <a:endParaRPr sz="1600"/>
          </a:p>
        </p:txBody>
      </p:sp>
      <p:sp>
        <p:nvSpPr>
          <p:cNvPr id="326" name="Google Shape;326;g11f189165fb_0_1"/>
          <p:cNvSpPr txBox="1"/>
          <p:nvPr/>
        </p:nvSpPr>
        <p:spPr>
          <a:xfrm>
            <a:off x="1065575" y="443275"/>
            <a:ext cx="8625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900">
                <a:solidFill>
                  <a:srgbClr val="16487E"/>
                </a:solidFill>
                <a:latin typeface="Trebuchet MS"/>
                <a:ea typeface="Trebuchet MS"/>
                <a:cs typeface="Trebuchet MS"/>
                <a:sym typeface="Trebuchet MS"/>
              </a:rPr>
              <a:t>Discussion and Findings</a:t>
            </a:r>
            <a:endParaRPr b="1" sz="2900">
              <a:solidFill>
                <a:srgbClr val="16487E"/>
              </a:solidFill>
              <a:latin typeface="Trebuchet MS"/>
              <a:ea typeface="Trebuchet MS"/>
              <a:cs typeface="Trebuchet MS"/>
              <a:sym typeface="Trebuchet MS"/>
            </a:endParaRPr>
          </a:p>
          <a:p>
            <a:pPr indent="-412750" lvl="0" marL="457200" rtl="0" algn="l">
              <a:spcBef>
                <a:spcPts val="0"/>
              </a:spcBef>
              <a:spcAft>
                <a:spcPts val="0"/>
              </a:spcAft>
              <a:buClr>
                <a:srgbClr val="16487E"/>
              </a:buClr>
              <a:buSzPts val="2900"/>
              <a:buFont typeface="Trebuchet MS"/>
              <a:buChar char="-"/>
            </a:pPr>
            <a:r>
              <a:rPr lang="en-US" sz="2900">
                <a:solidFill>
                  <a:srgbClr val="16487E"/>
                </a:solidFill>
                <a:latin typeface="Trebuchet MS"/>
                <a:ea typeface="Trebuchet MS"/>
                <a:cs typeface="Trebuchet MS"/>
                <a:sym typeface="Trebuchet MS"/>
              </a:rPr>
              <a:t>Visualization using Grad-CAM</a:t>
            </a:r>
            <a:endParaRPr sz="2900">
              <a:solidFill>
                <a:srgbClr val="16487E"/>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1f94dfa158_0_32"/>
          <p:cNvSpPr txBox="1"/>
          <p:nvPr/>
        </p:nvSpPr>
        <p:spPr>
          <a:xfrm>
            <a:off x="887475" y="1520575"/>
            <a:ext cx="9519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dk1"/>
                </a:solidFill>
              </a:rPr>
              <a:t>Why models exhibit different performance?</a:t>
            </a:r>
            <a:endParaRPr sz="1900">
              <a:solidFill>
                <a:schemeClr val="dk1"/>
              </a:solidFill>
            </a:endParaRPr>
          </a:p>
          <a:p>
            <a:pPr indent="0" lvl="0" marL="0" rtl="0" algn="l">
              <a:spcBef>
                <a:spcPts val="0"/>
              </a:spcBef>
              <a:spcAft>
                <a:spcPts val="0"/>
              </a:spcAft>
              <a:buNone/>
            </a:pPr>
            <a:r>
              <a:rPr lang="en-US" sz="1900">
                <a:solidFill>
                  <a:schemeClr val="dk1"/>
                </a:solidFill>
              </a:rPr>
              <a:t>Evaluating different models on the same image from </a:t>
            </a:r>
            <a:r>
              <a:rPr b="1" lang="en-US" sz="1900">
                <a:solidFill>
                  <a:schemeClr val="dk1"/>
                </a:solidFill>
              </a:rPr>
              <a:t>C3: T</a:t>
            </a:r>
            <a:r>
              <a:rPr b="1" lang="en-US" sz="1900">
                <a:solidFill>
                  <a:schemeClr val="dk1"/>
                </a:solidFill>
              </a:rPr>
              <a:t>exting - Left</a:t>
            </a:r>
            <a:endParaRPr b="1" sz="1900">
              <a:solidFill>
                <a:schemeClr val="dk1"/>
              </a:solidFill>
            </a:endParaRPr>
          </a:p>
        </p:txBody>
      </p:sp>
      <p:sp>
        <p:nvSpPr>
          <p:cNvPr id="332" name="Google Shape;332;g11f94dfa158_0_32"/>
          <p:cNvSpPr txBox="1"/>
          <p:nvPr/>
        </p:nvSpPr>
        <p:spPr>
          <a:xfrm>
            <a:off x="887475" y="4910775"/>
            <a:ext cx="3394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VGG16</a:t>
            </a:r>
            <a:endParaRPr b="1" sz="1600"/>
          </a:p>
          <a:p>
            <a:pPr indent="0" lvl="0" marL="0" rtl="0" algn="ctr">
              <a:spcBef>
                <a:spcPts val="0"/>
              </a:spcBef>
              <a:spcAft>
                <a:spcPts val="0"/>
              </a:spcAft>
              <a:buNone/>
            </a:pPr>
            <a:r>
              <a:rPr lang="en-US" sz="1600"/>
              <a:t>Trained with Non-augmented Images</a:t>
            </a:r>
            <a:endParaRPr sz="1600"/>
          </a:p>
        </p:txBody>
      </p:sp>
      <p:sp>
        <p:nvSpPr>
          <p:cNvPr id="333" name="Google Shape;333;g11f94dfa158_0_32"/>
          <p:cNvSpPr txBox="1"/>
          <p:nvPr/>
        </p:nvSpPr>
        <p:spPr>
          <a:xfrm>
            <a:off x="7617725" y="4910800"/>
            <a:ext cx="33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ResNet18</a:t>
            </a:r>
            <a:endParaRPr b="1" sz="1600"/>
          </a:p>
          <a:p>
            <a:pPr indent="0" lvl="0" marL="0" rtl="0" algn="ctr">
              <a:spcBef>
                <a:spcPts val="0"/>
              </a:spcBef>
              <a:spcAft>
                <a:spcPts val="0"/>
              </a:spcAft>
              <a:buNone/>
            </a:pPr>
            <a:r>
              <a:rPr lang="en-US" sz="1600">
                <a:solidFill>
                  <a:schemeClr val="dk1"/>
                </a:solidFill>
              </a:rPr>
              <a:t>Focuses on a </a:t>
            </a:r>
            <a:r>
              <a:rPr b="1" lang="en-US" sz="1600">
                <a:solidFill>
                  <a:schemeClr val="dk1"/>
                </a:solidFill>
              </a:rPr>
              <a:t>larger region</a:t>
            </a:r>
            <a:endParaRPr b="1" sz="1600">
              <a:solidFill>
                <a:schemeClr val="dk1"/>
              </a:solidFill>
            </a:endParaRPr>
          </a:p>
        </p:txBody>
      </p:sp>
      <p:sp>
        <p:nvSpPr>
          <p:cNvPr id="334" name="Google Shape;334;g11f94dfa158_0_32"/>
          <p:cNvSpPr txBox="1"/>
          <p:nvPr/>
        </p:nvSpPr>
        <p:spPr>
          <a:xfrm>
            <a:off x="4252613" y="4910750"/>
            <a:ext cx="3394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t>VGG16</a:t>
            </a:r>
            <a:endParaRPr b="1" sz="1600"/>
          </a:p>
          <a:p>
            <a:pPr indent="0" lvl="0" marL="0" rtl="0" algn="ctr">
              <a:spcBef>
                <a:spcPts val="0"/>
              </a:spcBef>
              <a:spcAft>
                <a:spcPts val="0"/>
              </a:spcAft>
              <a:buNone/>
            </a:pPr>
            <a:r>
              <a:rPr lang="en-US" sz="1600"/>
              <a:t>Trained with Augmented Images</a:t>
            </a:r>
            <a:endParaRPr sz="1600">
              <a:solidFill>
                <a:srgbClr val="A31E08"/>
              </a:solidFill>
            </a:endParaRPr>
          </a:p>
        </p:txBody>
      </p:sp>
      <p:pic>
        <p:nvPicPr>
          <p:cNvPr id="335" name="Google Shape;335;g11f94dfa158_0_32"/>
          <p:cNvPicPr preferRelativeResize="0"/>
          <p:nvPr/>
        </p:nvPicPr>
        <p:blipFill>
          <a:blip r:embed="rId3">
            <a:alphaModFix/>
          </a:blip>
          <a:stretch>
            <a:fillRect/>
          </a:stretch>
        </p:blipFill>
        <p:spPr>
          <a:xfrm>
            <a:off x="4849575" y="2343950"/>
            <a:ext cx="2200275" cy="2200275"/>
          </a:xfrm>
          <a:prstGeom prst="rect">
            <a:avLst/>
          </a:prstGeom>
          <a:noFill/>
          <a:ln>
            <a:noFill/>
          </a:ln>
        </p:spPr>
      </p:pic>
      <p:pic>
        <p:nvPicPr>
          <p:cNvPr id="336" name="Google Shape;336;g11f94dfa158_0_32"/>
          <p:cNvPicPr preferRelativeResize="0"/>
          <p:nvPr/>
        </p:nvPicPr>
        <p:blipFill>
          <a:blip r:embed="rId4">
            <a:alphaModFix/>
          </a:blip>
          <a:stretch>
            <a:fillRect/>
          </a:stretch>
        </p:blipFill>
        <p:spPr>
          <a:xfrm>
            <a:off x="1484438" y="2343950"/>
            <a:ext cx="2200275" cy="2200275"/>
          </a:xfrm>
          <a:prstGeom prst="rect">
            <a:avLst/>
          </a:prstGeom>
          <a:noFill/>
          <a:ln>
            <a:noFill/>
          </a:ln>
        </p:spPr>
      </p:pic>
      <p:pic>
        <p:nvPicPr>
          <p:cNvPr id="337" name="Google Shape;337;g11f94dfa158_0_32"/>
          <p:cNvPicPr preferRelativeResize="0"/>
          <p:nvPr/>
        </p:nvPicPr>
        <p:blipFill>
          <a:blip r:embed="rId5">
            <a:alphaModFix/>
          </a:blip>
          <a:stretch>
            <a:fillRect/>
          </a:stretch>
        </p:blipFill>
        <p:spPr>
          <a:xfrm>
            <a:off x="8214700" y="2343963"/>
            <a:ext cx="2200275" cy="2200275"/>
          </a:xfrm>
          <a:prstGeom prst="rect">
            <a:avLst/>
          </a:prstGeom>
          <a:noFill/>
          <a:ln>
            <a:noFill/>
          </a:ln>
        </p:spPr>
      </p:pic>
      <p:sp>
        <p:nvSpPr>
          <p:cNvPr id="338" name="Google Shape;338;g11f94dfa158_0_32"/>
          <p:cNvSpPr txBox="1"/>
          <p:nvPr/>
        </p:nvSpPr>
        <p:spPr>
          <a:xfrm>
            <a:off x="1065575" y="443275"/>
            <a:ext cx="8625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900">
                <a:solidFill>
                  <a:srgbClr val="16487E"/>
                </a:solidFill>
                <a:latin typeface="Trebuchet MS"/>
                <a:ea typeface="Trebuchet MS"/>
                <a:cs typeface="Trebuchet MS"/>
                <a:sym typeface="Trebuchet MS"/>
              </a:rPr>
              <a:t>Discussion and Findings</a:t>
            </a:r>
            <a:endParaRPr b="1" sz="2900">
              <a:solidFill>
                <a:srgbClr val="16487E"/>
              </a:solidFill>
              <a:latin typeface="Trebuchet MS"/>
              <a:ea typeface="Trebuchet MS"/>
              <a:cs typeface="Trebuchet MS"/>
              <a:sym typeface="Trebuchet MS"/>
            </a:endParaRPr>
          </a:p>
          <a:p>
            <a:pPr indent="-412750" lvl="0" marL="457200" rtl="0" algn="l">
              <a:spcBef>
                <a:spcPts val="0"/>
              </a:spcBef>
              <a:spcAft>
                <a:spcPts val="0"/>
              </a:spcAft>
              <a:buClr>
                <a:srgbClr val="16487E"/>
              </a:buClr>
              <a:buSzPts val="2900"/>
              <a:buFont typeface="Trebuchet MS"/>
              <a:buChar char="-"/>
            </a:pPr>
            <a:r>
              <a:rPr lang="en-US" sz="2900">
                <a:solidFill>
                  <a:srgbClr val="16487E"/>
                </a:solidFill>
                <a:latin typeface="Trebuchet MS"/>
                <a:ea typeface="Trebuchet MS"/>
                <a:cs typeface="Trebuchet MS"/>
                <a:sym typeface="Trebuchet MS"/>
              </a:rPr>
              <a:t>Visualization using Grad-CAM</a:t>
            </a:r>
            <a:endParaRPr sz="2900">
              <a:solidFill>
                <a:srgbClr val="16487E"/>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I">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