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rzIiXSTnuWpOGunoS7a7fm4z+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285B71-9317-40C5-BC3D-BC17725D0A1D}">
  <a:tblStyle styleId="{F4285B71-9317-40C5-BC3D-BC17725D0A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160249de6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160249de6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2160249de6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160249de6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160249de6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2160249de6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731670bd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23731670bd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23731670bd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160249de6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160249de6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7" name="Google Shape;427;g12160249de6_1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383fed302_8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2383fed302_8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2383fed302_8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383fed302_8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383fed302_8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2383fed302_8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383fed302_8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383fed302_8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2383fed302_8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3731670bd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23731670bd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60249de6_2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2160249de6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60249de6_2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12160249de6_2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160249de6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160249de6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2160249de6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160249de6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160249de6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6" name="Google Shape;386;g12160249de6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434051" y="3222176"/>
            <a:ext cx="5086438" cy="5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40"/>
          <p:cNvSpPr txBox="1"/>
          <p:nvPr>
            <p:ph type="ctrTitle"/>
          </p:nvPr>
        </p:nvSpPr>
        <p:spPr>
          <a:xfrm>
            <a:off x="6434051" y="1667466"/>
            <a:ext cx="5086437" cy="15547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2" type="body"/>
          </p:nvPr>
        </p:nvSpPr>
        <p:spPr>
          <a:xfrm>
            <a:off x="6503437" y="4964210"/>
            <a:ext cx="5017051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None/>
              <a:defRPr b="0" sz="1500"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3" type="body"/>
          </p:nvPr>
        </p:nvSpPr>
        <p:spPr>
          <a:xfrm>
            <a:off x="6503437" y="5335685"/>
            <a:ext cx="5017051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Arial"/>
              <a:buNone/>
              <a:defRPr b="0" sz="1500"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40"/>
          <p:cNvPicPr preferRelativeResize="0"/>
          <p:nvPr/>
        </p:nvPicPr>
        <p:blipFill rotWithShape="1">
          <a:blip r:embed="rId2">
            <a:alphaModFix/>
          </a:blip>
          <a:srcRect b="42603" l="20824" r="0" t="10200"/>
          <a:stretch/>
        </p:blipFill>
        <p:spPr>
          <a:xfrm>
            <a:off x="-1" y="0"/>
            <a:ext cx="62976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showMasterSp="0">
  <p:cSld name="节标题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669925" y="3953415"/>
            <a:ext cx="6806247" cy="656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669925" y="4739571"/>
            <a:ext cx="6806247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9" name="Google Shape;29;p42"/>
          <p:cNvPicPr preferRelativeResize="0"/>
          <p:nvPr/>
        </p:nvPicPr>
        <p:blipFill rotWithShape="1">
          <a:blip r:embed="rId2">
            <a:alphaModFix/>
          </a:blip>
          <a:srcRect b="246" l="392" r="0" t="5348"/>
          <a:stretch/>
        </p:blipFill>
        <p:spPr>
          <a:xfrm>
            <a:off x="8216503" y="-25532"/>
            <a:ext cx="3975497" cy="688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43"/>
          <p:cNvCxnSpPr/>
          <p:nvPr/>
        </p:nvCxnSpPr>
        <p:spPr>
          <a:xfrm>
            <a:off x="669924" y="6240463"/>
            <a:ext cx="10850564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5401732" y="625262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669924" y="625262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8610599" y="625262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末尾幻灯片" showMasterSp="0">
  <p:cSld name="末尾幻灯片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ctrTitle"/>
          </p:nvPr>
        </p:nvSpPr>
        <p:spPr>
          <a:xfrm>
            <a:off x="669925" y="1968759"/>
            <a:ext cx="4163332" cy="1449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32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669925" y="3445986"/>
            <a:ext cx="4163332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None/>
              <a:defRPr sz="1500">
                <a:solidFill>
                  <a:srgbClr val="F2F2F2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669925" y="3761620"/>
            <a:ext cx="4163332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None/>
              <a:defRPr sz="1500">
                <a:solidFill>
                  <a:srgbClr val="F2F2F2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44"/>
          <p:cNvPicPr preferRelativeResize="0"/>
          <p:nvPr/>
        </p:nvPicPr>
        <p:blipFill rotWithShape="1">
          <a:blip r:embed="rId2">
            <a:alphaModFix/>
          </a:blip>
          <a:srcRect b="42603" l="1538" r="-926" t="10200"/>
          <a:stretch/>
        </p:blipFill>
        <p:spPr>
          <a:xfrm flipH="1">
            <a:off x="4286865" y="0"/>
            <a:ext cx="790513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0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1" type="body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39"/>
          <p:cNvGrpSpPr/>
          <p:nvPr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3" name="Google Shape;13;p39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fmla="val 42371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9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fmla="val 3876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9"/>
            <p:cNvSpPr/>
            <p:nvPr/>
          </p:nvSpPr>
          <p:spPr>
            <a:xfrm flipH="1">
              <a:off x="1507597" y="0"/>
              <a:ext cx="6240991" cy="6858000"/>
            </a:xfrm>
            <a:custGeom>
              <a:rect b="b" l="l" r="r" t="t"/>
              <a:pathLst>
                <a:path extrusionOk="0" h="6858000" w="6240991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2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9"/>
          <p:cNvSpPr txBox="1"/>
          <p:nvPr>
            <p:ph idx="10" type="dt"/>
          </p:nvPr>
        </p:nvSpPr>
        <p:spPr>
          <a:xfrm>
            <a:off x="5401732" y="625262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9"/>
          <p:cNvSpPr txBox="1"/>
          <p:nvPr>
            <p:ph idx="11" type="ftr"/>
          </p:nvPr>
        </p:nvSpPr>
        <p:spPr>
          <a:xfrm>
            <a:off x="669924" y="625262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9"/>
          <p:cNvSpPr txBox="1"/>
          <p:nvPr>
            <p:ph idx="12" type="sldNum"/>
          </p:nvPr>
        </p:nvSpPr>
        <p:spPr>
          <a:xfrm>
            <a:off x="8610599" y="625262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idx="1" type="subTitle"/>
          </p:nvPr>
        </p:nvSpPr>
        <p:spPr>
          <a:xfrm>
            <a:off x="6345001" y="1636801"/>
            <a:ext cx="5086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MIE 1623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 Final Project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9" name="Google Shape;49;p1"/>
          <p:cNvSpPr txBox="1"/>
          <p:nvPr>
            <p:ph type="ctrTitle"/>
          </p:nvPr>
        </p:nvSpPr>
        <p:spPr>
          <a:xfrm>
            <a:off x="4617625" y="2008000"/>
            <a:ext cx="6813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500">
                <a:latin typeface="Merriweather"/>
                <a:ea typeface="Merriweather"/>
                <a:cs typeface="Merriweather"/>
                <a:sym typeface="Merriweather"/>
              </a:rPr>
              <a:t>Surgical </a:t>
            </a:r>
            <a:endParaRPr sz="4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500">
                <a:latin typeface="Merriweather"/>
                <a:ea typeface="Merriweather"/>
                <a:cs typeface="Merriweather"/>
                <a:sym typeface="Merriweather"/>
              </a:rPr>
              <a:t>Scheduling</a:t>
            </a:r>
            <a:endParaRPr sz="4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" name="Google Shape;50;p1"/>
          <p:cNvSpPr txBox="1"/>
          <p:nvPr>
            <p:ph idx="2" type="body"/>
          </p:nvPr>
        </p:nvSpPr>
        <p:spPr>
          <a:xfrm>
            <a:off x="8620775" y="4132175"/>
            <a:ext cx="36957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n-US" sz="2260">
                <a:solidFill>
                  <a:srgbClr val="D3EB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Linda Hao 1003056541</a:t>
            </a:r>
            <a:endParaRPr sz="2260">
              <a:solidFill>
                <a:srgbClr val="D3EBD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n-US" sz="2260">
                <a:solidFill>
                  <a:srgbClr val="D3EB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 Peng 1002725394</a:t>
            </a:r>
            <a:endParaRPr sz="2260">
              <a:solidFill>
                <a:srgbClr val="D3EBD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n-US" sz="2260">
                <a:solidFill>
                  <a:srgbClr val="D3EB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Liyan Liu 1002896100</a:t>
            </a:r>
            <a:endParaRPr sz="2260">
              <a:solidFill>
                <a:srgbClr val="D3EBD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None/>
            </a:pPr>
            <a:r>
              <a:rPr lang="en-US" sz="2260">
                <a:solidFill>
                  <a:srgbClr val="D3EB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Qiaoyi Yan 1003130774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160249de6_1_15"/>
          <p:cNvSpPr txBox="1"/>
          <p:nvPr>
            <p:ph type="title"/>
          </p:nvPr>
        </p:nvSpPr>
        <p:spPr>
          <a:xfrm>
            <a:off x="669925" y="371875"/>
            <a:ext cx="10850700" cy="58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02" name="Google Shape;402;g12160249de6_1_15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03" name="Google Shape;403;g12160249de6_1_15"/>
          <p:cNvGraphicFramePr/>
          <p:nvPr/>
        </p:nvGraphicFramePr>
        <p:xfrm>
          <a:off x="1293925" y="2361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{F4285B71-9317-40C5-BC3D-BC17725D0A1D}</a:tableStyleId>
              </a:tblPr>
              <a:tblGrid>
                <a:gridCol w="2324000"/>
                <a:gridCol w="1467350"/>
                <a:gridCol w="1333025"/>
                <a:gridCol w="2239875"/>
                <a:gridCol w="2239875"/>
              </a:tblGrid>
              <a:tr h="47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Hospital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10B2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Serenity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10B2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Firefly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10B2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Hands Of Blue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10B2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Sum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10B2AE"/>
                    </a:solidFill>
                  </a:tcPr>
                </a:tc>
              </a:tr>
              <a:tr h="42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Number of Patient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</a:t>
                      </a:r>
                      <a:r>
                        <a:rPr lang="en-US"/>
                        <a:t> of OR </a:t>
                      </a:r>
                      <a:r>
                        <a:rPr lang="en-US"/>
                        <a:t>Opened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Weekly 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$99750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$94650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$42525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$236925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Weekly Overtime (hr)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160249de6_1_21"/>
          <p:cNvSpPr txBox="1"/>
          <p:nvPr>
            <p:ph type="title"/>
          </p:nvPr>
        </p:nvSpPr>
        <p:spPr>
          <a:xfrm>
            <a:off x="670650" y="348500"/>
            <a:ext cx="108507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Collaboration</a:t>
            </a:r>
            <a:endParaRPr/>
          </a:p>
        </p:txBody>
      </p:sp>
      <p:sp>
        <p:nvSpPr>
          <p:cNvPr id="410" name="Google Shape;410;g12160249de6_1_21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g12160249de6_1_21"/>
          <p:cNvSpPr txBox="1"/>
          <p:nvPr/>
        </p:nvSpPr>
        <p:spPr>
          <a:xfrm>
            <a:off x="913200" y="1289225"/>
            <a:ext cx="9783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 baseline is that we have the freedom to arrange whoever patient to whichever hospital.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An  extra step to assign patients to hospitals.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 assignment to hospital is gained by solving following problem:</a:t>
            </a:r>
            <a:endParaRPr sz="1500"/>
          </a:p>
        </p:txBody>
      </p:sp>
      <p:sp>
        <p:nvSpPr>
          <p:cNvPr id="412" name="Google Shape;412;g12160249de6_1_21"/>
          <p:cNvSpPr txBox="1"/>
          <p:nvPr/>
        </p:nvSpPr>
        <p:spPr>
          <a:xfrm>
            <a:off x="2744725" y="2325575"/>
            <a:ext cx="6701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M</a:t>
            </a:r>
            <a:r>
              <a:rPr b="1" lang="en-US" sz="1500">
                <a:solidFill>
                  <a:schemeClr val="dk1"/>
                </a:solidFill>
              </a:rPr>
              <a:t>in   </a:t>
            </a:r>
            <a:r>
              <a:rPr lang="en-US" sz="1500">
                <a:solidFill>
                  <a:schemeClr val="dk1"/>
                </a:solidFill>
              </a:rPr>
              <a:t>∑  weighted working hours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s.t.    </a:t>
            </a:r>
            <a:r>
              <a:rPr lang="en-US" sz="1500">
                <a:solidFill>
                  <a:schemeClr val="dk1"/>
                </a:solidFill>
              </a:rPr>
              <a:t>Decision variable takes integer value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         Each patient is assigned once only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         Sum of patient OR time does not exceed capacity of Serenity Hospital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         Capacity constraint for Firefly Hospital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         Capacity constraint for Hands of Blue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13" name="Google Shape;413;g12160249de6_1_21"/>
          <p:cNvSpPr/>
          <p:nvPr/>
        </p:nvSpPr>
        <p:spPr>
          <a:xfrm>
            <a:off x="669926" y="4357463"/>
            <a:ext cx="10850700" cy="184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4913" l="0" r="0" t="-14693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3731670bd_1_8"/>
          <p:cNvSpPr txBox="1"/>
          <p:nvPr>
            <p:ph type="title"/>
          </p:nvPr>
        </p:nvSpPr>
        <p:spPr>
          <a:xfrm>
            <a:off x="670650" y="298700"/>
            <a:ext cx="10850700" cy="63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Collaboration</a:t>
            </a:r>
            <a:endParaRPr/>
          </a:p>
        </p:txBody>
      </p:sp>
      <p:sp>
        <p:nvSpPr>
          <p:cNvPr id="420" name="Google Shape;420;g123731670bd_1_8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g123731670bd_1_8"/>
          <p:cNvSpPr txBox="1"/>
          <p:nvPr/>
        </p:nvSpPr>
        <p:spPr>
          <a:xfrm>
            <a:off x="1436825" y="4130525"/>
            <a:ext cx="978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By comparison, </a:t>
            </a:r>
            <a:r>
              <a:rPr lang="en-US"/>
              <a:t>Hands of Blue has the least operating cost, followed by Serenity and at last the Firefly.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From cost efficiency aspect, one would select HOB first, then Serenity and lastly the Firefly.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adapted this greedy algorithm.</a:t>
            </a:r>
            <a:endParaRPr/>
          </a:p>
        </p:txBody>
      </p:sp>
      <p:pic>
        <p:nvPicPr>
          <p:cNvPr id="422" name="Google Shape;422;g123731670b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038" y="1817825"/>
            <a:ext cx="62579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23731670bd_1_8"/>
          <p:cNvSpPr/>
          <p:nvPr/>
        </p:nvSpPr>
        <p:spPr>
          <a:xfrm>
            <a:off x="8067700" y="2455775"/>
            <a:ext cx="627600" cy="38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160249de6_1_27"/>
          <p:cNvSpPr txBox="1"/>
          <p:nvPr>
            <p:ph type="title"/>
          </p:nvPr>
        </p:nvSpPr>
        <p:spPr>
          <a:xfrm>
            <a:off x="669925" y="297200"/>
            <a:ext cx="10850700" cy="65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Comparison </a:t>
            </a:r>
            <a:endParaRPr/>
          </a:p>
        </p:txBody>
      </p:sp>
      <p:sp>
        <p:nvSpPr>
          <p:cNvPr id="430" name="Google Shape;430;g12160249de6_1_27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31" name="Google Shape;431;g12160249de6_1_27"/>
          <p:cNvGraphicFramePr/>
          <p:nvPr/>
        </p:nvGraphicFramePr>
        <p:xfrm>
          <a:off x="1223063" y="2220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{F4285B71-9317-40C5-BC3D-BC17725D0A1D}</a:tableStyleId>
              </a:tblPr>
              <a:tblGrid>
                <a:gridCol w="1433300"/>
                <a:gridCol w="904975"/>
                <a:gridCol w="822125"/>
                <a:gridCol w="1655225"/>
                <a:gridCol w="1107625"/>
              </a:tblGrid>
              <a:tr h="34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Hospital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10B2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Serenity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B2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Firefly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B2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Hands Of Blue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B2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Sum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B2AE"/>
                    </a:solidFill>
                  </a:tcPr>
                </a:tc>
              </a:tr>
              <a:tr h="44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 of Patient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</a:t>
                      </a:r>
                      <a:r>
                        <a:rPr lang="en-US"/>
                        <a:t> of OR Opened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Weekly 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129450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54200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227900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Weekly Overtime (hr)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2" name="Google Shape;432;g12160249de6_1_27"/>
          <p:cNvGraphicFramePr/>
          <p:nvPr/>
        </p:nvGraphicFramePr>
        <p:xfrm>
          <a:off x="7971500" y="22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{F4285B71-9317-40C5-BC3D-BC17725D0A1D}</a:tableStyleId>
              </a:tblPr>
              <a:tblGrid>
                <a:gridCol w="2807550"/>
              </a:tblGrid>
              <a:tr h="44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Nob-</a:t>
                      </a:r>
                      <a:r>
                        <a:rPr b="1" lang="en-US"/>
                        <a:t>Collaboration</a:t>
                      </a:r>
                      <a:r>
                        <a:rPr b="1" lang="en-US"/>
                        <a:t> Sum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B2AE"/>
                    </a:solidFill>
                  </a:tcPr>
                </a:tc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$236925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g12160249de6_1_27"/>
          <p:cNvSpPr txBox="1"/>
          <p:nvPr/>
        </p:nvSpPr>
        <p:spPr>
          <a:xfrm>
            <a:off x="7382500" y="3501125"/>
            <a:ext cx="4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v.s</a:t>
            </a:r>
            <a:endParaRPr b="1" sz="1800"/>
          </a:p>
        </p:txBody>
      </p:sp>
      <p:sp>
        <p:nvSpPr>
          <p:cNvPr id="434" name="Google Shape;434;g12160249de6_1_27"/>
          <p:cNvSpPr/>
          <p:nvPr/>
        </p:nvSpPr>
        <p:spPr>
          <a:xfrm>
            <a:off x="521725" y="1704675"/>
            <a:ext cx="1061100" cy="1049100"/>
          </a:xfrm>
          <a:prstGeom prst="star6">
            <a:avLst>
              <a:gd fmla="val 28868" name="adj"/>
              <a:gd fmla="val 115470" name="hf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2160249de6_1_27"/>
          <p:cNvSpPr txBox="1"/>
          <p:nvPr/>
        </p:nvSpPr>
        <p:spPr>
          <a:xfrm rot="-1605958">
            <a:off x="612281" y="2067556"/>
            <a:ext cx="879988" cy="3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</a:rPr>
              <a:t>Recommend</a:t>
            </a:r>
            <a:endParaRPr b="1"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383fed302_8_20"/>
          <p:cNvSpPr txBox="1"/>
          <p:nvPr>
            <p:ph type="title"/>
          </p:nvPr>
        </p:nvSpPr>
        <p:spPr>
          <a:xfrm>
            <a:off x="669925" y="305325"/>
            <a:ext cx="10850700" cy="64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Schedule – Serenity Hospital</a:t>
            </a:r>
            <a:endParaRPr/>
          </a:p>
        </p:txBody>
      </p:sp>
      <p:sp>
        <p:nvSpPr>
          <p:cNvPr id="442" name="Google Shape;442;g12383fed302_8_20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3" name="Google Shape;443;g12383fed302_8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750" y="1267676"/>
            <a:ext cx="6966122" cy="487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2383fed302_8_33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g12383fed302_8_33"/>
          <p:cNvSpPr txBox="1"/>
          <p:nvPr>
            <p:ph type="title"/>
          </p:nvPr>
        </p:nvSpPr>
        <p:spPr>
          <a:xfrm>
            <a:off x="669925" y="305325"/>
            <a:ext cx="10850700" cy="64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Schedule – Firefly Hospital</a:t>
            </a:r>
            <a:endParaRPr/>
          </a:p>
        </p:txBody>
      </p:sp>
      <p:pic>
        <p:nvPicPr>
          <p:cNvPr id="451" name="Google Shape;451;g12383fed302_8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850" y="1484025"/>
            <a:ext cx="6526726" cy="45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383fed302_8_27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8" name="Google Shape;458;g12383fed302_8_27"/>
          <p:cNvSpPr txBox="1"/>
          <p:nvPr>
            <p:ph type="title"/>
          </p:nvPr>
        </p:nvSpPr>
        <p:spPr>
          <a:xfrm>
            <a:off x="669925" y="305325"/>
            <a:ext cx="10850700" cy="64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Schedule – Hands of Blue Hospital</a:t>
            </a:r>
            <a:endParaRPr/>
          </a:p>
        </p:txBody>
      </p:sp>
      <p:pic>
        <p:nvPicPr>
          <p:cNvPr id="459" name="Google Shape;459;g12383fed302_8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500" y="1352825"/>
            <a:ext cx="6567680" cy="459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/>
          <p:nvPr>
            <p:ph type="ctrTitle"/>
          </p:nvPr>
        </p:nvSpPr>
        <p:spPr>
          <a:xfrm>
            <a:off x="669925" y="1888067"/>
            <a:ext cx="3392009" cy="1275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</a:pPr>
            <a:r>
              <a:rPr lang="en-US" sz="4000">
                <a:latin typeface="Merriweather"/>
                <a:ea typeface="Merriweather"/>
                <a:cs typeface="Merriweather"/>
                <a:sym typeface="Merriweather"/>
              </a:rPr>
              <a:t>Thank </a:t>
            </a:r>
            <a:r>
              <a:rPr lang="en-US" sz="4000">
                <a:latin typeface="Merriweather"/>
                <a:ea typeface="Merriweather"/>
                <a:cs typeface="Merriweather"/>
                <a:sym typeface="Merriweather"/>
              </a:rPr>
              <a:t>you</a:t>
            </a:r>
            <a:r>
              <a:rPr b="0" lang="en-US" sz="4000">
                <a:latin typeface="Merriweather"/>
                <a:ea typeface="Merriweather"/>
                <a:cs typeface="Merriweather"/>
                <a:sym typeface="Merriweather"/>
              </a:rPr>
              <a:t>!</a:t>
            </a:r>
            <a:br>
              <a:rPr b="0" lang="en-US" sz="4000">
                <a:latin typeface="Merriweather"/>
                <a:ea typeface="Merriweather"/>
                <a:cs typeface="Merriweather"/>
                <a:sym typeface="Merriweather"/>
              </a:rPr>
            </a:br>
            <a:endParaRPr b="0" sz="4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5" name="Google Shape;465;p32"/>
          <p:cNvSpPr txBox="1"/>
          <p:nvPr>
            <p:ph idx="1" type="body"/>
          </p:nvPr>
        </p:nvSpPr>
        <p:spPr>
          <a:xfrm>
            <a:off x="669925" y="3445986"/>
            <a:ext cx="4163332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University of Toronto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6" name="Google Shape;466;p32"/>
          <p:cNvSpPr txBox="1"/>
          <p:nvPr>
            <p:ph idx="2" type="body"/>
          </p:nvPr>
        </p:nvSpPr>
        <p:spPr>
          <a:xfrm>
            <a:off x="669925" y="3761620"/>
            <a:ext cx="4163332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April 6th, 2022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67" name="Google Shape;467;p32"/>
          <p:cNvCxnSpPr/>
          <p:nvPr/>
        </p:nvCxnSpPr>
        <p:spPr>
          <a:xfrm>
            <a:off x="791103" y="4197434"/>
            <a:ext cx="3360273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8" name="Google Shape;468;p32"/>
          <p:cNvSpPr txBox="1"/>
          <p:nvPr>
            <p:ph idx="1" type="body"/>
          </p:nvPr>
        </p:nvSpPr>
        <p:spPr>
          <a:xfrm>
            <a:off x="669888" y="3130411"/>
            <a:ext cx="4163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MIE 1623</a:t>
            </a:r>
            <a:r>
              <a:rPr lang="en-US">
                <a:latin typeface="Ubuntu"/>
                <a:ea typeface="Ubuntu"/>
                <a:cs typeface="Ubuntu"/>
                <a:sym typeface="Ubuntu"/>
              </a:rPr>
              <a:t> Final Project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3731670bd_2_0"/>
          <p:cNvSpPr txBox="1"/>
          <p:nvPr>
            <p:ph type="title"/>
          </p:nvPr>
        </p:nvSpPr>
        <p:spPr>
          <a:xfrm>
            <a:off x="670650" y="298700"/>
            <a:ext cx="108507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/>
              <a:t>Contents</a:t>
            </a:r>
            <a:endParaRPr sz="3000"/>
          </a:p>
        </p:txBody>
      </p:sp>
      <p:sp>
        <p:nvSpPr>
          <p:cNvPr id="56" name="Google Shape;56;g123731670bd_2_0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57" name="Google Shape;57;g123731670bd_2_0" title="iSlide™ 版权声明  COPYRIGHT NOTICE"/>
          <p:cNvGrpSpPr/>
          <p:nvPr/>
        </p:nvGrpSpPr>
        <p:grpSpPr>
          <a:xfrm>
            <a:off x="670650" y="2056152"/>
            <a:ext cx="10850700" cy="2933788"/>
            <a:chOff x="670650" y="2589552"/>
            <a:chExt cx="10850700" cy="2933788"/>
          </a:xfrm>
        </p:grpSpPr>
        <p:sp>
          <p:nvSpPr>
            <p:cNvPr id="58" name="Google Shape;58;g123731670bd_2_0"/>
            <p:cNvSpPr/>
            <p:nvPr/>
          </p:nvSpPr>
          <p:spPr>
            <a:xfrm>
              <a:off x="670650" y="2589552"/>
              <a:ext cx="10850700" cy="1010100"/>
            </a:xfrm>
            <a:prstGeom prst="homePlate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" name="Google Shape;59;g123731670bd_2_0"/>
            <p:cNvGrpSpPr/>
            <p:nvPr/>
          </p:nvGrpSpPr>
          <p:grpSpPr>
            <a:xfrm>
              <a:off x="1540241" y="2602611"/>
              <a:ext cx="949669" cy="949669"/>
              <a:chOff x="3181757" y="2258239"/>
              <a:chExt cx="475500" cy="475500"/>
            </a:xfrm>
          </p:grpSpPr>
          <p:sp>
            <p:nvSpPr>
              <p:cNvPr id="60" name="Google Shape;60;g123731670bd_2_0"/>
              <p:cNvSpPr/>
              <p:nvPr/>
            </p:nvSpPr>
            <p:spPr>
              <a:xfrm>
                <a:off x="3181757" y="2258239"/>
                <a:ext cx="475500" cy="4755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" name="Google Shape;61;g123731670bd_2_0"/>
              <p:cNvGrpSpPr/>
              <p:nvPr/>
            </p:nvGrpSpPr>
            <p:grpSpPr>
              <a:xfrm>
                <a:off x="3276042" y="2324090"/>
                <a:ext cx="286759" cy="343616"/>
                <a:chOff x="3735388" y="3473450"/>
                <a:chExt cx="184150" cy="220663"/>
              </a:xfrm>
            </p:grpSpPr>
            <p:sp>
              <p:nvSpPr>
                <p:cNvPr id="62" name="Google Shape;62;g123731670bd_2_0"/>
                <p:cNvSpPr/>
                <p:nvPr/>
              </p:nvSpPr>
              <p:spPr>
                <a:xfrm>
                  <a:off x="3773488" y="3473450"/>
                  <a:ext cx="104775" cy="104775"/>
                </a:xfrm>
                <a:custGeom>
                  <a:rect b="b" l="l" r="r" t="t"/>
                  <a:pathLst>
                    <a:path extrusionOk="0" h="41" w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g123731670bd_2_0"/>
                <p:cNvSpPr/>
                <p:nvPr/>
              </p:nvSpPr>
              <p:spPr>
                <a:xfrm>
                  <a:off x="3735388" y="3586163"/>
                  <a:ext cx="184150" cy="107950"/>
                </a:xfrm>
                <a:custGeom>
                  <a:rect b="b" l="l" r="r" t="t"/>
                  <a:pathLst>
                    <a:path extrusionOk="0" h="42" w="7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" name="Google Shape;64;g123731670bd_2_0"/>
            <p:cNvGrpSpPr/>
            <p:nvPr/>
          </p:nvGrpSpPr>
          <p:grpSpPr>
            <a:xfrm>
              <a:off x="3472612" y="2602611"/>
              <a:ext cx="949669" cy="949669"/>
              <a:chOff x="4581932" y="2258239"/>
              <a:chExt cx="475500" cy="475500"/>
            </a:xfrm>
          </p:grpSpPr>
          <p:sp>
            <p:nvSpPr>
              <p:cNvPr id="65" name="Google Shape;65;g123731670bd_2_0"/>
              <p:cNvSpPr/>
              <p:nvPr/>
            </p:nvSpPr>
            <p:spPr>
              <a:xfrm>
                <a:off x="4581932" y="2258239"/>
                <a:ext cx="475500" cy="4755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" name="Google Shape;66;g123731670bd_2_0"/>
              <p:cNvGrpSpPr/>
              <p:nvPr/>
            </p:nvGrpSpPr>
            <p:grpSpPr>
              <a:xfrm>
                <a:off x="4705728" y="2383897"/>
                <a:ext cx="227677" cy="223975"/>
                <a:chOff x="4797425" y="4017963"/>
                <a:chExt cx="195263" cy="192088"/>
              </a:xfrm>
            </p:grpSpPr>
            <p:sp>
              <p:nvSpPr>
                <p:cNvPr id="67" name="Google Shape;67;g123731670bd_2_0"/>
                <p:cNvSpPr/>
                <p:nvPr/>
              </p:nvSpPr>
              <p:spPr>
                <a:xfrm>
                  <a:off x="4833938" y="4017963"/>
                  <a:ext cx="7938" cy="95250"/>
                </a:xfrm>
                <a:custGeom>
                  <a:rect b="b" l="l" r="r" t="t"/>
                  <a:pathLst>
                    <a:path extrusionOk="0" h="37" w="3">
                      <a:moveTo>
                        <a:pt x="1" y="37"/>
                      </a:moveTo>
                      <a:cubicBezTo>
                        <a:pt x="2" y="37"/>
                        <a:pt x="3" y="36"/>
                        <a:pt x="3" y="35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6"/>
                        <a:pt x="0" y="37"/>
                        <a:pt x="1" y="3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g123731670bd_2_0"/>
                <p:cNvSpPr/>
                <p:nvPr/>
              </p:nvSpPr>
              <p:spPr>
                <a:xfrm>
                  <a:off x="4860925" y="4017963"/>
                  <a:ext cx="11113" cy="58738"/>
                </a:xfrm>
                <a:custGeom>
                  <a:rect b="b" l="l" r="r" t="t"/>
                  <a:pathLst>
                    <a:path extrusionOk="0" h="23" w="4">
                      <a:moveTo>
                        <a:pt x="2" y="23"/>
                      </a:moveTo>
                      <a:cubicBezTo>
                        <a:pt x="3" y="23"/>
                        <a:pt x="4" y="22"/>
                        <a:pt x="4" y="2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1" y="23"/>
                        <a:pt x="2" y="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g123731670bd_2_0"/>
                <p:cNvSpPr/>
                <p:nvPr/>
              </p:nvSpPr>
              <p:spPr>
                <a:xfrm>
                  <a:off x="4892675" y="4017963"/>
                  <a:ext cx="7938" cy="76200"/>
                </a:xfrm>
                <a:custGeom>
                  <a:rect b="b" l="l" r="r" t="t"/>
                  <a:pathLst>
                    <a:path extrusionOk="0" h="30" w="3">
                      <a:moveTo>
                        <a:pt x="2" y="30"/>
                      </a:moveTo>
                      <a:cubicBezTo>
                        <a:pt x="3" y="30"/>
                        <a:pt x="3" y="29"/>
                        <a:pt x="3" y="28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g123731670bd_2_0"/>
                <p:cNvSpPr/>
                <p:nvPr/>
              </p:nvSpPr>
              <p:spPr>
                <a:xfrm>
                  <a:off x="4922838" y="4017963"/>
                  <a:ext cx="7938" cy="38100"/>
                </a:xfrm>
                <a:custGeom>
                  <a:rect b="b" l="l" r="r" t="t"/>
                  <a:pathLst>
                    <a:path extrusionOk="0" h="15" w="3">
                      <a:moveTo>
                        <a:pt x="2" y="15"/>
                      </a:move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5"/>
                        <a:pt x="2" y="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g123731670bd_2_0"/>
                <p:cNvSpPr/>
                <p:nvPr/>
              </p:nvSpPr>
              <p:spPr>
                <a:xfrm>
                  <a:off x="4797425" y="4017963"/>
                  <a:ext cx="195263" cy="192088"/>
                </a:xfrm>
                <a:custGeom>
                  <a:rect b="b" l="l" r="r" t="t"/>
                  <a:pathLst>
                    <a:path extrusionOk="0" h="75" w="76">
                      <a:moveTo>
                        <a:pt x="74" y="22"/>
                      </a:moveTo>
                      <a:cubicBezTo>
                        <a:pt x="73" y="22"/>
                        <a:pt x="73" y="22"/>
                        <a:pt x="73" y="23"/>
                      </a:cubicBezTo>
                      <a:cubicBezTo>
                        <a:pt x="73" y="70"/>
                        <a:pt x="73" y="70"/>
                        <a:pt x="73" y="70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4" y="33"/>
                        <a:pt x="63" y="32"/>
                        <a:pt x="62" y="32"/>
                      </a:cubicBezTo>
                      <a:cubicBezTo>
                        <a:pt x="62" y="32"/>
                        <a:pt x="61" y="33"/>
                        <a:pt x="61" y="34"/>
                      </a:cubicBezTo>
                      <a:cubicBezTo>
                        <a:pt x="61" y="70"/>
                        <a:pt x="61" y="70"/>
                        <a:pt x="61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2" y="51"/>
                        <a:pt x="52" y="51"/>
                        <a:pt x="52" y="51"/>
                      </a:cubicBezTo>
                      <a:cubicBezTo>
                        <a:pt x="52" y="50"/>
                        <a:pt x="51" y="49"/>
                        <a:pt x="51" y="49"/>
                      </a:cubicBezTo>
                      <a:cubicBezTo>
                        <a:pt x="50" y="49"/>
                        <a:pt x="49" y="50"/>
                        <a:pt x="49" y="51"/>
                      </a:cubicBezTo>
                      <a:cubicBezTo>
                        <a:pt x="49" y="70"/>
                        <a:pt x="49" y="70"/>
                        <a:pt x="49" y="70"/>
                      </a:cubicBez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7"/>
                        <a:pt x="40" y="57"/>
                        <a:pt x="39" y="57"/>
                      </a:cubicBezTo>
                      <a:cubicBezTo>
                        <a:pt x="38" y="57"/>
                        <a:pt x="37" y="57"/>
                        <a:pt x="37" y="58"/>
                      </a:cubicBezTo>
                      <a:cubicBezTo>
                        <a:pt x="37" y="70"/>
                        <a:pt x="37" y="70"/>
                        <a:pt x="37" y="70"/>
                      </a:cubicBezTo>
                      <a:cubicBezTo>
                        <a:pt x="29" y="70"/>
                        <a:pt x="29" y="70"/>
                        <a:pt x="29" y="70"/>
                      </a:cubicBezTo>
                      <a:cubicBezTo>
                        <a:pt x="29" y="56"/>
                        <a:pt x="29" y="56"/>
                        <a:pt x="29" y="56"/>
                      </a:cubicBezTo>
                      <a:cubicBezTo>
                        <a:pt x="29" y="55"/>
                        <a:pt x="28" y="54"/>
                        <a:pt x="27" y="54"/>
                      </a:cubicBezTo>
                      <a:cubicBezTo>
                        <a:pt x="26" y="54"/>
                        <a:pt x="25" y="55"/>
                        <a:pt x="25" y="56"/>
                      </a:cubicBezTo>
                      <a:cubicBezTo>
                        <a:pt x="25" y="70"/>
                        <a:pt x="25" y="70"/>
                        <a:pt x="25" y="70"/>
                      </a:cubicBezTo>
                      <a:cubicBezTo>
                        <a:pt x="17" y="70"/>
                        <a:pt x="17" y="70"/>
                        <a:pt x="17" y="70"/>
                      </a:cubicBez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7" y="68"/>
                        <a:pt x="16" y="67"/>
                        <a:pt x="15" y="67"/>
                      </a:cubicBezTo>
                      <a:cubicBezTo>
                        <a:pt x="14" y="67"/>
                        <a:pt x="14" y="68"/>
                        <a:pt x="14" y="68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7" y="70"/>
                        <a:pt x="7" y="70"/>
                        <a:pt x="7" y="70"/>
                      </a:cubicBezTo>
                      <a:cubicBezTo>
                        <a:pt x="28" y="39"/>
                        <a:pt x="28" y="39"/>
                        <a:pt x="28" y="39"/>
                      </a:cubicBezTo>
                      <a:cubicBezTo>
                        <a:pt x="40" y="47"/>
                        <a:pt x="40" y="47"/>
                        <a:pt x="40" y="47"/>
                      </a:cubicBezTo>
                      <a:cubicBezTo>
                        <a:pt x="41" y="47"/>
                        <a:pt x="43" y="47"/>
                        <a:pt x="43" y="46"/>
                      </a:cubicBezTo>
                      <a:cubicBezTo>
                        <a:pt x="70" y="8"/>
                        <a:pt x="70" y="8"/>
                        <a:pt x="70" y="8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5"/>
                        <a:pt x="72" y="16"/>
                        <a:pt x="73" y="16"/>
                      </a:cubicBezTo>
                      <a:cubicBezTo>
                        <a:pt x="73" y="16"/>
                        <a:pt x="73" y="16"/>
                        <a:pt x="74" y="16"/>
                      </a:cubicBezTo>
                      <a:cubicBezTo>
                        <a:pt x="75" y="15"/>
                        <a:pt x="76" y="14"/>
                        <a:pt x="76" y="13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3" y="1"/>
                        <a:pt x="73" y="1"/>
                        <a:pt x="72" y="1"/>
                      </a:cubicBezTo>
                      <a:cubicBezTo>
                        <a:pt x="72" y="0"/>
                        <a:pt x="71" y="0"/>
                        <a:pt x="71" y="0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8" y="2"/>
                        <a:pt x="58" y="4"/>
                        <a:pt x="58" y="5"/>
                      </a:cubicBezTo>
                      <a:cubicBezTo>
                        <a:pt x="58" y="6"/>
                        <a:pt x="59" y="7"/>
                        <a:pt x="61" y="7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7" y="33"/>
                        <a:pt x="26" y="34"/>
                        <a:pt x="25" y="3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5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73" y="75"/>
                        <a:pt x="73" y="75"/>
                        <a:pt x="73" y="75"/>
                      </a:cubicBezTo>
                      <a:cubicBezTo>
                        <a:pt x="74" y="75"/>
                        <a:pt x="75" y="74"/>
                        <a:pt x="75" y="74"/>
                      </a:cubicBezTo>
                      <a:cubicBezTo>
                        <a:pt x="76" y="73"/>
                        <a:pt x="76" y="73"/>
                        <a:pt x="76" y="72"/>
                      </a:cubicBezTo>
                      <a:cubicBezTo>
                        <a:pt x="76" y="23"/>
                        <a:pt x="76" y="23"/>
                        <a:pt x="76" y="23"/>
                      </a:cubicBezTo>
                      <a:cubicBezTo>
                        <a:pt x="76" y="22"/>
                        <a:pt x="75" y="22"/>
                        <a:pt x="74" y="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2" name="Google Shape;72;g123731670bd_2_0"/>
            <p:cNvGrpSpPr/>
            <p:nvPr/>
          </p:nvGrpSpPr>
          <p:grpSpPr>
            <a:xfrm>
              <a:off x="5404983" y="2602611"/>
              <a:ext cx="949669" cy="949669"/>
              <a:chOff x="5972582" y="2258239"/>
              <a:chExt cx="475500" cy="475500"/>
            </a:xfrm>
          </p:grpSpPr>
          <p:sp>
            <p:nvSpPr>
              <p:cNvPr id="73" name="Google Shape;73;g123731670bd_2_0"/>
              <p:cNvSpPr/>
              <p:nvPr/>
            </p:nvSpPr>
            <p:spPr>
              <a:xfrm>
                <a:off x="5972582" y="2258239"/>
                <a:ext cx="475500" cy="475500"/>
              </a:xfrm>
              <a:prstGeom prst="ellipse">
                <a:avLst/>
              </a:prstGeom>
              <a:solidFill>
                <a:schemeClr val="accent3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" name="Google Shape;74;g123731670bd_2_0"/>
              <p:cNvGrpSpPr/>
              <p:nvPr/>
            </p:nvGrpSpPr>
            <p:grpSpPr>
              <a:xfrm>
                <a:off x="6115978" y="2350032"/>
                <a:ext cx="188972" cy="292048"/>
                <a:chOff x="5403850" y="3486150"/>
                <a:chExt cx="139700" cy="215900"/>
              </a:xfrm>
            </p:grpSpPr>
            <p:sp>
              <p:nvSpPr>
                <p:cNvPr id="75" name="Google Shape;75;g123731670bd_2_0"/>
                <p:cNvSpPr/>
                <p:nvPr/>
              </p:nvSpPr>
              <p:spPr>
                <a:xfrm>
                  <a:off x="5438775" y="3522663"/>
                  <a:ext cx="69850" cy="155575"/>
                </a:xfrm>
                <a:custGeom>
                  <a:rect b="b" l="l" r="r" t="t"/>
                  <a:pathLst>
                    <a:path extrusionOk="0" h="61" w="27">
                      <a:moveTo>
                        <a:pt x="17" y="44"/>
                      </a:moveTo>
                      <a:cubicBezTo>
                        <a:pt x="16" y="45"/>
                        <a:pt x="16" y="46"/>
                        <a:pt x="16" y="47"/>
                      </a:cubicBezTo>
                      <a:cubicBezTo>
                        <a:pt x="22" y="57"/>
                        <a:pt x="22" y="57"/>
                        <a:pt x="22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5" y="40"/>
                        <a:pt x="15" y="40"/>
                        <a:pt x="15" y="39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1"/>
                        <a:pt x="24" y="1"/>
                      </a:cubicBezTo>
                      <a:cubicBezTo>
                        <a:pt x="23" y="0"/>
                        <a:pt x="23" y="0"/>
                        <a:pt x="2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3" y="1"/>
                        <a:pt x="3" y="2"/>
                        <a:pt x="4" y="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10" y="12"/>
                        <a:pt x="11" y="11"/>
                      </a:cubicBezTo>
                      <a:cubicBezTo>
                        <a:pt x="12" y="11"/>
                        <a:pt x="12" y="9"/>
                        <a:pt x="11" y="9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" y="58"/>
                        <a:pt x="1" y="58"/>
                        <a:pt x="1" y="58"/>
                      </a:cubicBezTo>
                      <a:cubicBezTo>
                        <a:pt x="0" y="59"/>
                        <a:pt x="0" y="60"/>
                        <a:pt x="1" y="60"/>
                      </a:cubicBezTo>
                      <a:cubicBezTo>
                        <a:pt x="1" y="61"/>
                        <a:pt x="1" y="61"/>
                        <a:pt x="2" y="61"/>
                      </a:cubicBezTo>
                      <a:cubicBezTo>
                        <a:pt x="25" y="61"/>
                        <a:pt x="25" y="61"/>
                        <a:pt x="25" y="61"/>
                      </a:cubicBezTo>
                      <a:cubicBezTo>
                        <a:pt x="26" y="61"/>
                        <a:pt x="26" y="61"/>
                        <a:pt x="27" y="60"/>
                      </a:cubicBezTo>
                      <a:cubicBezTo>
                        <a:pt x="27" y="60"/>
                        <a:pt x="27" y="59"/>
                        <a:pt x="27" y="58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44"/>
                        <a:pt x="18" y="44"/>
                        <a:pt x="17" y="4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g123731670bd_2_0"/>
                <p:cNvSpPr/>
                <p:nvPr/>
              </p:nvSpPr>
              <p:spPr>
                <a:xfrm>
                  <a:off x="5403850" y="3486150"/>
                  <a:ext cx="139700" cy="215900"/>
                </a:xfrm>
                <a:custGeom>
                  <a:rect b="b" l="l" r="r" t="t"/>
                  <a:pathLst>
                    <a:path extrusionOk="0" h="84" w="55">
                      <a:moveTo>
                        <a:pt x="43" y="58"/>
                      </a:move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7"/>
                        <a:pt x="55" y="6"/>
                        <a:pt x="55" y="5"/>
                      </a:cubicBezTo>
                      <a:cubicBezTo>
                        <a:pt x="55" y="2"/>
                        <a:pt x="52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1" y="2"/>
                      </a:cubicBezTo>
                      <a:cubicBezTo>
                        <a:pt x="0" y="4"/>
                        <a:pt x="0" y="6"/>
                        <a:pt x="1" y="8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1" y="76"/>
                        <a:pt x="1" y="76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2" y="83"/>
                        <a:pt x="4" y="84"/>
                        <a:pt x="6" y="84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28" y="84"/>
                        <a:pt x="28" y="84"/>
                        <a:pt x="28" y="84"/>
                      </a:cubicBezTo>
                      <a:cubicBezTo>
                        <a:pt x="49" y="84"/>
                        <a:pt x="49" y="84"/>
                        <a:pt x="49" y="84"/>
                      </a:cubicBezTo>
                      <a:cubicBezTo>
                        <a:pt x="51" y="84"/>
                        <a:pt x="53" y="83"/>
                        <a:pt x="54" y="82"/>
                      </a:cubicBezTo>
                      <a:cubicBezTo>
                        <a:pt x="55" y="80"/>
                        <a:pt x="55" y="78"/>
                        <a:pt x="54" y="76"/>
                      </a:cubicBezTo>
                      <a:lnTo>
                        <a:pt x="43" y="58"/>
                      </a:lnTo>
                      <a:close/>
                      <a:moveTo>
                        <a:pt x="28" y="79"/>
                      </a:move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17" y="61"/>
                        <a:pt x="17" y="61"/>
                        <a:pt x="17" y="61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38" y="61"/>
                        <a:pt x="38" y="61"/>
                        <a:pt x="38" y="61"/>
                      </a:cubicBezTo>
                      <a:cubicBezTo>
                        <a:pt x="49" y="79"/>
                        <a:pt x="49" y="79"/>
                        <a:pt x="49" y="79"/>
                      </a:cubicBezTo>
                      <a:lnTo>
                        <a:pt x="28" y="7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7" name="Google Shape;77;g123731670bd_2_0"/>
            <p:cNvGrpSpPr/>
            <p:nvPr/>
          </p:nvGrpSpPr>
          <p:grpSpPr>
            <a:xfrm>
              <a:off x="7337323" y="2602620"/>
              <a:ext cx="949669" cy="949669"/>
              <a:chOff x="4248557" y="3177907"/>
              <a:chExt cx="475500" cy="475500"/>
            </a:xfrm>
          </p:grpSpPr>
          <p:sp>
            <p:nvSpPr>
              <p:cNvPr id="78" name="Google Shape;78;g123731670bd_2_0"/>
              <p:cNvSpPr/>
              <p:nvPr/>
            </p:nvSpPr>
            <p:spPr>
              <a:xfrm>
                <a:off x="4248557" y="3177907"/>
                <a:ext cx="475500" cy="4755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" name="Google Shape;79;g123731670bd_2_0"/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80" name="Google Shape;80;g123731670bd_2_0"/>
                <p:cNvSpPr/>
                <p:nvPr/>
              </p:nvSpPr>
              <p:spPr>
                <a:xfrm>
                  <a:off x="4425244" y="3355723"/>
                  <a:ext cx="124323" cy="124324"/>
                </a:xfrm>
                <a:custGeom>
                  <a:rect b="b" l="l" r="r" t="t"/>
                  <a:pathLst>
                    <a:path extrusionOk="0" h="34" w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g123731670bd_2_0"/>
                <p:cNvSpPr/>
                <p:nvPr/>
              </p:nvSpPr>
              <p:spPr>
                <a:xfrm>
                  <a:off x="4330307" y="3263047"/>
                  <a:ext cx="311937" cy="305157"/>
                </a:xfrm>
                <a:custGeom>
                  <a:rect b="b" l="l" r="r" t="t"/>
                  <a:pathLst>
                    <a:path extrusionOk="0" h="83" w="85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g123731670bd_2_0"/>
                <p:cNvSpPr/>
                <p:nvPr/>
              </p:nvSpPr>
              <p:spPr>
                <a:xfrm>
                  <a:off x="4395858" y="3330860"/>
                  <a:ext cx="124323" cy="144667"/>
                </a:xfrm>
                <a:custGeom>
                  <a:rect b="b" l="l" r="r" t="t"/>
                  <a:pathLst>
                    <a:path extrusionOk="0" h="40" w="34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g123731670bd_2_0"/>
                <p:cNvSpPr/>
                <p:nvPr/>
              </p:nvSpPr>
              <p:spPr>
                <a:xfrm>
                  <a:off x="4441067" y="3355723"/>
                  <a:ext cx="137886" cy="153708"/>
                </a:xfrm>
                <a:custGeom>
                  <a:rect b="b" l="l" r="r" t="t"/>
                  <a:pathLst>
                    <a:path extrusionOk="0" h="42" w="38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4" name="Google Shape;84;g123731670bd_2_0"/>
            <p:cNvGrpSpPr/>
            <p:nvPr/>
          </p:nvGrpSpPr>
          <p:grpSpPr>
            <a:xfrm>
              <a:off x="9269667" y="2602620"/>
              <a:ext cx="949669" cy="949669"/>
              <a:chOff x="2848382" y="3177907"/>
              <a:chExt cx="475500" cy="475500"/>
            </a:xfrm>
          </p:grpSpPr>
          <p:sp>
            <p:nvSpPr>
              <p:cNvPr id="85" name="Google Shape;85;g123731670bd_2_0"/>
              <p:cNvSpPr/>
              <p:nvPr/>
            </p:nvSpPr>
            <p:spPr>
              <a:xfrm>
                <a:off x="2848382" y="3177907"/>
                <a:ext cx="475500" cy="475500"/>
              </a:xfrm>
              <a:prstGeom prst="ellipse">
                <a:avLst/>
              </a:prstGeom>
              <a:solidFill>
                <a:schemeClr val="accent5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" name="Google Shape;86;g123731670bd_2_0"/>
              <p:cNvGrpSpPr/>
              <p:nvPr/>
            </p:nvGrpSpPr>
            <p:grpSpPr>
              <a:xfrm>
                <a:off x="2958625" y="3271271"/>
                <a:ext cx="254622" cy="288572"/>
                <a:chOff x="5380038" y="2333625"/>
                <a:chExt cx="190500" cy="215900"/>
              </a:xfrm>
            </p:grpSpPr>
            <p:sp>
              <p:nvSpPr>
                <p:cNvPr id="87" name="Google Shape;87;g123731670bd_2_0"/>
                <p:cNvSpPr/>
                <p:nvPr/>
              </p:nvSpPr>
              <p:spPr>
                <a:xfrm>
                  <a:off x="5405438" y="2333625"/>
                  <a:ext cx="165100" cy="161925"/>
                </a:xfrm>
                <a:custGeom>
                  <a:rect b="b" l="l" r="r" t="t"/>
                  <a:pathLst>
                    <a:path extrusionOk="0" h="63" w="64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g123731670bd_2_0"/>
                <p:cNvSpPr/>
                <p:nvPr/>
              </p:nvSpPr>
              <p:spPr>
                <a:xfrm>
                  <a:off x="5380038" y="2359025"/>
                  <a:ext cx="15875" cy="190500"/>
                </a:xfrm>
                <a:custGeom>
                  <a:rect b="b" l="l" r="r" t="t"/>
                  <a:pathLst>
                    <a:path extrusionOk="0" h="74" w="6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g123731670bd_2_0"/>
                <p:cNvSpPr/>
                <p:nvPr/>
              </p:nvSpPr>
              <p:spPr>
                <a:xfrm>
                  <a:off x="5380038" y="2333625"/>
                  <a:ext cx="15900" cy="14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90" name="Google Shape;90;g123731670bd_2_0"/>
            <p:cNvCxnSpPr/>
            <p:nvPr/>
          </p:nvCxnSpPr>
          <p:spPr>
            <a:xfrm rot="-5400000">
              <a:off x="1737503" y="4186503"/>
              <a:ext cx="576900" cy="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dot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91" name="Google Shape;91;g123731670bd_2_0"/>
            <p:cNvCxnSpPr/>
            <p:nvPr/>
          </p:nvCxnSpPr>
          <p:spPr>
            <a:xfrm rot="-5400000">
              <a:off x="3667417" y="4186503"/>
              <a:ext cx="576900" cy="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dot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92" name="Google Shape;92;g123731670bd_2_0"/>
            <p:cNvCxnSpPr/>
            <p:nvPr/>
          </p:nvCxnSpPr>
          <p:spPr>
            <a:xfrm rot="-5400000">
              <a:off x="5597331" y="4186503"/>
              <a:ext cx="576900" cy="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dot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93" name="Google Shape;93;g123731670bd_2_0"/>
            <p:cNvCxnSpPr/>
            <p:nvPr/>
          </p:nvCxnSpPr>
          <p:spPr>
            <a:xfrm rot="-5400000">
              <a:off x="7527244" y="4186503"/>
              <a:ext cx="576900" cy="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dot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94" name="Google Shape;94;g123731670bd_2_0"/>
            <p:cNvCxnSpPr/>
            <p:nvPr/>
          </p:nvCxnSpPr>
          <p:spPr>
            <a:xfrm rot="-5400000">
              <a:off x="9457157" y="4186503"/>
              <a:ext cx="576900" cy="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dot"/>
              <a:miter lim="800000"/>
              <a:headEnd len="med" w="med" type="oval"/>
              <a:tailEnd len="med" w="med" type="oval"/>
            </a:ln>
          </p:spPr>
        </p:cxnSp>
        <p:grpSp>
          <p:nvGrpSpPr>
            <p:cNvPr id="95" name="Google Shape;95;g123731670bd_2_0"/>
            <p:cNvGrpSpPr/>
            <p:nvPr/>
          </p:nvGrpSpPr>
          <p:grpSpPr>
            <a:xfrm>
              <a:off x="1052402" y="4188950"/>
              <a:ext cx="2068348" cy="1258190"/>
              <a:chOff x="3218020" y="4798582"/>
              <a:chExt cx="2068348" cy="1258190"/>
            </a:xfrm>
          </p:grpSpPr>
          <p:sp>
            <p:nvSpPr>
              <p:cNvPr id="96" name="Google Shape;96;g123731670bd_2_0"/>
              <p:cNvSpPr txBox="1"/>
              <p:nvPr/>
            </p:nvSpPr>
            <p:spPr>
              <a:xfrm>
                <a:off x="3223868" y="4798582"/>
                <a:ext cx="2062500" cy="6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6800" lIns="90000" spcFirstLastPara="1" rIns="90000" wrap="square" tIns="46800">
                <a:norm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</a:rPr>
                  <a:t>Problem Statement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g123731670bd_2_0"/>
              <p:cNvSpPr txBox="1"/>
              <p:nvPr/>
            </p:nvSpPr>
            <p:spPr>
              <a:xfrm>
                <a:off x="3218020" y="5461572"/>
                <a:ext cx="1944600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</a:rPr>
                  <a:t>Problem background, description and our  assumptions</a:t>
                </a:r>
                <a:endParaRPr/>
              </a:p>
            </p:txBody>
          </p:sp>
        </p:grpSp>
        <p:grpSp>
          <p:nvGrpSpPr>
            <p:cNvPr id="98" name="Google Shape;98;g123731670bd_2_0"/>
            <p:cNvGrpSpPr/>
            <p:nvPr/>
          </p:nvGrpSpPr>
          <p:grpSpPr>
            <a:xfrm>
              <a:off x="2967842" y="4188943"/>
              <a:ext cx="1944600" cy="1258197"/>
              <a:chOff x="3218020" y="4798575"/>
              <a:chExt cx="1944600" cy="1258197"/>
            </a:xfrm>
          </p:grpSpPr>
          <p:sp>
            <p:nvSpPr>
              <p:cNvPr id="99" name="Google Shape;99;g123731670bd_2_0"/>
              <p:cNvSpPr txBox="1"/>
              <p:nvPr/>
            </p:nvSpPr>
            <p:spPr>
              <a:xfrm>
                <a:off x="3223869" y="4798575"/>
                <a:ext cx="1932900" cy="6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</a:rPr>
                  <a:t>Data Overview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g123731670bd_2_0"/>
              <p:cNvSpPr txBox="1"/>
              <p:nvPr/>
            </p:nvSpPr>
            <p:spPr>
              <a:xfrm>
                <a:off x="3218020" y="5461572"/>
                <a:ext cx="1944600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</a:rPr>
                  <a:t>Review </a:t>
                </a:r>
                <a:r>
                  <a:rPr lang="en-US" sz="900">
                    <a:solidFill>
                      <a:schemeClr val="dk1"/>
                    </a:solidFill>
                  </a:rPr>
                  <a:t>the current data and perform initial analysis </a:t>
                </a:r>
                <a:endParaRPr/>
              </a:p>
            </p:txBody>
          </p:sp>
        </p:grpSp>
        <p:grpSp>
          <p:nvGrpSpPr>
            <p:cNvPr id="101" name="Google Shape;101;g123731670bd_2_0"/>
            <p:cNvGrpSpPr/>
            <p:nvPr/>
          </p:nvGrpSpPr>
          <p:grpSpPr>
            <a:xfrm>
              <a:off x="4906040" y="4188943"/>
              <a:ext cx="1944600" cy="1258197"/>
              <a:chOff x="3218020" y="4798575"/>
              <a:chExt cx="1944600" cy="1258197"/>
            </a:xfrm>
          </p:grpSpPr>
          <p:sp>
            <p:nvSpPr>
              <p:cNvPr id="102" name="Google Shape;102;g123731670bd_2_0"/>
              <p:cNvSpPr txBox="1"/>
              <p:nvPr/>
            </p:nvSpPr>
            <p:spPr>
              <a:xfrm>
                <a:off x="3223869" y="4798575"/>
                <a:ext cx="1932900" cy="6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</a:rPr>
                  <a:t>Our Approach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g123731670bd_2_0"/>
              <p:cNvSpPr txBox="1"/>
              <p:nvPr/>
            </p:nvSpPr>
            <p:spPr>
              <a:xfrm>
                <a:off x="3218020" y="5461572"/>
                <a:ext cx="1944600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</a:rPr>
                  <a:t>Determining</a:t>
                </a:r>
                <a:r>
                  <a:rPr lang="en-US" sz="900">
                    <a:solidFill>
                      <a:schemeClr val="dk1"/>
                    </a:solidFill>
                  </a:rPr>
                  <a:t> the goal, the obstacles and our solution</a:t>
                </a:r>
                <a:endParaRPr/>
              </a:p>
            </p:txBody>
          </p:sp>
        </p:grpSp>
        <p:grpSp>
          <p:nvGrpSpPr>
            <p:cNvPr id="104" name="Google Shape;104;g123731670bd_2_0"/>
            <p:cNvGrpSpPr/>
            <p:nvPr/>
          </p:nvGrpSpPr>
          <p:grpSpPr>
            <a:xfrm>
              <a:off x="6844238" y="4330725"/>
              <a:ext cx="2068361" cy="1192615"/>
              <a:chOff x="3218020" y="4940357"/>
              <a:chExt cx="2068361" cy="1192615"/>
            </a:xfrm>
          </p:grpSpPr>
          <p:sp>
            <p:nvSpPr>
              <p:cNvPr id="105" name="Google Shape;105;g123731670bd_2_0"/>
              <p:cNvSpPr txBox="1"/>
              <p:nvPr/>
            </p:nvSpPr>
            <p:spPr>
              <a:xfrm>
                <a:off x="3223881" y="4940357"/>
                <a:ext cx="2062500" cy="6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chemeClr val="dk1"/>
                    </a:solidFill>
                  </a:rPr>
                  <a:t>Model Steps &amp;</a:t>
                </a:r>
                <a:endParaRPr b="1" sz="1300">
                  <a:solidFill>
                    <a:schemeClr val="dk1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chemeClr val="dk1"/>
                    </a:solidFill>
                  </a:rPr>
                  <a:t>Collaboration</a:t>
                </a:r>
                <a:endParaRPr b="1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123731670bd_2_0"/>
              <p:cNvSpPr txBox="1"/>
              <p:nvPr/>
            </p:nvSpPr>
            <p:spPr>
              <a:xfrm>
                <a:off x="3218020" y="5537772"/>
                <a:ext cx="1944600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</a:rPr>
                  <a:t>Break down on our 2-steps model to find the solution</a:t>
                </a:r>
                <a:endParaRPr/>
              </a:p>
            </p:txBody>
          </p:sp>
        </p:grpSp>
        <p:grpSp>
          <p:nvGrpSpPr>
            <p:cNvPr id="107" name="Google Shape;107;g123731670bd_2_0"/>
            <p:cNvGrpSpPr/>
            <p:nvPr/>
          </p:nvGrpSpPr>
          <p:grpSpPr>
            <a:xfrm>
              <a:off x="8782436" y="4188943"/>
              <a:ext cx="1944600" cy="1258197"/>
              <a:chOff x="3218020" y="4798575"/>
              <a:chExt cx="1944600" cy="1258197"/>
            </a:xfrm>
          </p:grpSpPr>
          <p:sp>
            <p:nvSpPr>
              <p:cNvPr id="108" name="Google Shape;108;g123731670bd_2_0"/>
              <p:cNvSpPr txBox="1"/>
              <p:nvPr/>
            </p:nvSpPr>
            <p:spPr>
              <a:xfrm>
                <a:off x="3223869" y="4798575"/>
                <a:ext cx="1932900" cy="6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b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</a:rPr>
                  <a:t>Result Analysis 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123731670bd_2_0"/>
              <p:cNvSpPr txBox="1"/>
              <p:nvPr/>
            </p:nvSpPr>
            <p:spPr>
              <a:xfrm>
                <a:off x="3218020" y="5461572"/>
                <a:ext cx="1944600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</a:rPr>
                  <a:t>Our proposed schedule and discuss the possibility for </a:t>
                </a:r>
                <a:r>
                  <a:rPr lang="en-US" sz="900">
                    <a:solidFill>
                      <a:schemeClr val="dk1"/>
                    </a:solidFill>
                  </a:rPr>
                  <a:t>collaboration</a:t>
                </a:r>
                <a:r>
                  <a:rPr lang="en-US" sz="900">
                    <a:solidFill>
                      <a:schemeClr val="dk1"/>
                    </a:solidFill>
                  </a:rPr>
                  <a:t> 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160249de6_2_87"/>
          <p:cNvSpPr txBox="1"/>
          <p:nvPr>
            <p:ph type="title"/>
          </p:nvPr>
        </p:nvSpPr>
        <p:spPr>
          <a:xfrm>
            <a:off x="595975" y="248950"/>
            <a:ext cx="10850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900"/>
              <a:t>Background </a:t>
            </a:r>
            <a:endParaRPr sz="2900"/>
          </a:p>
        </p:txBody>
      </p:sp>
      <p:sp>
        <p:nvSpPr>
          <p:cNvPr id="115" name="Google Shape;115;g12160249de6_2_87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16" name="Google Shape;116;g12160249de6_2_87" title="iSlide™ 版权声明  COPYRIGHT NOTICE"/>
          <p:cNvGrpSpPr/>
          <p:nvPr/>
        </p:nvGrpSpPr>
        <p:grpSpPr>
          <a:xfrm>
            <a:off x="-825" y="1319348"/>
            <a:ext cx="12261136" cy="4828416"/>
            <a:chOff x="-828" y="1129506"/>
            <a:chExt cx="12351300" cy="5018100"/>
          </a:xfrm>
        </p:grpSpPr>
        <p:sp>
          <p:nvSpPr>
            <p:cNvPr id="117" name="Google Shape;117;g12160249de6_2_87"/>
            <p:cNvSpPr/>
            <p:nvPr/>
          </p:nvSpPr>
          <p:spPr>
            <a:xfrm>
              <a:off x="-828" y="2731982"/>
              <a:ext cx="12351300" cy="1812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25736" l="-10" r="10" t="-311288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" name="Google Shape;118;g12160249de6_2_87"/>
            <p:cNvGrpSpPr/>
            <p:nvPr/>
          </p:nvGrpSpPr>
          <p:grpSpPr>
            <a:xfrm>
              <a:off x="4080444" y="1129506"/>
              <a:ext cx="4031100" cy="5018100"/>
              <a:chOff x="4080444" y="1129506"/>
              <a:chExt cx="4031100" cy="5018100"/>
            </a:xfrm>
          </p:grpSpPr>
          <p:sp>
            <p:nvSpPr>
              <p:cNvPr id="119" name="Google Shape;119;g12160249de6_2_87"/>
              <p:cNvSpPr/>
              <p:nvPr/>
            </p:nvSpPr>
            <p:spPr>
              <a:xfrm>
                <a:off x="4594669" y="1129506"/>
                <a:ext cx="3002662" cy="5018087"/>
              </a:xfrm>
              <a:prstGeom prst="flowChartInputOutput">
                <a:avLst/>
              </a:prstGeom>
              <a:solidFill>
                <a:srgbClr val="7F7F7F">
                  <a:alpha val="6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g12160249de6_2_87"/>
              <p:cNvSpPr/>
              <p:nvPr/>
            </p:nvSpPr>
            <p:spPr>
              <a:xfrm>
                <a:off x="4080444" y="1129506"/>
                <a:ext cx="4031100" cy="5018100"/>
              </a:xfrm>
              <a:prstGeom prst="parallelogram">
                <a:avLst>
                  <a:gd fmla="val 40000" name="adj"/>
                </a:avLst>
              </a:prstGeom>
              <a:solidFill>
                <a:schemeClr val="accent1">
                  <a:alpha val="698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Google Shape;121;g12160249de6_2_87"/>
            <p:cNvSpPr/>
            <p:nvPr/>
          </p:nvSpPr>
          <p:spPr>
            <a:xfrm>
              <a:off x="503700" y="1611000"/>
              <a:ext cx="41403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Local health integration networks is responsible for health system planning, system funding, and home and community care support in the entire Ontario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2160249de6_2_87"/>
            <p:cNvSpPr txBox="1"/>
            <p:nvPr/>
          </p:nvSpPr>
          <p:spPr>
            <a:xfrm>
              <a:off x="503700" y="1152723"/>
              <a:ext cx="37131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The LHINs</a:t>
              </a:r>
              <a:endParaRPr/>
            </a:p>
          </p:txBody>
        </p:sp>
        <p:sp>
          <p:nvSpPr>
            <p:cNvPr id="123" name="Google Shape;123;g12160249de6_2_87"/>
            <p:cNvSpPr/>
            <p:nvPr/>
          </p:nvSpPr>
          <p:spPr>
            <a:xfrm>
              <a:off x="503697" y="5062593"/>
              <a:ext cx="3957600" cy="9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A LHIN region Outer Planets consists of three hospitals  - </a:t>
              </a:r>
              <a:r>
                <a:rPr b="1" lang="en-US" sz="1200">
                  <a:solidFill>
                    <a:schemeClr val="dk1"/>
                  </a:solidFill>
                </a:rPr>
                <a:t>Serenity Hospital, Firefly Hospital</a:t>
              </a:r>
              <a:r>
                <a:rPr lang="en-US" sz="1200">
                  <a:solidFill>
                    <a:schemeClr val="dk1"/>
                  </a:solidFill>
                </a:rPr>
                <a:t>, and </a:t>
              </a:r>
              <a:r>
                <a:rPr b="1" lang="en-US" sz="1200">
                  <a:solidFill>
                    <a:schemeClr val="dk1"/>
                  </a:solidFill>
                </a:rPr>
                <a:t>Hands of Blue Hospital</a:t>
              </a:r>
              <a:r>
                <a:rPr lang="en-US" sz="1200">
                  <a:solidFill>
                    <a:schemeClr val="dk1"/>
                  </a:solidFill>
                </a:rPr>
                <a:t>, each operates on its own 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g12160249de6_2_87"/>
            <p:cNvSpPr txBox="1"/>
            <p:nvPr/>
          </p:nvSpPr>
          <p:spPr>
            <a:xfrm>
              <a:off x="503700" y="4543938"/>
              <a:ext cx="37131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OP LHINs</a:t>
              </a:r>
              <a:endParaRPr b="1" sz="2000"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g12160249de6_2_87"/>
            <p:cNvSpPr/>
            <p:nvPr/>
          </p:nvSpPr>
          <p:spPr>
            <a:xfrm>
              <a:off x="7975200" y="1683413"/>
              <a:ext cx="39576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LHIN has found that all three hospitals in the OP region routinely experience the </a:t>
              </a:r>
              <a:r>
                <a:rPr b="1" lang="en-US" sz="1200">
                  <a:solidFill>
                    <a:schemeClr val="dk1"/>
                  </a:solidFill>
                </a:rPr>
                <a:t>highest rate of surgical overtime and cancelation</a:t>
              </a:r>
              <a:r>
                <a:rPr lang="en-US" sz="1200">
                  <a:solidFill>
                    <a:schemeClr val="dk1"/>
                  </a:solidFill>
                </a:rPr>
                <a:t> across the province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2160249de6_2_87"/>
            <p:cNvSpPr txBox="1"/>
            <p:nvPr/>
          </p:nvSpPr>
          <p:spPr>
            <a:xfrm>
              <a:off x="7975200" y="1230248"/>
              <a:ext cx="37131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Low Efficiency </a:t>
              </a:r>
              <a:endParaRPr/>
            </a:p>
          </p:txBody>
        </p:sp>
        <p:sp>
          <p:nvSpPr>
            <p:cNvPr id="127" name="Google Shape;127;g12160249de6_2_87"/>
            <p:cNvSpPr/>
            <p:nvPr/>
          </p:nvSpPr>
          <p:spPr>
            <a:xfrm>
              <a:off x="7597325" y="5175800"/>
              <a:ext cx="42792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They suspect the main reason behind their low efficiency were because of their outdated surgical schedules and lack of collaboration between the three hospitals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g12160249de6_2_87"/>
            <p:cNvSpPr txBox="1"/>
            <p:nvPr/>
          </p:nvSpPr>
          <p:spPr>
            <a:xfrm>
              <a:off x="8163475" y="4733900"/>
              <a:ext cx="37131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Outdated </a:t>
              </a:r>
              <a:r>
                <a:rPr b="1" lang="en-US" sz="2000">
                  <a:solidFill>
                    <a:schemeClr val="dk1"/>
                  </a:solidFill>
                </a:rPr>
                <a:t>Schedule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60249de6_2_49"/>
          <p:cNvSpPr txBox="1"/>
          <p:nvPr>
            <p:ph type="title"/>
          </p:nvPr>
        </p:nvSpPr>
        <p:spPr>
          <a:xfrm>
            <a:off x="670650" y="261375"/>
            <a:ext cx="1085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/>
              <a:t>Problem Description &amp; Assumptions</a:t>
            </a:r>
            <a:endParaRPr sz="2600"/>
          </a:p>
        </p:txBody>
      </p:sp>
      <p:sp>
        <p:nvSpPr>
          <p:cNvPr id="134" name="Google Shape;134;g12160249de6_2_49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35" name="Google Shape;135;g12160249de6_2_49" title="iSlide™ 版权声明  COPYRIGHT NOTICE"/>
          <p:cNvGrpSpPr/>
          <p:nvPr/>
        </p:nvGrpSpPr>
        <p:grpSpPr>
          <a:xfrm>
            <a:off x="673099" y="1130300"/>
            <a:ext cx="10845901" cy="5016419"/>
            <a:chOff x="673099" y="1130300"/>
            <a:chExt cx="10845901" cy="5016419"/>
          </a:xfrm>
        </p:grpSpPr>
        <p:sp>
          <p:nvSpPr>
            <p:cNvPr id="136" name="Google Shape;136;g12160249de6_2_49"/>
            <p:cNvSpPr/>
            <p:nvPr/>
          </p:nvSpPr>
          <p:spPr>
            <a:xfrm>
              <a:off x="673100" y="1130300"/>
              <a:ext cx="10845900" cy="2991000"/>
            </a:xfrm>
            <a:prstGeom prst="roundRect">
              <a:avLst>
                <a:gd fmla="val 1045" name="adj"/>
              </a:avLst>
            </a:prstGeom>
            <a:blipFill rotWithShape="1">
              <a:blip r:embed="rId3">
                <a:alphaModFix/>
              </a:blip>
              <a:stretch>
                <a:fillRect b="-70505" l="0" r="0" t="-71116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2160249de6_2_49"/>
            <p:cNvSpPr/>
            <p:nvPr/>
          </p:nvSpPr>
          <p:spPr>
            <a:xfrm>
              <a:off x="673099" y="1130300"/>
              <a:ext cx="10845900" cy="474600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6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600">
                  <a:solidFill>
                    <a:schemeClr val="lt1"/>
                  </a:solidFill>
                </a:rPr>
                <a:t>Problem:  To </a:t>
              </a:r>
              <a:r>
                <a:rPr b="1" i="1" lang="en-US" sz="1600">
                  <a:solidFill>
                    <a:schemeClr val="lt1"/>
                  </a:solidFill>
                </a:rPr>
                <a:t>schedule all</a:t>
              </a:r>
              <a:r>
                <a:rPr b="1" i="1" lang="en-US" sz="1600">
                  <a:solidFill>
                    <a:schemeClr val="lt1"/>
                  </a:solidFill>
                </a:rPr>
                <a:t> patients to be operated in time with NO cancelation and LESS overtime. </a:t>
              </a:r>
              <a:endParaRPr b="1" i="1" sz="1600"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g12160249de6_2_49"/>
            <p:cNvSpPr/>
            <p:nvPr/>
          </p:nvSpPr>
          <p:spPr>
            <a:xfrm>
              <a:off x="673100" y="3668419"/>
              <a:ext cx="2676600" cy="2478300"/>
            </a:xfrm>
            <a:prstGeom prst="roundRect">
              <a:avLst>
                <a:gd fmla="val 6453" name="adj"/>
              </a:avLst>
            </a:prstGeom>
            <a:solidFill>
              <a:srgbClr val="D8D8D8">
                <a:alpha val="57650"/>
              </a:srgbClr>
            </a:solidFill>
            <a:ln>
              <a:noFill/>
            </a:ln>
          </p:spPr>
          <p:txBody>
            <a:bodyPr anchorCtr="1" anchor="t" bIns="45700" lIns="91425" spcFirstLastPara="1" rIns="91425" wrap="square" tIns="936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" name="Google Shape;139;g12160249de6_2_49"/>
            <p:cNvGrpSpPr/>
            <p:nvPr/>
          </p:nvGrpSpPr>
          <p:grpSpPr>
            <a:xfrm>
              <a:off x="676706" y="4231109"/>
              <a:ext cx="2669425" cy="1353000"/>
              <a:chOff x="826648" y="4554000"/>
              <a:chExt cx="2580900" cy="1353000"/>
            </a:xfrm>
          </p:grpSpPr>
          <p:sp>
            <p:nvSpPr>
              <p:cNvPr id="140" name="Google Shape;140;g12160249de6_2_49"/>
              <p:cNvSpPr txBox="1"/>
              <p:nvPr/>
            </p:nvSpPr>
            <p:spPr>
              <a:xfrm>
                <a:off x="826648" y="5007000"/>
                <a:ext cx="2580900" cy="9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t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</a:rPr>
                  <a:t>For all </a:t>
                </a:r>
                <a:r>
                  <a:rPr lang="en-US" sz="1100">
                    <a:solidFill>
                      <a:schemeClr val="dk1"/>
                    </a:solidFill>
                  </a:rPr>
                  <a:t>hospitals</a:t>
                </a:r>
                <a:r>
                  <a:rPr lang="en-US" sz="1100">
                    <a:solidFill>
                      <a:schemeClr val="dk1"/>
                    </a:solidFill>
                  </a:rPr>
                  <a:t>, the regular OR room hours is 7-hours from Monday to Friday.</a:t>
                </a:r>
                <a:endParaRPr/>
              </a:p>
            </p:txBody>
          </p:sp>
          <p:sp>
            <p:nvSpPr>
              <p:cNvPr id="141" name="Google Shape;141;g12160249de6_2_49"/>
              <p:cNvSpPr/>
              <p:nvPr/>
            </p:nvSpPr>
            <p:spPr>
              <a:xfrm>
                <a:off x="826648" y="4554000"/>
                <a:ext cx="25809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</a:rPr>
                  <a:t>Regular OR time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" name="Google Shape;142;g12160249de6_2_49"/>
            <p:cNvSpPr/>
            <p:nvPr/>
          </p:nvSpPr>
          <p:spPr>
            <a:xfrm>
              <a:off x="3396185" y="3668419"/>
              <a:ext cx="2676600" cy="2478300"/>
            </a:xfrm>
            <a:prstGeom prst="roundRect">
              <a:avLst>
                <a:gd fmla="val 6453" name="adj"/>
              </a:avLst>
            </a:prstGeom>
            <a:solidFill>
              <a:srgbClr val="D8D8D8">
                <a:alpha val="57650"/>
              </a:srgbClr>
            </a:solidFill>
            <a:ln>
              <a:noFill/>
            </a:ln>
          </p:spPr>
          <p:txBody>
            <a:bodyPr anchorCtr="1" anchor="t" bIns="45700" lIns="91425" spcFirstLastPara="1" rIns="91425" wrap="square" tIns="936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" name="Google Shape;143;g12160249de6_2_49"/>
            <p:cNvGrpSpPr/>
            <p:nvPr/>
          </p:nvGrpSpPr>
          <p:grpSpPr>
            <a:xfrm>
              <a:off x="3399791" y="4231109"/>
              <a:ext cx="2669425" cy="1353000"/>
              <a:chOff x="826648" y="4554000"/>
              <a:chExt cx="2580900" cy="1353000"/>
            </a:xfrm>
          </p:grpSpPr>
          <p:sp>
            <p:nvSpPr>
              <p:cNvPr id="144" name="Google Shape;144;g12160249de6_2_49"/>
              <p:cNvSpPr txBox="1"/>
              <p:nvPr/>
            </p:nvSpPr>
            <p:spPr>
              <a:xfrm>
                <a:off x="826648" y="5007000"/>
                <a:ext cx="2580900" cy="9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t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</a:rPr>
                  <a:t>Each hospital has enough surgeons, nurses and equipment to perform any scheduled surgeries in the entire LHIN</a:t>
                </a:r>
                <a:endParaRPr/>
              </a:p>
            </p:txBody>
          </p:sp>
          <p:sp>
            <p:nvSpPr>
              <p:cNvPr id="145" name="Google Shape;145;g12160249de6_2_49"/>
              <p:cNvSpPr/>
              <p:nvPr/>
            </p:nvSpPr>
            <p:spPr>
              <a:xfrm>
                <a:off x="826648" y="4554000"/>
                <a:ext cx="25809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</a:rPr>
                  <a:t>Surgeons &amp; Nurses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Google Shape;146;g12160249de6_2_49"/>
            <p:cNvSpPr/>
            <p:nvPr/>
          </p:nvSpPr>
          <p:spPr>
            <a:xfrm>
              <a:off x="6119271" y="3668419"/>
              <a:ext cx="2676600" cy="2478300"/>
            </a:xfrm>
            <a:prstGeom prst="roundRect">
              <a:avLst>
                <a:gd fmla="val 6453" name="adj"/>
              </a:avLst>
            </a:prstGeom>
            <a:solidFill>
              <a:srgbClr val="D8D8D8">
                <a:alpha val="57650"/>
              </a:srgbClr>
            </a:solidFill>
            <a:ln>
              <a:noFill/>
            </a:ln>
          </p:spPr>
          <p:txBody>
            <a:bodyPr anchorCtr="1" anchor="t" bIns="45700" lIns="91425" spcFirstLastPara="1" rIns="91425" wrap="square" tIns="936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g12160249de6_2_49"/>
            <p:cNvGrpSpPr/>
            <p:nvPr/>
          </p:nvGrpSpPr>
          <p:grpSpPr>
            <a:xfrm>
              <a:off x="6122877" y="4231109"/>
              <a:ext cx="2669425" cy="1353000"/>
              <a:chOff x="826648" y="4554000"/>
              <a:chExt cx="2580900" cy="1353000"/>
            </a:xfrm>
          </p:grpSpPr>
          <p:sp>
            <p:nvSpPr>
              <p:cNvPr id="148" name="Google Shape;148;g12160249de6_2_49"/>
              <p:cNvSpPr txBox="1"/>
              <p:nvPr/>
            </p:nvSpPr>
            <p:spPr>
              <a:xfrm>
                <a:off x="826648" y="5007000"/>
                <a:ext cx="2580900" cy="9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t" bIns="46800" lIns="90000" spcFirstLastPara="1" rIns="90000" wrap="square" tIns="46800">
                <a:normAutofit lnSpcReduction="10000"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</a:rPr>
                  <a:t>All surgeons and nurses will have a maximum of 12-hours shift at any day, therefore the maximum overtime for OR staff per day is 5 hours</a:t>
                </a:r>
                <a:endParaRPr/>
              </a:p>
            </p:txBody>
          </p:sp>
          <p:sp>
            <p:nvSpPr>
              <p:cNvPr id="149" name="Google Shape;149;g12160249de6_2_49"/>
              <p:cNvSpPr/>
              <p:nvPr/>
            </p:nvSpPr>
            <p:spPr>
              <a:xfrm>
                <a:off x="826648" y="4554000"/>
                <a:ext cx="25809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</a:rPr>
                  <a:t>Maximum Overtime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" name="Google Shape;150;g12160249de6_2_49"/>
            <p:cNvSpPr/>
            <p:nvPr/>
          </p:nvSpPr>
          <p:spPr>
            <a:xfrm>
              <a:off x="8842356" y="3668419"/>
              <a:ext cx="2676600" cy="2478300"/>
            </a:xfrm>
            <a:prstGeom prst="roundRect">
              <a:avLst>
                <a:gd fmla="val 6453" name="adj"/>
              </a:avLst>
            </a:prstGeom>
            <a:solidFill>
              <a:srgbClr val="D8D8D8">
                <a:alpha val="57650"/>
              </a:srgbClr>
            </a:solidFill>
            <a:ln>
              <a:noFill/>
            </a:ln>
          </p:spPr>
          <p:txBody>
            <a:bodyPr anchorCtr="1" anchor="t" bIns="45700" lIns="91425" spcFirstLastPara="1" rIns="91425" wrap="square" tIns="936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12160249de6_2_49"/>
            <p:cNvSpPr/>
            <p:nvPr/>
          </p:nvSpPr>
          <p:spPr>
            <a:xfrm>
              <a:off x="8845962" y="4231109"/>
              <a:ext cx="2669425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</a:rPr>
                <a:t>Optimality vs. </a:t>
              </a:r>
              <a:r>
                <a:rPr b="1" lang="en-US" sz="1600">
                  <a:solidFill>
                    <a:schemeClr val="dk1"/>
                  </a:solidFill>
                </a:rPr>
                <a:t>Feasibility</a:t>
              </a:r>
              <a:r>
                <a:rPr b="1" lang="en-US" sz="1600">
                  <a:solidFill>
                    <a:schemeClr val="dk1"/>
                  </a:solidFill>
                </a:rPr>
                <a:t> 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g12160249de6_2_49"/>
            <p:cNvGrpSpPr/>
            <p:nvPr/>
          </p:nvGrpSpPr>
          <p:grpSpPr>
            <a:xfrm>
              <a:off x="4395790" y="3282702"/>
              <a:ext cx="677400" cy="677400"/>
              <a:chOff x="4395790" y="3282702"/>
              <a:chExt cx="677400" cy="677400"/>
            </a:xfrm>
          </p:grpSpPr>
          <p:sp>
            <p:nvSpPr>
              <p:cNvPr id="153" name="Google Shape;153;g12160249de6_2_49"/>
              <p:cNvSpPr/>
              <p:nvPr/>
            </p:nvSpPr>
            <p:spPr>
              <a:xfrm>
                <a:off x="4395790" y="3282702"/>
                <a:ext cx="677400" cy="6774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g12160249de6_2_49"/>
              <p:cNvSpPr/>
              <p:nvPr/>
            </p:nvSpPr>
            <p:spPr>
              <a:xfrm>
                <a:off x="4543930" y="3467155"/>
                <a:ext cx="381249" cy="308586"/>
              </a:xfrm>
              <a:custGeom>
                <a:rect b="b" l="l" r="r" t="t"/>
                <a:pathLst>
                  <a:path extrusionOk="0" h="491771" w="607568">
                    <a:moveTo>
                      <a:pt x="355420" y="250307"/>
                    </a:moveTo>
                    <a:cubicBezTo>
                      <a:pt x="354290" y="250307"/>
                      <a:pt x="353160" y="250871"/>
                      <a:pt x="352312" y="251812"/>
                    </a:cubicBezTo>
                    <a:lnTo>
                      <a:pt x="321042" y="289814"/>
                    </a:lnTo>
                    <a:cubicBezTo>
                      <a:pt x="319723" y="291507"/>
                      <a:pt x="319912" y="293953"/>
                      <a:pt x="321513" y="295364"/>
                    </a:cubicBezTo>
                    <a:lnTo>
                      <a:pt x="369736" y="338257"/>
                    </a:lnTo>
                    <a:cubicBezTo>
                      <a:pt x="370396" y="338822"/>
                      <a:pt x="371149" y="339104"/>
                      <a:pt x="371997" y="339104"/>
                    </a:cubicBezTo>
                    <a:cubicBezTo>
                      <a:pt x="372374" y="339104"/>
                      <a:pt x="372750" y="339010"/>
                      <a:pt x="373127" y="338916"/>
                    </a:cubicBezTo>
                    <a:cubicBezTo>
                      <a:pt x="374257" y="338539"/>
                      <a:pt x="375105" y="337505"/>
                      <a:pt x="375293" y="336282"/>
                    </a:cubicBezTo>
                    <a:lnTo>
                      <a:pt x="383676" y="279467"/>
                    </a:lnTo>
                    <a:cubicBezTo>
                      <a:pt x="384618" y="273164"/>
                      <a:pt x="381792" y="266768"/>
                      <a:pt x="376424" y="263287"/>
                    </a:cubicBezTo>
                    <a:lnTo>
                      <a:pt x="357681" y="250965"/>
                    </a:lnTo>
                    <a:cubicBezTo>
                      <a:pt x="357021" y="250495"/>
                      <a:pt x="356174" y="250307"/>
                      <a:pt x="355420" y="250307"/>
                    </a:cubicBezTo>
                    <a:close/>
                    <a:moveTo>
                      <a:pt x="258879" y="250307"/>
                    </a:moveTo>
                    <a:cubicBezTo>
                      <a:pt x="258125" y="250307"/>
                      <a:pt x="257372" y="250495"/>
                      <a:pt x="256712" y="250965"/>
                    </a:cubicBezTo>
                    <a:lnTo>
                      <a:pt x="237969" y="263287"/>
                    </a:lnTo>
                    <a:cubicBezTo>
                      <a:pt x="232601" y="266768"/>
                      <a:pt x="229775" y="273164"/>
                      <a:pt x="230717" y="279467"/>
                    </a:cubicBezTo>
                    <a:lnTo>
                      <a:pt x="239100" y="336282"/>
                    </a:lnTo>
                    <a:cubicBezTo>
                      <a:pt x="239288" y="337505"/>
                      <a:pt x="240136" y="338539"/>
                      <a:pt x="241266" y="338916"/>
                    </a:cubicBezTo>
                    <a:cubicBezTo>
                      <a:pt x="241643" y="339010"/>
                      <a:pt x="242019" y="339104"/>
                      <a:pt x="242396" y="339104"/>
                    </a:cubicBezTo>
                    <a:cubicBezTo>
                      <a:pt x="243244" y="339104"/>
                      <a:pt x="243997" y="338822"/>
                      <a:pt x="244657" y="338257"/>
                    </a:cubicBezTo>
                    <a:lnTo>
                      <a:pt x="292880" y="295364"/>
                    </a:lnTo>
                    <a:cubicBezTo>
                      <a:pt x="294481" y="293953"/>
                      <a:pt x="294670" y="291507"/>
                      <a:pt x="293351" y="289814"/>
                    </a:cubicBezTo>
                    <a:lnTo>
                      <a:pt x="261987" y="251812"/>
                    </a:lnTo>
                    <a:cubicBezTo>
                      <a:pt x="261233" y="250871"/>
                      <a:pt x="260103" y="250307"/>
                      <a:pt x="258879" y="250307"/>
                    </a:cubicBezTo>
                    <a:close/>
                    <a:moveTo>
                      <a:pt x="500465" y="66049"/>
                    </a:moveTo>
                    <a:cubicBezTo>
                      <a:pt x="548129" y="66049"/>
                      <a:pt x="562447" y="93516"/>
                      <a:pt x="565743" y="130673"/>
                    </a:cubicBezTo>
                    <a:cubicBezTo>
                      <a:pt x="565932" y="130673"/>
                      <a:pt x="566026" y="130673"/>
                      <a:pt x="566120" y="130673"/>
                    </a:cubicBezTo>
                    <a:cubicBezTo>
                      <a:pt x="577141" y="133118"/>
                      <a:pt x="583358" y="146664"/>
                      <a:pt x="580250" y="160962"/>
                    </a:cubicBezTo>
                    <a:cubicBezTo>
                      <a:pt x="577706" y="172532"/>
                      <a:pt x="569700" y="180904"/>
                      <a:pt x="560939" y="182503"/>
                    </a:cubicBezTo>
                    <a:cubicBezTo>
                      <a:pt x="554628" y="199529"/>
                      <a:pt x="543796" y="214016"/>
                      <a:pt x="531927" y="223799"/>
                    </a:cubicBezTo>
                    <a:cubicBezTo>
                      <a:pt x="528913" y="226338"/>
                      <a:pt x="527500" y="230383"/>
                      <a:pt x="528253" y="234240"/>
                    </a:cubicBezTo>
                    <a:lnTo>
                      <a:pt x="530797" y="246281"/>
                    </a:lnTo>
                    <a:cubicBezTo>
                      <a:pt x="532304" y="253806"/>
                      <a:pt x="538238" y="259732"/>
                      <a:pt x="545868" y="261143"/>
                    </a:cubicBezTo>
                    <a:lnTo>
                      <a:pt x="558961" y="263777"/>
                    </a:lnTo>
                    <a:cubicBezTo>
                      <a:pt x="578366" y="267634"/>
                      <a:pt x="593437" y="282684"/>
                      <a:pt x="597299" y="301968"/>
                    </a:cubicBezTo>
                    <a:lnTo>
                      <a:pt x="607002" y="350788"/>
                    </a:lnTo>
                    <a:cubicBezTo>
                      <a:pt x="608697" y="358972"/>
                      <a:pt x="606531" y="367438"/>
                      <a:pt x="601256" y="373835"/>
                    </a:cubicBezTo>
                    <a:cubicBezTo>
                      <a:pt x="595981" y="380325"/>
                      <a:pt x="588068" y="384088"/>
                      <a:pt x="579685" y="384088"/>
                    </a:cubicBezTo>
                    <a:lnTo>
                      <a:pt x="490386" y="384088"/>
                    </a:lnTo>
                    <a:lnTo>
                      <a:pt x="467685" y="310058"/>
                    </a:lnTo>
                    <a:cubicBezTo>
                      <a:pt x="461845" y="291150"/>
                      <a:pt x="448563" y="276194"/>
                      <a:pt x="431702" y="267445"/>
                    </a:cubicBezTo>
                    <a:cubicBezTo>
                      <a:pt x="434999" y="265940"/>
                      <a:pt x="438295" y="264529"/>
                      <a:pt x="441969" y="263777"/>
                    </a:cubicBezTo>
                    <a:lnTo>
                      <a:pt x="455157" y="261237"/>
                    </a:lnTo>
                    <a:cubicBezTo>
                      <a:pt x="462692" y="259732"/>
                      <a:pt x="468627" y="253806"/>
                      <a:pt x="470228" y="246281"/>
                    </a:cubicBezTo>
                    <a:lnTo>
                      <a:pt x="472677" y="234240"/>
                    </a:lnTo>
                    <a:cubicBezTo>
                      <a:pt x="473525" y="230383"/>
                      <a:pt x="472112" y="226338"/>
                      <a:pt x="469098" y="223893"/>
                    </a:cubicBezTo>
                    <a:cubicBezTo>
                      <a:pt x="457229" y="214016"/>
                      <a:pt x="446302" y="199529"/>
                      <a:pt x="439991" y="182503"/>
                    </a:cubicBezTo>
                    <a:cubicBezTo>
                      <a:pt x="434716" y="181563"/>
                      <a:pt x="429818" y="177894"/>
                      <a:pt x="426144" y="172720"/>
                    </a:cubicBezTo>
                    <a:cubicBezTo>
                      <a:pt x="433303" y="164725"/>
                      <a:pt x="438861" y="154754"/>
                      <a:pt x="441404" y="143278"/>
                    </a:cubicBezTo>
                    <a:cubicBezTo>
                      <a:pt x="444324" y="130485"/>
                      <a:pt x="443476" y="118068"/>
                      <a:pt x="439708" y="107438"/>
                    </a:cubicBezTo>
                    <a:cubicBezTo>
                      <a:pt x="447244" y="82699"/>
                      <a:pt x="464200" y="66049"/>
                      <a:pt x="500465" y="66049"/>
                    </a:cubicBezTo>
                    <a:close/>
                    <a:moveTo>
                      <a:pt x="107100" y="66049"/>
                    </a:moveTo>
                    <a:cubicBezTo>
                      <a:pt x="151561" y="66049"/>
                      <a:pt x="166820" y="90130"/>
                      <a:pt x="171341" y="123618"/>
                    </a:cubicBezTo>
                    <a:cubicBezTo>
                      <a:pt x="170965" y="129920"/>
                      <a:pt x="171436" y="136505"/>
                      <a:pt x="172849" y="143278"/>
                    </a:cubicBezTo>
                    <a:cubicBezTo>
                      <a:pt x="174921" y="152590"/>
                      <a:pt x="178971" y="161056"/>
                      <a:pt x="184246" y="168205"/>
                    </a:cubicBezTo>
                    <a:cubicBezTo>
                      <a:pt x="180573" y="175919"/>
                      <a:pt x="174356" y="181281"/>
                      <a:pt x="167574" y="182503"/>
                    </a:cubicBezTo>
                    <a:cubicBezTo>
                      <a:pt x="161263" y="199529"/>
                      <a:pt x="150336" y="214016"/>
                      <a:pt x="138468" y="223799"/>
                    </a:cubicBezTo>
                    <a:cubicBezTo>
                      <a:pt x="135453" y="226338"/>
                      <a:pt x="134040" y="230383"/>
                      <a:pt x="134794" y="234240"/>
                    </a:cubicBezTo>
                    <a:lnTo>
                      <a:pt x="137337" y="246281"/>
                    </a:lnTo>
                    <a:cubicBezTo>
                      <a:pt x="138939" y="253806"/>
                      <a:pt x="144873" y="259732"/>
                      <a:pt x="152408" y="261143"/>
                    </a:cubicBezTo>
                    <a:lnTo>
                      <a:pt x="165596" y="263777"/>
                    </a:lnTo>
                    <a:cubicBezTo>
                      <a:pt x="170494" y="264812"/>
                      <a:pt x="175203" y="266505"/>
                      <a:pt x="179442" y="268856"/>
                    </a:cubicBezTo>
                    <a:cubicBezTo>
                      <a:pt x="164088" y="277793"/>
                      <a:pt x="152126" y="292279"/>
                      <a:pt x="146662" y="310058"/>
                    </a:cubicBezTo>
                    <a:lnTo>
                      <a:pt x="123867" y="384088"/>
                    </a:lnTo>
                    <a:lnTo>
                      <a:pt x="27883" y="384088"/>
                    </a:lnTo>
                    <a:cubicBezTo>
                      <a:pt x="19499" y="384088"/>
                      <a:pt x="11587" y="380325"/>
                      <a:pt x="6312" y="373835"/>
                    </a:cubicBezTo>
                    <a:cubicBezTo>
                      <a:pt x="1037" y="367438"/>
                      <a:pt x="-1129" y="358972"/>
                      <a:pt x="566" y="350788"/>
                    </a:cubicBezTo>
                    <a:lnTo>
                      <a:pt x="10268" y="301968"/>
                    </a:lnTo>
                    <a:cubicBezTo>
                      <a:pt x="14130" y="282684"/>
                      <a:pt x="29202" y="267634"/>
                      <a:pt x="48606" y="263777"/>
                    </a:cubicBezTo>
                    <a:lnTo>
                      <a:pt x="61699" y="261237"/>
                    </a:lnTo>
                    <a:cubicBezTo>
                      <a:pt x="69328" y="259732"/>
                      <a:pt x="75263" y="253806"/>
                      <a:pt x="76770" y="246281"/>
                    </a:cubicBezTo>
                    <a:lnTo>
                      <a:pt x="79313" y="234240"/>
                    </a:lnTo>
                    <a:cubicBezTo>
                      <a:pt x="80067" y="230383"/>
                      <a:pt x="78654" y="226338"/>
                      <a:pt x="75639" y="223893"/>
                    </a:cubicBezTo>
                    <a:cubicBezTo>
                      <a:pt x="63771" y="214016"/>
                      <a:pt x="52939" y="199623"/>
                      <a:pt x="46628" y="182503"/>
                    </a:cubicBezTo>
                    <a:cubicBezTo>
                      <a:pt x="37867" y="180904"/>
                      <a:pt x="29861" y="172532"/>
                      <a:pt x="27318" y="160962"/>
                    </a:cubicBezTo>
                    <a:cubicBezTo>
                      <a:pt x="24115" y="146664"/>
                      <a:pt x="30426" y="133118"/>
                      <a:pt x="41447" y="130673"/>
                    </a:cubicBezTo>
                    <a:cubicBezTo>
                      <a:pt x="41541" y="130673"/>
                      <a:pt x="41729" y="130673"/>
                      <a:pt x="41824" y="130673"/>
                    </a:cubicBezTo>
                    <a:cubicBezTo>
                      <a:pt x="45403" y="93516"/>
                      <a:pt x="60192" y="66049"/>
                      <a:pt x="107100" y="66049"/>
                    </a:cubicBezTo>
                    <a:close/>
                    <a:moveTo>
                      <a:pt x="298626" y="0"/>
                    </a:moveTo>
                    <a:lnTo>
                      <a:pt x="315956" y="0"/>
                    </a:lnTo>
                    <a:cubicBezTo>
                      <a:pt x="363426" y="0"/>
                      <a:pt x="401854" y="38378"/>
                      <a:pt x="401854" y="85787"/>
                    </a:cubicBezTo>
                    <a:lnTo>
                      <a:pt x="401854" y="95476"/>
                    </a:lnTo>
                    <a:cubicBezTo>
                      <a:pt x="417301" y="99238"/>
                      <a:pt x="426154" y="118522"/>
                      <a:pt x="421633" y="138840"/>
                    </a:cubicBezTo>
                    <a:cubicBezTo>
                      <a:pt x="420880" y="142602"/>
                      <a:pt x="419467" y="146083"/>
                      <a:pt x="417960" y="149281"/>
                    </a:cubicBezTo>
                    <a:cubicBezTo>
                      <a:pt x="417677" y="149939"/>
                      <a:pt x="417395" y="150504"/>
                      <a:pt x="417112" y="151068"/>
                    </a:cubicBezTo>
                    <a:cubicBezTo>
                      <a:pt x="415417" y="154172"/>
                      <a:pt x="413533" y="157088"/>
                      <a:pt x="411273" y="159534"/>
                    </a:cubicBezTo>
                    <a:cubicBezTo>
                      <a:pt x="411179" y="159628"/>
                      <a:pt x="410990" y="159816"/>
                      <a:pt x="410896" y="159910"/>
                    </a:cubicBezTo>
                    <a:cubicBezTo>
                      <a:pt x="406092" y="165084"/>
                      <a:pt x="400159" y="168658"/>
                      <a:pt x="394037" y="169787"/>
                    </a:cubicBezTo>
                    <a:cubicBezTo>
                      <a:pt x="391494" y="176654"/>
                      <a:pt x="388385" y="183332"/>
                      <a:pt x="384900" y="189541"/>
                    </a:cubicBezTo>
                    <a:cubicBezTo>
                      <a:pt x="384806" y="189635"/>
                      <a:pt x="384806" y="189729"/>
                      <a:pt x="384712" y="189823"/>
                    </a:cubicBezTo>
                    <a:cubicBezTo>
                      <a:pt x="381227" y="196031"/>
                      <a:pt x="377460" y="201769"/>
                      <a:pt x="373316" y="207131"/>
                    </a:cubicBezTo>
                    <a:cubicBezTo>
                      <a:pt x="373127" y="207413"/>
                      <a:pt x="372939" y="207601"/>
                      <a:pt x="372750" y="207789"/>
                    </a:cubicBezTo>
                    <a:cubicBezTo>
                      <a:pt x="368700" y="213057"/>
                      <a:pt x="364368" y="217948"/>
                      <a:pt x="359847" y="222275"/>
                    </a:cubicBezTo>
                    <a:cubicBezTo>
                      <a:pt x="359658" y="222463"/>
                      <a:pt x="359376" y="222651"/>
                      <a:pt x="359188" y="222934"/>
                    </a:cubicBezTo>
                    <a:cubicBezTo>
                      <a:pt x="354667" y="227261"/>
                      <a:pt x="349957" y="231211"/>
                      <a:pt x="345154" y="234598"/>
                    </a:cubicBezTo>
                    <a:lnTo>
                      <a:pt x="345625" y="236855"/>
                    </a:lnTo>
                    <a:cubicBezTo>
                      <a:pt x="346567" y="236385"/>
                      <a:pt x="347603" y="235915"/>
                      <a:pt x="348639" y="235538"/>
                    </a:cubicBezTo>
                    <a:cubicBezTo>
                      <a:pt x="350899" y="234786"/>
                      <a:pt x="353065" y="234033"/>
                      <a:pt x="355514" y="234033"/>
                    </a:cubicBezTo>
                    <a:cubicBezTo>
                      <a:pt x="359470" y="234033"/>
                      <a:pt x="363238" y="235162"/>
                      <a:pt x="366628" y="237326"/>
                    </a:cubicBezTo>
                    <a:cubicBezTo>
                      <a:pt x="366628" y="237326"/>
                      <a:pt x="380756" y="246450"/>
                      <a:pt x="385371" y="249648"/>
                    </a:cubicBezTo>
                    <a:cubicBezTo>
                      <a:pt x="401854" y="261030"/>
                      <a:pt x="399876" y="279373"/>
                      <a:pt x="399876" y="279373"/>
                    </a:cubicBezTo>
                    <a:cubicBezTo>
                      <a:pt x="410990" y="279655"/>
                      <a:pt x="421822" y="283041"/>
                      <a:pt x="430016" y="289814"/>
                    </a:cubicBezTo>
                    <a:cubicBezTo>
                      <a:pt x="445180" y="302324"/>
                      <a:pt x="447535" y="313330"/>
                      <a:pt x="448382" y="316058"/>
                    </a:cubicBezTo>
                    <a:lnTo>
                      <a:pt x="481630" y="424515"/>
                    </a:lnTo>
                    <a:cubicBezTo>
                      <a:pt x="482855" y="428371"/>
                      <a:pt x="483608" y="432416"/>
                      <a:pt x="483891" y="436461"/>
                    </a:cubicBezTo>
                    <a:cubicBezTo>
                      <a:pt x="484644" y="448595"/>
                      <a:pt x="481159" y="460730"/>
                      <a:pt x="473718" y="470700"/>
                    </a:cubicBezTo>
                    <a:cubicBezTo>
                      <a:pt x="466372" y="480671"/>
                      <a:pt x="455823" y="487538"/>
                      <a:pt x="443956" y="490360"/>
                    </a:cubicBezTo>
                    <a:cubicBezTo>
                      <a:pt x="440000" y="491301"/>
                      <a:pt x="435950" y="491771"/>
                      <a:pt x="431805" y="491771"/>
                    </a:cubicBezTo>
                    <a:lnTo>
                      <a:pt x="325375" y="491771"/>
                    </a:lnTo>
                    <a:lnTo>
                      <a:pt x="337430" y="415296"/>
                    </a:lnTo>
                    <a:cubicBezTo>
                      <a:pt x="338749" y="406454"/>
                      <a:pt x="337807" y="397424"/>
                      <a:pt x="334605" y="389052"/>
                    </a:cubicBezTo>
                    <a:lnTo>
                      <a:pt x="323962" y="360927"/>
                    </a:lnTo>
                    <a:lnTo>
                      <a:pt x="337430" y="347476"/>
                    </a:lnTo>
                    <a:lnTo>
                      <a:pt x="307196" y="317281"/>
                    </a:lnTo>
                    <a:lnTo>
                      <a:pt x="276868" y="347476"/>
                    </a:lnTo>
                    <a:lnTo>
                      <a:pt x="290337" y="360927"/>
                    </a:lnTo>
                    <a:lnTo>
                      <a:pt x="279694" y="389052"/>
                    </a:lnTo>
                    <a:cubicBezTo>
                      <a:pt x="276586" y="397424"/>
                      <a:pt x="275644" y="406454"/>
                      <a:pt x="276963" y="415296"/>
                    </a:cubicBezTo>
                    <a:lnTo>
                      <a:pt x="288736" y="491771"/>
                    </a:lnTo>
                    <a:lnTo>
                      <a:pt x="182493" y="491771"/>
                    </a:lnTo>
                    <a:cubicBezTo>
                      <a:pt x="178443" y="491771"/>
                      <a:pt x="174299" y="491301"/>
                      <a:pt x="170437" y="490360"/>
                    </a:cubicBezTo>
                    <a:cubicBezTo>
                      <a:pt x="158570" y="487538"/>
                      <a:pt x="148021" y="480671"/>
                      <a:pt x="140675" y="470700"/>
                    </a:cubicBezTo>
                    <a:cubicBezTo>
                      <a:pt x="130785" y="457343"/>
                      <a:pt x="127865" y="440223"/>
                      <a:pt x="132669" y="424515"/>
                    </a:cubicBezTo>
                    <a:lnTo>
                      <a:pt x="166011" y="316058"/>
                    </a:lnTo>
                    <a:cubicBezTo>
                      <a:pt x="166858" y="313330"/>
                      <a:pt x="170908" y="300631"/>
                      <a:pt x="184377" y="289814"/>
                    </a:cubicBezTo>
                    <a:cubicBezTo>
                      <a:pt x="192666" y="283229"/>
                      <a:pt x="203403" y="279655"/>
                      <a:pt x="214517" y="279373"/>
                    </a:cubicBezTo>
                    <a:lnTo>
                      <a:pt x="214517" y="279279"/>
                    </a:lnTo>
                    <a:cubicBezTo>
                      <a:pt x="214140" y="273447"/>
                      <a:pt x="211880" y="260654"/>
                      <a:pt x="229022" y="249648"/>
                    </a:cubicBezTo>
                    <a:cubicBezTo>
                      <a:pt x="233731" y="246638"/>
                      <a:pt x="247765" y="237326"/>
                      <a:pt x="247765" y="237326"/>
                    </a:cubicBezTo>
                    <a:cubicBezTo>
                      <a:pt x="251061" y="235162"/>
                      <a:pt x="254923" y="234033"/>
                      <a:pt x="258879" y="234033"/>
                    </a:cubicBezTo>
                    <a:cubicBezTo>
                      <a:pt x="261328" y="234033"/>
                      <a:pt x="263494" y="234786"/>
                      <a:pt x="265754" y="235538"/>
                    </a:cubicBezTo>
                    <a:cubicBezTo>
                      <a:pt x="266790" y="236009"/>
                      <a:pt x="267826" y="236385"/>
                      <a:pt x="268768" y="236855"/>
                    </a:cubicBezTo>
                    <a:lnTo>
                      <a:pt x="269239" y="234598"/>
                    </a:lnTo>
                    <a:cubicBezTo>
                      <a:pt x="264436" y="231211"/>
                      <a:pt x="259726" y="227261"/>
                      <a:pt x="255205" y="222934"/>
                    </a:cubicBezTo>
                    <a:cubicBezTo>
                      <a:pt x="254923" y="222651"/>
                      <a:pt x="254735" y="222463"/>
                      <a:pt x="254546" y="222275"/>
                    </a:cubicBezTo>
                    <a:cubicBezTo>
                      <a:pt x="250025" y="217948"/>
                      <a:pt x="245693" y="213057"/>
                      <a:pt x="241548" y="207789"/>
                    </a:cubicBezTo>
                    <a:cubicBezTo>
                      <a:pt x="241454" y="207601"/>
                      <a:pt x="241266" y="207413"/>
                      <a:pt x="241077" y="207225"/>
                    </a:cubicBezTo>
                    <a:cubicBezTo>
                      <a:pt x="236933" y="201769"/>
                      <a:pt x="233072" y="196031"/>
                      <a:pt x="229681" y="189823"/>
                    </a:cubicBezTo>
                    <a:cubicBezTo>
                      <a:pt x="229587" y="189729"/>
                      <a:pt x="229587" y="189635"/>
                      <a:pt x="229493" y="189635"/>
                    </a:cubicBezTo>
                    <a:cubicBezTo>
                      <a:pt x="226008" y="183332"/>
                      <a:pt x="222899" y="176654"/>
                      <a:pt x="220356" y="169787"/>
                    </a:cubicBezTo>
                    <a:cubicBezTo>
                      <a:pt x="214140" y="168658"/>
                      <a:pt x="208301" y="165084"/>
                      <a:pt x="203497" y="159910"/>
                    </a:cubicBezTo>
                    <a:cubicBezTo>
                      <a:pt x="203309" y="159722"/>
                      <a:pt x="203214" y="159628"/>
                      <a:pt x="203120" y="159534"/>
                    </a:cubicBezTo>
                    <a:cubicBezTo>
                      <a:pt x="200860" y="157088"/>
                      <a:pt x="198976" y="154172"/>
                      <a:pt x="197281" y="151068"/>
                    </a:cubicBezTo>
                    <a:cubicBezTo>
                      <a:pt x="196998" y="150504"/>
                      <a:pt x="196716" y="149939"/>
                      <a:pt x="196433" y="149281"/>
                    </a:cubicBezTo>
                    <a:cubicBezTo>
                      <a:pt x="194832" y="146083"/>
                      <a:pt x="193513" y="142602"/>
                      <a:pt x="192666" y="138840"/>
                    </a:cubicBezTo>
                    <a:cubicBezTo>
                      <a:pt x="188145" y="118428"/>
                      <a:pt x="197092" y="99050"/>
                      <a:pt x="212727" y="95476"/>
                    </a:cubicBezTo>
                    <a:lnTo>
                      <a:pt x="212727" y="85787"/>
                    </a:lnTo>
                    <a:cubicBezTo>
                      <a:pt x="212727" y="38378"/>
                      <a:pt x="251155" y="0"/>
                      <a:pt x="298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g12160249de6_2_49"/>
            <p:cNvSpPr/>
            <p:nvPr/>
          </p:nvSpPr>
          <p:spPr>
            <a:xfrm>
              <a:off x="7118875" y="3282702"/>
              <a:ext cx="677400" cy="677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12160249de6_2_49"/>
            <p:cNvSpPr/>
            <p:nvPr/>
          </p:nvSpPr>
          <p:spPr>
            <a:xfrm>
              <a:off x="7267015" y="3431548"/>
              <a:ext cx="380921" cy="379510"/>
            </a:xfrm>
            <a:custGeom>
              <a:rect b="b" l="l" r="r" t="t"/>
              <a:pathLst>
                <a:path extrusionOk="0" h="607216" w="609473">
                  <a:moveTo>
                    <a:pt x="503895" y="296940"/>
                  </a:moveTo>
                  <a:lnTo>
                    <a:pt x="511570" y="296940"/>
                  </a:lnTo>
                  <a:lnTo>
                    <a:pt x="538816" y="296940"/>
                  </a:lnTo>
                  <a:cubicBezTo>
                    <a:pt x="544668" y="296940"/>
                    <a:pt x="549465" y="301731"/>
                    <a:pt x="549465" y="307624"/>
                  </a:cubicBezTo>
                  <a:lnTo>
                    <a:pt x="549465" y="324202"/>
                  </a:lnTo>
                  <a:cubicBezTo>
                    <a:pt x="560114" y="327268"/>
                    <a:pt x="569563" y="332155"/>
                    <a:pt x="577094" y="338384"/>
                  </a:cubicBezTo>
                  <a:cubicBezTo>
                    <a:pt x="591821" y="350601"/>
                    <a:pt x="600791" y="367418"/>
                    <a:pt x="603717" y="388308"/>
                  </a:cubicBezTo>
                  <a:cubicBezTo>
                    <a:pt x="604532" y="394105"/>
                    <a:pt x="600503" y="399471"/>
                    <a:pt x="594699" y="400381"/>
                  </a:cubicBezTo>
                  <a:lnTo>
                    <a:pt x="560353" y="405460"/>
                  </a:lnTo>
                  <a:cubicBezTo>
                    <a:pt x="559826" y="405556"/>
                    <a:pt x="559250" y="405604"/>
                    <a:pt x="558771" y="405604"/>
                  </a:cubicBezTo>
                  <a:cubicBezTo>
                    <a:pt x="553590" y="405604"/>
                    <a:pt x="549033" y="401819"/>
                    <a:pt x="548218" y="396548"/>
                  </a:cubicBezTo>
                  <a:cubicBezTo>
                    <a:pt x="546970" y="388499"/>
                    <a:pt x="544620" y="382271"/>
                    <a:pt x="541310" y="378581"/>
                  </a:cubicBezTo>
                  <a:cubicBezTo>
                    <a:pt x="536801" y="373551"/>
                    <a:pt x="529414" y="370676"/>
                    <a:pt x="521067" y="370676"/>
                  </a:cubicBezTo>
                  <a:cubicBezTo>
                    <a:pt x="517806" y="370676"/>
                    <a:pt x="514640" y="371107"/>
                    <a:pt x="511618" y="371922"/>
                  </a:cubicBezTo>
                  <a:cubicBezTo>
                    <a:pt x="506293" y="373407"/>
                    <a:pt x="501640" y="376090"/>
                    <a:pt x="498426" y="379683"/>
                  </a:cubicBezTo>
                  <a:cubicBezTo>
                    <a:pt x="494397" y="384139"/>
                    <a:pt x="492574" y="389122"/>
                    <a:pt x="492574" y="395398"/>
                  </a:cubicBezTo>
                  <a:cubicBezTo>
                    <a:pt x="492574" y="401579"/>
                    <a:pt x="494157" y="406514"/>
                    <a:pt x="497371" y="410395"/>
                  </a:cubicBezTo>
                  <a:cubicBezTo>
                    <a:pt x="498331" y="411545"/>
                    <a:pt x="499386" y="412647"/>
                    <a:pt x="500537" y="413605"/>
                  </a:cubicBezTo>
                  <a:cubicBezTo>
                    <a:pt x="508548" y="420313"/>
                    <a:pt x="520828" y="422708"/>
                    <a:pt x="533731" y="425343"/>
                  </a:cubicBezTo>
                  <a:cubicBezTo>
                    <a:pt x="543613" y="427308"/>
                    <a:pt x="553830" y="429368"/>
                    <a:pt x="563232" y="433536"/>
                  </a:cubicBezTo>
                  <a:cubicBezTo>
                    <a:pt x="573353" y="437992"/>
                    <a:pt x="581843" y="443598"/>
                    <a:pt x="588415" y="450209"/>
                  </a:cubicBezTo>
                  <a:cubicBezTo>
                    <a:pt x="595130" y="456965"/>
                    <a:pt x="600407" y="465014"/>
                    <a:pt x="604149" y="474405"/>
                  </a:cubicBezTo>
                  <a:cubicBezTo>
                    <a:pt x="607698" y="483412"/>
                    <a:pt x="609473" y="493234"/>
                    <a:pt x="609473" y="503583"/>
                  </a:cubicBezTo>
                  <a:cubicBezTo>
                    <a:pt x="609473" y="526293"/>
                    <a:pt x="602038" y="545554"/>
                    <a:pt x="587408" y="560885"/>
                  </a:cubicBezTo>
                  <a:cubicBezTo>
                    <a:pt x="577382" y="571426"/>
                    <a:pt x="564383" y="578996"/>
                    <a:pt x="549465" y="583116"/>
                  </a:cubicBezTo>
                  <a:lnTo>
                    <a:pt x="549465" y="596532"/>
                  </a:lnTo>
                  <a:cubicBezTo>
                    <a:pt x="549465" y="602425"/>
                    <a:pt x="544668" y="607216"/>
                    <a:pt x="538816" y="607216"/>
                  </a:cubicBezTo>
                  <a:lnTo>
                    <a:pt x="503991" y="607216"/>
                  </a:lnTo>
                  <a:cubicBezTo>
                    <a:pt x="498139" y="607216"/>
                    <a:pt x="493342" y="602425"/>
                    <a:pt x="493342" y="596532"/>
                  </a:cubicBezTo>
                  <a:lnTo>
                    <a:pt x="493342" y="582829"/>
                  </a:lnTo>
                  <a:cubicBezTo>
                    <a:pt x="486482" y="580960"/>
                    <a:pt x="479959" y="578421"/>
                    <a:pt x="473819" y="575259"/>
                  </a:cubicBezTo>
                  <a:cubicBezTo>
                    <a:pt x="463026" y="569701"/>
                    <a:pt x="453672" y="560837"/>
                    <a:pt x="446045" y="548907"/>
                  </a:cubicBezTo>
                  <a:cubicBezTo>
                    <a:pt x="438514" y="537073"/>
                    <a:pt x="434101" y="522700"/>
                    <a:pt x="432950" y="506170"/>
                  </a:cubicBezTo>
                  <a:cubicBezTo>
                    <a:pt x="432566" y="500660"/>
                    <a:pt x="436403" y="495821"/>
                    <a:pt x="441776" y="494863"/>
                  </a:cubicBezTo>
                  <a:lnTo>
                    <a:pt x="475354" y="489018"/>
                  </a:lnTo>
                  <a:cubicBezTo>
                    <a:pt x="475977" y="488922"/>
                    <a:pt x="476553" y="488826"/>
                    <a:pt x="477224" y="488826"/>
                  </a:cubicBezTo>
                  <a:cubicBezTo>
                    <a:pt x="482405" y="488826"/>
                    <a:pt x="487010" y="492659"/>
                    <a:pt x="487777" y="497977"/>
                  </a:cubicBezTo>
                  <a:cubicBezTo>
                    <a:pt x="489984" y="513501"/>
                    <a:pt x="493726" y="520927"/>
                    <a:pt x="496412" y="524377"/>
                  </a:cubicBezTo>
                  <a:cubicBezTo>
                    <a:pt x="502216" y="531851"/>
                    <a:pt x="512001" y="536307"/>
                    <a:pt x="522602" y="536307"/>
                  </a:cubicBezTo>
                  <a:cubicBezTo>
                    <a:pt x="524473" y="536307"/>
                    <a:pt x="526248" y="536163"/>
                    <a:pt x="528071" y="535923"/>
                  </a:cubicBezTo>
                  <a:cubicBezTo>
                    <a:pt x="535458" y="534774"/>
                    <a:pt x="542078" y="531324"/>
                    <a:pt x="546539" y="526197"/>
                  </a:cubicBezTo>
                  <a:cubicBezTo>
                    <a:pt x="551335" y="520735"/>
                    <a:pt x="553686" y="513884"/>
                    <a:pt x="553686" y="505452"/>
                  </a:cubicBezTo>
                  <a:cubicBezTo>
                    <a:pt x="553686" y="498696"/>
                    <a:pt x="552247" y="493378"/>
                    <a:pt x="549273" y="489784"/>
                  </a:cubicBezTo>
                  <a:cubicBezTo>
                    <a:pt x="543037" y="482119"/>
                    <a:pt x="530805" y="478477"/>
                    <a:pt x="519724" y="475986"/>
                  </a:cubicBezTo>
                  <a:cubicBezTo>
                    <a:pt x="502983" y="472249"/>
                    <a:pt x="487825" y="468416"/>
                    <a:pt x="472140" y="459648"/>
                  </a:cubicBezTo>
                  <a:cubicBezTo>
                    <a:pt x="461107" y="453467"/>
                    <a:pt x="452473" y="444748"/>
                    <a:pt x="446429" y="433824"/>
                  </a:cubicBezTo>
                  <a:cubicBezTo>
                    <a:pt x="443503" y="428458"/>
                    <a:pt x="441344" y="422804"/>
                    <a:pt x="439857" y="416767"/>
                  </a:cubicBezTo>
                  <a:cubicBezTo>
                    <a:pt x="438370" y="410730"/>
                    <a:pt x="437603" y="404310"/>
                    <a:pt x="437603" y="397602"/>
                  </a:cubicBezTo>
                  <a:cubicBezTo>
                    <a:pt x="437603" y="373982"/>
                    <a:pt x="446237" y="354434"/>
                    <a:pt x="463218" y="339629"/>
                  </a:cubicBezTo>
                  <a:cubicBezTo>
                    <a:pt x="471276" y="332538"/>
                    <a:pt x="481494" y="327220"/>
                    <a:pt x="493198" y="323962"/>
                  </a:cubicBezTo>
                  <a:lnTo>
                    <a:pt x="493198" y="307624"/>
                  </a:lnTo>
                  <a:cubicBezTo>
                    <a:pt x="493198" y="301731"/>
                    <a:pt x="497995" y="296940"/>
                    <a:pt x="503895" y="296940"/>
                  </a:cubicBezTo>
                  <a:close/>
                  <a:moveTo>
                    <a:pt x="382097" y="246415"/>
                  </a:moveTo>
                  <a:lnTo>
                    <a:pt x="489125" y="246415"/>
                  </a:lnTo>
                  <a:cubicBezTo>
                    <a:pt x="501454" y="246415"/>
                    <a:pt x="511528" y="256478"/>
                    <a:pt x="511528" y="268793"/>
                  </a:cubicBezTo>
                  <a:lnTo>
                    <a:pt x="511528" y="276891"/>
                  </a:lnTo>
                  <a:lnTo>
                    <a:pt x="503852" y="276891"/>
                  </a:lnTo>
                  <a:cubicBezTo>
                    <a:pt x="486870" y="276891"/>
                    <a:pt x="473150" y="290643"/>
                    <a:pt x="473150" y="307558"/>
                  </a:cubicBezTo>
                  <a:lnTo>
                    <a:pt x="473150" y="309858"/>
                  </a:lnTo>
                  <a:cubicBezTo>
                    <a:pt x="464515" y="313692"/>
                    <a:pt x="456743" y="318627"/>
                    <a:pt x="449979" y="324521"/>
                  </a:cubicBezTo>
                  <a:cubicBezTo>
                    <a:pt x="439281" y="333769"/>
                    <a:pt x="431126" y="344838"/>
                    <a:pt x="425657" y="357105"/>
                  </a:cubicBezTo>
                  <a:cubicBezTo>
                    <a:pt x="420284" y="369276"/>
                    <a:pt x="417549" y="382885"/>
                    <a:pt x="417549" y="397452"/>
                  </a:cubicBezTo>
                  <a:cubicBezTo>
                    <a:pt x="417549" y="404112"/>
                    <a:pt x="418173" y="410486"/>
                    <a:pt x="419324" y="416619"/>
                  </a:cubicBezTo>
                  <a:lnTo>
                    <a:pt x="382097" y="416619"/>
                  </a:lnTo>
                  <a:cubicBezTo>
                    <a:pt x="369768" y="416619"/>
                    <a:pt x="359742" y="406604"/>
                    <a:pt x="359742" y="394289"/>
                  </a:cubicBezTo>
                  <a:lnTo>
                    <a:pt x="359742" y="268793"/>
                  </a:lnTo>
                  <a:cubicBezTo>
                    <a:pt x="359742" y="256478"/>
                    <a:pt x="369768" y="246415"/>
                    <a:pt x="382097" y="246415"/>
                  </a:cubicBezTo>
                  <a:close/>
                  <a:moveTo>
                    <a:pt x="22403" y="117844"/>
                  </a:moveTo>
                  <a:lnTo>
                    <a:pt x="129383" y="117844"/>
                  </a:lnTo>
                  <a:cubicBezTo>
                    <a:pt x="141760" y="117844"/>
                    <a:pt x="151786" y="127905"/>
                    <a:pt x="151786" y="140217"/>
                  </a:cubicBezTo>
                  <a:lnTo>
                    <a:pt x="151786" y="394316"/>
                  </a:lnTo>
                  <a:cubicBezTo>
                    <a:pt x="151786" y="406629"/>
                    <a:pt x="141760" y="416689"/>
                    <a:pt x="129335" y="416689"/>
                  </a:cubicBezTo>
                  <a:lnTo>
                    <a:pt x="22403" y="416689"/>
                  </a:lnTo>
                  <a:cubicBezTo>
                    <a:pt x="10026" y="416689"/>
                    <a:pt x="0" y="406629"/>
                    <a:pt x="0" y="394316"/>
                  </a:cubicBezTo>
                  <a:lnTo>
                    <a:pt x="0" y="140217"/>
                  </a:lnTo>
                  <a:cubicBezTo>
                    <a:pt x="0" y="127905"/>
                    <a:pt x="10026" y="117844"/>
                    <a:pt x="22403" y="117844"/>
                  </a:cubicBezTo>
                  <a:close/>
                  <a:moveTo>
                    <a:pt x="202271" y="0"/>
                  </a:moveTo>
                  <a:lnTo>
                    <a:pt x="309187" y="0"/>
                  </a:lnTo>
                  <a:cubicBezTo>
                    <a:pt x="321562" y="0"/>
                    <a:pt x="331587" y="10012"/>
                    <a:pt x="331587" y="22371"/>
                  </a:cubicBezTo>
                  <a:lnTo>
                    <a:pt x="331587" y="394296"/>
                  </a:lnTo>
                  <a:cubicBezTo>
                    <a:pt x="331587" y="406607"/>
                    <a:pt x="321562" y="416619"/>
                    <a:pt x="309187" y="416619"/>
                  </a:cubicBezTo>
                  <a:lnTo>
                    <a:pt x="202271" y="416619"/>
                  </a:lnTo>
                  <a:cubicBezTo>
                    <a:pt x="189944" y="416619"/>
                    <a:pt x="179871" y="406607"/>
                    <a:pt x="179871" y="394296"/>
                  </a:cubicBezTo>
                  <a:lnTo>
                    <a:pt x="179871" y="22371"/>
                  </a:lnTo>
                  <a:cubicBezTo>
                    <a:pt x="179871" y="10012"/>
                    <a:pt x="189944" y="0"/>
                    <a:pt x="202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12160249de6_2_49"/>
            <p:cNvSpPr/>
            <p:nvPr/>
          </p:nvSpPr>
          <p:spPr>
            <a:xfrm>
              <a:off x="9841961" y="3282702"/>
              <a:ext cx="677400" cy="677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2160249de6_2_49"/>
            <p:cNvSpPr/>
            <p:nvPr/>
          </p:nvSpPr>
          <p:spPr>
            <a:xfrm>
              <a:off x="9999653" y="3430842"/>
              <a:ext cx="362010" cy="381117"/>
            </a:xfrm>
            <a:custGeom>
              <a:rect b="b" l="l" r="r" t="t"/>
              <a:pathLst>
                <a:path extrusionOk="0" h="607357" w="576909">
                  <a:moveTo>
                    <a:pt x="17244" y="412385"/>
                  </a:moveTo>
                  <a:lnTo>
                    <a:pt x="49769" y="412385"/>
                  </a:lnTo>
                  <a:lnTo>
                    <a:pt x="57152" y="412385"/>
                  </a:lnTo>
                  <a:cubicBezTo>
                    <a:pt x="58184" y="412385"/>
                    <a:pt x="59165" y="412540"/>
                    <a:pt x="60095" y="412643"/>
                  </a:cubicBezTo>
                  <a:cubicBezTo>
                    <a:pt x="65206" y="413571"/>
                    <a:pt x="69491" y="416560"/>
                    <a:pt x="72020" y="420839"/>
                  </a:cubicBezTo>
                  <a:cubicBezTo>
                    <a:pt x="73518" y="423364"/>
                    <a:pt x="74447" y="426406"/>
                    <a:pt x="74292" y="429498"/>
                  </a:cubicBezTo>
                  <a:lnTo>
                    <a:pt x="74447" y="577176"/>
                  </a:lnTo>
                  <a:cubicBezTo>
                    <a:pt x="74447" y="580011"/>
                    <a:pt x="73724" y="582692"/>
                    <a:pt x="72588" y="585011"/>
                  </a:cubicBezTo>
                  <a:cubicBezTo>
                    <a:pt x="70214" y="589651"/>
                    <a:pt x="65877" y="593053"/>
                    <a:pt x="60714" y="594083"/>
                  </a:cubicBezTo>
                  <a:cubicBezTo>
                    <a:pt x="59630" y="594290"/>
                    <a:pt x="58442" y="594444"/>
                    <a:pt x="57307" y="594444"/>
                  </a:cubicBezTo>
                  <a:lnTo>
                    <a:pt x="50389" y="594444"/>
                  </a:lnTo>
                  <a:lnTo>
                    <a:pt x="17347" y="594444"/>
                  </a:lnTo>
                  <a:cubicBezTo>
                    <a:pt x="7847" y="594444"/>
                    <a:pt x="155" y="586764"/>
                    <a:pt x="155" y="577280"/>
                  </a:cubicBezTo>
                  <a:lnTo>
                    <a:pt x="0" y="429550"/>
                  </a:lnTo>
                  <a:cubicBezTo>
                    <a:pt x="0" y="420066"/>
                    <a:pt x="7744" y="412385"/>
                    <a:pt x="17244" y="412385"/>
                  </a:cubicBezTo>
                  <a:close/>
                  <a:moveTo>
                    <a:pt x="196520" y="401870"/>
                  </a:moveTo>
                  <a:cubicBezTo>
                    <a:pt x="248809" y="401870"/>
                    <a:pt x="291859" y="423831"/>
                    <a:pt x="308583" y="433626"/>
                  </a:cubicBezTo>
                  <a:cubicBezTo>
                    <a:pt x="313796" y="436720"/>
                    <a:pt x="319784" y="438318"/>
                    <a:pt x="325823" y="438369"/>
                  </a:cubicBezTo>
                  <a:lnTo>
                    <a:pt x="392669" y="438782"/>
                  </a:lnTo>
                  <a:cubicBezTo>
                    <a:pt x="402218" y="438782"/>
                    <a:pt x="409857" y="446566"/>
                    <a:pt x="409806" y="456052"/>
                  </a:cubicBezTo>
                  <a:lnTo>
                    <a:pt x="409651" y="484096"/>
                  </a:lnTo>
                  <a:lnTo>
                    <a:pt x="409599" y="494252"/>
                  </a:lnTo>
                  <a:cubicBezTo>
                    <a:pt x="409548" y="503737"/>
                    <a:pt x="401805" y="511367"/>
                    <a:pt x="392410" y="511367"/>
                  </a:cubicBezTo>
                  <a:lnTo>
                    <a:pt x="257584" y="511161"/>
                  </a:lnTo>
                  <a:cubicBezTo>
                    <a:pt x="253042" y="511161"/>
                    <a:pt x="249325" y="514821"/>
                    <a:pt x="249325" y="519358"/>
                  </a:cubicBezTo>
                  <a:lnTo>
                    <a:pt x="249325" y="521987"/>
                  </a:lnTo>
                  <a:cubicBezTo>
                    <a:pt x="249325" y="526575"/>
                    <a:pt x="253042" y="530287"/>
                    <a:pt x="257584" y="530287"/>
                  </a:cubicBezTo>
                  <a:lnTo>
                    <a:pt x="407122" y="530493"/>
                  </a:lnTo>
                  <a:lnTo>
                    <a:pt x="407793" y="530493"/>
                  </a:lnTo>
                  <a:cubicBezTo>
                    <a:pt x="416361" y="530493"/>
                    <a:pt x="499002" y="527967"/>
                    <a:pt x="507519" y="429296"/>
                  </a:cubicBezTo>
                  <a:cubicBezTo>
                    <a:pt x="508293" y="420377"/>
                    <a:pt x="515726" y="413573"/>
                    <a:pt x="524656" y="413573"/>
                  </a:cubicBezTo>
                  <a:lnTo>
                    <a:pt x="524811" y="413573"/>
                  </a:lnTo>
                  <a:lnTo>
                    <a:pt x="529921" y="413573"/>
                  </a:lnTo>
                  <a:lnTo>
                    <a:pt x="560066" y="413779"/>
                  </a:lnTo>
                  <a:cubicBezTo>
                    <a:pt x="569976" y="413830"/>
                    <a:pt x="577719" y="422233"/>
                    <a:pt x="576842" y="432131"/>
                  </a:cubicBezTo>
                  <a:cubicBezTo>
                    <a:pt x="565744" y="600346"/>
                    <a:pt x="416258" y="607357"/>
                    <a:pt x="416258" y="607357"/>
                  </a:cubicBezTo>
                  <a:lnTo>
                    <a:pt x="360252" y="606996"/>
                  </a:lnTo>
                  <a:cubicBezTo>
                    <a:pt x="317874" y="606739"/>
                    <a:pt x="275599" y="602666"/>
                    <a:pt x="233943" y="594779"/>
                  </a:cubicBezTo>
                  <a:lnTo>
                    <a:pt x="197191" y="587819"/>
                  </a:lnTo>
                  <a:cubicBezTo>
                    <a:pt x="187848" y="586015"/>
                    <a:pt x="178351" y="585138"/>
                    <a:pt x="168801" y="585138"/>
                  </a:cubicBezTo>
                  <a:lnTo>
                    <a:pt x="94162" y="585138"/>
                  </a:lnTo>
                  <a:cubicBezTo>
                    <a:pt x="94730" y="582612"/>
                    <a:pt x="94988" y="579983"/>
                    <a:pt x="94988" y="577302"/>
                  </a:cubicBezTo>
                  <a:lnTo>
                    <a:pt x="94884" y="429605"/>
                  </a:lnTo>
                  <a:cubicBezTo>
                    <a:pt x="94884" y="426512"/>
                    <a:pt x="94523" y="423522"/>
                    <a:pt x="93852" y="420738"/>
                  </a:cubicBezTo>
                  <a:lnTo>
                    <a:pt x="117028" y="420584"/>
                  </a:lnTo>
                  <a:cubicBezTo>
                    <a:pt x="144438" y="406922"/>
                    <a:pt x="171537" y="401870"/>
                    <a:pt x="196520" y="401870"/>
                  </a:cubicBezTo>
                  <a:close/>
                  <a:moveTo>
                    <a:pt x="468886" y="357273"/>
                  </a:moveTo>
                  <a:lnTo>
                    <a:pt x="512800" y="357273"/>
                  </a:lnTo>
                  <a:cubicBezTo>
                    <a:pt x="522347" y="357273"/>
                    <a:pt x="530087" y="365006"/>
                    <a:pt x="529984" y="374594"/>
                  </a:cubicBezTo>
                  <a:lnTo>
                    <a:pt x="529881" y="392946"/>
                  </a:lnTo>
                  <a:lnTo>
                    <a:pt x="524772" y="392946"/>
                  </a:lnTo>
                  <a:lnTo>
                    <a:pt x="524566" y="392946"/>
                  </a:lnTo>
                  <a:cubicBezTo>
                    <a:pt x="515071" y="392946"/>
                    <a:pt x="505989" y="396451"/>
                    <a:pt x="498971" y="402895"/>
                  </a:cubicBezTo>
                  <a:cubicBezTo>
                    <a:pt x="491953" y="409288"/>
                    <a:pt x="487670" y="418103"/>
                    <a:pt x="486844" y="427485"/>
                  </a:cubicBezTo>
                  <a:cubicBezTo>
                    <a:pt x="483903" y="461714"/>
                    <a:pt x="470641" y="485737"/>
                    <a:pt x="447368" y="498985"/>
                  </a:cubicBezTo>
                  <a:cubicBezTo>
                    <a:pt x="440763" y="502851"/>
                    <a:pt x="434003" y="505326"/>
                    <a:pt x="428120" y="506872"/>
                  </a:cubicBezTo>
                  <a:cubicBezTo>
                    <a:pt x="429565" y="502954"/>
                    <a:pt x="430287" y="498779"/>
                    <a:pt x="430287" y="494449"/>
                  </a:cubicBezTo>
                  <a:lnTo>
                    <a:pt x="430391" y="470478"/>
                  </a:lnTo>
                  <a:cubicBezTo>
                    <a:pt x="443085" y="457899"/>
                    <a:pt x="452064" y="437692"/>
                    <a:pt x="451496" y="405524"/>
                  </a:cubicBezTo>
                  <a:lnTo>
                    <a:pt x="451702" y="374285"/>
                  </a:lnTo>
                  <a:cubicBezTo>
                    <a:pt x="451754" y="364903"/>
                    <a:pt x="459494" y="357273"/>
                    <a:pt x="468886" y="357273"/>
                  </a:cubicBezTo>
                  <a:close/>
                  <a:moveTo>
                    <a:pt x="361457" y="0"/>
                  </a:moveTo>
                  <a:lnTo>
                    <a:pt x="386592" y="0"/>
                  </a:lnTo>
                  <a:cubicBezTo>
                    <a:pt x="397998" y="0"/>
                    <a:pt x="407237" y="9227"/>
                    <a:pt x="407237" y="20619"/>
                  </a:cubicBezTo>
                  <a:lnTo>
                    <a:pt x="407237" y="127010"/>
                  </a:lnTo>
                  <a:lnTo>
                    <a:pt x="455649" y="175463"/>
                  </a:lnTo>
                  <a:cubicBezTo>
                    <a:pt x="464320" y="184123"/>
                    <a:pt x="458230" y="198917"/>
                    <a:pt x="445946" y="198917"/>
                  </a:cubicBezTo>
                  <a:lnTo>
                    <a:pt x="423753" y="198917"/>
                  </a:lnTo>
                  <a:cubicBezTo>
                    <a:pt x="414256" y="198917"/>
                    <a:pt x="406514" y="206597"/>
                    <a:pt x="406514" y="216081"/>
                  </a:cubicBezTo>
                  <a:lnTo>
                    <a:pt x="406514" y="349070"/>
                  </a:lnTo>
                  <a:cubicBezTo>
                    <a:pt x="406514" y="358555"/>
                    <a:pt x="398824" y="366235"/>
                    <a:pt x="389327" y="366235"/>
                  </a:cubicBezTo>
                  <a:lnTo>
                    <a:pt x="352631" y="366235"/>
                  </a:lnTo>
                  <a:cubicBezTo>
                    <a:pt x="343134" y="366235"/>
                    <a:pt x="335444" y="358555"/>
                    <a:pt x="335444" y="349070"/>
                  </a:cubicBezTo>
                  <a:lnTo>
                    <a:pt x="335444" y="289895"/>
                  </a:lnTo>
                  <a:cubicBezTo>
                    <a:pt x="335444" y="280411"/>
                    <a:pt x="327754" y="272731"/>
                    <a:pt x="318257" y="272731"/>
                  </a:cubicBezTo>
                  <a:lnTo>
                    <a:pt x="241871" y="272731"/>
                  </a:lnTo>
                  <a:cubicBezTo>
                    <a:pt x="232375" y="272731"/>
                    <a:pt x="224633" y="280411"/>
                    <a:pt x="224633" y="289895"/>
                  </a:cubicBezTo>
                  <a:lnTo>
                    <a:pt x="224633" y="349019"/>
                  </a:lnTo>
                  <a:cubicBezTo>
                    <a:pt x="224633" y="358503"/>
                    <a:pt x="216943" y="366184"/>
                    <a:pt x="207446" y="366184"/>
                  </a:cubicBezTo>
                  <a:lnTo>
                    <a:pt x="170750" y="366184"/>
                  </a:lnTo>
                  <a:cubicBezTo>
                    <a:pt x="161253" y="366184"/>
                    <a:pt x="153563" y="358503"/>
                    <a:pt x="153563" y="349019"/>
                  </a:cubicBezTo>
                  <a:lnTo>
                    <a:pt x="153563" y="216030"/>
                  </a:lnTo>
                  <a:cubicBezTo>
                    <a:pt x="153563" y="206545"/>
                    <a:pt x="145872" y="198814"/>
                    <a:pt x="136376" y="198814"/>
                  </a:cubicBezTo>
                  <a:lnTo>
                    <a:pt x="114131" y="198814"/>
                  </a:lnTo>
                  <a:cubicBezTo>
                    <a:pt x="101899" y="198814"/>
                    <a:pt x="95757" y="184071"/>
                    <a:pt x="104428" y="175412"/>
                  </a:cubicBezTo>
                  <a:lnTo>
                    <a:pt x="267884" y="12165"/>
                  </a:lnTo>
                  <a:cubicBezTo>
                    <a:pt x="274593" y="5413"/>
                    <a:pt x="285484" y="5413"/>
                    <a:pt x="292245" y="12165"/>
                  </a:cubicBezTo>
                  <a:lnTo>
                    <a:pt x="340812" y="60670"/>
                  </a:lnTo>
                  <a:lnTo>
                    <a:pt x="340812" y="20619"/>
                  </a:lnTo>
                  <a:cubicBezTo>
                    <a:pt x="340812" y="9227"/>
                    <a:pt x="350050" y="0"/>
                    <a:pt x="361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2160249de6_2_49"/>
            <p:cNvSpPr/>
            <p:nvPr/>
          </p:nvSpPr>
          <p:spPr>
            <a:xfrm>
              <a:off x="1672705" y="3282702"/>
              <a:ext cx="677400" cy="677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12160249de6_2_49"/>
          <p:cNvSpPr/>
          <p:nvPr/>
        </p:nvSpPr>
        <p:spPr>
          <a:xfrm>
            <a:off x="1834915" y="3448761"/>
            <a:ext cx="380921" cy="379510"/>
          </a:xfrm>
          <a:custGeom>
            <a:rect b="b" l="l" r="r" t="t"/>
            <a:pathLst>
              <a:path extrusionOk="0" h="607216" w="609473">
                <a:moveTo>
                  <a:pt x="503895" y="296940"/>
                </a:moveTo>
                <a:lnTo>
                  <a:pt x="511570" y="296940"/>
                </a:lnTo>
                <a:lnTo>
                  <a:pt x="538816" y="296940"/>
                </a:lnTo>
                <a:cubicBezTo>
                  <a:pt x="544668" y="296940"/>
                  <a:pt x="549465" y="301731"/>
                  <a:pt x="549465" y="307624"/>
                </a:cubicBezTo>
                <a:lnTo>
                  <a:pt x="549465" y="324202"/>
                </a:lnTo>
                <a:cubicBezTo>
                  <a:pt x="560114" y="327268"/>
                  <a:pt x="569563" y="332155"/>
                  <a:pt x="577094" y="338384"/>
                </a:cubicBezTo>
                <a:cubicBezTo>
                  <a:pt x="591821" y="350601"/>
                  <a:pt x="600791" y="367418"/>
                  <a:pt x="603717" y="388308"/>
                </a:cubicBezTo>
                <a:cubicBezTo>
                  <a:pt x="604532" y="394105"/>
                  <a:pt x="600503" y="399471"/>
                  <a:pt x="594699" y="400381"/>
                </a:cubicBezTo>
                <a:lnTo>
                  <a:pt x="560353" y="405460"/>
                </a:lnTo>
                <a:cubicBezTo>
                  <a:pt x="559826" y="405556"/>
                  <a:pt x="559250" y="405604"/>
                  <a:pt x="558771" y="405604"/>
                </a:cubicBezTo>
                <a:cubicBezTo>
                  <a:pt x="553590" y="405604"/>
                  <a:pt x="549033" y="401819"/>
                  <a:pt x="548218" y="396548"/>
                </a:cubicBezTo>
                <a:cubicBezTo>
                  <a:pt x="546970" y="388499"/>
                  <a:pt x="544620" y="382271"/>
                  <a:pt x="541310" y="378581"/>
                </a:cubicBezTo>
                <a:cubicBezTo>
                  <a:pt x="536801" y="373551"/>
                  <a:pt x="529414" y="370676"/>
                  <a:pt x="521067" y="370676"/>
                </a:cubicBezTo>
                <a:cubicBezTo>
                  <a:pt x="517806" y="370676"/>
                  <a:pt x="514640" y="371107"/>
                  <a:pt x="511618" y="371922"/>
                </a:cubicBezTo>
                <a:cubicBezTo>
                  <a:pt x="506293" y="373407"/>
                  <a:pt x="501640" y="376090"/>
                  <a:pt x="498426" y="379683"/>
                </a:cubicBezTo>
                <a:cubicBezTo>
                  <a:pt x="494397" y="384139"/>
                  <a:pt x="492574" y="389122"/>
                  <a:pt x="492574" y="395398"/>
                </a:cubicBezTo>
                <a:cubicBezTo>
                  <a:pt x="492574" y="401579"/>
                  <a:pt x="494157" y="406514"/>
                  <a:pt x="497371" y="410395"/>
                </a:cubicBezTo>
                <a:cubicBezTo>
                  <a:pt x="498331" y="411545"/>
                  <a:pt x="499386" y="412647"/>
                  <a:pt x="500537" y="413605"/>
                </a:cubicBezTo>
                <a:cubicBezTo>
                  <a:pt x="508548" y="420313"/>
                  <a:pt x="520828" y="422708"/>
                  <a:pt x="533731" y="425343"/>
                </a:cubicBezTo>
                <a:cubicBezTo>
                  <a:pt x="543613" y="427308"/>
                  <a:pt x="553830" y="429368"/>
                  <a:pt x="563232" y="433536"/>
                </a:cubicBezTo>
                <a:cubicBezTo>
                  <a:pt x="573353" y="437992"/>
                  <a:pt x="581843" y="443598"/>
                  <a:pt x="588415" y="450209"/>
                </a:cubicBezTo>
                <a:cubicBezTo>
                  <a:pt x="595130" y="456965"/>
                  <a:pt x="600407" y="465014"/>
                  <a:pt x="604149" y="474405"/>
                </a:cubicBezTo>
                <a:cubicBezTo>
                  <a:pt x="607698" y="483412"/>
                  <a:pt x="609473" y="493234"/>
                  <a:pt x="609473" y="503583"/>
                </a:cubicBezTo>
                <a:cubicBezTo>
                  <a:pt x="609473" y="526293"/>
                  <a:pt x="602038" y="545554"/>
                  <a:pt x="587408" y="560885"/>
                </a:cubicBezTo>
                <a:cubicBezTo>
                  <a:pt x="577382" y="571426"/>
                  <a:pt x="564383" y="578996"/>
                  <a:pt x="549465" y="583116"/>
                </a:cubicBezTo>
                <a:lnTo>
                  <a:pt x="549465" y="596532"/>
                </a:lnTo>
                <a:cubicBezTo>
                  <a:pt x="549465" y="602425"/>
                  <a:pt x="544668" y="607216"/>
                  <a:pt x="538816" y="607216"/>
                </a:cubicBezTo>
                <a:lnTo>
                  <a:pt x="503991" y="607216"/>
                </a:lnTo>
                <a:cubicBezTo>
                  <a:pt x="498139" y="607216"/>
                  <a:pt x="493342" y="602425"/>
                  <a:pt x="493342" y="596532"/>
                </a:cubicBezTo>
                <a:lnTo>
                  <a:pt x="493342" y="582829"/>
                </a:lnTo>
                <a:cubicBezTo>
                  <a:pt x="486482" y="580960"/>
                  <a:pt x="479959" y="578421"/>
                  <a:pt x="473819" y="575259"/>
                </a:cubicBezTo>
                <a:cubicBezTo>
                  <a:pt x="463026" y="569701"/>
                  <a:pt x="453672" y="560837"/>
                  <a:pt x="446045" y="548907"/>
                </a:cubicBezTo>
                <a:cubicBezTo>
                  <a:pt x="438514" y="537073"/>
                  <a:pt x="434101" y="522700"/>
                  <a:pt x="432950" y="506170"/>
                </a:cubicBezTo>
                <a:cubicBezTo>
                  <a:pt x="432566" y="500660"/>
                  <a:pt x="436403" y="495821"/>
                  <a:pt x="441776" y="494863"/>
                </a:cubicBezTo>
                <a:lnTo>
                  <a:pt x="475354" y="489018"/>
                </a:lnTo>
                <a:cubicBezTo>
                  <a:pt x="475977" y="488922"/>
                  <a:pt x="476553" y="488826"/>
                  <a:pt x="477224" y="488826"/>
                </a:cubicBezTo>
                <a:cubicBezTo>
                  <a:pt x="482405" y="488826"/>
                  <a:pt x="487010" y="492659"/>
                  <a:pt x="487777" y="497977"/>
                </a:cubicBezTo>
                <a:cubicBezTo>
                  <a:pt x="489984" y="513501"/>
                  <a:pt x="493726" y="520927"/>
                  <a:pt x="496412" y="524377"/>
                </a:cubicBezTo>
                <a:cubicBezTo>
                  <a:pt x="502216" y="531851"/>
                  <a:pt x="512001" y="536307"/>
                  <a:pt x="522602" y="536307"/>
                </a:cubicBezTo>
                <a:cubicBezTo>
                  <a:pt x="524473" y="536307"/>
                  <a:pt x="526248" y="536163"/>
                  <a:pt x="528071" y="535923"/>
                </a:cubicBezTo>
                <a:cubicBezTo>
                  <a:pt x="535458" y="534774"/>
                  <a:pt x="542078" y="531324"/>
                  <a:pt x="546539" y="526197"/>
                </a:cubicBezTo>
                <a:cubicBezTo>
                  <a:pt x="551335" y="520735"/>
                  <a:pt x="553686" y="513884"/>
                  <a:pt x="553686" y="505452"/>
                </a:cubicBezTo>
                <a:cubicBezTo>
                  <a:pt x="553686" y="498696"/>
                  <a:pt x="552247" y="493378"/>
                  <a:pt x="549273" y="489784"/>
                </a:cubicBezTo>
                <a:cubicBezTo>
                  <a:pt x="543037" y="482119"/>
                  <a:pt x="530805" y="478477"/>
                  <a:pt x="519724" y="475986"/>
                </a:cubicBezTo>
                <a:cubicBezTo>
                  <a:pt x="502983" y="472249"/>
                  <a:pt x="487825" y="468416"/>
                  <a:pt x="472140" y="459648"/>
                </a:cubicBezTo>
                <a:cubicBezTo>
                  <a:pt x="461107" y="453467"/>
                  <a:pt x="452473" y="444748"/>
                  <a:pt x="446429" y="433824"/>
                </a:cubicBezTo>
                <a:cubicBezTo>
                  <a:pt x="443503" y="428458"/>
                  <a:pt x="441344" y="422804"/>
                  <a:pt x="439857" y="416767"/>
                </a:cubicBezTo>
                <a:cubicBezTo>
                  <a:pt x="438370" y="410730"/>
                  <a:pt x="437603" y="404310"/>
                  <a:pt x="437603" y="397602"/>
                </a:cubicBezTo>
                <a:cubicBezTo>
                  <a:pt x="437603" y="373982"/>
                  <a:pt x="446237" y="354434"/>
                  <a:pt x="463218" y="339629"/>
                </a:cubicBezTo>
                <a:cubicBezTo>
                  <a:pt x="471276" y="332538"/>
                  <a:pt x="481494" y="327220"/>
                  <a:pt x="493198" y="323962"/>
                </a:cubicBezTo>
                <a:lnTo>
                  <a:pt x="493198" y="307624"/>
                </a:lnTo>
                <a:cubicBezTo>
                  <a:pt x="493198" y="301731"/>
                  <a:pt x="497995" y="296940"/>
                  <a:pt x="503895" y="296940"/>
                </a:cubicBezTo>
                <a:close/>
                <a:moveTo>
                  <a:pt x="382097" y="246415"/>
                </a:moveTo>
                <a:lnTo>
                  <a:pt x="489125" y="246415"/>
                </a:lnTo>
                <a:cubicBezTo>
                  <a:pt x="501454" y="246415"/>
                  <a:pt x="511528" y="256478"/>
                  <a:pt x="511528" y="268793"/>
                </a:cubicBezTo>
                <a:lnTo>
                  <a:pt x="511528" y="276891"/>
                </a:lnTo>
                <a:lnTo>
                  <a:pt x="503852" y="276891"/>
                </a:lnTo>
                <a:cubicBezTo>
                  <a:pt x="486870" y="276891"/>
                  <a:pt x="473150" y="290643"/>
                  <a:pt x="473150" y="307558"/>
                </a:cubicBezTo>
                <a:lnTo>
                  <a:pt x="473150" y="309858"/>
                </a:lnTo>
                <a:cubicBezTo>
                  <a:pt x="464515" y="313692"/>
                  <a:pt x="456743" y="318627"/>
                  <a:pt x="449979" y="324521"/>
                </a:cubicBezTo>
                <a:cubicBezTo>
                  <a:pt x="439281" y="333769"/>
                  <a:pt x="431126" y="344838"/>
                  <a:pt x="425657" y="357105"/>
                </a:cubicBezTo>
                <a:cubicBezTo>
                  <a:pt x="420284" y="369276"/>
                  <a:pt x="417549" y="382885"/>
                  <a:pt x="417549" y="397452"/>
                </a:cubicBezTo>
                <a:cubicBezTo>
                  <a:pt x="417549" y="404112"/>
                  <a:pt x="418173" y="410486"/>
                  <a:pt x="419324" y="416619"/>
                </a:cubicBezTo>
                <a:lnTo>
                  <a:pt x="382097" y="416619"/>
                </a:lnTo>
                <a:cubicBezTo>
                  <a:pt x="369768" y="416619"/>
                  <a:pt x="359742" y="406604"/>
                  <a:pt x="359742" y="394289"/>
                </a:cubicBezTo>
                <a:lnTo>
                  <a:pt x="359742" y="268793"/>
                </a:lnTo>
                <a:cubicBezTo>
                  <a:pt x="359742" y="256478"/>
                  <a:pt x="369768" y="246415"/>
                  <a:pt x="382097" y="246415"/>
                </a:cubicBezTo>
                <a:close/>
                <a:moveTo>
                  <a:pt x="22403" y="117844"/>
                </a:moveTo>
                <a:lnTo>
                  <a:pt x="129383" y="117844"/>
                </a:lnTo>
                <a:cubicBezTo>
                  <a:pt x="141760" y="117844"/>
                  <a:pt x="151786" y="127905"/>
                  <a:pt x="151786" y="140217"/>
                </a:cubicBezTo>
                <a:lnTo>
                  <a:pt x="151786" y="394316"/>
                </a:lnTo>
                <a:cubicBezTo>
                  <a:pt x="151786" y="406629"/>
                  <a:pt x="141760" y="416689"/>
                  <a:pt x="129335" y="416689"/>
                </a:cubicBezTo>
                <a:lnTo>
                  <a:pt x="22403" y="416689"/>
                </a:lnTo>
                <a:cubicBezTo>
                  <a:pt x="10026" y="416689"/>
                  <a:pt x="0" y="406629"/>
                  <a:pt x="0" y="394316"/>
                </a:cubicBezTo>
                <a:lnTo>
                  <a:pt x="0" y="140217"/>
                </a:lnTo>
                <a:cubicBezTo>
                  <a:pt x="0" y="127905"/>
                  <a:pt x="10026" y="117844"/>
                  <a:pt x="22403" y="117844"/>
                </a:cubicBezTo>
                <a:close/>
                <a:moveTo>
                  <a:pt x="202271" y="0"/>
                </a:moveTo>
                <a:lnTo>
                  <a:pt x="309187" y="0"/>
                </a:lnTo>
                <a:cubicBezTo>
                  <a:pt x="321562" y="0"/>
                  <a:pt x="331587" y="10012"/>
                  <a:pt x="331587" y="22371"/>
                </a:cubicBezTo>
                <a:lnTo>
                  <a:pt x="331587" y="394296"/>
                </a:lnTo>
                <a:cubicBezTo>
                  <a:pt x="331587" y="406607"/>
                  <a:pt x="321562" y="416619"/>
                  <a:pt x="309187" y="416619"/>
                </a:cubicBezTo>
                <a:lnTo>
                  <a:pt x="202271" y="416619"/>
                </a:lnTo>
                <a:cubicBezTo>
                  <a:pt x="189944" y="416619"/>
                  <a:pt x="179871" y="406607"/>
                  <a:pt x="179871" y="394296"/>
                </a:cubicBezTo>
                <a:lnTo>
                  <a:pt x="179871" y="22371"/>
                </a:lnTo>
                <a:cubicBezTo>
                  <a:pt x="179871" y="10012"/>
                  <a:pt x="189944" y="0"/>
                  <a:pt x="2022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160249de6_2_49"/>
          <p:cNvSpPr txBox="1"/>
          <p:nvPr/>
        </p:nvSpPr>
        <p:spPr>
          <a:xfrm>
            <a:off x="8849602" y="4666684"/>
            <a:ext cx="2669400" cy="900000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Since surgical inefficiency is an ongoing urgent issue LHIN </a:t>
            </a:r>
            <a:r>
              <a:rPr lang="en-US" sz="1100">
                <a:solidFill>
                  <a:schemeClr val="dk1"/>
                </a:solidFill>
              </a:rPr>
              <a:t>priorities</a:t>
            </a:r>
            <a:r>
              <a:rPr lang="en-US" sz="1100">
                <a:solidFill>
                  <a:schemeClr val="dk1"/>
                </a:solidFill>
              </a:rPr>
              <a:t> the feasibility and practical value of the solution over its optimality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670649" y="-161149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/>
              <a:t>Data Overview – The cost</a:t>
            </a:r>
            <a:endParaRPr sz="3000"/>
          </a:p>
        </p:txBody>
      </p:sp>
      <p:pic>
        <p:nvPicPr>
          <p:cNvPr id="167" name="Google Shape;1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757" y="1201525"/>
            <a:ext cx="5531419" cy="168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68" name="Google Shape;168;p13" title="iSlide™ 版权声明  COPYRIGHT NOTICE"/>
          <p:cNvGrpSpPr/>
          <p:nvPr/>
        </p:nvGrpSpPr>
        <p:grpSpPr>
          <a:xfrm>
            <a:off x="31453" y="1042678"/>
            <a:ext cx="11178494" cy="4928322"/>
            <a:chOff x="100303" y="1034240"/>
            <a:chExt cx="11178494" cy="4928322"/>
          </a:xfrm>
        </p:grpSpPr>
        <p:grpSp>
          <p:nvGrpSpPr>
            <p:cNvPr id="169" name="Google Shape;169;p13"/>
            <p:cNvGrpSpPr/>
            <p:nvPr/>
          </p:nvGrpSpPr>
          <p:grpSpPr>
            <a:xfrm>
              <a:off x="100303" y="1034240"/>
              <a:ext cx="4966169" cy="4772629"/>
              <a:chOff x="-251467" y="881797"/>
              <a:chExt cx="5257430" cy="5052539"/>
            </a:xfrm>
          </p:grpSpPr>
          <p:sp>
            <p:nvSpPr>
              <p:cNvPr id="170" name="Google Shape;170;p13"/>
              <p:cNvSpPr/>
              <p:nvPr/>
            </p:nvSpPr>
            <p:spPr>
              <a:xfrm rot="4244656">
                <a:off x="437234" y="1301278"/>
                <a:ext cx="3880030" cy="4213578"/>
              </a:xfrm>
              <a:custGeom>
                <a:rect b="b" l="l" r="r" t="t"/>
                <a:pathLst>
                  <a:path extrusionOk="0" h="1851" w="1707">
                    <a:moveTo>
                      <a:pt x="661" y="275"/>
                    </a:moveTo>
                    <a:cubicBezTo>
                      <a:pt x="1034" y="0"/>
                      <a:pt x="1564" y="232"/>
                      <a:pt x="1615" y="692"/>
                    </a:cubicBezTo>
                    <a:cubicBezTo>
                      <a:pt x="1635" y="870"/>
                      <a:pt x="1635" y="870"/>
                      <a:pt x="1635" y="870"/>
                    </a:cubicBezTo>
                    <a:cubicBezTo>
                      <a:pt x="1655" y="1048"/>
                      <a:pt x="1655" y="1048"/>
                      <a:pt x="1655" y="1048"/>
                    </a:cubicBezTo>
                    <a:cubicBezTo>
                      <a:pt x="1707" y="1508"/>
                      <a:pt x="1241" y="1851"/>
                      <a:pt x="817" y="1666"/>
                    </a:cubicBezTo>
                    <a:cubicBezTo>
                      <a:pt x="653" y="1594"/>
                      <a:pt x="653" y="1594"/>
                      <a:pt x="653" y="1594"/>
                    </a:cubicBezTo>
                    <a:cubicBezTo>
                      <a:pt x="489" y="1522"/>
                      <a:pt x="489" y="1522"/>
                      <a:pt x="489" y="1522"/>
                    </a:cubicBezTo>
                    <a:cubicBezTo>
                      <a:pt x="64" y="1337"/>
                      <a:pt x="0" y="762"/>
                      <a:pt x="373" y="487"/>
                    </a:cubicBezTo>
                    <a:cubicBezTo>
                      <a:pt x="517" y="381"/>
                      <a:pt x="517" y="381"/>
                      <a:pt x="517" y="381"/>
                    </a:cubicBezTo>
                    <a:lnTo>
                      <a:pt x="661" y="2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rm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" name="Google Shape;171;p13"/>
              <p:cNvGrpSpPr/>
              <p:nvPr/>
            </p:nvGrpSpPr>
            <p:grpSpPr>
              <a:xfrm>
                <a:off x="346791" y="1427147"/>
                <a:ext cx="4060919" cy="4409998"/>
                <a:chOff x="346791" y="1427147"/>
                <a:chExt cx="4060919" cy="4409998"/>
              </a:xfrm>
            </p:grpSpPr>
            <p:sp>
              <p:nvSpPr>
                <p:cNvPr id="172" name="Google Shape;172;p13"/>
                <p:cNvSpPr/>
                <p:nvPr/>
              </p:nvSpPr>
              <p:spPr>
                <a:xfrm>
                  <a:off x="346791" y="1427147"/>
                  <a:ext cx="4060906" cy="4409998"/>
                </a:xfrm>
                <a:custGeom>
                  <a:rect b="b" l="l" r="r" t="t"/>
                  <a:pathLst>
                    <a:path extrusionOk="0" h="1851" w="1707">
                      <a:moveTo>
                        <a:pt x="661" y="275"/>
                      </a:moveTo>
                      <a:cubicBezTo>
                        <a:pt x="1034" y="0"/>
                        <a:pt x="1564" y="232"/>
                        <a:pt x="1615" y="692"/>
                      </a:cubicBezTo>
                      <a:cubicBezTo>
                        <a:pt x="1635" y="870"/>
                        <a:pt x="1635" y="870"/>
                        <a:pt x="1635" y="870"/>
                      </a:cubicBezTo>
                      <a:cubicBezTo>
                        <a:pt x="1655" y="1048"/>
                        <a:pt x="1655" y="1048"/>
                        <a:pt x="1655" y="1048"/>
                      </a:cubicBezTo>
                      <a:cubicBezTo>
                        <a:pt x="1707" y="1508"/>
                        <a:pt x="1241" y="1851"/>
                        <a:pt x="817" y="1666"/>
                      </a:cubicBezTo>
                      <a:cubicBezTo>
                        <a:pt x="653" y="1594"/>
                        <a:pt x="653" y="1594"/>
                        <a:pt x="653" y="1594"/>
                      </a:cubicBezTo>
                      <a:cubicBezTo>
                        <a:pt x="489" y="1522"/>
                        <a:pt x="489" y="1522"/>
                        <a:pt x="489" y="1522"/>
                      </a:cubicBezTo>
                      <a:cubicBezTo>
                        <a:pt x="64" y="1337"/>
                        <a:pt x="0" y="762"/>
                        <a:pt x="373" y="487"/>
                      </a:cubicBezTo>
                      <a:cubicBezTo>
                        <a:pt x="517" y="381"/>
                        <a:pt x="517" y="381"/>
                        <a:pt x="517" y="381"/>
                      </a:cubicBezTo>
                      <a:lnTo>
                        <a:pt x="661" y="275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rm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611747" y="1714169"/>
                  <a:ext cx="3795963" cy="3626091"/>
                </a:xfrm>
                <a:custGeom>
                  <a:rect b="b" l="l" r="r" t="t"/>
                  <a:pathLst>
                    <a:path extrusionOk="0" h="3626091" w="3795963">
                      <a:moveTo>
                        <a:pt x="1898462" y="0"/>
                      </a:moveTo>
                      <a:cubicBezTo>
                        <a:pt x="2147650" y="0"/>
                        <a:pt x="2396837" y="99484"/>
                        <a:pt x="2576443" y="298451"/>
                      </a:cubicBezTo>
                      <a:cubicBezTo>
                        <a:pt x="3068871" y="820292"/>
                        <a:pt x="3523237" y="1642371"/>
                        <a:pt x="3749231" y="2326246"/>
                      </a:cubicBezTo>
                      <a:cubicBezTo>
                        <a:pt x="3749231" y="2331012"/>
                        <a:pt x="3751610" y="2335778"/>
                        <a:pt x="3751610" y="2338160"/>
                      </a:cubicBezTo>
                      <a:cubicBezTo>
                        <a:pt x="3910995" y="2826642"/>
                        <a:pt x="3625529" y="3355632"/>
                        <a:pt x="3140237" y="3498603"/>
                      </a:cubicBezTo>
                      <a:cubicBezTo>
                        <a:pt x="3137859" y="3503368"/>
                        <a:pt x="3137859" y="3503368"/>
                        <a:pt x="3137859" y="3503368"/>
                      </a:cubicBezTo>
                      <a:cubicBezTo>
                        <a:pt x="2436089" y="3672550"/>
                        <a:pt x="1398898" y="3658253"/>
                        <a:pt x="689991" y="3512900"/>
                      </a:cubicBezTo>
                      <a:cubicBezTo>
                        <a:pt x="687613" y="3505751"/>
                        <a:pt x="687613" y="3505751"/>
                        <a:pt x="687613" y="3505751"/>
                      </a:cubicBezTo>
                      <a:cubicBezTo>
                        <a:pt x="183290" y="3377078"/>
                        <a:pt x="-116449" y="2838556"/>
                        <a:pt x="42936" y="2338160"/>
                      </a:cubicBezTo>
                      <a:cubicBezTo>
                        <a:pt x="268930" y="1651903"/>
                        <a:pt x="725674" y="822675"/>
                        <a:pt x="1220481" y="298451"/>
                      </a:cubicBezTo>
                      <a:cubicBezTo>
                        <a:pt x="1400087" y="99484"/>
                        <a:pt x="1649274" y="0"/>
                        <a:pt x="1898462" y="0"/>
                      </a:cubicBezTo>
                      <a:close/>
                    </a:path>
                  </a:pathLst>
                </a:custGeom>
                <a:blipFill rotWithShape="1">
                  <a:blip r:embed="rId4">
                    <a:alphaModFix/>
                  </a:blip>
                  <a:stretch>
                    <a:fillRect b="0" l="-21748" r="-21589" t="0"/>
                  </a:stretch>
                </a:blip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rm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4" name="Google Shape;174;p13"/>
            <p:cNvGrpSpPr/>
            <p:nvPr/>
          </p:nvGrpSpPr>
          <p:grpSpPr>
            <a:xfrm>
              <a:off x="5391098" y="2972724"/>
              <a:ext cx="5887699" cy="990464"/>
              <a:chOff x="5391098" y="1125204"/>
              <a:chExt cx="5887699" cy="990464"/>
            </a:xfrm>
          </p:grpSpPr>
          <p:grpSp>
            <p:nvGrpSpPr>
              <p:cNvPr id="175" name="Google Shape;175;p13"/>
              <p:cNvGrpSpPr/>
              <p:nvPr/>
            </p:nvGrpSpPr>
            <p:grpSpPr>
              <a:xfrm>
                <a:off x="5391098" y="1125204"/>
                <a:ext cx="836953" cy="836953"/>
                <a:chOff x="2868382" y="928393"/>
                <a:chExt cx="1297200" cy="1297200"/>
              </a:xfrm>
            </p:grpSpPr>
            <p:sp>
              <p:nvSpPr>
                <p:cNvPr id="176" name="Google Shape;176;p13"/>
                <p:cNvSpPr/>
                <p:nvPr/>
              </p:nvSpPr>
              <p:spPr>
                <a:xfrm>
                  <a:off x="2868382" y="928393"/>
                  <a:ext cx="1297200" cy="1297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rgbClr val="F2F2F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sx="110000" rotWithShape="0" algn="ctr" sy="110000">
                    <a:schemeClr val="dk2">
                      <a:alpha val="18820"/>
                    </a:scheme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rm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3"/>
                <p:cNvSpPr/>
                <p:nvPr/>
              </p:nvSpPr>
              <p:spPr>
                <a:xfrm>
                  <a:off x="3267273" y="1336507"/>
                  <a:ext cx="499421" cy="480963"/>
                </a:xfrm>
                <a:custGeom>
                  <a:rect b="b" l="l" r="r" t="t"/>
                  <a:pathLst>
                    <a:path extrusionOk="0" h="586540" w="60905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rm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65"/>
                    <a:buFont typeface="Arial"/>
                    <a:buNone/>
                  </a:pPr>
                  <a:r>
                    <a:t/>
                  </a:r>
                  <a:endParaRPr b="0" i="0" sz="1665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8" name="Google Shape;178;p13"/>
              <p:cNvGrpSpPr/>
              <p:nvPr/>
            </p:nvGrpSpPr>
            <p:grpSpPr>
              <a:xfrm>
                <a:off x="6485905" y="1130225"/>
                <a:ext cx="4792892" cy="985443"/>
                <a:chOff x="-3303750" y="2252557"/>
                <a:chExt cx="7205190" cy="985443"/>
              </a:xfrm>
            </p:grpSpPr>
            <p:sp>
              <p:nvSpPr>
                <p:cNvPr id="179" name="Google Shape;179;p13"/>
                <p:cNvSpPr txBox="1"/>
                <p:nvPr/>
              </p:nvSpPr>
              <p:spPr>
                <a:xfrm>
                  <a:off x="-3303750" y="2252557"/>
                  <a:ext cx="3589200" cy="44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45700" lIns="91425" spcFirstLastPara="1" rIns="91425" wrap="square" tIns="45700">
                  <a:norm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lang="en-US" sz="2000"/>
                    <a:t>Fixed Cost</a:t>
                  </a:r>
                  <a:endParaRPr/>
                </a:p>
              </p:txBody>
            </p:sp>
            <p:sp>
              <p:nvSpPr>
                <p:cNvPr id="180" name="Google Shape;180;p13"/>
                <p:cNvSpPr/>
                <p:nvPr/>
              </p:nvSpPr>
              <p:spPr>
                <a:xfrm>
                  <a:off x="-2935560" y="2796100"/>
                  <a:ext cx="6837000" cy="44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rmAutofit/>
                </a:bodyPr>
                <a:lstStyle/>
                <a:p>
                  <a:pPr indent="-184150" lvl="0" marL="17145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Char char="•"/>
                  </a:pPr>
                  <a:r>
                    <a:rPr lang="en-US" sz="1600"/>
                    <a:t>Cost for opening at all</a:t>
                  </a:r>
                  <a:endParaRPr sz="1600"/>
                </a:p>
                <a:p>
                  <a:pPr indent="0" lvl="0" marL="45720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</p:grpSp>
        <p:grpSp>
          <p:nvGrpSpPr>
            <p:cNvPr id="181" name="Google Shape;181;p13"/>
            <p:cNvGrpSpPr/>
            <p:nvPr/>
          </p:nvGrpSpPr>
          <p:grpSpPr>
            <a:xfrm>
              <a:off x="5391098" y="4191668"/>
              <a:ext cx="5644236" cy="1770895"/>
              <a:chOff x="5391098" y="496629"/>
              <a:chExt cx="5644236" cy="1770895"/>
            </a:xfrm>
          </p:grpSpPr>
          <p:grpSp>
            <p:nvGrpSpPr>
              <p:cNvPr id="182" name="Google Shape;182;p13"/>
              <p:cNvGrpSpPr/>
              <p:nvPr/>
            </p:nvGrpSpPr>
            <p:grpSpPr>
              <a:xfrm>
                <a:off x="5391098" y="496629"/>
                <a:ext cx="836953" cy="836953"/>
                <a:chOff x="2868382" y="-45840"/>
                <a:chExt cx="1297200" cy="1297200"/>
              </a:xfrm>
            </p:grpSpPr>
            <p:sp>
              <p:nvSpPr>
                <p:cNvPr id="183" name="Google Shape;183;p13"/>
                <p:cNvSpPr/>
                <p:nvPr/>
              </p:nvSpPr>
              <p:spPr>
                <a:xfrm>
                  <a:off x="2868382" y="-45840"/>
                  <a:ext cx="1297200" cy="1297200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9525">
                  <a:solidFill>
                    <a:srgbClr val="F2F2F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sx="110000" rotWithShape="0" algn="ctr" sy="110000">
                    <a:schemeClr val="dk2">
                      <a:alpha val="18820"/>
                    </a:scheme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rm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3"/>
                <p:cNvSpPr/>
                <p:nvPr/>
              </p:nvSpPr>
              <p:spPr>
                <a:xfrm>
                  <a:off x="3267257" y="362266"/>
                  <a:ext cx="499421" cy="480963"/>
                </a:xfrm>
                <a:custGeom>
                  <a:rect b="b" l="l" r="r" t="t"/>
                  <a:pathLst>
                    <a:path extrusionOk="0" h="586540" w="60905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rm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65"/>
                    <a:buFont typeface="Arial"/>
                    <a:buNone/>
                  </a:pPr>
                  <a:r>
                    <a:t/>
                  </a:r>
                  <a:endParaRPr b="0" i="0" sz="1665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5" name="Google Shape;185;p13"/>
              <p:cNvGrpSpPr/>
              <p:nvPr/>
            </p:nvGrpSpPr>
            <p:grpSpPr>
              <a:xfrm>
                <a:off x="6552680" y="611125"/>
                <a:ext cx="4482654" cy="1656398"/>
                <a:chOff x="-3203367" y="1733457"/>
                <a:chExt cx="6738807" cy="1656398"/>
              </a:xfrm>
            </p:grpSpPr>
            <p:sp>
              <p:nvSpPr>
                <p:cNvPr id="186" name="Google Shape;186;p13"/>
                <p:cNvSpPr txBox="1"/>
                <p:nvPr/>
              </p:nvSpPr>
              <p:spPr>
                <a:xfrm>
                  <a:off x="-3203367" y="1733457"/>
                  <a:ext cx="3589200" cy="44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45700" lIns="91425" spcFirstLastPara="1" rIns="91425" wrap="square" tIns="45700">
                  <a:norm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lang="en-US" sz="2000"/>
                    <a:t>Variable Cost</a:t>
                  </a:r>
                  <a:endParaRPr/>
                </a:p>
              </p:txBody>
            </p:sp>
            <p:sp>
              <p:nvSpPr>
                <p:cNvPr id="187" name="Google Shape;187;p13"/>
                <p:cNvSpPr/>
                <p:nvPr/>
              </p:nvSpPr>
              <p:spPr>
                <a:xfrm>
                  <a:off x="-2935560" y="2266055"/>
                  <a:ext cx="6471000" cy="11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rmAutofit/>
                </a:bodyPr>
                <a:lstStyle/>
                <a:p>
                  <a:pPr indent="-190500" lvl="0" marL="17145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Char char="•"/>
                  </a:pPr>
                  <a:r>
                    <a:rPr lang="en-US"/>
                    <a:t>Cost for opening each OR</a:t>
                  </a:r>
                  <a:endParaRPr/>
                </a:p>
                <a:p>
                  <a:pPr indent="-190500" lvl="0" marL="17145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Char char="•"/>
                  </a:pPr>
                  <a:r>
                    <a:rPr lang="en-US"/>
                    <a:t>Hourly cost for running OR</a:t>
                  </a:r>
                  <a:endParaRPr sz="1700"/>
                </a:p>
                <a:p>
                  <a:pPr indent="-190500" lvl="0" marL="17145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Char char="•"/>
                  </a:pPr>
                  <a:r>
                    <a:rPr lang="en-US"/>
                    <a:t>Hourly cost of overtime</a:t>
                  </a:r>
                  <a:endParaRPr/>
                </a:p>
                <a:p>
                  <a:pPr indent="-190500" lvl="0" marL="17145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SzPts val="1400"/>
                    <a:buChar char="•"/>
                  </a:pPr>
                  <a:r>
                    <a:rPr lang="en-US"/>
                    <a:t>Cost of canceled surgery</a:t>
                  </a:r>
                  <a:endParaRPr/>
                </a:p>
              </p:txBody>
            </p:sp>
          </p:grpSp>
        </p:grpSp>
      </p:grp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669000" y="298725"/>
            <a:ext cx="10850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/>
              <a:t>Data Overview – Patients</a:t>
            </a:r>
            <a:endParaRPr sz="3000"/>
          </a:p>
        </p:txBody>
      </p:sp>
      <p:sp>
        <p:nvSpPr>
          <p:cNvPr id="194" name="Google Shape;194;p6"/>
          <p:cNvSpPr txBox="1"/>
          <p:nvPr/>
        </p:nvSpPr>
        <p:spPr>
          <a:xfrm>
            <a:off x="669925" y="1469425"/>
            <a:ext cx="567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Each Hospital has their own set of patients and available OR rooms.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patients data include – Patient ID, Estimated OR time and Health status</a:t>
            </a:r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95" name="Google Shape;195;p6" title="iSlide™ 版权声明  COPYRIGHT NOTICE"/>
          <p:cNvGrpSpPr/>
          <p:nvPr/>
        </p:nvGrpSpPr>
        <p:grpSpPr>
          <a:xfrm>
            <a:off x="668200" y="1809000"/>
            <a:ext cx="10852293" cy="4348275"/>
            <a:chOff x="668200" y="1809000"/>
            <a:chExt cx="10852293" cy="4348275"/>
          </a:xfrm>
        </p:grpSpPr>
        <p:sp>
          <p:nvSpPr>
            <p:cNvPr id="196" name="Google Shape;196;p6"/>
            <p:cNvSpPr/>
            <p:nvPr/>
          </p:nvSpPr>
          <p:spPr>
            <a:xfrm>
              <a:off x="6687405" y="3192082"/>
              <a:ext cx="758181" cy="1308312"/>
            </a:xfrm>
            <a:custGeom>
              <a:rect b="b" l="l" r="r" t="t"/>
              <a:pathLst>
                <a:path extrusionOk="0" h="21600" w="21413">
                  <a:moveTo>
                    <a:pt x="1218" y="0"/>
                  </a:moveTo>
                  <a:lnTo>
                    <a:pt x="21413" y="0"/>
                  </a:lnTo>
                  <a:lnTo>
                    <a:pt x="21413" y="13570"/>
                  </a:lnTo>
                  <a:lnTo>
                    <a:pt x="21413" y="15437"/>
                  </a:lnTo>
                  <a:lnTo>
                    <a:pt x="21413" y="21600"/>
                  </a:lnTo>
                  <a:cubicBezTo>
                    <a:pt x="15337" y="21563"/>
                    <a:pt x="9662" y="19822"/>
                    <a:pt x="6158" y="16920"/>
                  </a:cubicBezTo>
                  <a:cubicBezTo>
                    <a:pt x="3218" y="14485"/>
                    <a:pt x="2104" y="11454"/>
                    <a:pt x="3073" y="8528"/>
                  </a:cubicBezTo>
                  <a:cubicBezTo>
                    <a:pt x="1410" y="7299"/>
                    <a:pt x="374" y="5821"/>
                    <a:pt x="84" y="4264"/>
                  </a:cubicBezTo>
                  <a:cubicBezTo>
                    <a:pt x="-187" y="2809"/>
                    <a:pt x="204" y="1338"/>
                    <a:pt x="1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6755044" y="1869005"/>
              <a:ext cx="1515294" cy="127494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14635"/>
                  </a:lnTo>
                  <a:lnTo>
                    <a:pt x="21600" y="16698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202" y="20885"/>
                    <a:pt x="500" y="20214"/>
                    <a:pt x="883" y="19613"/>
                  </a:cubicBezTo>
                  <a:cubicBezTo>
                    <a:pt x="1287" y="18976"/>
                    <a:pt x="1781" y="18427"/>
                    <a:pt x="2341" y="17988"/>
                  </a:cubicBezTo>
                  <a:cubicBezTo>
                    <a:pt x="2479" y="16007"/>
                    <a:pt x="3119" y="14121"/>
                    <a:pt x="4175" y="12579"/>
                  </a:cubicBezTo>
                  <a:cubicBezTo>
                    <a:pt x="5319" y="10909"/>
                    <a:pt x="6890" y="9729"/>
                    <a:pt x="8651" y="9219"/>
                  </a:cubicBezTo>
                  <a:cubicBezTo>
                    <a:pt x="9170" y="7685"/>
                    <a:pt x="10027" y="6346"/>
                    <a:pt x="11132" y="5343"/>
                  </a:cubicBezTo>
                  <a:cubicBezTo>
                    <a:pt x="12876" y="3758"/>
                    <a:pt x="15096" y="3111"/>
                    <a:pt x="17259" y="3555"/>
                  </a:cubicBezTo>
                  <a:cubicBezTo>
                    <a:pt x="17725" y="2781"/>
                    <a:pt x="18289" y="2096"/>
                    <a:pt x="18931" y="1527"/>
                  </a:cubicBezTo>
                  <a:cubicBezTo>
                    <a:pt x="19730" y="819"/>
                    <a:pt x="20636" y="301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490941" y="3192112"/>
              <a:ext cx="781110" cy="1344736"/>
            </a:xfrm>
            <a:custGeom>
              <a:rect b="b" l="l" r="r" t="t"/>
              <a:pathLst>
                <a:path extrusionOk="0" h="21533" w="21600">
                  <a:moveTo>
                    <a:pt x="14" y="0"/>
                  </a:moveTo>
                  <a:lnTo>
                    <a:pt x="8776" y="0"/>
                  </a:lnTo>
                  <a:lnTo>
                    <a:pt x="13238" y="0"/>
                  </a:lnTo>
                  <a:lnTo>
                    <a:pt x="21600" y="0"/>
                  </a:lnTo>
                  <a:lnTo>
                    <a:pt x="21600" y="19753"/>
                  </a:lnTo>
                  <a:cubicBezTo>
                    <a:pt x="19008" y="20825"/>
                    <a:pt x="15934" y="21440"/>
                    <a:pt x="12750" y="21524"/>
                  </a:cubicBezTo>
                  <a:cubicBezTo>
                    <a:pt x="9831" y="21600"/>
                    <a:pt x="6929" y="21226"/>
                    <a:pt x="4342" y="20439"/>
                  </a:cubicBezTo>
                  <a:cubicBezTo>
                    <a:pt x="3712" y="20581"/>
                    <a:pt x="3059" y="20684"/>
                    <a:pt x="2392" y="20749"/>
                  </a:cubicBezTo>
                  <a:cubicBezTo>
                    <a:pt x="1602" y="20825"/>
                    <a:pt x="799" y="20845"/>
                    <a:pt x="0" y="2080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8316383" y="1809000"/>
              <a:ext cx="1570482" cy="564219"/>
            </a:xfrm>
            <a:custGeom>
              <a:rect b="b" l="l" r="r" t="t"/>
              <a:pathLst>
                <a:path extrusionOk="0" h="21378" w="21600">
                  <a:moveTo>
                    <a:pt x="0" y="1364"/>
                  </a:moveTo>
                  <a:lnTo>
                    <a:pt x="0" y="21378"/>
                  </a:lnTo>
                  <a:lnTo>
                    <a:pt x="6407" y="21378"/>
                  </a:lnTo>
                  <a:lnTo>
                    <a:pt x="8011" y="21378"/>
                  </a:lnTo>
                  <a:lnTo>
                    <a:pt x="21600" y="21378"/>
                  </a:lnTo>
                  <a:lnTo>
                    <a:pt x="21600" y="8157"/>
                  </a:lnTo>
                  <a:cubicBezTo>
                    <a:pt x="21124" y="7500"/>
                    <a:pt x="20616" y="7042"/>
                    <a:pt x="20091" y="6799"/>
                  </a:cubicBezTo>
                  <a:cubicBezTo>
                    <a:pt x="19530" y="6540"/>
                    <a:pt x="18957" y="6529"/>
                    <a:pt x="18395" y="6767"/>
                  </a:cubicBezTo>
                  <a:cubicBezTo>
                    <a:pt x="17041" y="3868"/>
                    <a:pt x="15436" y="1994"/>
                    <a:pt x="13739" y="1332"/>
                  </a:cubicBezTo>
                  <a:cubicBezTo>
                    <a:pt x="12052" y="673"/>
                    <a:pt x="10332" y="1234"/>
                    <a:pt x="8748" y="2959"/>
                  </a:cubicBezTo>
                  <a:cubicBezTo>
                    <a:pt x="7424" y="1382"/>
                    <a:pt x="6016" y="419"/>
                    <a:pt x="4579" y="110"/>
                  </a:cubicBezTo>
                  <a:cubicBezTo>
                    <a:pt x="3038" y="-222"/>
                    <a:pt x="1487" y="203"/>
                    <a:pt x="0" y="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8318764" y="2417722"/>
              <a:ext cx="1564812" cy="730890"/>
            </a:xfrm>
            <a:custGeom>
              <a:rect b="b" l="l" r="r" t="t"/>
              <a:pathLst>
                <a:path extrusionOk="0" h="21600" w="21600">
                  <a:moveTo>
                    <a:pt x="0" y="75"/>
                  </a:moveTo>
                  <a:lnTo>
                    <a:pt x="0" y="9596"/>
                  </a:lnTo>
                  <a:lnTo>
                    <a:pt x="0" y="1257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3983"/>
                  </a:lnTo>
                  <a:lnTo>
                    <a:pt x="21600" y="7862"/>
                  </a:lnTo>
                  <a:lnTo>
                    <a:pt x="21600" y="0"/>
                  </a:lnTo>
                  <a:lnTo>
                    <a:pt x="7393" y="0"/>
                  </a:lnTo>
                  <a:lnTo>
                    <a:pt x="6029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8316734" y="3192251"/>
              <a:ext cx="760320" cy="1431439"/>
            </a:xfrm>
            <a:custGeom>
              <a:rect b="b" l="l" r="r" t="t"/>
              <a:pathLst>
                <a:path extrusionOk="0" h="21570" w="21600">
                  <a:moveTo>
                    <a:pt x="0" y="18541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566"/>
                  </a:lnTo>
                  <a:cubicBezTo>
                    <a:pt x="19019" y="21600"/>
                    <a:pt x="16446" y="21393"/>
                    <a:pt x="14000" y="20954"/>
                  </a:cubicBezTo>
                  <a:cubicBezTo>
                    <a:pt x="11124" y="20437"/>
                    <a:pt x="8480" y="19611"/>
                    <a:pt x="6234" y="18527"/>
                  </a:cubicBezTo>
                  <a:cubicBezTo>
                    <a:pt x="5310" y="18716"/>
                    <a:pt x="4333" y="18820"/>
                    <a:pt x="3344" y="18836"/>
                  </a:cubicBezTo>
                  <a:cubicBezTo>
                    <a:pt x="2204" y="18854"/>
                    <a:pt x="1068" y="18754"/>
                    <a:pt x="0" y="18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9129264" y="3195217"/>
              <a:ext cx="1600668" cy="772794"/>
            </a:xfrm>
            <a:custGeom>
              <a:rect b="b" l="l" r="r" t="t"/>
              <a:pathLst>
                <a:path extrusionOk="0" h="21600" w="21600">
                  <a:moveTo>
                    <a:pt x="0" y="87"/>
                  </a:moveTo>
                  <a:lnTo>
                    <a:pt x="0" y="21600"/>
                  </a:lnTo>
                  <a:lnTo>
                    <a:pt x="14510" y="21600"/>
                  </a:lnTo>
                  <a:lnTo>
                    <a:pt x="16564" y="21600"/>
                  </a:lnTo>
                  <a:lnTo>
                    <a:pt x="21600" y="21600"/>
                  </a:lnTo>
                  <a:lnTo>
                    <a:pt x="21600" y="12301"/>
                  </a:lnTo>
                  <a:lnTo>
                    <a:pt x="21600" y="8455"/>
                  </a:lnTo>
                  <a:lnTo>
                    <a:pt x="21600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9950784" y="2060727"/>
              <a:ext cx="779976" cy="1086426"/>
            </a:xfrm>
            <a:custGeom>
              <a:rect b="b" l="l" r="r" t="t"/>
              <a:pathLst>
                <a:path extrusionOk="0" h="21600" w="21600">
                  <a:moveTo>
                    <a:pt x="81" y="0"/>
                  </a:moveTo>
                  <a:lnTo>
                    <a:pt x="0" y="13291"/>
                  </a:lnTo>
                  <a:lnTo>
                    <a:pt x="0" y="1527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7330"/>
                  </a:lnTo>
                  <a:cubicBezTo>
                    <a:pt x="19319" y="5773"/>
                    <a:pt x="16625" y="4562"/>
                    <a:pt x="13678" y="3769"/>
                  </a:cubicBezTo>
                  <a:cubicBezTo>
                    <a:pt x="11327" y="3136"/>
                    <a:pt x="8849" y="2780"/>
                    <a:pt x="6340" y="2713"/>
                  </a:cubicBezTo>
                  <a:cubicBezTo>
                    <a:pt x="5425" y="2080"/>
                    <a:pt x="4411" y="1525"/>
                    <a:pt x="3319" y="1059"/>
                  </a:cubicBezTo>
                  <a:cubicBezTo>
                    <a:pt x="2296" y="623"/>
                    <a:pt x="1211" y="268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0778929" y="2491731"/>
              <a:ext cx="741564" cy="1478250"/>
            </a:xfrm>
            <a:custGeom>
              <a:rect b="b" l="l" r="r" t="t"/>
              <a:pathLst>
                <a:path extrusionOk="0" h="21600" w="21294">
                  <a:moveTo>
                    <a:pt x="0" y="0"/>
                  </a:moveTo>
                  <a:lnTo>
                    <a:pt x="0" y="14931"/>
                  </a:lnTo>
                  <a:lnTo>
                    <a:pt x="0" y="17002"/>
                  </a:lnTo>
                  <a:lnTo>
                    <a:pt x="0" y="21600"/>
                  </a:lnTo>
                  <a:lnTo>
                    <a:pt x="19918" y="21524"/>
                  </a:lnTo>
                  <a:cubicBezTo>
                    <a:pt x="21205" y="19938"/>
                    <a:pt x="21600" y="18202"/>
                    <a:pt x="21058" y="16509"/>
                  </a:cubicBezTo>
                  <a:cubicBezTo>
                    <a:pt x="20442" y="14580"/>
                    <a:pt x="18644" y="12799"/>
                    <a:pt x="15920" y="11418"/>
                  </a:cubicBezTo>
                  <a:cubicBezTo>
                    <a:pt x="15764" y="9618"/>
                    <a:pt x="14638" y="7874"/>
                    <a:pt x="12664" y="6377"/>
                  </a:cubicBezTo>
                  <a:cubicBezTo>
                    <a:pt x="10613" y="4822"/>
                    <a:pt x="7732" y="3595"/>
                    <a:pt x="4356" y="2840"/>
                  </a:cubicBezTo>
                  <a:cubicBezTo>
                    <a:pt x="3906" y="2274"/>
                    <a:pt x="3303" y="1743"/>
                    <a:pt x="2563" y="1262"/>
                  </a:cubicBezTo>
                  <a:cubicBezTo>
                    <a:pt x="1828" y="783"/>
                    <a:pt x="965" y="35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9130928" y="4008901"/>
              <a:ext cx="754434" cy="102081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cubicBezTo>
                    <a:pt x="18602" y="19223"/>
                    <a:pt x="15039" y="17260"/>
                    <a:pt x="11082" y="15805"/>
                  </a:cubicBezTo>
                  <a:cubicBezTo>
                    <a:pt x="7607" y="14527"/>
                    <a:pt x="3876" y="13658"/>
                    <a:pt x="27" y="132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9953822" y="4012213"/>
              <a:ext cx="775710" cy="1180044"/>
            </a:xfrm>
            <a:custGeom>
              <a:rect b="b" l="l" r="r" t="t"/>
              <a:pathLst>
                <a:path extrusionOk="0" h="21431" w="21600">
                  <a:moveTo>
                    <a:pt x="0" y="0"/>
                  </a:moveTo>
                  <a:lnTo>
                    <a:pt x="9554" y="0"/>
                  </a:lnTo>
                  <a:lnTo>
                    <a:pt x="13623" y="0"/>
                  </a:lnTo>
                  <a:lnTo>
                    <a:pt x="21600" y="0"/>
                  </a:lnTo>
                  <a:lnTo>
                    <a:pt x="21600" y="12380"/>
                  </a:lnTo>
                  <a:lnTo>
                    <a:pt x="21600" y="15279"/>
                  </a:lnTo>
                  <a:lnTo>
                    <a:pt x="21600" y="20474"/>
                  </a:lnTo>
                  <a:cubicBezTo>
                    <a:pt x="18021" y="21304"/>
                    <a:pt x="14201" y="21600"/>
                    <a:pt x="10423" y="21339"/>
                  </a:cubicBezTo>
                  <a:cubicBezTo>
                    <a:pt x="6789" y="21087"/>
                    <a:pt x="3284" y="20326"/>
                    <a:pt x="141" y="19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0781630" y="4008901"/>
              <a:ext cx="726736" cy="1122984"/>
            </a:xfrm>
            <a:custGeom>
              <a:rect b="b" l="l" r="r" t="t"/>
              <a:pathLst>
                <a:path extrusionOk="0" h="21600" w="20690">
                  <a:moveTo>
                    <a:pt x="48" y="0"/>
                  </a:moveTo>
                  <a:lnTo>
                    <a:pt x="20146" y="0"/>
                  </a:lnTo>
                  <a:cubicBezTo>
                    <a:pt x="21600" y="4861"/>
                    <a:pt x="20113" y="9914"/>
                    <a:pt x="16018" y="14024"/>
                  </a:cubicBezTo>
                  <a:cubicBezTo>
                    <a:pt x="12248" y="17808"/>
                    <a:pt x="6540" y="20508"/>
                    <a:pt x="0" y="2160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9034164" y="4703773"/>
              <a:ext cx="859734" cy="1197290"/>
            </a:xfrm>
            <a:custGeom>
              <a:rect b="b" l="l" r="r" t="t"/>
              <a:pathLst>
                <a:path extrusionOk="0" h="21566" w="21600">
                  <a:moveTo>
                    <a:pt x="0" y="0"/>
                  </a:moveTo>
                  <a:cubicBezTo>
                    <a:pt x="2861" y="3149"/>
                    <a:pt x="5081" y="6574"/>
                    <a:pt x="6592" y="10172"/>
                  </a:cubicBezTo>
                  <a:cubicBezTo>
                    <a:pt x="7993" y="13507"/>
                    <a:pt x="8773" y="16961"/>
                    <a:pt x="8910" y="20442"/>
                  </a:cubicBezTo>
                  <a:cubicBezTo>
                    <a:pt x="10776" y="21147"/>
                    <a:pt x="12845" y="21530"/>
                    <a:pt x="14953" y="21564"/>
                  </a:cubicBezTo>
                  <a:cubicBezTo>
                    <a:pt x="17265" y="21600"/>
                    <a:pt x="19553" y="21214"/>
                    <a:pt x="21600" y="20442"/>
                  </a:cubicBezTo>
                  <a:lnTo>
                    <a:pt x="21600" y="7729"/>
                  </a:lnTo>
                  <a:cubicBezTo>
                    <a:pt x="18658" y="5275"/>
                    <a:pt x="15008" y="3308"/>
                    <a:pt x="10902" y="1965"/>
                  </a:cubicBezTo>
                  <a:cubicBezTo>
                    <a:pt x="7465" y="841"/>
                    <a:pt x="3770" y="175"/>
                    <a:pt x="0" y="0"/>
                  </a:cubicBezTo>
                  <a:close/>
                </a:path>
              </a:pathLst>
            </a:custGeom>
            <a:solidFill>
              <a:srgbClr val="E3E6E9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8626438" y="3779857"/>
              <a:ext cx="187165" cy="256238"/>
            </a:xfrm>
            <a:custGeom>
              <a:rect b="b" l="l" r="r" t="t"/>
              <a:pathLst>
                <a:path extrusionOk="0" h="509" w="371">
                  <a:moveTo>
                    <a:pt x="182" y="320"/>
                  </a:moveTo>
                  <a:cubicBezTo>
                    <a:pt x="228" y="320"/>
                    <a:pt x="264" y="284"/>
                    <a:pt x="264" y="239"/>
                  </a:cubicBezTo>
                  <a:lnTo>
                    <a:pt x="264" y="81"/>
                  </a:lnTo>
                  <a:cubicBezTo>
                    <a:pt x="264" y="35"/>
                    <a:pt x="226" y="0"/>
                    <a:pt x="182" y="0"/>
                  </a:cubicBezTo>
                  <a:cubicBezTo>
                    <a:pt x="139" y="0"/>
                    <a:pt x="106" y="35"/>
                    <a:pt x="106" y="81"/>
                  </a:cubicBezTo>
                  <a:lnTo>
                    <a:pt x="106" y="239"/>
                  </a:lnTo>
                  <a:cubicBezTo>
                    <a:pt x="106" y="284"/>
                    <a:pt x="142" y="320"/>
                    <a:pt x="182" y="320"/>
                  </a:cubicBezTo>
                  <a:close/>
                  <a:moveTo>
                    <a:pt x="325" y="239"/>
                  </a:moveTo>
                  <a:cubicBezTo>
                    <a:pt x="325" y="320"/>
                    <a:pt x="256" y="376"/>
                    <a:pt x="182" y="376"/>
                  </a:cubicBezTo>
                  <a:cubicBezTo>
                    <a:pt x="109" y="376"/>
                    <a:pt x="45" y="320"/>
                    <a:pt x="45" y="239"/>
                  </a:cubicBezTo>
                  <a:lnTo>
                    <a:pt x="0" y="239"/>
                  </a:lnTo>
                  <a:cubicBezTo>
                    <a:pt x="0" y="330"/>
                    <a:pt x="71" y="406"/>
                    <a:pt x="157" y="416"/>
                  </a:cubicBezTo>
                  <a:lnTo>
                    <a:pt x="157" y="508"/>
                  </a:lnTo>
                  <a:lnTo>
                    <a:pt x="213" y="508"/>
                  </a:lnTo>
                  <a:lnTo>
                    <a:pt x="213" y="416"/>
                  </a:lnTo>
                  <a:cubicBezTo>
                    <a:pt x="299" y="406"/>
                    <a:pt x="370" y="330"/>
                    <a:pt x="370" y="239"/>
                  </a:cubicBezTo>
                  <a:lnTo>
                    <a:pt x="325" y="2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0982506" y="4322944"/>
              <a:ext cx="320854" cy="213903"/>
            </a:xfrm>
            <a:custGeom>
              <a:rect b="b" l="l" r="r" t="t"/>
              <a:pathLst>
                <a:path extrusionOk="0" h="423" w="636">
                  <a:moveTo>
                    <a:pt x="528" y="371"/>
                  </a:moveTo>
                  <a:cubicBezTo>
                    <a:pt x="559" y="371"/>
                    <a:pt x="584" y="346"/>
                    <a:pt x="584" y="315"/>
                  </a:cubicBezTo>
                  <a:lnTo>
                    <a:pt x="584" y="51"/>
                  </a:lnTo>
                  <a:cubicBezTo>
                    <a:pt x="584" y="21"/>
                    <a:pt x="559" y="0"/>
                    <a:pt x="528" y="0"/>
                  </a:cubicBezTo>
                  <a:lnTo>
                    <a:pt x="107" y="0"/>
                  </a:lnTo>
                  <a:cubicBezTo>
                    <a:pt x="76" y="0"/>
                    <a:pt x="51" y="21"/>
                    <a:pt x="51" y="51"/>
                  </a:cubicBezTo>
                  <a:lnTo>
                    <a:pt x="51" y="315"/>
                  </a:lnTo>
                  <a:cubicBezTo>
                    <a:pt x="51" y="346"/>
                    <a:pt x="76" y="371"/>
                    <a:pt x="107" y="371"/>
                  </a:cubicBezTo>
                  <a:lnTo>
                    <a:pt x="0" y="371"/>
                  </a:lnTo>
                  <a:lnTo>
                    <a:pt x="0" y="422"/>
                  </a:lnTo>
                  <a:lnTo>
                    <a:pt x="635" y="422"/>
                  </a:lnTo>
                  <a:lnTo>
                    <a:pt x="635" y="371"/>
                  </a:lnTo>
                  <a:lnTo>
                    <a:pt x="528" y="371"/>
                  </a:lnTo>
                  <a:close/>
                  <a:moveTo>
                    <a:pt x="107" y="51"/>
                  </a:moveTo>
                  <a:lnTo>
                    <a:pt x="528" y="51"/>
                  </a:lnTo>
                  <a:lnTo>
                    <a:pt x="528" y="315"/>
                  </a:lnTo>
                  <a:lnTo>
                    <a:pt x="107" y="315"/>
                  </a:lnTo>
                  <a:lnTo>
                    <a:pt x="107" y="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7651746" y="2622078"/>
              <a:ext cx="240640" cy="240640"/>
            </a:xfrm>
            <a:custGeom>
              <a:rect b="b" l="l" r="r" t="t"/>
              <a:pathLst>
                <a:path extrusionOk="0" h="478" w="478">
                  <a:moveTo>
                    <a:pt x="320" y="162"/>
                  </a:moveTo>
                  <a:lnTo>
                    <a:pt x="157" y="162"/>
                  </a:lnTo>
                  <a:lnTo>
                    <a:pt x="157" y="320"/>
                  </a:lnTo>
                  <a:lnTo>
                    <a:pt x="320" y="320"/>
                  </a:lnTo>
                  <a:lnTo>
                    <a:pt x="320" y="162"/>
                  </a:lnTo>
                  <a:close/>
                  <a:moveTo>
                    <a:pt x="264" y="269"/>
                  </a:moveTo>
                  <a:lnTo>
                    <a:pt x="213" y="269"/>
                  </a:lnTo>
                  <a:lnTo>
                    <a:pt x="213" y="213"/>
                  </a:lnTo>
                  <a:lnTo>
                    <a:pt x="264" y="213"/>
                  </a:lnTo>
                  <a:lnTo>
                    <a:pt x="264" y="269"/>
                  </a:lnTo>
                  <a:close/>
                  <a:moveTo>
                    <a:pt x="477" y="213"/>
                  </a:moveTo>
                  <a:lnTo>
                    <a:pt x="477" y="162"/>
                  </a:lnTo>
                  <a:lnTo>
                    <a:pt x="427" y="162"/>
                  </a:lnTo>
                  <a:lnTo>
                    <a:pt x="427" y="107"/>
                  </a:lnTo>
                  <a:cubicBezTo>
                    <a:pt x="427" y="81"/>
                    <a:pt x="401" y="56"/>
                    <a:pt x="371" y="56"/>
                  </a:cubicBezTo>
                  <a:lnTo>
                    <a:pt x="320" y="56"/>
                  </a:lnTo>
                  <a:lnTo>
                    <a:pt x="320" y="0"/>
                  </a:lnTo>
                  <a:lnTo>
                    <a:pt x="264" y="0"/>
                  </a:lnTo>
                  <a:lnTo>
                    <a:pt x="264" y="56"/>
                  </a:lnTo>
                  <a:lnTo>
                    <a:pt x="213" y="56"/>
                  </a:lnTo>
                  <a:lnTo>
                    <a:pt x="213" y="0"/>
                  </a:lnTo>
                  <a:lnTo>
                    <a:pt x="157" y="0"/>
                  </a:lnTo>
                  <a:lnTo>
                    <a:pt x="157" y="56"/>
                  </a:lnTo>
                  <a:lnTo>
                    <a:pt x="107" y="56"/>
                  </a:lnTo>
                  <a:cubicBezTo>
                    <a:pt x="76" y="56"/>
                    <a:pt x="51" y="81"/>
                    <a:pt x="51" y="107"/>
                  </a:cubicBezTo>
                  <a:lnTo>
                    <a:pt x="51" y="162"/>
                  </a:lnTo>
                  <a:lnTo>
                    <a:pt x="0" y="162"/>
                  </a:lnTo>
                  <a:lnTo>
                    <a:pt x="0" y="213"/>
                  </a:lnTo>
                  <a:lnTo>
                    <a:pt x="51" y="213"/>
                  </a:lnTo>
                  <a:lnTo>
                    <a:pt x="51" y="269"/>
                  </a:lnTo>
                  <a:lnTo>
                    <a:pt x="0" y="269"/>
                  </a:lnTo>
                  <a:lnTo>
                    <a:pt x="0" y="320"/>
                  </a:lnTo>
                  <a:lnTo>
                    <a:pt x="51" y="320"/>
                  </a:lnTo>
                  <a:lnTo>
                    <a:pt x="51" y="376"/>
                  </a:lnTo>
                  <a:cubicBezTo>
                    <a:pt x="51" y="401"/>
                    <a:pt x="76" y="427"/>
                    <a:pt x="107" y="427"/>
                  </a:cubicBezTo>
                  <a:lnTo>
                    <a:pt x="157" y="427"/>
                  </a:lnTo>
                  <a:lnTo>
                    <a:pt x="157" y="477"/>
                  </a:lnTo>
                  <a:lnTo>
                    <a:pt x="213" y="477"/>
                  </a:lnTo>
                  <a:lnTo>
                    <a:pt x="213" y="427"/>
                  </a:lnTo>
                  <a:lnTo>
                    <a:pt x="264" y="427"/>
                  </a:lnTo>
                  <a:lnTo>
                    <a:pt x="264" y="477"/>
                  </a:lnTo>
                  <a:lnTo>
                    <a:pt x="320" y="477"/>
                  </a:lnTo>
                  <a:lnTo>
                    <a:pt x="320" y="427"/>
                  </a:lnTo>
                  <a:lnTo>
                    <a:pt x="371" y="427"/>
                  </a:lnTo>
                  <a:cubicBezTo>
                    <a:pt x="401" y="427"/>
                    <a:pt x="427" y="401"/>
                    <a:pt x="427" y="376"/>
                  </a:cubicBezTo>
                  <a:lnTo>
                    <a:pt x="427" y="320"/>
                  </a:lnTo>
                  <a:lnTo>
                    <a:pt x="477" y="320"/>
                  </a:lnTo>
                  <a:lnTo>
                    <a:pt x="477" y="269"/>
                  </a:lnTo>
                  <a:lnTo>
                    <a:pt x="427" y="269"/>
                  </a:lnTo>
                  <a:lnTo>
                    <a:pt x="427" y="213"/>
                  </a:lnTo>
                  <a:lnTo>
                    <a:pt x="477" y="213"/>
                  </a:lnTo>
                  <a:close/>
                  <a:moveTo>
                    <a:pt x="371" y="376"/>
                  </a:moveTo>
                  <a:lnTo>
                    <a:pt x="107" y="376"/>
                  </a:lnTo>
                  <a:lnTo>
                    <a:pt x="107" y="107"/>
                  </a:lnTo>
                  <a:lnTo>
                    <a:pt x="371" y="107"/>
                  </a:lnTo>
                  <a:lnTo>
                    <a:pt x="371" y="3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0233808" y="2603953"/>
              <a:ext cx="213903" cy="296345"/>
            </a:xfrm>
            <a:custGeom>
              <a:rect b="b" l="l" r="r" t="t"/>
              <a:pathLst>
                <a:path extrusionOk="0" h="585" w="422">
                  <a:moveTo>
                    <a:pt x="239" y="0"/>
                  </a:moveTo>
                  <a:lnTo>
                    <a:pt x="239" y="213"/>
                  </a:lnTo>
                  <a:lnTo>
                    <a:pt x="421" y="213"/>
                  </a:lnTo>
                  <a:cubicBezTo>
                    <a:pt x="421" y="102"/>
                    <a:pt x="340" y="15"/>
                    <a:pt x="239" y="0"/>
                  </a:cubicBezTo>
                  <a:close/>
                  <a:moveTo>
                    <a:pt x="0" y="371"/>
                  </a:moveTo>
                  <a:cubicBezTo>
                    <a:pt x="0" y="488"/>
                    <a:pt x="96" y="584"/>
                    <a:pt x="213" y="584"/>
                  </a:cubicBezTo>
                  <a:cubicBezTo>
                    <a:pt x="330" y="584"/>
                    <a:pt x="421" y="488"/>
                    <a:pt x="421" y="371"/>
                  </a:cubicBezTo>
                  <a:lnTo>
                    <a:pt x="421" y="264"/>
                  </a:lnTo>
                  <a:lnTo>
                    <a:pt x="0" y="264"/>
                  </a:lnTo>
                  <a:lnTo>
                    <a:pt x="0" y="371"/>
                  </a:lnTo>
                  <a:close/>
                  <a:moveTo>
                    <a:pt x="183" y="0"/>
                  </a:moveTo>
                  <a:cubicBezTo>
                    <a:pt x="81" y="15"/>
                    <a:pt x="0" y="102"/>
                    <a:pt x="0" y="213"/>
                  </a:cubicBezTo>
                  <a:lnTo>
                    <a:pt x="183" y="21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9849830" y="3429150"/>
              <a:ext cx="187165" cy="296343"/>
            </a:xfrm>
            <a:custGeom>
              <a:rect b="b" l="l" r="r" t="t"/>
              <a:pathLst>
                <a:path extrusionOk="0" h="586" w="372">
                  <a:moveTo>
                    <a:pt x="320" y="0"/>
                  </a:moveTo>
                  <a:lnTo>
                    <a:pt x="56" y="0"/>
                  </a:lnTo>
                  <a:cubicBezTo>
                    <a:pt x="26" y="0"/>
                    <a:pt x="0" y="26"/>
                    <a:pt x="0" y="51"/>
                  </a:cubicBezTo>
                  <a:lnTo>
                    <a:pt x="0" y="534"/>
                  </a:lnTo>
                  <a:cubicBezTo>
                    <a:pt x="0" y="559"/>
                    <a:pt x="26" y="585"/>
                    <a:pt x="56" y="585"/>
                  </a:cubicBezTo>
                  <a:lnTo>
                    <a:pt x="320" y="585"/>
                  </a:lnTo>
                  <a:cubicBezTo>
                    <a:pt x="351" y="585"/>
                    <a:pt x="371" y="559"/>
                    <a:pt x="371" y="534"/>
                  </a:cubicBezTo>
                  <a:lnTo>
                    <a:pt x="371" y="51"/>
                  </a:lnTo>
                  <a:cubicBezTo>
                    <a:pt x="371" y="26"/>
                    <a:pt x="351" y="0"/>
                    <a:pt x="320" y="0"/>
                  </a:cubicBezTo>
                  <a:close/>
                  <a:moveTo>
                    <a:pt x="320" y="478"/>
                  </a:moveTo>
                  <a:lnTo>
                    <a:pt x="56" y="478"/>
                  </a:lnTo>
                  <a:lnTo>
                    <a:pt x="56" y="107"/>
                  </a:lnTo>
                  <a:lnTo>
                    <a:pt x="320" y="107"/>
                  </a:lnTo>
                  <a:lnTo>
                    <a:pt x="320" y="4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>
              <a:off x="7762144" y="3712609"/>
              <a:ext cx="238728" cy="243233"/>
              <a:chOff x="2176115" y="1985390"/>
              <a:chExt cx="238728" cy="243233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2221157" y="1985390"/>
                <a:ext cx="56304" cy="60810"/>
              </a:xfrm>
              <a:custGeom>
                <a:rect b="b" l="l" r="r" t="t"/>
                <a:pathLst>
                  <a:path extrusionOk="0" h="117" w="112">
                    <a:moveTo>
                      <a:pt x="55" y="81"/>
                    </a:moveTo>
                    <a:lnTo>
                      <a:pt x="111" y="116"/>
                    </a:lnTo>
                    <a:lnTo>
                      <a:pt x="81" y="60"/>
                    </a:lnTo>
                    <a:lnTo>
                      <a:pt x="111" y="0"/>
                    </a:lnTo>
                    <a:lnTo>
                      <a:pt x="55" y="34"/>
                    </a:lnTo>
                    <a:lnTo>
                      <a:pt x="0" y="0"/>
                    </a:lnTo>
                    <a:lnTo>
                      <a:pt x="34" y="60"/>
                    </a:lnTo>
                    <a:lnTo>
                      <a:pt x="0" y="116"/>
                    </a:lnTo>
                    <a:lnTo>
                      <a:pt x="55" y="8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358540" y="2122773"/>
                <a:ext cx="56303" cy="56303"/>
              </a:xfrm>
              <a:custGeom>
                <a:rect b="b" l="l" r="r" t="t"/>
                <a:pathLst>
                  <a:path extrusionOk="0" h="112" w="112">
                    <a:moveTo>
                      <a:pt x="55" y="34"/>
                    </a:moveTo>
                    <a:lnTo>
                      <a:pt x="0" y="0"/>
                    </a:lnTo>
                    <a:lnTo>
                      <a:pt x="30" y="55"/>
                    </a:lnTo>
                    <a:lnTo>
                      <a:pt x="0" y="111"/>
                    </a:lnTo>
                    <a:lnTo>
                      <a:pt x="55" y="81"/>
                    </a:lnTo>
                    <a:lnTo>
                      <a:pt x="111" y="111"/>
                    </a:lnTo>
                    <a:lnTo>
                      <a:pt x="81" y="55"/>
                    </a:lnTo>
                    <a:lnTo>
                      <a:pt x="111" y="0"/>
                    </a:lnTo>
                    <a:lnTo>
                      <a:pt x="55" y="3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2358540" y="1985390"/>
                <a:ext cx="56303" cy="60810"/>
              </a:xfrm>
              <a:custGeom>
                <a:rect b="b" l="l" r="r" t="t"/>
                <a:pathLst>
                  <a:path extrusionOk="0" h="117" w="112">
                    <a:moveTo>
                      <a:pt x="111" y="0"/>
                    </a:moveTo>
                    <a:lnTo>
                      <a:pt x="55" y="34"/>
                    </a:lnTo>
                    <a:lnTo>
                      <a:pt x="0" y="0"/>
                    </a:lnTo>
                    <a:lnTo>
                      <a:pt x="30" y="60"/>
                    </a:lnTo>
                    <a:lnTo>
                      <a:pt x="0" y="116"/>
                    </a:lnTo>
                    <a:lnTo>
                      <a:pt x="55" y="81"/>
                    </a:lnTo>
                    <a:lnTo>
                      <a:pt x="111" y="116"/>
                    </a:lnTo>
                    <a:lnTo>
                      <a:pt x="81" y="60"/>
                    </a:lnTo>
                    <a:lnTo>
                      <a:pt x="11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176115" y="2041694"/>
                <a:ext cx="186931" cy="186929"/>
              </a:xfrm>
              <a:custGeom>
                <a:rect b="b" l="l" r="r" t="t"/>
                <a:pathLst>
                  <a:path extrusionOk="0" h="365" w="365">
                    <a:moveTo>
                      <a:pt x="300" y="9"/>
                    </a:moveTo>
                    <a:cubicBezTo>
                      <a:pt x="291" y="0"/>
                      <a:pt x="278" y="0"/>
                      <a:pt x="270" y="9"/>
                    </a:cubicBezTo>
                    <a:lnTo>
                      <a:pt x="8" y="270"/>
                    </a:lnTo>
                    <a:cubicBezTo>
                      <a:pt x="0" y="279"/>
                      <a:pt x="0" y="296"/>
                      <a:pt x="8" y="304"/>
                    </a:cubicBezTo>
                    <a:lnTo>
                      <a:pt x="60" y="356"/>
                    </a:lnTo>
                    <a:cubicBezTo>
                      <a:pt x="68" y="364"/>
                      <a:pt x="81" y="364"/>
                      <a:pt x="90" y="356"/>
                    </a:cubicBezTo>
                    <a:lnTo>
                      <a:pt x="351" y="95"/>
                    </a:lnTo>
                    <a:cubicBezTo>
                      <a:pt x="364" y="82"/>
                      <a:pt x="364" y="69"/>
                      <a:pt x="351" y="60"/>
                    </a:cubicBezTo>
                    <a:lnTo>
                      <a:pt x="300" y="9"/>
                    </a:lnTo>
                    <a:close/>
                    <a:moveTo>
                      <a:pt x="278" y="133"/>
                    </a:moveTo>
                    <a:lnTo>
                      <a:pt x="231" y="86"/>
                    </a:lnTo>
                    <a:lnTo>
                      <a:pt x="283" y="30"/>
                    </a:lnTo>
                    <a:lnTo>
                      <a:pt x="330" y="77"/>
                    </a:lnTo>
                    <a:lnTo>
                      <a:pt x="278" y="13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9" name="Google Shape;219;p6"/>
            <p:cNvSpPr/>
            <p:nvPr/>
          </p:nvSpPr>
          <p:spPr>
            <a:xfrm>
              <a:off x="10233808" y="4519312"/>
              <a:ext cx="254494" cy="135130"/>
            </a:xfrm>
            <a:custGeom>
              <a:rect b="b" l="l" r="r" t="t"/>
              <a:pathLst>
                <a:path extrusionOk="0" h="266" w="498">
                  <a:moveTo>
                    <a:pt x="292" y="0"/>
                  </a:moveTo>
                  <a:lnTo>
                    <a:pt x="210" y="111"/>
                  </a:lnTo>
                  <a:lnTo>
                    <a:pt x="275" y="197"/>
                  </a:lnTo>
                  <a:lnTo>
                    <a:pt x="236" y="222"/>
                  </a:lnTo>
                  <a:cubicBezTo>
                    <a:pt x="202" y="171"/>
                    <a:pt x="137" y="90"/>
                    <a:pt x="137" y="90"/>
                  </a:cubicBezTo>
                  <a:lnTo>
                    <a:pt x="0" y="265"/>
                  </a:lnTo>
                  <a:lnTo>
                    <a:pt x="497" y="265"/>
                  </a:lnTo>
                  <a:lnTo>
                    <a:pt x="29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" name="Google Shape;220;p6"/>
            <p:cNvGrpSpPr/>
            <p:nvPr/>
          </p:nvGrpSpPr>
          <p:grpSpPr>
            <a:xfrm>
              <a:off x="669925" y="4860901"/>
              <a:ext cx="2033275" cy="883124"/>
              <a:chOff x="669925" y="3955842"/>
              <a:chExt cx="2033275" cy="883124"/>
            </a:xfrm>
          </p:grpSpPr>
          <p:sp>
            <p:nvSpPr>
              <p:cNvPr id="221" name="Google Shape;221;p6"/>
              <p:cNvSpPr txBox="1"/>
              <p:nvPr/>
            </p:nvSpPr>
            <p:spPr>
              <a:xfrm>
                <a:off x="673100" y="3955842"/>
                <a:ext cx="1732800" cy="4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rmAutofit lnSpcReduction="10000"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</a:rPr>
                  <a:t>129 Hrs</a:t>
                </a:r>
                <a:endParaRPr/>
              </a:p>
            </p:txBody>
          </p:sp>
          <p:sp>
            <p:nvSpPr>
              <p:cNvPr id="222" name="Google Shape;222;p6"/>
              <p:cNvSpPr txBox="1"/>
              <p:nvPr/>
            </p:nvSpPr>
            <p:spPr>
              <a:xfrm>
                <a:off x="673100" y="4397366"/>
                <a:ext cx="2030100" cy="4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</a:rPr>
                  <a:t>Serenity Hospital</a:t>
                </a:r>
                <a:endParaRPr sz="1600"/>
              </a:p>
            </p:txBody>
          </p:sp>
          <p:cxnSp>
            <p:nvCxnSpPr>
              <p:cNvPr id="223" name="Google Shape;223;p6"/>
              <p:cNvCxnSpPr/>
              <p:nvPr/>
            </p:nvCxnSpPr>
            <p:spPr>
              <a:xfrm>
                <a:off x="669925" y="4838894"/>
                <a:ext cx="1736100" cy="0"/>
              </a:xfrm>
              <a:prstGeom prst="straightConnector1">
                <a:avLst/>
              </a:prstGeom>
              <a:noFill/>
              <a:ln cap="rnd" cmpd="sng" w="222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>
                <a:off x="669925" y="3955842"/>
                <a:ext cx="1736100" cy="0"/>
              </a:xfrm>
              <a:prstGeom prst="straightConnector1">
                <a:avLst/>
              </a:prstGeom>
              <a:noFill/>
              <a:ln cap="rnd" cmpd="sng" w="222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5" name="Google Shape;225;p6"/>
            <p:cNvGrpSpPr/>
            <p:nvPr/>
          </p:nvGrpSpPr>
          <p:grpSpPr>
            <a:xfrm>
              <a:off x="3508013" y="4860901"/>
              <a:ext cx="1883063" cy="916677"/>
              <a:chOff x="1411938" y="3955842"/>
              <a:chExt cx="1883063" cy="916677"/>
            </a:xfrm>
          </p:grpSpPr>
          <p:sp>
            <p:nvSpPr>
              <p:cNvPr id="226" name="Google Shape;226;p6"/>
              <p:cNvSpPr txBox="1"/>
              <p:nvPr/>
            </p:nvSpPr>
            <p:spPr>
              <a:xfrm>
                <a:off x="1421225" y="3955842"/>
                <a:ext cx="1732800" cy="4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rmAutofit lnSpcReduction="10000"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</a:rPr>
                  <a:t>100 Hrs</a:t>
                </a: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1562200" y="4430906"/>
                <a:ext cx="1732800" cy="4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rmAutofit fontScale="92500"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</a:rPr>
                  <a:t>Firefly Hospital</a:t>
                </a:r>
                <a:endParaRPr/>
              </a:p>
            </p:txBody>
          </p:sp>
          <p:cxnSp>
            <p:nvCxnSpPr>
              <p:cNvPr id="228" name="Google Shape;228;p6"/>
              <p:cNvCxnSpPr/>
              <p:nvPr/>
            </p:nvCxnSpPr>
            <p:spPr>
              <a:xfrm>
                <a:off x="1411938" y="4872519"/>
                <a:ext cx="1736100" cy="0"/>
              </a:xfrm>
              <a:prstGeom prst="straightConnector1">
                <a:avLst/>
              </a:prstGeom>
              <a:noFill/>
              <a:ln cap="rnd" cmpd="sng" w="222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1419575" y="3955842"/>
                <a:ext cx="1736100" cy="0"/>
              </a:xfrm>
              <a:prstGeom prst="straightConnector1">
                <a:avLst/>
              </a:prstGeom>
              <a:noFill/>
              <a:ln cap="rnd" cmpd="sng" w="222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0" name="Google Shape;230;p6"/>
            <p:cNvGrpSpPr/>
            <p:nvPr/>
          </p:nvGrpSpPr>
          <p:grpSpPr>
            <a:xfrm>
              <a:off x="6346225" y="4860901"/>
              <a:ext cx="1800225" cy="883126"/>
              <a:chOff x="2154075" y="3955842"/>
              <a:chExt cx="1800225" cy="883126"/>
            </a:xfrm>
          </p:grpSpPr>
          <p:sp>
            <p:nvSpPr>
              <p:cNvPr id="231" name="Google Shape;231;p6"/>
              <p:cNvSpPr txBox="1"/>
              <p:nvPr/>
            </p:nvSpPr>
            <p:spPr>
              <a:xfrm>
                <a:off x="2169350" y="3996317"/>
                <a:ext cx="1732800" cy="4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rmAutofit lnSpcReduction="10000"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</a:rPr>
                  <a:t>61 Hrs</a:t>
                </a:r>
                <a:endParaRPr/>
              </a:p>
            </p:txBody>
          </p:sp>
          <p:sp>
            <p:nvSpPr>
              <p:cNvPr id="232" name="Google Shape;232;p6"/>
              <p:cNvSpPr txBox="1"/>
              <p:nvPr/>
            </p:nvSpPr>
            <p:spPr>
              <a:xfrm>
                <a:off x="2154075" y="4397368"/>
                <a:ext cx="1732800" cy="4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rmAutofit fontScale="92500"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</a:rPr>
                  <a:t>Hands Of Blue</a:t>
                </a:r>
                <a:endParaRPr/>
              </a:p>
            </p:txBody>
          </p:sp>
          <p:cxnSp>
            <p:nvCxnSpPr>
              <p:cNvPr id="233" name="Google Shape;233;p6"/>
              <p:cNvCxnSpPr/>
              <p:nvPr/>
            </p:nvCxnSpPr>
            <p:spPr>
              <a:xfrm>
                <a:off x="2218200" y="4838894"/>
                <a:ext cx="1736100" cy="0"/>
              </a:xfrm>
              <a:prstGeom prst="straightConnector1">
                <a:avLst/>
              </a:prstGeom>
              <a:noFill/>
              <a:ln cap="rnd" cmpd="sng" w="222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2218200" y="3955842"/>
                <a:ext cx="1736100" cy="0"/>
              </a:xfrm>
              <a:prstGeom prst="straightConnector1">
                <a:avLst/>
              </a:prstGeom>
              <a:noFill/>
              <a:ln cap="rnd" cmpd="sng" w="222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5" name="Google Shape;235;p6"/>
            <p:cNvCxnSpPr/>
            <p:nvPr/>
          </p:nvCxnSpPr>
          <p:spPr>
            <a:xfrm>
              <a:off x="669925" y="2861711"/>
              <a:ext cx="5336100" cy="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6"/>
            <p:cNvSpPr/>
            <p:nvPr/>
          </p:nvSpPr>
          <p:spPr>
            <a:xfrm>
              <a:off x="1819975" y="3333350"/>
              <a:ext cx="4526400" cy="9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rmAutofit/>
            </a:bodyPr>
            <a:lstStyle/>
            <a:p>
              <a:pPr indent="-19050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>
                  <a:solidFill>
                    <a:schemeClr val="dk1"/>
                  </a:solidFill>
                </a:rPr>
                <a:t>Below are total workload for each hospital. We have an rough idea of OR rooms needed :</a:t>
              </a:r>
              <a:endParaRPr>
                <a:solidFill>
                  <a:schemeClr val="dk1"/>
                </a:solidFill>
              </a:endParaRPr>
            </a:p>
            <a:p>
              <a:pPr indent="-19050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•"/>
              </a:pPr>
              <a:r>
                <a:rPr lang="en-US">
                  <a:solidFill>
                    <a:schemeClr val="dk1"/>
                  </a:solidFill>
                </a:rPr>
                <a:t>Serenity Hospital need to operate at least 3 OR rooms through the week to fulfill the needs.</a:t>
              </a:r>
              <a:endParaRPr>
                <a:solidFill>
                  <a:schemeClr val="dk1"/>
                </a:solidFill>
              </a:endParaRPr>
            </a:p>
            <a:p>
              <a:pPr indent="-19050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•"/>
              </a:pPr>
              <a:r>
                <a:rPr lang="en-US">
                  <a:solidFill>
                    <a:schemeClr val="dk1"/>
                  </a:solidFill>
                </a:rPr>
                <a:t>2 for Firefly</a:t>
              </a:r>
              <a:endParaRPr>
                <a:solidFill>
                  <a:schemeClr val="dk1"/>
                </a:solidFill>
              </a:endParaRPr>
            </a:p>
            <a:p>
              <a:pPr indent="-19050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•"/>
              </a:pPr>
              <a:r>
                <a:rPr lang="en-US">
                  <a:solidFill>
                    <a:schemeClr val="dk1"/>
                  </a:solidFill>
                </a:rPr>
                <a:t>2 for Hands of Blue</a:t>
              </a:r>
              <a:endParaRPr>
                <a:solidFill>
                  <a:schemeClr val="dk1"/>
                </a:solidFill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6"/>
            <p:cNvSpPr txBox="1"/>
            <p:nvPr/>
          </p:nvSpPr>
          <p:spPr>
            <a:xfrm>
              <a:off x="673100" y="5901075"/>
              <a:ext cx="7473300" cy="256200"/>
            </a:xfrm>
            <a:prstGeom prst="rect">
              <a:avLst/>
            </a:prstGeom>
            <a:solidFill>
              <a:srgbClr val="10B2AE"/>
            </a:solidFill>
            <a:ln>
              <a:noFill/>
            </a:ln>
          </p:spPr>
          <p:txBody>
            <a:bodyPr anchorCtr="0" anchor="b" bIns="46800" lIns="90000" spcFirstLastPara="1" rIns="90000" wrap="square" tIns="46800">
              <a:normAutofit fontScale="92500"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Summed OR Time for Each Hospital 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668200" y="3258128"/>
              <a:ext cx="1024500" cy="1026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700"/>
                <a:buFont typeface="Arial"/>
                <a:buNone/>
              </a:pPr>
              <a:r>
                <a:t/>
              </a:r>
              <a:endParaRPr b="0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75579" y="3472150"/>
              <a:ext cx="609324" cy="598122"/>
            </a:xfrm>
            <a:custGeom>
              <a:rect b="b" l="l" r="r" t="t"/>
              <a:pathLst>
                <a:path extrusionOk="0" h="596630" w="607804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6"/>
          <p:cNvSpPr txBox="1"/>
          <p:nvPr/>
        </p:nvSpPr>
        <p:spPr>
          <a:xfrm>
            <a:off x="1852300" y="2932850"/>
            <a:ext cx="979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Investigation and starting point</a:t>
            </a:r>
            <a:endParaRPr b="1" sz="1600"/>
          </a:p>
        </p:txBody>
      </p:sp>
      <p:sp>
        <p:nvSpPr>
          <p:cNvPr id="241" name="Google Shape;241;p6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46" name="Google Shape;246;p22" title="iSlide™ 版权声明  COPYRIGHT NOTICE"/>
          <p:cNvGrpSpPr/>
          <p:nvPr/>
        </p:nvGrpSpPr>
        <p:grpSpPr>
          <a:xfrm>
            <a:off x="721109" y="1391756"/>
            <a:ext cx="11994466" cy="4464496"/>
            <a:chOff x="721109" y="1391756"/>
            <a:chExt cx="11994466" cy="4464496"/>
          </a:xfrm>
        </p:grpSpPr>
        <p:grpSp>
          <p:nvGrpSpPr>
            <p:cNvPr id="247" name="Google Shape;247;p22"/>
            <p:cNvGrpSpPr/>
            <p:nvPr/>
          </p:nvGrpSpPr>
          <p:grpSpPr>
            <a:xfrm>
              <a:off x="721109" y="1484784"/>
              <a:ext cx="3307537" cy="4199806"/>
              <a:chOff x="1416748" y="1485488"/>
              <a:chExt cx="3227861" cy="4098637"/>
            </a:xfrm>
          </p:grpSpPr>
          <p:grpSp>
            <p:nvGrpSpPr>
              <p:cNvPr id="248" name="Google Shape;248;p22"/>
              <p:cNvGrpSpPr/>
              <p:nvPr/>
            </p:nvGrpSpPr>
            <p:grpSpPr>
              <a:xfrm>
                <a:off x="1416748" y="1485488"/>
                <a:ext cx="3227861" cy="4098637"/>
                <a:chOff x="1416748" y="1485488"/>
                <a:chExt cx="3227861" cy="4098637"/>
              </a:xfrm>
            </p:grpSpPr>
            <p:sp>
              <p:nvSpPr>
                <p:cNvPr id="249" name="Google Shape;249;p22"/>
                <p:cNvSpPr/>
                <p:nvPr/>
              </p:nvSpPr>
              <p:spPr>
                <a:xfrm>
                  <a:off x="1975274" y="4686140"/>
                  <a:ext cx="380771" cy="274472"/>
                </a:xfrm>
                <a:custGeom>
                  <a:rect b="b" l="l" r="r" t="t"/>
                  <a:pathLst>
                    <a:path extrusionOk="0" h="73" w="101">
                      <a:moveTo>
                        <a:pt x="62" y="73"/>
                      </a:move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4" y="73"/>
                        <a:pt x="32" y="71"/>
                        <a:pt x="32" y="68"/>
                      </a:cubicBezTo>
                      <a:cubicBezTo>
                        <a:pt x="32" y="65"/>
                        <a:pt x="34" y="62"/>
                        <a:pt x="38" y="62"/>
                      </a:cubicBezTo>
                      <a:cubicBezTo>
                        <a:pt x="46" y="62"/>
                        <a:pt x="46" y="62"/>
                        <a:pt x="46" y="62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1" y="49"/>
                        <a:pt x="36" y="46"/>
                        <a:pt x="32" y="42"/>
                      </a:cubicBezTo>
                      <a:cubicBezTo>
                        <a:pt x="23" y="42"/>
                        <a:pt x="15" y="39"/>
                        <a:pt x="10" y="33"/>
                      </a:cubicBezTo>
                      <a:cubicBezTo>
                        <a:pt x="0" y="21"/>
                        <a:pt x="2" y="2"/>
                        <a:pt x="3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98" y="2"/>
                        <a:pt x="101" y="21"/>
                        <a:pt x="90" y="33"/>
                      </a:cubicBezTo>
                      <a:cubicBezTo>
                        <a:pt x="85" y="39"/>
                        <a:pt x="78" y="42"/>
                        <a:pt x="68" y="42"/>
                      </a:cubicBezTo>
                      <a:cubicBezTo>
                        <a:pt x="64" y="46"/>
                        <a:pt x="60" y="49"/>
                        <a:pt x="56" y="50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5" y="62"/>
                        <a:pt x="68" y="65"/>
                        <a:pt x="68" y="68"/>
                      </a:cubicBezTo>
                      <a:cubicBezTo>
                        <a:pt x="68" y="71"/>
                        <a:pt x="65" y="73"/>
                        <a:pt x="62" y="73"/>
                      </a:cubicBezTo>
                      <a:close/>
                      <a:moveTo>
                        <a:pt x="38" y="65"/>
                      </a:moveTo>
                      <a:cubicBezTo>
                        <a:pt x="36" y="65"/>
                        <a:pt x="35" y="66"/>
                        <a:pt x="35" y="68"/>
                      </a:cubicBezTo>
                      <a:cubicBezTo>
                        <a:pt x="35" y="69"/>
                        <a:pt x="36" y="70"/>
                        <a:pt x="38" y="70"/>
                      </a:cubicBezTo>
                      <a:cubicBezTo>
                        <a:pt x="62" y="70"/>
                        <a:pt x="62" y="70"/>
                        <a:pt x="62" y="70"/>
                      </a:cubicBezTo>
                      <a:cubicBezTo>
                        <a:pt x="64" y="70"/>
                        <a:pt x="65" y="69"/>
                        <a:pt x="65" y="68"/>
                      </a:cubicBezTo>
                      <a:cubicBezTo>
                        <a:pt x="65" y="66"/>
                        <a:pt x="64" y="65"/>
                        <a:pt x="62" y="65"/>
                      </a:cubicBezTo>
                      <a:cubicBezTo>
                        <a:pt x="53" y="65"/>
                        <a:pt x="53" y="65"/>
                        <a:pt x="53" y="65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8" y="46"/>
                        <a:pt x="63" y="44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77" y="39"/>
                        <a:pt x="83" y="36"/>
                        <a:pt x="88" y="31"/>
                      </a:cubicBezTo>
                      <a:cubicBezTo>
                        <a:pt x="96" y="22"/>
                        <a:pt x="96" y="8"/>
                        <a:pt x="9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8"/>
                        <a:pt x="5" y="22"/>
                        <a:pt x="13" y="31"/>
                      </a:cubicBezTo>
                      <a:cubicBezTo>
                        <a:pt x="17" y="36"/>
                        <a:pt x="24" y="39"/>
                        <a:pt x="33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8" y="44"/>
                        <a:pt x="43" y="47"/>
                        <a:pt x="47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lnTo>
                        <a:pt x="38" y="65"/>
                      </a:lnTo>
                      <a:close/>
                      <a:moveTo>
                        <a:pt x="70" y="34"/>
                      </a:moveTo>
                      <a:cubicBezTo>
                        <a:pt x="71" y="31"/>
                        <a:pt x="71" y="31"/>
                        <a:pt x="71" y="31"/>
                      </a:cubicBezTo>
                      <a:cubicBezTo>
                        <a:pt x="75" y="25"/>
                        <a:pt x="77" y="17"/>
                        <a:pt x="78" y="9"/>
                      </a:cubicBez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91" y="28"/>
                        <a:pt x="78" y="33"/>
                        <a:pt x="73" y="34"/>
                      </a:cubicBezTo>
                      <a:lnTo>
                        <a:pt x="70" y="34"/>
                      </a:lnTo>
                      <a:close/>
                      <a:moveTo>
                        <a:pt x="81" y="10"/>
                      </a:moveTo>
                      <a:cubicBezTo>
                        <a:pt x="80" y="17"/>
                        <a:pt x="78" y="24"/>
                        <a:pt x="75" y="30"/>
                      </a:cubicBezTo>
                      <a:cubicBezTo>
                        <a:pt x="81" y="28"/>
                        <a:pt x="88" y="23"/>
                        <a:pt x="88" y="10"/>
                      </a:cubicBezTo>
                      <a:lnTo>
                        <a:pt x="81" y="10"/>
                      </a:lnTo>
                      <a:close/>
                      <a:moveTo>
                        <a:pt x="30" y="34"/>
                      </a:move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2"/>
                        <a:pt x="10" y="28"/>
                        <a:pt x="9" y="8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17"/>
                        <a:pt x="25" y="25"/>
                        <a:pt x="29" y="31"/>
                      </a:cubicBezTo>
                      <a:lnTo>
                        <a:pt x="30" y="34"/>
                      </a:lnTo>
                      <a:close/>
                      <a:moveTo>
                        <a:pt x="12" y="10"/>
                      </a:moveTo>
                      <a:cubicBezTo>
                        <a:pt x="13" y="23"/>
                        <a:pt x="19" y="28"/>
                        <a:pt x="25" y="30"/>
                      </a:cubicBezTo>
                      <a:cubicBezTo>
                        <a:pt x="22" y="24"/>
                        <a:pt x="20" y="17"/>
                        <a:pt x="19" y="10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50" name="Google Shape;250;p22"/>
                <p:cNvGrpSpPr/>
                <p:nvPr/>
              </p:nvGrpSpPr>
              <p:grpSpPr>
                <a:xfrm>
                  <a:off x="3359518" y="4532488"/>
                  <a:ext cx="312551" cy="393463"/>
                  <a:chOff x="4541592" y="4960612"/>
                  <a:chExt cx="312551" cy="393463"/>
                </a:xfrm>
              </p:grpSpPr>
              <p:sp>
                <p:nvSpPr>
                  <p:cNvPr id="251" name="Google Shape;251;p22"/>
                  <p:cNvSpPr/>
                  <p:nvPr/>
                </p:nvSpPr>
                <p:spPr>
                  <a:xfrm>
                    <a:off x="4541592" y="4978064"/>
                    <a:ext cx="304617" cy="376011"/>
                  </a:xfrm>
                  <a:custGeom>
                    <a:rect b="b" l="l" r="r" t="t"/>
                    <a:pathLst>
                      <a:path extrusionOk="0" h="237" w="192">
                        <a:moveTo>
                          <a:pt x="190" y="29"/>
                        </a:moveTo>
                        <a:lnTo>
                          <a:pt x="164" y="67"/>
                        </a:lnTo>
                        <a:lnTo>
                          <a:pt x="159" y="71"/>
                        </a:lnTo>
                        <a:lnTo>
                          <a:pt x="69" y="199"/>
                        </a:lnTo>
                        <a:lnTo>
                          <a:pt x="5" y="230"/>
                        </a:lnTo>
                        <a:lnTo>
                          <a:pt x="14" y="164"/>
                        </a:lnTo>
                        <a:lnTo>
                          <a:pt x="109" y="36"/>
                        </a:lnTo>
                        <a:lnTo>
                          <a:pt x="112" y="34"/>
                        </a:lnTo>
                        <a:lnTo>
                          <a:pt x="133" y="3"/>
                        </a:lnTo>
                        <a:lnTo>
                          <a:pt x="128" y="0"/>
                        </a:lnTo>
                        <a:lnTo>
                          <a:pt x="12" y="161"/>
                        </a:lnTo>
                        <a:lnTo>
                          <a:pt x="0" y="237"/>
                        </a:lnTo>
                        <a:lnTo>
                          <a:pt x="71" y="204"/>
                        </a:lnTo>
                        <a:lnTo>
                          <a:pt x="71" y="204"/>
                        </a:lnTo>
                        <a:lnTo>
                          <a:pt x="173" y="62"/>
                        </a:lnTo>
                        <a:lnTo>
                          <a:pt x="192" y="31"/>
                        </a:lnTo>
                        <a:lnTo>
                          <a:pt x="190" y="29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2" name="Google Shape;252;p22"/>
                  <p:cNvSpPr/>
                  <p:nvPr/>
                </p:nvSpPr>
                <p:spPr>
                  <a:xfrm>
                    <a:off x="4587603" y="5035181"/>
                    <a:ext cx="153896" cy="211010"/>
                  </a:xfrm>
                  <a:custGeom>
                    <a:rect b="b" l="l" r="r" t="t"/>
                    <a:pathLst>
                      <a:path extrusionOk="0" h="56" w="41">
                        <a:moveTo>
                          <a:pt x="41" y="0"/>
                        </a:move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0" y="0"/>
                          <a:pt x="41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3" name="Google Shape;253;p22"/>
                  <p:cNvSpPr/>
                  <p:nvPr/>
                </p:nvSpPr>
                <p:spPr>
                  <a:xfrm>
                    <a:off x="4609814" y="5043113"/>
                    <a:ext cx="158655" cy="220529"/>
                  </a:xfrm>
                  <a:custGeom>
                    <a:rect b="b" l="l" r="r" t="t"/>
                    <a:pathLst>
                      <a:path extrusionOk="0" h="59" w="42">
                        <a:moveTo>
                          <a:pt x="42" y="1"/>
                        </a:move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2" y="59"/>
                          <a:pt x="2" y="59"/>
                          <a:pt x="2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39" y="2"/>
                          <a:pt x="39" y="2"/>
                          <a:pt x="39" y="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1" y="1"/>
                          <a:pt x="41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4" name="Google Shape;254;p22"/>
                  <p:cNvSpPr/>
                  <p:nvPr/>
                </p:nvSpPr>
                <p:spPr>
                  <a:xfrm>
                    <a:off x="4632026" y="5060565"/>
                    <a:ext cx="158655" cy="218943"/>
                  </a:xfrm>
                  <a:custGeom>
                    <a:rect b="b" l="l" r="r" t="t"/>
                    <a:pathLst>
                      <a:path extrusionOk="0" h="58" w="42">
                        <a:moveTo>
                          <a:pt x="42" y="2"/>
                        </a:moveTo>
                        <a:cubicBezTo>
                          <a:pt x="41" y="4"/>
                          <a:pt x="41" y="4"/>
                          <a:pt x="41" y="4"/>
                        </a:cubicBezTo>
                        <a:cubicBezTo>
                          <a:pt x="2" y="58"/>
                          <a:pt x="2" y="58"/>
                          <a:pt x="2" y="58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2" y="1"/>
                          <a:pt x="42" y="2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5" name="Google Shape;255;p22"/>
                  <p:cNvSpPr/>
                  <p:nvPr/>
                </p:nvSpPr>
                <p:spPr>
                  <a:xfrm>
                    <a:off x="4560631" y="5230325"/>
                    <a:ext cx="98366" cy="71394"/>
                  </a:xfrm>
                  <a:custGeom>
                    <a:rect b="b" l="l" r="r" t="t"/>
                    <a:pathLst>
                      <a:path extrusionOk="0" h="19" w="26">
                        <a:moveTo>
                          <a:pt x="26" y="17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5" y="5"/>
                          <a:pt x="0" y="4"/>
                          <a:pt x="0" y="4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7" y="2"/>
                          <a:pt x="26" y="17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" name="Google Shape;256;p22"/>
                  <p:cNvSpPr/>
                  <p:nvPr/>
                </p:nvSpPr>
                <p:spPr>
                  <a:xfrm>
                    <a:off x="4549526" y="5298547"/>
                    <a:ext cx="41250" cy="33317"/>
                  </a:xfrm>
                  <a:custGeom>
                    <a:rect b="b" l="l" r="r" t="t"/>
                    <a:pathLst>
                      <a:path extrusionOk="0" h="9" w="11">
                        <a:moveTo>
                          <a:pt x="11" y="8"/>
                        </a:move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5" y="5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8" y="2"/>
                          <a:pt x="11" y="8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" name="Google Shape;257;p22"/>
                  <p:cNvSpPr/>
                  <p:nvPr/>
                </p:nvSpPr>
                <p:spPr>
                  <a:xfrm>
                    <a:off x="4703420" y="4960612"/>
                    <a:ext cx="150723" cy="138029"/>
                  </a:xfrm>
                  <a:custGeom>
                    <a:rect b="b" l="l" r="r" t="t"/>
                    <a:pathLst>
                      <a:path extrusionOk="0" h="37" w="40"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40" y="15"/>
                        </a:moveTo>
                        <a:cubicBezTo>
                          <a:pt x="40" y="15"/>
                          <a:pt x="37" y="6"/>
                          <a:pt x="29" y="2"/>
                        </a:cubicBezTo>
                        <a:cubicBezTo>
                          <a:pt x="25" y="0"/>
                          <a:pt x="20" y="0"/>
                          <a:pt x="15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1" y="29"/>
                          <a:pt x="22" y="30"/>
                          <a:pt x="22" y="31"/>
                        </a:cubicBezTo>
                        <a:cubicBezTo>
                          <a:pt x="23" y="32"/>
                          <a:pt x="24" y="33"/>
                          <a:pt x="24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lose/>
                        <a:moveTo>
                          <a:pt x="26" y="33"/>
                        </a:moveTo>
                        <a:cubicBezTo>
                          <a:pt x="25" y="31"/>
                          <a:pt x="24" y="30"/>
                          <a:pt x="23" y="29"/>
                        </a:cubicBezTo>
                        <a:cubicBezTo>
                          <a:pt x="23" y="28"/>
                          <a:pt x="22" y="28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20" y="2"/>
                          <a:pt x="24" y="2"/>
                          <a:pt x="28" y="4"/>
                        </a:cubicBezTo>
                        <a:cubicBezTo>
                          <a:pt x="35" y="7"/>
                          <a:pt x="38" y="13"/>
                          <a:pt x="38" y="15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lnTo>
                          <a:pt x="26" y="33"/>
                        </a:ln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58" name="Google Shape;258;p22"/>
                <p:cNvGrpSpPr/>
                <p:nvPr/>
              </p:nvGrpSpPr>
              <p:grpSpPr>
                <a:xfrm>
                  <a:off x="1416748" y="2456247"/>
                  <a:ext cx="312549" cy="442646"/>
                  <a:chOff x="5698186" y="1950933"/>
                  <a:chExt cx="312549" cy="442646"/>
                </a:xfrm>
              </p:grpSpPr>
              <p:sp>
                <p:nvSpPr>
                  <p:cNvPr id="259" name="Google Shape;259;p22"/>
                  <p:cNvSpPr/>
                  <p:nvPr/>
                </p:nvSpPr>
                <p:spPr>
                  <a:xfrm>
                    <a:off x="5702945" y="1950933"/>
                    <a:ext cx="307790" cy="442646"/>
                  </a:xfrm>
                  <a:custGeom>
                    <a:rect b="b" l="l" r="r" t="t"/>
                    <a:pathLst>
                      <a:path extrusionOk="0" h="118" w="82">
                        <a:moveTo>
                          <a:pt x="82" y="118"/>
                        </a:moveTo>
                        <a:cubicBezTo>
                          <a:pt x="29" y="116"/>
                          <a:pt x="29" y="116"/>
                          <a:pt x="29" y="116"/>
                        </a:cubicBezTo>
                        <a:cubicBezTo>
                          <a:pt x="47" y="96"/>
                          <a:pt x="47" y="96"/>
                          <a:pt x="47" y="96"/>
                        </a:cubicBezTo>
                        <a:cubicBezTo>
                          <a:pt x="0" y="62"/>
                          <a:pt x="30" y="2"/>
                          <a:pt x="30" y="1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59" y="18"/>
                          <a:pt x="59" y="18"/>
                          <a:pt x="59" y="18"/>
                        </a:cubicBezTo>
                        <a:cubicBezTo>
                          <a:pt x="58" y="20"/>
                          <a:pt x="58" y="20"/>
                          <a:pt x="58" y="20"/>
                        </a:cubicBezTo>
                        <a:cubicBezTo>
                          <a:pt x="34" y="53"/>
                          <a:pt x="55" y="80"/>
                          <a:pt x="60" y="86"/>
                        </a:cubicBezTo>
                        <a:cubicBezTo>
                          <a:pt x="79" y="70"/>
                          <a:pt x="79" y="70"/>
                          <a:pt x="79" y="70"/>
                        </a:cubicBezTo>
                        <a:lnTo>
                          <a:pt x="82" y="118"/>
                        </a:lnTo>
                        <a:close/>
                        <a:moveTo>
                          <a:pt x="36" y="113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6" y="76"/>
                          <a:pt x="76" y="76"/>
                          <a:pt x="76" y="76"/>
                        </a:cubicBezTo>
                        <a:cubicBezTo>
                          <a:pt x="59" y="90"/>
                          <a:pt x="59" y="90"/>
                          <a:pt x="59" y="90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8" y="88"/>
                          <a:pt x="28" y="58"/>
                          <a:pt x="55" y="19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28" y="14"/>
                          <a:pt x="7" y="65"/>
                          <a:pt x="50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lnTo>
                          <a:pt x="36" y="113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" name="Google Shape;260;p22"/>
                  <p:cNvSpPr/>
                  <p:nvPr/>
                </p:nvSpPr>
                <p:spPr>
                  <a:xfrm>
                    <a:off x="5698186" y="1954106"/>
                    <a:ext cx="199905" cy="431541"/>
                  </a:xfrm>
                  <a:custGeom>
                    <a:rect b="b" l="l" r="r" t="t"/>
                    <a:pathLst>
                      <a:path extrusionOk="0" h="115" w="53">
                        <a:moveTo>
                          <a:pt x="34" y="115"/>
                        </a:moveTo>
                        <a:cubicBezTo>
                          <a:pt x="22" y="113"/>
                          <a:pt x="22" y="113"/>
                          <a:pt x="22" y="113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0" y="90"/>
                          <a:pt x="0" y="59"/>
                          <a:pt x="20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3" y="61"/>
                          <a:pt x="36" y="91"/>
                          <a:pt x="40" y="94"/>
                        </a:cubicBezTo>
                        <a:cubicBezTo>
                          <a:pt x="53" y="94"/>
                          <a:pt x="53" y="94"/>
                          <a:pt x="53" y="94"/>
                        </a:cubicBezTo>
                        <a:lnTo>
                          <a:pt x="34" y="115"/>
                        </a:lnTo>
                        <a:close/>
                        <a:moveTo>
                          <a:pt x="28" y="111"/>
                        </a:moveTo>
                        <a:cubicBezTo>
                          <a:pt x="33" y="112"/>
                          <a:pt x="33" y="112"/>
                          <a:pt x="33" y="112"/>
                        </a:cubicBezTo>
                        <a:cubicBezTo>
                          <a:pt x="46" y="97"/>
                          <a:pt x="46" y="97"/>
                          <a:pt x="46" y="97"/>
                        </a:cubicBezTo>
                        <a:cubicBezTo>
                          <a:pt x="40" y="97"/>
                          <a:pt x="40" y="97"/>
                          <a:pt x="40" y="97"/>
                        </a:cubicBezTo>
                        <a:lnTo>
                          <a:pt x="28" y="111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" name="Google Shape;261;p22"/>
                  <p:cNvSpPr/>
                  <p:nvPr/>
                </p:nvSpPr>
                <p:spPr>
                  <a:xfrm>
                    <a:off x="5906023" y="2217473"/>
                    <a:ext cx="90433" cy="44423"/>
                  </a:xfrm>
                  <a:custGeom>
                    <a:rect b="b" l="l" r="r" t="t"/>
                    <a:pathLst>
                      <a:path extrusionOk="0" h="28" w="57">
                        <a:moveTo>
                          <a:pt x="5" y="28"/>
                        </a:moveTo>
                        <a:lnTo>
                          <a:pt x="0" y="23"/>
                        </a:lnTo>
                        <a:lnTo>
                          <a:pt x="24" y="0"/>
                        </a:lnTo>
                        <a:lnTo>
                          <a:pt x="57" y="0"/>
                        </a:lnTo>
                        <a:lnTo>
                          <a:pt x="57" y="7"/>
                        </a:lnTo>
                        <a:lnTo>
                          <a:pt x="28" y="7"/>
                        </a:lnTo>
                        <a:lnTo>
                          <a:pt x="5" y="28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2" name="Google Shape;262;p22"/>
                <p:cNvGrpSpPr/>
                <p:nvPr/>
              </p:nvGrpSpPr>
              <p:grpSpPr>
                <a:xfrm>
                  <a:off x="2170350" y="4994742"/>
                  <a:ext cx="230051" cy="326829"/>
                  <a:chOff x="4382937" y="5523837"/>
                  <a:chExt cx="230051" cy="326829"/>
                </a:xfrm>
              </p:grpSpPr>
              <p:sp>
                <p:nvSpPr>
                  <p:cNvPr id="263" name="Google Shape;263;p22"/>
                  <p:cNvSpPr/>
                  <p:nvPr/>
                </p:nvSpPr>
                <p:spPr>
                  <a:xfrm>
                    <a:off x="4382937" y="5523837"/>
                    <a:ext cx="226877" cy="326829"/>
                  </a:xfrm>
                  <a:custGeom>
                    <a:rect b="b" l="l" r="r" t="t"/>
                    <a:pathLst>
                      <a:path extrusionOk="0" h="87" w="60">
                        <a:moveTo>
                          <a:pt x="0" y="87"/>
                        </a:moveTo>
                        <a:cubicBezTo>
                          <a:pt x="2" y="50"/>
                          <a:pt x="2" y="50"/>
                          <a:pt x="2" y="50"/>
                        </a:cubicBezTo>
                        <a:cubicBezTo>
                          <a:pt x="16" y="62"/>
                          <a:pt x="16" y="62"/>
                          <a:pt x="16" y="62"/>
                        </a:cubicBezTo>
                        <a:cubicBezTo>
                          <a:pt x="20" y="57"/>
                          <a:pt x="35" y="39"/>
                          <a:pt x="17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1"/>
                          <a:pt x="60" y="45"/>
                          <a:pt x="26" y="70"/>
                        </a:cubicBezTo>
                        <a:cubicBezTo>
                          <a:pt x="40" y="85"/>
                          <a:pt x="40" y="85"/>
                          <a:pt x="40" y="85"/>
                        </a:cubicBezTo>
                        <a:lnTo>
                          <a:pt x="0" y="87"/>
                        </a:lnTo>
                        <a:close/>
                        <a:moveTo>
                          <a:pt x="5" y="56"/>
                        </a:moveTo>
                        <a:cubicBezTo>
                          <a:pt x="3" y="83"/>
                          <a:pt x="3" y="83"/>
                          <a:pt x="3" y="83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22" y="70"/>
                          <a:pt x="22" y="70"/>
                          <a:pt x="22" y="70"/>
                        </a:cubicBezTo>
                        <a:cubicBezTo>
                          <a:pt x="23" y="69"/>
                          <a:pt x="23" y="69"/>
                          <a:pt x="23" y="69"/>
                        </a:cubicBezTo>
                        <a:cubicBezTo>
                          <a:pt x="53" y="48"/>
                          <a:pt x="40" y="12"/>
                          <a:pt x="36" y="4"/>
                        </a:cubicBezTo>
                        <a:cubicBezTo>
                          <a:pt x="20" y="14"/>
                          <a:pt x="20" y="14"/>
                          <a:pt x="20" y="14"/>
                        </a:cubicBezTo>
                        <a:cubicBezTo>
                          <a:pt x="40" y="42"/>
                          <a:pt x="18" y="65"/>
                          <a:pt x="18" y="65"/>
                        </a:cubicBezTo>
                        <a:cubicBezTo>
                          <a:pt x="17" y="66"/>
                          <a:pt x="17" y="66"/>
                          <a:pt x="17" y="66"/>
                        </a:cubicBezTo>
                        <a:lnTo>
                          <a:pt x="5" y="56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" name="Google Shape;264;p22"/>
                  <p:cNvSpPr/>
                  <p:nvPr/>
                </p:nvSpPr>
                <p:spPr>
                  <a:xfrm>
                    <a:off x="4462265" y="5527010"/>
                    <a:ext cx="150723" cy="315723"/>
                  </a:xfrm>
                  <a:custGeom>
                    <a:rect b="b" l="l" r="r" t="t"/>
                    <a:pathLst>
                      <a:path extrusionOk="0" h="84" w="40">
                        <a:moveTo>
                          <a:pt x="15" y="84"/>
                        </a:moveTo>
                        <a:cubicBezTo>
                          <a:pt x="0" y="68"/>
                          <a:pt x="0" y="68"/>
                          <a:pt x="0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4" y="65"/>
                          <a:pt x="37" y="44"/>
                          <a:pt x="22" y="9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40" y="43"/>
                          <a:pt x="19" y="65"/>
                          <a:pt x="13" y="70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lnTo>
                          <a:pt x="15" y="84"/>
                        </a:lnTo>
                        <a:close/>
                        <a:moveTo>
                          <a:pt x="7" y="71"/>
                        </a:moveTo>
                        <a:cubicBezTo>
                          <a:pt x="16" y="81"/>
                          <a:pt x="16" y="81"/>
                          <a:pt x="16" y="81"/>
                        </a:cubicBezTo>
                        <a:cubicBezTo>
                          <a:pt x="18" y="80"/>
                          <a:pt x="18" y="80"/>
                          <a:pt x="18" y="80"/>
                        </a:cubicBezTo>
                        <a:cubicBezTo>
                          <a:pt x="10" y="71"/>
                          <a:pt x="10" y="71"/>
                          <a:pt x="10" y="71"/>
                        </a:cubicBezTo>
                        <a:lnTo>
                          <a:pt x="7" y="71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" name="Google Shape;265;p22"/>
                  <p:cNvSpPr/>
                  <p:nvPr/>
                </p:nvSpPr>
                <p:spPr>
                  <a:xfrm>
                    <a:off x="4394044" y="5715808"/>
                    <a:ext cx="68222" cy="36490"/>
                  </a:xfrm>
                  <a:custGeom>
                    <a:rect b="b" l="l" r="r" t="t"/>
                    <a:pathLst>
                      <a:path extrusionOk="0" h="23" w="43">
                        <a:moveTo>
                          <a:pt x="38" y="23"/>
                        </a:moveTo>
                        <a:lnTo>
                          <a:pt x="22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4" y="0"/>
                        </a:lnTo>
                        <a:lnTo>
                          <a:pt x="43" y="18"/>
                        </a:lnTo>
                        <a:lnTo>
                          <a:pt x="38" y="23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6" name="Google Shape;266;p22"/>
                <p:cNvGrpSpPr/>
                <p:nvPr/>
              </p:nvGrpSpPr>
              <p:grpSpPr>
                <a:xfrm>
                  <a:off x="1931456" y="1808281"/>
                  <a:ext cx="406156" cy="679041"/>
                  <a:chOff x="5714051" y="2563340"/>
                  <a:chExt cx="406156" cy="679041"/>
                </a:xfrm>
              </p:grpSpPr>
              <p:sp>
                <p:nvSpPr>
                  <p:cNvPr id="267" name="Google Shape;267;p22"/>
                  <p:cNvSpPr/>
                  <p:nvPr/>
                </p:nvSpPr>
                <p:spPr>
                  <a:xfrm>
                    <a:off x="5755301" y="2701369"/>
                    <a:ext cx="320483" cy="395049"/>
                  </a:xfrm>
                  <a:custGeom>
                    <a:rect b="b" l="l" r="r" t="t"/>
                    <a:pathLst>
                      <a:path extrusionOk="0" h="105" w="85">
                        <a:moveTo>
                          <a:pt x="57" y="105"/>
                        </a:moveTo>
                        <a:cubicBezTo>
                          <a:pt x="51" y="100"/>
                          <a:pt x="50" y="86"/>
                          <a:pt x="61" y="71"/>
                        </a:cubicBezTo>
                        <a:cubicBezTo>
                          <a:pt x="62" y="69"/>
                          <a:pt x="82" y="43"/>
                          <a:pt x="75" y="25"/>
                        </a:cubicBezTo>
                        <a:cubicBezTo>
                          <a:pt x="71" y="16"/>
                          <a:pt x="63" y="11"/>
                          <a:pt x="50" y="8"/>
                        </a:cubicBezTo>
                        <a:cubicBezTo>
                          <a:pt x="32" y="4"/>
                          <a:pt x="19" y="7"/>
                          <a:pt x="13" y="16"/>
                        </a:cubicBezTo>
                        <a:cubicBezTo>
                          <a:pt x="4" y="29"/>
                          <a:pt x="8" y="52"/>
                          <a:pt x="18" y="67"/>
                        </a:cubicBezTo>
                        <a:cubicBezTo>
                          <a:pt x="29" y="86"/>
                          <a:pt x="29" y="103"/>
                          <a:pt x="29" y="104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6" y="104"/>
                          <a:pt x="26" y="87"/>
                          <a:pt x="15" y="68"/>
                        </a:cubicBezTo>
                        <a:cubicBezTo>
                          <a:pt x="5" y="52"/>
                          <a:pt x="0" y="29"/>
                          <a:pt x="10" y="15"/>
                        </a:cubicBezTo>
                        <a:cubicBezTo>
                          <a:pt x="15" y="7"/>
                          <a:pt x="26" y="0"/>
                          <a:pt x="51" y="5"/>
                        </a:cubicBezTo>
                        <a:cubicBezTo>
                          <a:pt x="65" y="8"/>
                          <a:pt x="74" y="14"/>
                          <a:pt x="77" y="23"/>
                        </a:cubicBezTo>
                        <a:cubicBezTo>
                          <a:pt x="85" y="43"/>
                          <a:pt x="66" y="69"/>
                          <a:pt x="64" y="72"/>
                        </a:cubicBezTo>
                        <a:cubicBezTo>
                          <a:pt x="54" y="85"/>
                          <a:pt x="53" y="98"/>
                          <a:pt x="59" y="103"/>
                        </a:cubicBezTo>
                        <a:lnTo>
                          <a:pt x="57" y="105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" name="Google Shape;268;p22"/>
                  <p:cNvSpPr/>
                  <p:nvPr/>
                </p:nvSpPr>
                <p:spPr>
                  <a:xfrm>
                    <a:off x="5879052" y="2931419"/>
                    <a:ext cx="71395" cy="157068"/>
                  </a:xfrm>
                  <a:custGeom>
                    <a:rect b="b" l="l" r="r" t="t"/>
                    <a:pathLst>
                      <a:path extrusionOk="0" h="42" w="19">
                        <a:moveTo>
                          <a:pt x="16" y="42"/>
                        </a:move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14" y="33"/>
                          <a:pt x="14" y="7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4" y="5"/>
                          <a:pt x="4" y="25"/>
                          <a:pt x="5" y="42"/>
                        </a:cubicBezTo>
                        <a:cubicBezTo>
                          <a:pt x="2" y="42"/>
                          <a:pt x="2" y="42"/>
                          <a:pt x="2" y="42"/>
                        </a:cubicBezTo>
                        <a:cubicBezTo>
                          <a:pt x="1" y="33"/>
                          <a:pt x="0" y="5"/>
                          <a:pt x="6" y="1"/>
                        </a:cubicBezTo>
                        <a:cubicBezTo>
                          <a:pt x="7" y="0"/>
                          <a:pt x="8" y="0"/>
                          <a:pt x="9" y="1"/>
                        </a:cubicBezTo>
                        <a:cubicBezTo>
                          <a:pt x="19" y="6"/>
                          <a:pt x="16" y="39"/>
                          <a:pt x="16" y="42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" name="Google Shape;269;p22"/>
                  <p:cNvSpPr/>
                  <p:nvPr/>
                </p:nvSpPr>
                <p:spPr>
                  <a:xfrm>
                    <a:off x="5856841" y="2874304"/>
                    <a:ext cx="109472" cy="109471"/>
                  </a:xfrm>
                  <a:custGeom>
                    <a:rect b="b" l="l" r="r" t="t"/>
                    <a:pathLst>
                      <a:path extrusionOk="0" h="29" w="29">
                        <a:moveTo>
                          <a:pt x="21" y="29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26" y="8"/>
                          <a:pt x="26" y="7"/>
                          <a:pt x="25" y="7"/>
                        </a:cubicBezTo>
                        <a:cubicBezTo>
                          <a:pt x="24" y="6"/>
                          <a:pt x="22" y="7"/>
                          <a:pt x="20" y="8"/>
                        </a:cubicBezTo>
                        <a:cubicBezTo>
                          <a:pt x="13" y="12"/>
                          <a:pt x="11" y="9"/>
                          <a:pt x="10" y="6"/>
                        </a:cubicBezTo>
                        <a:cubicBezTo>
                          <a:pt x="9" y="6"/>
                          <a:pt x="8" y="5"/>
                          <a:pt x="8" y="4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4" y="4"/>
                          <a:pt x="3" y="6"/>
                          <a:pt x="3" y="7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1" y="1"/>
                          <a:pt x="4" y="0"/>
                        </a:cubicBezTo>
                        <a:cubicBezTo>
                          <a:pt x="6" y="0"/>
                          <a:pt x="7" y="0"/>
                          <a:pt x="9" y="2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4" y="7"/>
                          <a:pt x="14" y="8"/>
                          <a:pt x="18" y="6"/>
                        </a:cubicBezTo>
                        <a:cubicBezTo>
                          <a:pt x="22" y="4"/>
                          <a:pt x="25" y="3"/>
                          <a:pt x="27" y="4"/>
                        </a:cubicBezTo>
                        <a:cubicBezTo>
                          <a:pt x="28" y="5"/>
                          <a:pt x="29" y="7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lnTo>
                          <a:pt x="21" y="29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" name="Google Shape;270;p22"/>
                  <p:cNvSpPr/>
                  <p:nvPr/>
                </p:nvSpPr>
                <p:spPr>
                  <a:xfrm>
                    <a:off x="5826696" y="3080555"/>
                    <a:ext cx="169761" cy="49182"/>
                  </a:xfrm>
                  <a:custGeom>
                    <a:rect b="b" l="l" r="r" t="t"/>
                    <a:pathLst>
                      <a:path extrusionOk="0" h="13" w="45">
                        <a:moveTo>
                          <a:pt x="23" y="13"/>
                        </a:moveTo>
                        <a:cubicBezTo>
                          <a:pt x="18" y="13"/>
                          <a:pt x="2" y="13"/>
                          <a:pt x="0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3"/>
                          <a:pt x="4" y="0"/>
                          <a:pt x="19" y="0"/>
                        </a:cubicBezTo>
                        <a:cubicBezTo>
                          <a:pt x="25" y="0"/>
                          <a:pt x="32" y="1"/>
                          <a:pt x="41" y="1"/>
                        </a:cubicBezTo>
                        <a:cubicBezTo>
                          <a:pt x="43" y="2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9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6"/>
                          <a:pt x="3" y="6"/>
                        </a:cubicBezTo>
                        <a:cubicBezTo>
                          <a:pt x="3" y="8"/>
                          <a:pt x="11" y="10"/>
                          <a:pt x="23" y="10"/>
                        </a:cubicBezTo>
                        <a:cubicBezTo>
                          <a:pt x="32" y="10"/>
                          <a:pt x="40" y="9"/>
                          <a:pt x="42" y="7"/>
                        </a:cubicBezTo>
                        <a:cubicBezTo>
                          <a:pt x="42" y="7"/>
                          <a:pt x="42" y="6"/>
                          <a:pt x="42" y="6"/>
                        </a:cubicBezTo>
                        <a:cubicBezTo>
                          <a:pt x="42" y="5"/>
                          <a:pt x="41" y="5"/>
                          <a:pt x="41" y="4"/>
                        </a:cubicBezTo>
                        <a:cubicBezTo>
                          <a:pt x="32" y="4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" name="Google Shape;271;p22"/>
                  <p:cNvSpPr/>
                  <p:nvPr/>
                </p:nvSpPr>
                <p:spPr>
                  <a:xfrm>
                    <a:off x="5826696" y="3118632"/>
                    <a:ext cx="169761" cy="49182"/>
                  </a:xfrm>
                  <a:custGeom>
                    <a:rect b="b" l="l" r="r" t="t"/>
                    <a:pathLst>
                      <a:path extrusionOk="0" h="13" w="45">
                        <a:moveTo>
                          <a:pt x="23" y="13"/>
                        </a:moveTo>
                        <a:cubicBezTo>
                          <a:pt x="18" y="13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8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10"/>
                          <a:pt x="23" y="10"/>
                        </a:cubicBezTo>
                        <a:cubicBezTo>
                          <a:pt x="32" y="10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" name="Google Shape;272;p22"/>
                  <p:cNvSpPr/>
                  <p:nvPr/>
                </p:nvSpPr>
                <p:spPr>
                  <a:xfrm>
                    <a:off x="5826696" y="3156709"/>
                    <a:ext cx="169761" cy="44423"/>
                  </a:xfrm>
                  <a:custGeom>
                    <a:rect b="b" l="l" r="r" t="t"/>
                    <a:pathLst>
                      <a:path extrusionOk="0" h="12" w="45">
                        <a:moveTo>
                          <a:pt x="23" y="12"/>
                        </a:moveTo>
                        <a:cubicBezTo>
                          <a:pt x="18" y="12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2"/>
                          <a:pt x="45" y="6"/>
                        </a:cubicBezTo>
                        <a:cubicBezTo>
                          <a:pt x="45" y="6"/>
                          <a:pt x="45" y="7"/>
                          <a:pt x="44" y="8"/>
                        </a:cubicBezTo>
                        <a:cubicBezTo>
                          <a:pt x="41" y="11"/>
                          <a:pt x="31" y="12"/>
                          <a:pt x="23" y="12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9"/>
                          <a:pt x="23" y="9"/>
                        </a:cubicBezTo>
                        <a:cubicBezTo>
                          <a:pt x="32" y="9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" name="Google Shape;273;p22"/>
                  <p:cNvSpPr/>
                  <p:nvPr/>
                </p:nvSpPr>
                <p:spPr>
                  <a:xfrm>
                    <a:off x="5883811" y="3193199"/>
                    <a:ext cx="71395" cy="49182"/>
                  </a:xfrm>
                  <a:custGeom>
                    <a:rect b="b" l="l" r="r" t="t"/>
                    <a:pathLst>
                      <a:path extrusionOk="0" h="13" w="19">
                        <a:moveTo>
                          <a:pt x="9" y="13"/>
                        </a:move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4" y="12"/>
                          <a:pt x="0" y="2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10"/>
                          <a:pt x="13" y="9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6" y="9"/>
                          <a:pt x="13" y="13"/>
                          <a:pt x="9" y="1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" name="Google Shape;274;p22"/>
                  <p:cNvSpPr/>
                  <p:nvPr/>
                </p:nvSpPr>
                <p:spPr>
                  <a:xfrm>
                    <a:off x="5714051" y="2610936"/>
                    <a:ext cx="90433" cy="98366"/>
                  </a:xfrm>
                  <a:custGeom>
                    <a:rect b="b" l="l" r="r" t="t"/>
                    <a:pathLst>
                      <a:path extrusionOk="0" h="26" w="24">
                        <a:moveTo>
                          <a:pt x="21" y="26"/>
                        </a:moveTo>
                        <a:cubicBezTo>
                          <a:pt x="21" y="26"/>
                          <a:pt x="11" y="5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3" y="2"/>
                          <a:pt x="23" y="24"/>
                          <a:pt x="24" y="24"/>
                        </a:cubicBezTo>
                        <a:lnTo>
                          <a:pt x="21" y="26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" name="Google Shape;275;p22"/>
                  <p:cNvSpPr/>
                  <p:nvPr/>
                </p:nvSpPr>
                <p:spPr>
                  <a:xfrm>
                    <a:off x="5837802" y="2607763"/>
                    <a:ext cx="30145" cy="82500"/>
                  </a:xfrm>
                  <a:custGeom>
                    <a:rect b="b" l="l" r="r" t="t"/>
                    <a:pathLst>
                      <a:path extrusionOk="0" h="22" w="8">
                        <a:moveTo>
                          <a:pt x="5" y="22"/>
                        </a:moveTo>
                        <a:cubicBezTo>
                          <a:pt x="3" y="14"/>
                          <a:pt x="1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4" y="0"/>
                          <a:pt x="8" y="21"/>
                        </a:cubicBez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6" name="Google Shape;276;p22"/>
                  <p:cNvSpPr/>
                  <p:nvPr/>
                </p:nvSpPr>
                <p:spPr>
                  <a:xfrm>
                    <a:off x="5909196" y="2563340"/>
                    <a:ext cx="30145" cy="126924"/>
                  </a:xfrm>
                  <a:custGeom>
                    <a:rect b="b" l="l" r="r" t="t"/>
                    <a:pathLst>
                      <a:path extrusionOk="0" h="34" w="8">
                        <a:moveTo>
                          <a:pt x="3" y="34"/>
                        </a:moveTo>
                        <a:cubicBezTo>
                          <a:pt x="3" y="31"/>
                          <a:pt x="0" y="6"/>
                          <a:pt x="6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4" y="6"/>
                          <a:pt x="5" y="26"/>
                          <a:pt x="6" y="33"/>
                        </a:cubicBezTo>
                        <a:lnTo>
                          <a:pt x="3" y="34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" name="Google Shape;277;p22"/>
                  <p:cNvSpPr/>
                  <p:nvPr/>
                </p:nvSpPr>
                <p:spPr>
                  <a:xfrm>
                    <a:off x="5969484" y="2629975"/>
                    <a:ext cx="34904" cy="68221"/>
                  </a:xfrm>
                  <a:custGeom>
                    <a:rect b="b" l="l" r="r" t="t"/>
                    <a:pathLst>
                      <a:path extrusionOk="0" h="18" w="9">
                        <a:moveTo>
                          <a:pt x="3" y="18"/>
                        </a:move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1" y="15"/>
                          <a:pt x="3" y="1"/>
                          <a:pt x="8" y="0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6" y="4"/>
                          <a:pt x="4" y="12"/>
                          <a:pt x="3" y="18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" name="Google Shape;278;p22"/>
                  <p:cNvSpPr/>
                  <p:nvPr/>
                </p:nvSpPr>
                <p:spPr>
                  <a:xfrm>
                    <a:off x="6023427" y="2656946"/>
                    <a:ext cx="96780" cy="66635"/>
                  </a:xfrm>
                  <a:custGeom>
                    <a:rect b="b" l="l" r="r" t="t"/>
                    <a:pathLst>
                      <a:path extrusionOk="0" h="18" w="26">
                        <a:moveTo>
                          <a:pt x="3" y="18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14" y="0"/>
                          <a:pt x="26" y="1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16" y="3"/>
                          <a:pt x="3" y="18"/>
                          <a:pt x="3" y="18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" name="Google Shape;279;p22"/>
                  <p:cNvSpPr/>
                  <p:nvPr/>
                </p:nvSpPr>
                <p:spPr>
                  <a:xfrm>
                    <a:off x="6056745" y="2736273"/>
                    <a:ext cx="44423" cy="22212"/>
                  </a:xfrm>
                  <a:custGeom>
                    <a:rect b="b" l="l" r="r" t="t"/>
                    <a:pathLst>
                      <a:path extrusionOk="0" h="6" w="12">
                        <a:moveTo>
                          <a:pt x="2" y="6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6" y="0"/>
                          <a:pt x="12" y="1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7" y="4"/>
                          <a:pt x="2" y="6"/>
                          <a:pt x="2" y="6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" name="Google Shape;280;p22"/>
                  <p:cNvSpPr/>
                  <p:nvPr/>
                </p:nvSpPr>
                <p:spPr>
                  <a:xfrm>
                    <a:off x="5717224" y="2736273"/>
                    <a:ext cx="46010" cy="22212"/>
                  </a:xfrm>
                  <a:custGeom>
                    <a:rect b="b" l="l" r="r" t="t"/>
                    <a:pathLst>
                      <a:path extrusionOk="0" h="6" w="12">
                        <a:moveTo>
                          <a:pt x="10" y="6"/>
                        </a:moveTo>
                        <a:cubicBezTo>
                          <a:pt x="9" y="6"/>
                          <a:pt x="6" y="3"/>
                          <a:pt x="0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7" y="0"/>
                          <a:pt x="11" y="4"/>
                          <a:pt x="12" y="4"/>
                        </a:cubicBezTo>
                        <a:lnTo>
                          <a:pt x="10" y="6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81" name="Google Shape;281;p22"/>
                <p:cNvGrpSpPr/>
                <p:nvPr/>
              </p:nvGrpSpPr>
              <p:grpSpPr>
                <a:xfrm>
                  <a:off x="3272257" y="5170037"/>
                  <a:ext cx="309377" cy="414088"/>
                  <a:chOff x="3957743" y="5628549"/>
                  <a:chExt cx="309377" cy="414088"/>
                </a:xfrm>
              </p:grpSpPr>
              <p:sp>
                <p:nvSpPr>
                  <p:cNvPr id="282" name="Google Shape;282;p22"/>
                  <p:cNvSpPr/>
                  <p:nvPr/>
                </p:nvSpPr>
                <p:spPr>
                  <a:xfrm>
                    <a:off x="3957743" y="5639654"/>
                    <a:ext cx="120578" cy="150721"/>
                  </a:xfrm>
                  <a:custGeom>
                    <a:rect b="b" l="l" r="r" t="t"/>
                    <a:pathLst>
                      <a:path extrusionOk="0" h="40" w="32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5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39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6" y="2"/>
                        </a:cubicBezTo>
                        <a:cubicBezTo>
                          <a:pt x="27" y="3"/>
                          <a:pt x="28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3" name="Google Shape;283;p22"/>
                  <p:cNvSpPr/>
                  <p:nvPr/>
                </p:nvSpPr>
                <p:spPr>
                  <a:xfrm>
                    <a:off x="3987888" y="5647588"/>
                    <a:ext cx="134857" cy="150721"/>
                  </a:xfrm>
                  <a:custGeom>
                    <a:rect b="b" l="l" r="r" t="t"/>
                    <a:pathLst>
                      <a:path extrusionOk="0" h="40" w="36">
                        <a:moveTo>
                          <a:pt x="25" y="1"/>
                        </a:moveTo>
                        <a:cubicBezTo>
                          <a:pt x="24" y="1"/>
                          <a:pt x="22" y="0"/>
                          <a:pt x="21" y="0"/>
                        </a:cubicBezTo>
                        <a:cubicBezTo>
                          <a:pt x="21" y="0"/>
                          <a:pt x="21" y="0"/>
                          <a:pt x="20" y="0"/>
                        </a:cubicBezTo>
                        <a:cubicBezTo>
                          <a:pt x="19" y="0"/>
                          <a:pt x="18" y="0"/>
                          <a:pt x="18" y="0"/>
                        </a:cubicBezTo>
                        <a:cubicBezTo>
                          <a:pt x="11" y="2"/>
                          <a:pt x="6" y="7"/>
                          <a:pt x="3" y="15"/>
                        </a:cubicBezTo>
                        <a:cubicBezTo>
                          <a:pt x="0" y="22"/>
                          <a:pt x="0" y="30"/>
                          <a:pt x="4" y="35"/>
                        </a:cubicBezTo>
                        <a:cubicBezTo>
                          <a:pt x="4" y="36"/>
                          <a:pt x="5" y="37"/>
                          <a:pt x="6" y="38"/>
                        </a:cubicBezTo>
                        <a:cubicBezTo>
                          <a:pt x="7" y="39"/>
                          <a:pt x="8" y="39"/>
                          <a:pt x="9" y="40"/>
                        </a:cubicBezTo>
                        <a:cubicBezTo>
                          <a:pt x="11" y="40"/>
                          <a:pt x="12" y="40"/>
                          <a:pt x="14" y="40"/>
                        </a:cubicBezTo>
                        <a:cubicBezTo>
                          <a:pt x="21" y="40"/>
                          <a:pt x="28" y="35"/>
                          <a:pt x="31" y="26"/>
                        </a:cubicBezTo>
                        <a:cubicBezTo>
                          <a:pt x="36" y="15"/>
                          <a:pt x="33" y="4"/>
                          <a:pt x="25" y="1"/>
                        </a:cubicBezTo>
                        <a:close/>
                        <a:moveTo>
                          <a:pt x="29" y="25"/>
                        </a:moveTo>
                        <a:cubicBezTo>
                          <a:pt x="26" y="33"/>
                          <a:pt x="20" y="38"/>
                          <a:pt x="14" y="38"/>
                        </a:cubicBezTo>
                        <a:cubicBezTo>
                          <a:pt x="12" y="38"/>
                          <a:pt x="11" y="38"/>
                          <a:pt x="10" y="38"/>
                        </a:cubicBezTo>
                        <a:cubicBezTo>
                          <a:pt x="10" y="38"/>
                          <a:pt x="10" y="38"/>
                          <a:pt x="10" y="38"/>
                        </a:cubicBezTo>
                        <a:cubicBezTo>
                          <a:pt x="9" y="37"/>
                          <a:pt x="8" y="37"/>
                          <a:pt x="7" y="36"/>
                        </a:cubicBezTo>
                        <a:cubicBezTo>
                          <a:pt x="3" y="32"/>
                          <a:pt x="1" y="23"/>
                          <a:pt x="4" y="15"/>
                        </a:cubicBezTo>
                        <a:cubicBezTo>
                          <a:pt x="8" y="8"/>
                          <a:pt x="14" y="2"/>
                          <a:pt x="20" y="2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22" y="2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31" y="6"/>
                          <a:pt x="33" y="16"/>
                          <a:pt x="29" y="25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4" name="Google Shape;284;p22"/>
                  <p:cNvSpPr/>
                  <p:nvPr/>
                </p:nvSpPr>
                <p:spPr>
                  <a:xfrm>
                    <a:off x="4105292" y="5883982"/>
                    <a:ext cx="120578" cy="150721"/>
                  </a:xfrm>
                  <a:custGeom>
                    <a:rect b="b" l="l" r="r" t="t"/>
                    <a:pathLst>
                      <a:path extrusionOk="0" h="40" w="32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6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40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5" y="3"/>
                        </a:cubicBezTo>
                        <a:cubicBezTo>
                          <a:pt x="27" y="3"/>
                          <a:pt x="27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5" name="Google Shape;285;p22"/>
                  <p:cNvSpPr/>
                  <p:nvPr/>
                </p:nvSpPr>
                <p:spPr>
                  <a:xfrm>
                    <a:off x="4130677" y="5891916"/>
                    <a:ext cx="136443" cy="150721"/>
                  </a:xfrm>
                  <a:custGeom>
                    <a:rect b="b" l="l" r="r" t="t"/>
                    <a:pathLst>
                      <a:path extrusionOk="0" h="40" w="36">
                        <a:moveTo>
                          <a:pt x="26" y="1"/>
                        </a:moveTo>
                        <a:cubicBezTo>
                          <a:pt x="25" y="1"/>
                          <a:pt x="23" y="0"/>
                          <a:pt x="22" y="0"/>
                        </a:cubicBezTo>
                        <a:cubicBezTo>
                          <a:pt x="22" y="0"/>
                          <a:pt x="21" y="0"/>
                          <a:pt x="21" y="0"/>
                        </a:cubicBezTo>
                        <a:cubicBezTo>
                          <a:pt x="20" y="0"/>
                          <a:pt x="19" y="0"/>
                          <a:pt x="18" y="1"/>
                        </a:cubicBezTo>
                        <a:cubicBezTo>
                          <a:pt x="12" y="2"/>
                          <a:pt x="6" y="7"/>
                          <a:pt x="3" y="15"/>
                        </a:cubicBezTo>
                        <a:cubicBezTo>
                          <a:pt x="0" y="22"/>
                          <a:pt x="1" y="30"/>
                          <a:pt x="5" y="35"/>
                        </a:cubicBezTo>
                        <a:cubicBezTo>
                          <a:pt x="5" y="36"/>
                          <a:pt x="6" y="37"/>
                          <a:pt x="7" y="38"/>
                        </a:cubicBezTo>
                        <a:cubicBezTo>
                          <a:pt x="8" y="39"/>
                          <a:pt x="9" y="39"/>
                          <a:pt x="10" y="40"/>
                        </a:cubicBezTo>
                        <a:cubicBezTo>
                          <a:pt x="12" y="40"/>
                          <a:pt x="13" y="40"/>
                          <a:pt x="15" y="40"/>
                        </a:cubicBezTo>
                        <a:cubicBezTo>
                          <a:pt x="22" y="40"/>
                          <a:pt x="29" y="35"/>
                          <a:pt x="32" y="26"/>
                        </a:cubicBezTo>
                        <a:cubicBezTo>
                          <a:pt x="36" y="16"/>
                          <a:pt x="33" y="4"/>
                          <a:pt x="26" y="1"/>
                        </a:cubicBezTo>
                        <a:close/>
                        <a:moveTo>
                          <a:pt x="30" y="25"/>
                        </a:moveTo>
                        <a:cubicBezTo>
                          <a:pt x="27" y="33"/>
                          <a:pt x="21" y="38"/>
                          <a:pt x="15" y="38"/>
                        </a:cubicBezTo>
                        <a:cubicBezTo>
                          <a:pt x="13" y="38"/>
                          <a:pt x="12" y="38"/>
                          <a:pt x="11" y="38"/>
                        </a:cubicBezTo>
                        <a:cubicBezTo>
                          <a:pt x="11" y="38"/>
                          <a:pt x="11" y="38"/>
                          <a:pt x="11" y="38"/>
                        </a:cubicBezTo>
                        <a:cubicBezTo>
                          <a:pt x="10" y="37"/>
                          <a:pt x="9" y="37"/>
                          <a:pt x="8" y="36"/>
                        </a:cubicBezTo>
                        <a:cubicBezTo>
                          <a:pt x="3" y="32"/>
                          <a:pt x="2" y="23"/>
                          <a:pt x="5" y="15"/>
                        </a:cubicBezTo>
                        <a:cubicBezTo>
                          <a:pt x="8" y="8"/>
                          <a:pt x="15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3" y="2"/>
                          <a:pt x="24" y="3"/>
                          <a:pt x="25" y="3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32" y="6"/>
                          <a:pt x="34" y="16"/>
                          <a:pt x="30" y="25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6" name="Google Shape;286;p22"/>
                  <p:cNvSpPr/>
                  <p:nvPr/>
                </p:nvSpPr>
                <p:spPr>
                  <a:xfrm>
                    <a:off x="3984715" y="5647588"/>
                    <a:ext cx="274473" cy="395049"/>
                  </a:xfrm>
                  <a:custGeom>
                    <a:rect b="b" l="l" r="r" t="t"/>
                    <a:pathLst>
                      <a:path extrusionOk="0" h="249" w="173">
                        <a:moveTo>
                          <a:pt x="125" y="0"/>
                        </a:moveTo>
                        <a:lnTo>
                          <a:pt x="2" y="244"/>
                        </a:lnTo>
                        <a:lnTo>
                          <a:pt x="0" y="249"/>
                        </a:lnTo>
                        <a:lnTo>
                          <a:pt x="0" y="249"/>
                        </a:lnTo>
                        <a:lnTo>
                          <a:pt x="47" y="249"/>
                        </a:lnTo>
                        <a:lnTo>
                          <a:pt x="173" y="0"/>
                        </a:lnTo>
                        <a:lnTo>
                          <a:pt x="125" y="0"/>
                        </a:lnTo>
                        <a:close/>
                        <a:moveTo>
                          <a:pt x="45" y="244"/>
                        </a:moveTo>
                        <a:lnTo>
                          <a:pt x="7" y="244"/>
                        </a:lnTo>
                        <a:lnTo>
                          <a:pt x="128" y="5"/>
                        </a:lnTo>
                        <a:lnTo>
                          <a:pt x="166" y="5"/>
                        </a:lnTo>
                        <a:lnTo>
                          <a:pt x="130" y="73"/>
                        </a:lnTo>
                        <a:lnTo>
                          <a:pt x="45" y="244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7" name="Google Shape;287;p22"/>
                  <p:cNvSpPr/>
                  <p:nvPr/>
                </p:nvSpPr>
                <p:spPr>
                  <a:xfrm>
                    <a:off x="3968849" y="5628549"/>
                    <a:ext cx="290338" cy="414088"/>
                  </a:xfrm>
                  <a:custGeom>
                    <a:rect b="b" l="l" r="r" t="t"/>
                    <a:pathLst>
                      <a:path extrusionOk="0" h="261" w="183">
                        <a:moveTo>
                          <a:pt x="166" y="0"/>
                        </a:moveTo>
                        <a:lnTo>
                          <a:pt x="126" y="0"/>
                        </a:lnTo>
                        <a:lnTo>
                          <a:pt x="0" y="246"/>
                        </a:lnTo>
                        <a:lnTo>
                          <a:pt x="0" y="246"/>
                        </a:lnTo>
                        <a:lnTo>
                          <a:pt x="10" y="261"/>
                        </a:lnTo>
                        <a:lnTo>
                          <a:pt x="10" y="261"/>
                        </a:lnTo>
                        <a:lnTo>
                          <a:pt x="40" y="261"/>
                        </a:lnTo>
                        <a:lnTo>
                          <a:pt x="43" y="256"/>
                        </a:lnTo>
                        <a:lnTo>
                          <a:pt x="12" y="256"/>
                        </a:lnTo>
                        <a:lnTo>
                          <a:pt x="12" y="256"/>
                        </a:lnTo>
                        <a:lnTo>
                          <a:pt x="5" y="246"/>
                        </a:lnTo>
                        <a:lnTo>
                          <a:pt x="128" y="5"/>
                        </a:lnTo>
                        <a:lnTo>
                          <a:pt x="164" y="5"/>
                        </a:lnTo>
                        <a:lnTo>
                          <a:pt x="173" y="12"/>
                        </a:lnTo>
                        <a:lnTo>
                          <a:pt x="176" y="14"/>
                        </a:lnTo>
                        <a:lnTo>
                          <a:pt x="173" y="17"/>
                        </a:lnTo>
                        <a:lnTo>
                          <a:pt x="176" y="17"/>
                        </a:lnTo>
                        <a:lnTo>
                          <a:pt x="140" y="85"/>
                        </a:lnTo>
                        <a:lnTo>
                          <a:pt x="183" y="12"/>
                        </a:lnTo>
                        <a:lnTo>
                          <a:pt x="183" y="12"/>
                        </a:lnTo>
                        <a:lnTo>
                          <a:pt x="166" y="0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88" name="Google Shape;288;p22"/>
                <p:cNvGrpSpPr/>
                <p:nvPr/>
              </p:nvGrpSpPr>
              <p:grpSpPr>
                <a:xfrm>
                  <a:off x="1882274" y="3689768"/>
                  <a:ext cx="414088" cy="488656"/>
                  <a:chOff x="4711354" y="5301720"/>
                  <a:chExt cx="414088" cy="488656"/>
                </a:xfrm>
              </p:grpSpPr>
              <p:sp>
                <p:nvSpPr>
                  <p:cNvPr id="289" name="Google Shape;289;p22"/>
                  <p:cNvSpPr/>
                  <p:nvPr/>
                </p:nvSpPr>
                <p:spPr>
                  <a:xfrm>
                    <a:off x="4801786" y="5301720"/>
                    <a:ext cx="323656" cy="323656"/>
                  </a:xfrm>
                  <a:custGeom>
                    <a:rect b="b" l="l" r="r" t="t"/>
                    <a:pathLst>
                      <a:path extrusionOk="0" h="86" w="86">
                        <a:moveTo>
                          <a:pt x="43" y="86"/>
                        </a:moveTo>
                        <a:cubicBezTo>
                          <a:pt x="19" y="86"/>
                          <a:pt x="0" y="67"/>
                          <a:pt x="0" y="43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3"/>
                        </a:cubicBezTo>
                        <a:cubicBezTo>
                          <a:pt x="86" y="67"/>
                          <a:pt x="67" y="86"/>
                          <a:pt x="43" y="86"/>
                        </a:cubicBezTo>
                        <a:close/>
                        <a:moveTo>
                          <a:pt x="43" y="3"/>
                        </a:moveTo>
                        <a:cubicBezTo>
                          <a:pt x="21" y="3"/>
                          <a:pt x="3" y="21"/>
                          <a:pt x="3" y="43"/>
                        </a:cubicBezTo>
                        <a:cubicBezTo>
                          <a:pt x="3" y="65"/>
                          <a:pt x="21" y="83"/>
                          <a:pt x="43" y="83"/>
                        </a:cubicBezTo>
                        <a:cubicBezTo>
                          <a:pt x="65" y="83"/>
                          <a:pt x="83" y="65"/>
                          <a:pt x="83" y="43"/>
                        </a:cubicBezTo>
                        <a:cubicBezTo>
                          <a:pt x="83" y="21"/>
                          <a:pt x="65" y="3"/>
                          <a:pt x="43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0" name="Google Shape;290;p22"/>
                  <p:cNvSpPr/>
                  <p:nvPr/>
                </p:nvSpPr>
                <p:spPr>
                  <a:xfrm>
                    <a:off x="4835104" y="5335037"/>
                    <a:ext cx="257020" cy="260193"/>
                  </a:xfrm>
                  <a:custGeom>
                    <a:rect b="b" l="l" r="r" t="t"/>
                    <a:pathLst>
                      <a:path extrusionOk="0" h="69" w="68">
                        <a:moveTo>
                          <a:pt x="34" y="69"/>
                        </a:moveTo>
                        <a:cubicBezTo>
                          <a:pt x="15" y="69"/>
                          <a:pt x="0" y="53"/>
                          <a:pt x="0" y="34"/>
                        </a:cubicBezTo>
                        <a:cubicBezTo>
                          <a:pt x="0" y="15"/>
                          <a:pt x="15" y="0"/>
                          <a:pt x="34" y="0"/>
                        </a:cubicBezTo>
                        <a:cubicBezTo>
                          <a:pt x="53" y="0"/>
                          <a:pt x="68" y="15"/>
                          <a:pt x="68" y="34"/>
                        </a:cubicBezTo>
                        <a:cubicBezTo>
                          <a:pt x="68" y="53"/>
                          <a:pt x="53" y="69"/>
                          <a:pt x="34" y="69"/>
                        </a:cubicBezTo>
                        <a:close/>
                        <a:moveTo>
                          <a:pt x="34" y="3"/>
                        </a:moveTo>
                        <a:cubicBezTo>
                          <a:pt x="17" y="3"/>
                          <a:pt x="3" y="17"/>
                          <a:pt x="3" y="34"/>
                        </a:cubicBezTo>
                        <a:cubicBezTo>
                          <a:pt x="3" y="51"/>
                          <a:pt x="17" y="66"/>
                          <a:pt x="34" y="66"/>
                        </a:cubicBezTo>
                        <a:cubicBezTo>
                          <a:pt x="51" y="66"/>
                          <a:pt x="65" y="51"/>
                          <a:pt x="65" y="34"/>
                        </a:cubicBezTo>
                        <a:cubicBezTo>
                          <a:pt x="65" y="17"/>
                          <a:pt x="51" y="3"/>
                          <a:pt x="34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1" name="Google Shape;291;p22"/>
                  <p:cNvSpPr/>
                  <p:nvPr/>
                </p:nvSpPr>
                <p:spPr>
                  <a:xfrm>
                    <a:off x="4711354" y="5584125"/>
                    <a:ext cx="199905" cy="206251"/>
                  </a:xfrm>
                  <a:custGeom>
                    <a:rect b="b" l="l" r="r" t="t"/>
                    <a:pathLst>
                      <a:path extrusionOk="0" h="55" w="53">
                        <a:moveTo>
                          <a:pt x="8" y="55"/>
                        </a:moveTo>
                        <a:cubicBezTo>
                          <a:pt x="8" y="55"/>
                          <a:pt x="8" y="55"/>
                          <a:pt x="8" y="55"/>
                        </a:cubicBezTo>
                        <a:cubicBezTo>
                          <a:pt x="6" y="55"/>
                          <a:pt x="5" y="54"/>
                          <a:pt x="4" y="53"/>
                        </a:cubicBezTo>
                        <a:cubicBezTo>
                          <a:pt x="0" y="45"/>
                          <a:pt x="31" y="10"/>
                          <a:pt x="40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23" y="23"/>
                          <a:pt x="4" y="47"/>
                          <a:pt x="6" y="51"/>
                        </a:cubicBezTo>
                        <a:cubicBezTo>
                          <a:pt x="7" y="52"/>
                          <a:pt x="7" y="52"/>
                          <a:pt x="8" y="52"/>
                        </a:cubicBezTo>
                        <a:cubicBezTo>
                          <a:pt x="15" y="52"/>
                          <a:pt x="32" y="38"/>
                          <a:pt x="50" y="6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35" y="39"/>
                          <a:pt x="17" y="55"/>
                          <a:pt x="8" y="55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2" name="Google Shape;292;p22"/>
                  <p:cNvSpPr/>
                  <p:nvPr/>
                </p:nvSpPr>
                <p:spPr>
                  <a:xfrm>
                    <a:off x="5009624" y="5376288"/>
                    <a:ext cx="52356" cy="82500"/>
                  </a:xfrm>
                  <a:custGeom>
                    <a:rect b="b" l="l" r="r" t="t"/>
                    <a:pathLst>
                      <a:path extrusionOk="0" h="22" w="14">
                        <a:moveTo>
                          <a:pt x="11" y="22"/>
                        </a:moveTo>
                        <a:cubicBezTo>
                          <a:pt x="9" y="7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12" y="5"/>
                          <a:pt x="14" y="21"/>
                        </a:cubicBezTo>
                        <a:lnTo>
                          <a:pt x="11" y="22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3" name="Google Shape;293;p22"/>
                <p:cNvGrpSpPr/>
                <p:nvPr/>
              </p:nvGrpSpPr>
              <p:grpSpPr>
                <a:xfrm>
                  <a:off x="2627909" y="1485488"/>
                  <a:ext cx="339521" cy="337934"/>
                  <a:chOff x="5698186" y="4535417"/>
                  <a:chExt cx="339521" cy="337934"/>
                </a:xfrm>
              </p:grpSpPr>
              <p:sp>
                <p:nvSpPr>
                  <p:cNvPr id="294" name="Google Shape;294;p22"/>
                  <p:cNvSpPr/>
                  <p:nvPr/>
                </p:nvSpPr>
                <p:spPr>
                  <a:xfrm>
                    <a:off x="5698186" y="4535417"/>
                    <a:ext cx="339521" cy="337934"/>
                  </a:xfrm>
                  <a:custGeom>
                    <a:rect b="b" l="l" r="r" t="t"/>
                    <a:pathLst>
                      <a:path extrusionOk="0" h="90" w="90">
                        <a:moveTo>
                          <a:pt x="45" y="90"/>
                        </a:moveTo>
                        <a:cubicBezTo>
                          <a:pt x="20" y="90"/>
                          <a:pt x="0" y="70"/>
                          <a:pt x="0" y="45"/>
                        </a:cubicBezTo>
                        <a:cubicBezTo>
                          <a:pt x="0" y="21"/>
                          <a:pt x="20" y="0"/>
                          <a:pt x="45" y="0"/>
                        </a:cubicBezTo>
                        <a:cubicBezTo>
                          <a:pt x="70" y="0"/>
                          <a:pt x="90" y="21"/>
                          <a:pt x="90" y="45"/>
                        </a:cubicBezTo>
                        <a:cubicBezTo>
                          <a:pt x="90" y="70"/>
                          <a:pt x="70" y="90"/>
                          <a:pt x="45" y="90"/>
                        </a:cubicBez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22"/>
                          <a:pt x="3" y="45"/>
                        </a:cubicBezTo>
                        <a:cubicBezTo>
                          <a:pt x="3" y="69"/>
                          <a:pt x="22" y="87"/>
                          <a:pt x="45" y="87"/>
                        </a:cubicBezTo>
                        <a:cubicBezTo>
                          <a:pt x="68" y="87"/>
                          <a:pt x="87" y="69"/>
                          <a:pt x="87" y="45"/>
                        </a:cubicBezTo>
                        <a:cubicBezTo>
                          <a:pt x="87" y="22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5" name="Google Shape;295;p22"/>
                  <p:cNvSpPr/>
                  <p:nvPr/>
                </p:nvSpPr>
                <p:spPr>
                  <a:xfrm>
                    <a:off x="5733090" y="4573495"/>
                    <a:ext cx="271300" cy="266540"/>
                  </a:xfrm>
                  <a:custGeom>
                    <a:rect b="b" l="l" r="r" t="t"/>
                    <a:pathLst>
                      <a:path extrusionOk="0" h="71" w="72">
                        <a:moveTo>
                          <a:pt x="36" y="71"/>
                        </a:moveTo>
                        <a:cubicBezTo>
                          <a:pt x="16" y="71"/>
                          <a:pt x="0" y="55"/>
                          <a:pt x="0" y="35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5"/>
                        </a:cubicBezTo>
                        <a:cubicBezTo>
                          <a:pt x="72" y="55"/>
                          <a:pt x="56" y="71"/>
                          <a:pt x="36" y="71"/>
                        </a:cubicBezTo>
                        <a:close/>
                        <a:moveTo>
                          <a:pt x="36" y="3"/>
                        </a:moveTo>
                        <a:cubicBezTo>
                          <a:pt x="18" y="3"/>
                          <a:pt x="3" y="17"/>
                          <a:pt x="3" y="35"/>
                        </a:cubicBezTo>
                        <a:cubicBezTo>
                          <a:pt x="3" y="53"/>
                          <a:pt x="18" y="68"/>
                          <a:pt x="36" y="68"/>
                        </a:cubicBezTo>
                        <a:cubicBezTo>
                          <a:pt x="54" y="68"/>
                          <a:pt x="69" y="53"/>
                          <a:pt x="69" y="35"/>
                        </a:cubicBezTo>
                        <a:cubicBezTo>
                          <a:pt x="69" y="17"/>
                          <a:pt x="54" y="3"/>
                          <a:pt x="36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6" name="Google Shape;296;p22"/>
                  <p:cNvSpPr/>
                  <p:nvPr/>
                </p:nvSpPr>
                <p:spPr>
                  <a:xfrm>
                    <a:off x="5845734" y="4686140"/>
                    <a:ext cx="41250" cy="41250"/>
                  </a:xfrm>
                  <a:custGeom>
                    <a:rect b="b" l="l" r="r" t="t"/>
                    <a:pathLst>
                      <a:path extrusionOk="0" h="11" w="11">
                        <a:moveTo>
                          <a:pt x="6" y="11"/>
                        </a:moveTo>
                        <a:cubicBezTo>
                          <a:pt x="3" y="11"/>
                          <a:pt x="0" y="9"/>
                          <a:pt x="0" y="5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" y="0"/>
                          <a:pt x="11" y="2"/>
                          <a:pt x="11" y="5"/>
                        </a:cubicBezTo>
                        <a:cubicBezTo>
                          <a:pt x="11" y="9"/>
                          <a:pt x="9" y="11"/>
                          <a:pt x="6" y="11"/>
                        </a:cubicBezTo>
                        <a:close/>
                        <a:moveTo>
                          <a:pt x="6" y="3"/>
                        </a:moveTo>
                        <a:cubicBezTo>
                          <a:pt x="4" y="3"/>
                          <a:pt x="3" y="4"/>
                          <a:pt x="3" y="5"/>
                        </a:cubicBezTo>
                        <a:cubicBezTo>
                          <a:pt x="3" y="7"/>
                          <a:pt x="4" y="8"/>
                          <a:pt x="6" y="8"/>
                        </a:cubicBezTo>
                        <a:cubicBezTo>
                          <a:pt x="7" y="8"/>
                          <a:pt x="8" y="7"/>
                          <a:pt x="8" y="5"/>
                        </a:cubicBezTo>
                        <a:cubicBezTo>
                          <a:pt x="8" y="4"/>
                          <a:pt x="7" y="3"/>
                          <a:pt x="6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7" name="Google Shape;297;p22"/>
                  <p:cNvSpPr/>
                  <p:nvPr/>
                </p:nvSpPr>
                <p:spPr>
                  <a:xfrm>
                    <a:off x="5853667" y="4598880"/>
                    <a:ext cx="30145" cy="98366"/>
                  </a:xfrm>
                  <a:custGeom>
                    <a:rect b="b" l="l" r="r" t="t"/>
                    <a:pathLst>
                      <a:path extrusionOk="0" h="26" w="8">
                        <a:moveTo>
                          <a:pt x="5" y="26"/>
                        </a:moveTo>
                        <a:cubicBezTo>
                          <a:pt x="5" y="18"/>
                          <a:pt x="5" y="10"/>
                          <a:pt x="4" y="6"/>
                        </a:cubicBezTo>
                        <a:cubicBezTo>
                          <a:pt x="3" y="10"/>
                          <a:pt x="3" y="17"/>
                          <a:pt x="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5"/>
                          <a:pt x="0" y="3"/>
                          <a:pt x="3" y="1"/>
                        </a:cubicBezTo>
                        <a:cubicBezTo>
                          <a:pt x="4" y="0"/>
                          <a:pt x="4" y="0"/>
                          <a:pt x="5" y="1"/>
                        </a:cubicBezTo>
                        <a:cubicBezTo>
                          <a:pt x="6" y="1"/>
                          <a:pt x="8" y="2"/>
                          <a:pt x="8" y="26"/>
                        </a:cubicBezTo>
                        <a:lnTo>
                          <a:pt x="5" y="26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8" name="Google Shape;298;p22"/>
                  <p:cNvSpPr/>
                  <p:nvPr/>
                </p:nvSpPr>
                <p:spPr>
                  <a:xfrm>
                    <a:off x="5763233" y="4689313"/>
                    <a:ext cx="93606" cy="44423"/>
                  </a:xfrm>
                  <a:custGeom>
                    <a:rect b="b" l="l" r="r" t="t"/>
                    <a:pathLst>
                      <a:path extrusionOk="0" h="12" w="25">
                        <a:moveTo>
                          <a:pt x="5" y="12"/>
                        </a:move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0" y="10"/>
                          <a:pt x="0" y="9"/>
                          <a:pt x="0" y="9"/>
                        </a:cubicBezTo>
                        <a:cubicBezTo>
                          <a:pt x="1" y="8"/>
                          <a:pt x="1" y="6"/>
                          <a:pt x="24" y="0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18" y="5"/>
                          <a:pt x="10" y="7"/>
                          <a:pt x="6" y="9"/>
                        </a:cubicBezTo>
                        <a:cubicBezTo>
                          <a:pt x="10" y="8"/>
                          <a:pt x="17" y="7"/>
                          <a:pt x="24" y="6"/>
                        </a:cubicBezTo>
                        <a:cubicBezTo>
                          <a:pt x="24" y="8"/>
                          <a:pt x="24" y="8"/>
                          <a:pt x="24" y="8"/>
                        </a:cubicBezTo>
                        <a:cubicBezTo>
                          <a:pt x="18" y="10"/>
                          <a:pt x="10" y="12"/>
                          <a:pt x="5" y="12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9" name="Google Shape;299;p22"/>
                <p:cNvGrpSpPr/>
                <p:nvPr/>
              </p:nvGrpSpPr>
              <p:grpSpPr>
                <a:xfrm>
                  <a:off x="3272006" y="1596959"/>
                  <a:ext cx="425193" cy="425194"/>
                  <a:chOff x="5623618" y="3915078"/>
                  <a:chExt cx="425193" cy="425194"/>
                </a:xfrm>
              </p:grpSpPr>
              <p:sp>
                <p:nvSpPr>
                  <p:cNvPr id="300" name="Google Shape;300;p22"/>
                  <p:cNvSpPr/>
                  <p:nvPr/>
                </p:nvSpPr>
                <p:spPr>
                  <a:xfrm>
                    <a:off x="5653762" y="3942049"/>
                    <a:ext cx="11106" cy="376011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1" name="Google Shape;301;p22"/>
                  <p:cNvSpPr/>
                  <p:nvPr/>
                </p:nvSpPr>
                <p:spPr>
                  <a:xfrm>
                    <a:off x="5623618" y="3915078"/>
                    <a:ext cx="60288" cy="82500"/>
                  </a:xfrm>
                  <a:custGeom>
                    <a:rect b="b" l="l" r="r" t="t"/>
                    <a:pathLst>
                      <a:path extrusionOk="0" h="52" w="38">
                        <a:moveTo>
                          <a:pt x="7" y="52"/>
                        </a:moveTo>
                        <a:lnTo>
                          <a:pt x="0" y="48"/>
                        </a:lnTo>
                        <a:lnTo>
                          <a:pt x="21" y="0"/>
                        </a:lnTo>
                        <a:lnTo>
                          <a:pt x="38" y="45"/>
                        </a:lnTo>
                        <a:lnTo>
                          <a:pt x="31" y="48"/>
                        </a:lnTo>
                        <a:lnTo>
                          <a:pt x="21" y="19"/>
                        </a:lnTo>
                        <a:lnTo>
                          <a:pt x="7" y="52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2" name="Google Shape;302;p22"/>
                  <p:cNvSpPr/>
                  <p:nvPr/>
                </p:nvSpPr>
                <p:spPr>
                  <a:xfrm>
                    <a:off x="5653762" y="4305369"/>
                    <a:ext cx="369666" cy="12692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3" name="Google Shape;303;p22"/>
                  <p:cNvSpPr/>
                  <p:nvPr/>
                </p:nvSpPr>
                <p:spPr>
                  <a:xfrm>
                    <a:off x="5969484" y="4279984"/>
                    <a:ext cx="79327" cy="60288"/>
                  </a:xfrm>
                  <a:custGeom>
                    <a:rect b="b" l="l" r="r" t="t"/>
                    <a:pathLst>
                      <a:path extrusionOk="0" h="38" w="50">
                        <a:moveTo>
                          <a:pt x="5" y="38"/>
                        </a:moveTo>
                        <a:lnTo>
                          <a:pt x="3" y="31"/>
                        </a:lnTo>
                        <a:lnTo>
                          <a:pt x="3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50" y="21"/>
                        </a:lnTo>
                        <a:lnTo>
                          <a:pt x="5" y="38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4" name="Google Shape;304;p22"/>
                  <p:cNvSpPr/>
                  <p:nvPr/>
                </p:nvSpPr>
                <p:spPr>
                  <a:xfrm>
                    <a:off x="5653762" y="4084838"/>
                    <a:ext cx="304617" cy="228463"/>
                  </a:xfrm>
                  <a:custGeom>
                    <a:rect b="b" l="l" r="r" t="t"/>
                    <a:pathLst>
                      <a:path extrusionOk="0" h="61" w="81">
                        <a:moveTo>
                          <a:pt x="78" y="61"/>
                        </a:moveTo>
                        <a:cubicBezTo>
                          <a:pt x="78" y="47"/>
                          <a:pt x="75" y="11"/>
                          <a:pt x="63" y="5"/>
                        </a:cubicBezTo>
                        <a:cubicBezTo>
                          <a:pt x="60" y="4"/>
                          <a:pt x="57" y="3"/>
                          <a:pt x="55" y="4"/>
                        </a:cubicBezTo>
                        <a:cubicBezTo>
                          <a:pt x="51" y="7"/>
                          <a:pt x="50" y="15"/>
                          <a:pt x="48" y="23"/>
                        </a:cubicBezTo>
                        <a:cubicBezTo>
                          <a:pt x="47" y="33"/>
                          <a:pt x="45" y="41"/>
                          <a:pt x="39" y="44"/>
                        </a:cubicBezTo>
                        <a:cubicBezTo>
                          <a:pt x="31" y="48"/>
                          <a:pt x="27" y="42"/>
                          <a:pt x="23" y="37"/>
                        </a:cubicBezTo>
                        <a:cubicBezTo>
                          <a:pt x="21" y="33"/>
                          <a:pt x="19" y="30"/>
                          <a:pt x="15" y="28"/>
                        </a:cubicBezTo>
                        <a:cubicBezTo>
                          <a:pt x="14" y="28"/>
                          <a:pt x="13" y="28"/>
                          <a:pt x="13" y="29"/>
                        </a:cubicBezTo>
                        <a:cubicBezTo>
                          <a:pt x="7" y="32"/>
                          <a:pt x="4" y="51"/>
                          <a:pt x="3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5"/>
                          <a:pt x="3" y="30"/>
                          <a:pt x="11" y="26"/>
                        </a:cubicBezTo>
                        <a:cubicBezTo>
                          <a:pt x="13" y="25"/>
                          <a:pt x="14" y="25"/>
                          <a:pt x="16" y="26"/>
                        </a:cubicBezTo>
                        <a:cubicBezTo>
                          <a:pt x="21" y="28"/>
                          <a:pt x="23" y="32"/>
                          <a:pt x="26" y="35"/>
                        </a:cubicBezTo>
                        <a:cubicBezTo>
                          <a:pt x="30" y="41"/>
                          <a:pt x="32" y="44"/>
                          <a:pt x="38" y="41"/>
                        </a:cubicBezTo>
                        <a:cubicBezTo>
                          <a:pt x="42" y="39"/>
                          <a:pt x="44" y="31"/>
                          <a:pt x="45" y="23"/>
                        </a:cubicBezTo>
                        <a:cubicBezTo>
                          <a:pt x="47" y="13"/>
                          <a:pt x="48" y="5"/>
                          <a:pt x="54" y="2"/>
                        </a:cubicBezTo>
                        <a:cubicBezTo>
                          <a:pt x="57" y="0"/>
                          <a:pt x="60" y="1"/>
                          <a:pt x="64" y="3"/>
                        </a:cubicBezTo>
                        <a:cubicBezTo>
                          <a:pt x="80" y="10"/>
                          <a:pt x="81" y="59"/>
                          <a:pt x="81" y="61"/>
                        </a:cubicBezTo>
                        <a:lnTo>
                          <a:pt x="78" y="61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5" name="Google Shape;305;p22"/>
                <p:cNvGrpSpPr/>
                <p:nvPr/>
              </p:nvGrpSpPr>
              <p:grpSpPr>
                <a:xfrm>
                  <a:off x="4263837" y="2865836"/>
                  <a:ext cx="380772" cy="341108"/>
                  <a:chOff x="5100057" y="4749602"/>
                  <a:chExt cx="380772" cy="341108"/>
                </a:xfrm>
              </p:grpSpPr>
              <p:sp>
                <p:nvSpPr>
                  <p:cNvPr id="306" name="Google Shape;306;p22"/>
                  <p:cNvSpPr/>
                  <p:nvPr/>
                </p:nvSpPr>
                <p:spPr>
                  <a:xfrm>
                    <a:off x="5100057" y="4809891"/>
                    <a:ext cx="282405" cy="280819"/>
                  </a:xfrm>
                  <a:custGeom>
                    <a:rect b="b" l="l" r="r" t="t"/>
                    <a:pathLst>
                      <a:path extrusionOk="0" h="75" w="75">
                        <a:moveTo>
                          <a:pt x="72" y="72"/>
                        </a:moveTo>
                        <a:cubicBezTo>
                          <a:pt x="3" y="72"/>
                          <a:pt x="3" y="72"/>
                          <a:pt x="3" y="7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2"/>
                          <a:pt x="15" y="1"/>
                          <a:pt x="1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75" y="75"/>
                          <a:pt x="75" y="75"/>
                          <a:pt x="75" y="75"/>
                        </a:cubicBezTo>
                        <a:cubicBezTo>
                          <a:pt x="75" y="27"/>
                          <a:pt x="75" y="27"/>
                          <a:pt x="75" y="27"/>
                        </a:cubicBezTo>
                        <a:cubicBezTo>
                          <a:pt x="74" y="28"/>
                          <a:pt x="73" y="29"/>
                          <a:pt x="72" y="29"/>
                        </a:cubicBezTo>
                        <a:lnTo>
                          <a:pt x="72" y="72"/>
                        </a:lnTo>
                        <a:close/>
                        <a:moveTo>
                          <a:pt x="28" y="0"/>
                        </a:moveTo>
                        <a:cubicBezTo>
                          <a:pt x="28" y="1"/>
                          <a:pt x="29" y="2"/>
                          <a:pt x="29" y="3"/>
                        </a:cubicBezTo>
                        <a:cubicBezTo>
                          <a:pt x="72" y="3"/>
                          <a:pt x="72" y="3"/>
                          <a:pt x="72" y="3"/>
                        </a:cubicBezTo>
                        <a:cubicBezTo>
                          <a:pt x="72" y="13"/>
                          <a:pt x="72" y="13"/>
                          <a:pt x="72" y="13"/>
                        </a:cubicBezTo>
                        <a:cubicBezTo>
                          <a:pt x="73" y="13"/>
                          <a:pt x="74" y="12"/>
                          <a:pt x="75" y="11"/>
                        </a:cubicBezTo>
                        <a:cubicBezTo>
                          <a:pt x="75" y="0"/>
                          <a:pt x="75" y="0"/>
                          <a:pt x="75" y="0"/>
                        </a:cubicBez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7" name="Google Shape;307;p22"/>
                  <p:cNvSpPr/>
                  <p:nvPr/>
                </p:nvSpPr>
                <p:spPr>
                  <a:xfrm>
                    <a:off x="5133375" y="4749602"/>
                    <a:ext cx="347454" cy="258607"/>
                  </a:xfrm>
                  <a:custGeom>
                    <a:rect b="b" l="l" r="r" t="t"/>
                    <a:pathLst>
                      <a:path extrusionOk="0" h="69" w="92">
                        <a:moveTo>
                          <a:pt x="91" y="22"/>
                        </a:moveTo>
                        <a:cubicBezTo>
                          <a:pt x="89" y="19"/>
                          <a:pt x="87" y="17"/>
                          <a:pt x="83" y="17"/>
                        </a:cubicBezTo>
                        <a:cubicBezTo>
                          <a:pt x="78" y="17"/>
                          <a:pt x="72" y="20"/>
                          <a:pt x="66" y="24"/>
                        </a:cubicBezTo>
                        <a:cubicBezTo>
                          <a:pt x="65" y="24"/>
                          <a:pt x="64" y="25"/>
                          <a:pt x="63" y="26"/>
                        </a:cubicBezTo>
                        <a:cubicBezTo>
                          <a:pt x="56" y="30"/>
                          <a:pt x="50" y="35"/>
                          <a:pt x="44" y="39"/>
                        </a:cubicBezTo>
                        <a:cubicBezTo>
                          <a:pt x="41" y="42"/>
                          <a:pt x="37" y="45"/>
                          <a:pt x="35" y="46"/>
                        </a:cubicBezTo>
                        <a:cubicBezTo>
                          <a:pt x="34" y="44"/>
                          <a:pt x="31" y="37"/>
                          <a:pt x="29" y="31"/>
                        </a:cubicBezTo>
                        <a:cubicBezTo>
                          <a:pt x="27" y="27"/>
                          <a:pt x="25" y="23"/>
                          <a:pt x="23" y="19"/>
                        </a:cubicBezTo>
                        <a:cubicBezTo>
                          <a:pt x="23" y="18"/>
                          <a:pt x="23" y="17"/>
                          <a:pt x="22" y="16"/>
                        </a:cubicBezTo>
                        <a:cubicBezTo>
                          <a:pt x="17" y="6"/>
                          <a:pt x="13" y="0"/>
                          <a:pt x="8" y="0"/>
                        </a:cubicBezTo>
                        <a:cubicBezTo>
                          <a:pt x="5" y="0"/>
                          <a:pt x="2" y="2"/>
                          <a:pt x="0" y="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1" y="10"/>
                          <a:pt x="1" y="13"/>
                          <a:pt x="2" y="16"/>
                        </a:cubicBezTo>
                        <a:cubicBezTo>
                          <a:pt x="3" y="17"/>
                          <a:pt x="3" y="18"/>
                          <a:pt x="3" y="19"/>
                        </a:cubicBezTo>
                        <a:cubicBezTo>
                          <a:pt x="10" y="38"/>
                          <a:pt x="21" y="69"/>
                          <a:pt x="28" y="69"/>
                        </a:cubicBezTo>
                        <a:cubicBezTo>
                          <a:pt x="32" y="69"/>
                          <a:pt x="48" y="59"/>
                          <a:pt x="63" y="49"/>
                        </a:cubicBezTo>
                        <a:cubicBezTo>
                          <a:pt x="64" y="48"/>
                          <a:pt x="65" y="48"/>
                          <a:pt x="66" y="47"/>
                        </a:cubicBezTo>
                        <a:cubicBezTo>
                          <a:pt x="77" y="39"/>
                          <a:pt x="88" y="30"/>
                          <a:pt x="90" y="26"/>
                        </a:cubicBezTo>
                        <a:cubicBezTo>
                          <a:pt x="91" y="25"/>
                          <a:pt x="92" y="23"/>
                          <a:pt x="91" y="22"/>
                        </a:cubicBezTo>
                        <a:close/>
                        <a:moveTo>
                          <a:pt x="85" y="27"/>
                        </a:moveTo>
                        <a:cubicBezTo>
                          <a:pt x="81" y="32"/>
                          <a:pt x="74" y="37"/>
                          <a:pt x="66" y="43"/>
                        </a:cubicBezTo>
                        <a:cubicBezTo>
                          <a:pt x="65" y="44"/>
                          <a:pt x="64" y="45"/>
                          <a:pt x="63" y="45"/>
                        </a:cubicBezTo>
                        <a:cubicBezTo>
                          <a:pt x="48" y="56"/>
                          <a:pt x="31" y="66"/>
                          <a:pt x="28" y="66"/>
                        </a:cubicBezTo>
                        <a:cubicBezTo>
                          <a:pt x="24" y="66"/>
                          <a:pt x="15" y="43"/>
                          <a:pt x="7" y="19"/>
                        </a:cubicBezTo>
                        <a:cubicBezTo>
                          <a:pt x="6" y="18"/>
                          <a:pt x="6" y="17"/>
                          <a:pt x="6" y="16"/>
                        </a:cubicBezTo>
                        <a:cubicBezTo>
                          <a:pt x="5" y="13"/>
                          <a:pt x="4" y="11"/>
                          <a:pt x="3" y="8"/>
                        </a:cubicBezTo>
                        <a:cubicBezTo>
                          <a:pt x="4" y="6"/>
                          <a:pt x="6" y="3"/>
                          <a:pt x="8" y="3"/>
                        </a:cubicBezTo>
                        <a:cubicBezTo>
                          <a:pt x="11" y="3"/>
                          <a:pt x="15" y="9"/>
                          <a:pt x="19" y="16"/>
                        </a:cubicBezTo>
                        <a:cubicBezTo>
                          <a:pt x="19" y="17"/>
                          <a:pt x="20" y="18"/>
                          <a:pt x="20" y="19"/>
                        </a:cubicBezTo>
                        <a:cubicBezTo>
                          <a:pt x="22" y="24"/>
                          <a:pt x="24" y="28"/>
                          <a:pt x="26" y="33"/>
                        </a:cubicBezTo>
                        <a:cubicBezTo>
                          <a:pt x="31" y="45"/>
                          <a:pt x="33" y="49"/>
                          <a:pt x="35" y="49"/>
                        </a:cubicBezTo>
                        <a:cubicBezTo>
                          <a:pt x="36" y="49"/>
                          <a:pt x="36" y="49"/>
                          <a:pt x="36" y="49"/>
                        </a:cubicBezTo>
                        <a:cubicBezTo>
                          <a:pt x="37" y="48"/>
                          <a:pt x="40" y="46"/>
                          <a:pt x="46" y="41"/>
                        </a:cubicBezTo>
                        <a:cubicBezTo>
                          <a:pt x="51" y="38"/>
                          <a:pt x="57" y="33"/>
                          <a:pt x="63" y="29"/>
                        </a:cubicBezTo>
                        <a:cubicBezTo>
                          <a:pt x="64" y="29"/>
                          <a:pt x="65" y="28"/>
                          <a:pt x="66" y="27"/>
                        </a:cubicBezTo>
                        <a:cubicBezTo>
                          <a:pt x="72" y="23"/>
                          <a:pt x="79" y="20"/>
                          <a:pt x="83" y="20"/>
                        </a:cubicBezTo>
                        <a:cubicBezTo>
                          <a:pt x="86" y="20"/>
                          <a:pt x="87" y="21"/>
                          <a:pt x="88" y="23"/>
                        </a:cubicBezTo>
                        <a:cubicBezTo>
                          <a:pt x="88" y="23"/>
                          <a:pt x="88" y="24"/>
                          <a:pt x="85" y="27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8" name="Google Shape;308;p22"/>
                <p:cNvGrpSpPr/>
                <p:nvPr/>
              </p:nvGrpSpPr>
              <p:grpSpPr>
                <a:xfrm>
                  <a:off x="4006816" y="3479570"/>
                  <a:ext cx="447407" cy="322069"/>
                  <a:chOff x="5141307" y="4268878"/>
                  <a:chExt cx="447407" cy="322069"/>
                </a:xfrm>
              </p:grpSpPr>
              <p:sp>
                <p:nvSpPr>
                  <p:cNvPr id="309" name="Google Shape;309;p22"/>
                  <p:cNvSpPr/>
                  <p:nvPr/>
                </p:nvSpPr>
                <p:spPr>
                  <a:xfrm>
                    <a:off x="5141307" y="4268878"/>
                    <a:ext cx="339521" cy="225290"/>
                  </a:xfrm>
                  <a:custGeom>
                    <a:rect b="b" l="l" r="r" t="t"/>
                    <a:pathLst>
                      <a:path extrusionOk="0" h="60" w="90">
                        <a:moveTo>
                          <a:pt x="5" y="60"/>
                        </a:moveTo>
                        <a:cubicBezTo>
                          <a:pt x="10" y="43"/>
                          <a:pt x="10" y="43"/>
                          <a:pt x="10" y="43"/>
                        </a:cubicBezTo>
                        <a:cubicBezTo>
                          <a:pt x="3" y="38"/>
                          <a:pt x="0" y="32"/>
                          <a:pt x="0" y="26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6"/>
                        </a:cubicBezTo>
                        <a:cubicBezTo>
                          <a:pt x="90" y="41"/>
                          <a:pt x="70" y="52"/>
                          <a:pt x="45" y="52"/>
                        </a:cubicBezTo>
                        <a:cubicBezTo>
                          <a:pt x="42" y="52"/>
                          <a:pt x="38" y="52"/>
                          <a:pt x="35" y="52"/>
                        </a:cubicBezTo>
                        <a:lnTo>
                          <a:pt x="5" y="60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3"/>
                          <a:pt x="3" y="26"/>
                        </a:cubicBezTo>
                        <a:cubicBezTo>
                          <a:pt x="3" y="31"/>
                          <a:pt x="6" y="37"/>
                          <a:pt x="13" y="41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49"/>
                          <a:pt x="42" y="49"/>
                          <a:pt x="45" y="49"/>
                        </a:cubicBezTo>
                        <a:cubicBezTo>
                          <a:pt x="68" y="49"/>
                          <a:pt x="87" y="39"/>
                          <a:pt x="87" y="26"/>
                        </a:cubicBezTo>
                        <a:cubicBezTo>
                          <a:pt x="87" y="13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0" name="Google Shape;310;p22"/>
                  <p:cNvSpPr/>
                  <p:nvPr/>
                </p:nvSpPr>
                <p:spPr>
                  <a:xfrm>
                    <a:off x="5250779" y="4362484"/>
                    <a:ext cx="337935" cy="228463"/>
                  </a:xfrm>
                  <a:custGeom>
                    <a:rect b="b" l="l" r="r" t="t"/>
                    <a:pathLst>
                      <a:path extrusionOk="0" h="61" w="90">
                        <a:moveTo>
                          <a:pt x="5" y="61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3" y="39"/>
                          <a:pt x="0" y="33"/>
                          <a:pt x="0" y="27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7"/>
                        </a:cubicBezTo>
                        <a:cubicBezTo>
                          <a:pt x="90" y="41"/>
                          <a:pt x="70" y="53"/>
                          <a:pt x="45" y="53"/>
                        </a:cubicBezTo>
                        <a:cubicBezTo>
                          <a:pt x="42" y="53"/>
                          <a:pt x="38" y="53"/>
                          <a:pt x="35" y="53"/>
                        </a:cubicBezTo>
                        <a:lnTo>
                          <a:pt x="5" y="61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4"/>
                          <a:pt x="3" y="27"/>
                        </a:cubicBezTo>
                        <a:cubicBezTo>
                          <a:pt x="3" y="32"/>
                          <a:pt x="6" y="37"/>
                          <a:pt x="12" y="42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7"/>
                          <a:pt x="9" y="57"/>
                          <a:pt x="9" y="57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50"/>
                          <a:pt x="42" y="50"/>
                          <a:pt x="45" y="50"/>
                        </a:cubicBezTo>
                        <a:cubicBezTo>
                          <a:pt x="68" y="50"/>
                          <a:pt x="87" y="40"/>
                          <a:pt x="87" y="27"/>
                        </a:cubicBezTo>
                        <a:cubicBezTo>
                          <a:pt x="87" y="14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1" name="Google Shape;311;p22"/>
                <p:cNvGrpSpPr/>
                <p:nvPr/>
              </p:nvGrpSpPr>
              <p:grpSpPr>
                <a:xfrm>
                  <a:off x="3748713" y="3953154"/>
                  <a:ext cx="285578" cy="412502"/>
                  <a:chOff x="4651064" y="4359311"/>
                  <a:chExt cx="285578" cy="412502"/>
                </a:xfrm>
              </p:grpSpPr>
              <p:sp>
                <p:nvSpPr>
                  <p:cNvPr id="312" name="Google Shape;312;p22"/>
                  <p:cNvSpPr/>
                  <p:nvPr/>
                </p:nvSpPr>
                <p:spPr>
                  <a:xfrm>
                    <a:off x="4738324" y="4456090"/>
                    <a:ext cx="55530" cy="315723"/>
                  </a:xfrm>
                  <a:custGeom>
                    <a:rect b="b" l="l" r="r" t="t"/>
                    <a:pathLst>
                      <a:path extrusionOk="0" h="84" w="15">
                        <a:moveTo>
                          <a:pt x="8" y="84"/>
                        </a:moveTo>
                        <a:cubicBezTo>
                          <a:pt x="4" y="84"/>
                          <a:pt x="0" y="80"/>
                          <a:pt x="0" y="76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12" y="0"/>
                          <a:pt x="15" y="3"/>
                          <a:pt x="15" y="8"/>
                        </a:cubicBezTo>
                        <a:cubicBezTo>
                          <a:pt x="15" y="76"/>
                          <a:pt x="15" y="76"/>
                          <a:pt x="15" y="76"/>
                        </a:cubicBezTo>
                        <a:cubicBezTo>
                          <a:pt x="15" y="80"/>
                          <a:pt x="12" y="84"/>
                          <a:pt x="8" y="84"/>
                        </a:cubicBezTo>
                        <a:close/>
                        <a:moveTo>
                          <a:pt x="8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76"/>
                          <a:pt x="3" y="76"/>
                          <a:pt x="3" y="76"/>
                        </a:cubicBezTo>
                        <a:cubicBezTo>
                          <a:pt x="3" y="79"/>
                          <a:pt x="5" y="81"/>
                          <a:pt x="8" y="81"/>
                        </a:cubicBezTo>
                        <a:cubicBezTo>
                          <a:pt x="10" y="81"/>
                          <a:pt x="12" y="79"/>
                          <a:pt x="12" y="76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8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3" name="Google Shape;313;p22"/>
                  <p:cNvSpPr/>
                  <p:nvPr/>
                </p:nvSpPr>
                <p:spPr>
                  <a:xfrm>
                    <a:off x="4820824" y="4524312"/>
                    <a:ext cx="55530" cy="247501"/>
                  </a:xfrm>
                  <a:custGeom>
                    <a:rect b="b" l="l" r="r" t="t"/>
                    <a:pathLst>
                      <a:path extrusionOk="0" h="66" w="15">
                        <a:moveTo>
                          <a:pt x="7" y="66"/>
                        </a:moveTo>
                        <a:cubicBezTo>
                          <a:pt x="3" y="66"/>
                          <a:pt x="0" y="62"/>
                          <a:pt x="0" y="5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5" y="3"/>
                          <a:pt x="15" y="8"/>
                        </a:cubicBezTo>
                        <a:cubicBezTo>
                          <a:pt x="15" y="58"/>
                          <a:pt x="15" y="58"/>
                          <a:pt x="15" y="58"/>
                        </a:cubicBezTo>
                        <a:cubicBezTo>
                          <a:pt x="15" y="62"/>
                          <a:pt x="11" y="66"/>
                          <a:pt x="7" y="6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58"/>
                          <a:pt x="3" y="58"/>
                          <a:pt x="3" y="58"/>
                        </a:cubicBezTo>
                        <a:cubicBezTo>
                          <a:pt x="3" y="61"/>
                          <a:pt x="5" y="63"/>
                          <a:pt x="7" y="63"/>
                        </a:cubicBezTo>
                        <a:cubicBezTo>
                          <a:pt x="10" y="63"/>
                          <a:pt x="12" y="61"/>
                          <a:pt x="12" y="58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4" name="Google Shape;314;p22"/>
                  <p:cNvSpPr/>
                  <p:nvPr/>
                </p:nvSpPr>
                <p:spPr>
                  <a:xfrm>
                    <a:off x="4651064" y="4636957"/>
                    <a:ext cx="52356" cy="134856"/>
                  </a:xfrm>
                  <a:custGeom>
                    <a:rect b="b" l="l" r="r" t="t"/>
                    <a:pathLst>
                      <a:path extrusionOk="0" h="36" w="14">
                        <a:moveTo>
                          <a:pt x="7" y="36"/>
                        </a:moveTo>
                        <a:cubicBezTo>
                          <a:pt x="3" y="36"/>
                          <a:pt x="0" y="32"/>
                          <a:pt x="0" y="2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4" y="3"/>
                          <a:pt x="14" y="7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32"/>
                          <a:pt x="11" y="36"/>
                          <a:pt x="7" y="3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7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31"/>
                          <a:pt x="5" y="33"/>
                          <a:pt x="7" y="33"/>
                        </a:cubicBezTo>
                        <a:cubicBezTo>
                          <a:pt x="9" y="33"/>
                          <a:pt x="11" y="31"/>
                          <a:pt x="11" y="28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5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5" name="Google Shape;315;p22"/>
                  <p:cNvSpPr/>
                  <p:nvPr/>
                </p:nvSpPr>
                <p:spPr>
                  <a:xfrm>
                    <a:off x="4651064" y="4359311"/>
                    <a:ext cx="285578" cy="118991"/>
                  </a:xfrm>
                  <a:custGeom>
                    <a:rect b="b" l="l" r="r" t="t"/>
                    <a:pathLst>
                      <a:path extrusionOk="0" h="75" w="180">
                        <a:moveTo>
                          <a:pt x="2" y="75"/>
                        </a:moveTo>
                        <a:lnTo>
                          <a:pt x="0" y="68"/>
                        </a:lnTo>
                        <a:lnTo>
                          <a:pt x="97" y="19"/>
                        </a:lnTo>
                        <a:lnTo>
                          <a:pt x="114" y="42"/>
                        </a:lnTo>
                        <a:lnTo>
                          <a:pt x="159" y="7"/>
                        </a:lnTo>
                        <a:lnTo>
                          <a:pt x="152" y="7"/>
                        </a:lnTo>
                        <a:lnTo>
                          <a:pt x="152" y="0"/>
                        </a:lnTo>
                        <a:lnTo>
                          <a:pt x="180" y="0"/>
                        </a:lnTo>
                        <a:lnTo>
                          <a:pt x="112" y="52"/>
                        </a:lnTo>
                        <a:lnTo>
                          <a:pt x="95" y="28"/>
                        </a:lnTo>
                        <a:lnTo>
                          <a:pt x="2" y="75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6" name="Google Shape;316;p22"/>
                  <p:cNvSpPr/>
                  <p:nvPr/>
                </p:nvSpPr>
                <p:spPr>
                  <a:xfrm>
                    <a:off x="4906498" y="4362484"/>
                    <a:ext cx="23799" cy="30144"/>
                  </a:xfrm>
                  <a:custGeom>
                    <a:rect b="b" l="l" r="r" t="t"/>
                    <a:pathLst>
                      <a:path extrusionOk="0" h="19" w="15">
                        <a:moveTo>
                          <a:pt x="8" y="19"/>
                        </a:moveTo>
                        <a:lnTo>
                          <a:pt x="0" y="17"/>
                        </a:lnTo>
                        <a:lnTo>
                          <a:pt x="8" y="0"/>
                        </a:lnTo>
                        <a:lnTo>
                          <a:pt x="15" y="2"/>
                        </a:lnTo>
                        <a:lnTo>
                          <a:pt x="8" y="19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7" name="Google Shape;317;p22"/>
                <p:cNvGrpSpPr/>
                <p:nvPr/>
              </p:nvGrpSpPr>
              <p:grpSpPr>
                <a:xfrm>
                  <a:off x="3835973" y="2208213"/>
                  <a:ext cx="490243" cy="463271"/>
                  <a:chOff x="5607752" y="3426422"/>
                  <a:chExt cx="490243" cy="463271"/>
                </a:xfrm>
              </p:grpSpPr>
              <p:sp>
                <p:nvSpPr>
                  <p:cNvPr id="318" name="Google Shape;318;p22"/>
                  <p:cNvSpPr/>
                  <p:nvPr/>
                </p:nvSpPr>
                <p:spPr>
                  <a:xfrm>
                    <a:off x="5607752" y="3426422"/>
                    <a:ext cx="490243" cy="463271"/>
                  </a:xfrm>
                  <a:custGeom>
                    <a:rect b="b" l="l" r="r" t="t"/>
                    <a:pathLst>
                      <a:path extrusionOk="0" h="123" w="130">
                        <a:moveTo>
                          <a:pt x="86" y="123"/>
                        </a:move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3" y="100"/>
                          <a:pt x="3" y="100"/>
                          <a:pt x="3" y="100"/>
                        </a:cubicBezTo>
                        <a:cubicBezTo>
                          <a:pt x="28" y="85"/>
                          <a:pt x="53" y="2"/>
                          <a:pt x="54" y="1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130" y="18"/>
                          <a:pt x="130" y="18"/>
                          <a:pt x="130" y="18"/>
                        </a:cubicBez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17" y="108"/>
                          <a:pt x="88" y="122"/>
                          <a:pt x="86" y="123"/>
                        </a:cubicBezTo>
                        <a:close/>
                        <a:moveTo>
                          <a:pt x="7" y="101"/>
                        </a:move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9" y="117"/>
                          <a:pt x="115" y="100"/>
                          <a:pt x="127" y="20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3" y="14"/>
                          <a:pt x="30" y="82"/>
                          <a:pt x="7" y="101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9" name="Google Shape;319;p22"/>
                  <p:cNvSpPr/>
                  <p:nvPr/>
                </p:nvSpPr>
                <p:spPr>
                  <a:xfrm>
                    <a:off x="5829869" y="3516854"/>
                    <a:ext cx="193559" cy="57115"/>
                  </a:xfrm>
                  <a:custGeom>
                    <a:rect b="b" l="l" r="r" t="t"/>
                    <a:pathLst>
                      <a:path extrusionOk="0" h="36" w="122">
                        <a:moveTo>
                          <a:pt x="122" y="36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22" y="29"/>
                        </a:lnTo>
                        <a:lnTo>
                          <a:pt x="122" y="36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0" name="Google Shape;320;p22"/>
                  <p:cNvSpPr/>
                  <p:nvPr/>
                </p:nvSpPr>
                <p:spPr>
                  <a:xfrm>
                    <a:off x="5823523" y="3558104"/>
                    <a:ext cx="176108" cy="52355"/>
                  </a:xfrm>
                  <a:custGeom>
                    <a:rect b="b" l="l" r="r" t="t"/>
                    <a:pathLst>
                      <a:path extrusionOk="0" h="33" w="111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1" name="Google Shape;321;p22"/>
                  <p:cNvSpPr/>
                  <p:nvPr/>
                </p:nvSpPr>
                <p:spPr>
                  <a:xfrm>
                    <a:off x="5812417" y="3604115"/>
                    <a:ext cx="176108" cy="52355"/>
                  </a:xfrm>
                  <a:custGeom>
                    <a:rect b="b" l="l" r="r" t="t"/>
                    <a:pathLst>
                      <a:path extrusionOk="0" h="33" w="111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2" name="Google Shape;322;p22"/>
                  <p:cNvSpPr/>
                  <p:nvPr/>
                </p:nvSpPr>
                <p:spPr>
                  <a:xfrm>
                    <a:off x="5788618" y="3634259"/>
                    <a:ext cx="177693" cy="52355"/>
                  </a:xfrm>
                  <a:custGeom>
                    <a:rect b="b" l="l" r="r" t="t"/>
                    <a:pathLst>
                      <a:path extrusionOk="0" h="33" w="112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2" y="26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3" name="Google Shape;323;p22"/>
                  <p:cNvSpPr/>
                  <p:nvPr/>
                </p:nvSpPr>
                <p:spPr>
                  <a:xfrm>
                    <a:off x="5769579" y="3675509"/>
                    <a:ext cx="180866" cy="52355"/>
                  </a:xfrm>
                  <a:custGeom>
                    <a:rect b="b" l="l" r="r" t="t"/>
                    <a:pathLst>
                      <a:path extrusionOk="0" h="33" w="114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14" y="28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" name="Google Shape;324;p22"/>
                  <p:cNvSpPr/>
                  <p:nvPr/>
                </p:nvSpPr>
                <p:spPr>
                  <a:xfrm>
                    <a:off x="5980591" y="3434354"/>
                    <a:ext cx="76154" cy="90433"/>
                  </a:xfrm>
                  <a:custGeom>
                    <a:rect b="b" l="l" r="r" t="t"/>
                    <a:pathLst>
                      <a:path extrusionOk="0" h="57" w="48">
                        <a:moveTo>
                          <a:pt x="0" y="38"/>
                        </a:moveTo>
                        <a:lnTo>
                          <a:pt x="29" y="0"/>
                        </a:lnTo>
                        <a:lnTo>
                          <a:pt x="48" y="12"/>
                        </a:lnTo>
                        <a:lnTo>
                          <a:pt x="12" y="57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5" name="Google Shape;325;p22"/>
                  <p:cNvSpPr/>
                  <p:nvPr/>
                </p:nvSpPr>
                <p:spPr>
                  <a:xfrm>
                    <a:off x="5974244" y="3426422"/>
                    <a:ext cx="93606" cy="106298"/>
                  </a:xfrm>
                  <a:custGeom>
                    <a:rect b="b" l="l" r="r" t="t"/>
                    <a:pathLst>
                      <a:path extrusionOk="0" h="67" w="59">
                        <a:moveTo>
                          <a:pt x="14" y="67"/>
                        </a:moveTo>
                        <a:lnTo>
                          <a:pt x="0" y="43"/>
                        </a:lnTo>
                        <a:lnTo>
                          <a:pt x="33" y="0"/>
                        </a:lnTo>
                        <a:lnTo>
                          <a:pt x="59" y="15"/>
                        </a:lnTo>
                        <a:lnTo>
                          <a:pt x="14" y="67"/>
                        </a:lnTo>
                        <a:close/>
                        <a:moveTo>
                          <a:pt x="9" y="45"/>
                        </a:moveTo>
                        <a:lnTo>
                          <a:pt x="16" y="55"/>
                        </a:lnTo>
                        <a:lnTo>
                          <a:pt x="47" y="17"/>
                        </a:lnTo>
                        <a:lnTo>
                          <a:pt x="35" y="10"/>
                        </a:lnTo>
                        <a:lnTo>
                          <a:pt x="9" y="45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6" name="Google Shape;326;p22"/>
                <p:cNvGrpSpPr/>
                <p:nvPr/>
              </p:nvGrpSpPr>
              <p:grpSpPr>
                <a:xfrm>
                  <a:off x="4009701" y="3982239"/>
                  <a:ext cx="547357" cy="255434"/>
                  <a:chOff x="5057221" y="3151948"/>
                  <a:chExt cx="547357" cy="255434"/>
                </a:xfrm>
              </p:grpSpPr>
              <p:sp>
                <p:nvSpPr>
                  <p:cNvPr id="327" name="Google Shape;327;p22"/>
                  <p:cNvSpPr/>
                  <p:nvPr/>
                </p:nvSpPr>
                <p:spPr>
                  <a:xfrm>
                    <a:off x="5220634" y="3151948"/>
                    <a:ext cx="383944" cy="255434"/>
                  </a:xfrm>
                  <a:custGeom>
                    <a:rect b="b" l="l" r="r" t="t"/>
                    <a:pathLst>
                      <a:path extrusionOk="0" h="68" w="102">
                        <a:moveTo>
                          <a:pt x="53" y="68"/>
                        </a:moveTo>
                        <a:cubicBezTo>
                          <a:pt x="53" y="68"/>
                          <a:pt x="53" y="68"/>
                          <a:pt x="53" y="68"/>
                        </a:cubicBezTo>
                        <a:cubicBezTo>
                          <a:pt x="36" y="68"/>
                          <a:pt x="25" y="67"/>
                          <a:pt x="19" y="67"/>
                        </a:cubicBezTo>
                        <a:cubicBezTo>
                          <a:pt x="0" y="64"/>
                          <a:pt x="5" y="10"/>
                          <a:pt x="6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20" y="2"/>
                          <a:pt x="43" y="0"/>
                          <a:pt x="62" y="0"/>
                        </a:cubicBezTo>
                        <a:cubicBezTo>
                          <a:pt x="76" y="0"/>
                          <a:pt x="85" y="1"/>
                          <a:pt x="89" y="3"/>
                        </a:cubicBezTo>
                        <a:cubicBezTo>
                          <a:pt x="102" y="10"/>
                          <a:pt x="95" y="60"/>
                          <a:pt x="94" y="66"/>
                        </a:cubicBezTo>
                        <a:cubicBezTo>
                          <a:pt x="94" y="67"/>
                          <a:pt x="94" y="67"/>
                          <a:pt x="94" y="67"/>
                        </a:cubicBezTo>
                        <a:cubicBezTo>
                          <a:pt x="93" y="67"/>
                          <a:pt x="93" y="67"/>
                          <a:pt x="93" y="67"/>
                        </a:cubicBezTo>
                        <a:cubicBezTo>
                          <a:pt x="93" y="67"/>
                          <a:pt x="72" y="68"/>
                          <a:pt x="53" y="68"/>
                        </a:cubicBezTo>
                        <a:close/>
                        <a:moveTo>
                          <a:pt x="9" y="6"/>
                        </a:moveTo>
                        <a:cubicBezTo>
                          <a:pt x="7" y="22"/>
                          <a:pt x="6" y="62"/>
                          <a:pt x="19" y="64"/>
                        </a:cubicBezTo>
                        <a:cubicBezTo>
                          <a:pt x="25" y="64"/>
                          <a:pt x="37" y="65"/>
                          <a:pt x="53" y="65"/>
                        </a:cubicBezTo>
                        <a:cubicBezTo>
                          <a:pt x="70" y="65"/>
                          <a:pt x="87" y="64"/>
                          <a:pt x="91" y="64"/>
                        </a:cubicBezTo>
                        <a:cubicBezTo>
                          <a:pt x="93" y="48"/>
                          <a:pt x="96" y="10"/>
                          <a:pt x="88" y="6"/>
                        </a:cubicBezTo>
                        <a:cubicBezTo>
                          <a:pt x="85" y="4"/>
                          <a:pt x="79" y="3"/>
                          <a:pt x="62" y="3"/>
                        </a:cubicBezTo>
                        <a:cubicBezTo>
                          <a:pt x="43" y="3"/>
                          <a:pt x="20" y="5"/>
                          <a:pt x="12" y="5"/>
                        </a:cubicBezTo>
                        <a:lnTo>
                          <a:pt x="9" y="6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8" name="Google Shape;328;p22"/>
                  <p:cNvSpPr/>
                  <p:nvPr/>
                </p:nvSpPr>
                <p:spPr>
                  <a:xfrm>
                    <a:off x="5242846" y="3164641"/>
                    <a:ext cx="312550" cy="123751"/>
                  </a:xfrm>
                  <a:custGeom>
                    <a:rect b="b" l="l" r="r" t="t"/>
                    <a:pathLst>
                      <a:path extrusionOk="0" h="33" w="83">
                        <a:moveTo>
                          <a:pt x="46" y="33"/>
                        </a:moveTo>
                        <a:cubicBezTo>
                          <a:pt x="45" y="33"/>
                          <a:pt x="45" y="33"/>
                          <a:pt x="44" y="32"/>
                        </a:cubicBezTo>
                        <a:cubicBezTo>
                          <a:pt x="36" y="29"/>
                          <a:pt x="2" y="3"/>
                          <a:pt x="0" y="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7" y="26"/>
                          <a:pt x="45" y="30"/>
                        </a:cubicBezTo>
                        <a:cubicBezTo>
                          <a:pt x="50" y="32"/>
                          <a:pt x="69" y="14"/>
                          <a:pt x="81" y="0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79" y="8"/>
                          <a:pt x="56" y="33"/>
                          <a:pt x="46" y="3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9" name="Google Shape;329;p22"/>
                  <p:cNvSpPr/>
                  <p:nvPr/>
                </p:nvSpPr>
                <p:spPr>
                  <a:xfrm>
                    <a:off x="5100057" y="3220170"/>
                    <a:ext cx="93606" cy="11105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0" name="Google Shape;330;p22"/>
                  <p:cNvSpPr/>
                  <p:nvPr/>
                </p:nvSpPr>
                <p:spPr>
                  <a:xfrm>
                    <a:off x="5111163" y="3332815"/>
                    <a:ext cx="98366" cy="11105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1" name="Google Shape;331;p22"/>
                  <p:cNvSpPr/>
                  <p:nvPr/>
                </p:nvSpPr>
                <p:spPr>
                  <a:xfrm>
                    <a:off x="5057221" y="3277286"/>
                    <a:ext cx="136443" cy="11105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2" name="Google Shape;332;p22"/>
                <p:cNvGrpSpPr/>
                <p:nvPr/>
              </p:nvGrpSpPr>
              <p:grpSpPr>
                <a:xfrm>
                  <a:off x="3859160" y="4537310"/>
                  <a:ext cx="325243" cy="337935"/>
                  <a:chOff x="5125442" y="3615221"/>
                  <a:chExt cx="325243" cy="337935"/>
                </a:xfrm>
              </p:grpSpPr>
              <p:sp>
                <p:nvSpPr>
                  <p:cNvPr id="333" name="Google Shape;333;p22"/>
                  <p:cNvSpPr/>
                  <p:nvPr/>
                </p:nvSpPr>
                <p:spPr>
                  <a:xfrm>
                    <a:off x="5204769" y="3615221"/>
                    <a:ext cx="166588" cy="165001"/>
                  </a:xfrm>
                  <a:custGeom>
                    <a:rect b="b" l="l" r="r" t="t"/>
                    <a:pathLst>
                      <a:path extrusionOk="0" h="44" w="44">
                        <a:moveTo>
                          <a:pt x="22" y="44"/>
                        </a:moveTo>
                        <a:cubicBezTo>
                          <a:pt x="10" y="44"/>
                          <a:pt x="0" y="34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4" y="0"/>
                          <a:pt x="44" y="10"/>
                          <a:pt x="44" y="22"/>
                        </a:cubicBezTo>
                        <a:cubicBezTo>
                          <a:pt x="44" y="34"/>
                          <a:pt x="34" y="44"/>
                          <a:pt x="22" y="44"/>
                        </a:cubicBezTo>
                        <a:close/>
                        <a:moveTo>
                          <a:pt x="22" y="3"/>
                        </a:moveTo>
                        <a:cubicBezTo>
                          <a:pt x="11" y="3"/>
                          <a:pt x="3" y="12"/>
                          <a:pt x="3" y="22"/>
                        </a:cubicBezTo>
                        <a:cubicBezTo>
                          <a:pt x="3" y="33"/>
                          <a:pt x="11" y="41"/>
                          <a:pt x="22" y="41"/>
                        </a:cubicBezTo>
                        <a:cubicBezTo>
                          <a:pt x="32" y="41"/>
                          <a:pt x="41" y="33"/>
                          <a:pt x="41" y="22"/>
                        </a:cubicBezTo>
                        <a:cubicBezTo>
                          <a:pt x="41" y="12"/>
                          <a:pt x="32" y="3"/>
                          <a:pt x="22" y="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4" name="Google Shape;334;p22"/>
                  <p:cNvSpPr/>
                  <p:nvPr/>
                </p:nvSpPr>
                <p:spPr>
                  <a:xfrm>
                    <a:off x="5125442" y="3783394"/>
                    <a:ext cx="325243" cy="169760"/>
                  </a:xfrm>
                  <a:custGeom>
                    <a:rect b="b" l="l" r="r" t="t"/>
                    <a:pathLst>
                      <a:path extrusionOk="0" h="45" w="86">
                        <a:moveTo>
                          <a:pt x="86" y="45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4"/>
                        </a:cubicBezTo>
                        <a:lnTo>
                          <a:pt x="86" y="45"/>
                        </a:lnTo>
                        <a:close/>
                        <a:moveTo>
                          <a:pt x="3" y="42"/>
                        </a:moveTo>
                        <a:cubicBezTo>
                          <a:pt x="83" y="42"/>
                          <a:pt x="83" y="42"/>
                          <a:pt x="83" y="42"/>
                        </a:cubicBezTo>
                        <a:cubicBezTo>
                          <a:pt x="82" y="21"/>
                          <a:pt x="64" y="3"/>
                          <a:pt x="43" y="3"/>
                        </a:cubicBezTo>
                        <a:cubicBezTo>
                          <a:pt x="21" y="3"/>
                          <a:pt x="4" y="21"/>
                          <a:pt x="3" y="42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5" name="Google Shape;335;p22"/>
                  <p:cNvSpPr/>
                  <p:nvPr/>
                </p:nvSpPr>
                <p:spPr>
                  <a:xfrm>
                    <a:off x="5250779" y="3791327"/>
                    <a:ext cx="71395" cy="49182"/>
                  </a:xfrm>
                  <a:custGeom>
                    <a:rect b="b" l="l" r="r" t="t"/>
                    <a:pathLst>
                      <a:path extrusionOk="0" h="13" w="19">
                        <a:moveTo>
                          <a:pt x="10" y="13"/>
                        </a:moveTo>
                        <a:cubicBezTo>
                          <a:pt x="4" y="13"/>
                          <a:pt x="1" y="3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10" y="10"/>
                        </a:cubicBezTo>
                        <a:cubicBezTo>
                          <a:pt x="12" y="10"/>
                          <a:pt x="15" y="4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3"/>
                          <a:pt x="15" y="13"/>
                          <a:pt x="10" y="1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6" name="Google Shape;336;p22"/>
                  <p:cNvSpPr/>
                  <p:nvPr/>
                </p:nvSpPr>
                <p:spPr>
                  <a:xfrm>
                    <a:off x="5250779" y="3829405"/>
                    <a:ext cx="79327" cy="123751"/>
                  </a:xfrm>
                  <a:custGeom>
                    <a:rect b="b" l="l" r="r" t="t"/>
                    <a:pathLst>
                      <a:path extrusionOk="0" h="33" w="21">
                        <a:moveTo>
                          <a:pt x="21" y="33"/>
                        </a:move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22"/>
                          <a:pt x="3" y="0"/>
                          <a:pt x="10" y="0"/>
                        </a:cubicBezTo>
                        <a:cubicBezTo>
                          <a:pt x="17" y="0"/>
                          <a:pt x="20" y="22"/>
                          <a:pt x="21" y="32"/>
                        </a:cubicBezTo>
                        <a:lnTo>
                          <a:pt x="21" y="33"/>
                        </a:lnTo>
                        <a:close/>
                        <a:moveTo>
                          <a:pt x="3" y="30"/>
                        </a:move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6" y="15"/>
                          <a:pt x="12" y="3"/>
                          <a:pt x="10" y="3"/>
                        </a:cubicBezTo>
                        <a:cubicBezTo>
                          <a:pt x="7" y="3"/>
                          <a:pt x="4" y="15"/>
                          <a:pt x="3" y="3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7" name="Google Shape;337;p22"/>
                <p:cNvGrpSpPr/>
                <p:nvPr/>
              </p:nvGrpSpPr>
              <p:grpSpPr>
                <a:xfrm>
                  <a:off x="1682532" y="3174341"/>
                  <a:ext cx="214184" cy="315721"/>
                  <a:chOff x="5303135" y="5279509"/>
                  <a:chExt cx="214184" cy="315721"/>
                </a:xfrm>
              </p:grpSpPr>
              <p:sp>
                <p:nvSpPr>
                  <p:cNvPr id="338" name="Google Shape;338;p22"/>
                  <p:cNvSpPr/>
                  <p:nvPr/>
                </p:nvSpPr>
                <p:spPr>
                  <a:xfrm>
                    <a:off x="5303135" y="5323932"/>
                    <a:ext cx="214184" cy="236395"/>
                  </a:xfrm>
                  <a:custGeom>
                    <a:rect b="b" l="l" r="r" t="t"/>
                    <a:pathLst>
                      <a:path extrusionOk="0" h="63" w="57">
                        <a:moveTo>
                          <a:pt x="34" y="63"/>
                        </a:moveTo>
                        <a:cubicBezTo>
                          <a:pt x="26" y="63"/>
                          <a:pt x="9" y="59"/>
                          <a:pt x="5" y="54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2"/>
                          <a:pt x="5" y="47"/>
                          <a:pt x="7" y="45"/>
                        </a:cubicBezTo>
                        <a:cubicBezTo>
                          <a:pt x="7" y="44"/>
                          <a:pt x="8" y="44"/>
                          <a:pt x="9" y="44"/>
                        </a:cubicBezTo>
                        <a:cubicBezTo>
                          <a:pt x="10" y="44"/>
                          <a:pt x="10" y="44"/>
                          <a:pt x="12" y="44"/>
                        </a:cubicBezTo>
                        <a:cubicBezTo>
                          <a:pt x="14" y="44"/>
                          <a:pt x="18" y="44"/>
                          <a:pt x="22" y="44"/>
                        </a:cubicBezTo>
                        <a:cubicBezTo>
                          <a:pt x="29" y="44"/>
                          <a:pt x="31" y="43"/>
                          <a:pt x="32" y="43"/>
                        </a:cubicBezTo>
                        <a:cubicBezTo>
                          <a:pt x="31" y="42"/>
                          <a:pt x="27" y="41"/>
                          <a:pt x="24" y="40"/>
                        </a:cubicBezTo>
                        <a:cubicBezTo>
                          <a:pt x="22" y="39"/>
                          <a:pt x="19" y="39"/>
                          <a:pt x="16" y="38"/>
                        </a:cubicBezTo>
                        <a:cubicBezTo>
                          <a:pt x="5" y="34"/>
                          <a:pt x="0" y="27"/>
                          <a:pt x="0" y="18"/>
                        </a:cubicBezTo>
                        <a:cubicBezTo>
                          <a:pt x="0" y="5"/>
                          <a:pt x="13" y="0"/>
                          <a:pt x="22" y="0"/>
                        </a:cubicBezTo>
                        <a:cubicBezTo>
                          <a:pt x="29" y="0"/>
                          <a:pt x="47" y="3"/>
                          <a:pt x="50" y="9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0"/>
                          <a:pt x="34" y="16"/>
                          <a:pt x="27" y="16"/>
                        </a:cubicBezTo>
                        <a:cubicBezTo>
                          <a:pt x="26" y="16"/>
                          <a:pt x="24" y="16"/>
                          <a:pt x="24" y="19"/>
                        </a:cubicBezTo>
                        <a:cubicBezTo>
                          <a:pt x="24" y="20"/>
                          <a:pt x="29" y="22"/>
                          <a:pt x="33" y="23"/>
                        </a:cubicBezTo>
                        <a:cubicBezTo>
                          <a:pt x="35" y="23"/>
                          <a:pt x="36" y="24"/>
                          <a:pt x="38" y="24"/>
                        </a:cubicBezTo>
                        <a:cubicBezTo>
                          <a:pt x="46" y="27"/>
                          <a:pt x="57" y="31"/>
                          <a:pt x="57" y="44"/>
                        </a:cubicBezTo>
                        <a:cubicBezTo>
                          <a:pt x="57" y="57"/>
                          <a:pt x="45" y="63"/>
                          <a:pt x="34" y="63"/>
                        </a:cubicBezTo>
                        <a:close/>
                        <a:moveTo>
                          <a:pt x="8" y="53"/>
                        </a:moveTo>
                        <a:cubicBezTo>
                          <a:pt x="11" y="56"/>
                          <a:pt x="26" y="60"/>
                          <a:pt x="34" y="60"/>
                        </a:cubicBezTo>
                        <a:cubicBezTo>
                          <a:pt x="44" y="60"/>
                          <a:pt x="54" y="55"/>
                          <a:pt x="54" y="44"/>
                        </a:cubicBezTo>
                        <a:cubicBezTo>
                          <a:pt x="54" y="33"/>
                          <a:pt x="45" y="30"/>
                          <a:pt x="37" y="27"/>
                        </a:cubicBezTo>
                        <a:cubicBezTo>
                          <a:pt x="35" y="27"/>
                          <a:pt x="34" y="26"/>
                          <a:pt x="32" y="26"/>
                        </a:cubicBezTo>
                        <a:cubicBezTo>
                          <a:pt x="26" y="24"/>
                          <a:pt x="21" y="22"/>
                          <a:pt x="21" y="19"/>
                        </a:cubicBezTo>
                        <a:cubicBezTo>
                          <a:pt x="21" y="15"/>
                          <a:pt x="24" y="13"/>
                          <a:pt x="27" y="13"/>
                        </a:cubicBezTo>
                        <a:cubicBezTo>
                          <a:pt x="31" y="13"/>
                          <a:pt x="42" y="15"/>
                          <a:pt x="47" y="1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5" y="7"/>
                          <a:pt x="30" y="3"/>
                          <a:pt x="22" y="3"/>
                        </a:cubicBezTo>
                        <a:cubicBezTo>
                          <a:pt x="14" y="3"/>
                          <a:pt x="3" y="7"/>
                          <a:pt x="3" y="18"/>
                        </a:cubicBezTo>
                        <a:cubicBezTo>
                          <a:pt x="3" y="26"/>
                          <a:pt x="7" y="32"/>
                          <a:pt x="17" y="35"/>
                        </a:cubicBezTo>
                        <a:cubicBezTo>
                          <a:pt x="20" y="36"/>
                          <a:pt x="23" y="37"/>
                          <a:pt x="25" y="37"/>
                        </a:cubicBezTo>
                        <a:cubicBezTo>
                          <a:pt x="31" y="39"/>
                          <a:pt x="35" y="40"/>
                          <a:pt x="35" y="43"/>
                        </a:cubicBezTo>
                        <a:cubicBezTo>
                          <a:pt x="35" y="46"/>
                          <a:pt x="32" y="47"/>
                          <a:pt x="22" y="47"/>
                        </a:cubicBezTo>
                        <a:cubicBezTo>
                          <a:pt x="18" y="47"/>
                          <a:pt x="14" y="47"/>
                          <a:pt x="11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8" y="48"/>
                          <a:pt x="8" y="51"/>
                          <a:pt x="8" y="5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9" name="Google Shape;339;p22"/>
                  <p:cNvSpPr/>
                  <p:nvPr/>
                </p:nvSpPr>
                <p:spPr>
                  <a:xfrm>
                    <a:off x="5371357" y="5279509"/>
                    <a:ext cx="82500" cy="60288"/>
                  </a:xfrm>
                  <a:custGeom>
                    <a:rect b="b" l="l" r="r" t="t"/>
                    <a:pathLst>
                      <a:path extrusionOk="0" h="38" w="52">
                        <a:moveTo>
                          <a:pt x="45" y="38"/>
                        </a:moveTo>
                        <a:lnTo>
                          <a:pt x="38" y="35"/>
                        </a:lnTo>
                        <a:lnTo>
                          <a:pt x="42" y="14"/>
                        </a:lnTo>
                        <a:lnTo>
                          <a:pt x="7" y="9"/>
                        </a:lnTo>
                        <a:lnTo>
                          <a:pt x="12" y="31"/>
                        </a:lnTo>
                        <a:lnTo>
                          <a:pt x="4" y="31"/>
                        </a:lnTo>
                        <a:lnTo>
                          <a:pt x="0" y="0"/>
                        </a:lnTo>
                        <a:lnTo>
                          <a:pt x="52" y="9"/>
                        </a:lnTo>
                        <a:lnTo>
                          <a:pt x="45" y="38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0" name="Google Shape;340;p22"/>
                  <p:cNvSpPr/>
                  <p:nvPr/>
                </p:nvSpPr>
                <p:spPr>
                  <a:xfrm>
                    <a:off x="5377703" y="5549221"/>
                    <a:ext cx="84087" cy="46009"/>
                  </a:xfrm>
                  <a:custGeom>
                    <a:rect b="b" l="l" r="r" t="t"/>
                    <a:pathLst>
                      <a:path extrusionOk="0" h="29" w="53">
                        <a:moveTo>
                          <a:pt x="53" y="29"/>
                        </a:moveTo>
                        <a:lnTo>
                          <a:pt x="0" y="29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8" y="22"/>
                        </a:lnTo>
                        <a:lnTo>
                          <a:pt x="43" y="22"/>
                        </a:lnTo>
                        <a:lnTo>
                          <a:pt x="38" y="5"/>
                        </a:lnTo>
                        <a:lnTo>
                          <a:pt x="46" y="3"/>
                        </a:lnTo>
                        <a:lnTo>
                          <a:pt x="53" y="29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41" name="Google Shape;341;p22"/>
              <p:cNvGrpSpPr/>
              <p:nvPr/>
            </p:nvGrpSpPr>
            <p:grpSpPr>
              <a:xfrm>
                <a:off x="1811797" y="1791124"/>
                <a:ext cx="2339288" cy="3761336"/>
                <a:chOff x="8253415" y="755650"/>
                <a:chExt cx="1125538" cy="1809750"/>
              </a:xfrm>
            </p:grpSpPr>
            <p:sp>
              <p:nvSpPr>
                <p:cNvPr id="342" name="Google Shape;342;p22"/>
                <p:cNvSpPr/>
                <p:nvPr/>
              </p:nvSpPr>
              <p:spPr>
                <a:xfrm>
                  <a:off x="8253415" y="755650"/>
                  <a:ext cx="1125538" cy="1350963"/>
                </a:xfrm>
                <a:custGeom>
                  <a:rect b="b" l="l" r="r" t="t"/>
                  <a:pathLst>
                    <a:path extrusionOk="0" h="508" w="423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268"/>
                        <a:pt x="29" y="316"/>
                        <a:pt x="58" y="360"/>
                      </a:cubicBezTo>
                      <a:cubicBezTo>
                        <a:pt x="122" y="456"/>
                        <a:pt x="85" y="508"/>
                        <a:pt x="122" y="508"/>
                      </a:cubicBezTo>
                      <a:cubicBezTo>
                        <a:pt x="212" y="508"/>
                        <a:pt x="212" y="508"/>
                        <a:pt x="212" y="508"/>
                      </a:cubicBezTo>
                      <a:cubicBezTo>
                        <a:pt x="302" y="508"/>
                        <a:pt x="302" y="508"/>
                        <a:pt x="302" y="508"/>
                      </a:cubicBezTo>
                      <a:cubicBezTo>
                        <a:pt x="339" y="508"/>
                        <a:pt x="302" y="456"/>
                        <a:pt x="366" y="360"/>
                      </a:cubicBezTo>
                      <a:cubicBezTo>
                        <a:pt x="395" y="316"/>
                        <a:pt x="423" y="269"/>
                        <a:pt x="423" y="213"/>
                      </a:cubicBezTo>
                      <a:cubicBezTo>
                        <a:pt x="423" y="97"/>
                        <a:pt x="329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FCC96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22"/>
                <p:cNvSpPr/>
                <p:nvPr/>
              </p:nvSpPr>
              <p:spPr>
                <a:xfrm>
                  <a:off x="8494715" y="949325"/>
                  <a:ext cx="884238" cy="1157288"/>
                </a:xfrm>
                <a:custGeom>
                  <a:rect b="b" l="l" r="r" t="t"/>
                  <a:pathLst>
                    <a:path extrusionOk="0" h="435" w="332">
                      <a:moveTo>
                        <a:pt x="279" y="0"/>
                      </a:moveTo>
                      <a:cubicBezTo>
                        <a:pt x="279" y="3"/>
                        <a:pt x="279" y="6"/>
                        <a:pt x="279" y="9"/>
                      </a:cubicBezTo>
                      <a:cubicBezTo>
                        <a:pt x="279" y="179"/>
                        <a:pt x="160" y="321"/>
                        <a:pt x="0" y="355"/>
                      </a:cubicBezTo>
                      <a:cubicBezTo>
                        <a:pt x="16" y="407"/>
                        <a:pt x="5" y="435"/>
                        <a:pt x="31" y="435"/>
                      </a:cubicBezTo>
                      <a:cubicBezTo>
                        <a:pt x="121" y="435"/>
                        <a:pt x="121" y="435"/>
                        <a:pt x="121" y="435"/>
                      </a:cubicBezTo>
                      <a:cubicBezTo>
                        <a:pt x="211" y="435"/>
                        <a:pt x="211" y="435"/>
                        <a:pt x="211" y="435"/>
                      </a:cubicBezTo>
                      <a:cubicBezTo>
                        <a:pt x="248" y="435"/>
                        <a:pt x="211" y="383"/>
                        <a:pt x="275" y="287"/>
                      </a:cubicBezTo>
                      <a:cubicBezTo>
                        <a:pt x="304" y="243"/>
                        <a:pt x="332" y="196"/>
                        <a:pt x="332" y="140"/>
                      </a:cubicBezTo>
                      <a:cubicBezTo>
                        <a:pt x="332" y="87"/>
                        <a:pt x="312" y="37"/>
                        <a:pt x="279" y="0"/>
                      </a:cubicBezTo>
                      <a:close/>
                    </a:path>
                  </a:pathLst>
                </a:custGeom>
                <a:solidFill>
                  <a:srgbClr val="FBBC4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22"/>
                <p:cNvSpPr/>
                <p:nvPr/>
              </p:nvSpPr>
              <p:spPr>
                <a:xfrm>
                  <a:off x="8509003" y="1428750"/>
                  <a:ext cx="615950" cy="715963"/>
                </a:xfrm>
                <a:custGeom>
                  <a:rect b="b" l="l" r="r" t="t"/>
                  <a:pathLst>
                    <a:path extrusionOk="0" h="269" w="232">
                      <a:moveTo>
                        <a:pt x="13" y="38"/>
                      </a:moveTo>
                      <a:cubicBezTo>
                        <a:pt x="11" y="35"/>
                        <a:pt x="6" y="35"/>
                        <a:pt x="4" y="37"/>
                      </a:cubicBezTo>
                      <a:cubicBezTo>
                        <a:pt x="1" y="39"/>
                        <a:pt x="0" y="44"/>
                        <a:pt x="3" y="46"/>
                      </a:cubicBezTo>
                      <a:cubicBezTo>
                        <a:pt x="4" y="48"/>
                        <a:pt x="5" y="49"/>
                        <a:pt x="6" y="51"/>
                      </a:cubicBezTo>
                      <a:cubicBezTo>
                        <a:pt x="77" y="265"/>
                        <a:pt x="77" y="265"/>
                        <a:pt x="77" y="265"/>
                      </a:cubicBezTo>
                      <a:cubicBezTo>
                        <a:pt x="77" y="267"/>
                        <a:pt x="80" y="269"/>
                        <a:pt x="83" y="269"/>
                      </a:cubicBezTo>
                      <a:cubicBezTo>
                        <a:pt x="83" y="269"/>
                        <a:pt x="84" y="269"/>
                        <a:pt x="85" y="269"/>
                      </a:cubicBezTo>
                      <a:cubicBezTo>
                        <a:pt x="88" y="268"/>
                        <a:pt x="90" y="264"/>
                        <a:pt x="89" y="260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40" y="70"/>
                        <a:pt x="60" y="74"/>
                        <a:pt x="76" y="69"/>
                      </a:cubicBezTo>
                      <a:cubicBezTo>
                        <a:pt x="79" y="68"/>
                        <a:pt x="82" y="66"/>
                        <a:pt x="85" y="64"/>
                      </a:cubicBezTo>
                      <a:cubicBezTo>
                        <a:pt x="93" y="70"/>
                        <a:pt x="103" y="73"/>
                        <a:pt x="113" y="73"/>
                      </a:cubicBezTo>
                      <a:cubicBezTo>
                        <a:pt x="125" y="73"/>
                        <a:pt x="136" y="69"/>
                        <a:pt x="145" y="62"/>
                      </a:cubicBezTo>
                      <a:cubicBezTo>
                        <a:pt x="150" y="64"/>
                        <a:pt x="155" y="67"/>
                        <a:pt x="161" y="68"/>
                      </a:cubicBezTo>
                      <a:cubicBezTo>
                        <a:pt x="180" y="73"/>
                        <a:pt x="196" y="72"/>
                        <a:pt x="210" y="65"/>
                      </a:cubicBezTo>
                      <a:cubicBezTo>
                        <a:pt x="146" y="260"/>
                        <a:pt x="146" y="260"/>
                        <a:pt x="146" y="260"/>
                      </a:cubicBezTo>
                      <a:cubicBezTo>
                        <a:pt x="144" y="264"/>
                        <a:pt x="146" y="268"/>
                        <a:pt x="150" y="269"/>
                      </a:cubicBezTo>
                      <a:cubicBezTo>
                        <a:pt x="150" y="269"/>
                        <a:pt x="151" y="269"/>
                        <a:pt x="152" y="269"/>
                      </a:cubicBezTo>
                      <a:cubicBezTo>
                        <a:pt x="155" y="269"/>
                        <a:pt x="157" y="267"/>
                        <a:pt x="158" y="265"/>
                      </a:cubicBezTo>
                      <a:cubicBezTo>
                        <a:pt x="228" y="50"/>
                        <a:pt x="228" y="50"/>
                        <a:pt x="228" y="50"/>
                      </a:cubicBezTo>
                      <a:cubicBezTo>
                        <a:pt x="229" y="50"/>
                        <a:pt x="230" y="49"/>
                        <a:pt x="230" y="48"/>
                      </a:cubicBezTo>
                      <a:cubicBezTo>
                        <a:pt x="232" y="45"/>
                        <a:pt x="232" y="41"/>
                        <a:pt x="229" y="39"/>
                      </a:cubicBezTo>
                      <a:cubicBezTo>
                        <a:pt x="226" y="37"/>
                        <a:pt x="222" y="37"/>
                        <a:pt x="220" y="40"/>
                      </a:cubicBezTo>
                      <a:cubicBezTo>
                        <a:pt x="207" y="56"/>
                        <a:pt x="189" y="62"/>
                        <a:pt x="165" y="55"/>
                      </a:cubicBezTo>
                      <a:cubicBezTo>
                        <a:pt x="162" y="55"/>
                        <a:pt x="158" y="54"/>
                        <a:pt x="154" y="52"/>
                      </a:cubicBezTo>
                      <a:cubicBezTo>
                        <a:pt x="158" y="46"/>
                        <a:pt x="160" y="38"/>
                        <a:pt x="160" y="31"/>
                      </a:cubicBezTo>
                      <a:cubicBezTo>
                        <a:pt x="159" y="17"/>
                        <a:pt x="154" y="7"/>
                        <a:pt x="146" y="3"/>
                      </a:cubicBezTo>
                      <a:cubicBezTo>
                        <a:pt x="142" y="0"/>
                        <a:pt x="137" y="0"/>
                        <a:pt x="132" y="3"/>
                      </a:cubicBezTo>
                      <a:cubicBezTo>
                        <a:pt x="125" y="8"/>
                        <a:pt x="122" y="18"/>
                        <a:pt x="123" y="32"/>
                      </a:cubicBezTo>
                      <a:cubicBezTo>
                        <a:pt x="124" y="40"/>
                        <a:pt x="127" y="48"/>
                        <a:pt x="134" y="54"/>
                      </a:cubicBezTo>
                      <a:cubicBezTo>
                        <a:pt x="123" y="61"/>
                        <a:pt x="107" y="61"/>
                        <a:pt x="95" y="55"/>
                      </a:cubicBezTo>
                      <a:cubicBezTo>
                        <a:pt x="99" y="49"/>
                        <a:pt x="102" y="41"/>
                        <a:pt x="103" y="32"/>
                      </a:cubicBezTo>
                      <a:cubicBezTo>
                        <a:pt x="103" y="19"/>
                        <a:pt x="99" y="9"/>
                        <a:pt x="92" y="4"/>
                      </a:cubicBezTo>
                      <a:cubicBezTo>
                        <a:pt x="87" y="1"/>
                        <a:pt x="82" y="1"/>
                        <a:pt x="77" y="4"/>
                      </a:cubicBezTo>
                      <a:cubicBezTo>
                        <a:pt x="70" y="8"/>
                        <a:pt x="65" y="18"/>
                        <a:pt x="66" y="32"/>
                      </a:cubicBezTo>
                      <a:cubicBezTo>
                        <a:pt x="66" y="40"/>
                        <a:pt x="69" y="48"/>
                        <a:pt x="75" y="55"/>
                      </a:cubicBezTo>
                      <a:cubicBezTo>
                        <a:pt x="74" y="56"/>
                        <a:pt x="73" y="56"/>
                        <a:pt x="72" y="56"/>
                      </a:cubicBezTo>
                      <a:cubicBezTo>
                        <a:pt x="52" y="63"/>
                        <a:pt x="23" y="52"/>
                        <a:pt x="13" y="38"/>
                      </a:cubicBezTo>
                      <a:close/>
                      <a:moveTo>
                        <a:pt x="140" y="14"/>
                      </a:move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2" y="15"/>
                        <a:pt x="146" y="20"/>
                        <a:pt x="147" y="32"/>
                      </a:cubicBezTo>
                      <a:cubicBezTo>
                        <a:pt x="147" y="36"/>
                        <a:pt x="145" y="41"/>
                        <a:pt x="143" y="45"/>
                      </a:cubicBezTo>
                      <a:cubicBezTo>
                        <a:pt x="139" y="41"/>
                        <a:pt x="137" y="37"/>
                        <a:pt x="136" y="31"/>
                      </a:cubicBezTo>
                      <a:cubicBezTo>
                        <a:pt x="135" y="21"/>
                        <a:pt x="138" y="15"/>
                        <a:pt x="140" y="14"/>
                      </a:cubicBezTo>
                      <a:close/>
                      <a:moveTo>
                        <a:pt x="84" y="15"/>
                      </a:moveTo>
                      <a:cubicBezTo>
                        <a:pt x="84" y="15"/>
                        <a:pt x="84" y="15"/>
                        <a:pt x="84" y="15"/>
                      </a:cubicBezTo>
                      <a:cubicBezTo>
                        <a:pt x="84" y="15"/>
                        <a:pt x="85" y="15"/>
                        <a:pt x="85" y="16"/>
                      </a:cubicBezTo>
                      <a:cubicBezTo>
                        <a:pt x="87" y="17"/>
                        <a:pt x="90" y="21"/>
                        <a:pt x="89" y="31"/>
                      </a:cubicBezTo>
                      <a:cubicBezTo>
                        <a:pt x="89" y="37"/>
                        <a:pt x="88" y="43"/>
                        <a:pt x="85" y="47"/>
                      </a:cubicBezTo>
                      <a:cubicBezTo>
                        <a:pt x="81" y="42"/>
                        <a:pt x="79" y="37"/>
                        <a:pt x="79" y="31"/>
                      </a:cubicBezTo>
                      <a:cubicBezTo>
                        <a:pt x="79" y="21"/>
                        <a:pt x="82" y="16"/>
                        <a:pt x="84" y="15"/>
                      </a:cubicBezTo>
                      <a:close/>
                    </a:path>
                  </a:pathLst>
                </a:custGeom>
                <a:solidFill>
                  <a:srgbClr val="3B596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22"/>
                <p:cNvSpPr/>
                <p:nvPr/>
              </p:nvSpPr>
              <p:spPr>
                <a:xfrm>
                  <a:off x="8902703" y="1527175"/>
                  <a:ext cx="222250" cy="579438"/>
                </a:xfrm>
                <a:custGeom>
                  <a:rect b="b" l="l" r="r" t="t"/>
                  <a:pathLst>
                    <a:path extrusionOk="0" h="218" w="84">
                      <a:moveTo>
                        <a:pt x="62" y="28"/>
                      </a:moveTo>
                      <a:cubicBezTo>
                        <a:pt x="0" y="218"/>
                        <a:pt x="0" y="218"/>
                        <a:pt x="0" y="218"/>
                      </a:cubicBezTo>
                      <a:cubicBezTo>
                        <a:pt x="13" y="218"/>
                        <a:pt x="13" y="218"/>
                        <a:pt x="13" y="218"/>
                      </a:cubicBezTo>
                      <a:cubicBezTo>
                        <a:pt x="80" y="13"/>
                        <a:pt x="80" y="13"/>
                        <a:pt x="80" y="13"/>
                      </a:cubicBezTo>
                      <a:cubicBezTo>
                        <a:pt x="81" y="13"/>
                        <a:pt x="82" y="12"/>
                        <a:pt x="82" y="11"/>
                      </a:cubicBezTo>
                      <a:cubicBezTo>
                        <a:pt x="84" y="8"/>
                        <a:pt x="84" y="4"/>
                        <a:pt x="81" y="2"/>
                      </a:cubicBezTo>
                      <a:cubicBezTo>
                        <a:pt x="78" y="0"/>
                        <a:pt x="74" y="0"/>
                        <a:pt x="72" y="3"/>
                      </a:cubicBezTo>
                      <a:cubicBezTo>
                        <a:pt x="64" y="13"/>
                        <a:pt x="55" y="18"/>
                        <a:pt x="43" y="20"/>
                      </a:cubicBezTo>
                      <a:cubicBezTo>
                        <a:pt x="39" y="25"/>
                        <a:pt x="35" y="29"/>
                        <a:pt x="31" y="34"/>
                      </a:cubicBezTo>
                      <a:cubicBezTo>
                        <a:pt x="42" y="34"/>
                        <a:pt x="53" y="33"/>
                        <a:pt x="62" y="28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22"/>
                <p:cNvSpPr/>
                <p:nvPr/>
              </p:nvSpPr>
              <p:spPr>
                <a:xfrm>
                  <a:off x="8623303" y="1846263"/>
                  <a:ext cx="115888" cy="260350"/>
                </a:xfrm>
                <a:custGeom>
                  <a:rect b="b" l="l" r="r" t="t"/>
                  <a:pathLst>
                    <a:path extrusionOk="0" h="98" w="44">
                      <a:moveTo>
                        <a:pt x="44" y="98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4" y="3"/>
                        <a:pt x="0" y="5"/>
                      </a:cubicBezTo>
                      <a:cubicBezTo>
                        <a:pt x="30" y="98"/>
                        <a:pt x="30" y="98"/>
                        <a:pt x="30" y="98"/>
                      </a:cubicBezTo>
                      <a:lnTo>
                        <a:pt x="44" y="98"/>
                      </a:ln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2"/>
                <p:cNvSpPr/>
                <p:nvPr/>
              </p:nvSpPr>
              <p:spPr>
                <a:xfrm>
                  <a:off x="8572503" y="2106613"/>
                  <a:ext cx="485775" cy="223838"/>
                </a:xfrm>
                <a:custGeom>
                  <a:rect b="b" l="l" r="r" t="t"/>
                  <a:pathLst>
                    <a:path extrusionOk="0" h="84" w="183">
                      <a:moveTo>
                        <a:pt x="166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16"/>
                        <a:pt x="2" y="24"/>
                      </a:cubicBezTo>
                      <a:cubicBezTo>
                        <a:pt x="2" y="33"/>
                        <a:pt x="9" y="49"/>
                        <a:pt x="17" y="49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13" y="59"/>
                        <a:pt x="13" y="59"/>
                        <a:pt x="13" y="59"/>
                      </a:cubicBezTo>
                      <a:cubicBezTo>
                        <a:pt x="4" y="62"/>
                        <a:pt x="0" y="67"/>
                        <a:pt x="3" y="75"/>
                      </a:cubicBezTo>
                      <a:cubicBezTo>
                        <a:pt x="5" y="82"/>
                        <a:pt x="11" y="84"/>
                        <a:pt x="17" y="84"/>
                      </a:cubicBezTo>
                      <a:cubicBezTo>
                        <a:pt x="19" y="84"/>
                        <a:pt x="21" y="83"/>
                        <a:pt x="22" y="82"/>
                      </a:cubicBezTo>
                      <a:cubicBezTo>
                        <a:pt x="171" y="33"/>
                        <a:pt x="171" y="33"/>
                        <a:pt x="171" y="33"/>
                      </a:cubicBezTo>
                      <a:cubicBezTo>
                        <a:pt x="178" y="31"/>
                        <a:pt x="183" y="22"/>
                        <a:pt x="182" y="14"/>
                      </a:cubicBezTo>
                      <a:cubicBezTo>
                        <a:pt x="181" y="7"/>
                        <a:pt x="174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2"/>
                <p:cNvSpPr/>
                <p:nvPr/>
              </p:nvSpPr>
              <p:spPr>
                <a:xfrm>
                  <a:off x="8575678" y="2235200"/>
                  <a:ext cx="485775" cy="330200"/>
                </a:xfrm>
                <a:custGeom>
                  <a:rect b="b" l="l" r="r" t="t"/>
                  <a:pathLst>
                    <a:path extrusionOk="0" h="124" w="183">
                      <a:moveTo>
                        <a:pt x="165" y="62"/>
                      </a:moveTo>
                      <a:cubicBezTo>
                        <a:pt x="115" y="62"/>
                        <a:pt x="115" y="62"/>
                        <a:pt x="115" y="62"/>
                      </a:cubicBezTo>
                      <a:cubicBezTo>
                        <a:pt x="170" y="38"/>
                        <a:pt x="170" y="38"/>
                        <a:pt x="170" y="38"/>
                      </a:cubicBezTo>
                      <a:cubicBezTo>
                        <a:pt x="178" y="35"/>
                        <a:pt x="183" y="23"/>
                        <a:pt x="180" y="14"/>
                      </a:cubicBezTo>
                      <a:cubicBezTo>
                        <a:pt x="177" y="6"/>
                        <a:pt x="169" y="0"/>
                        <a:pt x="160" y="3"/>
                      </a:cubicBezTo>
                      <a:cubicBezTo>
                        <a:pt x="12" y="50"/>
                        <a:pt x="12" y="50"/>
                        <a:pt x="12" y="50"/>
                      </a:cubicBezTo>
                      <a:cubicBezTo>
                        <a:pt x="4" y="52"/>
                        <a:pt x="0" y="63"/>
                        <a:pt x="1" y="70"/>
                      </a:cubicBezTo>
                      <a:cubicBezTo>
                        <a:pt x="2" y="78"/>
                        <a:pt x="9" y="87"/>
                        <a:pt x="16" y="87"/>
                      </a:cubicBezTo>
                      <a:cubicBezTo>
                        <a:pt x="30" y="87"/>
                        <a:pt x="30" y="87"/>
                        <a:pt x="30" y="87"/>
                      </a:cubicBezTo>
                      <a:cubicBezTo>
                        <a:pt x="54" y="124"/>
                        <a:pt x="54" y="124"/>
                        <a:pt x="54" y="124"/>
                      </a:cubicBezTo>
                      <a:cubicBezTo>
                        <a:pt x="127" y="124"/>
                        <a:pt x="127" y="124"/>
                        <a:pt x="127" y="124"/>
                      </a:cubicBezTo>
                      <a:cubicBezTo>
                        <a:pt x="151" y="87"/>
                        <a:pt x="151" y="87"/>
                        <a:pt x="151" y="87"/>
                      </a:cubicBezTo>
                      <a:cubicBezTo>
                        <a:pt x="165" y="87"/>
                        <a:pt x="165" y="87"/>
                        <a:pt x="165" y="87"/>
                      </a:cubicBezTo>
                      <a:cubicBezTo>
                        <a:pt x="174" y="87"/>
                        <a:pt x="181" y="83"/>
                        <a:pt x="181" y="75"/>
                      </a:cubicBezTo>
                      <a:cubicBezTo>
                        <a:pt x="181" y="66"/>
                        <a:pt x="174" y="62"/>
                        <a:pt x="165" y="62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49" name="Google Shape;349;p22"/>
            <p:cNvSpPr/>
            <p:nvPr/>
          </p:nvSpPr>
          <p:spPr>
            <a:xfrm rot="5400000">
              <a:off x="980408" y="1391756"/>
              <a:ext cx="4464496" cy="4464496"/>
            </a:xfrm>
            <a:prstGeom prst="blockArc">
              <a:avLst>
                <a:gd fmla="val 10800000" name="adj1"/>
                <a:gd fmla="val 523590" name="adj2"/>
                <a:gd fmla="val 23000" name="adj3"/>
              </a:avLst>
            </a:prstGeom>
            <a:gradFill>
              <a:gsLst>
                <a:gs pos="0">
                  <a:srgbClr val="EDFFFF">
                    <a:alpha val="0"/>
                  </a:srgbClr>
                </a:gs>
                <a:gs pos="77000">
                  <a:srgbClr val="11B2AE">
                    <a:alpha val="22745"/>
                  </a:srgbClr>
                </a:gs>
                <a:gs pos="100000">
                  <a:srgbClr val="11B2AE">
                    <a:alpha val="22745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0" name="Google Shape;350;p22"/>
            <p:cNvCxnSpPr/>
            <p:nvPr/>
          </p:nvCxnSpPr>
          <p:spPr>
            <a:xfrm>
              <a:off x="5531267" y="2934474"/>
              <a:ext cx="598922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51" name="Google Shape;351;p22"/>
            <p:cNvGrpSpPr/>
            <p:nvPr/>
          </p:nvGrpSpPr>
          <p:grpSpPr>
            <a:xfrm>
              <a:off x="4518571" y="1665238"/>
              <a:ext cx="540000" cy="540000"/>
              <a:chOff x="824229" y="5280877"/>
              <a:chExt cx="347557" cy="347557"/>
            </a:xfrm>
          </p:grpSpPr>
          <p:sp>
            <p:nvSpPr>
              <p:cNvPr id="352" name="Google Shape;352;p22"/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chemeClr val="accent1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2"/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rect b="b" l="l" r="r" t="t"/>
                <a:pathLst>
                  <a:path extrusionOk="0" h="579502" w="607639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54" name="Google Shape;354;p22"/>
            <p:cNvCxnSpPr/>
            <p:nvPr/>
          </p:nvCxnSpPr>
          <p:spPr>
            <a:xfrm>
              <a:off x="5531267" y="4436045"/>
              <a:ext cx="598922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55" name="Google Shape;355;p22"/>
            <p:cNvGrpSpPr/>
            <p:nvPr/>
          </p:nvGrpSpPr>
          <p:grpSpPr>
            <a:xfrm>
              <a:off x="5146791" y="3155877"/>
              <a:ext cx="540000" cy="540000"/>
              <a:chOff x="824229" y="5280877"/>
              <a:chExt cx="347557" cy="347557"/>
            </a:xfrm>
          </p:grpSpPr>
          <p:sp>
            <p:nvSpPr>
              <p:cNvPr id="356" name="Google Shape;356;p22"/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chemeClr val="accent2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rect b="b" l="l" r="r" t="t"/>
                <a:pathLst>
                  <a:path extrusionOk="0" h="579502" w="607639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22"/>
            <p:cNvGrpSpPr/>
            <p:nvPr/>
          </p:nvGrpSpPr>
          <p:grpSpPr>
            <a:xfrm>
              <a:off x="4755799" y="4572785"/>
              <a:ext cx="540000" cy="540000"/>
              <a:chOff x="824229" y="5280877"/>
              <a:chExt cx="347557" cy="347557"/>
            </a:xfrm>
          </p:grpSpPr>
          <p:sp>
            <p:nvSpPr>
              <p:cNvPr id="359" name="Google Shape;359;p22"/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chemeClr val="accent3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rect b="b" l="l" r="r" t="t"/>
                <a:pathLst>
                  <a:path extrusionOk="0" h="579502" w="607639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" name="Google Shape;361;p22"/>
            <p:cNvGrpSpPr/>
            <p:nvPr/>
          </p:nvGrpSpPr>
          <p:grpSpPr>
            <a:xfrm>
              <a:off x="5589075" y="1549813"/>
              <a:ext cx="5931412" cy="1059056"/>
              <a:chOff x="5589075" y="1432904"/>
              <a:chExt cx="5931412" cy="1059056"/>
            </a:xfrm>
          </p:grpSpPr>
          <p:sp>
            <p:nvSpPr>
              <p:cNvPr id="362" name="Google Shape;362;p22"/>
              <p:cNvSpPr txBox="1"/>
              <p:nvPr/>
            </p:nvSpPr>
            <p:spPr>
              <a:xfrm>
                <a:off x="5589075" y="1904725"/>
                <a:ext cx="5931412" cy="58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chemeClr val="dk1"/>
                    </a:solidFill>
                  </a:rPr>
                  <a:t>Optimality matters but not the top concern. The hospitals are expecting feasible solutions that are good and quick to obtain.</a:t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2"/>
              <p:cNvSpPr txBox="1"/>
              <p:nvPr/>
            </p:nvSpPr>
            <p:spPr>
              <a:xfrm>
                <a:off x="5589075" y="1432904"/>
                <a:ext cx="5931412" cy="471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</a:rPr>
                  <a:t>The goal :  Scheduling patients for each hospital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" name="Google Shape;364;p22"/>
            <p:cNvGrpSpPr/>
            <p:nvPr/>
          </p:nvGrpSpPr>
          <p:grpSpPr>
            <a:xfrm>
              <a:off x="5928676" y="3123379"/>
              <a:ext cx="5931657" cy="1058921"/>
              <a:chOff x="5589074" y="1432904"/>
              <a:chExt cx="6291900" cy="1058921"/>
            </a:xfrm>
          </p:grpSpPr>
          <p:sp>
            <p:nvSpPr>
              <p:cNvPr id="365" name="Google Shape;365;p22"/>
              <p:cNvSpPr txBox="1"/>
              <p:nvPr/>
            </p:nvSpPr>
            <p:spPr>
              <a:xfrm>
                <a:off x="5589074" y="1904725"/>
                <a:ext cx="6291900" cy="5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rmAutofit lnSpcReduction="10000"/>
              </a:bodyPr>
              <a:lstStyle/>
              <a:p>
                <a:pPr indent="-3111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en-US" sz="1300">
                    <a:solidFill>
                      <a:schemeClr val="dk1"/>
                    </a:solidFill>
                  </a:rPr>
                  <a:t>Solution space grows exponentially to the size of decision variables. 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en-US" sz="1300">
                    <a:solidFill>
                      <a:schemeClr val="dk1"/>
                    </a:solidFill>
                  </a:rPr>
                  <a:t>Serenity Hospital: 59 patients -&gt; 1475 variables !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sp>
            <p:nvSpPr>
              <p:cNvPr id="366" name="Google Shape;366;p22"/>
              <p:cNvSpPr txBox="1"/>
              <p:nvPr/>
            </p:nvSpPr>
            <p:spPr>
              <a:xfrm>
                <a:off x="5589075" y="1432904"/>
                <a:ext cx="5931412" cy="471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</a:rPr>
                  <a:t>The obstacle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22"/>
            <p:cNvGrpSpPr/>
            <p:nvPr/>
          </p:nvGrpSpPr>
          <p:grpSpPr>
            <a:xfrm>
              <a:off x="5589075" y="4516159"/>
              <a:ext cx="7126500" cy="1059216"/>
              <a:chOff x="5589075" y="1432904"/>
              <a:chExt cx="7126500" cy="1059216"/>
            </a:xfrm>
          </p:grpSpPr>
          <p:sp>
            <p:nvSpPr>
              <p:cNvPr id="368" name="Google Shape;368;p22"/>
              <p:cNvSpPr txBox="1"/>
              <p:nvPr/>
            </p:nvSpPr>
            <p:spPr>
              <a:xfrm>
                <a:off x="5589075" y="1904720"/>
                <a:ext cx="7126500" cy="5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-311943" lvl="0" marL="45720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13"/>
                  <a:buChar char="●"/>
                </a:pPr>
                <a:r>
                  <a:rPr lang="en-US" sz="1312">
                    <a:solidFill>
                      <a:schemeClr val="dk1"/>
                    </a:solidFill>
                  </a:rPr>
                  <a:t>Divide and conquer</a:t>
                </a:r>
                <a:endParaRPr sz="1312">
                  <a:solidFill>
                    <a:schemeClr val="dk1"/>
                  </a:solidFill>
                </a:endParaRPr>
              </a:p>
              <a:p>
                <a:pPr indent="-311943" lvl="0" marL="45720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13"/>
                  <a:buChar char="●"/>
                </a:pPr>
                <a:r>
                  <a:rPr lang="en-US" sz="1312">
                    <a:solidFill>
                      <a:schemeClr val="dk1"/>
                    </a:solidFill>
                  </a:rPr>
                  <a:t>Splitting the problem into 1) Scheduling patients to hospitals/weekdays</a:t>
                </a:r>
                <a:endParaRPr sz="1312">
                  <a:solidFill>
                    <a:schemeClr val="dk1"/>
                  </a:solidFill>
                </a:endParaRPr>
              </a:p>
              <a:p>
                <a:pPr indent="0" lvl="0" marL="45720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SzPts val="688"/>
                  <a:buNone/>
                </a:pPr>
                <a:r>
                  <a:rPr lang="en-US" sz="1312">
                    <a:solidFill>
                      <a:schemeClr val="dk1"/>
                    </a:solidFill>
                  </a:rPr>
                  <a:t> 2) Scheduling the patients to OR rooms</a:t>
                </a:r>
                <a:endParaRPr sz="1312">
                  <a:solidFill>
                    <a:schemeClr val="dk1"/>
                  </a:solidFill>
                </a:endParaRPr>
              </a:p>
              <a:p>
                <a:pPr indent="-311943" lvl="0" marL="45720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13"/>
                  <a:buChar char="●"/>
                </a:pPr>
                <a:r>
                  <a:rPr lang="en-US" sz="1312">
                    <a:solidFill>
                      <a:schemeClr val="dk1"/>
                    </a:solidFill>
                  </a:rPr>
                  <a:t>Serenity Hospital: 295 +177 = 472 variables !</a:t>
                </a:r>
                <a:endParaRPr sz="1312">
                  <a:solidFill>
                    <a:schemeClr val="dk1"/>
                  </a:solidFill>
                </a:endParaRPr>
              </a:p>
            </p:txBody>
          </p:sp>
          <p:sp>
            <p:nvSpPr>
              <p:cNvPr id="369" name="Google Shape;369;p22"/>
              <p:cNvSpPr txBox="1"/>
              <p:nvPr/>
            </p:nvSpPr>
            <p:spPr>
              <a:xfrm>
                <a:off x="5589075" y="1432904"/>
                <a:ext cx="5931412" cy="471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</a:rPr>
                  <a:t>Solution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0" name="Google Shape;370;p22"/>
          <p:cNvSpPr txBox="1"/>
          <p:nvPr>
            <p:ph type="title"/>
          </p:nvPr>
        </p:nvSpPr>
        <p:spPr>
          <a:xfrm>
            <a:off x="670649" y="-203924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/>
              <a:t>Approaching the problem</a:t>
            </a:r>
            <a:endParaRPr sz="3000"/>
          </a:p>
        </p:txBody>
      </p:sp>
      <p:sp>
        <p:nvSpPr>
          <p:cNvPr id="371" name="Google Shape;371;p22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160249de6_1_3"/>
          <p:cNvSpPr txBox="1"/>
          <p:nvPr>
            <p:ph type="title"/>
          </p:nvPr>
        </p:nvSpPr>
        <p:spPr>
          <a:xfrm>
            <a:off x="670650" y="348500"/>
            <a:ext cx="10850700" cy="56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model – Step 1</a:t>
            </a:r>
            <a:endParaRPr/>
          </a:p>
        </p:txBody>
      </p:sp>
      <p:sp>
        <p:nvSpPr>
          <p:cNvPr id="378" name="Google Shape;378;g12160249de6_1_3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g12160249de6_1_3"/>
          <p:cNvSpPr txBox="1"/>
          <p:nvPr/>
        </p:nvSpPr>
        <p:spPr>
          <a:xfrm>
            <a:off x="1074350" y="1487613"/>
            <a:ext cx="9783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 goal: assigning patients to weekday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Solution by solving following </a:t>
            </a:r>
            <a:r>
              <a:rPr lang="en-US" sz="1500"/>
              <a:t>problem: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</a:t>
            </a:r>
            <a:r>
              <a:rPr b="1" lang="en-US"/>
              <a:t>M</a:t>
            </a:r>
            <a:r>
              <a:rPr b="1" lang="en-US"/>
              <a:t>in   ∑ (overtime + health status term)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                                s.t.      Overtime limit is r</a:t>
            </a:r>
            <a:r>
              <a:rPr b="1" lang="en-US"/>
              <a:t>espected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                                           </a:t>
            </a:r>
            <a:r>
              <a:rPr b="1" lang="en-US"/>
              <a:t>Decision variable takes integer value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                                                    Each patient is assigned once only</a:t>
            </a:r>
            <a:endParaRPr b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2160249de6_1_3"/>
          <p:cNvSpPr txBox="1"/>
          <p:nvPr/>
        </p:nvSpPr>
        <p:spPr>
          <a:xfrm>
            <a:off x="1432475" y="3832650"/>
            <a:ext cx="978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Health status term = </a:t>
            </a:r>
            <a:endParaRPr sz="1500"/>
          </a:p>
        </p:txBody>
      </p:sp>
      <p:pic>
        <p:nvPicPr>
          <p:cNvPr id="381" name="Google Shape;381;g12160249de6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425" y="3796975"/>
            <a:ext cx="1636850" cy="4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12160249de6_1_3"/>
          <p:cNvSpPr txBox="1"/>
          <p:nvPr/>
        </p:nvSpPr>
        <p:spPr>
          <a:xfrm>
            <a:off x="892175" y="4611700"/>
            <a:ext cx="1129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 weighted indicator of the sum of health status. The weight grows with weekday.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Essentially, including this term will :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1) Force the model to arrange patients to earlier days as we penalize the later days by having higher weights.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2) Give higher priority to serious condition patients as the health status amplify the cost of being arranged in later weekdays.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160249de6_1_9"/>
          <p:cNvSpPr txBox="1"/>
          <p:nvPr>
            <p:ph type="title"/>
          </p:nvPr>
        </p:nvSpPr>
        <p:spPr>
          <a:xfrm>
            <a:off x="670650" y="385825"/>
            <a:ext cx="10850700" cy="55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model – Step 2</a:t>
            </a:r>
            <a:endParaRPr/>
          </a:p>
        </p:txBody>
      </p:sp>
      <p:sp>
        <p:nvSpPr>
          <p:cNvPr id="389" name="Google Shape;389;g12160249de6_1_9"/>
          <p:cNvSpPr txBox="1"/>
          <p:nvPr>
            <p:ph idx="12" type="sldNum"/>
          </p:nvPr>
        </p:nvSpPr>
        <p:spPr>
          <a:xfrm>
            <a:off x="8610599" y="6252623"/>
            <a:ext cx="2910000" cy="2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g12160249de6_1_9"/>
          <p:cNvSpPr txBox="1"/>
          <p:nvPr/>
        </p:nvSpPr>
        <p:spPr>
          <a:xfrm>
            <a:off x="50050" y="1520475"/>
            <a:ext cx="1085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goal: Distribute the patients on each day of the week given the number of OR rooms so that the cost is minimized.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Start with the minimum numbers of OR resulting from previous step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3 for Serenity Hospital, 2 for Firefly Hospital and 2 for Hands Of Blue Hospital</a:t>
            </a:r>
            <a:endParaRPr/>
          </a:p>
        </p:txBody>
      </p:sp>
      <p:graphicFrame>
        <p:nvGraphicFramePr>
          <p:cNvPr id="391" name="Google Shape;391;g12160249de6_1_9"/>
          <p:cNvGraphicFramePr/>
          <p:nvPr/>
        </p:nvGraphicFramePr>
        <p:xfrm>
          <a:off x="2065438" y="2419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{F4285B71-9317-40C5-BC3D-BC17725D0A1D}</a:tableStyleId>
              </a:tblPr>
              <a:tblGrid>
                <a:gridCol w="1911250"/>
                <a:gridCol w="944250"/>
                <a:gridCol w="898850"/>
                <a:gridCol w="1582200"/>
              </a:tblGrid>
              <a:tr h="42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Hospital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10B2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Serenity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10B2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Firefly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10B2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Hands Of Blue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10B2AE"/>
                    </a:solidFill>
                  </a:tcPr>
                </a:tc>
              </a:tr>
              <a:tr h="40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 of OR Trials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3,4,5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2,3,4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2" name="Google Shape;392;g12160249de6_1_9"/>
          <p:cNvSpPr txBox="1"/>
          <p:nvPr/>
        </p:nvSpPr>
        <p:spPr>
          <a:xfrm>
            <a:off x="509400" y="3547575"/>
            <a:ext cx="81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Solution by solving the mathematical model: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3" name="Google Shape;393;g12160249de6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900" y="3766000"/>
            <a:ext cx="3399527" cy="2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12160249de6_1_9"/>
          <p:cNvPicPr preferRelativeResize="0"/>
          <p:nvPr/>
        </p:nvPicPr>
        <p:blipFill rotWithShape="1">
          <a:blip r:embed="rId4">
            <a:alphaModFix/>
          </a:blip>
          <a:srcRect b="0" l="0" r="0" t="52109"/>
          <a:stretch/>
        </p:blipFill>
        <p:spPr>
          <a:xfrm>
            <a:off x="913700" y="5865550"/>
            <a:ext cx="6666925" cy="2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12160249de6_1_9"/>
          <p:cNvPicPr preferRelativeResize="0"/>
          <p:nvPr/>
        </p:nvPicPr>
        <p:blipFill rotWithShape="1">
          <a:blip r:embed="rId5">
            <a:alphaModFix/>
          </a:blip>
          <a:srcRect b="0" l="0" r="24556" t="0"/>
          <a:stretch/>
        </p:blipFill>
        <p:spPr>
          <a:xfrm>
            <a:off x="1058525" y="4100175"/>
            <a:ext cx="5036424" cy="1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主题5">
  <a:themeElements>
    <a:clrScheme name="自定义 4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1B2AE"/>
      </a:accent1>
      <a:accent2>
        <a:srgbClr val="1B6AA3"/>
      </a:accent2>
      <a:accent3>
        <a:srgbClr val="F47264"/>
      </a:accent3>
      <a:accent4>
        <a:srgbClr val="C4B37D"/>
      </a:accent4>
      <a:accent5>
        <a:srgbClr val="778495"/>
      </a:accent5>
      <a:accent6>
        <a:srgbClr val="0C8582"/>
      </a:accent6>
      <a:hlink>
        <a:srgbClr val="84CBC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2017-09-04T16:00:00Z</dcterms:created>
  <dc:creator>iSlide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2018-10-23T07:58:40.6497426Z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