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9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3" name="Google Shape;63;p1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7" name="Shape 67"/>
        <p:cNvGrpSpPr/>
        <p:nvPr/>
      </p:nvGrpSpPr>
      <p:grpSpPr>
        <a:xfrm>
          <a:off x="0" y="0"/>
          <a:ext cx="0" cy="0"/>
          <a:chOff x="0" y="0"/>
          <a:chExt cx="0" cy="0"/>
        </a:xfrm>
      </p:grpSpPr>
      <p:sp>
        <p:nvSpPr>
          <p:cNvPr id="68" name="Google Shape;68;p1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p:nvPr>
            <p:ph idx="2" type="pic"/>
          </p:nvPr>
        </p:nvSpPr>
        <p:spPr>
          <a:xfrm>
            <a:off x="3887391" y="740569"/>
            <a:ext cx="4629150" cy="3655219"/>
          </a:xfrm>
          <a:prstGeom prst="rect">
            <a:avLst/>
          </a:prstGeom>
          <a:noFill/>
          <a:ln>
            <a:noFill/>
          </a:ln>
        </p:spPr>
      </p:sp>
      <p:sp>
        <p:nvSpPr>
          <p:cNvPr id="70" name="Google Shape;70;p1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1" name="Google Shape;71;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4" name="Shape 74"/>
        <p:cNvGrpSpPr/>
        <p:nvPr/>
      </p:nvGrpSpPr>
      <p:grpSpPr>
        <a:xfrm>
          <a:off x="0" y="0"/>
          <a:ext cx="0" cy="0"/>
          <a:chOff x="0" y="0"/>
          <a:chExt cx="0" cy="0"/>
        </a:xfrm>
      </p:grpSpPr>
      <p:sp>
        <p:nvSpPr>
          <p:cNvPr id="75" name="Google Shape;75;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80" name="Shape 80"/>
        <p:cNvGrpSpPr/>
        <p:nvPr/>
      </p:nvGrpSpPr>
      <p:grpSpPr>
        <a:xfrm>
          <a:off x="0" y="0"/>
          <a:ext cx="0" cy="0"/>
          <a:chOff x="0" y="0"/>
          <a:chExt cx="0" cy="0"/>
        </a:xfrm>
      </p:grpSpPr>
      <p:sp>
        <p:nvSpPr>
          <p:cNvPr id="81" name="Google Shape;81;p14"/>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4"/>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自定义版式">
  <p:cSld name="5_自定义版式">
    <p:spTree>
      <p:nvGrpSpPr>
        <p:cNvPr id="88" name="Shape 8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1">
  <p:cSld name="14_Title Slide 1">
    <p:spTree>
      <p:nvGrpSpPr>
        <p:cNvPr id="89" name="Shape 89"/>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16" name="Shape 16"/>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7" name="Shape 17"/>
        <p:cNvGrpSpPr/>
        <p:nvPr/>
      </p:nvGrpSpPr>
      <p:grpSpPr>
        <a:xfrm>
          <a:off x="0" y="0"/>
          <a:ext cx="0" cy="0"/>
          <a:chOff x="0" y="0"/>
          <a:chExt cx="0" cy="0"/>
        </a:xfrm>
      </p:grpSpPr>
      <p:sp>
        <p:nvSpPr>
          <p:cNvPr id="18" name="Google Shape;18;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21" name="Shape 21"/>
        <p:cNvGrpSpPr/>
        <p:nvPr/>
      </p:nvGrpSpPr>
      <p:grpSpPr>
        <a:xfrm>
          <a:off x="0" y="0"/>
          <a:ext cx="0" cy="0"/>
          <a:chOff x="0" y="0"/>
          <a:chExt cx="0" cy="0"/>
        </a:xfrm>
      </p:grpSpPr>
      <p:sp>
        <p:nvSpPr>
          <p:cNvPr id="22" name="Google Shape;22;p5"/>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4" name="Google Shape;24;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7" name="Shape 27"/>
        <p:cNvGrpSpPr/>
        <p:nvPr/>
      </p:nvGrpSpPr>
      <p:grpSpPr>
        <a:xfrm>
          <a:off x="0" y="0"/>
          <a:ext cx="0" cy="0"/>
          <a:chOff x="0" y="0"/>
          <a:chExt cx="0" cy="0"/>
        </a:xfrm>
      </p:grpSpPr>
      <p:sp>
        <p:nvSpPr>
          <p:cNvPr id="28" name="Google Shape;28;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3" name="Shape 33"/>
        <p:cNvGrpSpPr/>
        <p:nvPr/>
      </p:nvGrpSpPr>
      <p:grpSpPr>
        <a:xfrm>
          <a:off x="0" y="0"/>
          <a:ext cx="0" cy="0"/>
          <a:chOff x="0" y="0"/>
          <a:chExt cx="0" cy="0"/>
        </a:xfrm>
      </p:grpSpPr>
      <p:sp>
        <p:nvSpPr>
          <p:cNvPr id="34" name="Google Shape;34;p7"/>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AAAAAA"/>
              </a:buClr>
              <a:buSzPts val="1800"/>
              <a:buNone/>
              <a:defRPr sz="1800">
                <a:solidFill>
                  <a:srgbClr val="AAAAAA"/>
                </a:solidFill>
              </a:defRPr>
            </a:lvl1pPr>
            <a:lvl2pPr indent="-228600" lvl="1" marL="914400" algn="l">
              <a:lnSpc>
                <a:spcPct val="90000"/>
              </a:lnSpc>
              <a:spcBef>
                <a:spcPts val="375"/>
              </a:spcBef>
              <a:spcAft>
                <a:spcPts val="0"/>
              </a:spcAft>
              <a:buClr>
                <a:srgbClr val="AAAAAA"/>
              </a:buClr>
              <a:buSzPts val="1500"/>
              <a:buNone/>
              <a:defRPr sz="1500">
                <a:solidFill>
                  <a:srgbClr val="AAAAAA"/>
                </a:solidFill>
              </a:defRPr>
            </a:lvl2pPr>
            <a:lvl3pPr indent="-228600" lvl="2" marL="1371600" algn="l">
              <a:lnSpc>
                <a:spcPct val="90000"/>
              </a:lnSpc>
              <a:spcBef>
                <a:spcPts val="375"/>
              </a:spcBef>
              <a:spcAft>
                <a:spcPts val="0"/>
              </a:spcAft>
              <a:buClr>
                <a:srgbClr val="AAAAAA"/>
              </a:buClr>
              <a:buSzPts val="1350"/>
              <a:buNone/>
              <a:defRPr sz="1350">
                <a:solidFill>
                  <a:srgbClr val="AAAAAA"/>
                </a:solidFill>
              </a:defRPr>
            </a:lvl3pPr>
            <a:lvl4pPr indent="-228600" lvl="3" marL="1828800" algn="l">
              <a:lnSpc>
                <a:spcPct val="90000"/>
              </a:lnSpc>
              <a:spcBef>
                <a:spcPts val="375"/>
              </a:spcBef>
              <a:spcAft>
                <a:spcPts val="0"/>
              </a:spcAft>
              <a:buClr>
                <a:srgbClr val="AAAAAA"/>
              </a:buClr>
              <a:buSzPts val="1200"/>
              <a:buNone/>
              <a:defRPr sz="1200">
                <a:solidFill>
                  <a:srgbClr val="AAAAAA"/>
                </a:solidFill>
              </a:defRPr>
            </a:lvl4pPr>
            <a:lvl5pPr indent="-228600" lvl="4" marL="2286000" algn="l">
              <a:lnSpc>
                <a:spcPct val="90000"/>
              </a:lnSpc>
              <a:spcBef>
                <a:spcPts val="375"/>
              </a:spcBef>
              <a:spcAft>
                <a:spcPts val="0"/>
              </a:spcAft>
              <a:buClr>
                <a:srgbClr val="AAAAAA"/>
              </a:buClr>
              <a:buSzPts val="1200"/>
              <a:buNone/>
              <a:defRPr sz="1200">
                <a:solidFill>
                  <a:srgbClr val="AAAAAA"/>
                </a:solidFill>
              </a:defRPr>
            </a:lvl5pPr>
            <a:lvl6pPr indent="-228600" lvl="5" marL="2743200" algn="l">
              <a:lnSpc>
                <a:spcPct val="90000"/>
              </a:lnSpc>
              <a:spcBef>
                <a:spcPts val="375"/>
              </a:spcBef>
              <a:spcAft>
                <a:spcPts val="0"/>
              </a:spcAft>
              <a:buClr>
                <a:srgbClr val="AAAAAA"/>
              </a:buClr>
              <a:buSzPts val="1200"/>
              <a:buNone/>
              <a:defRPr sz="1200">
                <a:solidFill>
                  <a:srgbClr val="AAAAAA"/>
                </a:solidFill>
              </a:defRPr>
            </a:lvl6pPr>
            <a:lvl7pPr indent="-228600" lvl="6" marL="3200400" algn="l">
              <a:lnSpc>
                <a:spcPct val="90000"/>
              </a:lnSpc>
              <a:spcBef>
                <a:spcPts val="375"/>
              </a:spcBef>
              <a:spcAft>
                <a:spcPts val="0"/>
              </a:spcAft>
              <a:buClr>
                <a:srgbClr val="AAAAAA"/>
              </a:buClr>
              <a:buSzPts val="1200"/>
              <a:buNone/>
              <a:defRPr sz="1200">
                <a:solidFill>
                  <a:srgbClr val="AAAAAA"/>
                </a:solidFill>
              </a:defRPr>
            </a:lvl7pPr>
            <a:lvl8pPr indent="-228600" lvl="7" marL="3657600" algn="l">
              <a:lnSpc>
                <a:spcPct val="90000"/>
              </a:lnSpc>
              <a:spcBef>
                <a:spcPts val="375"/>
              </a:spcBef>
              <a:spcAft>
                <a:spcPts val="0"/>
              </a:spcAft>
              <a:buClr>
                <a:srgbClr val="AAAAAA"/>
              </a:buClr>
              <a:buSzPts val="1200"/>
              <a:buNone/>
              <a:defRPr sz="1200">
                <a:solidFill>
                  <a:srgbClr val="AAAAAA"/>
                </a:solidFill>
              </a:defRPr>
            </a:lvl8pPr>
            <a:lvl9pPr indent="-228600" lvl="8" marL="4114800" algn="l">
              <a:lnSpc>
                <a:spcPct val="90000"/>
              </a:lnSpc>
              <a:spcBef>
                <a:spcPts val="375"/>
              </a:spcBef>
              <a:spcAft>
                <a:spcPts val="0"/>
              </a:spcAft>
              <a:buClr>
                <a:srgbClr val="AAAAAA"/>
              </a:buClr>
              <a:buSzPts val="1200"/>
              <a:buNone/>
              <a:defRPr sz="1200">
                <a:solidFill>
                  <a:srgbClr val="AAAAAA"/>
                </a:solidFill>
              </a:defRPr>
            </a:lvl9pPr>
          </a:lstStyle>
          <a:p/>
        </p:txBody>
      </p:sp>
      <p:sp>
        <p:nvSpPr>
          <p:cNvPr id="36" name="Google Shape;36;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9" name="Shape 39"/>
        <p:cNvGrpSpPr/>
        <p:nvPr/>
      </p:nvGrpSpPr>
      <p:grpSpPr>
        <a:xfrm>
          <a:off x="0" y="0"/>
          <a:ext cx="0" cy="0"/>
          <a:chOff x="0" y="0"/>
          <a:chExt cx="0" cy="0"/>
        </a:xfrm>
      </p:grpSpPr>
      <p:sp>
        <p:nvSpPr>
          <p:cNvPr id="40" name="Google Shape;40;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6" name="Shape 46"/>
        <p:cNvGrpSpPr/>
        <p:nvPr/>
      </p:nvGrpSpPr>
      <p:grpSpPr>
        <a:xfrm>
          <a:off x="0" y="0"/>
          <a:ext cx="0" cy="0"/>
          <a:chOff x="0" y="0"/>
          <a:chExt cx="0" cy="0"/>
        </a:xfrm>
      </p:grpSpPr>
      <p:sp>
        <p:nvSpPr>
          <p:cNvPr id="47" name="Google Shape;47;p9"/>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9"/>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9"/>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AAAAAA"/>
                </a:solidFill>
                <a:latin typeface="Calibri"/>
                <a:ea typeface="Calibri"/>
                <a:cs typeface="Calibri"/>
                <a:sym typeface="Calibri"/>
              </a:defRPr>
            </a:lvl1pPr>
            <a:lvl2pPr indent="0" lvl="1" marL="0" marR="0" rtl="0" algn="r">
              <a:spcBef>
                <a:spcPts val="0"/>
              </a:spcBef>
              <a:buNone/>
              <a:defRPr b="0" i="0" sz="900" u="none" cap="none" strike="noStrike">
                <a:solidFill>
                  <a:srgbClr val="AAAAAA"/>
                </a:solidFill>
                <a:latin typeface="Calibri"/>
                <a:ea typeface="Calibri"/>
                <a:cs typeface="Calibri"/>
                <a:sym typeface="Calibri"/>
              </a:defRPr>
            </a:lvl2pPr>
            <a:lvl3pPr indent="0" lvl="2" marL="0" marR="0" rtl="0" algn="r">
              <a:spcBef>
                <a:spcPts val="0"/>
              </a:spcBef>
              <a:buNone/>
              <a:defRPr b="0" i="0" sz="900" u="none" cap="none" strike="noStrike">
                <a:solidFill>
                  <a:srgbClr val="AAAAAA"/>
                </a:solidFill>
                <a:latin typeface="Calibri"/>
                <a:ea typeface="Calibri"/>
                <a:cs typeface="Calibri"/>
                <a:sym typeface="Calibri"/>
              </a:defRPr>
            </a:lvl3pPr>
            <a:lvl4pPr indent="0" lvl="3" marL="0" marR="0" rtl="0" algn="r">
              <a:spcBef>
                <a:spcPts val="0"/>
              </a:spcBef>
              <a:buNone/>
              <a:defRPr b="0" i="0" sz="900" u="none" cap="none" strike="noStrike">
                <a:solidFill>
                  <a:srgbClr val="AAAAAA"/>
                </a:solidFill>
                <a:latin typeface="Calibri"/>
                <a:ea typeface="Calibri"/>
                <a:cs typeface="Calibri"/>
                <a:sym typeface="Calibri"/>
              </a:defRPr>
            </a:lvl4pPr>
            <a:lvl5pPr indent="0" lvl="4" marL="0" marR="0" rtl="0" algn="r">
              <a:spcBef>
                <a:spcPts val="0"/>
              </a:spcBef>
              <a:buNone/>
              <a:defRPr b="0" i="0" sz="900" u="none" cap="none" strike="noStrike">
                <a:solidFill>
                  <a:srgbClr val="AAAAAA"/>
                </a:solidFill>
                <a:latin typeface="Calibri"/>
                <a:ea typeface="Calibri"/>
                <a:cs typeface="Calibri"/>
                <a:sym typeface="Calibri"/>
              </a:defRPr>
            </a:lvl5pPr>
            <a:lvl6pPr indent="0" lvl="5" marL="0" marR="0" rtl="0" algn="r">
              <a:spcBef>
                <a:spcPts val="0"/>
              </a:spcBef>
              <a:buNone/>
              <a:defRPr b="0" i="0" sz="900" u="none" cap="none" strike="noStrike">
                <a:solidFill>
                  <a:srgbClr val="AAAAAA"/>
                </a:solidFill>
                <a:latin typeface="Calibri"/>
                <a:ea typeface="Calibri"/>
                <a:cs typeface="Calibri"/>
                <a:sym typeface="Calibri"/>
              </a:defRPr>
            </a:lvl6pPr>
            <a:lvl7pPr indent="0" lvl="6" marL="0" marR="0" rtl="0" algn="r">
              <a:spcBef>
                <a:spcPts val="0"/>
              </a:spcBef>
              <a:buNone/>
              <a:defRPr b="0" i="0" sz="900" u="none" cap="none" strike="noStrike">
                <a:solidFill>
                  <a:srgbClr val="AAAAAA"/>
                </a:solidFill>
                <a:latin typeface="Calibri"/>
                <a:ea typeface="Calibri"/>
                <a:cs typeface="Calibri"/>
                <a:sym typeface="Calibri"/>
              </a:defRPr>
            </a:lvl7pPr>
            <a:lvl8pPr indent="0" lvl="7" marL="0" marR="0" rtl="0" algn="r">
              <a:spcBef>
                <a:spcPts val="0"/>
              </a:spcBef>
              <a:buNone/>
              <a:defRPr b="0" i="0" sz="900" u="none" cap="none" strike="noStrike">
                <a:solidFill>
                  <a:srgbClr val="AAAAAA"/>
                </a:solidFill>
                <a:latin typeface="Calibri"/>
                <a:ea typeface="Calibri"/>
                <a:cs typeface="Calibri"/>
                <a:sym typeface="Calibri"/>
              </a:defRPr>
            </a:lvl8pPr>
            <a:lvl9pPr indent="0" lvl="8" marL="0" marR="0" rtl="0" algn="r">
              <a:spcBef>
                <a:spcPts val="0"/>
              </a:spcBef>
              <a:buNone/>
              <a:defRPr b="0" i="0" sz="900" u="none" cap="none" strike="noStrike">
                <a:solidFill>
                  <a:srgbClr val="AAAAA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github.com/tatsath/fin-ml/blob/master/Chapter%205%20-%20Sup.%20Learning%20-%20Regression%20and%20Time%20Series%20models/Case%20Study%201%20-%20Stock%20Price%20Prediction/StockPricePrediction.ipyn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rotWithShape="1">
          <a:blip r:embed="rId3">
            <a:alphaModFix/>
          </a:blip>
          <a:srcRect b="7115" l="0" r="0" t="8566"/>
          <a:stretch/>
        </p:blipFill>
        <p:spPr>
          <a:xfrm flipH="1">
            <a:off x="0" y="0"/>
            <a:ext cx="9144000" cy="5143500"/>
          </a:xfrm>
          <a:prstGeom prst="rect">
            <a:avLst/>
          </a:prstGeom>
          <a:noFill/>
          <a:ln>
            <a:noFill/>
          </a:ln>
        </p:spPr>
      </p:pic>
      <p:sp>
        <p:nvSpPr>
          <p:cNvPr id="96" name="Google Shape;96;p19"/>
          <p:cNvSpPr txBox="1"/>
          <p:nvPr/>
        </p:nvSpPr>
        <p:spPr>
          <a:xfrm>
            <a:off x="-10" y="1271252"/>
            <a:ext cx="4932000" cy="3032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1"/>
              </a:buClr>
              <a:buSzPts val="5200"/>
              <a:buFont typeface="Calibri"/>
              <a:buNone/>
            </a:pPr>
            <a:r>
              <a:rPr b="1" i="0" lang="en-US" sz="3600" u="none" cap="none" strike="noStrike">
                <a:solidFill>
                  <a:schemeClr val="accent1"/>
                </a:solidFill>
                <a:latin typeface="Calibri"/>
                <a:ea typeface="Calibri"/>
                <a:cs typeface="Calibri"/>
                <a:sym typeface="Calibri"/>
              </a:rPr>
              <a:t>In extension to Case Study 1 </a:t>
            </a:r>
            <a:endParaRPr/>
          </a:p>
          <a:p>
            <a:pPr indent="0" lvl="0" marL="0" marR="0" rtl="0" algn="ctr">
              <a:lnSpc>
                <a:spcPct val="150000"/>
              </a:lnSpc>
              <a:spcBef>
                <a:spcPts val="0"/>
              </a:spcBef>
              <a:spcAft>
                <a:spcPts val="0"/>
              </a:spcAft>
              <a:buClr>
                <a:schemeClr val="dk1"/>
              </a:buClr>
              <a:buSzPts val="5200"/>
              <a:buFont typeface="Calibri"/>
              <a:buNone/>
            </a:pPr>
            <a:r>
              <a:rPr b="0" i="0" lang="en-US" sz="2400" u="none" cap="none" strike="noStrike">
                <a:solidFill>
                  <a:schemeClr val="dk1"/>
                </a:solidFill>
                <a:latin typeface="Calibri"/>
                <a:ea typeface="Calibri"/>
                <a:cs typeface="Calibri"/>
                <a:sym typeface="Calibri"/>
              </a:rPr>
              <a:t>from</a:t>
            </a:r>
            <a:endParaRPr/>
          </a:p>
          <a:p>
            <a:pPr indent="0" lvl="0" marL="0" marR="0" rtl="0" algn="ctr">
              <a:lnSpc>
                <a:spcPct val="115000"/>
              </a:lnSpc>
              <a:spcBef>
                <a:spcPts val="0"/>
              </a:spcBef>
              <a:spcAft>
                <a:spcPts val="0"/>
              </a:spcAft>
              <a:buClr>
                <a:schemeClr val="dk1"/>
              </a:buClr>
              <a:buSzPts val="990"/>
              <a:buFont typeface="Arial"/>
              <a:buNone/>
            </a:pPr>
            <a:r>
              <a:rPr b="0" i="0" lang="en-US" sz="1400" u="none" cap="none" strike="noStrike">
                <a:solidFill>
                  <a:schemeClr val="dk1"/>
                </a:solidFill>
                <a:latin typeface="Calibri"/>
                <a:ea typeface="Calibri"/>
                <a:cs typeface="Calibri"/>
                <a:sym typeface="Calibri"/>
              </a:rPr>
              <a:t>Machine Learning and Data Science Blueprints for </a:t>
            </a:r>
            <a:endParaRPr/>
          </a:p>
          <a:p>
            <a:pPr indent="0" lvl="0" marL="0" marR="0" rtl="0" algn="ctr">
              <a:lnSpc>
                <a:spcPct val="115000"/>
              </a:lnSpc>
              <a:spcBef>
                <a:spcPts val="0"/>
              </a:spcBef>
              <a:spcAft>
                <a:spcPts val="0"/>
              </a:spcAft>
              <a:buClr>
                <a:schemeClr val="dk1"/>
              </a:buClr>
              <a:buSzPts val="990"/>
              <a:buFont typeface="Arial"/>
              <a:buNone/>
            </a:pPr>
            <a:r>
              <a:rPr b="0" i="0" lang="en-US" sz="1400" u="none" cap="none" strike="noStrike">
                <a:solidFill>
                  <a:schemeClr val="dk1"/>
                </a:solidFill>
                <a:latin typeface="Calibri"/>
                <a:ea typeface="Calibri"/>
                <a:cs typeface="Calibri"/>
                <a:sym typeface="Calibri"/>
              </a:rPr>
              <a:t>finance by Tatsat Chapter 5</a:t>
            </a:r>
            <a:endParaRPr/>
          </a:p>
          <a:p>
            <a:pPr indent="0" lvl="0" marL="0" marR="0" rtl="0" algn="ctr">
              <a:lnSpc>
                <a:spcPct val="115000"/>
              </a:lnSpc>
              <a:spcBef>
                <a:spcPts val="0"/>
              </a:spcBef>
              <a:spcAft>
                <a:spcPts val="0"/>
              </a:spcAft>
              <a:buClr>
                <a:schemeClr val="dk1"/>
              </a:buClr>
              <a:buSzPts val="99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15000"/>
              </a:lnSpc>
              <a:spcBef>
                <a:spcPts val="0"/>
              </a:spcBef>
              <a:spcAft>
                <a:spcPts val="0"/>
              </a:spcAft>
              <a:buClr>
                <a:schemeClr val="dk1"/>
              </a:buClr>
              <a:buSzPts val="990"/>
              <a:buFont typeface="Arial"/>
              <a:buNone/>
            </a:pPr>
            <a:r>
              <a:t/>
            </a:r>
            <a:endParaRPr b="0" i="0" sz="1800" u="none" cap="none" strike="noStrike">
              <a:solidFill>
                <a:schemeClr val="accent1"/>
              </a:solidFill>
              <a:latin typeface="Calibri"/>
              <a:ea typeface="Calibri"/>
              <a:cs typeface="Calibri"/>
              <a:sym typeface="Calibri"/>
            </a:endParaRPr>
          </a:p>
          <a:p>
            <a:pPr indent="0" lvl="0" marL="0" marR="0" rtl="0" algn="ctr">
              <a:spcBef>
                <a:spcPts val="0"/>
              </a:spcBef>
              <a:spcAft>
                <a:spcPts val="0"/>
              </a:spcAft>
              <a:buClr>
                <a:srgbClr val="000000"/>
              </a:buClr>
              <a:buSzPts val="1211"/>
              <a:buFont typeface="Arial"/>
              <a:buNone/>
            </a:pPr>
            <a:r>
              <a:t/>
            </a:r>
            <a:endParaRPr b="1" i="0" sz="1400" u="none" cap="none" strike="noStrike">
              <a:solidFill>
                <a:schemeClr val="accen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8"/>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69" name="Google Shape;169;p28"/>
          <p:cNvSpPr txBox="1"/>
          <p:nvPr/>
        </p:nvSpPr>
        <p:spPr>
          <a:xfrm>
            <a:off x="2071712" y="109043"/>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More Predictors</a:t>
            </a:r>
            <a:endParaRPr/>
          </a:p>
        </p:txBody>
      </p:sp>
      <p:sp>
        <p:nvSpPr>
          <p:cNvPr id="170" name="Google Shape;170;p28"/>
          <p:cNvSpPr txBox="1"/>
          <p:nvPr/>
        </p:nvSpPr>
        <p:spPr>
          <a:xfrm>
            <a:off x="612021" y="632263"/>
            <a:ext cx="8430600" cy="1661963"/>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Adding Smoothing Feature</a:t>
            </a:r>
            <a:endParaRPr b="1" i="0" sz="1600" u="none" cap="none" strike="noStrike">
              <a:solidFill>
                <a:schemeClr val="dk2"/>
              </a:solidFill>
              <a:latin typeface="Calibri"/>
              <a:ea typeface="Calibri"/>
              <a:cs typeface="Calibri"/>
              <a:sym typeface="Calibri"/>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compare Kalman Filter with Moving Average as figure shown below, and we learn that “Kalman Filter is a more accurate smoothing/prediction algorithm than the moving average because it is adaptive: it accounts for estimation errors and tries to adjust its predictions from the information it learned in the previous stage.” </a:t>
            </a:r>
            <a:r>
              <a:rPr b="0" baseline="30000" i="0" lang="en-US" sz="1600" u="none" cap="none" strike="noStrike">
                <a:solidFill>
                  <a:schemeClr val="dk2"/>
                </a:solidFill>
                <a:latin typeface="Calibri"/>
                <a:ea typeface="Calibri"/>
                <a:cs typeface="Calibri"/>
                <a:sym typeface="Calibri"/>
              </a:rPr>
              <a:t>1 </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Therefore we take Kalman Filter as one of predictors for Microsoft Stock Price.</a:t>
            </a:r>
            <a:endParaRPr/>
          </a:p>
        </p:txBody>
      </p:sp>
      <p:sp>
        <p:nvSpPr>
          <p:cNvPr id="171" name="Google Shape;171;p28"/>
          <p:cNvSpPr txBox="1"/>
          <p:nvPr/>
        </p:nvSpPr>
        <p:spPr>
          <a:xfrm>
            <a:off x="5092380" y="4890354"/>
            <a:ext cx="3950242" cy="253146"/>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aseline="30000" lang="en-US" sz="1400">
                <a:solidFill>
                  <a:schemeClr val="dk1"/>
                </a:solidFill>
                <a:latin typeface="Calibri"/>
                <a:ea typeface="Calibri"/>
                <a:cs typeface="Calibri"/>
                <a:sym typeface="Calibri"/>
              </a:rPr>
              <a:t>1 https://help.cqg.com/cqgic/20/default.htm#!Documents/kalmanfilter.html</a:t>
            </a:r>
            <a:endParaRPr/>
          </a:p>
        </p:txBody>
      </p:sp>
      <p:pic>
        <p:nvPicPr>
          <p:cNvPr id="172" name="Google Shape;172;p28"/>
          <p:cNvPicPr preferRelativeResize="0"/>
          <p:nvPr/>
        </p:nvPicPr>
        <p:blipFill rotWithShape="1">
          <a:blip r:embed="rId4">
            <a:alphaModFix/>
          </a:blip>
          <a:srcRect b="0" l="0" r="0" t="0"/>
          <a:stretch/>
        </p:blipFill>
        <p:spPr>
          <a:xfrm>
            <a:off x="1578590" y="2571750"/>
            <a:ext cx="6307548" cy="20865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9"/>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79" name="Google Shape;179;p29"/>
          <p:cNvSpPr txBox="1"/>
          <p:nvPr/>
        </p:nvSpPr>
        <p:spPr>
          <a:xfrm>
            <a:off x="1911348" y="209583"/>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More Predictors</a:t>
            </a:r>
            <a:endParaRPr/>
          </a:p>
        </p:txBody>
      </p:sp>
      <p:sp>
        <p:nvSpPr>
          <p:cNvPr id="180" name="Google Shape;180;p29"/>
          <p:cNvSpPr txBox="1"/>
          <p:nvPr/>
        </p:nvSpPr>
        <p:spPr>
          <a:xfrm>
            <a:off x="517064" y="765159"/>
            <a:ext cx="8430600" cy="2893069"/>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Adding Technical Indicators</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add more predictors using Ta-lib library, and they are computed based on close price, highest/low price, volume of Microsoft data.</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Technical indicators including RSI, ADX, MACD, Aroon Oscillator, Money Flow Indicator, Momentum, accumulation/distribution indicator, On-balance volume, and SAR.</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Among them, Momentum，RSI show greater correlation with the Microsoft’ stock Price using SelectKBest method from original program</a:t>
            </a:r>
            <a:endParaRPr b="0" i="0" sz="1600" u="none" cap="none" strike="noStrike">
              <a:solidFill>
                <a:schemeClr val="dk2"/>
              </a:solidFill>
              <a:latin typeface="Calibri"/>
              <a:ea typeface="Calibri"/>
              <a:cs typeface="Calibri"/>
              <a:sym typeface="Calibri"/>
            </a:endParaRPr>
          </a:p>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Adding Dix and Gex</a:t>
            </a:r>
            <a:endParaRPr b="1" sz="1600">
              <a:solidFill>
                <a:schemeClr val="dk2"/>
              </a:solidFill>
              <a:latin typeface="Calibri"/>
              <a:ea typeface="Calibri"/>
              <a:cs typeface="Calibri"/>
              <a:sym typeface="Calibri"/>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Using The Dark Index and Gamma Exposure index of S&amp;P500 (provided by professor) as additional predictors for Microsoft Stock Price.</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first 5 lines of dataset after including all new variables are shown below</a:t>
            </a:r>
            <a:endParaRPr b="0" i="0" sz="1600" u="none" cap="none" strike="noStrike">
              <a:solidFill>
                <a:schemeClr val="dk2"/>
              </a:solidFill>
              <a:latin typeface="Calibri"/>
              <a:ea typeface="Calibri"/>
              <a:cs typeface="Calibri"/>
              <a:sym typeface="Calibri"/>
            </a:endParaRPr>
          </a:p>
        </p:txBody>
      </p:sp>
      <p:pic>
        <p:nvPicPr>
          <p:cNvPr id="181" name="Google Shape;181;p29"/>
          <p:cNvPicPr preferRelativeResize="0"/>
          <p:nvPr/>
        </p:nvPicPr>
        <p:blipFill rotWithShape="1">
          <a:blip r:embed="rId4">
            <a:alphaModFix/>
          </a:blip>
          <a:srcRect b="0" l="0" r="0" t="0"/>
          <a:stretch/>
        </p:blipFill>
        <p:spPr>
          <a:xfrm>
            <a:off x="0" y="3812583"/>
            <a:ext cx="9144000" cy="10140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0"/>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88" name="Google Shape;188;p30"/>
          <p:cNvSpPr txBox="1"/>
          <p:nvPr/>
        </p:nvSpPr>
        <p:spPr>
          <a:xfrm>
            <a:off x="2071712" y="241939"/>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Dimension Reduction</a:t>
            </a:r>
            <a:endParaRPr/>
          </a:p>
        </p:txBody>
      </p:sp>
      <p:sp>
        <p:nvSpPr>
          <p:cNvPr id="189" name="Google Shape;189;p30"/>
          <p:cNvSpPr txBox="1"/>
          <p:nvPr/>
        </p:nvSpPr>
        <p:spPr>
          <a:xfrm>
            <a:off x="517064" y="765159"/>
            <a:ext cx="8430600" cy="2893069"/>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lang="en-US" sz="1600">
                <a:solidFill>
                  <a:schemeClr val="dk2"/>
                </a:solidFill>
                <a:latin typeface="Calibri"/>
                <a:ea typeface="Calibri"/>
                <a:cs typeface="Calibri"/>
                <a:sym typeface="Calibri"/>
              </a:rPr>
              <a:t>Principle Component Analysis</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Since we add more predictors in the dataset, there’re 23 predictors in total.</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In order to reduce the dimensionality of this large dataset, we decide to use PCA to remove unnecessary component, while keeping variance at 95% level. </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perform train-test split before operate PCA, making size of test set equals 20% dataset</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PCA requires standardization since it is sensitive to the scale of inputs. Standardization is calculated on training set and later apply to the test set, in order to prevent using any information coming from the test set before or during training, which is a potential bias in the evaluation of the performance.</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first 14 Principle Components explain 95%  variance of the data. </a:t>
            </a:r>
            <a:endParaRPr/>
          </a:p>
          <a:p>
            <a:pPr indent="-330200" lvl="1" marL="91440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results are shown below：</a:t>
            </a:r>
            <a:endParaRPr b="0" i="0" sz="1600" u="none" cap="none" strike="noStrike">
              <a:solidFill>
                <a:schemeClr val="dk2"/>
              </a:solidFill>
              <a:latin typeface="Calibri"/>
              <a:ea typeface="Calibri"/>
              <a:cs typeface="Calibri"/>
              <a:sym typeface="Calibri"/>
            </a:endParaRPr>
          </a:p>
        </p:txBody>
      </p:sp>
      <p:pic>
        <p:nvPicPr>
          <p:cNvPr id="190" name="Google Shape;190;p30"/>
          <p:cNvPicPr preferRelativeResize="0"/>
          <p:nvPr/>
        </p:nvPicPr>
        <p:blipFill rotWithShape="1">
          <a:blip r:embed="rId4">
            <a:alphaModFix/>
          </a:blip>
          <a:srcRect b="0" l="0" r="0" t="0"/>
          <a:stretch/>
        </p:blipFill>
        <p:spPr>
          <a:xfrm>
            <a:off x="1568378" y="3547947"/>
            <a:ext cx="6327972" cy="15955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1"/>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97" name="Google Shape;197;p31"/>
          <p:cNvSpPr txBox="1"/>
          <p:nvPr/>
        </p:nvSpPr>
        <p:spPr>
          <a:xfrm>
            <a:off x="1716337" y="140774"/>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Add machine learning model – XGBoost</a:t>
            </a:r>
            <a:endParaRPr b="1" sz="2400">
              <a:solidFill>
                <a:schemeClr val="accent1"/>
              </a:solidFill>
              <a:latin typeface="Raleway"/>
              <a:ea typeface="Raleway"/>
              <a:cs typeface="Raleway"/>
              <a:sym typeface="Raleway"/>
            </a:endParaRPr>
          </a:p>
        </p:txBody>
      </p:sp>
      <p:sp>
        <p:nvSpPr>
          <p:cNvPr id="198" name="Google Shape;198;p31"/>
          <p:cNvSpPr txBox="1"/>
          <p:nvPr/>
        </p:nvSpPr>
        <p:spPr>
          <a:xfrm>
            <a:off x="517063" y="706436"/>
            <a:ext cx="8430600" cy="2123628"/>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XGBoost is a boosting ensemble method that has high performance, good accuracy, and highly scalable.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XGBoost is added as a supervised regression model to train and predict the data.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Default tunning parameters are used in the XGBoost Regressor.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The cross validation results are shown below</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From the box plot of kfold results, we observe that the XGBoost Regressor model has a comparable result as LR, LASSO and ETR.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31"/>
          <p:cNvPicPr preferRelativeResize="0"/>
          <p:nvPr/>
        </p:nvPicPr>
        <p:blipFill rotWithShape="1">
          <a:blip r:embed="rId4">
            <a:alphaModFix/>
          </a:blip>
          <a:srcRect b="0" l="0" r="0" t="0"/>
          <a:stretch/>
        </p:blipFill>
        <p:spPr>
          <a:xfrm>
            <a:off x="1916153" y="2571750"/>
            <a:ext cx="5632419" cy="24720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2"/>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06" name="Google Shape;206;p32"/>
          <p:cNvSpPr txBox="1"/>
          <p:nvPr/>
        </p:nvSpPr>
        <p:spPr>
          <a:xfrm>
            <a:off x="1716336" y="140774"/>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Algorithm Comparisons</a:t>
            </a:r>
            <a:endParaRPr/>
          </a:p>
        </p:txBody>
      </p:sp>
      <p:sp>
        <p:nvSpPr>
          <p:cNvPr id="207" name="Google Shape;207;p32"/>
          <p:cNvSpPr txBox="1"/>
          <p:nvPr/>
        </p:nvSpPr>
        <p:spPr>
          <a:xfrm>
            <a:off x="517063" y="706436"/>
            <a:ext cx="8430600" cy="2862292"/>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However, XGBoost has the same problem as other boosting methods. All boosting method has low train error but high test error. Overfitting problem exits in these models and should be avoided.</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 Ensemble models, such as gradient boosting regression (GBR) and random forest regression (RFR) have low bias but high variance.</a:t>
            </a:r>
            <a:endParaRPr/>
          </a:p>
          <a:p>
            <a:pPr indent="-317500" lvl="0" marL="457200" marR="0" rtl="0" algn="l">
              <a:lnSpc>
                <a:spcPct val="100000"/>
              </a:lnSpc>
              <a:spcBef>
                <a:spcPts val="0"/>
              </a:spcBef>
              <a:spcAft>
                <a:spcPts val="0"/>
              </a:spcAft>
              <a:buClr>
                <a:schemeClr val="dk2"/>
              </a:buClr>
              <a:buSzPts val="1600"/>
              <a:buFont typeface="Arial"/>
              <a:buChar char="●"/>
            </a:pPr>
            <a:r>
              <a:rPr b="1" lang="en-US" sz="1600">
                <a:solidFill>
                  <a:schemeClr val="dk2"/>
                </a:solidFill>
                <a:latin typeface="Calibri"/>
                <a:ea typeface="Calibri"/>
                <a:cs typeface="Calibri"/>
                <a:sym typeface="Calibri"/>
              </a:rPr>
              <a:t>Looking at the training and test errors, our new dataset illustrate different results from the original program: The LSTM model performs decently, which beats the ARIMA model in the test set. Hence, we select the LSTM model for the model tuning.</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p32"/>
          <p:cNvPicPr preferRelativeResize="0"/>
          <p:nvPr/>
        </p:nvPicPr>
        <p:blipFill rotWithShape="1">
          <a:blip r:embed="rId4">
            <a:alphaModFix/>
          </a:blip>
          <a:srcRect b="0" l="0" r="4751" t="11693"/>
          <a:stretch/>
        </p:blipFill>
        <p:spPr>
          <a:xfrm>
            <a:off x="2364632" y="2841132"/>
            <a:ext cx="4414736" cy="21817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3"/>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15" name="Google Shape;215;p33"/>
          <p:cNvSpPr txBox="1"/>
          <p:nvPr/>
        </p:nvSpPr>
        <p:spPr>
          <a:xfrm>
            <a:off x="1716335" y="308554"/>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16" name="Google Shape;216;p33"/>
          <p:cNvSpPr txBox="1"/>
          <p:nvPr/>
        </p:nvSpPr>
        <p:spPr>
          <a:xfrm>
            <a:off x="517062" y="909328"/>
            <a:ext cx="8430600" cy="4093398"/>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Gridsearch is added to tune and find the optimal hyper-paramters of the LSTM model</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This includes: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Number of neurons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Learning rate</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Number of epochs</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Batch Size</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Optimizer </a:t>
            </a:r>
            <a:endParaRPr/>
          </a:p>
          <a:p>
            <a:pPr indent="-317500" lvl="2" marL="1143000" marR="0" rtl="0" algn="l">
              <a:spcBef>
                <a:spcPts val="0"/>
              </a:spcBef>
              <a:spcAft>
                <a:spcPts val="0"/>
              </a:spcAft>
              <a:buClr>
                <a:schemeClr val="dk2"/>
              </a:buClr>
              <a:buSzPts val="1600"/>
              <a:buFont typeface="Noto Sans Symbols"/>
              <a:buChar char="⮚"/>
            </a:pPr>
            <a:r>
              <a:rPr b="0" i="0" lang="en-US" sz="1600" u="none" cap="none" strike="noStrike">
                <a:solidFill>
                  <a:schemeClr val="dk2"/>
                </a:solidFill>
                <a:latin typeface="Calibri"/>
                <a:ea typeface="Calibri"/>
                <a:cs typeface="Calibri"/>
                <a:sym typeface="Calibri"/>
              </a:rPr>
              <a:t>Regularizer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For the optimizer, we’ve tried SGD, RMSprop, Adagrad, Adadelta, Adam, Adamax, and Nadam</a:t>
            </a:r>
            <a:endParaRPr sz="1600">
              <a:solidFill>
                <a:schemeClr val="dk2"/>
              </a:solidFill>
              <a:latin typeface="Calibri"/>
              <a:ea typeface="Calibri"/>
              <a:cs typeface="Calibri"/>
              <a:sym typeface="Calibri"/>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All combinations of hyperparameters are passed as parameters to the LSTM model to train and predict the data.</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The best model is returned. Then it is used to fit and predict the data.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MSE is calculated based on the tuned model </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23" name="Google Shape;223;p34"/>
          <p:cNvSpPr txBox="1"/>
          <p:nvPr/>
        </p:nvSpPr>
        <p:spPr>
          <a:xfrm>
            <a:off x="1777486" y="247048"/>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24" name="Google Shape;224;p34"/>
          <p:cNvSpPr txBox="1"/>
          <p:nvPr/>
        </p:nvSpPr>
        <p:spPr>
          <a:xfrm>
            <a:off x="517062" y="909328"/>
            <a:ext cx="8430600" cy="1631185"/>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Time complexity of the first draft is too high, because the number of combinations of all the hyperparameters for tuning is extremely large. We need to improve the algorithm on hyperparameter tuning to reduce the running time.</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34"/>
          <p:cNvPicPr preferRelativeResize="0"/>
          <p:nvPr/>
        </p:nvPicPr>
        <p:blipFill rotWithShape="1">
          <a:blip r:embed="rId4">
            <a:alphaModFix/>
          </a:blip>
          <a:srcRect b="0" l="0" r="0" t="0"/>
          <a:stretch/>
        </p:blipFill>
        <p:spPr>
          <a:xfrm>
            <a:off x="1777486" y="1846629"/>
            <a:ext cx="5895401" cy="30498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5"/>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32" name="Google Shape;232;p35"/>
          <p:cNvSpPr txBox="1"/>
          <p:nvPr/>
        </p:nvSpPr>
        <p:spPr>
          <a:xfrm>
            <a:off x="1777486" y="247048"/>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33" name="Google Shape;233;p35"/>
          <p:cNvSpPr txBox="1"/>
          <p:nvPr/>
        </p:nvSpPr>
        <p:spPr>
          <a:xfrm>
            <a:off x="410518" y="833827"/>
            <a:ext cx="8430600" cy="4832062"/>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In our final version of hyperparameter tuning, we separate process into two steps to reduce the total runtime.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In the first step, we fix the all the hyperparameters except optimizer and regularizer. This would allow us to find the best optimizer and regularizer of this hyperparameter setting.</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In the second step, we use the tuned optimizer and regularizer from the first step to tune the remaining hyperparameters. </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The total running is reduced in a large extent, from more than 2 hours to only 30 minutes. </a:t>
            </a:r>
            <a:endParaRPr/>
          </a:p>
          <a:p>
            <a:pPr indent="-317500" lvl="0" marL="457200" marR="0" rtl="0" algn="l">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It turns out that the best configuration is optimizer=Adamax, regularizer l1=0.01, Number of neurons =120, number of epochs=50, batch size=5, learning rate=0.001.</a:t>
            </a:r>
            <a:endParaRPr/>
          </a:p>
          <a:p>
            <a:pPr indent="-317500" lvl="0" marL="457200" marR="0" rtl="0" algn="l">
              <a:lnSpc>
                <a:spcPct val="100000"/>
              </a:lnSpc>
              <a:spcBef>
                <a:spcPts val="0"/>
              </a:spcBef>
              <a:spcAft>
                <a:spcPts val="0"/>
              </a:spcAft>
              <a:buClr>
                <a:schemeClr val="dk2"/>
              </a:buClr>
              <a:buSzPts val="1600"/>
              <a:buFont typeface="Arial"/>
              <a:buChar char="●"/>
            </a:pPr>
            <a:r>
              <a:rPr lang="en-US" sz="1600">
                <a:solidFill>
                  <a:schemeClr val="dk2"/>
                </a:solidFill>
                <a:latin typeface="Calibri"/>
                <a:ea typeface="Calibri"/>
                <a:cs typeface="Calibri"/>
                <a:sym typeface="Calibri"/>
              </a:rPr>
              <a:t>We first tried fit our data using above configuration, the test results seemed to be pretty good: The MSE on test set decreased from 0.00081 to 0.00069. However, when we visualize the predictions, the predicted cumulation return we obtain had very small fluctuation compared to the actual data. We realized that this might because l1 regularizer is too strict in the grid search. Using L1 limit the scale of weight towards zero, causing predicted power impaired, and we ended up with a mild results.</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6"/>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40" name="Google Shape;240;p36"/>
          <p:cNvSpPr txBox="1"/>
          <p:nvPr/>
        </p:nvSpPr>
        <p:spPr>
          <a:xfrm>
            <a:off x="1609791" y="293670"/>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41" name="Google Shape;241;p36"/>
          <p:cNvSpPr txBox="1"/>
          <p:nvPr/>
        </p:nvSpPr>
        <p:spPr>
          <a:xfrm>
            <a:off x="410518" y="979239"/>
            <a:ext cx="8430600" cy="1631185"/>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rgbClr val="000000"/>
                </a:solidFill>
                <a:latin typeface="Calibri"/>
                <a:ea typeface="Calibri"/>
                <a:cs typeface="Calibri"/>
                <a:sym typeface="Calibri"/>
              </a:rPr>
              <a:t>So we banned l1 regularizer in model tuning, and the predicting power of the new LSTM model turned out to be better.</a:t>
            </a:r>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p36"/>
          <p:cNvPicPr preferRelativeResize="0"/>
          <p:nvPr/>
        </p:nvPicPr>
        <p:blipFill rotWithShape="1">
          <a:blip r:embed="rId4">
            <a:alphaModFix/>
          </a:blip>
          <a:srcRect b="0" l="0" r="0" t="0"/>
          <a:stretch/>
        </p:blipFill>
        <p:spPr>
          <a:xfrm>
            <a:off x="383225" y="2240391"/>
            <a:ext cx="4458099" cy="2574700"/>
          </a:xfrm>
          <a:prstGeom prst="rect">
            <a:avLst/>
          </a:prstGeom>
          <a:noFill/>
          <a:ln>
            <a:noFill/>
          </a:ln>
        </p:spPr>
      </p:pic>
      <p:sp>
        <p:nvSpPr>
          <p:cNvPr id="243" name="Google Shape;243;p36"/>
          <p:cNvSpPr txBox="1"/>
          <p:nvPr/>
        </p:nvSpPr>
        <p:spPr>
          <a:xfrm>
            <a:off x="6005621" y="1853932"/>
            <a:ext cx="183718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accent1"/>
                </a:solidFill>
                <a:latin typeface="Calibri"/>
                <a:ea typeface="Calibri"/>
                <a:cs typeface="Calibri"/>
                <a:sym typeface="Calibri"/>
              </a:rPr>
              <a:t>Using l2 regularizer</a:t>
            </a:r>
            <a:endParaRPr b="1" sz="1350">
              <a:solidFill>
                <a:schemeClr val="accent1"/>
              </a:solidFill>
              <a:latin typeface="Calibri"/>
              <a:ea typeface="Calibri"/>
              <a:cs typeface="Calibri"/>
              <a:sym typeface="Calibri"/>
            </a:endParaRPr>
          </a:p>
        </p:txBody>
      </p:sp>
      <p:pic>
        <p:nvPicPr>
          <p:cNvPr id="244" name="Google Shape;244;p36"/>
          <p:cNvPicPr preferRelativeResize="0"/>
          <p:nvPr/>
        </p:nvPicPr>
        <p:blipFill rotWithShape="1">
          <a:blip r:embed="rId5">
            <a:alphaModFix/>
          </a:blip>
          <a:srcRect b="0" l="0" r="0" t="0"/>
          <a:stretch/>
        </p:blipFill>
        <p:spPr>
          <a:xfrm>
            <a:off x="4625818" y="2320091"/>
            <a:ext cx="4134957" cy="2394521"/>
          </a:xfrm>
          <a:prstGeom prst="rect">
            <a:avLst/>
          </a:prstGeom>
          <a:noFill/>
          <a:ln>
            <a:noFill/>
          </a:ln>
        </p:spPr>
      </p:pic>
      <p:sp>
        <p:nvSpPr>
          <p:cNvPr id="245" name="Google Shape;245;p36"/>
          <p:cNvSpPr txBox="1"/>
          <p:nvPr/>
        </p:nvSpPr>
        <p:spPr>
          <a:xfrm>
            <a:off x="1795748" y="1853932"/>
            <a:ext cx="183718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accent1"/>
                </a:solidFill>
                <a:latin typeface="Calibri"/>
                <a:ea typeface="Calibri"/>
                <a:cs typeface="Calibri"/>
                <a:sym typeface="Calibri"/>
              </a:rPr>
              <a:t>Using l1 regularizer</a:t>
            </a:r>
            <a:endParaRPr b="1" sz="1350">
              <a:solidFill>
                <a:schemeClr val="accen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7"/>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52" name="Google Shape;252;p37"/>
          <p:cNvSpPr txBox="1"/>
          <p:nvPr/>
        </p:nvSpPr>
        <p:spPr>
          <a:xfrm>
            <a:off x="1609791" y="293670"/>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Model Tuning</a:t>
            </a:r>
            <a:endParaRPr/>
          </a:p>
        </p:txBody>
      </p:sp>
      <p:sp>
        <p:nvSpPr>
          <p:cNvPr id="253" name="Google Shape;253;p37"/>
          <p:cNvSpPr txBox="1"/>
          <p:nvPr/>
        </p:nvSpPr>
        <p:spPr>
          <a:xfrm>
            <a:off x="410518" y="806355"/>
            <a:ext cx="8430600" cy="2862292"/>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The diagram below shows the performance of the LSTM model before and after tuning the hyperparameters. We observe that test error are greatly reduced after tuning the hyperparameters. We take </a:t>
            </a:r>
            <a:r>
              <a:rPr lang="en-US" sz="1600">
                <a:solidFill>
                  <a:srgbClr val="232629"/>
                </a:solidFill>
                <a:latin typeface="Calibri"/>
                <a:ea typeface="Calibri"/>
                <a:cs typeface="Calibri"/>
                <a:sym typeface="Calibri"/>
              </a:rPr>
              <a:t>this tuned model </a:t>
            </a:r>
            <a:r>
              <a:rPr b="0" i="0" lang="en-US" sz="1600" u="none" cap="none" strike="noStrike">
                <a:solidFill>
                  <a:srgbClr val="232629"/>
                </a:solidFill>
                <a:latin typeface="Calibri"/>
                <a:ea typeface="Calibri"/>
                <a:cs typeface="Calibri"/>
                <a:sym typeface="Calibri"/>
              </a:rPr>
              <a:t>as our final model. </a:t>
            </a:r>
            <a:endParaRPr/>
          </a:p>
          <a:p>
            <a:pPr indent="-317500" lvl="0" marL="457200" marR="0" rtl="0" algn="l">
              <a:spcBef>
                <a:spcPts val="0"/>
              </a:spcBef>
              <a:spcAft>
                <a:spcPts val="0"/>
              </a:spcAft>
              <a:buClr>
                <a:srgbClr val="232629"/>
              </a:buClr>
              <a:buSzPts val="1400"/>
              <a:buFont typeface="Arial"/>
              <a:buChar char="●"/>
            </a:pPr>
            <a:r>
              <a:rPr b="1" lang="en-US" sz="1600">
                <a:solidFill>
                  <a:srgbClr val="232629"/>
                </a:solidFill>
                <a:latin typeface="Calibri"/>
                <a:ea typeface="Calibri"/>
                <a:cs typeface="Calibri"/>
                <a:sym typeface="Calibri"/>
              </a:rPr>
              <a:t>The configuration of this model is: </a:t>
            </a:r>
            <a:r>
              <a:rPr b="1" lang="en-US" sz="1600">
                <a:solidFill>
                  <a:schemeClr val="dk2"/>
                </a:solidFill>
                <a:latin typeface="Calibri"/>
                <a:ea typeface="Calibri"/>
                <a:cs typeface="Calibri"/>
                <a:sym typeface="Calibri"/>
              </a:rPr>
              <a:t>optimizer='RMSprop', regularizer l2=0.01, Number of neurons =100, number of epochs=100, batch size=80, learning rate=0.001.</a:t>
            </a:r>
            <a:endParaRPr/>
          </a:p>
          <a:p>
            <a:pPr indent="-317500" lvl="0" marL="457200" marR="0" rtl="0" algn="l">
              <a:spcBef>
                <a:spcPts val="0"/>
              </a:spcBef>
              <a:spcAft>
                <a:spcPts val="0"/>
              </a:spcAft>
              <a:buClr>
                <a:srgbClr val="232629"/>
              </a:buClr>
              <a:buSzPts val="1400"/>
              <a:buFont typeface="Arial"/>
              <a:buChar char="●"/>
            </a:pPr>
            <a:r>
              <a:rPr b="1" lang="en-US" sz="1600">
                <a:solidFill>
                  <a:schemeClr val="dk2"/>
                </a:solidFill>
                <a:latin typeface="Calibri"/>
                <a:ea typeface="Calibri"/>
                <a:cs typeface="Calibri"/>
                <a:sym typeface="Calibri"/>
              </a:rPr>
              <a:t>Mean squared error on test data is 0.00067.</a:t>
            </a:r>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37"/>
          <p:cNvPicPr preferRelativeResize="0"/>
          <p:nvPr/>
        </p:nvPicPr>
        <p:blipFill rotWithShape="1">
          <a:blip r:embed="rId4">
            <a:alphaModFix/>
          </a:blip>
          <a:srcRect b="0" l="0" r="0" t="0"/>
          <a:stretch/>
        </p:blipFill>
        <p:spPr>
          <a:xfrm>
            <a:off x="2334171" y="2484811"/>
            <a:ext cx="4611913" cy="26586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03" name="Google Shape;103;p20"/>
          <p:cNvSpPr txBox="1"/>
          <p:nvPr/>
        </p:nvSpPr>
        <p:spPr>
          <a:xfrm>
            <a:off x="3128962" y="109997"/>
            <a:ext cx="288607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alibri"/>
                <a:ea typeface="Calibri"/>
                <a:cs typeface="Calibri"/>
                <a:sym typeface="Calibri"/>
              </a:rPr>
              <a:t>Summary</a:t>
            </a:r>
            <a:endParaRPr/>
          </a:p>
        </p:txBody>
      </p:sp>
      <p:sp>
        <p:nvSpPr>
          <p:cNvPr id="104" name="Google Shape;104;p20"/>
          <p:cNvSpPr txBox="1"/>
          <p:nvPr/>
        </p:nvSpPr>
        <p:spPr>
          <a:xfrm>
            <a:off x="1123076" y="828969"/>
            <a:ext cx="6897848" cy="4031873"/>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Our project is an extension to Case 1 from Machine Learning and Data Science Blueprints for finance Tatsat Chapter 5. Our task is to perform stock price prediction on Microsoft’s dataset. </a:t>
            </a:r>
            <a:endParaRPr/>
          </a:p>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To get started, we use the seed program from </a:t>
            </a:r>
            <a:r>
              <a:rPr b="0" i="0" lang="en-US" sz="1600" u="sng" cap="none" strike="noStrike">
                <a:solidFill>
                  <a:schemeClr val="hlink"/>
                </a:solidFill>
                <a:latin typeface="Calibri"/>
                <a:ea typeface="Calibri"/>
                <a:cs typeface="Calibri"/>
                <a:sym typeface="Calibri"/>
                <a:hlinkClick r:id="rId4"/>
              </a:rPr>
              <a:t>here </a:t>
            </a:r>
            <a:endParaRPr b="0" i="0" sz="1600" u="none" cap="none" strike="noStrike">
              <a:solidFill>
                <a:srgbClr val="383C3C"/>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Correlated dataset</a:t>
            </a:r>
            <a:r>
              <a:rPr b="1" i="0" lang="en-US" sz="1600" u="none" cap="none" strike="noStrike">
                <a:solidFill>
                  <a:srgbClr val="383C3C"/>
                </a:solidFill>
                <a:latin typeface="Calibri"/>
                <a:ea typeface="Calibri"/>
                <a:cs typeface="Calibri"/>
                <a:sym typeface="Calibri"/>
              </a:rPr>
              <a:t>(currency, market index and stock price data from 2011.1.1-2019.1.1</a:t>
            </a:r>
            <a:r>
              <a:rPr b="0" i="0" lang="en-US" sz="1600" u="none" cap="none" strike="noStrike">
                <a:solidFill>
                  <a:srgbClr val="383C3C"/>
                </a:solidFill>
                <a:latin typeface="Calibri"/>
                <a:ea typeface="Calibri"/>
                <a:cs typeface="Calibri"/>
                <a:sym typeface="Calibri"/>
              </a:rPr>
              <a:t>) and other associated data are provided in the project folder. All data are uploaded to </a:t>
            </a:r>
            <a:r>
              <a:rPr b="0" i="0" lang="en-US" sz="1600" u="sng" cap="none" strike="noStrike">
                <a:solidFill>
                  <a:srgbClr val="383C3C"/>
                </a:solidFill>
                <a:latin typeface="Calibri"/>
                <a:ea typeface="Calibri"/>
                <a:cs typeface="Calibri"/>
                <a:sym typeface="Calibri"/>
              </a:rPr>
              <a:t>Google Colab</a:t>
            </a:r>
            <a:r>
              <a:rPr b="0" i="0" lang="en-US" sz="1600" u="none" cap="none" strike="noStrike">
                <a:solidFill>
                  <a:srgbClr val="383C3C"/>
                </a:solidFill>
                <a:latin typeface="Calibri"/>
                <a:ea typeface="Calibri"/>
                <a:cs typeface="Calibri"/>
                <a:sym typeface="Calibri"/>
              </a:rPr>
              <a:t> before running the code.</a:t>
            </a:r>
            <a:endParaRPr/>
          </a:p>
          <a:p>
            <a:pPr indent="-317500" lvl="0" marL="457200" marR="0" rtl="0" algn="l">
              <a:lnSpc>
                <a:spcPct val="100000"/>
              </a:lnSpc>
              <a:spcBef>
                <a:spcPts val="0"/>
              </a:spcBef>
              <a:spcAft>
                <a:spcPts val="0"/>
              </a:spcAft>
              <a:buClr>
                <a:srgbClr val="000000"/>
              </a:buClr>
              <a:buSzPts val="1400"/>
              <a:buFont typeface="Calibri"/>
              <a:buChar char="●"/>
            </a:pPr>
            <a:r>
              <a:rPr b="0" i="0" lang="en-US" sz="1600" u="none" cap="none" strike="noStrike">
                <a:solidFill>
                  <a:srgbClr val="383C3C"/>
                </a:solidFill>
                <a:latin typeface="Calibri"/>
                <a:ea typeface="Calibri"/>
                <a:cs typeface="Calibri"/>
                <a:sym typeface="Calibri"/>
              </a:rPr>
              <a:t>Our improvements include: </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Adding more features: Technical Indicators, Dix, Gex, Smoothing features etc…</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Introducing model selection algorithm: PCA</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Adding  more machine learning models: XGBoost </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Adding grid-search to the LSTM model tuning</a:t>
            </a:r>
            <a:endParaRPr b="0" i="0" sz="1600" u="none" cap="none" strike="noStrike">
              <a:solidFill>
                <a:srgbClr val="383C3C"/>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Using financial metrics, such as CAGR, Sharpe Ratio, maxDD, etc… </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Plotting train and test equity curves to visualize performance</a:t>
            </a:r>
            <a:endParaRPr/>
          </a:p>
          <a:p>
            <a:pPr indent="-317500" lvl="1" marL="914400" marR="0" rtl="0" algn="l">
              <a:lnSpc>
                <a:spcPct val="100000"/>
              </a:lnSpc>
              <a:spcBef>
                <a:spcPts val="0"/>
              </a:spcBef>
              <a:spcAft>
                <a:spcPts val="0"/>
              </a:spcAft>
              <a:buClr>
                <a:srgbClr val="000000"/>
              </a:buClr>
              <a:buSzPts val="1400"/>
              <a:buFont typeface="Noto Sans Symbols"/>
              <a:buChar char="⮚"/>
            </a:pPr>
            <a:r>
              <a:rPr b="0" i="0" lang="en-US" sz="1600" u="none" cap="none" strike="noStrike">
                <a:solidFill>
                  <a:srgbClr val="383C3C"/>
                </a:solidFill>
                <a:latin typeface="Calibri"/>
                <a:ea typeface="Calibri"/>
                <a:cs typeface="Calibri"/>
                <a:sym typeface="Calibri"/>
              </a:rPr>
              <a:t>Final White Reality Check for the system</a:t>
            </a:r>
            <a:endParaRPr b="0" i="0" sz="1600" u="none" cap="none" strike="noStrike">
              <a:solidFill>
                <a:srgbClr val="383C3C"/>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61" name="Google Shape;261;p38"/>
          <p:cNvSpPr txBox="1"/>
          <p:nvPr/>
        </p:nvSpPr>
        <p:spPr>
          <a:xfrm>
            <a:off x="1555973" y="516632"/>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Evaluation metrics </a:t>
            </a:r>
            <a:endParaRPr/>
          </a:p>
        </p:txBody>
      </p:sp>
      <p:sp>
        <p:nvSpPr>
          <p:cNvPr id="262" name="Google Shape;262;p38"/>
          <p:cNvSpPr txBox="1"/>
          <p:nvPr/>
        </p:nvSpPr>
        <p:spPr>
          <a:xfrm>
            <a:off x="410518" y="1272134"/>
            <a:ext cx="8430600" cy="3354734"/>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We calculated some evaluation metrics to measure the performance of the system </a:t>
            </a:r>
            <a:endParaRPr/>
          </a:p>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This includes financial metrics such as CAGR, Sharpe Ratio, Maximum Draw Down, and Calmar Ratio.</a:t>
            </a:r>
            <a:endParaRPr/>
          </a:p>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The result of theses metrics are shown below. </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Compound annual growth rate on test set achieve 33% return on our trading system.</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Sharpe ratio is 1.83, which is greater than 1.0 indicating a high degree of expected return for a relatively low amount of risk</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38"/>
          <p:cNvPicPr preferRelativeResize="0"/>
          <p:nvPr/>
        </p:nvPicPr>
        <p:blipFill rotWithShape="1">
          <a:blip r:embed="rId4">
            <a:alphaModFix/>
          </a:blip>
          <a:srcRect b="0" l="0" r="5103" t="-9366"/>
          <a:stretch/>
        </p:blipFill>
        <p:spPr>
          <a:xfrm>
            <a:off x="175103" y="3190756"/>
            <a:ext cx="8901430" cy="12787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9"/>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70" name="Google Shape;270;p39"/>
          <p:cNvSpPr txBox="1"/>
          <p:nvPr/>
        </p:nvSpPr>
        <p:spPr>
          <a:xfrm>
            <a:off x="1555973" y="516632"/>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Equity Curves</a:t>
            </a:r>
            <a:endParaRPr/>
          </a:p>
        </p:txBody>
      </p:sp>
      <p:sp>
        <p:nvSpPr>
          <p:cNvPr id="271" name="Google Shape;271;p39"/>
          <p:cNvSpPr txBox="1"/>
          <p:nvPr/>
        </p:nvSpPr>
        <p:spPr>
          <a:xfrm>
            <a:off x="410518" y="1196633"/>
            <a:ext cx="8430600" cy="261607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We plot the train and test equity curve based on cumulative log return on both training and test set. </a:t>
            </a:r>
            <a:endParaRPr/>
          </a:p>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The result is shown below. </a:t>
            </a:r>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p39"/>
          <p:cNvPicPr preferRelativeResize="0"/>
          <p:nvPr/>
        </p:nvPicPr>
        <p:blipFill rotWithShape="1">
          <a:blip r:embed="rId4">
            <a:alphaModFix/>
          </a:blip>
          <a:srcRect b="0" l="0" r="0" t="0"/>
          <a:stretch/>
        </p:blipFill>
        <p:spPr>
          <a:xfrm>
            <a:off x="242276" y="2064343"/>
            <a:ext cx="4196824" cy="2562525"/>
          </a:xfrm>
          <a:prstGeom prst="rect">
            <a:avLst/>
          </a:prstGeom>
          <a:noFill/>
          <a:ln>
            <a:noFill/>
          </a:ln>
        </p:spPr>
      </p:pic>
      <p:pic>
        <p:nvPicPr>
          <p:cNvPr id="273" name="Google Shape;273;p39"/>
          <p:cNvPicPr preferRelativeResize="0"/>
          <p:nvPr/>
        </p:nvPicPr>
        <p:blipFill rotWithShape="1">
          <a:blip r:embed="rId5">
            <a:alphaModFix/>
          </a:blip>
          <a:srcRect b="0" l="0" r="0" t="0"/>
          <a:stretch/>
        </p:blipFill>
        <p:spPr>
          <a:xfrm>
            <a:off x="4786828" y="2064343"/>
            <a:ext cx="4126689" cy="256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nvSpPr>
        <p:spPr>
          <a:xfrm>
            <a:off x="644664" y="1483565"/>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PART 04</a:t>
            </a:r>
            <a:endParaRPr sz="3600">
              <a:solidFill>
                <a:schemeClr val="accent1"/>
              </a:solidFill>
              <a:latin typeface="Calibri"/>
              <a:ea typeface="Calibri"/>
              <a:cs typeface="Calibri"/>
              <a:sym typeface="Calibri"/>
            </a:endParaRPr>
          </a:p>
        </p:txBody>
      </p:sp>
      <p:sp>
        <p:nvSpPr>
          <p:cNvPr id="280" name="Google Shape;280;p40"/>
          <p:cNvSpPr txBox="1"/>
          <p:nvPr/>
        </p:nvSpPr>
        <p:spPr>
          <a:xfrm>
            <a:off x="740178" y="2129896"/>
            <a:ext cx="5031447"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dk2"/>
                </a:solidFill>
                <a:latin typeface="Calibri"/>
                <a:ea typeface="Calibri"/>
                <a:cs typeface="Calibri"/>
                <a:sym typeface="Calibri"/>
              </a:rPr>
              <a:t>Conclusion and Reflection</a:t>
            </a:r>
            <a:endParaRPr b="1" sz="3300">
              <a:solidFill>
                <a:schemeClr val="dk2"/>
              </a:solidFill>
              <a:latin typeface="Calibri"/>
              <a:ea typeface="Calibri"/>
              <a:cs typeface="Calibri"/>
              <a:sym typeface="Calibri"/>
            </a:endParaRPr>
          </a:p>
        </p:txBody>
      </p:sp>
      <p:pic>
        <p:nvPicPr>
          <p:cNvPr id="281" name="Google Shape;281;p40"/>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1"/>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88" name="Google Shape;288;p41"/>
          <p:cNvSpPr txBox="1"/>
          <p:nvPr/>
        </p:nvSpPr>
        <p:spPr>
          <a:xfrm>
            <a:off x="1555973" y="371607"/>
            <a:ext cx="6032053"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2400" u="none" cap="none" strike="noStrike">
                <a:solidFill>
                  <a:schemeClr val="accent1"/>
                </a:solidFill>
                <a:latin typeface="Raleway"/>
                <a:ea typeface="Raleway"/>
                <a:cs typeface="Raleway"/>
                <a:sym typeface="Raleway"/>
              </a:rPr>
              <a:t>White’s Reality Check</a:t>
            </a:r>
            <a:endParaRPr b="1" sz="2400">
              <a:solidFill>
                <a:schemeClr val="accent1"/>
              </a:solidFill>
              <a:latin typeface="Raleway"/>
              <a:ea typeface="Raleway"/>
              <a:cs typeface="Raleway"/>
              <a:sym typeface="Raleway"/>
            </a:endParaRPr>
          </a:p>
        </p:txBody>
      </p:sp>
      <p:sp>
        <p:nvSpPr>
          <p:cNvPr id="289" name="Google Shape;289;p41"/>
          <p:cNvSpPr txBox="1"/>
          <p:nvPr/>
        </p:nvSpPr>
        <p:spPr>
          <a:xfrm>
            <a:off x="410518" y="978297"/>
            <a:ext cx="8430600" cy="3108513"/>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0" i="0" lang="en-US" sz="1600" u="none" cap="none" strike="noStrike">
                <a:solidFill>
                  <a:srgbClr val="232629"/>
                </a:solidFill>
                <a:latin typeface="Calibri"/>
                <a:ea typeface="Calibri"/>
                <a:cs typeface="Calibri"/>
                <a:sym typeface="Calibri"/>
              </a:rPr>
              <a:t>We perform White’s Reality Check using detrended price data </a:t>
            </a:r>
            <a:endParaRPr/>
          </a:p>
          <a:p>
            <a:pPr indent="-317500" lvl="0" marL="457200" marR="0" rtl="0" algn="l">
              <a:lnSpc>
                <a:spcPct val="100000"/>
              </a:lnSpc>
              <a:spcBef>
                <a:spcPts val="0"/>
              </a:spcBef>
              <a:spcAft>
                <a:spcPts val="0"/>
              </a:spcAft>
              <a:buClr>
                <a:srgbClr val="232629"/>
              </a:buClr>
              <a:buSzPts val="1400"/>
              <a:buFont typeface="Arial"/>
              <a:buChar char="●"/>
            </a:pPr>
            <a:r>
              <a:rPr lang="en-US" sz="1600">
                <a:solidFill>
                  <a:srgbClr val="232629"/>
                </a:solidFill>
                <a:latin typeface="Calibri"/>
                <a:ea typeface="Calibri"/>
                <a:cs typeface="Calibri"/>
                <a:sym typeface="Calibri"/>
              </a:rPr>
              <a:t>The results is shown below:</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The p-value is 0.0736, statistically significant at 10% significance level.</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We reject the null hypothesis that our system's return is zero.</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Indicating that our algorithm has ability to predict the Microsoft stock price.</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Calibri"/>
              <a:ea typeface="Calibri"/>
              <a:cs typeface="Calibri"/>
              <a:sym typeface="Calibri"/>
            </a:endParaRPr>
          </a:p>
          <a:p>
            <a:pPr indent="-228600" lvl="0" marL="457200" marR="0" rtl="0" algn="l">
              <a:lnSpc>
                <a:spcPct val="100000"/>
              </a:lnSpc>
              <a:spcBef>
                <a:spcPts val="0"/>
              </a:spcBef>
              <a:spcAft>
                <a:spcPts val="0"/>
              </a:spcAft>
              <a:buClr>
                <a:srgbClr val="232629"/>
              </a:buClr>
              <a:buSzPts val="1400"/>
              <a:buFont typeface="Arial"/>
              <a:buNone/>
            </a:pPr>
            <a:r>
              <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0" name="Google Shape;290;p41"/>
          <p:cNvPicPr preferRelativeResize="0"/>
          <p:nvPr/>
        </p:nvPicPr>
        <p:blipFill rotWithShape="1">
          <a:blip r:embed="rId4">
            <a:alphaModFix/>
          </a:blip>
          <a:srcRect b="0" l="0" r="0" t="0"/>
          <a:stretch/>
        </p:blipFill>
        <p:spPr>
          <a:xfrm>
            <a:off x="2419008" y="2458494"/>
            <a:ext cx="4015348" cy="25340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2"/>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297" name="Google Shape;297;p42"/>
          <p:cNvSpPr txBox="1"/>
          <p:nvPr/>
        </p:nvSpPr>
        <p:spPr>
          <a:xfrm>
            <a:off x="1609791" y="371607"/>
            <a:ext cx="6032053"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2400">
                <a:solidFill>
                  <a:schemeClr val="accent1"/>
                </a:solidFill>
                <a:latin typeface="Raleway"/>
                <a:ea typeface="Raleway"/>
                <a:cs typeface="Raleway"/>
                <a:sym typeface="Raleway"/>
              </a:rPr>
              <a:t>Potential Bias and Possible Improvements on our program </a:t>
            </a:r>
            <a:endParaRPr/>
          </a:p>
        </p:txBody>
      </p:sp>
      <p:sp>
        <p:nvSpPr>
          <p:cNvPr id="298" name="Google Shape;298;p42"/>
          <p:cNvSpPr txBox="1"/>
          <p:nvPr/>
        </p:nvSpPr>
        <p:spPr>
          <a:xfrm>
            <a:off x="410518" y="1573915"/>
            <a:ext cx="8430600" cy="3354734"/>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32629"/>
              </a:buClr>
              <a:buSzPts val="1400"/>
              <a:buFont typeface="Arial"/>
              <a:buChar char="●"/>
            </a:pPr>
            <a:r>
              <a:rPr b="1" i="0" lang="en-US" sz="1600" u="none" cap="none" strike="noStrike">
                <a:solidFill>
                  <a:srgbClr val="232629"/>
                </a:solidFill>
                <a:latin typeface="Calibri"/>
                <a:ea typeface="Calibri"/>
                <a:cs typeface="Calibri"/>
                <a:sym typeface="Calibri"/>
              </a:rPr>
              <a:t>Data Leakage problem</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The test set is used when tuning and selecting optimal model in our program, which might making our results over optimistic.</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The information from unseen data should be set aside in the training process, and should be only used when making predictions based on finalized model. </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Model from information leakage may do well on that particular data even if it can't generalize to new data. </a:t>
            </a:r>
            <a:endParaRPr/>
          </a:p>
          <a:p>
            <a:pPr indent="-317500" lvl="2" marL="1143000" marR="0" rtl="0" algn="l">
              <a:spcBef>
                <a:spcPts val="0"/>
              </a:spcBef>
              <a:spcAft>
                <a:spcPts val="0"/>
              </a:spcAft>
              <a:buClr>
                <a:srgbClr val="232629"/>
              </a:buClr>
              <a:buSzPts val="1400"/>
              <a:buFont typeface="Noto Sans Symbols"/>
              <a:buChar char="⮚"/>
            </a:pPr>
            <a:r>
              <a:rPr b="0" i="0" lang="en-US" sz="1600" u="none" cap="none" strike="noStrike">
                <a:solidFill>
                  <a:srgbClr val="232629"/>
                </a:solidFill>
                <a:latin typeface="Calibri"/>
                <a:ea typeface="Calibri"/>
                <a:cs typeface="Calibri"/>
                <a:sym typeface="Calibri"/>
              </a:rPr>
              <a:t>We should create validation set for training process, and only use test set when testing model’s ability to properly adapt to unseen data.</a:t>
            </a:r>
            <a:endParaRPr b="0" i="0" sz="1600" u="none" cap="none" strike="noStrike">
              <a:solidFill>
                <a:srgbClr val="232629"/>
              </a:solidFill>
              <a:latin typeface="Arial"/>
              <a:ea typeface="Arial"/>
              <a:cs typeface="Arial"/>
              <a:sym typeface="Arial"/>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215900" lvl="0" marL="457200" marR="0" rtl="0" algn="l">
              <a:lnSpc>
                <a:spcPct val="100000"/>
              </a:lnSpc>
              <a:spcBef>
                <a:spcPts val="0"/>
              </a:spcBef>
              <a:spcAft>
                <a:spcPts val="0"/>
              </a:spcAft>
              <a:buClr>
                <a:schemeClr val="dk2"/>
              </a:buClr>
              <a:buSzPts val="1600"/>
              <a:buFont typeface="Arial"/>
              <a:buNone/>
            </a:pPr>
            <a:r>
              <a:t/>
            </a:r>
            <a:endParaRPr sz="16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3"/>
          <p:cNvPicPr preferRelativeResize="0"/>
          <p:nvPr/>
        </p:nvPicPr>
        <p:blipFill rotWithShape="1">
          <a:blip r:embed="rId3">
            <a:alphaModFix/>
          </a:blip>
          <a:srcRect b="7115" l="0" r="0" t="8566"/>
          <a:stretch/>
        </p:blipFill>
        <p:spPr>
          <a:xfrm flipH="1">
            <a:off x="0" y="0"/>
            <a:ext cx="9144000" cy="5143500"/>
          </a:xfrm>
          <a:prstGeom prst="rect">
            <a:avLst/>
          </a:prstGeom>
          <a:noFill/>
          <a:ln>
            <a:noFill/>
          </a:ln>
        </p:spPr>
      </p:pic>
      <p:sp>
        <p:nvSpPr>
          <p:cNvPr id="305" name="Google Shape;305;p43"/>
          <p:cNvSpPr txBox="1"/>
          <p:nvPr/>
        </p:nvSpPr>
        <p:spPr>
          <a:xfrm>
            <a:off x="434467" y="1949474"/>
            <a:ext cx="401169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accent1"/>
                </a:solidFill>
                <a:latin typeface="Calibri"/>
                <a:ea typeface="Calibri"/>
                <a:cs typeface="Calibri"/>
                <a:sym typeface="Calibri"/>
              </a:rPr>
              <a:t>THANKS FOR WATCHING</a:t>
            </a:r>
            <a:endParaRPr b="1" sz="30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661442" y="1659733"/>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accent1"/>
                </a:solidFill>
                <a:latin typeface="Calibri"/>
                <a:ea typeface="Calibri"/>
                <a:cs typeface="Calibri"/>
                <a:sym typeface="Calibri"/>
              </a:rPr>
              <a:t>PART 01</a:t>
            </a:r>
            <a:endParaRPr b="0" i="0" sz="3600" u="none" cap="none" strike="noStrike">
              <a:solidFill>
                <a:schemeClr val="accent1"/>
              </a:solidFill>
              <a:latin typeface="Calibri"/>
              <a:ea typeface="Calibri"/>
              <a:cs typeface="Calibri"/>
              <a:sym typeface="Calibri"/>
            </a:endParaRPr>
          </a:p>
        </p:txBody>
      </p:sp>
      <p:sp>
        <p:nvSpPr>
          <p:cNvPr id="111" name="Google Shape;111;p21"/>
          <p:cNvSpPr txBox="1"/>
          <p:nvPr/>
        </p:nvSpPr>
        <p:spPr>
          <a:xfrm>
            <a:off x="756956" y="2306064"/>
            <a:ext cx="5031447"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300" u="none" cap="none" strike="noStrike">
                <a:solidFill>
                  <a:schemeClr val="dk2"/>
                </a:solidFill>
                <a:latin typeface="Calibri"/>
                <a:ea typeface="Calibri"/>
                <a:cs typeface="Calibri"/>
                <a:sym typeface="Calibri"/>
              </a:rPr>
              <a:t>Original Program Overview</a:t>
            </a:r>
            <a:endParaRPr b="1" i="0" sz="3300" u="none" cap="none" strike="noStrike">
              <a:solidFill>
                <a:schemeClr val="dk2"/>
              </a:solidFill>
              <a:latin typeface="Calibri"/>
              <a:ea typeface="Calibri"/>
              <a:cs typeface="Calibri"/>
              <a:sym typeface="Calibri"/>
            </a:endParaRPr>
          </a:p>
        </p:txBody>
      </p:sp>
      <p:pic>
        <p:nvPicPr>
          <p:cNvPr id="112" name="Google Shape;112;p21"/>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p:nvPr/>
        </p:nvSpPr>
        <p:spPr>
          <a:xfrm>
            <a:off x="899159" y="889233"/>
            <a:ext cx="7489831" cy="3716324"/>
          </a:xfrm>
          <a:prstGeom prst="roundRect">
            <a:avLst>
              <a:gd fmla="val 0" name="adj"/>
            </a:avLst>
          </a:prstGeom>
          <a:noFill/>
          <a:ln cap="flat" cmpd="sng" w="9525">
            <a:solidFill>
              <a:srgbClr val="9E9E9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22"/>
          <p:cNvSpPr/>
          <p:nvPr/>
        </p:nvSpPr>
        <p:spPr>
          <a:xfrm>
            <a:off x="848307" y="848924"/>
            <a:ext cx="288032" cy="288032"/>
          </a:xfrm>
          <a:custGeom>
            <a:rect b="b" l="l" r="r" t="t"/>
            <a:pathLst>
              <a:path extrusionOk="0" h="504056" w="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22"/>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21" name="Google Shape;121;p22"/>
          <p:cNvSpPr txBox="1"/>
          <p:nvPr/>
        </p:nvSpPr>
        <p:spPr>
          <a:xfrm>
            <a:off x="1844507" y="156257"/>
            <a:ext cx="55343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accent1"/>
                </a:solidFill>
                <a:latin typeface="Calibri"/>
                <a:ea typeface="Calibri"/>
                <a:cs typeface="Calibri"/>
                <a:sym typeface="Calibri"/>
              </a:rPr>
              <a:t>An overview to the original program</a:t>
            </a:r>
            <a:endParaRPr b="1" sz="2400">
              <a:solidFill>
                <a:schemeClr val="accent1"/>
              </a:solidFill>
              <a:latin typeface="Calibri"/>
              <a:ea typeface="Calibri"/>
              <a:cs typeface="Calibri"/>
              <a:sym typeface="Calibri"/>
            </a:endParaRPr>
          </a:p>
        </p:txBody>
      </p:sp>
      <p:sp>
        <p:nvSpPr>
          <p:cNvPr id="122" name="Google Shape;122;p22"/>
          <p:cNvSpPr txBox="1"/>
          <p:nvPr/>
        </p:nvSpPr>
        <p:spPr>
          <a:xfrm>
            <a:off x="1136339" y="992940"/>
            <a:ext cx="6950648" cy="353943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The target is to predict Microsoft stock price change (weekly) with supervised machine learning methods.</a:t>
            </a:r>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Inputs/predictors used are potentially correlated assets from 3 groups:</a:t>
            </a:r>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Calibri"/>
                <a:ea typeface="Calibri"/>
                <a:cs typeface="Calibri"/>
                <a:sym typeface="Calibri"/>
              </a:rPr>
              <a:t>                                        Stocks: IBM, GOOGLE</a:t>
            </a:r>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Calibri"/>
                <a:ea typeface="Calibri"/>
                <a:cs typeface="Calibri"/>
                <a:sym typeface="Calibri"/>
              </a:rPr>
              <a:t>                                        Currency: USD/JPY, GBP/USD</a:t>
            </a:r>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Calibri"/>
                <a:ea typeface="Calibri"/>
                <a:cs typeface="Calibri"/>
                <a:sym typeface="Calibri"/>
              </a:rPr>
              <a:t>                                        Indices: S&amp;P500, Dow Jones, Vix</a:t>
            </a:r>
            <a:endParaRPr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These inputs are then processed to get their weekly log-price change. 5-days, 15-days, 30-days lagged returns of </a:t>
            </a:r>
            <a:r>
              <a:rPr lang="en-US" sz="1400">
                <a:solidFill>
                  <a:srgbClr val="000000"/>
                </a:solidFill>
                <a:latin typeface="Calibri"/>
                <a:ea typeface="Calibri"/>
                <a:cs typeface="Calibri"/>
                <a:sym typeface="Calibri"/>
              </a:rPr>
              <a:t>M</a:t>
            </a:r>
            <a:r>
              <a:rPr i="0" lang="en-US" sz="1400" u="none" cap="none" strike="noStrike">
                <a:solidFill>
                  <a:srgbClr val="000000"/>
                </a:solidFill>
                <a:latin typeface="Calibri"/>
                <a:ea typeface="Calibri"/>
                <a:cs typeface="Calibri"/>
                <a:sym typeface="Calibri"/>
              </a:rPr>
              <a:t>icrosoft are also included.</a:t>
            </a:r>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Multiple dimensions of the dataset are investigated. Including spread, correlations, time-series analysis.</a:t>
            </a:r>
            <a:endParaRPr/>
          </a:p>
          <a:p>
            <a:pPr indent="-317500" lvl="0" marL="457200" marR="0" rtl="0" algn="l">
              <a:lnSpc>
                <a:spcPct val="100000"/>
              </a:lnSpc>
              <a:spcBef>
                <a:spcPts val="0"/>
              </a:spcBef>
              <a:spcAft>
                <a:spcPts val="0"/>
              </a:spcAft>
              <a:buClr>
                <a:srgbClr val="000000"/>
              </a:buClr>
              <a:buSzPts val="1400"/>
              <a:buFont typeface="Calibri"/>
              <a:buChar char="●"/>
            </a:pPr>
            <a:r>
              <a:rPr i="0" lang="en-US" sz="1400" u="none" cap="none" strike="noStrike">
                <a:solidFill>
                  <a:srgbClr val="000000"/>
                </a:solidFill>
                <a:latin typeface="Calibri"/>
                <a:ea typeface="Calibri"/>
                <a:cs typeface="Calibri"/>
                <a:sym typeface="Calibri"/>
              </a:rPr>
              <a:t>Then proceeding to model evaluation. Models being considered are:</a:t>
            </a:r>
            <a:endParaRPr/>
          </a:p>
          <a:p>
            <a:pPr indent="-317500" lvl="2" marL="13716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Regression Models and Tree: Linear regression, Lasso regression, ElasticNet, KNN, decision tree, SVR and ARIMA</a:t>
            </a:r>
            <a:endParaRPr/>
          </a:p>
          <a:p>
            <a:pPr indent="-317500" lvl="2" marL="13716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Ensemble Models: Ada boost, Gradient boost, Random forest and Extra tree regressor</a:t>
            </a:r>
            <a:endParaRPr/>
          </a:p>
          <a:p>
            <a:pPr indent="-317500" lvl="2" marL="137160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Calibri"/>
                <a:ea typeface="Calibri"/>
                <a:cs typeface="Calibri"/>
                <a:sym typeface="Calibri"/>
              </a:rPr>
              <a:t>Deep Learning: MLP, LSTM</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644664" y="1483565"/>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PART 02</a:t>
            </a:r>
            <a:endParaRPr sz="3600">
              <a:solidFill>
                <a:schemeClr val="accent1"/>
              </a:solidFill>
              <a:latin typeface="Calibri"/>
              <a:ea typeface="Calibri"/>
              <a:cs typeface="Calibri"/>
              <a:sym typeface="Calibri"/>
            </a:endParaRPr>
          </a:p>
        </p:txBody>
      </p:sp>
      <p:sp>
        <p:nvSpPr>
          <p:cNvPr id="129" name="Google Shape;129;p23"/>
          <p:cNvSpPr txBox="1"/>
          <p:nvPr/>
        </p:nvSpPr>
        <p:spPr>
          <a:xfrm>
            <a:off x="740178" y="2129896"/>
            <a:ext cx="503144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dk2"/>
                </a:solidFill>
                <a:latin typeface="Calibri"/>
                <a:ea typeface="Calibri"/>
                <a:cs typeface="Calibri"/>
                <a:sym typeface="Calibri"/>
              </a:rPr>
              <a:t>Issues with the original program</a:t>
            </a:r>
            <a:endParaRPr b="1" sz="3300">
              <a:solidFill>
                <a:schemeClr val="dk2"/>
              </a:solidFill>
              <a:latin typeface="Calibri"/>
              <a:ea typeface="Calibri"/>
              <a:cs typeface="Calibri"/>
              <a:sym typeface="Calibri"/>
            </a:endParaRPr>
          </a:p>
        </p:txBody>
      </p:sp>
      <p:pic>
        <p:nvPicPr>
          <p:cNvPr id="130" name="Google Shape;130;p23"/>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37" name="Google Shape;137;p24"/>
          <p:cNvSpPr txBox="1"/>
          <p:nvPr/>
        </p:nvSpPr>
        <p:spPr>
          <a:xfrm>
            <a:off x="1911347" y="109997"/>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Issues with the original program</a:t>
            </a:r>
            <a:endParaRPr/>
          </a:p>
        </p:txBody>
      </p:sp>
      <p:sp>
        <p:nvSpPr>
          <p:cNvPr id="138" name="Google Shape;138;p24"/>
          <p:cNvSpPr txBox="1"/>
          <p:nvPr/>
        </p:nvSpPr>
        <p:spPr>
          <a:xfrm>
            <a:off x="532429" y="873795"/>
            <a:ext cx="8079141" cy="4031873"/>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Predictors</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number of predictors is fairly small, and the limited features selected by the original program may not perform well on explaining the variations of Microsoft’s stock price. </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predicted power could be enhanced by adding more relevant features.</a:t>
            </a:r>
            <a:endParaRPr/>
          </a:p>
          <a:p>
            <a:pPr indent="-285750" lvl="0" marL="41275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Data Preparation</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Feature reduction is discarded by the original program due to the relatively small number of variables considered. </a:t>
            </a:r>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Using SelectKBest function in Scikit-learn may not be an optimal method to select k best features. It uses univariate linear regression tests returning F-statistics to see whether there is any statistically significant relationship between them. Therefore, univariate models are unable to show relationships between different predictors. Correlations or inversions cannot be modelled using this method. </a:t>
            </a:r>
            <a:endParaRPr/>
          </a:p>
          <a:p>
            <a:pPr indent="-342900" lvl="1" marL="914400" marR="0" rtl="0" algn="l">
              <a:lnSpc>
                <a:spcPct val="100000"/>
              </a:lnSpc>
              <a:spcBef>
                <a:spcPts val="0"/>
              </a:spcBef>
              <a:spcAft>
                <a:spcPts val="0"/>
              </a:spcAft>
              <a:buClr>
                <a:schemeClr val="dk2"/>
              </a:buClr>
              <a:buSzPts val="1800"/>
              <a:buFont typeface="Arial"/>
              <a:buChar char="➢"/>
            </a:pPr>
            <a:r>
              <a:rPr b="0" i="0" lang="en-US" sz="1600" u="none" cap="none" strike="noStrike">
                <a:solidFill>
                  <a:schemeClr val="dk2"/>
                </a:solidFill>
                <a:latin typeface="Calibri"/>
                <a:ea typeface="Calibri"/>
                <a:cs typeface="Calibri"/>
                <a:sym typeface="Calibri"/>
              </a:rPr>
              <a:t>We could try using PCA to implement dimension reduction as more features are added, it will give us a more comprehensive analysis on the data.</a:t>
            </a:r>
            <a:endParaRPr/>
          </a:p>
          <a:p>
            <a:pPr indent="-228600" lvl="1" marL="914400" marR="0" rtl="0" algn="l">
              <a:lnSpc>
                <a:spcPct val="100000"/>
              </a:lnSpc>
              <a:spcBef>
                <a:spcPts val="0"/>
              </a:spcBef>
              <a:spcAft>
                <a:spcPts val="0"/>
              </a:spcAft>
              <a:buClr>
                <a:srgbClr val="000000"/>
              </a:buClr>
              <a:buSzPts val="1400"/>
              <a:buFont typeface="Calibri"/>
              <a:buNone/>
            </a:pPr>
            <a:r>
              <a:t/>
            </a:r>
            <a:endParaRPr b="0" i="0" sz="1600" u="none" cap="none" strike="noStrike">
              <a:solidFill>
                <a:srgbClr val="383C3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45" name="Google Shape;145;p25"/>
          <p:cNvSpPr txBox="1"/>
          <p:nvPr/>
        </p:nvSpPr>
        <p:spPr>
          <a:xfrm>
            <a:off x="1911348" y="168720"/>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Issues with the original program</a:t>
            </a:r>
            <a:endParaRPr/>
          </a:p>
        </p:txBody>
      </p:sp>
      <p:sp>
        <p:nvSpPr>
          <p:cNvPr id="146" name="Google Shape;146;p25"/>
          <p:cNvSpPr txBox="1"/>
          <p:nvPr/>
        </p:nvSpPr>
        <p:spPr>
          <a:xfrm>
            <a:off x="343573" y="966566"/>
            <a:ext cx="8430600" cy="3632700"/>
          </a:xfrm>
          <a:prstGeom prst="rect">
            <a:avLst/>
          </a:prstGeom>
          <a:noFill/>
          <a:ln>
            <a:noFill/>
          </a:ln>
        </p:spPr>
        <p:txBody>
          <a:bodyPr anchorCtr="0" anchor="t" bIns="91425" lIns="91425" spcFirstLastPara="1" rIns="91425" wrap="square" tIns="91425">
            <a:spAutoFit/>
          </a:bodyPr>
          <a:lstStyle/>
          <a:p>
            <a:pPr indent="-285750" lvl="0" marL="41275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Model Selection</a:t>
            </a:r>
            <a:endParaRPr b="1"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The criteria of model selection is ambiguous and less convincing. In the original program, hyperparameters of ARIMA and LSTM models are randomly selected, and it chooses ARIMA model by only looking at the test error</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A more precise criterion of model selection should be performed, for example, involving cross-validation on the training set</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More models could be considered as candidates, for example XGBoost</a:t>
            </a:r>
            <a:endParaRPr b="0" i="0" sz="16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Calibri"/>
              <a:ea typeface="Calibri"/>
              <a:cs typeface="Calibri"/>
              <a:sym typeface="Calibri"/>
            </a:endParaRPr>
          </a:p>
          <a:p>
            <a:pPr indent="-285750" lvl="0" marL="41275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Calibri"/>
                <a:ea typeface="Calibri"/>
                <a:cs typeface="Calibri"/>
                <a:sym typeface="Calibri"/>
              </a:rPr>
              <a:t>Issue with Algorithm Evaluation</a:t>
            </a:r>
            <a:endParaRPr b="1"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Simply checking the MSE of final model on test set is insufficient</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Lower error does not necessarily mean better algorithm</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More evaluation metrics could be involved, such as CAGR and Sharpe Ratio</a:t>
            </a:r>
            <a:endParaRPr b="0" i="0" sz="1600" u="none" cap="none" strike="noStrike">
              <a:solidFill>
                <a:schemeClr val="dk2"/>
              </a:solidFill>
              <a:latin typeface="Calibri"/>
              <a:ea typeface="Calibri"/>
              <a:cs typeface="Calibri"/>
              <a:sym typeface="Calibri"/>
            </a:endParaRPr>
          </a:p>
          <a:p>
            <a:pPr indent="-330200" lvl="1" marL="914400" marR="0" rtl="0" algn="l">
              <a:lnSpc>
                <a:spcPct val="100000"/>
              </a:lnSpc>
              <a:spcBef>
                <a:spcPts val="0"/>
              </a:spcBef>
              <a:spcAft>
                <a:spcPts val="0"/>
              </a:spcAft>
              <a:buClr>
                <a:schemeClr val="dk2"/>
              </a:buClr>
              <a:buSzPts val="1600"/>
              <a:buFont typeface="Arial"/>
              <a:buChar char="➢"/>
            </a:pPr>
            <a:r>
              <a:rPr b="0" i="0" lang="en-US" sz="1600" u="none" cap="none" strike="noStrike">
                <a:solidFill>
                  <a:schemeClr val="dk2"/>
                </a:solidFill>
                <a:latin typeface="Calibri"/>
                <a:ea typeface="Calibri"/>
                <a:cs typeface="Calibri"/>
                <a:sym typeface="Calibri"/>
              </a:rPr>
              <a:t>We should also consider the likelihood that positive results were obtained strictly due to the chosen system</a:t>
            </a:r>
            <a:endParaRPr b="0" i="0" sz="1600" u="none" cap="none" strike="noStrike">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644664" y="1483565"/>
            <a:ext cx="18808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Calibri"/>
                <a:ea typeface="Calibri"/>
                <a:cs typeface="Calibri"/>
                <a:sym typeface="Calibri"/>
              </a:rPr>
              <a:t>PART 03</a:t>
            </a:r>
            <a:endParaRPr sz="3600">
              <a:solidFill>
                <a:schemeClr val="accent1"/>
              </a:solidFill>
              <a:latin typeface="Calibri"/>
              <a:ea typeface="Calibri"/>
              <a:cs typeface="Calibri"/>
              <a:sym typeface="Calibri"/>
            </a:endParaRPr>
          </a:p>
        </p:txBody>
      </p:sp>
      <p:sp>
        <p:nvSpPr>
          <p:cNvPr id="153" name="Google Shape;153;p26"/>
          <p:cNvSpPr txBox="1"/>
          <p:nvPr/>
        </p:nvSpPr>
        <p:spPr>
          <a:xfrm>
            <a:off x="740178" y="2129896"/>
            <a:ext cx="5031447"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dk2"/>
                </a:solidFill>
                <a:latin typeface="Calibri"/>
                <a:ea typeface="Calibri"/>
                <a:cs typeface="Calibri"/>
                <a:sym typeface="Calibri"/>
              </a:rPr>
              <a:t>Our Extended Program </a:t>
            </a:r>
            <a:endParaRPr b="1" sz="3300">
              <a:solidFill>
                <a:schemeClr val="dk2"/>
              </a:solidFill>
              <a:latin typeface="Calibri"/>
              <a:ea typeface="Calibri"/>
              <a:cs typeface="Calibri"/>
              <a:sym typeface="Calibri"/>
            </a:endParaRPr>
          </a:p>
        </p:txBody>
      </p:sp>
      <p:pic>
        <p:nvPicPr>
          <p:cNvPr id="154" name="Google Shape;154;p26"/>
          <p:cNvPicPr preferRelativeResize="0"/>
          <p:nvPr/>
        </p:nvPicPr>
        <p:blipFill rotWithShape="1">
          <a:blip r:embed="rId3">
            <a:alphaModFix/>
          </a:blip>
          <a:srcRect b="10430" l="16587" r="49653" t="8566"/>
          <a:stretch/>
        </p:blipFill>
        <p:spPr>
          <a:xfrm flipH="1" rot="-3397634">
            <a:off x="5932034" y="-1668981"/>
            <a:ext cx="3618423" cy="5791836"/>
          </a:xfrm>
          <a:custGeom>
            <a:rect b="b" l="l" r="r" t="t"/>
            <a:pathLst>
              <a:path extrusionOk="0" h="6588322" w="4116024">
                <a:moveTo>
                  <a:pt x="2553839" y="0"/>
                </a:moveTo>
                <a:lnTo>
                  <a:pt x="4116024" y="0"/>
                </a:lnTo>
                <a:lnTo>
                  <a:pt x="4116024" y="6588322"/>
                </a:lnTo>
                <a:lnTo>
                  <a:pt x="0" y="3877110"/>
                </a:ln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rotWithShape="1">
          <a:blip r:embed="rId3">
            <a:alphaModFix/>
          </a:blip>
          <a:srcRect b="10430" l="16587" r="49653" t="8566"/>
          <a:stretch/>
        </p:blipFill>
        <p:spPr>
          <a:xfrm rot="3397634">
            <a:off x="-172250" y="-487599"/>
            <a:ext cx="1165537" cy="1718412"/>
          </a:xfrm>
          <a:custGeom>
            <a:rect b="b" l="l" r="r" t="t"/>
            <a:pathLst>
              <a:path extrusionOk="0" h="6588322" w="4116024">
                <a:moveTo>
                  <a:pt x="2553839" y="0"/>
                </a:moveTo>
                <a:lnTo>
                  <a:pt x="4116024" y="0"/>
                </a:lnTo>
                <a:lnTo>
                  <a:pt x="4116024" y="6588322"/>
                </a:lnTo>
                <a:lnTo>
                  <a:pt x="0" y="3877110"/>
                </a:lnTo>
                <a:close/>
              </a:path>
            </a:pathLst>
          </a:custGeom>
          <a:noFill/>
          <a:ln>
            <a:noFill/>
          </a:ln>
        </p:spPr>
      </p:pic>
      <p:sp>
        <p:nvSpPr>
          <p:cNvPr id="161" name="Google Shape;161;p27"/>
          <p:cNvSpPr txBox="1"/>
          <p:nvPr/>
        </p:nvSpPr>
        <p:spPr>
          <a:xfrm>
            <a:off x="2071711" y="618971"/>
            <a:ext cx="532130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accent1"/>
                </a:solidFill>
                <a:latin typeface="Calibri"/>
                <a:ea typeface="Calibri"/>
                <a:cs typeface="Calibri"/>
                <a:sym typeface="Calibri"/>
              </a:rPr>
              <a:t>Data Source</a:t>
            </a:r>
            <a:endParaRPr/>
          </a:p>
        </p:txBody>
      </p:sp>
      <p:sp>
        <p:nvSpPr>
          <p:cNvPr id="162" name="Google Shape;162;p27"/>
          <p:cNvSpPr txBox="1"/>
          <p:nvPr/>
        </p:nvSpPr>
        <p:spPr>
          <a:xfrm>
            <a:off x="993055" y="1601629"/>
            <a:ext cx="7478617" cy="2369849"/>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800" u="none" cap="none" strike="noStrike">
                <a:solidFill>
                  <a:schemeClr val="accent5"/>
                </a:solidFill>
                <a:latin typeface="Calibri"/>
                <a:ea typeface="Calibri"/>
                <a:cs typeface="Calibri"/>
                <a:sym typeface="Calibri"/>
              </a:rPr>
              <a:t>Stocks:</a:t>
            </a:r>
            <a:r>
              <a:rPr i="0" lang="en-US" sz="1800" u="none" cap="none" strike="noStrike">
                <a:solidFill>
                  <a:schemeClr val="accent5"/>
                </a:solidFill>
                <a:latin typeface="Calibri"/>
                <a:ea typeface="Calibri"/>
                <a:cs typeface="Calibri"/>
                <a:sym typeface="Calibri"/>
              </a:rPr>
              <a:t> IBM, GOOGLE,  MICROSOFT from Yahoo Finance</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800" u="none" cap="none" strike="noStrike">
                <a:solidFill>
                  <a:schemeClr val="accent5"/>
                </a:solidFill>
                <a:latin typeface="Calibri"/>
                <a:ea typeface="Calibri"/>
                <a:cs typeface="Calibri"/>
                <a:sym typeface="Calibri"/>
              </a:rPr>
              <a:t>Currency:</a:t>
            </a:r>
            <a:r>
              <a:rPr i="0" lang="en-US" sz="1800" u="none" cap="none" strike="noStrike">
                <a:solidFill>
                  <a:schemeClr val="accent5"/>
                </a:solidFill>
                <a:latin typeface="Calibri"/>
                <a:ea typeface="Calibri"/>
                <a:cs typeface="Calibri"/>
                <a:sym typeface="Calibri"/>
              </a:rPr>
              <a:t> USD/JPY, GBP/USD from FRED website</a:t>
            </a:r>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800" u="none" cap="none" strike="noStrike">
                <a:solidFill>
                  <a:schemeClr val="accent5"/>
                </a:solidFill>
                <a:latin typeface="Calibri"/>
                <a:ea typeface="Calibri"/>
                <a:cs typeface="Calibri"/>
                <a:sym typeface="Calibri"/>
              </a:rPr>
              <a:t>Indices: </a:t>
            </a:r>
            <a:r>
              <a:rPr i="0" lang="en-US" sz="1800" u="none" cap="none" strike="noStrike">
                <a:solidFill>
                  <a:schemeClr val="accent5"/>
                </a:solidFill>
                <a:latin typeface="Calibri"/>
                <a:ea typeface="Calibri"/>
                <a:cs typeface="Calibri"/>
                <a:sym typeface="Calibri"/>
              </a:rPr>
              <a:t>S&amp;P500, Dow Jones, Vix, from FRED website and Dix &amp; Gex of S&amp;P500 from professor’s resources</a:t>
            </a:r>
            <a:endParaRPr/>
          </a:p>
          <a:p>
            <a:pPr indent="-285750" lvl="0" marL="285750" marR="0" rtl="0" algn="l">
              <a:spcBef>
                <a:spcPts val="0"/>
              </a:spcBef>
              <a:spcAft>
                <a:spcPts val="0"/>
              </a:spcAft>
              <a:buClr>
                <a:srgbClr val="000000"/>
              </a:buClr>
              <a:buSzPts val="1400"/>
              <a:buFont typeface="Noto Sans Symbols"/>
              <a:buChar char="●"/>
            </a:pPr>
            <a:r>
              <a:rPr b="1" lang="en-US" sz="1800">
                <a:solidFill>
                  <a:schemeClr val="accent5"/>
                </a:solidFill>
                <a:latin typeface="Calibri"/>
                <a:ea typeface="Calibri"/>
                <a:cs typeface="Calibri"/>
                <a:sym typeface="Calibri"/>
              </a:rPr>
              <a:t>Target: </a:t>
            </a:r>
            <a:r>
              <a:rPr lang="en-US" sz="1800">
                <a:solidFill>
                  <a:schemeClr val="accent5"/>
                </a:solidFill>
                <a:latin typeface="Calibri"/>
                <a:ea typeface="Calibri"/>
                <a:cs typeface="Calibri"/>
                <a:sym typeface="Calibri"/>
              </a:rPr>
              <a:t>Weekly Log price change of  MICROSOFT</a:t>
            </a:r>
            <a:endParaRPr/>
          </a:p>
          <a:p>
            <a:pPr indent="-285750" lvl="0" marL="285750" marR="0" rtl="0" algn="l">
              <a:spcBef>
                <a:spcPts val="0"/>
              </a:spcBef>
              <a:spcAft>
                <a:spcPts val="0"/>
              </a:spcAft>
              <a:buClr>
                <a:srgbClr val="000000"/>
              </a:buClr>
              <a:buSzPts val="1400"/>
              <a:buFont typeface="Noto Sans Symbols"/>
              <a:buChar char="●"/>
            </a:pPr>
            <a:r>
              <a:rPr b="1" lang="en-US" sz="1800">
                <a:solidFill>
                  <a:schemeClr val="accent5"/>
                </a:solidFill>
                <a:latin typeface="Calibri"/>
                <a:ea typeface="Calibri"/>
                <a:cs typeface="Calibri"/>
                <a:sym typeface="Calibri"/>
              </a:rPr>
              <a:t>Note: </a:t>
            </a:r>
            <a:r>
              <a:rPr lang="en-US" sz="1800">
                <a:solidFill>
                  <a:schemeClr val="accent5"/>
                </a:solidFill>
                <a:latin typeface="Calibri"/>
                <a:ea typeface="Calibri"/>
                <a:cs typeface="Calibri"/>
                <a:sym typeface="Calibri"/>
              </a:rPr>
              <a:t>all daily data are processed to weekly data from 2011.01.01 to 2019.01.01</a:t>
            </a:r>
            <a:endParaRPr sz="1800">
              <a:solidFill>
                <a:schemeClr val="accent5"/>
              </a:solidFill>
              <a:latin typeface="Calibri"/>
              <a:ea typeface="Calibri"/>
              <a:cs typeface="Calibri"/>
              <a:sym typeface="Calibri"/>
            </a:endParaRPr>
          </a:p>
          <a:p>
            <a:pPr indent="-196850" lvl="0" marL="285750" marR="0" rtl="0" algn="l">
              <a:lnSpc>
                <a:spcPct val="100000"/>
              </a:lnSpc>
              <a:spcBef>
                <a:spcPts val="0"/>
              </a:spcBef>
              <a:spcAft>
                <a:spcPts val="0"/>
              </a:spcAft>
              <a:buClr>
                <a:srgbClr val="000000"/>
              </a:buClr>
              <a:buSzPts val="1400"/>
              <a:buFont typeface="Noto Sans Symbols"/>
              <a:buNone/>
            </a:pPr>
            <a:r>
              <a:t/>
            </a:r>
            <a:endParaRPr i="0" sz="16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主题​​">
  <a:themeElements>
    <a:clrScheme name="自定义 97">
      <a:dk1>
        <a:srgbClr val="080808"/>
      </a:dk1>
      <a:lt1>
        <a:srgbClr val="FFFFFF"/>
      </a:lt1>
      <a:dk2>
        <a:srgbClr val="080808"/>
      </a:dk2>
      <a:lt2>
        <a:srgbClr val="FFFFFF"/>
      </a:lt2>
      <a:accent1>
        <a:srgbClr val="087AB4"/>
      </a:accent1>
      <a:accent2>
        <a:srgbClr val="454545"/>
      </a:accent2>
      <a:accent3>
        <a:srgbClr val="087AB4"/>
      </a:accent3>
      <a:accent4>
        <a:srgbClr val="454545"/>
      </a:accent4>
      <a:accent5>
        <a:srgbClr val="087AB4"/>
      </a:accent5>
      <a:accent6>
        <a:srgbClr val="454545"/>
      </a:accent6>
      <a:hlink>
        <a:srgbClr val="8064A1"/>
      </a:hlink>
      <a:folHlink>
        <a:srgbClr val="9BB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主题​​">
  <a:themeElements>
    <a:clrScheme name="自定义 620">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