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0" r:id="rId4"/>
    <p:sldId id="275" r:id="rId5"/>
    <p:sldId id="261" r:id="rId6"/>
    <p:sldId id="276" r:id="rId7"/>
    <p:sldId id="278" r:id="rId8"/>
    <p:sldId id="279" r:id="rId9"/>
    <p:sldId id="280" r:id="rId10"/>
    <p:sldId id="269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41"/>
    <p:restoredTop sz="94715"/>
  </p:normalViewPr>
  <p:slideViewPr>
    <p:cSldViewPr snapToGrid="0" snapToObjects="1">
      <p:cViewPr varScale="1">
        <p:scale>
          <a:sx n="80" d="100"/>
          <a:sy n="80" d="100"/>
        </p:scale>
        <p:origin x="-36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游兰" userId="f7e2af0eda3064a8" providerId="LiveId" clId="{DB5A3D9A-46AB-4501-B9BA-ADA941D1F4E2}"/>
    <pc:docChg chg="delSld">
      <pc:chgData name="游兰" userId="f7e2af0eda3064a8" providerId="LiveId" clId="{DB5A3D9A-46AB-4501-B9BA-ADA941D1F4E2}" dt="2017-12-03T17:58:09.286" v="2" actId="2696"/>
      <pc:docMkLst>
        <pc:docMk/>
      </pc:docMkLst>
      <pc:sldChg chg="del">
        <pc:chgData name="游兰" userId="f7e2af0eda3064a8" providerId="LiveId" clId="{DB5A3D9A-46AB-4501-B9BA-ADA941D1F4E2}" dt="2017-12-03T17:58:02.478" v="0" actId="2696"/>
        <pc:sldMkLst>
          <pc:docMk/>
          <pc:sldMk cId="1476153275" sldId="257"/>
        </pc:sldMkLst>
      </pc:sldChg>
      <pc:sldChg chg="del">
        <pc:chgData name="游兰" userId="f7e2af0eda3064a8" providerId="LiveId" clId="{DB5A3D9A-46AB-4501-B9BA-ADA941D1F4E2}" dt="2017-12-03T17:58:09.286" v="2" actId="2696"/>
        <pc:sldMkLst>
          <pc:docMk/>
          <pc:sldMk cId="2089018456" sldId="272"/>
        </pc:sldMkLst>
      </pc:sldChg>
      <pc:sldChg chg="del">
        <pc:chgData name="游兰" userId="f7e2af0eda3064a8" providerId="LiveId" clId="{DB5A3D9A-46AB-4501-B9BA-ADA941D1F4E2}" dt="2017-12-03T17:58:05.996" v="1" actId="2696"/>
        <pc:sldMkLst>
          <pc:docMk/>
          <pc:sldMk cId="1656478042" sldId="27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Qingxi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</c:spPr>
          <c:invertIfNegative val="0"/>
          <c:cat>
            <c:strRef>
              <c:f>Sheet1!$A$1:$G$1</c:f>
              <c:strCache>
                <c:ptCount val="7"/>
                <c:pt idx="0">
                  <c:v>内容无法访问</c:v>
                </c:pt>
                <c:pt idx="1">
                  <c:v>信息不更新</c:v>
                </c:pt>
                <c:pt idx="2">
                  <c:v>内容不准确</c:v>
                </c:pt>
                <c:pt idx="3">
                  <c:v>咨询留言不回复</c:v>
                </c:pt>
                <c:pt idx="4">
                  <c:v>错别字</c:v>
                </c:pt>
                <c:pt idx="5">
                  <c:v>虚假伪造内容</c:v>
                </c:pt>
                <c:pt idx="6">
                  <c:v>其他</c:v>
                </c:pt>
              </c:strCache>
            </c:strRef>
          </c:cat>
          <c:val>
            <c:numRef>
              <c:f>Sheet1!$A$2:$G$2</c:f>
              <c:numCache>
                <c:formatCode>General</c:formatCode>
                <c:ptCount val="7"/>
                <c:pt idx="0">
                  <c:v>36389</c:v>
                </c:pt>
                <c:pt idx="1">
                  <c:v>11881</c:v>
                </c:pt>
                <c:pt idx="2">
                  <c:v>17302</c:v>
                </c:pt>
                <c:pt idx="3">
                  <c:v>2127</c:v>
                </c:pt>
                <c:pt idx="4">
                  <c:v>9715</c:v>
                </c:pt>
                <c:pt idx="5">
                  <c:v>1392</c:v>
                </c:pt>
                <c:pt idx="6">
                  <c:v>17998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8240640"/>
        <c:axId val="284224128"/>
      </c:barChart>
      <c:catAx>
        <c:axId val="278240640"/>
        <c:scaling>
          <c:orientation val="minMax"/>
        </c:scaling>
        <c:delete val="0"/>
        <c:axPos val="b"/>
        <c:majorTickMark val="out"/>
        <c:minorTickMark val="none"/>
        <c:tickLblPos val="nextTo"/>
        <c:crossAx val="284224128"/>
        <c:crosses val="autoZero"/>
        <c:auto val="1"/>
        <c:lblAlgn val="ctr"/>
        <c:lblOffset val="100"/>
        <c:noMultiLvlLbl val="0"/>
      </c:catAx>
      <c:valAx>
        <c:axId val="284224128"/>
        <c:scaling>
          <c:orientation val="minMax"/>
        </c:scaling>
        <c:delete val="0"/>
        <c:axPos val="l"/>
        <c:majorGridlines>
          <c:spPr>
            <a:ln>
              <a:solidFill>
                <a:schemeClr val="accent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78240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8793" y="2774179"/>
            <a:ext cx="6170833" cy="16682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kumimoji="1" lang="en-US" altLang="zh-CN" sz="4267" b="1" dirty="0" err="1" smtClean="0">
                <a:solidFill>
                  <a:srgbClr val="FFFFFF"/>
                </a:solidFill>
                <a:ea typeface="微软雅黑" charset="0"/>
              </a:rPr>
              <a:t>WebAid</a:t>
            </a:r>
            <a:endParaRPr kumimoji="1" lang="en-US" altLang="zh-CN" sz="4267" b="1" dirty="0" smtClean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20000"/>
              </a:lnSpc>
            </a:pPr>
            <a:r>
              <a:rPr kumimoji="1" lang="zh-CN" altLang="en-US" sz="4267" b="1" dirty="0">
                <a:solidFill>
                  <a:srgbClr val="FFFFFF"/>
                </a:solidFill>
                <a:ea typeface="微软雅黑" charset="0"/>
              </a:rPr>
              <a:t>政府</a:t>
            </a:r>
            <a:r>
              <a:rPr kumimoji="1" lang="zh-CN" altLang="en-US" sz="4267" b="1" dirty="0" smtClean="0">
                <a:solidFill>
                  <a:srgbClr val="FFFFFF"/>
                </a:solidFill>
                <a:ea typeface="微软雅黑" charset="0"/>
              </a:rPr>
              <a:t>网站智能支持系统</a:t>
            </a:r>
            <a:endParaRPr kumimoji="1" lang="en-US" altLang="zh-CN" sz="4267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技术特点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4726" y="1475185"/>
            <a:ext cx="2571049" cy="452817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05774" y="1475184"/>
            <a:ext cx="2571049" cy="452817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76823" y="1475183"/>
            <a:ext cx="2571049" cy="4528171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47872" y="1475181"/>
            <a:ext cx="2571049" cy="4528171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13892" y="2828953"/>
            <a:ext cx="2212717" cy="2753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30000"/>
              </a:lnSpc>
            </a:pPr>
            <a:r>
              <a:rPr lang="zh-CN" altLang="en-US" sz="1867" b="1" dirty="0" smtClean="0">
                <a:solidFill>
                  <a:srgbClr val="FFFFFF"/>
                </a:solidFill>
                <a:ea typeface="微软雅黑" charset="0"/>
              </a:rPr>
              <a:t>聚焦爬虫</a:t>
            </a:r>
            <a:endParaRPr lang="en-US" altLang="zh-CN" sz="1867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50000"/>
              </a:lnSpc>
            </a:pPr>
            <a:endParaRPr lang="en-US" altLang="zh-CN" sz="667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ea typeface="微软雅黑" charset="0"/>
            </a:endParaRPr>
          </a:p>
          <a:p>
            <a:pPr defTabSz="609630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ea typeface="微软雅黑" charset="0"/>
              </a:rPr>
              <a:t>按照设定的规则，采取定时增量爬取特定网站内容，不会对网站造成额外的负载。能快速及时收集网站的各项性能指标和内容，供综合性能监测及内容深度挖掘子系统进一步处理。</a:t>
            </a:r>
            <a:endParaRPr lang="zh-CN" altLang="en-US" sz="1333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84940" y="2828953"/>
            <a:ext cx="2212717" cy="2753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30000"/>
              </a:lnSpc>
            </a:pPr>
            <a:r>
              <a:rPr lang="zh-CN" altLang="en-US" sz="1867" b="1" dirty="0" smtClean="0">
                <a:solidFill>
                  <a:srgbClr val="FFFFFF"/>
                </a:solidFill>
                <a:ea typeface="微软雅黑" charset="0"/>
              </a:rPr>
              <a:t>文本挖掘</a:t>
            </a:r>
            <a:endParaRPr lang="en-US" altLang="zh-CN" sz="1867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50000"/>
              </a:lnSpc>
            </a:pPr>
            <a:endParaRPr lang="en-US" altLang="zh-CN" sz="667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ea typeface="微软雅黑" charset="0"/>
            </a:endParaRPr>
          </a:p>
          <a:p>
            <a:pPr defTabSz="609630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ea typeface="微软雅黑" charset="0"/>
              </a:rPr>
              <a:t>通过文本预处理、中文分词、词性标注等一系列步骤将文本向量化。进而采取文本分类、文本聚类等方法，实现敏感词识别、错别字检测、自动摘要、信息过滤等任务。</a:t>
            </a:r>
            <a:endParaRPr lang="zh-CN" altLang="en-US" sz="1333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348566" y="2828953"/>
            <a:ext cx="2212717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30000"/>
              </a:lnSpc>
            </a:pPr>
            <a:r>
              <a:rPr lang="zh-CN" altLang="en-US" sz="1867" b="1" dirty="0" smtClean="0">
                <a:solidFill>
                  <a:schemeClr val="accent4"/>
                </a:solidFill>
                <a:ea typeface="微软雅黑" charset="0"/>
              </a:rPr>
              <a:t>深度学习</a:t>
            </a:r>
            <a:endParaRPr lang="en-US" altLang="zh-CN" sz="1867" b="1" dirty="0">
              <a:solidFill>
                <a:schemeClr val="accent4"/>
              </a:solidFill>
              <a:ea typeface="微软雅黑" charset="0"/>
            </a:endParaRPr>
          </a:p>
          <a:p>
            <a:pPr algn="ctr" defTabSz="609630">
              <a:lnSpc>
                <a:spcPct val="150000"/>
              </a:lnSpc>
            </a:pPr>
            <a:endParaRPr lang="en-US" altLang="zh-CN" sz="667" b="1" dirty="0">
              <a:solidFill>
                <a:schemeClr val="accent4"/>
              </a:solidFill>
              <a:ea typeface="微软雅黑" charset="0"/>
            </a:endParaRPr>
          </a:p>
          <a:p>
            <a:pPr algn="ctr" defTabSz="609630">
              <a:lnSpc>
                <a:spcPct val="130000"/>
              </a:lnSpc>
            </a:pPr>
            <a:endParaRPr lang="en-US" altLang="zh-CN" sz="1333" dirty="0">
              <a:solidFill>
                <a:schemeClr val="accent4"/>
              </a:solidFill>
              <a:ea typeface="微软雅黑" charset="0"/>
            </a:endParaRPr>
          </a:p>
          <a:p>
            <a:pPr defTabSz="609630">
              <a:lnSpc>
                <a:spcPct val="130000"/>
              </a:lnSpc>
            </a:pPr>
            <a:r>
              <a:rPr lang="zh-CN" altLang="en-US" sz="1333" dirty="0">
                <a:solidFill>
                  <a:schemeClr val="accent4"/>
                </a:solidFill>
                <a:ea typeface="微软雅黑" charset="0"/>
              </a:rPr>
              <a:t>为</a:t>
            </a:r>
            <a:r>
              <a:rPr lang="zh-CN" altLang="en-US" sz="1333" dirty="0" smtClean="0">
                <a:solidFill>
                  <a:schemeClr val="accent4"/>
                </a:solidFill>
                <a:ea typeface="微软雅黑" charset="0"/>
              </a:rPr>
              <a:t>进一步提高挖掘的效率，采用循环神经网络（</a:t>
            </a:r>
            <a:r>
              <a:rPr lang="en-US" altLang="zh-CN" sz="1333" dirty="0" smtClean="0">
                <a:solidFill>
                  <a:schemeClr val="accent4"/>
                </a:solidFill>
                <a:ea typeface="微软雅黑" charset="0"/>
              </a:rPr>
              <a:t>RNN</a:t>
            </a:r>
            <a:r>
              <a:rPr lang="zh-CN" altLang="en-US" sz="1333" dirty="0" smtClean="0">
                <a:solidFill>
                  <a:schemeClr val="accent4"/>
                </a:solidFill>
                <a:ea typeface="微软雅黑" charset="0"/>
              </a:rPr>
              <a:t>）、长短时记忆网络（</a:t>
            </a:r>
            <a:r>
              <a:rPr lang="en-US" altLang="zh-CN" sz="1333" dirty="0" smtClean="0">
                <a:solidFill>
                  <a:schemeClr val="accent4"/>
                </a:solidFill>
                <a:ea typeface="微软雅黑" charset="0"/>
              </a:rPr>
              <a:t>LSTM</a:t>
            </a:r>
            <a:r>
              <a:rPr lang="zh-CN" altLang="en-US" sz="1333" dirty="0" smtClean="0">
                <a:solidFill>
                  <a:schemeClr val="accent4"/>
                </a:solidFill>
                <a:ea typeface="微软雅黑" charset="0"/>
              </a:rPr>
              <a:t>）、双向</a:t>
            </a:r>
            <a:r>
              <a:rPr lang="en-US" altLang="zh-CN" sz="1333" dirty="0" smtClean="0">
                <a:solidFill>
                  <a:schemeClr val="accent4"/>
                </a:solidFill>
                <a:ea typeface="微软雅黑" charset="0"/>
              </a:rPr>
              <a:t>LSTM</a:t>
            </a:r>
            <a:r>
              <a:rPr lang="zh-CN" altLang="en-US" sz="1333" dirty="0" smtClean="0">
                <a:solidFill>
                  <a:schemeClr val="accent4"/>
                </a:solidFill>
                <a:ea typeface="微软雅黑" charset="0"/>
              </a:rPr>
              <a:t>等深度学习模型。</a:t>
            </a:r>
            <a:endParaRPr lang="zh-CN" altLang="en-US" sz="1333" dirty="0">
              <a:solidFill>
                <a:schemeClr val="accent4"/>
              </a:solidFill>
              <a:ea typeface="微软雅黑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910490" y="2828953"/>
            <a:ext cx="2212717" cy="22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30000"/>
              </a:lnSpc>
            </a:pPr>
            <a:r>
              <a:rPr lang="zh-CN" altLang="en-US" sz="1867" b="1" dirty="0" smtClean="0">
                <a:solidFill>
                  <a:srgbClr val="FFFFFF"/>
                </a:solidFill>
                <a:ea typeface="微软雅黑" charset="0"/>
              </a:rPr>
              <a:t>情感分析</a:t>
            </a:r>
            <a:endParaRPr lang="en-US" altLang="zh-CN" sz="1867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50000"/>
              </a:lnSpc>
            </a:pPr>
            <a:endParaRPr lang="en-US" altLang="zh-CN" sz="667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ea typeface="微软雅黑" charset="0"/>
            </a:endParaRPr>
          </a:p>
          <a:p>
            <a:pPr defTabSz="609630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ea typeface="微软雅黑" charset="0"/>
              </a:rPr>
              <a:t>通过情感词典构建、</a:t>
            </a:r>
            <a:r>
              <a:rPr lang="zh-CN" altLang="en-US" sz="1333" dirty="0">
                <a:solidFill>
                  <a:srgbClr val="FFFFFF"/>
                </a:solidFill>
                <a:ea typeface="微软雅黑" charset="0"/>
              </a:rPr>
              <a:t>命名</a:t>
            </a:r>
            <a:r>
              <a:rPr lang="zh-CN" altLang="en-US" sz="1333" dirty="0" smtClean="0">
                <a:solidFill>
                  <a:srgbClr val="FFFFFF"/>
                </a:solidFill>
                <a:ea typeface="微软雅黑" charset="0"/>
              </a:rPr>
              <a:t>实体识别、语义消岐、实体关联、语义相似度计算等方法实现细粒度的情感极性分类。</a:t>
            </a:r>
            <a:endParaRPr lang="zh-CN" altLang="en-US" sz="1333" dirty="0">
              <a:solidFill>
                <a:srgbClr val="FFFFFF"/>
              </a:solidFill>
              <a:ea typeface="微软雅黑" charset="0"/>
            </a:endParaRPr>
          </a:p>
        </p:txBody>
      </p:sp>
      <p:cxnSp>
        <p:nvCxnSpPr>
          <p:cNvPr id="63" name="直接连接符 16"/>
          <p:cNvCxnSpPr/>
          <p:nvPr/>
        </p:nvCxnSpPr>
        <p:spPr>
          <a:xfrm>
            <a:off x="766136" y="3297045"/>
            <a:ext cx="10793245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grpSp>
        <p:nvGrpSpPr>
          <p:cNvPr id="68" name="组 67"/>
          <p:cNvGrpSpPr/>
          <p:nvPr/>
        </p:nvGrpSpPr>
        <p:grpSpPr>
          <a:xfrm>
            <a:off x="7020759" y="1832805"/>
            <a:ext cx="704850" cy="666750"/>
            <a:chOff x="4321175" y="111125"/>
            <a:chExt cx="704850" cy="666750"/>
          </a:xfrm>
          <a:solidFill>
            <a:schemeClr val="bg1"/>
          </a:solidFill>
        </p:grpSpPr>
        <p:sp>
          <p:nvSpPr>
            <p:cNvPr id="69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4" name="Freeform 89"/>
          <p:cNvSpPr>
            <a:spLocks noEditPoints="1"/>
          </p:cNvSpPr>
          <p:nvPr/>
        </p:nvSpPr>
        <p:spPr bwMode="auto">
          <a:xfrm>
            <a:off x="1980525" y="1826455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 74"/>
          <p:cNvGrpSpPr/>
          <p:nvPr/>
        </p:nvGrpSpPr>
        <p:grpSpPr>
          <a:xfrm>
            <a:off x="4524826" y="1745902"/>
            <a:ext cx="732943" cy="814381"/>
            <a:chOff x="7553325" y="1654175"/>
            <a:chExt cx="542925" cy="603250"/>
          </a:xfrm>
          <a:solidFill>
            <a:schemeClr val="bg1"/>
          </a:solidFill>
        </p:grpSpPr>
        <p:sp>
          <p:nvSpPr>
            <p:cNvPr id="76" name="Freeform 131"/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32"/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33"/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134"/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135"/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36"/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Freeform 195"/>
          <p:cNvSpPr>
            <a:spLocks noEditPoints="1"/>
          </p:cNvSpPr>
          <p:nvPr/>
        </p:nvSpPr>
        <p:spPr bwMode="auto">
          <a:xfrm>
            <a:off x="9629498" y="1777242"/>
            <a:ext cx="774700" cy="809625"/>
          </a:xfrm>
          <a:custGeom>
            <a:avLst/>
            <a:gdLst/>
            <a:ahLst/>
            <a:cxnLst>
              <a:cxn ang="0">
                <a:pos x="488" y="354"/>
              </a:cxn>
              <a:cxn ang="0">
                <a:pos x="468" y="320"/>
              </a:cxn>
              <a:cxn ang="0">
                <a:pos x="432" y="300"/>
              </a:cxn>
              <a:cxn ang="0">
                <a:pos x="410" y="298"/>
              </a:cxn>
              <a:cxn ang="0">
                <a:pos x="438" y="266"/>
              </a:cxn>
              <a:cxn ang="0">
                <a:pos x="452" y="224"/>
              </a:cxn>
              <a:cxn ang="0">
                <a:pos x="456" y="196"/>
              </a:cxn>
              <a:cxn ang="0">
                <a:pos x="450" y="154"/>
              </a:cxn>
              <a:cxn ang="0">
                <a:pos x="432" y="116"/>
              </a:cxn>
              <a:cxn ang="0">
                <a:pos x="404" y="86"/>
              </a:cxn>
              <a:cxn ang="0">
                <a:pos x="370" y="66"/>
              </a:cxn>
              <a:cxn ang="0">
                <a:pos x="328" y="56"/>
              </a:cxn>
              <a:cxn ang="0">
                <a:pos x="294" y="56"/>
              </a:cxn>
              <a:cxn ang="0">
                <a:pos x="238" y="76"/>
              </a:cxn>
              <a:cxn ang="0">
                <a:pos x="234" y="68"/>
              </a:cxn>
              <a:cxn ang="0">
                <a:pos x="218" y="40"/>
              </a:cxn>
              <a:cxn ang="0">
                <a:pos x="182" y="12"/>
              </a:cxn>
              <a:cxn ang="0">
                <a:pos x="136" y="0"/>
              </a:cxn>
              <a:cxn ang="0">
                <a:pos x="94" y="8"/>
              </a:cxn>
              <a:cxn ang="0">
                <a:pos x="46" y="48"/>
              </a:cxn>
              <a:cxn ang="0">
                <a:pos x="28" y="108"/>
              </a:cxn>
              <a:cxn ang="0">
                <a:pos x="34" y="142"/>
              </a:cxn>
              <a:cxn ang="0">
                <a:pos x="50" y="172"/>
              </a:cxn>
              <a:cxn ang="0">
                <a:pos x="82" y="200"/>
              </a:cxn>
              <a:cxn ang="0">
                <a:pos x="48" y="204"/>
              </a:cxn>
              <a:cxn ang="0">
                <a:pos x="20" y="212"/>
              </a:cxn>
              <a:cxn ang="0">
                <a:pos x="4" y="234"/>
              </a:cxn>
              <a:cxn ang="0">
                <a:pos x="0" y="360"/>
              </a:cxn>
              <a:cxn ang="0">
                <a:pos x="140" y="500"/>
              </a:cxn>
              <a:cxn ang="0">
                <a:pos x="144" y="510"/>
              </a:cxn>
              <a:cxn ang="0">
                <a:pos x="482" y="510"/>
              </a:cxn>
              <a:cxn ang="0">
                <a:pos x="488" y="368"/>
              </a:cxn>
              <a:cxn ang="0">
                <a:pos x="164" y="368"/>
              </a:cxn>
              <a:cxn ang="0">
                <a:pos x="172" y="344"/>
              </a:cxn>
              <a:cxn ang="0">
                <a:pos x="192" y="328"/>
              </a:cxn>
              <a:cxn ang="0">
                <a:pos x="258" y="324"/>
              </a:cxn>
              <a:cxn ang="0">
                <a:pos x="266" y="322"/>
              </a:cxn>
              <a:cxn ang="0">
                <a:pos x="270" y="316"/>
              </a:cxn>
              <a:cxn ang="0">
                <a:pos x="270" y="304"/>
              </a:cxn>
              <a:cxn ang="0">
                <a:pos x="264" y="300"/>
              </a:cxn>
              <a:cxn ang="0">
                <a:pos x="256" y="296"/>
              </a:cxn>
              <a:cxn ang="0">
                <a:pos x="222" y="264"/>
              </a:cxn>
              <a:cxn ang="0">
                <a:pos x="200" y="214"/>
              </a:cxn>
              <a:cxn ang="0">
                <a:pos x="200" y="184"/>
              </a:cxn>
              <a:cxn ang="0">
                <a:pos x="218" y="132"/>
              </a:cxn>
              <a:cxn ang="0">
                <a:pos x="270" y="90"/>
              </a:cxn>
              <a:cxn ang="0">
                <a:pos x="314" y="80"/>
              </a:cxn>
              <a:cxn ang="0">
                <a:pos x="338" y="82"/>
              </a:cxn>
              <a:cxn ang="0">
                <a:pos x="396" y="114"/>
              </a:cxn>
              <a:cxn ang="0">
                <a:pos x="428" y="172"/>
              </a:cxn>
              <a:cxn ang="0">
                <a:pos x="430" y="196"/>
              </a:cxn>
              <a:cxn ang="0">
                <a:pos x="420" y="244"/>
              </a:cxn>
              <a:cxn ang="0">
                <a:pos x="390" y="282"/>
              </a:cxn>
              <a:cxn ang="0">
                <a:pos x="364" y="300"/>
              </a:cxn>
              <a:cxn ang="0">
                <a:pos x="356" y="310"/>
              </a:cxn>
              <a:cxn ang="0">
                <a:pos x="358" y="318"/>
              </a:cxn>
              <a:cxn ang="0">
                <a:pos x="370" y="324"/>
              </a:cxn>
              <a:cxn ang="0">
                <a:pos x="418" y="324"/>
              </a:cxn>
              <a:cxn ang="0">
                <a:pos x="436" y="328"/>
              </a:cxn>
              <a:cxn ang="0">
                <a:pos x="456" y="344"/>
              </a:cxn>
              <a:cxn ang="0">
                <a:pos x="462" y="368"/>
              </a:cxn>
              <a:cxn ang="0">
                <a:pos x="166" y="484"/>
              </a:cxn>
            </a:cxnLst>
            <a:rect l="0" t="0" r="r" b="b"/>
            <a:pathLst>
              <a:path w="488" h="510">
                <a:moveTo>
                  <a:pt x="488" y="368"/>
                </a:moveTo>
                <a:lnTo>
                  <a:pt x="488" y="368"/>
                </a:lnTo>
                <a:lnTo>
                  <a:pt x="488" y="354"/>
                </a:lnTo>
                <a:lnTo>
                  <a:pt x="484" y="342"/>
                </a:lnTo>
                <a:lnTo>
                  <a:pt x="476" y="330"/>
                </a:lnTo>
                <a:lnTo>
                  <a:pt x="468" y="320"/>
                </a:lnTo>
                <a:lnTo>
                  <a:pt x="458" y="310"/>
                </a:lnTo>
                <a:lnTo>
                  <a:pt x="446" y="304"/>
                </a:lnTo>
                <a:lnTo>
                  <a:pt x="432" y="300"/>
                </a:lnTo>
                <a:lnTo>
                  <a:pt x="418" y="298"/>
                </a:lnTo>
                <a:lnTo>
                  <a:pt x="410" y="298"/>
                </a:lnTo>
                <a:lnTo>
                  <a:pt x="410" y="298"/>
                </a:lnTo>
                <a:lnTo>
                  <a:pt x="420" y="288"/>
                </a:lnTo>
                <a:lnTo>
                  <a:pt x="430" y="278"/>
                </a:lnTo>
                <a:lnTo>
                  <a:pt x="438" y="266"/>
                </a:lnTo>
                <a:lnTo>
                  <a:pt x="444" y="252"/>
                </a:lnTo>
                <a:lnTo>
                  <a:pt x="448" y="238"/>
                </a:lnTo>
                <a:lnTo>
                  <a:pt x="452" y="224"/>
                </a:lnTo>
                <a:lnTo>
                  <a:pt x="454" y="210"/>
                </a:lnTo>
                <a:lnTo>
                  <a:pt x="456" y="196"/>
                </a:lnTo>
                <a:lnTo>
                  <a:pt x="456" y="196"/>
                </a:lnTo>
                <a:lnTo>
                  <a:pt x="454" y="182"/>
                </a:lnTo>
                <a:lnTo>
                  <a:pt x="452" y="168"/>
                </a:lnTo>
                <a:lnTo>
                  <a:pt x="450" y="154"/>
                </a:lnTo>
                <a:lnTo>
                  <a:pt x="444" y="140"/>
                </a:lnTo>
                <a:lnTo>
                  <a:pt x="438" y="128"/>
                </a:lnTo>
                <a:lnTo>
                  <a:pt x="432" y="116"/>
                </a:lnTo>
                <a:lnTo>
                  <a:pt x="424" y="106"/>
                </a:lnTo>
                <a:lnTo>
                  <a:pt x="414" y="96"/>
                </a:lnTo>
                <a:lnTo>
                  <a:pt x="404" y="86"/>
                </a:lnTo>
                <a:lnTo>
                  <a:pt x="394" y="78"/>
                </a:lnTo>
                <a:lnTo>
                  <a:pt x="382" y="72"/>
                </a:lnTo>
                <a:lnTo>
                  <a:pt x="370" y="66"/>
                </a:lnTo>
                <a:lnTo>
                  <a:pt x="356" y="60"/>
                </a:lnTo>
                <a:lnTo>
                  <a:pt x="342" y="58"/>
                </a:lnTo>
                <a:lnTo>
                  <a:pt x="328" y="56"/>
                </a:lnTo>
                <a:lnTo>
                  <a:pt x="314" y="54"/>
                </a:lnTo>
                <a:lnTo>
                  <a:pt x="314" y="54"/>
                </a:lnTo>
                <a:lnTo>
                  <a:pt x="294" y="56"/>
                </a:lnTo>
                <a:lnTo>
                  <a:pt x="274" y="60"/>
                </a:lnTo>
                <a:lnTo>
                  <a:pt x="256" y="68"/>
                </a:lnTo>
                <a:lnTo>
                  <a:pt x="238" y="76"/>
                </a:lnTo>
                <a:lnTo>
                  <a:pt x="238" y="76"/>
                </a:lnTo>
                <a:lnTo>
                  <a:pt x="238" y="76"/>
                </a:lnTo>
                <a:lnTo>
                  <a:pt x="234" y="68"/>
                </a:lnTo>
                <a:lnTo>
                  <a:pt x="234" y="68"/>
                </a:lnTo>
                <a:lnTo>
                  <a:pt x="228" y="52"/>
                </a:lnTo>
                <a:lnTo>
                  <a:pt x="218" y="40"/>
                </a:lnTo>
                <a:lnTo>
                  <a:pt x="208" y="28"/>
                </a:lnTo>
                <a:lnTo>
                  <a:pt x="196" y="18"/>
                </a:lnTo>
                <a:lnTo>
                  <a:pt x="182" y="12"/>
                </a:lnTo>
                <a:lnTo>
                  <a:pt x="168" y="6"/>
                </a:lnTo>
                <a:lnTo>
                  <a:pt x="152" y="2"/>
                </a:lnTo>
                <a:lnTo>
                  <a:pt x="136" y="0"/>
                </a:lnTo>
                <a:lnTo>
                  <a:pt x="136" y="0"/>
                </a:lnTo>
                <a:lnTo>
                  <a:pt x="114" y="2"/>
                </a:lnTo>
                <a:lnTo>
                  <a:pt x="94" y="8"/>
                </a:lnTo>
                <a:lnTo>
                  <a:pt x="76" y="18"/>
                </a:lnTo>
                <a:lnTo>
                  <a:pt x="60" y="32"/>
                </a:lnTo>
                <a:lnTo>
                  <a:pt x="46" y="48"/>
                </a:lnTo>
                <a:lnTo>
                  <a:pt x="36" y="66"/>
                </a:lnTo>
                <a:lnTo>
                  <a:pt x="30" y="86"/>
                </a:lnTo>
                <a:lnTo>
                  <a:pt x="28" y="108"/>
                </a:lnTo>
                <a:lnTo>
                  <a:pt x="28" y="108"/>
                </a:lnTo>
                <a:lnTo>
                  <a:pt x="30" y="124"/>
                </a:lnTo>
                <a:lnTo>
                  <a:pt x="34" y="142"/>
                </a:lnTo>
                <a:lnTo>
                  <a:pt x="40" y="156"/>
                </a:lnTo>
                <a:lnTo>
                  <a:pt x="50" y="172"/>
                </a:lnTo>
                <a:lnTo>
                  <a:pt x="50" y="172"/>
                </a:lnTo>
                <a:lnTo>
                  <a:pt x="64" y="188"/>
                </a:lnTo>
                <a:lnTo>
                  <a:pt x="82" y="200"/>
                </a:lnTo>
                <a:lnTo>
                  <a:pt x="82" y="200"/>
                </a:lnTo>
                <a:lnTo>
                  <a:pt x="90" y="204"/>
                </a:lnTo>
                <a:lnTo>
                  <a:pt x="48" y="204"/>
                </a:lnTo>
                <a:lnTo>
                  <a:pt x="48" y="204"/>
                </a:lnTo>
                <a:lnTo>
                  <a:pt x="38" y="206"/>
                </a:lnTo>
                <a:lnTo>
                  <a:pt x="30" y="208"/>
                </a:lnTo>
                <a:lnTo>
                  <a:pt x="20" y="212"/>
                </a:lnTo>
                <a:lnTo>
                  <a:pt x="14" y="218"/>
                </a:lnTo>
                <a:lnTo>
                  <a:pt x="8" y="226"/>
                </a:lnTo>
                <a:lnTo>
                  <a:pt x="4" y="234"/>
                </a:lnTo>
                <a:lnTo>
                  <a:pt x="0" y="242"/>
                </a:lnTo>
                <a:lnTo>
                  <a:pt x="0" y="252"/>
                </a:lnTo>
                <a:lnTo>
                  <a:pt x="0" y="360"/>
                </a:lnTo>
                <a:lnTo>
                  <a:pt x="138" y="360"/>
                </a:lnTo>
                <a:lnTo>
                  <a:pt x="140" y="500"/>
                </a:lnTo>
                <a:lnTo>
                  <a:pt x="140" y="500"/>
                </a:lnTo>
                <a:lnTo>
                  <a:pt x="140" y="506"/>
                </a:lnTo>
                <a:lnTo>
                  <a:pt x="140" y="508"/>
                </a:lnTo>
                <a:lnTo>
                  <a:pt x="144" y="510"/>
                </a:lnTo>
                <a:lnTo>
                  <a:pt x="148" y="510"/>
                </a:lnTo>
                <a:lnTo>
                  <a:pt x="482" y="510"/>
                </a:lnTo>
                <a:lnTo>
                  <a:pt x="482" y="510"/>
                </a:lnTo>
                <a:lnTo>
                  <a:pt x="486" y="508"/>
                </a:lnTo>
                <a:lnTo>
                  <a:pt x="488" y="502"/>
                </a:lnTo>
                <a:lnTo>
                  <a:pt x="488" y="368"/>
                </a:lnTo>
                <a:close/>
                <a:moveTo>
                  <a:pt x="166" y="484"/>
                </a:moveTo>
                <a:lnTo>
                  <a:pt x="164" y="368"/>
                </a:lnTo>
                <a:lnTo>
                  <a:pt x="164" y="368"/>
                </a:lnTo>
                <a:lnTo>
                  <a:pt x="166" y="360"/>
                </a:lnTo>
                <a:lnTo>
                  <a:pt x="168" y="352"/>
                </a:lnTo>
                <a:lnTo>
                  <a:pt x="172" y="344"/>
                </a:lnTo>
                <a:lnTo>
                  <a:pt x="178" y="338"/>
                </a:lnTo>
                <a:lnTo>
                  <a:pt x="184" y="332"/>
                </a:lnTo>
                <a:lnTo>
                  <a:pt x="192" y="328"/>
                </a:lnTo>
                <a:lnTo>
                  <a:pt x="200" y="326"/>
                </a:lnTo>
                <a:lnTo>
                  <a:pt x="208" y="324"/>
                </a:lnTo>
                <a:lnTo>
                  <a:pt x="258" y="324"/>
                </a:lnTo>
                <a:lnTo>
                  <a:pt x="258" y="324"/>
                </a:lnTo>
                <a:lnTo>
                  <a:pt x="262" y="324"/>
                </a:lnTo>
                <a:lnTo>
                  <a:pt x="266" y="322"/>
                </a:lnTo>
                <a:lnTo>
                  <a:pt x="268" y="320"/>
                </a:lnTo>
                <a:lnTo>
                  <a:pt x="270" y="316"/>
                </a:lnTo>
                <a:lnTo>
                  <a:pt x="270" y="316"/>
                </a:lnTo>
                <a:lnTo>
                  <a:pt x="272" y="312"/>
                </a:lnTo>
                <a:lnTo>
                  <a:pt x="270" y="308"/>
                </a:lnTo>
                <a:lnTo>
                  <a:pt x="270" y="304"/>
                </a:lnTo>
                <a:lnTo>
                  <a:pt x="266" y="302"/>
                </a:lnTo>
                <a:lnTo>
                  <a:pt x="266" y="302"/>
                </a:lnTo>
                <a:lnTo>
                  <a:pt x="264" y="300"/>
                </a:lnTo>
                <a:lnTo>
                  <a:pt x="264" y="300"/>
                </a:lnTo>
                <a:lnTo>
                  <a:pt x="256" y="296"/>
                </a:lnTo>
                <a:lnTo>
                  <a:pt x="256" y="296"/>
                </a:lnTo>
                <a:lnTo>
                  <a:pt x="236" y="282"/>
                </a:lnTo>
                <a:lnTo>
                  <a:pt x="222" y="264"/>
                </a:lnTo>
                <a:lnTo>
                  <a:pt x="222" y="264"/>
                </a:lnTo>
                <a:lnTo>
                  <a:pt x="212" y="248"/>
                </a:lnTo>
                <a:lnTo>
                  <a:pt x="204" y="232"/>
                </a:lnTo>
                <a:lnTo>
                  <a:pt x="200" y="214"/>
                </a:lnTo>
                <a:lnTo>
                  <a:pt x="198" y="196"/>
                </a:lnTo>
                <a:lnTo>
                  <a:pt x="198" y="196"/>
                </a:lnTo>
                <a:lnTo>
                  <a:pt x="200" y="184"/>
                </a:lnTo>
                <a:lnTo>
                  <a:pt x="200" y="172"/>
                </a:lnTo>
                <a:lnTo>
                  <a:pt x="208" y="150"/>
                </a:lnTo>
                <a:lnTo>
                  <a:pt x="218" y="132"/>
                </a:lnTo>
                <a:lnTo>
                  <a:pt x="232" y="114"/>
                </a:lnTo>
                <a:lnTo>
                  <a:pt x="250" y="100"/>
                </a:lnTo>
                <a:lnTo>
                  <a:pt x="270" y="90"/>
                </a:lnTo>
                <a:lnTo>
                  <a:pt x="290" y="82"/>
                </a:lnTo>
                <a:lnTo>
                  <a:pt x="302" y="80"/>
                </a:lnTo>
                <a:lnTo>
                  <a:pt x="314" y="80"/>
                </a:lnTo>
                <a:lnTo>
                  <a:pt x="314" y="80"/>
                </a:lnTo>
                <a:lnTo>
                  <a:pt x="326" y="80"/>
                </a:lnTo>
                <a:lnTo>
                  <a:pt x="338" y="82"/>
                </a:lnTo>
                <a:lnTo>
                  <a:pt x="358" y="90"/>
                </a:lnTo>
                <a:lnTo>
                  <a:pt x="378" y="100"/>
                </a:lnTo>
                <a:lnTo>
                  <a:pt x="396" y="114"/>
                </a:lnTo>
                <a:lnTo>
                  <a:pt x="410" y="132"/>
                </a:lnTo>
                <a:lnTo>
                  <a:pt x="420" y="150"/>
                </a:lnTo>
                <a:lnTo>
                  <a:pt x="428" y="172"/>
                </a:lnTo>
                <a:lnTo>
                  <a:pt x="428" y="184"/>
                </a:lnTo>
                <a:lnTo>
                  <a:pt x="430" y="196"/>
                </a:lnTo>
                <a:lnTo>
                  <a:pt x="430" y="196"/>
                </a:lnTo>
                <a:lnTo>
                  <a:pt x="428" y="212"/>
                </a:lnTo>
                <a:lnTo>
                  <a:pt x="424" y="228"/>
                </a:lnTo>
                <a:lnTo>
                  <a:pt x="420" y="244"/>
                </a:lnTo>
                <a:lnTo>
                  <a:pt x="412" y="258"/>
                </a:lnTo>
                <a:lnTo>
                  <a:pt x="402" y="270"/>
                </a:lnTo>
                <a:lnTo>
                  <a:pt x="390" y="282"/>
                </a:lnTo>
                <a:lnTo>
                  <a:pt x="378" y="292"/>
                </a:lnTo>
                <a:lnTo>
                  <a:pt x="364" y="300"/>
                </a:lnTo>
                <a:lnTo>
                  <a:pt x="364" y="300"/>
                </a:lnTo>
                <a:lnTo>
                  <a:pt x="360" y="302"/>
                </a:lnTo>
                <a:lnTo>
                  <a:pt x="358" y="306"/>
                </a:lnTo>
                <a:lnTo>
                  <a:pt x="356" y="310"/>
                </a:lnTo>
                <a:lnTo>
                  <a:pt x="356" y="314"/>
                </a:lnTo>
                <a:lnTo>
                  <a:pt x="356" y="314"/>
                </a:lnTo>
                <a:lnTo>
                  <a:pt x="358" y="318"/>
                </a:lnTo>
                <a:lnTo>
                  <a:pt x="362" y="322"/>
                </a:lnTo>
                <a:lnTo>
                  <a:pt x="364" y="324"/>
                </a:lnTo>
                <a:lnTo>
                  <a:pt x="370" y="324"/>
                </a:lnTo>
                <a:lnTo>
                  <a:pt x="370" y="324"/>
                </a:lnTo>
                <a:lnTo>
                  <a:pt x="370" y="324"/>
                </a:lnTo>
                <a:lnTo>
                  <a:pt x="418" y="324"/>
                </a:lnTo>
                <a:lnTo>
                  <a:pt x="418" y="324"/>
                </a:lnTo>
                <a:lnTo>
                  <a:pt x="428" y="326"/>
                </a:lnTo>
                <a:lnTo>
                  <a:pt x="436" y="328"/>
                </a:lnTo>
                <a:lnTo>
                  <a:pt x="444" y="332"/>
                </a:lnTo>
                <a:lnTo>
                  <a:pt x="450" y="338"/>
                </a:lnTo>
                <a:lnTo>
                  <a:pt x="456" y="344"/>
                </a:lnTo>
                <a:lnTo>
                  <a:pt x="460" y="352"/>
                </a:lnTo>
                <a:lnTo>
                  <a:pt x="462" y="360"/>
                </a:lnTo>
                <a:lnTo>
                  <a:pt x="462" y="368"/>
                </a:lnTo>
                <a:lnTo>
                  <a:pt x="462" y="484"/>
                </a:lnTo>
                <a:lnTo>
                  <a:pt x="166" y="484"/>
                </a:lnTo>
                <a:lnTo>
                  <a:pt x="166" y="48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8794" y="2774179"/>
            <a:ext cx="6096000" cy="88030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kumimoji="1" lang="en-US" altLang="zh-CN" sz="4267" b="1" dirty="0">
                <a:solidFill>
                  <a:srgbClr val="FFFFFF"/>
                </a:solidFill>
                <a:ea typeface="微软雅黑" charset="0"/>
              </a:rPr>
              <a:t>THANK</a:t>
            </a:r>
            <a:r>
              <a:rPr kumimoji="1" lang="zh-CN" altLang="en-US" sz="4267" b="1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kumimoji="1" lang="en-US" altLang="zh-CN" sz="4267" b="1" dirty="0">
                <a:solidFill>
                  <a:srgbClr val="FFFFFF"/>
                </a:solidFill>
                <a:ea typeface="微软雅黑" charset="0"/>
              </a:rPr>
              <a:t>YOU!</a:t>
            </a:r>
          </a:p>
        </p:txBody>
      </p:sp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37490" y="83888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1E2327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4764" y="1028042"/>
            <a:ext cx="3530225" cy="678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zh-CN" altLang="en-US" sz="3733" b="1" dirty="0" smtClean="0">
                <a:solidFill>
                  <a:srgbClr val="1E2327"/>
                </a:solidFill>
                <a:ea typeface="微软雅黑" charset="0"/>
              </a:rPr>
              <a:t>背景</a:t>
            </a:r>
            <a:endParaRPr kumimoji="1" lang="zh-CN" altLang="en-US" sz="3733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7918086" y="1126145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103154"/>
            </a:solidFill>
            <a:prstDash val="soli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8064764" y="2215449"/>
            <a:ext cx="3530225" cy="678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zh-CN" altLang="en-US" sz="3733" b="1" dirty="0">
                <a:solidFill>
                  <a:srgbClr val="1E2327"/>
                </a:solidFill>
                <a:ea typeface="微软雅黑" charset="0"/>
              </a:rPr>
              <a:t>系统概述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37490" y="202629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1E2327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7918086" y="225970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103154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8064763" y="3402855"/>
            <a:ext cx="3635952" cy="678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zh-CN" altLang="en-US" sz="3733" b="1" dirty="0">
                <a:solidFill>
                  <a:srgbClr val="1E2327"/>
                </a:solidFill>
                <a:ea typeface="微软雅黑" charset="0"/>
              </a:rPr>
              <a:t>系统架构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37490" y="321370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1E2327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7918086" y="344711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103154"/>
            </a:solidFill>
            <a:prstDash val="solid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8064765" y="4590262"/>
            <a:ext cx="3727632" cy="678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zh-CN" altLang="en-US" sz="3733" b="1" dirty="0">
                <a:solidFill>
                  <a:srgbClr val="1E2327"/>
                </a:solidFill>
                <a:ea typeface="微软雅黑" charset="0"/>
              </a:rPr>
              <a:t>技术特点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7490" y="440110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1E2327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7918086" y="4634517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103154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0563" y="2128727"/>
            <a:ext cx="127791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CN" altLang="en-US" sz="4267" b="1" dirty="0" smtClean="0">
                <a:solidFill>
                  <a:srgbClr val="FFFFFF"/>
                </a:solidFill>
                <a:ea typeface="微软雅黑" charset="0"/>
              </a:rPr>
              <a:t>背景</a:t>
            </a:r>
            <a:endParaRPr kumimoji="1" lang="zh-CN" altLang="en-US" sz="4267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40563" y="2889424"/>
            <a:ext cx="854181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ea typeface="微软雅黑" charset="0"/>
              </a:rPr>
              <a:t>作为政府网上形象和服务平台的政府网站，已经成为政府与群众密切联系的桥梁和渠道。但是由于政府网站手工维护工作量大，容易造成信息发布不及时，内容不准确，访问速度慢和无法访问，对留言审核不严造成敏感词出现等一系列问题。</a:t>
            </a:r>
            <a:endParaRPr kumimoji="1" lang="zh-CN" altLang="en-US" sz="24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1" y="1698171"/>
            <a:ext cx="2651994" cy="16428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1" y="3974089"/>
            <a:ext cx="2710154" cy="1979591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4357396" y="1026367"/>
            <a:ext cx="1632857" cy="494523"/>
          </a:xfrm>
          <a:prstGeom prst="wedgeRectCallout">
            <a:avLst>
              <a:gd name="adj1" fmla="val -84833"/>
              <a:gd name="adj2" fmla="val 1021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出现商业广告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239208" y="3875314"/>
            <a:ext cx="1632857" cy="494523"/>
          </a:xfrm>
          <a:prstGeom prst="wedgeRectCallout">
            <a:avLst>
              <a:gd name="adj1" fmla="val -84833"/>
              <a:gd name="adj2" fmla="val 1021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出现商业广告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321777" y="1290496"/>
            <a:ext cx="4770836" cy="126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ea typeface="微软雅黑" charset="0"/>
              </a:rPr>
              <a:t>根据 “</a:t>
            </a:r>
            <a:r>
              <a:rPr lang="zh-CN" altLang="en-US" sz="1600" dirty="0">
                <a:solidFill>
                  <a:srgbClr val="000000"/>
                </a:solidFill>
                <a:ea typeface="微软雅黑" charset="0"/>
              </a:rPr>
              <a:t>我为政府找错网</a:t>
            </a:r>
            <a:r>
              <a:rPr lang="zh-CN" altLang="en-US" sz="1600" dirty="0" smtClean="0">
                <a:solidFill>
                  <a:srgbClr val="000000"/>
                </a:solidFill>
                <a:ea typeface="微软雅黑" charset="0"/>
              </a:rPr>
              <a:t>”数据</a:t>
            </a:r>
            <a:endParaRPr lang="en-US" altLang="zh-CN" sz="1600" dirty="0">
              <a:solidFill>
                <a:srgbClr val="000000"/>
              </a:solidFill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600" b="1" dirty="0">
              <a:solidFill>
                <a:srgbClr val="000000"/>
              </a:solidFill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smtClean="0">
                <a:solidFill>
                  <a:srgbClr val="000000"/>
                </a:solidFill>
                <a:ea typeface="微软雅黑" charset="0"/>
              </a:rPr>
              <a:t>2015</a:t>
            </a: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年</a:t>
            </a:r>
            <a:r>
              <a:rPr lang="en-US" altLang="zh-CN" sz="1333" dirty="0" smtClean="0">
                <a:solidFill>
                  <a:srgbClr val="000000"/>
                </a:solidFill>
                <a:ea typeface="微软雅黑" charset="0"/>
              </a:rPr>
              <a:t>9</a:t>
            </a: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月至</a:t>
            </a:r>
            <a:r>
              <a:rPr lang="en-US" altLang="zh-CN" sz="1333" dirty="0" smtClean="0">
                <a:solidFill>
                  <a:srgbClr val="000000"/>
                </a:solidFill>
                <a:ea typeface="微软雅黑" charset="0"/>
              </a:rPr>
              <a:t>2019</a:t>
            </a: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年</a:t>
            </a:r>
            <a:r>
              <a:rPr lang="en-US" altLang="zh-CN" sz="1333" dirty="0" smtClean="0">
                <a:solidFill>
                  <a:srgbClr val="000000"/>
                </a:solidFill>
                <a:ea typeface="微软雅黑" charset="0"/>
              </a:rPr>
              <a:t>8</a:t>
            </a: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月，共接到政府找错记录</a:t>
            </a:r>
            <a:r>
              <a:rPr lang="en-US" altLang="zh-CN" sz="1333" dirty="0" smtClean="0">
                <a:solidFill>
                  <a:srgbClr val="000000"/>
                </a:solidFill>
                <a:ea typeface="微软雅黑" charset="0"/>
              </a:rPr>
              <a:t>86042</a:t>
            </a: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条。以下是统计。</a:t>
            </a:r>
            <a:endParaRPr lang="zh-CN" altLang="en-US" sz="1333" dirty="0">
              <a:solidFill>
                <a:srgbClr val="000000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84522" y="1202648"/>
            <a:ext cx="5030874" cy="475103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793945"/>
              </p:ext>
            </p:extLst>
          </p:nvPr>
        </p:nvGraphicFramePr>
        <p:xfrm>
          <a:off x="6321777" y="29982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12559" y="5515247"/>
            <a:ext cx="1506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数据统计截至</a:t>
            </a:r>
            <a:r>
              <a:rPr lang="en-US" altLang="zh-CN" sz="900" dirty="0" smtClean="0"/>
              <a:t>2019</a:t>
            </a:r>
            <a:r>
              <a:rPr lang="zh-CN" altLang="en-US" sz="900" dirty="0" smtClean="0"/>
              <a:t>年</a:t>
            </a:r>
            <a:r>
              <a:rPr lang="en-US" altLang="zh-CN" sz="900" dirty="0" smtClean="0"/>
              <a:t>8</a:t>
            </a:r>
            <a:r>
              <a:rPr lang="zh-CN" altLang="en-US" sz="900" dirty="0" smtClean="0"/>
              <a:t>月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130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0563" y="2128727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CN" altLang="en-US" sz="4267" b="1" dirty="0" smtClean="0">
                <a:solidFill>
                  <a:srgbClr val="FFFFFF"/>
                </a:solidFill>
                <a:ea typeface="微软雅黑" charset="0"/>
              </a:rPr>
              <a:t>系统</a:t>
            </a:r>
            <a:r>
              <a:rPr kumimoji="1" lang="zh-CN" altLang="en-US" sz="4267" b="1" dirty="0" smtClean="0">
                <a:solidFill>
                  <a:schemeClr val="accent3"/>
                </a:solidFill>
                <a:ea typeface="微软雅黑" charset="0"/>
              </a:rPr>
              <a:t>概述</a:t>
            </a:r>
            <a:endParaRPr kumimoji="1" lang="zh-CN" altLang="en-US" sz="4267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2840563" y="2889424"/>
            <a:ext cx="8541812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lnSpc>
                <a:spcPct val="130000"/>
              </a:lnSpc>
            </a:pPr>
            <a:r>
              <a:rPr lang="en-US" altLang="zh-CN" sz="2400" dirty="0" err="1" smtClean="0">
                <a:solidFill>
                  <a:srgbClr val="FFFFFF"/>
                </a:solidFill>
                <a:ea typeface="微软雅黑" charset="0"/>
              </a:rPr>
              <a:t>WebAid</a:t>
            </a:r>
            <a:r>
              <a:rPr lang="zh-CN" altLang="en-US" sz="2400" dirty="0" smtClean="0">
                <a:solidFill>
                  <a:srgbClr val="FFFFFF"/>
                </a:solidFill>
                <a:ea typeface="微软雅黑" charset="0"/>
              </a:rPr>
              <a:t>政府网站智能支持系统，是基于聚焦爬虫、文本挖掘、深度学习、情感分析等核心技术，结合国发办</a:t>
            </a:r>
            <a:r>
              <a:rPr lang="en-US" altLang="zh-CN" sz="2400" dirty="0" smtClean="0">
                <a:solidFill>
                  <a:srgbClr val="FFFFFF"/>
                </a:solidFill>
                <a:ea typeface="微软雅黑" charset="0"/>
              </a:rPr>
              <a:t>[2015]15</a:t>
            </a:r>
            <a:r>
              <a:rPr lang="zh-CN" altLang="en-US" sz="2400" dirty="0" smtClean="0">
                <a:solidFill>
                  <a:srgbClr val="FFFFFF"/>
                </a:solidFill>
                <a:ea typeface="微软雅黑" charset="0"/>
              </a:rPr>
              <a:t>号文对政府网站的要求，进行网站健康侦测和深度挖掘的智能支持系统。系统以提高政府网站健康度为首要目标，通过对网站的性能指标、可用性</a:t>
            </a:r>
            <a:r>
              <a:rPr lang="zh-CN" altLang="en-US" sz="2400" smtClean="0">
                <a:solidFill>
                  <a:srgbClr val="FFFFFF"/>
                </a:solidFill>
                <a:ea typeface="微软雅黑" charset="0"/>
              </a:rPr>
              <a:t>指标</a:t>
            </a:r>
            <a:r>
              <a:rPr lang="zh-CN" altLang="en-US" sz="2400" smtClean="0">
                <a:solidFill>
                  <a:srgbClr val="FFFFFF"/>
                </a:solidFill>
                <a:ea typeface="微软雅黑" charset="0"/>
              </a:rPr>
              <a:t>、更新</a:t>
            </a:r>
            <a:r>
              <a:rPr lang="zh-CN" altLang="en-US" sz="2400" smtClean="0">
                <a:solidFill>
                  <a:srgbClr val="FFFFFF"/>
                </a:solidFill>
                <a:ea typeface="微软雅黑" charset="0"/>
              </a:rPr>
              <a:t>率</a:t>
            </a:r>
            <a:r>
              <a:rPr lang="zh-CN" altLang="en-US" sz="2400" smtClean="0">
                <a:solidFill>
                  <a:srgbClr val="FFFFFF"/>
                </a:solidFill>
                <a:ea typeface="微软雅黑" charset="0"/>
              </a:rPr>
              <a:t>指标的</a:t>
            </a:r>
            <a:r>
              <a:rPr lang="zh-CN" altLang="en-US" sz="2400" smtClean="0">
                <a:solidFill>
                  <a:srgbClr val="FFFFFF"/>
                </a:solidFill>
                <a:ea typeface="微软雅黑" charset="0"/>
              </a:rPr>
              <a:t>融合</a:t>
            </a:r>
            <a:r>
              <a:rPr lang="zh-CN" altLang="en-US" sz="2400" smtClean="0">
                <a:solidFill>
                  <a:srgbClr val="FFFFFF"/>
                </a:solidFill>
                <a:ea typeface="微软雅黑" charset="0"/>
              </a:rPr>
              <a:t>分析以及对内容的深度挖掘，从而推动</a:t>
            </a:r>
            <a:r>
              <a:rPr lang="zh-CN" altLang="en-US" sz="2400" dirty="0" smtClean="0">
                <a:solidFill>
                  <a:srgbClr val="FFFFFF"/>
                </a:solidFill>
                <a:ea typeface="微软雅黑" charset="0"/>
              </a:rPr>
              <a:t>和促进政府网站的健康规范发展。</a:t>
            </a:r>
            <a:endParaRPr kumimoji="1" lang="zh-CN" altLang="en-US" sz="2400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828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系统概述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803626" y="2867435"/>
            <a:ext cx="4496161" cy="2652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ea typeface="微软雅黑" charset="0"/>
              </a:rPr>
              <a:t>网站访问性能监测</a:t>
            </a:r>
            <a:endParaRPr lang="en-US" altLang="zh-CN" sz="1600" b="1" dirty="0">
              <a:solidFill>
                <a:srgbClr val="000000"/>
              </a:solidFill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网站传输速度，栏目访问速度，页面访问速度。</a:t>
            </a:r>
            <a:endParaRPr lang="en-US" altLang="zh-CN" sz="1333" dirty="0" smtClean="0">
              <a:solidFill>
                <a:srgbClr val="000000"/>
              </a:solidFill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ea typeface="微软雅黑" charset="0"/>
              </a:rPr>
              <a:t>网站可用性监测</a:t>
            </a:r>
            <a:endParaRPr lang="en-US" altLang="zh-CN" sz="1600" b="1" dirty="0">
              <a:solidFill>
                <a:srgbClr val="000000"/>
              </a:solidFill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ea typeface="微软雅黑" charset="0"/>
              </a:rPr>
              <a:t>断</a:t>
            </a: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网、错链漏链、缺图缺页、视频无法播放、附件无法下载。</a:t>
            </a:r>
            <a:endParaRPr lang="en-US" altLang="zh-CN" sz="1333" dirty="0" smtClean="0">
              <a:solidFill>
                <a:srgbClr val="000000"/>
              </a:solidFill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ea typeface="微软雅黑" charset="0"/>
              </a:rPr>
              <a:t>网站</a:t>
            </a:r>
            <a:r>
              <a:rPr lang="zh-CN" altLang="en-US" sz="1600" b="1" dirty="0">
                <a:solidFill>
                  <a:srgbClr val="000000"/>
                </a:solidFill>
                <a:ea typeface="微软雅黑" charset="0"/>
              </a:rPr>
              <a:t>更新率</a:t>
            </a:r>
            <a:r>
              <a:rPr lang="zh-CN" altLang="en-US" sz="1600" b="1" dirty="0" smtClean="0">
                <a:solidFill>
                  <a:srgbClr val="000000"/>
                </a:solidFill>
                <a:ea typeface="微软雅黑" charset="0"/>
              </a:rPr>
              <a:t>监测</a:t>
            </a:r>
            <a:endParaRPr lang="en-US" altLang="zh-CN" sz="1600" b="1" dirty="0">
              <a:solidFill>
                <a:srgbClr val="000000"/>
              </a:solidFill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对平台以及各个栏目的更新情况分析，采用图形化对更新数量、更新日期、更新内容进行展示。</a:t>
            </a:r>
            <a:endParaRPr lang="en-US" altLang="zh-CN" sz="1333" dirty="0">
              <a:solidFill>
                <a:srgbClr val="000000"/>
              </a:solidFill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000000"/>
              </a:solidFill>
              <a:ea typeface="微软雅黑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305032" y="2867435"/>
            <a:ext cx="5376895" cy="233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rgbClr val="000000"/>
                </a:solidFill>
                <a:ea typeface="微软雅黑" charset="0"/>
              </a:rPr>
              <a:t>发布前</a:t>
            </a:r>
            <a:r>
              <a:rPr lang="zh-CN" altLang="en-US" sz="1600" b="1" dirty="0" smtClean="0">
                <a:solidFill>
                  <a:srgbClr val="000000"/>
                </a:solidFill>
                <a:ea typeface="微软雅黑" charset="0"/>
              </a:rPr>
              <a:t>检查</a:t>
            </a:r>
            <a:endParaRPr lang="en-US" altLang="zh-CN" sz="1600" b="1" dirty="0">
              <a:solidFill>
                <a:srgbClr val="000000"/>
              </a:solidFill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ea typeface="微软雅黑" charset="0"/>
              </a:rPr>
              <a:t>系统</a:t>
            </a: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通过服务接口，供内容发布系统调用，在稿件发布之前对内容进行扫描检查。</a:t>
            </a:r>
            <a:endParaRPr lang="en-US" altLang="zh-CN" sz="1333" dirty="0" smtClean="0">
              <a:solidFill>
                <a:srgbClr val="000000"/>
              </a:solidFill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ea typeface="微软雅黑" charset="0"/>
              </a:rPr>
              <a:t>发布后监测</a:t>
            </a:r>
            <a:endParaRPr lang="en-US" altLang="zh-CN" sz="1600" b="1" dirty="0">
              <a:solidFill>
                <a:srgbClr val="000000"/>
              </a:solidFill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000000"/>
                </a:solidFill>
                <a:ea typeface="微软雅黑" charset="0"/>
              </a:rPr>
              <a:t>对网站已经发布的内容进行实时扫描，采用文本挖掘、深度学习、情感分析等技术，对错误以及敏感内容进行报告。</a:t>
            </a:r>
            <a:endParaRPr lang="en-US" altLang="zh-CN" sz="1333" dirty="0">
              <a:solidFill>
                <a:srgbClr val="000000"/>
              </a:solidFill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000000"/>
              </a:solidFill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000000"/>
              </a:solidFill>
              <a:ea typeface="微软雅黑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665846" y="1723232"/>
            <a:ext cx="4708587" cy="902811"/>
          </a:xfrm>
          <a:prstGeom prst="homePlat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6271139" y="1723232"/>
            <a:ext cx="5532085" cy="902811"/>
          </a:xfrm>
          <a:prstGeom prst="homePlat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5845" y="2779587"/>
            <a:ext cx="4708588" cy="308449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71139" y="2779587"/>
            <a:ext cx="5532085" cy="308449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5" y="1938238"/>
            <a:ext cx="4223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1 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网站综合性能监测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23535" y="1950673"/>
            <a:ext cx="4223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2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 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网站内容深度挖掘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0563" y="2128727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CN" altLang="en-US" sz="4267" b="1" dirty="0" smtClean="0">
                <a:solidFill>
                  <a:srgbClr val="FFFFFF"/>
                </a:solidFill>
                <a:ea typeface="微软雅黑" charset="0"/>
              </a:rPr>
              <a:t>系统</a:t>
            </a:r>
            <a:r>
              <a:rPr kumimoji="1" lang="zh-CN" altLang="en-US" sz="4267" b="1" dirty="0" smtClean="0">
                <a:solidFill>
                  <a:schemeClr val="accent3"/>
                </a:solidFill>
                <a:ea typeface="微软雅黑" charset="0"/>
              </a:rPr>
              <a:t>架构</a:t>
            </a:r>
            <a:endParaRPr kumimoji="1" lang="zh-CN" altLang="en-US" sz="4267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91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903316" y="4293463"/>
            <a:ext cx="4917233" cy="790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34547" y="3091440"/>
            <a:ext cx="4917233" cy="790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82147" y="1315616"/>
            <a:ext cx="4917233" cy="790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系统架构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2653" y="1455577"/>
            <a:ext cx="1138335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目标网站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44749" y="1458681"/>
            <a:ext cx="1125832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目标网站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28841" y="1452454"/>
            <a:ext cx="1125832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目标网站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0987" y="2248678"/>
            <a:ext cx="1511559" cy="429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数据采集</a:t>
            </a:r>
          </a:p>
        </p:txBody>
      </p:sp>
      <p:sp>
        <p:nvSpPr>
          <p:cNvPr id="5" name="右箭头 4"/>
          <p:cNvSpPr/>
          <p:nvPr/>
        </p:nvSpPr>
        <p:spPr>
          <a:xfrm rot="1297038">
            <a:off x="2957599" y="1975461"/>
            <a:ext cx="578498" cy="261258"/>
          </a:xfrm>
          <a:prstGeom prst="rightArrow">
            <a:avLst>
              <a:gd name="adj1" fmla="val 42857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4136571" y="1950101"/>
            <a:ext cx="335901" cy="261258"/>
          </a:xfrm>
          <a:prstGeom prst="rightArrow">
            <a:avLst>
              <a:gd name="adj1" fmla="val 42857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8927705">
            <a:off x="4987553" y="1975461"/>
            <a:ext cx="578498" cy="261258"/>
          </a:xfrm>
          <a:prstGeom prst="rightArrow">
            <a:avLst>
              <a:gd name="adj1" fmla="val 42857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 rot="2644486">
            <a:off x="4456055" y="2824697"/>
            <a:ext cx="612192" cy="307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 rot="8068571">
            <a:off x="3445680" y="2805184"/>
            <a:ext cx="641297" cy="3079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85053" y="3231571"/>
            <a:ext cx="161578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综合性能监测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98050" y="3258077"/>
            <a:ext cx="161578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内容深度挖掘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45511" y="4447665"/>
            <a:ext cx="1450876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871" y="4460100"/>
            <a:ext cx="1450876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知识库</a:t>
            </a:r>
          </a:p>
        </p:txBody>
      </p:sp>
      <p:sp>
        <p:nvSpPr>
          <p:cNvPr id="28" name="矩形 27"/>
          <p:cNvSpPr/>
          <p:nvPr/>
        </p:nvSpPr>
        <p:spPr>
          <a:xfrm>
            <a:off x="5270451" y="4460100"/>
            <a:ext cx="1450876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11" name="左右箭头 10"/>
          <p:cNvSpPr/>
          <p:nvPr/>
        </p:nvSpPr>
        <p:spPr>
          <a:xfrm rot="5400000">
            <a:off x="3344921" y="3914296"/>
            <a:ext cx="555962" cy="30383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右箭头 32"/>
          <p:cNvSpPr/>
          <p:nvPr/>
        </p:nvSpPr>
        <p:spPr>
          <a:xfrm rot="5400000">
            <a:off x="4824649" y="3914296"/>
            <a:ext cx="555962" cy="303830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37518" y="3965510"/>
            <a:ext cx="8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存取</a:t>
            </a:r>
            <a:endParaRPr lang="zh-CN" altLang="en-US" sz="1400" dirty="0"/>
          </a:p>
        </p:txBody>
      </p:sp>
      <p:sp>
        <p:nvSpPr>
          <p:cNvPr id="15" name="直角上箭头 14"/>
          <p:cNvSpPr/>
          <p:nvPr/>
        </p:nvSpPr>
        <p:spPr>
          <a:xfrm>
            <a:off x="6851780" y="3046330"/>
            <a:ext cx="1480457" cy="511698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290318" y="1452454"/>
            <a:ext cx="1881673" cy="1526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14782" y="2449286"/>
            <a:ext cx="1632744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监测结果展示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83" y="1654009"/>
            <a:ext cx="1632744" cy="5946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49551" y="3926945"/>
            <a:ext cx="8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迭代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4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0563" y="2128727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CN" altLang="en-US" sz="4267" b="1" dirty="0" smtClean="0">
                <a:solidFill>
                  <a:srgbClr val="FFFFFF"/>
                </a:solidFill>
                <a:ea typeface="微软雅黑" charset="0"/>
              </a:rPr>
              <a:t>技术</a:t>
            </a:r>
            <a:r>
              <a:rPr kumimoji="1" lang="zh-CN" altLang="en-US" sz="4267" b="1" dirty="0" smtClean="0">
                <a:solidFill>
                  <a:schemeClr val="accent3"/>
                </a:solidFill>
                <a:ea typeface="微软雅黑" charset="0"/>
              </a:rPr>
              <a:t>特点</a:t>
            </a:r>
            <a:endParaRPr kumimoji="1" lang="zh-CN" altLang="en-US" sz="4267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74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2956</TotalTime>
  <Words>543</Words>
  <Application>Microsoft Office PowerPoint</Application>
  <PresentationFormat>自定义</PresentationFormat>
  <Paragraphs>71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Qingxi</cp:lastModifiedBy>
  <cp:revision>65</cp:revision>
  <dcterms:created xsi:type="dcterms:W3CDTF">2015-08-18T02:51:41Z</dcterms:created>
  <dcterms:modified xsi:type="dcterms:W3CDTF">2019-08-08T05:47:19Z</dcterms:modified>
</cp:coreProperties>
</file>