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82" r:id="rId4"/>
    <p:sldId id="280" r:id="rId5"/>
    <p:sldId id="283" r:id="rId6"/>
    <p:sldId id="259" r:id="rId7"/>
    <p:sldId id="284" r:id="rId8"/>
    <p:sldId id="260" r:id="rId9"/>
    <p:sldId id="264" r:id="rId10"/>
    <p:sldId id="266" r:id="rId11"/>
    <p:sldId id="285" r:id="rId12"/>
    <p:sldId id="286" r:id="rId13"/>
    <p:sldId id="267" r:id="rId14"/>
    <p:sldId id="268" r:id="rId15"/>
    <p:sldId id="287" r:id="rId16"/>
    <p:sldId id="288" r:id="rId17"/>
    <p:sldId id="269" r:id="rId18"/>
    <p:sldId id="289" r:id="rId19"/>
    <p:sldId id="290" r:id="rId20"/>
    <p:sldId id="291" r:id="rId21"/>
    <p:sldId id="292" r:id="rId22"/>
    <p:sldId id="279" r:id="rId23"/>
  </p:sldIdLst>
  <p:sldSz cx="9144000" cy="5143500" type="screen16x9"/>
  <p:notesSz cx="6858000" cy="9144000"/>
  <p:defaultTextStyle>
    <a:lvl1pPr>
      <a:defRPr sz="1400">
        <a:latin typeface="+mn-lt"/>
        <a:ea typeface="+mn-ea"/>
        <a:cs typeface="+mn-cs"/>
        <a:sym typeface="Helvetica Neue"/>
      </a:defRPr>
    </a:lvl1pPr>
    <a:lvl2pPr>
      <a:defRPr sz="1400">
        <a:latin typeface="+mn-lt"/>
        <a:ea typeface="+mn-ea"/>
        <a:cs typeface="+mn-cs"/>
        <a:sym typeface="Helvetica Neue"/>
      </a:defRPr>
    </a:lvl2pPr>
    <a:lvl3pPr>
      <a:defRPr sz="1400">
        <a:latin typeface="+mn-lt"/>
        <a:ea typeface="+mn-ea"/>
        <a:cs typeface="+mn-cs"/>
        <a:sym typeface="Helvetica Neue"/>
      </a:defRPr>
    </a:lvl3pPr>
    <a:lvl4pPr>
      <a:defRPr sz="1400">
        <a:latin typeface="+mn-lt"/>
        <a:ea typeface="+mn-ea"/>
        <a:cs typeface="+mn-cs"/>
        <a:sym typeface="Helvetica Neue"/>
      </a:defRPr>
    </a:lvl4pPr>
    <a:lvl5pPr>
      <a:defRPr sz="1400">
        <a:latin typeface="+mn-lt"/>
        <a:ea typeface="+mn-ea"/>
        <a:cs typeface="+mn-cs"/>
        <a:sym typeface="Helvetica Neue"/>
      </a:defRPr>
    </a:lvl5pPr>
    <a:lvl6pPr>
      <a:defRPr sz="1400">
        <a:latin typeface="+mn-lt"/>
        <a:ea typeface="+mn-ea"/>
        <a:cs typeface="+mn-cs"/>
        <a:sym typeface="Helvetica Neue"/>
      </a:defRPr>
    </a:lvl6pPr>
    <a:lvl7pPr>
      <a:defRPr sz="1400">
        <a:latin typeface="+mn-lt"/>
        <a:ea typeface="+mn-ea"/>
        <a:cs typeface="+mn-cs"/>
        <a:sym typeface="Helvetica Neue"/>
      </a:defRPr>
    </a:lvl7pPr>
    <a:lvl8pPr>
      <a:defRPr sz="1400">
        <a:latin typeface="+mn-lt"/>
        <a:ea typeface="+mn-ea"/>
        <a:cs typeface="+mn-cs"/>
        <a:sym typeface="Helvetica Neue"/>
      </a:defRPr>
    </a:lvl8pPr>
    <a:lvl9pPr>
      <a:defRPr sz="1400">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CDD7E6"/>
          </a:solidFill>
        </a:fill>
      </a:tcStyle>
    </a:wholeTbl>
    <a:band2H>
      <a:tcTxStyle/>
      <a:tcStyle>
        <a:tcBdr/>
        <a:fill>
          <a:solidFill>
            <a:srgbClr val="E7ECF3"/>
          </a:solidFill>
        </a:fill>
      </a:tcStyle>
    </a:band2H>
    <a:firstCol>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3A81BA"/>
          </a:solidFill>
        </a:fill>
      </a:tcStyle>
    </a:firstCol>
    <a:lastRow>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381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3A81BA"/>
          </a:solidFill>
        </a:fill>
      </a:tcStyle>
    </a:lastRow>
    <a:firstRow>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381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3A81BA"/>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DAE2CD"/>
          </a:solidFill>
        </a:fill>
      </a:tcStyle>
    </a:wholeTbl>
    <a:band2H>
      <a:tcTxStyle/>
      <a:tcStyle>
        <a:tcBdr/>
        <a:fill>
          <a:solidFill>
            <a:srgbClr val="EDF1E8"/>
          </a:solidFill>
        </a:fill>
      </a:tcStyle>
    </a:band2H>
    <a:firstCol>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8BAB42"/>
          </a:solidFill>
        </a:fill>
      </a:tcStyle>
    </a:firstCol>
    <a:lastRow>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381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8BAB42"/>
          </a:solidFill>
        </a:fill>
      </a:tcStyle>
    </a:lastRow>
    <a:firstRow>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381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8BAB42"/>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DCCCCC"/>
          </a:solidFill>
        </a:fill>
      </a:tcStyle>
    </a:wholeTbl>
    <a:band2H>
      <a:tcTxStyle/>
      <a:tcStyle>
        <a:tcBdr/>
        <a:fill>
          <a:solidFill>
            <a:srgbClr val="EEE7E7"/>
          </a:solidFill>
        </a:fill>
      </a:tcStyle>
    </a:band2H>
    <a:firstCol>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963334"/>
          </a:solidFill>
        </a:fill>
      </a:tcStyle>
    </a:firstCol>
    <a:lastRow>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381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963334"/>
          </a:solidFill>
        </a:fill>
      </a:tcStyle>
    </a:lastRow>
    <a:firstRow>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381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963334"/>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41F30"/>
          </a:solidFill>
        </a:fill>
      </a:tcStyle>
    </a:band2H>
    <a:firstCol>
      <a:tcTxStyle b="on" i="on">
        <a:fontRef idx="minor">
          <a:srgbClr val="041F30"/>
        </a:fontRef>
        <a:srgbClr val="041F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A81BA"/>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41F30"/>
          </a:solidFill>
        </a:fill>
      </a:tcStyle>
    </a:lastRow>
    <a:firstRow>
      <a:tcTxStyle b="on" i="on">
        <a:fontRef idx="minor">
          <a:srgbClr val="041F30"/>
        </a:fontRef>
        <a:srgbClr val="041F3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3A81BA"/>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fill>
      </a:tcStyle>
    </a:firstCol>
    <a:lastRow>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38100" cap="flat">
              <a:solidFill>
                <a:srgbClr val="041F30"/>
              </a:solidFill>
              <a:prstDash val="solid"/>
              <a:bevel/>
            </a:ln>
          </a:top>
          <a:bottom>
            <a:ln w="127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fill>
      </a:tcStyle>
    </a:lastRow>
    <a:firstRow>
      <a:tcTxStyle b="on" i="on">
        <a:fontRef idx="minor">
          <a:srgbClr val="041F30"/>
        </a:fontRef>
        <a:srgbClr val="041F30"/>
      </a:tcTxStyle>
      <a:tcStyle>
        <a:tcBdr>
          <a:left>
            <a:ln w="12700" cap="flat">
              <a:solidFill>
                <a:srgbClr val="041F30"/>
              </a:solidFill>
              <a:prstDash val="solid"/>
              <a:bevel/>
            </a:ln>
          </a:left>
          <a:right>
            <a:ln w="12700" cap="flat">
              <a:solidFill>
                <a:srgbClr val="041F30"/>
              </a:solidFill>
              <a:prstDash val="solid"/>
              <a:bevel/>
            </a:ln>
          </a:right>
          <a:top>
            <a:ln w="12700" cap="flat">
              <a:solidFill>
                <a:srgbClr val="041F30"/>
              </a:solidFill>
              <a:prstDash val="solid"/>
              <a:bevel/>
            </a:ln>
          </a:top>
          <a:bottom>
            <a:ln w="38100" cap="flat">
              <a:solidFill>
                <a:srgbClr val="041F30"/>
              </a:solidFill>
              <a:prstDash val="solid"/>
              <a:bevel/>
            </a:ln>
          </a:bottom>
          <a:insideH>
            <a:ln w="12700" cap="flat">
              <a:solidFill>
                <a:srgbClr val="041F30"/>
              </a:solidFill>
              <a:prstDash val="solid"/>
              <a:bevel/>
            </a:ln>
          </a:insideH>
          <a:insideV>
            <a:ln w="12700" cap="flat">
              <a:solidFill>
                <a:srgbClr val="041F3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38" name="Shape 138"/>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18" name="Shape 18"/>
          <p:cNvSpPr>
            <a:spLocks noGrp="1"/>
          </p:cNvSpPr>
          <p:nvPr>
            <p:ph type="title"/>
          </p:nvPr>
        </p:nvSpPr>
        <p:spPr>
          <a:xfrm>
            <a:off x="2328148" y="1991823"/>
            <a:ext cx="4487704" cy="1159802"/>
          </a:xfrm>
          <a:prstGeom prst="rect">
            <a:avLst/>
          </a:prstGeom>
        </p:spPr>
        <p:txBody>
          <a:bodyPr anchor="ctr"/>
          <a:lstStyle/>
          <a:p>
            <a:pPr lvl="0">
              <a:defRPr sz="1800"/>
            </a:pPr>
            <a:r>
              <a:rPr sz="1400"/>
              <a:t>Title Text</a:t>
            </a:r>
          </a:p>
        </p:txBody>
      </p:sp>
      <p:sp>
        <p:nvSpPr>
          <p:cNvPr id="19" name="Shape 19"/>
          <p:cNvSpPr/>
          <p:nvPr/>
        </p:nvSpPr>
        <p:spPr>
          <a:xfrm rot="5400000" flipH="1">
            <a:off x="6177274" y="-42338"/>
            <a:ext cx="3688202" cy="22461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3" y="0"/>
                </a:lnTo>
                <a:lnTo>
                  <a:pt x="21600" y="0"/>
                </a:lnTo>
                <a:lnTo>
                  <a:pt x="10827" y="21600"/>
                </a:lnTo>
                <a:close/>
              </a:path>
            </a:pathLst>
          </a:custGeom>
          <a:gradFill>
            <a:gsLst>
              <a:gs pos="0">
                <a:srgbClr val="33CCCC"/>
              </a:gs>
              <a:gs pos="100000">
                <a:srgbClr val="66FF33"/>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20" name="Shape 20"/>
          <p:cNvSpPr/>
          <p:nvPr/>
        </p:nvSpPr>
        <p:spPr>
          <a:xfrm rot="5400000" flipH="1">
            <a:off x="-698075" y="3247199"/>
            <a:ext cx="3573902" cy="21771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gradFill>
            <a:gsLst>
              <a:gs pos="0">
                <a:srgbClr val="CC3399"/>
              </a:gs>
              <a:gs pos="100000">
                <a:srgbClr val="6699FF"/>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21" name="Shape 21"/>
          <p:cNvSpPr/>
          <p:nvPr/>
        </p:nvSpPr>
        <p:spPr>
          <a:xfrm rot="16200000" flipH="1">
            <a:off x="-428544" y="2831032"/>
            <a:ext cx="2195100" cy="1338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3" y="0"/>
                </a:lnTo>
                <a:lnTo>
                  <a:pt x="21600" y="0"/>
                </a:lnTo>
                <a:lnTo>
                  <a:pt x="10817" y="21600"/>
                </a:lnTo>
                <a:close/>
              </a:path>
            </a:pathLst>
          </a:custGeom>
          <a:gradFill>
            <a:gsLst>
              <a:gs pos="0">
                <a:srgbClr val="FF0066"/>
              </a:gs>
              <a:gs pos="100000">
                <a:srgbClr val="FF9900"/>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22" name="Shape 22"/>
          <p:cNvSpPr/>
          <p:nvPr/>
        </p:nvSpPr>
        <p:spPr>
          <a:xfrm rot="16200000" flipH="1">
            <a:off x="563747" y="2068297"/>
            <a:ext cx="1518902" cy="925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9" y="0"/>
                </a:lnTo>
                <a:lnTo>
                  <a:pt x="21600" y="0"/>
                </a:lnTo>
                <a:lnTo>
                  <a:pt x="10821"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23" name="Shape 23"/>
          <p:cNvSpPr/>
          <p:nvPr/>
        </p:nvSpPr>
        <p:spPr>
          <a:xfrm rot="5400000">
            <a:off x="-253699" y="2260562"/>
            <a:ext cx="1297201" cy="7899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2" y="0"/>
                </a:lnTo>
                <a:lnTo>
                  <a:pt x="21600" y="0"/>
                </a:lnTo>
                <a:lnTo>
                  <a:pt x="10828" y="21600"/>
                </a:lnTo>
                <a:close/>
              </a:path>
            </a:pathLst>
          </a:custGeom>
          <a:gradFill>
            <a:gsLst>
              <a:gs pos="0">
                <a:srgbClr val="33CCCC"/>
              </a:gs>
              <a:gs pos="100000">
                <a:srgbClr val="66FF33"/>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24" name="Shape 24"/>
          <p:cNvSpPr/>
          <p:nvPr/>
        </p:nvSpPr>
        <p:spPr>
          <a:xfrm rot="16200000">
            <a:off x="-192599" y="1950591"/>
            <a:ext cx="985803" cy="6006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FFFFFF">
              <a:alpha val="14229"/>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25" name="Shape 25"/>
          <p:cNvSpPr/>
          <p:nvPr/>
        </p:nvSpPr>
        <p:spPr>
          <a:xfrm rot="5400000" flipH="1">
            <a:off x="7217674" y="1270024"/>
            <a:ext cx="2394602" cy="14589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gradFill>
            <a:gsLst>
              <a:gs pos="0">
                <a:srgbClr val="CC3399"/>
              </a:gs>
              <a:gs pos="100000">
                <a:srgbClr val="6699FF"/>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26" name="Shape 26"/>
          <p:cNvSpPr/>
          <p:nvPr/>
        </p:nvSpPr>
        <p:spPr>
          <a:xfrm rot="16200000">
            <a:off x="7922499" y="2744289"/>
            <a:ext cx="1518602" cy="9255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1" y="0"/>
                </a:lnTo>
                <a:lnTo>
                  <a:pt x="21600" y="0"/>
                </a:lnTo>
                <a:lnTo>
                  <a:pt x="10819" y="21600"/>
                </a:lnTo>
                <a:close/>
              </a:path>
            </a:pathLst>
          </a:custGeom>
          <a:gradFill>
            <a:gsLst>
              <a:gs pos="0">
                <a:srgbClr val="FF0066"/>
              </a:gs>
              <a:gs pos="100000">
                <a:srgbClr val="FF9900"/>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27" name="Shape 27"/>
          <p:cNvSpPr/>
          <p:nvPr/>
        </p:nvSpPr>
        <p:spPr>
          <a:xfrm rot="16200000" flipH="1">
            <a:off x="7315902" y="2802273"/>
            <a:ext cx="1027801" cy="626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solidFill>
            <a:srgbClr val="FFFFFF">
              <a:alpha val="14229"/>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28" name="Shape 28"/>
          <p:cNvSpPr/>
          <p:nvPr/>
        </p:nvSpPr>
        <p:spPr>
          <a:xfrm rot="16200000" flipH="1">
            <a:off x="6337823" y="578874"/>
            <a:ext cx="1520103" cy="926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_2_1">
    <p:bg>
      <p:bgPr>
        <a:gradFill flip="none" rotWithShape="1">
          <a:gsLst>
            <a:gs pos="0">
              <a:srgbClr val="CC3399"/>
            </a:gs>
            <a:gs pos="100000">
              <a:srgbClr val="6699FF"/>
            </a:gs>
          </a:gsLst>
          <a:lin ang="5400700" scaled="0"/>
        </a:gradFill>
        <a:effectLst/>
      </p:bgPr>
    </p:bg>
    <p:spTree>
      <p:nvGrpSpPr>
        <p:cNvPr id="1" name=""/>
        <p:cNvGrpSpPr/>
        <p:nvPr/>
      </p:nvGrpSpPr>
      <p:grpSpPr>
        <a:xfrm>
          <a:off x="0" y="0"/>
          <a:ext cx="0" cy="0"/>
          <a:chOff x="0" y="0"/>
          <a:chExt cx="0" cy="0"/>
        </a:xfrm>
      </p:grpSpPr>
      <p:sp>
        <p:nvSpPr>
          <p:cNvPr id="101" name="Shape 101"/>
          <p:cNvSpPr/>
          <p:nvPr/>
        </p:nvSpPr>
        <p:spPr>
          <a:xfrm rot="5400000" flipH="1">
            <a:off x="7987926" y="280752"/>
            <a:ext cx="1436702" cy="875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9" y="0"/>
                </a:lnTo>
                <a:lnTo>
                  <a:pt x="21600" y="0"/>
                </a:lnTo>
                <a:lnTo>
                  <a:pt x="10821"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02" name="Shape 102"/>
          <p:cNvSpPr/>
          <p:nvPr/>
        </p:nvSpPr>
        <p:spPr>
          <a:xfrm rot="5400000" flipH="1">
            <a:off x="7711932" y="1152019"/>
            <a:ext cx="1779902" cy="10842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5" y="0"/>
                </a:lnTo>
                <a:lnTo>
                  <a:pt x="21600" y="0"/>
                </a:lnTo>
                <a:lnTo>
                  <a:pt x="10825"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03" name="Shape 103"/>
          <p:cNvSpPr/>
          <p:nvPr/>
        </p:nvSpPr>
        <p:spPr>
          <a:xfrm rot="16200000">
            <a:off x="8367248" y="1879233"/>
            <a:ext cx="965402" cy="588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04" name="Shape 104"/>
          <p:cNvSpPr/>
          <p:nvPr/>
        </p:nvSpPr>
        <p:spPr>
          <a:xfrm rot="16200000">
            <a:off x="7784862" y="375259"/>
            <a:ext cx="768002" cy="468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05" name="Shape 105"/>
          <p:cNvSpPr/>
          <p:nvPr/>
        </p:nvSpPr>
        <p:spPr>
          <a:xfrm rot="16200000" flipH="1">
            <a:off x="8520834" y="2338253"/>
            <a:ext cx="542402" cy="330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2" y="0"/>
                </a:lnTo>
                <a:lnTo>
                  <a:pt x="21600" y="0"/>
                </a:lnTo>
                <a:lnTo>
                  <a:pt x="10828"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06" name="Shape 106"/>
          <p:cNvSpPr/>
          <p:nvPr/>
        </p:nvSpPr>
        <p:spPr>
          <a:xfrm rot="5400000" flipH="1">
            <a:off x="-280519" y="2947922"/>
            <a:ext cx="1435803" cy="8745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4" y="0"/>
                </a:lnTo>
                <a:lnTo>
                  <a:pt x="21600" y="0"/>
                </a:lnTo>
                <a:lnTo>
                  <a:pt x="10826"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07" name="Shape 107"/>
          <p:cNvSpPr/>
          <p:nvPr/>
        </p:nvSpPr>
        <p:spPr>
          <a:xfrm rot="5400000">
            <a:off x="-191504" y="2612001"/>
            <a:ext cx="979203" cy="596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69" y="0"/>
                </a:lnTo>
                <a:lnTo>
                  <a:pt x="21600" y="0"/>
                </a:lnTo>
                <a:lnTo>
                  <a:pt x="10831"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08" name="Shape 108"/>
          <p:cNvSpPr/>
          <p:nvPr/>
        </p:nvSpPr>
        <p:spPr>
          <a:xfrm rot="16200000" flipH="1">
            <a:off x="-209848" y="4278591"/>
            <a:ext cx="1074901" cy="6552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3" y="0"/>
                </a:lnTo>
                <a:lnTo>
                  <a:pt x="21600" y="0"/>
                </a:lnTo>
                <a:lnTo>
                  <a:pt x="10817"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09" name="Shape 109"/>
          <p:cNvSpPr/>
          <p:nvPr/>
        </p:nvSpPr>
        <p:spPr>
          <a:xfrm rot="16200000">
            <a:off x="-145502" y="2377842"/>
            <a:ext cx="744302" cy="453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4" y="0"/>
                </a:lnTo>
                <a:lnTo>
                  <a:pt x="21600" y="0"/>
                </a:lnTo>
                <a:lnTo>
                  <a:pt x="10826"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10" name="Shape 110"/>
          <p:cNvSpPr/>
          <p:nvPr/>
        </p:nvSpPr>
        <p:spPr>
          <a:xfrm rot="16200000" flipH="1">
            <a:off x="276150" y="3815879"/>
            <a:ext cx="743704" cy="453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2" y="0"/>
                </a:lnTo>
                <a:lnTo>
                  <a:pt x="21600" y="0"/>
                </a:lnTo>
                <a:lnTo>
                  <a:pt x="10818"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11" name="Shape 11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_2_1_1">
    <p:bg>
      <p:bgPr>
        <a:gradFill flip="none" rotWithShape="1">
          <a:gsLst>
            <a:gs pos="0">
              <a:srgbClr val="FF0066"/>
            </a:gs>
            <a:gs pos="100000">
              <a:srgbClr val="FF9900"/>
            </a:gs>
          </a:gsLst>
          <a:lin ang="5400700" scaled="0"/>
        </a:gradFill>
        <a:effectLst/>
      </p:bgPr>
    </p:bg>
    <p:spTree>
      <p:nvGrpSpPr>
        <p:cNvPr id="1" name=""/>
        <p:cNvGrpSpPr/>
        <p:nvPr/>
      </p:nvGrpSpPr>
      <p:grpSpPr>
        <a:xfrm>
          <a:off x="0" y="0"/>
          <a:ext cx="0" cy="0"/>
          <a:chOff x="0" y="0"/>
          <a:chExt cx="0" cy="0"/>
        </a:xfrm>
      </p:grpSpPr>
      <p:sp>
        <p:nvSpPr>
          <p:cNvPr id="113" name="Shape 113"/>
          <p:cNvSpPr/>
          <p:nvPr/>
        </p:nvSpPr>
        <p:spPr>
          <a:xfrm rot="5400000" flipH="1">
            <a:off x="7987926" y="280752"/>
            <a:ext cx="1436702" cy="875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9" y="0"/>
                </a:lnTo>
                <a:lnTo>
                  <a:pt x="21600" y="0"/>
                </a:lnTo>
                <a:lnTo>
                  <a:pt x="10821"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14" name="Shape 114"/>
          <p:cNvSpPr/>
          <p:nvPr/>
        </p:nvSpPr>
        <p:spPr>
          <a:xfrm rot="5400000" flipH="1">
            <a:off x="7711932" y="1152019"/>
            <a:ext cx="1779902" cy="10842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5" y="0"/>
                </a:lnTo>
                <a:lnTo>
                  <a:pt x="21600" y="0"/>
                </a:lnTo>
                <a:lnTo>
                  <a:pt x="10825"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15" name="Shape 115"/>
          <p:cNvSpPr/>
          <p:nvPr/>
        </p:nvSpPr>
        <p:spPr>
          <a:xfrm rot="16200000">
            <a:off x="8367248" y="1879233"/>
            <a:ext cx="965402" cy="588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16" name="Shape 116"/>
          <p:cNvSpPr/>
          <p:nvPr/>
        </p:nvSpPr>
        <p:spPr>
          <a:xfrm rot="16200000">
            <a:off x="7784862" y="375259"/>
            <a:ext cx="768002" cy="468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17" name="Shape 117"/>
          <p:cNvSpPr/>
          <p:nvPr/>
        </p:nvSpPr>
        <p:spPr>
          <a:xfrm rot="16200000" flipH="1">
            <a:off x="8520834" y="2338253"/>
            <a:ext cx="542402" cy="330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2" y="0"/>
                </a:lnTo>
                <a:lnTo>
                  <a:pt x="21600" y="0"/>
                </a:lnTo>
                <a:lnTo>
                  <a:pt x="10828"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18" name="Shape 118"/>
          <p:cNvSpPr/>
          <p:nvPr/>
        </p:nvSpPr>
        <p:spPr>
          <a:xfrm rot="5400000" flipH="1">
            <a:off x="-280519" y="2947922"/>
            <a:ext cx="1435803" cy="8745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4" y="0"/>
                </a:lnTo>
                <a:lnTo>
                  <a:pt x="21600" y="0"/>
                </a:lnTo>
                <a:lnTo>
                  <a:pt x="10826"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19" name="Shape 119"/>
          <p:cNvSpPr/>
          <p:nvPr/>
        </p:nvSpPr>
        <p:spPr>
          <a:xfrm rot="5400000">
            <a:off x="-191504" y="2612001"/>
            <a:ext cx="979203" cy="596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69" y="0"/>
                </a:lnTo>
                <a:lnTo>
                  <a:pt x="21600" y="0"/>
                </a:lnTo>
                <a:lnTo>
                  <a:pt x="10831"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20" name="Shape 120"/>
          <p:cNvSpPr/>
          <p:nvPr/>
        </p:nvSpPr>
        <p:spPr>
          <a:xfrm rot="16200000" flipH="1">
            <a:off x="-209848" y="4278591"/>
            <a:ext cx="1074901" cy="6552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3" y="0"/>
                </a:lnTo>
                <a:lnTo>
                  <a:pt x="21600" y="0"/>
                </a:lnTo>
                <a:lnTo>
                  <a:pt x="10817"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21" name="Shape 121"/>
          <p:cNvSpPr/>
          <p:nvPr/>
        </p:nvSpPr>
        <p:spPr>
          <a:xfrm rot="16200000">
            <a:off x="-145502" y="2377842"/>
            <a:ext cx="744302" cy="453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4" y="0"/>
                </a:lnTo>
                <a:lnTo>
                  <a:pt x="21600" y="0"/>
                </a:lnTo>
                <a:lnTo>
                  <a:pt x="10826"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22" name="Shape 122"/>
          <p:cNvSpPr/>
          <p:nvPr/>
        </p:nvSpPr>
        <p:spPr>
          <a:xfrm rot="16200000" flipH="1">
            <a:off x="276150" y="3815879"/>
            <a:ext cx="743704" cy="453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2" y="0"/>
                </a:lnTo>
                <a:lnTo>
                  <a:pt x="21600" y="0"/>
                </a:lnTo>
                <a:lnTo>
                  <a:pt x="10818"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23" name="Shape 12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_1">
    <p:spTree>
      <p:nvGrpSpPr>
        <p:cNvPr id="1" name=""/>
        <p:cNvGrpSpPr/>
        <p:nvPr/>
      </p:nvGrpSpPr>
      <p:grpSpPr>
        <a:xfrm>
          <a:off x="0" y="0"/>
          <a:ext cx="0" cy="0"/>
          <a:chOff x="0" y="0"/>
          <a:chExt cx="0" cy="0"/>
        </a:xfrm>
      </p:grpSpPr>
      <p:grpSp>
        <p:nvGrpSpPr>
          <p:cNvPr id="130" name="Group 130"/>
          <p:cNvGrpSpPr/>
          <p:nvPr/>
        </p:nvGrpSpPr>
        <p:grpSpPr>
          <a:xfrm>
            <a:off x="7395201" y="-8"/>
            <a:ext cx="1748888" cy="4013024"/>
            <a:chOff x="-1" y="0"/>
            <a:chExt cx="1748887" cy="4013022"/>
          </a:xfrm>
        </p:grpSpPr>
        <p:sp>
          <p:nvSpPr>
            <p:cNvPr id="125" name="Shape 125"/>
            <p:cNvSpPr/>
            <p:nvPr/>
          </p:nvSpPr>
          <p:spPr>
            <a:xfrm rot="5400000" flipH="1">
              <a:off x="76740" y="406050"/>
              <a:ext cx="2078103" cy="1266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gradFill flip="none" rotWithShape="1">
              <a:gsLst>
                <a:gs pos="0">
                  <a:srgbClr val="CC3399"/>
                </a:gs>
                <a:gs pos="100000">
                  <a:srgbClr val="6699FF"/>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126" name="Shape 126"/>
            <p:cNvSpPr/>
            <p:nvPr/>
          </p:nvSpPr>
          <p:spPr>
            <a:xfrm rot="5400000" flipH="1">
              <a:off x="-322404" y="1666239"/>
              <a:ext cx="2574305" cy="15681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5" y="0"/>
                  </a:lnTo>
                  <a:lnTo>
                    <a:pt x="21600" y="0"/>
                  </a:lnTo>
                  <a:lnTo>
                    <a:pt x="10825" y="21600"/>
                  </a:lnTo>
                  <a:close/>
                </a:path>
              </a:pathLst>
            </a:custGeom>
            <a:gradFill flip="none" rotWithShape="1">
              <a:gsLst>
                <a:gs pos="0">
                  <a:srgbClr val="33CCCC"/>
                </a:gs>
                <a:gs pos="100000">
                  <a:srgbClr val="66FF33"/>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127" name="Shape 127"/>
            <p:cNvSpPr/>
            <p:nvPr/>
          </p:nvSpPr>
          <p:spPr>
            <a:xfrm rot="16200000">
              <a:off x="625384" y="2718099"/>
              <a:ext cx="1396203" cy="850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gradFill flip="none" rotWithShape="1">
              <a:gsLst>
                <a:gs pos="0">
                  <a:srgbClr val="FF0066"/>
                </a:gs>
                <a:gs pos="100000">
                  <a:srgbClr val="FF9900"/>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128" name="Shape 128"/>
            <p:cNvSpPr/>
            <p:nvPr/>
          </p:nvSpPr>
          <p:spPr>
            <a:xfrm rot="16200000">
              <a:off x="-217052" y="542735"/>
              <a:ext cx="1110903" cy="676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FFFFFF">
                <a:alpha val="14229"/>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129" name="Shape 129"/>
            <p:cNvSpPr/>
            <p:nvPr/>
          </p:nvSpPr>
          <p:spPr>
            <a:xfrm rot="16200000" flipH="1">
              <a:off x="847599" y="3381821"/>
              <a:ext cx="784501" cy="4779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solidFill>
              <a:srgbClr val="0066FF">
                <a:alpha val="22690"/>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grpSp>
      <p:sp>
        <p:nvSpPr>
          <p:cNvPr id="131" name="Shape 131"/>
          <p:cNvSpPr/>
          <p:nvPr/>
        </p:nvSpPr>
        <p:spPr>
          <a:xfrm rot="5400000" flipH="1">
            <a:off x="-479616" y="1845053"/>
            <a:ext cx="2455201" cy="1495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gradFill>
            <a:gsLst>
              <a:gs pos="0">
                <a:srgbClr val="CC3399"/>
              </a:gs>
              <a:gs pos="100000">
                <a:srgbClr val="6699FF"/>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32" name="Shape 132"/>
          <p:cNvSpPr/>
          <p:nvPr/>
        </p:nvSpPr>
        <p:spPr>
          <a:xfrm rot="5400000">
            <a:off x="-262154" y="1526812"/>
            <a:ext cx="1340704" cy="816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1" y="0"/>
                </a:lnTo>
                <a:lnTo>
                  <a:pt x="21600" y="0"/>
                </a:lnTo>
                <a:lnTo>
                  <a:pt x="10829" y="21600"/>
                </a:lnTo>
                <a:close/>
              </a:path>
            </a:pathLst>
          </a:custGeom>
          <a:gradFill>
            <a:gsLst>
              <a:gs pos="0">
                <a:srgbClr val="33CCCC"/>
              </a:gs>
              <a:gs pos="100000">
                <a:srgbClr val="66FF33"/>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33" name="Shape 133"/>
          <p:cNvSpPr/>
          <p:nvPr/>
        </p:nvSpPr>
        <p:spPr>
          <a:xfrm rot="16200000" flipH="1">
            <a:off x="-358956" y="3663589"/>
            <a:ext cx="1838401" cy="11205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2" y="0"/>
                </a:lnTo>
                <a:lnTo>
                  <a:pt x="21600" y="0"/>
                </a:lnTo>
                <a:lnTo>
                  <a:pt x="10818" y="21600"/>
                </a:lnTo>
                <a:close/>
              </a:path>
            </a:pathLst>
          </a:custGeom>
          <a:gradFill>
            <a:gsLst>
              <a:gs pos="0">
                <a:srgbClr val="FF0066"/>
              </a:gs>
              <a:gs pos="100000">
                <a:srgbClr val="FF9900"/>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34" name="Shape 134"/>
          <p:cNvSpPr/>
          <p:nvPr/>
        </p:nvSpPr>
        <p:spPr>
          <a:xfrm rot="16200000">
            <a:off x="-199052" y="1206481"/>
            <a:ext cx="1018801" cy="620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FFFFFF">
              <a:alpha val="14229"/>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35" name="Shape 135"/>
          <p:cNvSpPr/>
          <p:nvPr/>
        </p:nvSpPr>
        <p:spPr>
          <a:xfrm rot="16200000" flipH="1">
            <a:off x="472232" y="3024659"/>
            <a:ext cx="1272003" cy="7752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1" y="0"/>
                </a:lnTo>
                <a:lnTo>
                  <a:pt x="21600" y="0"/>
                </a:lnTo>
                <a:lnTo>
                  <a:pt x="10819"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136" name="Shape 1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_1">
    <p:spTree>
      <p:nvGrpSpPr>
        <p:cNvPr id="1" name=""/>
        <p:cNvGrpSpPr/>
        <p:nvPr/>
      </p:nvGrpSpPr>
      <p:grpSpPr>
        <a:xfrm>
          <a:off x="0" y="0"/>
          <a:ext cx="0" cy="0"/>
          <a:chOff x="0" y="0"/>
          <a:chExt cx="0" cy="0"/>
        </a:xfrm>
      </p:grpSpPr>
      <p:sp>
        <p:nvSpPr>
          <p:cNvPr id="30" name="Shape 30"/>
          <p:cNvSpPr>
            <a:spLocks noGrp="1"/>
          </p:cNvSpPr>
          <p:nvPr>
            <p:ph type="title"/>
          </p:nvPr>
        </p:nvSpPr>
        <p:spPr>
          <a:xfrm>
            <a:off x="2647900" y="1659550"/>
            <a:ext cx="3848102" cy="1159802"/>
          </a:xfrm>
          <a:prstGeom prst="rect">
            <a:avLst/>
          </a:prstGeom>
        </p:spPr>
        <p:txBody>
          <a:bodyPr/>
          <a:lstStyle/>
          <a:p>
            <a:pPr lvl="0">
              <a:defRPr sz="1800"/>
            </a:pPr>
            <a:r>
              <a:rPr sz="1400"/>
              <a:t>Title Text</a:t>
            </a:r>
          </a:p>
        </p:txBody>
      </p:sp>
      <p:sp>
        <p:nvSpPr>
          <p:cNvPr id="31" name="Shape 31"/>
          <p:cNvSpPr>
            <a:spLocks noGrp="1"/>
          </p:cNvSpPr>
          <p:nvPr>
            <p:ph type="body" idx="1"/>
          </p:nvPr>
        </p:nvSpPr>
        <p:spPr>
          <a:xfrm>
            <a:off x="2647974" y="2763850"/>
            <a:ext cx="3848102" cy="784802"/>
          </a:xfrm>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2" name="Shape 32"/>
          <p:cNvSpPr/>
          <p:nvPr/>
        </p:nvSpPr>
        <p:spPr>
          <a:xfrm rot="5400000" flipH="1">
            <a:off x="6177274" y="-42338"/>
            <a:ext cx="3688202" cy="22461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3" y="0"/>
                </a:lnTo>
                <a:lnTo>
                  <a:pt x="21600" y="0"/>
                </a:lnTo>
                <a:lnTo>
                  <a:pt x="10827" y="21600"/>
                </a:lnTo>
                <a:close/>
              </a:path>
            </a:pathLst>
          </a:custGeom>
          <a:gradFill>
            <a:gsLst>
              <a:gs pos="0">
                <a:srgbClr val="33CCCC"/>
              </a:gs>
              <a:gs pos="100000">
                <a:srgbClr val="66FF33"/>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33" name="Shape 33"/>
          <p:cNvSpPr/>
          <p:nvPr/>
        </p:nvSpPr>
        <p:spPr>
          <a:xfrm rot="5400000" flipH="1">
            <a:off x="-698075" y="3247199"/>
            <a:ext cx="3573902" cy="21771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gradFill>
            <a:gsLst>
              <a:gs pos="0">
                <a:srgbClr val="CC3399"/>
              </a:gs>
              <a:gs pos="100000">
                <a:srgbClr val="6699FF"/>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34" name="Shape 34"/>
          <p:cNvSpPr/>
          <p:nvPr/>
        </p:nvSpPr>
        <p:spPr>
          <a:xfrm rot="16200000" flipH="1">
            <a:off x="-428544" y="2831032"/>
            <a:ext cx="2195100" cy="1338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3" y="0"/>
                </a:lnTo>
                <a:lnTo>
                  <a:pt x="21600" y="0"/>
                </a:lnTo>
                <a:lnTo>
                  <a:pt x="10817" y="21600"/>
                </a:lnTo>
                <a:close/>
              </a:path>
            </a:pathLst>
          </a:custGeom>
          <a:gradFill>
            <a:gsLst>
              <a:gs pos="0">
                <a:srgbClr val="FF0066"/>
              </a:gs>
              <a:gs pos="100000">
                <a:srgbClr val="FF9900"/>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35" name="Shape 35"/>
          <p:cNvSpPr/>
          <p:nvPr/>
        </p:nvSpPr>
        <p:spPr>
          <a:xfrm rot="16200000" flipH="1">
            <a:off x="563747" y="2068297"/>
            <a:ext cx="1518902" cy="925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9" y="0"/>
                </a:lnTo>
                <a:lnTo>
                  <a:pt x="21600" y="0"/>
                </a:lnTo>
                <a:lnTo>
                  <a:pt x="10821"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36" name="Shape 36"/>
          <p:cNvSpPr/>
          <p:nvPr/>
        </p:nvSpPr>
        <p:spPr>
          <a:xfrm rot="5400000">
            <a:off x="-253699" y="2260562"/>
            <a:ext cx="1297201" cy="7899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2" y="0"/>
                </a:lnTo>
                <a:lnTo>
                  <a:pt x="21600" y="0"/>
                </a:lnTo>
                <a:lnTo>
                  <a:pt x="10828" y="21600"/>
                </a:lnTo>
                <a:close/>
              </a:path>
            </a:pathLst>
          </a:custGeom>
          <a:gradFill>
            <a:gsLst>
              <a:gs pos="0">
                <a:srgbClr val="33CCCC"/>
              </a:gs>
              <a:gs pos="100000">
                <a:srgbClr val="66FF33"/>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37" name="Shape 37"/>
          <p:cNvSpPr/>
          <p:nvPr/>
        </p:nvSpPr>
        <p:spPr>
          <a:xfrm rot="16200000">
            <a:off x="-192599" y="1950591"/>
            <a:ext cx="985803" cy="6006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FFFFFF">
              <a:alpha val="14229"/>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38" name="Shape 38"/>
          <p:cNvSpPr/>
          <p:nvPr/>
        </p:nvSpPr>
        <p:spPr>
          <a:xfrm rot="5400000" flipH="1">
            <a:off x="7217674" y="1270024"/>
            <a:ext cx="2394602" cy="14589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gradFill>
            <a:gsLst>
              <a:gs pos="0">
                <a:srgbClr val="CC3399"/>
              </a:gs>
              <a:gs pos="100000">
                <a:srgbClr val="6699FF"/>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39" name="Shape 39"/>
          <p:cNvSpPr/>
          <p:nvPr/>
        </p:nvSpPr>
        <p:spPr>
          <a:xfrm rot="16200000">
            <a:off x="7922499" y="2744289"/>
            <a:ext cx="1518602" cy="9255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1" y="0"/>
                </a:lnTo>
                <a:lnTo>
                  <a:pt x="21600" y="0"/>
                </a:lnTo>
                <a:lnTo>
                  <a:pt x="10819" y="21600"/>
                </a:lnTo>
                <a:close/>
              </a:path>
            </a:pathLst>
          </a:custGeom>
          <a:gradFill>
            <a:gsLst>
              <a:gs pos="0">
                <a:srgbClr val="FF0066"/>
              </a:gs>
              <a:gs pos="100000">
                <a:srgbClr val="FF9900"/>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40" name="Shape 40"/>
          <p:cNvSpPr/>
          <p:nvPr/>
        </p:nvSpPr>
        <p:spPr>
          <a:xfrm rot="16200000" flipH="1">
            <a:off x="7315902" y="2802273"/>
            <a:ext cx="1027801" cy="6261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solidFill>
            <a:srgbClr val="FFFFFF">
              <a:alpha val="14229"/>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41" name="Shape 41"/>
          <p:cNvSpPr/>
          <p:nvPr/>
        </p:nvSpPr>
        <p:spPr>
          <a:xfrm rot="16200000" flipH="1">
            <a:off x="6337823" y="578874"/>
            <a:ext cx="1520103" cy="926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1_1">
    <p:spTree>
      <p:nvGrpSpPr>
        <p:cNvPr id="1" name=""/>
        <p:cNvGrpSpPr/>
        <p:nvPr/>
      </p:nvGrpSpPr>
      <p:grpSpPr>
        <a:xfrm>
          <a:off x="0" y="0"/>
          <a:ext cx="0" cy="0"/>
          <a:chOff x="0" y="0"/>
          <a:chExt cx="0" cy="0"/>
        </a:xfrm>
      </p:grpSpPr>
      <p:sp>
        <p:nvSpPr>
          <p:cNvPr id="43" name="Shape 43"/>
          <p:cNvSpPr>
            <a:spLocks noGrp="1"/>
          </p:cNvSpPr>
          <p:nvPr>
            <p:ph type="body" idx="1"/>
          </p:nvPr>
        </p:nvSpPr>
        <p:spPr>
          <a:xfrm>
            <a:off x="2225675" y="1377553"/>
            <a:ext cx="4692602" cy="2388394"/>
          </a:xfrm>
          <a:prstGeom prst="rect">
            <a:avLst/>
          </a:prstGeom>
        </p:spPr>
        <p:txBody>
          <a:bodyPr anchor="ct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grpSp>
        <p:nvGrpSpPr>
          <p:cNvPr id="49" name="Group 49"/>
          <p:cNvGrpSpPr/>
          <p:nvPr/>
        </p:nvGrpSpPr>
        <p:grpSpPr>
          <a:xfrm>
            <a:off x="7395201" y="-8"/>
            <a:ext cx="1748888" cy="4013024"/>
            <a:chOff x="-1" y="0"/>
            <a:chExt cx="1748887" cy="4013022"/>
          </a:xfrm>
        </p:grpSpPr>
        <p:sp>
          <p:nvSpPr>
            <p:cNvPr id="44" name="Shape 44"/>
            <p:cNvSpPr/>
            <p:nvPr/>
          </p:nvSpPr>
          <p:spPr>
            <a:xfrm rot="5400000" flipH="1">
              <a:off x="76740" y="406050"/>
              <a:ext cx="2078103" cy="1266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gradFill flip="none" rotWithShape="1">
              <a:gsLst>
                <a:gs pos="0">
                  <a:srgbClr val="CC3399"/>
                </a:gs>
                <a:gs pos="100000">
                  <a:srgbClr val="6699FF"/>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45" name="Shape 45"/>
            <p:cNvSpPr/>
            <p:nvPr/>
          </p:nvSpPr>
          <p:spPr>
            <a:xfrm rot="5400000" flipH="1">
              <a:off x="-322404" y="1666239"/>
              <a:ext cx="2574305" cy="15681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5" y="0"/>
                  </a:lnTo>
                  <a:lnTo>
                    <a:pt x="21600" y="0"/>
                  </a:lnTo>
                  <a:lnTo>
                    <a:pt x="10825" y="21600"/>
                  </a:lnTo>
                  <a:close/>
                </a:path>
              </a:pathLst>
            </a:custGeom>
            <a:gradFill flip="none" rotWithShape="1">
              <a:gsLst>
                <a:gs pos="0">
                  <a:srgbClr val="33CCCC"/>
                </a:gs>
                <a:gs pos="100000">
                  <a:srgbClr val="66FF33"/>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46" name="Shape 46"/>
            <p:cNvSpPr/>
            <p:nvPr/>
          </p:nvSpPr>
          <p:spPr>
            <a:xfrm rot="16200000">
              <a:off x="625384" y="2718099"/>
              <a:ext cx="1396203" cy="850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gradFill flip="none" rotWithShape="1">
              <a:gsLst>
                <a:gs pos="0">
                  <a:srgbClr val="FF0066"/>
                </a:gs>
                <a:gs pos="100000">
                  <a:srgbClr val="FF9900"/>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47" name="Shape 47"/>
            <p:cNvSpPr/>
            <p:nvPr/>
          </p:nvSpPr>
          <p:spPr>
            <a:xfrm rot="16200000">
              <a:off x="-217052" y="542735"/>
              <a:ext cx="1110903" cy="676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FFFFFF">
                <a:alpha val="14229"/>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48" name="Shape 48"/>
            <p:cNvSpPr/>
            <p:nvPr/>
          </p:nvSpPr>
          <p:spPr>
            <a:xfrm rot="16200000" flipH="1">
              <a:off x="847599" y="3381821"/>
              <a:ext cx="784501" cy="4779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solidFill>
              <a:srgbClr val="0066FF">
                <a:alpha val="22690"/>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grpSp>
      <p:sp>
        <p:nvSpPr>
          <p:cNvPr id="50" name="Shape 50"/>
          <p:cNvSpPr/>
          <p:nvPr/>
        </p:nvSpPr>
        <p:spPr>
          <a:xfrm rot="5400000" flipH="1">
            <a:off x="-479616" y="1845053"/>
            <a:ext cx="2455201" cy="1495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gradFill>
            <a:gsLst>
              <a:gs pos="0">
                <a:srgbClr val="CC3399"/>
              </a:gs>
              <a:gs pos="100000">
                <a:srgbClr val="6699FF"/>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51" name="Shape 51"/>
          <p:cNvSpPr/>
          <p:nvPr/>
        </p:nvSpPr>
        <p:spPr>
          <a:xfrm rot="5400000">
            <a:off x="-262154" y="1526812"/>
            <a:ext cx="1340704" cy="816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1" y="0"/>
                </a:lnTo>
                <a:lnTo>
                  <a:pt x="21600" y="0"/>
                </a:lnTo>
                <a:lnTo>
                  <a:pt x="10829" y="21600"/>
                </a:lnTo>
                <a:close/>
              </a:path>
            </a:pathLst>
          </a:custGeom>
          <a:gradFill>
            <a:gsLst>
              <a:gs pos="0">
                <a:srgbClr val="33CCCC"/>
              </a:gs>
              <a:gs pos="100000">
                <a:srgbClr val="66FF33"/>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52" name="Shape 52"/>
          <p:cNvSpPr/>
          <p:nvPr/>
        </p:nvSpPr>
        <p:spPr>
          <a:xfrm rot="16200000" flipH="1">
            <a:off x="-358985" y="3663617"/>
            <a:ext cx="1838515" cy="11205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2" y="0"/>
                </a:lnTo>
                <a:lnTo>
                  <a:pt x="21600" y="0"/>
                </a:lnTo>
                <a:lnTo>
                  <a:pt x="10818" y="21600"/>
                </a:lnTo>
                <a:close/>
              </a:path>
            </a:pathLst>
          </a:custGeom>
          <a:gradFill>
            <a:gsLst>
              <a:gs pos="0">
                <a:srgbClr val="FF0066"/>
              </a:gs>
              <a:gs pos="100000">
                <a:srgbClr val="FF9900"/>
              </a:gs>
            </a:gsLst>
            <a:lin ang="5400011"/>
          </a:gra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53" name="Shape 53"/>
          <p:cNvSpPr/>
          <p:nvPr/>
        </p:nvSpPr>
        <p:spPr>
          <a:xfrm rot="16200000">
            <a:off x="-199052" y="1206481"/>
            <a:ext cx="1018801" cy="620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FFFFFF">
              <a:alpha val="14229"/>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54" name="Shape 54"/>
          <p:cNvSpPr/>
          <p:nvPr/>
        </p:nvSpPr>
        <p:spPr>
          <a:xfrm rot="16200000" flipH="1">
            <a:off x="472232" y="3024659"/>
            <a:ext cx="1272003" cy="7752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1" y="0"/>
                </a:lnTo>
                <a:lnTo>
                  <a:pt x="21600" y="0"/>
                </a:lnTo>
                <a:lnTo>
                  <a:pt x="10819"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55" name="Shape 5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pPr lvl="0">
              <a:defRPr sz="1800"/>
            </a:pPr>
            <a:r>
              <a:rPr sz="1400"/>
              <a:t>Title Text</a:t>
            </a:r>
          </a:p>
        </p:txBody>
      </p:sp>
      <p:sp>
        <p:nvSpPr>
          <p:cNvPr id="58" name="Shape 58"/>
          <p:cNvSpPr>
            <a:spLocks noGrp="1"/>
          </p:cNvSpPr>
          <p:nvPr>
            <p:ph type="body" idx="1"/>
          </p:nvPr>
        </p:nvSpPr>
        <p:spPr>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59" name="Shape 5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AND_TWO_COLUMNS_1">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1400"/>
              <a:t>Title Text</a:t>
            </a:r>
          </a:p>
        </p:txBody>
      </p:sp>
      <p:sp>
        <p:nvSpPr>
          <p:cNvPr id="66" name="Shape 66"/>
          <p:cNvSpPr>
            <a:spLocks noGrp="1"/>
          </p:cNvSpPr>
          <p:nvPr>
            <p:ph type="body" idx="1"/>
          </p:nvPr>
        </p:nvSpPr>
        <p:spPr>
          <a:xfrm>
            <a:off x="1067099" y="1676799"/>
            <a:ext cx="2024103" cy="3466702"/>
          </a:xfrm>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67" name="Shape 6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9" name="Shape 69"/>
          <p:cNvSpPr>
            <a:spLocks noGrp="1"/>
          </p:cNvSpPr>
          <p:nvPr>
            <p:ph type="title"/>
          </p:nvPr>
        </p:nvSpPr>
        <p:spPr>
          <a:prstGeom prst="rect">
            <a:avLst/>
          </a:prstGeom>
        </p:spPr>
        <p:txBody>
          <a:bodyPr/>
          <a:lstStyle/>
          <a:p>
            <a:pPr lvl="0">
              <a:defRPr sz="1800"/>
            </a:pPr>
            <a:r>
              <a:rPr sz="1400"/>
              <a:t>Title Text</a:t>
            </a:r>
          </a:p>
        </p:txBody>
      </p:sp>
      <p:sp>
        <p:nvSpPr>
          <p:cNvPr id="70" name="Shape 7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72" name="Shape 72"/>
          <p:cNvSpPr>
            <a:spLocks noGrp="1"/>
          </p:cNvSpPr>
          <p:nvPr>
            <p:ph type="body" idx="1"/>
          </p:nvPr>
        </p:nvSpPr>
        <p:spPr>
          <a:xfrm>
            <a:off x="1236500" y="4406300"/>
            <a:ext cx="6671100" cy="737201"/>
          </a:xfrm>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73" name="Shape 7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grpSp>
        <p:nvGrpSpPr>
          <p:cNvPr id="80" name="Group 80"/>
          <p:cNvGrpSpPr/>
          <p:nvPr/>
        </p:nvGrpSpPr>
        <p:grpSpPr>
          <a:xfrm>
            <a:off x="7934861" y="4"/>
            <a:ext cx="1209183" cy="2774605"/>
            <a:chOff x="0" y="0"/>
            <a:chExt cx="1209182" cy="2774603"/>
          </a:xfrm>
        </p:grpSpPr>
        <p:sp>
          <p:nvSpPr>
            <p:cNvPr id="75" name="Shape 75"/>
            <p:cNvSpPr/>
            <p:nvPr/>
          </p:nvSpPr>
          <p:spPr>
            <a:xfrm rot="5400000" flipH="1">
              <a:off x="53060" y="280742"/>
              <a:ext cx="1436799" cy="8753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gradFill flip="none" rotWithShape="1">
              <a:gsLst>
                <a:gs pos="0">
                  <a:srgbClr val="CC3399"/>
                </a:gs>
                <a:gs pos="100000">
                  <a:srgbClr val="6699FF"/>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76" name="Shape 76"/>
            <p:cNvSpPr/>
            <p:nvPr/>
          </p:nvSpPr>
          <p:spPr>
            <a:xfrm rot="5400000" flipH="1">
              <a:off x="-222908" y="1152037"/>
              <a:ext cx="1779874" cy="1084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5" y="0"/>
                  </a:lnTo>
                  <a:lnTo>
                    <a:pt x="21600" y="0"/>
                  </a:lnTo>
                  <a:lnTo>
                    <a:pt x="10825" y="21600"/>
                  </a:lnTo>
                  <a:close/>
                </a:path>
              </a:pathLst>
            </a:custGeom>
            <a:gradFill flip="none" rotWithShape="1">
              <a:gsLst>
                <a:gs pos="0">
                  <a:srgbClr val="33CCCC"/>
                </a:gs>
                <a:gs pos="100000">
                  <a:srgbClr val="66FF33"/>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77" name="Shape 77"/>
            <p:cNvSpPr/>
            <p:nvPr/>
          </p:nvSpPr>
          <p:spPr>
            <a:xfrm rot="16200000">
              <a:off x="432392" y="1879293"/>
              <a:ext cx="965334" cy="5882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gradFill flip="none" rotWithShape="1">
              <a:gsLst>
                <a:gs pos="0">
                  <a:srgbClr val="FF0066"/>
                </a:gs>
                <a:gs pos="100000">
                  <a:srgbClr val="FF9900"/>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78" name="Shape 78"/>
            <p:cNvSpPr/>
            <p:nvPr/>
          </p:nvSpPr>
          <p:spPr>
            <a:xfrm rot="16200000">
              <a:off x="-150069" y="375247"/>
              <a:ext cx="768078" cy="4679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FFFFFF">
                <a:alpha val="14229"/>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79" name="Shape 79"/>
            <p:cNvSpPr/>
            <p:nvPr/>
          </p:nvSpPr>
          <p:spPr>
            <a:xfrm rot="16200000" flipH="1">
              <a:off x="586031" y="2338191"/>
              <a:ext cx="542405" cy="330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solidFill>
              <a:srgbClr val="0066FF">
                <a:alpha val="22690"/>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grpSp>
      <p:grpSp>
        <p:nvGrpSpPr>
          <p:cNvPr id="86" name="Group 86"/>
          <p:cNvGrpSpPr/>
          <p:nvPr/>
        </p:nvGrpSpPr>
        <p:grpSpPr>
          <a:xfrm>
            <a:off x="-3" y="2232486"/>
            <a:ext cx="874638" cy="2911271"/>
            <a:chOff x="0" y="0"/>
            <a:chExt cx="874636" cy="2911269"/>
          </a:xfrm>
        </p:grpSpPr>
        <p:sp>
          <p:nvSpPr>
            <p:cNvPr id="81" name="Shape 81"/>
            <p:cNvSpPr/>
            <p:nvPr/>
          </p:nvSpPr>
          <p:spPr>
            <a:xfrm rot="5400000" flipH="1">
              <a:off x="-280460" y="715493"/>
              <a:ext cx="1435653" cy="8745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gradFill flip="none" rotWithShape="1">
              <a:gsLst>
                <a:gs pos="0">
                  <a:srgbClr val="CC3399"/>
                </a:gs>
                <a:gs pos="100000">
                  <a:srgbClr val="6699FF"/>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82" name="Shape 82"/>
            <p:cNvSpPr/>
            <p:nvPr/>
          </p:nvSpPr>
          <p:spPr>
            <a:xfrm rot="5400000">
              <a:off x="-191407" y="379541"/>
              <a:ext cx="979135" cy="5959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67" y="0"/>
                  </a:lnTo>
                  <a:lnTo>
                    <a:pt x="21600" y="0"/>
                  </a:lnTo>
                  <a:lnTo>
                    <a:pt x="10833" y="21600"/>
                  </a:lnTo>
                  <a:close/>
                </a:path>
              </a:pathLst>
            </a:custGeom>
            <a:gradFill flip="none" rotWithShape="1">
              <a:gsLst>
                <a:gs pos="0">
                  <a:srgbClr val="33CCCC"/>
                </a:gs>
                <a:gs pos="100000">
                  <a:srgbClr val="66FF33"/>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83" name="Shape 83"/>
            <p:cNvSpPr/>
            <p:nvPr/>
          </p:nvSpPr>
          <p:spPr>
            <a:xfrm rot="16200000" flipH="1">
              <a:off x="-209916" y="2046173"/>
              <a:ext cx="1075015" cy="6551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1" y="0"/>
                  </a:lnTo>
                  <a:lnTo>
                    <a:pt x="21600" y="0"/>
                  </a:lnTo>
                  <a:lnTo>
                    <a:pt x="10819" y="21600"/>
                  </a:lnTo>
                  <a:close/>
                </a:path>
              </a:pathLst>
            </a:custGeom>
            <a:gradFill flip="none" rotWithShape="1">
              <a:gsLst>
                <a:gs pos="0">
                  <a:srgbClr val="FF0066"/>
                </a:gs>
                <a:gs pos="100000">
                  <a:srgbClr val="FF9900"/>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84" name="Shape 84"/>
            <p:cNvSpPr/>
            <p:nvPr/>
          </p:nvSpPr>
          <p:spPr>
            <a:xfrm rot="16200000">
              <a:off x="-145454" y="145453"/>
              <a:ext cx="744157" cy="4532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4" y="0"/>
                  </a:lnTo>
                  <a:lnTo>
                    <a:pt x="21600" y="0"/>
                  </a:lnTo>
                  <a:lnTo>
                    <a:pt x="10826" y="21600"/>
                  </a:lnTo>
                  <a:close/>
                </a:path>
              </a:pathLst>
            </a:custGeom>
            <a:solidFill>
              <a:srgbClr val="FFFFFF">
                <a:alpha val="14229"/>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85" name="Shape 85"/>
            <p:cNvSpPr/>
            <p:nvPr/>
          </p:nvSpPr>
          <p:spPr>
            <a:xfrm rot="16200000" flipH="1">
              <a:off x="276081" y="1583464"/>
              <a:ext cx="743794" cy="4532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solidFill>
              <a:srgbClr val="0066FF">
                <a:alpha val="22690"/>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grpSp>
      <p:sp>
        <p:nvSpPr>
          <p:cNvPr id="87" name="Shape 8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NK_2">
    <p:bg>
      <p:bgPr>
        <a:gradFill flip="none" rotWithShape="1">
          <a:gsLst>
            <a:gs pos="0">
              <a:srgbClr val="33CCCC"/>
            </a:gs>
            <a:gs pos="100000">
              <a:srgbClr val="66FF33"/>
            </a:gs>
          </a:gsLst>
          <a:lin ang="5400700" scaled="0"/>
        </a:gradFill>
        <a:effectLst/>
      </p:bgPr>
    </p:bg>
    <p:spTree>
      <p:nvGrpSpPr>
        <p:cNvPr id="1" name=""/>
        <p:cNvGrpSpPr/>
        <p:nvPr/>
      </p:nvGrpSpPr>
      <p:grpSpPr>
        <a:xfrm>
          <a:off x="0" y="0"/>
          <a:ext cx="0" cy="0"/>
          <a:chOff x="0" y="0"/>
          <a:chExt cx="0" cy="0"/>
        </a:xfrm>
      </p:grpSpPr>
      <p:sp>
        <p:nvSpPr>
          <p:cNvPr id="89" name="Shape 89"/>
          <p:cNvSpPr/>
          <p:nvPr/>
        </p:nvSpPr>
        <p:spPr>
          <a:xfrm rot="5400000" flipH="1">
            <a:off x="7987920" y="280746"/>
            <a:ext cx="1436800" cy="8753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0" name="Shape 90"/>
          <p:cNvSpPr/>
          <p:nvPr/>
        </p:nvSpPr>
        <p:spPr>
          <a:xfrm rot="5400000" flipH="1">
            <a:off x="7711954" y="1152041"/>
            <a:ext cx="1779873" cy="10841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5" y="0"/>
                </a:lnTo>
                <a:lnTo>
                  <a:pt x="21600" y="0"/>
                </a:lnTo>
                <a:lnTo>
                  <a:pt x="10825"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1" name="Shape 91"/>
          <p:cNvSpPr/>
          <p:nvPr/>
        </p:nvSpPr>
        <p:spPr>
          <a:xfrm rot="16200000">
            <a:off x="8367252" y="1879295"/>
            <a:ext cx="965335" cy="5882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2" name="Shape 92"/>
          <p:cNvSpPr/>
          <p:nvPr/>
        </p:nvSpPr>
        <p:spPr>
          <a:xfrm rot="16200000">
            <a:off x="7784793" y="375251"/>
            <a:ext cx="768078" cy="4679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3" name="Shape 93"/>
          <p:cNvSpPr/>
          <p:nvPr/>
        </p:nvSpPr>
        <p:spPr>
          <a:xfrm rot="16200000" flipH="1">
            <a:off x="8520892" y="2338195"/>
            <a:ext cx="542405" cy="3304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4" name="Shape 94"/>
          <p:cNvSpPr/>
          <p:nvPr/>
        </p:nvSpPr>
        <p:spPr>
          <a:xfrm rot="5400000" flipH="1">
            <a:off x="-280462" y="2947978"/>
            <a:ext cx="1435653" cy="8745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5" name="Shape 95"/>
          <p:cNvSpPr/>
          <p:nvPr/>
        </p:nvSpPr>
        <p:spPr>
          <a:xfrm rot="5400000">
            <a:off x="-191408" y="2612026"/>
            <a:ext cx="979133" cy="5959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67" y="0"/>
                </a:lnTo>
                <a:lnTo>
                  <a:pt x="21600" y="0"/>
                </a:lnTo>
                <a:lnTo>
                  <a:pt x="10833"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6" name="Shape 96"/>
          <p:cNvSpPr/>
          <p:nvPr/>
        </p:nvSpPr>
        <p:spPr>
          <a:xfrm rot="16200000" flipH="1">
            <a:off x="-209918" y="4278659"/>
            <a:ext cx="1075016" cy="655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1" y="0"/>
                </a:lnTo>
                <a:lnTo>
                  <a:pt x="21600" y="0"/>
                </a:lnTo>
                <a:lnTo>
                  <a:pt x="10819" y="21600"/>
                </a:lnTo>
                <a:close/>
              </a:path>
            </a:pathLst>
          </a:custGeom>
          <a:solidFill>
            <a:srgbClr val="FFFFFF">
              <a:alpha val="4885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7" name="Shape 97"/>
          <p:cNvSpPr/>
          <p:nvPr/>
        </p:nvSpPr>
        <p:spPr>
          <a:xfrm rot="16200000">
            <a:off x="-145456" y="2377939"/>
            <a:ext cx="744158" cy="4532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4" y="0"/>
                </a:lnTo>
                <a:lnTo>
                  <a:pt x="21600" y="0"/>
                </a:lnTo>
                <a:lnTo>
                  <a:pt x="10826"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8" name="Shape 98"/>
          <p:cNvSpPr/>
          <p:nvPr/>
        </p:nvSpPr>
        <p:spPr>
          <a:xfrm rot="16200000" flipH="1">
            <a:off x="276079" y="3815951"/>
            <a:ext cx="743794" cy="4532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solidFill>
            <a:srgbClr val="0066FF">
              <a:alpha val="22690"/>
            </a:srgbClr>
          </a:solidFill>
          <a:ln w="12700">
            <a:miter lim="400000"/>
          </a:ln>
        </p:spPr>
        <p:txBody>
          <a:bodyPr lIns="0" tIns="0" rIns="0" bIns="0" anchor="ctr"/>
          <a:lstStyle/>
          <a:p>
            <a:pPr lvl="0" algn="ctr">
              <a:defRPr sz="1800">
                <a:solidFill>
                  <a:srgbClr val="FFFFFF"/>
                </a:solidFill>
                <a:latin typeface="Calibri"/>
                <a:ea typeface="Calibri"/>
                <a:cs typeface="Calibri"/>
                <a:sym typeface="Calibri"/>
              </a:defRPr>
            </a:pPr>
            <a:endParaRPr/>
          </a:p>
        </p:txBody>
      </p:sp>
      <p:sp>
        <p:nvSpPr>
          <p:cNvPr id="99" name="Shape 9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grpSp>
        <p:nvGrpSpPr>
          <p:cNvPr id="7" name="Group 7"/>
          <p:cNvGrpSpPr/>
          <p:nvPr/>
        </p:nvGrpSpPr>
        <p:grpSpPr>
          <a:xfrm>
            <a:off x="7395201" y="-8"/>
            <a:ext cx="1748888" cy="4013024"/>
            <a:chOff x="-1" y="0"/>
            <a:chExt cx="1748887" cy="4013022"/>
          </a:xfrm>
        </p:grpSpPr>
        <p:sp>
          <p:nvSpPr>
            <p:cNvPr id="2" name="Shape 2"/>
            <p:cNvSpPr/>
            <p:nvPr/>
          </p:nvSpPr>
          <p:spPr>
            <a:xfrm rot="5400000" flipH="1">
              <a:off x="76740" y="406050"/>
              <a:ext cx="2078103" cy="1266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gradFill flip="none" rotWithShape="1">
              <a:gsLst>
                <a:gs pos="0">
                  <a:srgbClr val="CC3399"/>
                </a:gs>
                <a:gs pos="100000">
                  <a:srgbClr val="6699FF"/>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3" name="Shape 3"/>
            <p:cNvSpPr/>
            <p:nvPr/>
          </p:nvSpPr>
          <p:spPr>
            <a:xfrm rot="5400000" flipH="1">
              <a:off x="-322404" y="1666239"/>
              <a:ext cx="2574305" cy="15681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5" y="0"/>
                  </a:lnTo>
                  <a:lnTo>
                    <a:pt x="21600" y="0"/>
                  </a:lnTo>
                  <a:lnTo>
                    <a:pt x="10825" y="21600"/>
                  </a:lnTo>
                  <a:close/>
                </a:path>
              </a:pathLst>
            </a:custGeom>
            <a:gradFill flip="none" rotWithShape="1">
              <a:gsLst>
                <a:gs pos="0">
                  <a:srgbClr val="33CCCC"/>
                </a:gs>
                <a:gs pos="100000">
                  <a:srgbClr val="66FF33"/>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4" name="Shape 4"/>
            <p:cNvSpPr/>
            <p:nvPr/>
          </p:nvSpPr>
          <p:spPr>
            <a:xfrm rot="16200000">
              <a:off x="625384" y="2718099"/>
              <a:ext cx="1396203" cy="850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gradFill flip="none" rotWithShape="1">
              <a:gsLst>
                <a:gs pos="0">
                  <a:srgbClr val="FF0066"/>
                </a:gs>
                <a:gs pos="100000">
                  <a:srgbClr val="FF9900"/>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5" name="Shape 5"/>
            <p:cNvSpPr/>
            <p:nvPr/>
          </p:nvSpPr>
          <p:spPr>
            <a:xfrm rot="16200000">
              <a:off x="-217052" y="542735"/>
              <a:ext cx="1110903" cy="676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7" y="0"/>
                  </a:lnTo>
                  <a:lnTo>
                    <a:pt x="21600" y="0"/>
                  </a:lnTo>
                  <a:lnTo>
                    <a:pt x="10823" y="21600"/>
                  </a:lnTo>
                  <a:close/>
                </a:path>
              </a:pathLst>
            </a:custGeom>
            <a:solidFill>
              <a:srgbClr val="FFFFFF">
                <a:alpha val="14229"/>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6" name="Shape 6"/>
            <p:cNvSpPr/>
            <p:nvPr/>
          </p:nvSpPr>
          <p:spPr>
            <a:xfrm rot="16200000" flipH="1">
              <a:off x="847599" y="3381821"/>
              <a:ext cx="784501" cy="4779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solidFill>
              <a:srgbClr val="0066FF">
                <a:alpha val="22690"/>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grpSp>
      <p:grpSp>
        <p:nvGrpSpPr>
          <p:cNvPr id="13" name="Group 13"/>
          <p:cNvGrpSpPr/>
          <p:nvPr/>
        </p:nvGrpSpPr>
        <p:grpSpPr>
          <a:xfrm>
            <a:off x="1" y="2738677"/>
            <a:ext cx="722483" cy="2404819"/>
            <a:chOff x="0" y="0"/>
            <a:chExt cx="722482" cy="2404817"/>
          </a:xfrm>
        </p:grpSpPr>
        <p:sp>
          <p:nvSpPr>
            <p:cNvPr id="8" name="Shape 8"/>
            <p:cNvSpPr/>
            <p:nvPr/>
          </p:nvSpPr>
          <p:spPr>
            <a:xfrm rot="5400000" flipH="1">
              <a:off x="-231671" y="591023"/>
              <a:ext cx="1185903" cy="7224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6" y="0"/>
                  </a:lnTo>
                  <a:lnTo>
                    <a:pt x="21600" y="0"/>
                  </a:lnTo>
                  <a:lnTo>
                    <a:pt x="10824" y="21600"/>
                  </a:lnTo>
                  <a:close/>
                </a:path>
              </a:pathLst>
            </a:custGeom>
            <a:gradFill flip="none" rotWithShape="1">
              <a:gsLst>
                <a:gs pos="0">
                  <a:srgbClr val="CC3399"/>
                </a:gs>
                <a:gs pos="100000">
                  <a:srgbClr val="6699FF"/>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9" name="Shape 9"/>
            <p:cNvSpPr/>
            <p:nvPr/>
          </p:nvSpPr>
          <p:spPr>
            <a:xfrm rot="5400000">
              <a:off x="-158110" y="313515"/>
              <a:ext cx="808803" cy="4923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67" y="0"/>
                  </a:lnTo>
                  <a:lnTo>
                    <a:pt x="21600" y="0"/>
                  </a:lnTo>
                  <a:lnTo>
                    <a:pt x="10833" y="21600"/>
                  </a:lnTo>
                  <a:close/>
                </a:path>
              </a:pathLst>
            </a:custGeom>
            <a:gradFill flip="none" rotWithShape="1">
              <a:gsLst>
                <a:gs pos="0">
                  <a:srgbClr val="33CCCC"/>
                </a:gs>
                <a:gs pos="100000">
                  <a:srgbClr val="66FF33"/>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10" name="Shape 10"/>
            <p:cNvSpPr/>
            <p:nvPr/>
          </p:nvSpPr>
          <p:spPr>
            <a:xfrm rot="16200000" flipH="1">
              <a:off x="-173399" y="1690214"/>
              <a:ext cx="888004" cy="5412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1" y="0"/>
                  </a:lnTo>
                  <a:lnTo>
                    <a:pt x="21600" y="0"/>
                  </a:lnTo>
                  <a:lnTo>
                    <a:pt x="10819" y="21600"/>
                  </a:lnTo>
                  <a:close/>
                </a:path>
              </a:pathLst>
            </a:custGeom>
            <a:gradFill flip="none" rotWithShape="1">
              <a:gsLst>
                <a:gs pos="0">
                  <a:srgbClr val="FF0066"/>
                </a:gs>
                <a:gs pos="100000">
                  <a:srgbClr val="FF9900"/>
                </a:gs>
              </a:gsLst>
              <a:lin ang="5400011" scaled="0"/>
            </a:gra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11" name="Shape 11"/>
            <p:cNvSpPr/>
            <p:nvPr/>
          </p:nvSpPr>
          <p:spPr>
            <a:xfrm rot="16200000">
              <a:off x="-120151" y="120149"/>
              <a:ext cx="614702" cy="3744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74" y="0"/>
                  </a:lnTo>
                  <a:lnTo>
                    <a:pt x="21600" y="0"/>
                  </a:lnTo>
                  <a:lnTo>
                    <a:pt x="10826" y="21600"/>
                  </a:lnTo>
                  <a:close/>
                </a:path>
              </a:pathLst>
            </a:custGeom>
            <a:solidFill>
              <a:srgbClr val="FFFFFF">
                <a:alpha val="14229"/>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sp>
          <p:nvSpPr>
            <p:cNvPr id="12" name="Shape 12"/>
            <p:cNvSpPr/>
            <p:nvPr/>
          </p:nvSpPr>
          <p:spPr>
            <a:xfrm rot="16200000" flipH="1">
              <a:off x="228053" y="1308000"/>
              <a:ext cx="614402" cy="3744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80" y="0"/>
                  </a:lnTo>
                  <a:lnTo>
                    <a:pt x="21600" y="0"/>
                  </a:lnTo>
                  <a:lnTo>
                    <a:pt x="10820" y="21600"/>
                  </a:lnTo>
                  <a:close/>
                </a:path>
              </a:pathLst>
            </a:custGeom>
            <a:solidFill>
              <a:srgbClr val="0066FF">
                <a:alpha val="22690"/>
              </a:srgbClr>
            </a:solidFill>
            <a:ln w="12700" cap="flat">
              <a:noFill/>
              <a:miter lim="400000"/>
            </a:ln>
            <a:effectLst/>
          </p:spPr>
          <p:txBody>
            <a:bodyPr wrap="square" lIns="0" tIns="0" rIns="0" bIns="0" numCol="1" anchor="ctr">
              <a:noAutofit/>
            </a:bodyPr>
            <a:lstStyle/>
            <a:p>
              <a:pPr lvl="0" algn="ctr">
                <a:defRPr sz="1800">
                  <a:solidFill>
                    <a:srgbClr val="FFFFFF"/>
                  </a:solidFill>
                  <a:latin typeface="Calibri"/>
                  <a:ea typeface="Calibri"/>
                  <a:cs typeface="Calibri"/>
                  <a:sym typeface="Calibri"/>
                </a:defRPr>
              </a:pPr>
              <a:endParaRPr/>
            </a:p>
          </p:txBody>
        </p:sp>
      </p:grpSp>
      <p:sp>
        <p:nvSpPr>
          <p:cNvPr id="14" name="Shape 14"/>
          <p:cNvSpPr>
            <a:spLocks noGrp="1"/>
          </p:cNvSpPr>
          <p:nvPr>
            <p:ph type="title"/>
          </p:nvPr>
        </p:nvSpPr>
        <p:spPr>
          <a:xfrm>
            <a:off x="1067086" y="0"/>
            <a:ext cx="5972102" cy="1548851"/>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nchor="b"/>
          <a:lstStyle/>
          <a:p>
            <a:pPr lvl="0">
              <a:defRPr sz="1800"/>
            </a:pPr>
            <a:r>
              <a:rPr sz="1400"/>
              <a:t>Title Text</a:t>
            </a:r>
          </a:p>
        </p:txBody>
      </p:sp>
      <p:sp>
        <p:nvSpPr>
          <p:cNvPr id="15" name="Shape 15"/>
          <p:cNvSpPr>
            <a:spLocks noGrp="1"/>
          </p:cNvSpPr>
          <p:nvPr>
            <p:ph type="body" idx="1"/>
          </p:nvPr>
        </p:nvSpPr>
        <p:spPr>
          <a:xfrm>
            <a:off x="1067086" y="1650548"/>
            <a:ext cx="5972102" cy="3492952"/>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16" name="Shape 16"/>
          <p:cNvSpPr>
            <a:spLocks noGrp="1"/>
          </p:cNvSpPr>
          <p:nvPr>
            <p:ph type="sldNum" sz="quarter" idx="2"/>
          </p:nvPr>
        </p:nvSpPr>
        <p:spPr>
          <a:xfrm>
            <a:off x="8556775" y="4812624"/>
            <a:ext cx="587102" cy="347949"/>
          </a:xfrm>
          <a:prstGeom prst="rect">
            <a:avLst/>
          </a:prstGeom>
          <a:ln w="12700">
            <a:miter lim="400000"/>
          </a:ln>
        </p:spPr>
        <p:txBody>
          <a:bodyPr lIns="91423" tIns="91423" rIns="91423" bIns="91423">
            <a:spAutoFit/>
          </a:bodyPr>
          <a:lstStyle>
            <a:lvl1pPr algn="r">
              <a:defRPr sz="1100">
                <a:solidFill>
                  <a:srgbClr val="FFFFFF"/>
                </a:solidFill>
                <a:latin typeface="Hind"/>
                <a:ea typeface="Hind"/>
                <a:cs typeface="Hind"/>
                <a:sym typeface="Hind"/>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titleStyle>
    <p:bodyStyle>
      <a:lvl1pPr marL="457200" indent="-381000">
        <a:spcBef>
          <a:spcPts val="600"/>
        </a:spcBef>
        <a:buClr>
          <a:srgbClr val="000000"/>
        </a:buClr>
        <a:buSzPts val="1400"/>
        <a:buFont typeface="Arial"/>
        <a:buChar char="›"/>
        <a:defRPr sz="1400">
          <a:latin typeface="Arial"/>
          <a:ea typeface="Arial"/>
          <a:cs typeface="Arial"/>
          <a:sym typeface="Arial"/>
        </a:defRPr>
      </a:lvl1pPr>
      <a:lvl2pPr marL="914400" indent="-381000">
        <a:spcBef>
          <a:spcPts val="600"/>
        </a:spcBef>
        <a:buClr>
          <a:srgbClr val="000000"/>
        </a:buClr>
        <a:buSzPts val="1400"/>
        <a:buFont typeface="Arial"/>
        <a:buChar char="›"/>
        <a:defRPr sz="1400">
          <a:latin typeface="Arial"/>
          <a:ea typeface="Arial"/>
          <a:cs typeface="Arial"/>
          <a:sym typeface="Arial"/>
        </a:defRPr>
      </a:lvl2pPr>
      <a:lvl3pPr marL="1371600" indent="-381000">
        <a:spcBef>
          <a:spcPts val="600"/>
        </a:spcBef>
        <a:buClr>
          <a:srgbClr val="000000"/>
        </a:buClr>
        <a:buSzPts val="1400"/>
        <a:buFont typeface="Arial"/>
        <a:buChar char="›"/>
        <a:defRPr sz="1400">
          <a:latin typeface="Arial"/>
          <a:ea typeface="Arial"/>
          <a:cs typeface="Arial"/>
          <a:sym typeface="Arial"/>
        </a:defRPr>
      </a:lvl3pPr>
      <a:lvl4pPr marL="1828800" indent="-381000">
        <a:spcBef>
          <a:spcPts val="600"/>
        </a:spcBef>
        <a:buClr>
          <a:srgbClr val="000000"/>
        </a:buClr>
        <a:buSzPts val="1400"/>
        <a:buFont typeface="Arial"/>
        <a:buChar char="›"/>
        <a:defRPr sz="1400">
          <a:latin typeface="Arial"/>
          <a:ea typeface="Arial"/>
          <a:cs typeface="Arial"/>
          <a:sym typeface="Arial"/>
        </a:defRPr>
      </a:lvl4pPr>
      <a:lvl5pPr marL="2286000" indent="-381000">
        <a:spcBef>
          <a:spcPts val="600"/>
        </a:spcBef>
        <a:buClr>
          <a:srgbClr val="000000"/>
        </a:buClr>
        <a:buSzPts val="1400"/>
        <a:buFont typeface="Arial"/>
        <a:buChar char="›"/>
        <a:defRPr sz="1400">
          <a:latin typeface="Arial"/>
          <a:ea typeface="Arial"/>
          <a:cs typeface="Arial"/>
          <a:sym typeface="Arial"/>
        </a:defRPr>
      </a:lvl5pPr>
      <a:lvl6pPr marL="2743200" indent="-381000">
        <a:spcBef>
          <a:spcPts val="600"/>
        </a:spcBef>
        <a:buClr>
          <a:srgbClr val="000000"/>
        </a:buClr>
        <a:buSzPts val="1400"/>
        <a:buFont typeface="Arial"/>
        <a:buChar char="›"/>
        <a:defRPr sz="1400">
          <a:latin typeface="Arial"/>
          <a:ea typeface="Arial"/>
          <a:cs typeface="Arial"/>
          <a:sym typeface="Arial"/>
        </a:defRPr>
      </a:lvl6pPr>
      <a:lvl7pPr marL="3200400" indent="-381000">
        <a:spcBef>
          <a:spcPts val="600"/>
        </a:spcBef>
        <a:buClr>
          <a:srgbClr val="000000"/>
        </a:buClr>
        <a:buSzPts val="1400"/>
        <a:buFont typeface="Arial"/>
        <a:buChar char="›"/>
        <a:defRPr sz="1400">
          <a:latin typeface="Arial"/>
          <a:ea typeface="Arial"/>
          <a:cs typeface="Arial"/>
          <a:sym typeface="Arial"/>
        </a:defRPr>
      </a:lvl7pPr>
      <a:lvl8pPr marL="3657600" indent="-381000">
        <a:spcBef>
          <a:spcPts val="600"/>
        </a:spcBef>
        <a:buClr>
          <a:srgbClr val="000000"/>
        </a:buClr>
        <a:buSzPts val="1400"/>
        <a:buFont typeface="Arial"/>
        <a:buChar char="›"/>
        <a:defRPr sz="1400">
          <a:latin typeface="Arial"/>
          <a:ea typeface="Arial"/>
          <a:cs typeface="Arial"/>
          <a:sym typeface="Arial"/>
        </a:defRPr>
      </a:lvl8pPr>
      <a:lvl9pPr marL="4114800" indent="-381000">
        <a:spcBef>
          <a:spcPts val="600"/>
        </a:spcBef>
        <a:buClr>
          <a:srgbClr val="000000"/>
        </a:buClr>
        <a:buSzPts val="1400"/>
        <a:buFont typeface="Arial"/>
        <a:buChar char="»"/>
        <a:defRPr sz="1400">
          <a:latin typeface="Arial"/>
          <a:ea typeface="Arial"/>
          <a:cs typeface="Arial"/>
          <a:sym typeface="Arial"/>
        </a:defRPr>
      </a:lvl9pPr>
    </p:bodyStyle>
    <p:otherStyle>
      <a:lvl1pPr algn="r">
        <a:defRPr sz="1100">
          <a:solidFill>
            <a:schemeClr val="tx1"/>
          </a:solidFill>
          <a:latin typeface="+mn-lt"/>
          <a:ea typeface="+mn-ea"/>
          <a:cs typeface="+mn-cs"/>
          <a:sym typeface="Hind"/>
        </a:defRPr>
      </a:lvl1pPr>
      <a:lvl2pPr algn="r">
        <a:defRPr sz="1100">
          <a:solidFill>
            <a:schemeClr val="tx1"/>
          </a:solidFill>
          <a:latin typeface="+mn-lt"/>
          <a:ea typeface="+mn-ea"/>
          <a:cs typeface="+mn-cs"/>
          <a:sym typeface="Hind"/>
        </a:defRPr>
      </a:lvl2pPr>
      <a:lvl3pPr algn="r">
        <a:defRPr sz="1100">
          <a:solidFill>
            <a:schemeClr val="tx1"/>
          </a:solidFill>
          <a:latin typeface="+mn-lt"/>
          <a:ea typeface="+mn-ea"/>
          <a:cs typeface="+mn-cs"/>
          <a:sym typeface="Hind"/>
        </a:defRPr>
      </a:lvl3pPr>
      <a:lvl4pPr algn="r">
        <a:defRPr sz="1100">
          <a:solidFill>
            <a:schemeClr val="tx1"/>
          </a:solidFill>
          <a:latin typeface="+mn-lt"/>
          <a:ea typeface="+mn-ea"/>
          <a:cs typeface="+mn-cs"/>
          <a:sym typeface="Hind"/>
        </a:defRPr>
      </a:lvl4pPr>
      <a:lvl5pPr algn="r">
        <a:defRPr sz="1100">
          <a:solidFill>
            <a:schemeClr val="tx1"/>
          </a:solidFill>
          <a:latin typeface="+mn-lt"/>
          <a:ea typeface="+mn-ea"/>
          <a:cs typeface="+mn-cs"/>
          <a:sym typeface="Hind"/>
        </a:defRPr>
      </a:lvl5pPr>
      <a:lvl6pPr algn="r">
        <a:defRPr sz="1100">
          <a:solidFill>
            <a:schemeClr val="tx1"/>
          </a:solidFill>
          <a:latin typeface="+mn-lt"/>
          <a:ea typeface="+mn-ea"/>
          <a:cs typeface="+mn-cs"/>
          <a:sym typeface="Hind"/>
        </a:defRPr>
      </a:lvl6pPr>
      <a:lvl7pPr algn="r">
        <a:defRPr sz="1100">
          <a:solidFill>
            <a:schemeClr val="tx1"/>
          </a:solidFill>
          <a:latin typeface="+mn-lt"/>
          <a:ea typeface="+mn-ea"/>
          <a:cs typeface="+mn-cs"/>
          <a:sym typeface="Hind"/>
        </a:defRPr>
      </a:lvl7pPr>
      <a:lvl8pPr algn="r">
        <a:defRPr sz="1100">
          <a:solidFill>
            <a:schemeClr val="tx1"/>
          </a:solidFill>
          <a:latin typeface="+mn-lt"/>
          <a:ea typeface="+mn-ea"/>
          <a:cs typeface="+mn-cs"/>
          <a:sym typeface="Hind"/>
        </a:defRPr>
      </a:lvl8pPr>
      <a:lvl9pPr algn="r">
        <a:defRPr sz="1100">
          <a:solidFill>
            <a:schemeClr val="tx1"/>
          </a:solidFill>
          <a:latin typeface="+mn-lt"/>
          <a:ea typeface="+mn-ea"/>
          <a:cs typeface="+mn-cs"/>
          <a:sym typeface="Hin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2098286" y="1733108"/>
            <a:ext cx="4674654" cy="1422292"/>
          </a:xfrm>
          <a:prstGeom prst="rect">
            <a:avLst/>
          </a:prstGeom>
        </p:spPr>
        <p:txBody>
          <a:bodyPr lIns="0" tIns="0" rIns="0" bIns="0">
            <a:normAutofit/>
          </a:bodyPr>
          <a:lstStyle/>
          <a:p>
            <a:pPr lvl="0" algn="ctr" defTabSz="237743">
              <a:defRPr sz="1800"/>
            </a:pPr>
            <a:r>
              <a:rPr lang="en-US" sz="2200" dirty="0">
                <a:solidFill>
                  <a:srgbClr val="FFFFFF"/>
                </a:solidFill>
              </a:rPr>
              <a:t>Improving User Identification System on Walking Patterns</a:t>
            </a:r>
            <a:endParaRPr sz="2200" dirty="0">
              <a:solidFill>
                <a:srgbClr val="FFFFFF"/>
              </a:solidFill>
            </a:endParaRPr>
          </a:p>
          <a:p>
            <a:pPr lvl="0" algn="ctr" defTabSz="237743">
              <a:defRPr sz="1800"/>
            </a:pPr>
            <a:br>
              <a:rPr lang="en-US" sz="1170" dirty="0">
                <a:solidFill>
                  <a:srgbClr val="FFFFFF"/>
                </a:solidFill>
              </a:rPr>
            </a:br>
            <a:endParaRPr sz="1170" dirty="0">
              <a:solidFill>
                <a:srgbClr val="FFFFFF"/>
              </a:solidFill>
            </a:endParaRPr>
          </a:p>
          <a:p>
            <a:pPr lvl="0" algn="ctr" defTabSz="237743">
              <a:defRPr sz="1800"/>
            </a:pPr>
            <a:endParaRPr sz="1170" dirty="0">
              <a:solidFill>
                <a:srgbClr val="FFFFFF"/>
              </a:solidFill>
            </a:endParaRPr>
          </a:p>
          <a:p>
            <a:pPr lvl="0" algn="ctr" defTabSz="237743">
              <a:defRPr sz="1800"/>
            </a:pPr>
            <a:endParaRPr sz="1170" dirty="0">
              <a:solidFill>
                <a:srgbClr val="FFFFFF"/>
              </a:solidFill>
            </a:endParaRPr>
          </a:p>
          <a:p>
            <a:pPr lvl="0" algn="ctr" defTabSz="237743">
              <a:defRPr sz="1800"/>
            </a:pPr>
            <a:endParaRPr sz="1170" dirty="0">
              <a:solidFill>
                <a:srgbClr val="FFFFFF"/>
              </a:solidFill>
            </a:endParaRPr>
          </a:p>
        </p:txBody>
      </p:sp>
      <p:sp>
        <p:nvSpPr>
          <p:cNvPr id="141" name="Shape 141"/>
          <p:cNvSpPr/>
          <p:nvPr/>
        </p:nvSpPr>
        <p:spPr>
          <a:xfrm>
            <a:off x="3513203" y="2892703"/>
            <a:ext cx="3169978" cy="8280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defTabSz="347471">
              <a:defRPr sz="1800"/>
            </a:pPr>
            <a:r>
              <a:rPr lang="en-US" sz="1140" dirty="0">
                <a:solidFill>
                  <a:srgbClr val="FFFFFF"/>
                </a:solidFill>
                <a:latin typeface="Arial"/>
                <a:ea typeface="Arial"/>
                <a:cs typeface="Arial"/>
                <a:sym typeface="Arial"/>
              </a:rPr>
              <a:t>                   </a:t>
            </a:r>
            <a:r>
              <a:rPr sz="1140" dirty="0">
                <a:solidFill>
                  <a:srgbClr val="FFFFFF"/>
                </a:solidFill>
                <a:latin typeface="Arial"/>
                <a:ea typeface="Arial"/>
                <a:cs typeface="Arial"/>
                <a:sym typeface="Arial"/>
              </a:rPr>
              <a:t>CIS 735 Project</a:t>
            </a:r>
          </a:p>
          <a:p>
            <a:pPr lvl="0" defTabSz="347471">
              <a:defRPr sz="1800"/>
            </a:pPr>
            <a:r>
              <a:rPr sz="1140" dirty="0">
                <a:solidFill>
                  <a:srgbClr val="FFFFFF"/>
                </a:solidFill>
                <a:latin typeface="Arial"/>
                <a:ea typeface="Arial"/>
                <a:cs typeface="Arial"/>
                <a:sym typeface="Arial"/>
              </a:rPr>
              <a:t>            </a:t>
            </a:r>
            <a:r>
              <a:rPr sz="1140" dirty="0" err="1">
                <a:solidFill>
                  <a:srgbClr val="FFFFFF"/>
                </a:solidFill>
                <a:latin typeface="Arial"/>
                <a:ea typeface="Arial"/>
                <a:cs typeface="Arial"/>
                <a:sym typeface="Arial"/>
              </a:rPr>
              <a:t>Junhao</a:t>
            </a:r>
            <a:r>
              <a:rPr sz="1140" dirty="0">
                <a:solidFill>
                  <a:srgbClr val="FFFFFF"/>
                </a:solidFill>
                <a:latin typeface="Arial"/>
                <a:ea typeface="Arial"/>
                <a:cs typeface="Arial"/>
                <a:sym typeface="Arial"/>
              </a:rPr>
              <a:t> Shen, Rui Peng, Lu Han</a:t>
            </a:r>
          </a:p>
          <a:p>
            <a:pPr lvl="0" algn="ctr" defTabSz="347471">
              <a:defRPr sz="1800"/>
            </a:pPr>
            <a:endParaRPr sz="1710" dirty="0">
              <a:solidFill>
                <a:srgbClr val="FFFFFF"/>
              </a:solidFill>
              <a:latin typeface="Arial"/>
              <a:ea typeface="Arial"/>
              <a:cs typeface="Arial"/>
              <a:sym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10</a:t>
            </a:fld>
            <a:endParaRPr sz="1100">
              <a:solidFill>
                <a:srgbClr val="FFFFFF"/>
              </a:solidFill>
            </a:endParaRPr>
          </a:p>
        </p:txBody>
      </p:sp>
      <p:sp>
        <p:nvSpPr>
          <p:cNvPr id="189" name="Shape 189"/>
          <p:cNvSpPr/>
          <p:nvPr/>
        </p:nvSpPr>
        <p:spPr>
          <a:xfrm>
            <a:off x="281596" y="180474"/>
            <a:ext cx="3243266" cy="3847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500" b="1">
                <a:solidFill>
                  <a:srgbClr val="FFFFFF"/>
                </a:solidFill>
                <a:latin typeface="Arial"/>
                <a:ea typeface="Arial"/>
                <a:cs typeface="Arial"/>
                <a:sym typeface="Arial"/>
              </a:defRPr>
            </a:lvl1pPr>
          </a:lstStyle>
          <a:p>
            <a:pPr lvl="0">
              <a:defRPr sz="1800" b="0">
                <a:solidFill>
                  <a:srgbClr val="000000"/>
                </a:solidFill>
              </a:defRPr>
            </a:pPr>
            <a:r>
              <a:rPr sz="2500" b="1" dirty="0">
                <a:solidFill>
                  <a:srgbClr val="FFFFFF"/>
                </a:solidFill>
              </a:rPr>
              <a:t>Data</a:t>
            </a:r>
            <a:r>
              <a:rPr lang="en-US" sz="2500" b="1" dirty="0">
                <a:solidFill>
                  <a:srgbClr val="FFFFFF"/>
                </a:solidFill>
              </a:rPr>
              <a:t> description</a:t>
            </a:r>
            <a:endParaRPr sz="2500" b="1" dirty="0">
              <a:solidFill>
                <a:srgbClr val="FFFFFF"/>
              </a:solidFill>
            </a:endParaRPr>
          </a:p>
        </p:txBody>
      </p:sp>
      <p:sp>
        <p:nvSpPr>
          <p:cNvPr id="6" name="Shape 161">
            <a:extLst>
              <a:ext uri="{FF2B5EF4-FFF2-40B4-BE49-F238E27FC236}">
                <a16:creationId xmlns:a16="http://schemas.microsoft.com/office/drawing/2014/main" id="{84FAE641-8548-4B35-8FB7-E8B249F2779E}"/>
              </a:ext>
            </a:extLst>
          </p:cNvPr>
          <p:cNvSpPr/>
          <p:nvPr/>
        </p:nvSpPr>
        <p:spPr>
          <a:xfrm>
            <a:off x="614515" y="565195"/>
            <a:ext cx="6685547" cy="1384995"/>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en-US" sz="1800" b="1" dirty="0">
                <a:solidFill>
                  <a:schemeClr val="accent5">
                    <a:lumMod val="20000"/>
                    <a:lumOff val="80000"/>
                  </a:schemeClr>
                </a:solidFill>
                <a:latin typeface="Arial"/>
                <a:ea typeface="Arial"/>
                <a:cs typeface="Arial"/>
                <a:sym typeface="Arial"/>
              </a:rPr>
              <a:t>The Walking Pattern Data Set from UCI Machine Learning Repository contains accelerometer time series data from 22 users. It’s easy to tell that there’s an obvious discrepancy between different users’ walking patterns from our first glance at the following x-axis accelerometer data.</a:t>
            </a:r>
            <a:endParaRPr kumimoji="0" sz="1800" b="1" i="0" u="none" strike="noStrike" kern="0" cap="none" spc="0" normalizeH="0" baseline="0" noProof="0" dirty="0">
              <a:ln>
                <a:noFill/>
              </a:ln>
              <a:solidFill>
                <a:schemeClr val="accent5">
                  <a:lumMod val="20000"/>
                  <a:lumOff val="80000"/>
                </a:schemeClr>
              </a:solidFill>
              <a:effectLst/>
              <a:uLnTx/>
              <a:uFillTx/>
              <a:latin typeface="Arial"/>
              <a:ea typeface="Arial"/>
              <a:cs typeface="Arial"/>
              <a:sym typeface="Arial"/>
            </a:endParaRPr>
          </a:p>
        </p:txBody>
      </p:sp>
      <p:pic>
        <p:nvPicPr>
          <p:cNvPr id="2" name="Picture 1">
            <a:extLst>
              <a:ext uri="{FF2B5EF4-FFF2-40B4-BE49-F238E27FC236}">
                <a16:creationId xmlns:a16="http://schemas.microsoft.com/office/drawing/2014/main" id="{858EED62-D4AB-4B89-A1DC-9700D3658545}"/>
              </a:ext>
            </a:extLst>
          </p:cNvPr>
          <p:cNvPicPr>
            <a:picLocks noChangeAspect="1"/>
          </p:cNvPicPr>
          <p:nvPr/>
        </p:nvPicPr>
        <p:blipFill>
          <a:blip r:embed="rId2"/>
          <a:stretch>
            <a:fillRect/>
          </a:stretch>
        </p:blipFill>
        <p:spPr>
          <a:xfrm>
            <a:off x="3957289" y="1945758"/>
            <a:ext cx="4893038" cy="3115268"/>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marR="0" lvl="0" indent="0" algn="r" defTabSz="914400" eaLnBrk="1" fontAlgn="auto" latinLnBrk="0" hangingPunct="1">
              <a:lnSpc>
                <a:spcPct val="100000"/>
              </a:lnSpc>
              <a:spcBef>
                <a:spcPts val="0"/>
              </a:spcBef>
              <a:spcAft>
                <a:spcPts val="0"/>
              </a:spcAft>
              <a:buClrTx/>
              <a:buSzTx/>
              <a:buFontTx/>
              <a:buNone/>
              <a:tabLst/>
              <a:defRPr sz="1800">
                <a:solidFill>
                  <a:srgbClr val="000000"/>
                </a:solidFill>
              </a:defRPr>
            </a:pPr>
            <a:fld id="{86CB4B4D-7CA3-9044-876B-883B54F8677D}" type="slidenum">
              <a:rPr kumimoji="0" sz="1100" b="0" i="0" u="none" strike="noStrike" kern="0" cap="none" spc="0" normalizeH="0" baseline="0" noProof="0">
                <a:ln>
                  <a:noFill/>
                </a:ln>
                <a:solidFill>
                  <a:srgbClr val="FFFFFF"/>
                </a:solidFill>
                <a:effectLst/>
                <a:uLnTx/>
                <a:uFillTx/>
                <a:latin typeface="Hind"/>
                <a:sym typeface="Hind"/>
              </a:rPr>
              <a:pPr marL="0" marR="0" lvl="0" indent="0" algn="r" defTabSz="914400" eaLnBrk="1" fontAlgn="auto" latinLnBrk="0" hangingPunct="1">
                <a:lnSpc>
                  <a:spcPct val="100000"/>
                </a:lnSpc>
                <a:spcBef>
                  <a:spcPts val="0"/>
                </a:spcBef>
                <a:spcAft>
                  <a:spcPts val="0"/>
                </a:spcAft>
                <a:buClrTx/>
                <a:buSzTx/>
                <a:buFontTx/>
                <a:buNone/>
                <a:tabLst/>
                <a:defRPr sz="1800">
                  <a:solidFill>
                    <a:srgbClr val="000000"/>
                  </a:solidFill>
                </a:defRPr>
              </a:pPr>
              <a:t>11</a:t>
            </a:fld>
            <a:endParaRPr kumimoji="0" sz="1100" b="0" i="0" u="none" strike="noStrike" kern="0" cap="none" spc="0" normalizeH="0" baseline="0" noProof="0">
              <a:ln>
                <a:noFill/>
              </a:ln>
              <a:solidFill>
                <a:srgbClr val="FFFFFF"/>
              </a:solidFill>
              <a:effectLst/>
              <a:uLnTx/>
              <a:uFillTx/>
              <a:latin typeface="Hind"/>
              <a:sym typeface="Hind"/>
            </a:endParaRPr>
          </a:p>
        </p:txBody>
      </p:sp>
      <p:sp>
        <p:nvSpPr>
          <p:cNvPr id="189" name="Shape 189"/>
          <p:cNvSpPr/>
          <p:nvPr/>
        </p:nvSpPr>
        <p:spPr>
          <a:xfrm>
            <a:off x="281596" y="180474"/>
            <a:ext cx="3243266" cy="3847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500" b="1">
                <a:solidFill>
                  <a:srgbClr val="FFFFFF"/>
                </a:solidFill>
                <a:latin typeface="Arial"/>
                <a:ea typeface="Arial"/>
                <a:cs typeface="Arial"/>
                <a:sym typeface="Arial"/>
              </a:defRPr>
            </a:lvl1pPr>
          </a:lstStyle>
          <a:p>
            <a:pPr marL="0" marR="0" lvl="0" indent="0" defTabSz="914400" eaLnBrk="1" fontAlgn="auto" latinLnBrk="0" hangingPunct="1">
              <a:lnSpc>
                <a:spcPct val="100000"/>
              </a:lnSpc>
              <a:spcBef>
                <a:spcPts val="0"/>
              </a:spcBef>
              <a:spcAft>
                <a:spcPts val="0"/>
              </a:spcAft>
              <a:buClrTx/>
              <a:buSzTx/>
              <a:buFontTx/>
              <a:buNone/>
              <a:tabLst/>
              <a:defRPr sz="1800" b="0">
                <a:solidFill>
                  <a:srgbClr val="000000"/>
                </a:solidFill>
              </a:defRPr>
            </a:pPr>
            <a:r>
              <a:rPr kumimoji="0" sz="2500" b="1" i="0" u="none" strike="noStrike" kern="0" cap="none" spc="0" normalizeH="0" baseline="0" noProof="0" dirty="0">
                <a:ln>
                  <a:noFill/>
                </a:ln>
                <a:solidFill>
                  <a:srgbClr val="FFFFFF"/>
                </a:solidFill>
                <a:effectLst/>
                <a:uLnTx/>
                <a:uFillTx/>
                <a:latin typeface="Arial"/>
                <a:cs typeface="Arial"/>
                <a:sym typeface="Arial"/>
              </a:rPr>
              <a:t>Data</a:t>
            </a:r>
            <a:r>
              <a:rPr kumimoji="0" lang="en-US" sz="2500" b="1" i="0" u="none" strike="noStrike" kern="0" cap="none" spc="0" normalizeH="0" baseline="0" noProof="0" dirty="0">
                <a:ln>
                  <a:noFill/>
                </a:ln>
                <a:solidFill>
                  <a:srgbClr val="FFFFFF"/>
                </a:solidFill>
                <a:effectLst/>
                <a:uLnTx/>
                <a:uFillTx/>
                <a:latin typeface="Arial"/>
                <a:cs typeface="Arial"/>
                <a:sym typeface="Arial"/>
              </a:rPr>
              <a:t> processing</a:t>
            </a:r>
            <a:endParaRPr kumimoji="0" sz="2500" b="1" i="0" u="none" strike="noStrike" kern="0" cap="none" spc="0" normalizeH="0" baseline="0" noProof="0" dirty="0">
              <a:ln>
                <a:noFill/>
              </a:ln>
              <a:solidFill>
                <a:srgbClr val="FFFFFF"/>
              </a:solidFill>
              <a:effectLst/>
              <a:uLnTx/>
              <a:uFillTx/>
              <a:latin typeface="Arial"/>
              <a:cs typeface="Arial"/>
              <a:sym typeface="Arial"/>
            </a:endParaRPr>
          </a:p>
        </p:txBody>
      </p:sp>
      <p:sp>
        <p:nvSpPr>
          <p:cNvPr id="6" name="Shape 161">
            <a:extLst>
              <a:ext uri="{FF2B5EF4-FFF2-40B4-BE49-F238E27FC236}">
                <a16:creationId xmlns:a16="http://schemas.microsoft.com/office/drawing/2014/main" id="{84FAE641-8548-4B35-8FB7-E8B249F2779E}"/>
              </a:ext>
            </a:extLst>
          </p:cNvPr>
          <p:cNvSpPr/>
          <p:nvPr/>
        </p:nvSpPr>
        <p:spPr>
          <a:xfrm>
            <a:off x="614515" y="565195"/>
            <a:ext cx="6685547" cy="1938992"/>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en-US" sz="1800" b="1" dirty="0">
                <a:solidFill>
                  <a:srgbClr val="8B81D2">
                    <a:lumMod val="20000"/>
                    <a:lumOff val="80000"/>
                  </a:srgbClr>
                </a:solidFill>
                <a:latin typeface="Arial"/>
                <a:ea typeface="Arial"/>
                <a:cs typeface="Arial"/>
                <a:sym typeface="Arial"/>
              </a:rPr>
              <a:t>We partition the raw data into fixed-width (100 samples) sliding windows with a 50% overlap, and then extract 9 features (the mean values, standard deviations, and median absolute deviations of x, y, and z axis) from every window.</a:t>
            </a:r>
          </a:p>
          <a:p>
            <a:pPr marL="0" marR="0" lvl="0" indent="0" defTabSz="914400" eaLnBrk="1" fontAlgn="auto" latinLnBrk="0" hangingPunct="1">
              <a:lnSpc>
                <a:spcPct val="100000"/>
              </a:lnSpc>
              <a:spcBef>
                <a:spcPts val="0"/>
              </a:spcBef>
              <a:spcAft>
                <a:spcPts val="0"/>
              </a:spcAft>
              <a:buClrTx/>
              <a:buSzTx/>
              <a:buFontTx/>
              <a:buNone/>
              <a:tabLst/>
              <a:defRPr sz="1800"/>
            </a:pPr>
            <a:endParaRPr kumimoji="0" lang="en-US" sz="1800" b="1" i="0" u="none" strike="noStrike" kern="0" cap="none" spc="0" normalizeH="0" baseline="0" noProof="0" dirty="0">
              <a:ln>
                <a:noFill/>
              </a:ln>
              <a:solidFill>
                <a:srgbClr val="8B81D2">
                  <a:lumMod val="20000"/>
                  <a:lumOff val="80000"/>
                </a:srgbClr>
              </a:solidFill>
              <a:effectLst/>
              <a:uLnTx/>
              <a:uFillTx/>
              <a:latin typeface="Arial"/>
              <a:ea typeface="Arial"/>
              <a:cs typeface="Arial"/>
              <a:sym typeface="Arial"/>
            </a:endParaRPr>
          </a:p>
          <a:p>
            <a:pPr marL="0" marR="0" lvl="0" indent="0" defTabSz="914400" eaLnBrk="1" fontAlgn="auto" latinLnBrk="0" hangingPunct="1">
              <a:lnSpc>
                <a:spcPct val="100000"/>
              </a:lnSpc>
              <a:spcBef>
                <a:spcPts val="0"/>
              </a:spcBef>
              <a:spcAft>
                <a:spcPts val="0"/>
              </a:spcAft>
              <a:buClrTx/>
              <a:buSzTx/>
              <a:buFontTx/>
              <a:buNone/>
              <a:tabLst/>
              <a:defRPr sz="1800"/>
            </a:pPr>
            <a:r>
              <a:rPr lang="en-US" sz="1800" b="1" i="1" dirty="0">
                <a:solidFill>
                  <a:srgbClr val="8B81D2">
                    <a:lumMod val="20000"/>
                    <a:lumOff val="80000"/>
                  </a:srgbClr>
                </a:solidFill>
                <a:latin typeface="Arial"/>
                <a:ea typeface="Arial"/>
                <a:cs typeface="Arial"/>
                <a:sym typeface="Arial"/>
              </a:rPr>
              <a:t>/*We might have to remove users with too few samples from our data set.*/</a:t>
            </a:r>
            <a:endParaRPr kumimoji="0" sz="1800" b="1" i="1" u="none" strike="noStrike" kern="0" cap="none" spc="0" normalizeH="0" baseline="0" noProof="0" dirty="0">
              <a:ln>
                <a:noFill/>
              </a:ln>
              <a:solidFill>
                <a:srgbClr val="8B81D2">
                  <a:lumMod val="20000"/>
                  <a:lumOff val="80000"/>
                </a:srgbClr>
              </a:solidFill>
              <a:effectLst/>
              <a:uLnTx/>
              <a:uFillTx/>
              <a:latin typeface="Arial"/>
              <a:ea typeface="Arial"/>
              <a:cs typeface="Arial"/>
              <a:sym typeface="Arial"/>
            </a:endParaRPr>
          </a:p>
        </p:txBody>
      </p:sp>
      <mc:AlternateContent xmlns:mc="http://schemas.openxmlformats.org/markup-compatibility/2006">
        <mc:Choice xmlns:a14="http://schemas.microsoft.com/office/drawing/2010/main" Requires="a14">
          <p:sp>
            <p:nvSpPr>
              <p:cNvPr id="7" name="Shape 140">
                <a:extLst>
                  <a:ext uri="{FF2B5EF4-FFF2-40B4-BE49-F238E27FC236}">
                    <a16:creationId xmlns:a16="http://schemas.microsoft.com/office/drawing/2014/main" id="{13FB96FE-A623-421A-92C2-1998D66E17D5}"/>
                  </a:ext>
                </a:extLst>
              </p:cNvPr>
              <p:cNvSpPr txBox="1">
                <a:spLocks/>
              </p:cNvSpPr>
              <p:nvPr/>
            </p:nvSpPr>
            <p:spPr>
              <a:xfrm>
                <a:off x="2347622" y="3802129"/>
                <a:ext cx="7689513" cy="91872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70000" lnSpcReduction="20000"/>
              </a:bodyPr>
              <a:ls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a:lstStyle>
              <a:p>
                <a:pPr algn="l" defTabSz="237743">
                  <a:defRPr sz="1800"/>
                </a:pPr>
                <a:r>
                  <a:rPr lang="en-US" sz="2200" dirty="0">
                    <a:solidFill>
                      <a:srgbClr val="FFFFFF"/>
                    </a:solidFill>
                  </a:rPr>
                  <a:t>Note:</a:t>
                </a:r>
              </a:p>
              <a:p>
                <a:pPr algn="l" defTabSz="237743">
                  <a:defRPr sz="1800"/>
                </a:pPr>
                <a:r>
                  <a:rPr lang="en-US" sz="2200" dirty="0">
                    <a:solidFill>
                      <a:srgbClr val="FFFFFF"/>
                    </a:solidFill>
                  </a:rPr>
                  <a:t>Mean: </a:t>
                </a:r>
                <a14:m>
                  <m:oMath xmlns:m="http://schemas.openxmlformats.org/officeDocument/2006/math">
                    <m:acc>
                      <m:accPr>
                        <m:chr m:val="̅"/>
                        <m:ctrlPr>
                          <a:rPr lang="en-US" sz="2200" i="1" smtClean="0">
                            <a:solidFill>
                              <a:srgbClr val="FFFFFF"/>
                            </a:solidFill>
                            <a:latin typeface="Cambria Math" panose="02040503050406030204" pitchFamily="18" charset="0"/>
                          </a:rPr>
                        </m:ctrlPr>
                      </m:accPr>
                      <m:e>
                        <m:r>
                          <a:rPr lang="en-US" sz="2200" b="0" i="1" smtClean="0">
                            <a:solidFill>
                              <a:srgbClr val="FFFFFF"/>
                            </a:solidFill>
                            <a:latin typeface="Cambria Math" panose="02040503050406030204" pitchFamily="18" charset="0"/>
                          </a:rPr>
                          <m:t>𝑥</m:t>
                        </m:r>
                      </m:e>
                    </m:acc>
                  </m:oMath>
                </a14:m>
                <a:r>
                  <a:rPr lang="en-US" sz="2200" dirty="0">
                    <a:solidFill>
                      <a:srgbClr val="FFFFFF"/>
                    </a:solidFill>
                  </a:rPr>
                  <a:t> = </a:t>
                </a:r>
                <a14:m>
                  <m:oMath xmlns:m="http://schemas.openxmlformats.org/officeDocument/2006/math">
                    <m:nary>
                      <m:naryPr>
                        <m:chr m:val="∑"/>
                        <m:subHide m:val="on"/>
                        <m:supHide m:val="on"/>
                        <m:ctrlPr>
                          <a:rPr lang="en-US" sz="2200" i="1" smtClean="0">
                            <a:solidFill>
                              <a:srgbClr val="FFFFFF"/>
                            </a:solidFill>
                            <a:latin typeface="Cambria Math" panose="02040503050406030204" pitchFamily="18" charset="0"/>
                          </a:rPr>
                        </m:ctrlPr>
                      </m:naryPr>
                      <m:sub/>
                      <m:sup/>
                      <m:e>
                        <m:sSub>
                          <m:sSubPr>
                            <m:ctrlPr>
                              <a:rPr lang="en-US" sz="2200" i="1" smtClean="0">
                                <a:solidFill>
                                  <a:srgbClr val="FFFFFF"/>
                                </a:solidFill>
                                <a:latin typeface="Cambria Math" panose="02040503050406030204" pitchFamily="18" charset="0"/>
                              </a:rPr>
                            </m:ctrlPr>
                          </m:sSubPr>
                          <m:e>
                            <m:r>
                              <a:rPr lang="en-US" sz="2200" i="1" smtClean="0">
                                <a:solidFill>
                                  <a:srgbClr val="FFFFFF"/>
                                </a:solidFill>
                                <a:latin typeface="Cambria Math" panose="02040503050406030204" pitchFamily="18" charset="0"/>
                              </a:rPr>
                              <m:t>𝑥</m:t>
                            </m:r>
                          </m:e>
                          <m:sub>
                            <m:r>
                              <a:rPr lang="en-US" sz="2200" b="0" i="1" smtClean="0">
                                <a:solidFill>
                                  <a:srgbClr val="FFFFFF"/>
                                </a:solidFill>
                                <a:latin typeface="Cambria Math" panose="02040503050406030204" pitchFamily="18" charset="0"/>
                              </a:rPr>
                              <m:t>𝑖</m:t>
                            </m:r>
                          </m:sub>
                        </m:sSub>
                        <m:r>
                          <a:rPr lang="en-US" sz="2200" b="0" i="1" smtClean="0">
                            <a:solidFill>
                              <a:srgbClr val="FFFFFF"/>
                            </a:solidFill>
                            <a:latin typeface="Cambria Math" panose="02040503050406030204" pitchFamily="18" charset="0"/>
                          </a:rPr>
                          <m:t>/</m:t>
                        </m:r>
                        <m:r>
                          <a:rPr lang="en-US" sz="2200" b="0" i="1" smtClean="0">
                            <a:solidFill>
                              <a:srgbClr val="FFFFFF"/>
                            </a:solidFill>
                            <a:latin typeface="Cambria Math" panose="02040503050406030204" pitchFamily="18" charset="0"/>
                          </a:rPr>
                          <m:t>𝑛</m:t>
                        </m:r>
                      </m:e>
                    </m:nary>
                  </m:oMath>
                </a14:m>
                <a:endParaRPr lang="en-US" sz="2200" dirty="0">
                  <a:solidFill>
                    <a:srgbClr val="FFFFFF"/>
                  </a:solidFill>
                </a:endParaRPr>
              </a:p>
              <a:p>
                <a:pPr algn="l" defTabSz="237743">
                  <a:defRPr sz="1800"/>
                </a:pPr>
                <a:r>
                  <a:rPr lang="en-US" sz="2200" dirty="0">
                    <a:solidFill>
                      <a:srgbClr val="FFFFFF"/>
                    </a:solidFill>
                  </a:rPr>
                  <a:t>Standard deviation: </a:t>
                </a:r>
                <a14:m>
                  <m:oMath xmlns:m="http://schemas.openxmlformats.org/officeDocument/2006/math">
                    <m:r>
                      <a:rPr lang="en-US" sz="2200" i="1" dirty="0" smtClean="0">
                        <a:solidFill>
                          <a:srgbClr val="FFFFFF"/>
                        </a:solidFill>
                        <a:latin typeface="Cambria Math" panose="02040503050406030204" pitchFamily="18" charset="0"/>
                      </a:rPr>
                      <m:t>𝑆𝐷</m:t>
                    </m:r>
                    <m:r>
                      <a:rPr lang="en-US" sz="2200" i="1" dirty="0" smtClean="0">
                        <a:solidFill>
                          <a:srgbClr val="FFFFFF"/>
                        </a:solidFill>
                        <a:latin typeface="Cambria Math" panose="02040503050406030204" pitchFamily="18" charset="0"/>
                      </a:rPr>
                      <m:t>(</m:t>
                    </m:r>
                    <m:r>
                      <a:rPr lang="en-US" sz="2200" i="1" dirty="0" smtClean="0">
                        <a:solidFill>
                          <a:srgbClr val="FFFFFF"/>
                        </a:solidFill>
                        <a:latin typeface="Cambria Math" panose="02040503050406030204" pitchFamily="18" charset="0"/>
                      </a:rPr>
                      <m:t>𝑥</m:t>
                    </m:r>
                    <m:r>
                      <a:rPr lang="en-US" sz="2200" i="1" dirty="0" smtClean="0">
                        <a:solidFill>
                          <a:srgbClr val="FFFFFF"/>
                        </a:solidFill>
                        <a:latin typeface="Cambria Math" panose="02040503050406030204" pitchFamily="18" charset="0"/>
                      </a:rPr>
                      <m:t>) = </m:t>
                    </m:r>
                    <m:rad>
                      <m:radPr>
                        <m:degHide m:val="on"/>
                        <m:ctrlPr>
                          <a:rPr lang="en-US" sz="2200" i="1" smtClean="0">
                            <a:solidFill>
                              <a:srgbClr val="FFFFFF"/>
                            </a:solidFill>
                            <a:latin typeface="Cambria Math" panose="02040503050406030204" pitchFamily="18" charset="0"/>
                          </a:rPr>
                        </m:ctrlPr>
                      </m:radPr>
                      <m:deg/>
                      <m:e>
                        <m:nary>
                          <m:naryPr>
                            <m:chr m:val="∑"/>
                            <m:subHide m:val="on"/>
                            <m:supHide m:val="on"/>
                            <m:ctrlPr>
                              <a:rPr lang="en-US" sz="2200" i="1" smtClean="0">
                                <a:solidFill>
                                  <a:srgbClr val="FFFFFF"/>
                                </a:solidFill>
                                <a:latin typeface="Cambria Math" panose="02040503050406030204" pitchFamily="18" charset="0"/>
                              </a:rPr>
                            </m:ctrlPr>
                          </m:naryPr>
                          <m:sub/>
                          <m:sup/>
                          <m:e>
                            <m:sSup>
                              <m:sSupPr>
                                <m:ctrlPr>
                                  <a:rPr lang="en-US" sz="2200" b="0" i="1" smtClean="0">
                                    <a:solidFill>
                                      <a:srgbClr val="FFFFFF"/>
                                    </a:solidFill>
                                    <a:latin typeface="Cambria Math" panose="02040503050406030204" pitchFamily="18" charset="0"/>
                                  </a:rPr>
                                </m:ctrlPr>
                              </m:sSupPr>
                              <m:e>
                                <m:r>
                                  <a:rPr lang="en-US" sz="2200" i="1">
                                    <a:solidFill>
                                      <a:srgbClr val="FFFFFF"/>
                                    </a:solidFill>
                                    <a:latin typeface="Cambria Math" panose="02040503050406030204" pitchFamily="18" charset="0"/>
                                  </a:rPr>
                                  <m:t>(</m:t>
                                </m:r>
                                <m:sSub>
                                  <m:sSubPr>
                                    <m:ctrlPr>
                                      <a:rPr lang="en-US" sz="2200" i="1">
                                        <a:solidFill>
                                          <a:srgbClr val="FFFFFF"/>
                                        </a:solidFill>
                                        <a:latin typeface="Cambria Math" panose="02040503050406030204" pitchFamily="18" charset="0"/>
                                      </a:rPr>
                                    </m:ctrlPr>
                                  </m:sSubPr>
                                  <m:e>
                                    <m:r>
                                      <a:rPr lang="en-US" sz="2200" i="1">
                                        <a:solidFill>
                                          <a:srgbClr val="FFFFFF"/>
                                        </a:solidFill>
                                        <a:latin typeface="Cambria Math" panose="02040503050406030204" pitchFamily="18" charset="0"/>
                                      </a:rPr>
                                      <m:t>𝑥</m:t>
                                    </m:r>
                                  </m:e>
                                  <m:sub>
                                    <m:r>
                                      <a:rPr lang="en-US" sz="2200" i="1">
                                        <a:solidFill>
                                          <a:srgbClr val="FFFFFF"/>
                                        </a:solidFill>
                                        <a:latin typeface="Cambria Math" panose="02040503050406030204" pitchFamily="18" charset="0"/>
                                      </a:rPr>
                                      <m:t>𝑖</m:t>
                                    </m:r>
                                  </m:sub>
                                </m:sSub>
                                <m:r>
                                  <a:rPr lang="en-US" sz="2200" i="1">
                                    <a:solidFill>
                                      <a:srgbClr val="FFFFFF"/>
                                    </a:solidFill>
                                    <a:latin typeface="Cambria Math" panose="02040503050406030204" pitchFamily="18" charset="0"/>
                                  </a:rPr>
                                  <m:t>−</m:t>
                                </m:r>
                                <m:acc>
                                  <m:accPr>
                                    <m:chr m:val="̅"/>
                                    <m:ctrlPr>
                                      <a:rPr lang="en-US" sz="2200" i="1">
                                        <a:solidFill>
                                          <a:srgbClr val="FFFFFF"/>
                                        </a:solidFill>
                                        <a:latin typeface="Cambria Math" panose="02040503050406030204" pitchFamily="18" charset="0"/>
                                      </a:rPr>
                                    </m:ctrlPr>
                                  </m:accPr>
                                  <m:e>
                                    <m:r>
                                      <a:rPr lang="en-US" sz="2200" i="1">
                                        <a:solidFill>
                                          <a:srgbClr val="FFFFFF"/>
                                        </a:solidFill>
                                        <a:latin typeface="Cambria Math" panose="02040503050406030204" pitchFamily="18" charset="0"/>
                                      </a:rPr>
                                      <m:t>𝑥</m:t>
                                    </m:r>
                                  </m:e>
                                </m:acc>
                                <m:r>
                                  <a:rPr lang="en-US" sz="2200" i="1">
                                    <a:solidFill>
                                      <a:srgbClr val="FFFFFF"/>
                                    </a:solidFill>
                                    <a:latin typeface="Cambria Math" panose="02040503050406030204" pitchFamily="18" charset="0"/>
                                  </a:rPr>
                                  <m:t>)</m:t>
                                </m:r>
                              </m:e>
                              <m:sup>
                                <m:r>
                                  <a:rPr lang="en-US" sz="2200" b="0" i="1" smtClean="0">
                                    <a:solidFill>
                                      <a:srgbClr val="FFFFFF"/>
                                    </a:solidFill>
                                    <a:latin typeface="Cambria Math" panose="02040503050406030204" pitchFamily="18" charset="0"/>
                                  </a:rPr>
                                  <m:t>2</m:t>
                                </m:r>
                              </m:sup>
                            </m:sSup>
                          </m:e>
                        </m:nary>
                        <m:r>
                          <a:rPr lang="en-US" sz="2200" b="0" i="1" smtClean="0">
                            <a:solidFill>
                              <a:srgbClr val="FFFFFF"/>
                            </a:solidFill>
                            <a:latin typeface="Cambria Math" panose="02040503050406030204" pitchFamily="18" charset="0"/>
                          </a:rPr>
                          <m:t>/</m:t>
                        </m:r>
                        <m:r>
                          <a:rPr lang="en-US" sz="2200" b="0" i="1" smtClean="0">
                            <a:solidFill>
                              <a:srgbClr val="FFFFFF"/>
                            </a:solidFill>
                            <a:latin typeface="Cambria Math" panose="02040503050406030204" pitchFamily="18" charset="0"/>
                          </a:rPr>
                          <m:t>𝑛</m:t>
                        </m:r>
                      </m:e>
                    </m:rad>
                  </m:oMath>
                </a14:m>
                <a:endParaRPr lang="en-US" sz="2200" dirty="0">
                  <a:solidFill>
                    <a:srgbClr val="FFFFFF"/>
                  </a:solidFill>
                </a:endParaRPr>
              </a:p>
              <a:p>
                <a:pPr algn="l" defTabSz="237743">
                  <a:defRPr sz="1800"/>
                </a:pPr>
                <a:r>
                  <a:rPr lang="en-US" sz="2200" dirty="0">
                    <a:solidFill>
                      <a:srgbClr val="FFFFFF"/>
                    </a:solidFill>
                  </a:rPr>
                  <a:t>Median Absolute Deviation: </a:t>
                </a:r>
                <a14:m>
                  <m:oMath xmlns:m="http://schemas.openxmlformats.org/officeDocument/2006/math">
                    <m:r>
                      <a:rPr lang="en-US" sz="2200" i="1" dirty="0" smtClean="0">
                        <a:solidFill>
                          <a:srgbClr val="FFFFFF"/>
                        </a:solidFill>
                        <a:latin typeface="Cambria Math" panose="02040503050406030204" pitchFamily="18" charset="0"/>
                      </a:rPr>
                      <m:t>𝑀𝐴𝐷</m:t>
                    </m:r>
                    <m:r>
                      <a:rPr lang="en-US" sz="2200" i="1" dirty="0" smtClean="0">
                        <a:solidFill>
                          <a:srgbClr val="FFFFFF"/>
                        </a:solidFill>
                        <a:latin typeface="Cambria Math" panose="02040503050406030204" pitchFamily="18" charset="0"/>
                      </a:rPr>
                      <m:t>(</m:t>
                    </m:r>
                    <m:r>
                      <a:rPr lang="en-US" sz="2200" b="0" i="1" dirty="0" smtClean="0">
                        <a:solidFill>
                          <a:srgbClr val="FFFFFF"/>
                        </a:solidFill>
                        <a:latin typeface="Cambria Math" panose="02040503050406030204" pitchFamily="18" charset="0"/>
                      </a:rPr>
                      <m:t>𝑥</m:t>
                    </m:r>
                    <m:r>
                      <a:rPr lang="en-US" sz="2200" i="1" dirty="0" smtClean="0">
                        <a:solidFill>
                          <a:srgbClr val="FFFFFF"/>
                        </a:solidFill>
                        <a:latin typeface="Cambria Math" panose="02040503050406030204" pitchFamily="18" charset="0"/>
                      </a:rPr>
                      <m:t>) = </m:t>
                    </m:r>
                    <m:r>
                      <a:rPr lang="en-US" sz="2200" i="1" dirty="0" smtClean="0">
                        <a:solidFill>
                          <a:srgbClr val="FFFFFF"/>
                        </a:solidFill>
                        <a:latin typeface="Cambria Math" panose="02040503050406030204" pitchFamily="18" charset="0"/>
                      </a:rPr>
                      <m:t>𝑚𝑒𝑑𝑖𝑎𝑛</m:t>
                    </m:r>
                    <m:r>
                      <a:rPr lang="en-US" sz="2200" i="1" dirty="0" smtClean="0">
                        <a:solidFill>
                          <a:srgbClr val="FFFFFF"/>
                        </a:solidFill>
                        <a:latin typeface="Cambria Math" panose="02040503050406030204" pitchFamily="18" charset="0"/>
                      </a:rPr>
                      <m:t>(|</m:t>
                    </m:r>
                    <m:sSub>
                      <m:sSubPr>
                        <m:ctrlPr>
                          <a:rPr lang="en-US" sz="2200" i="1" smtClean="0">
                            <a:solidFill>
                              <a:srgbClr val="FFFFFF"/>
                            </a:solidFill>
                            <a:latin typeface="Cambria Math" panose="02040503050406030204" pitchFamily="18" charset="0"/>
                          </a:rPr>
                        </m:ctrlPr>
                      </m:sSubPr>
                      <m:e>
                        <m:r>
                          <a:rPr lang="en-US" sz="2200" i="1" smtClean="0">
                            <a:solidFill>
                              <a:srgbClr val="FFFFFF"/>
                            </a:solidFill>
                            <a:latin typeface="Cambria Math" panose="02040503050406030204" pitchFamily="18" charset="0"/>
                          </a:rPr>
                          <m:t>𝑥</m:t>
                        </m:r>
                      </m:e>
                      <m:sub>
                        <m:r>
                          <a:rPr lang="en-US" sz="2200" b="0" i="1" smtClean="0">
                            <a:solidFill>
                              <a:srgbClr val="FFFFFF"/>
                            </a:solidFill>
                            <a:latin typeface="Cambria Math" panose="02040503050406030204" pitchFamily="18" charset="0"/>
                          </a:rPr>
                          <m:t>𝑖</m:t>
                        </m:r>
                      </m:sub>
                    </m:sSub>
                    <m:r>
                      <a:rPr lang="en-US" sz="2200" b="0" i="1" smtClean="0">
                        <a:solidFill>
                          <a:srgbClr val="FFFFFF"/>
                        </a:solidFill>
                        <a:latin typeface="Cambria Math" panose="02040503050406030204" pitchFamily="18" charset="0"/>
                      </a:rPr>
                      <m:t>−</m:t>
                    </m:r>
                    <m:r>
                      <a:rPr lang="en-US" sz="2200" b="0" i="1" smtClean="0">
                        <a:solidFill>
                          <a:srgbClr val="FFFFFF"/>
                        </a:solidFill>
                        <a:latin typeface="Cambria Math" panose="02040503050406030204" pitchFamily="18" charset="0"/>
                      </a:rPr>
                      <m:t>𝑚𝑒𝑑𝑖𝑎𝑛</m:t>
                    </m:r>
                    <m:r>
                      <a:rPr lang="en-US" sz="2200" b="0" i="1" smtClean="0">
                        <a:solidFill>
                          <a:srgbClr val="FFFFFF"/>
                        </a:solidFill>
                        <a:latin typeface="Cambria Math" panose="02040503050406030204" pitchFamily="18" charset="0"/>
                      </a:rPr>
                      <m:t>(</m:t>
                    </m:r>
                    <m:r>
                      <a:rPr lang="en-US" sz="2200" b="0" i="1" smtClean="0">
                        <a:solidFill>
                          <a:srgbClr val="FFFFFF"/>
                        </a:solidFill>
                        <a:latin typeface="Cambria Math" panose="02040503050406030204" pitchFamily="18" charset="0"/>
                      </a:rPr>
                      <m:t>𝑥</m:t>
                    </m:r>
                    <m:r>
                      <a:rPr lang="en-US" sz="2200" b="0" i="1" smtClean="0">
                        <a:solidFill>
                          <a:srgbClr val="FFFFFF"/>
                        </a:solidFill>
                        <a:latin typeface="Cambria Math" panose="02040503050406030204" pitchFamily="18" charset="0"/>
                      </a:rPr>
                      <m:t>)</m:t>
                    </m:r>
                    <m:r>
                      <a:rPr lang="en-US" sz="2200" b="0" i="0" smtClean="0">
                        <a:solidFill>
                          <a:srgbClr val="FFFFFF"/>
                        </a:solidFill>
                        <a:latin typeface="Cambria Math" panose="02040503050406030204" pitchFamily="18" charset="0"/>
                      </a:rPr>
                      <m:t>|)</m:t>
                    </m:r>
                  </m:oMath>
                </a14:m>
                <a:br>
                  <a:rPr lang="en-US" sz="2400" dirty="0">
                    <a:solidFill>
                      <a:srgbClr val="FFFFFF"/>
                    </a:solidFill>
                  </a:rPr>
                </a:br>
                <a:endParaRPr lang="en-US" sz="1200" dirty="0">
                  <a:solidFill>
                    <a:srgbClr val="FFFFFF"/>
                  </a:solidFill>
                </a:endParaRPr>
              </a:p>
            </p:txBody>
          </p:sp>
        </mc:Choice>
        <mc:Fallback>
          <p:sp>
            <p:nvSpPr>
              <p:cNvPr id="7" name="Shape 140">
                <a:extLst>
                  <a:ext uri="{FF2B5EF4-FFF2-40B4-BE49-F238E27FC236}">
                    <a16:creationId xmlns:a16="http://schemas.microsoft.com/office/drawing/2014/main" id="{13FB96FE-A623-421A-92C2-1998D66E17D5}"/>
                  </a:ext>
                </a:extLst>
              </p:cNvPr>
              <p:cNvSpPr txBox="1">
                <a:spLocks noRot="1" noChangeAspect="1" noMove="1" noResize="1" noEditPoints="1" noAdjustHandles="1" noChangeArrowheads="1" noChangeShapeType="1" noTextEdit="1"/>
              </p:cNvSpPr>
              <p:nvPr/>
            </p:nvSpPr>
            <p:spPr>
              <a:xfrm>
                <a:off x="2347622" y="3802129"/>
                <a:ext cx="7689513" cy="918727"/>
              </a:xfrm>
              <a:prstGeom prst="rect">
                <a:avLst/>
              </a:prstGeom>
              <a:blipFill>
                <a:blip r:embed="rId2"/>
                <a:stretch>
                  <a:fillRect l="-1506" t="-26000" b="-32667"/>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5671209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12</a:t>
            </a:fld>
            <a:endParaRPr sz="1100">
              <a:solidFill>
                <a:srgbClr val="FFFFFF"/>
              </a:solidFill>
            </a:endParaRPr>
          </a:p>
        </p:txBody>
      </p:sp>
      <p:sp>
        <p:nvSpPr>
          <p:cNvPr id="189" name="Shape 189"/>
          <p:cNvSpPr/>
          <p:nvPr/>
        </p:nvSpPr>
        <p:spPr>
          <a:xfrm>
            <a:off x="281596" y="180474"/>
            <a:ext cx="3243266" cy="3847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500" b="1">
                <a:solidFill>
                  <a:srgbClr val="FFFFFF"/>
                </a:solidFill>
                <a:latin typeface="Arial"/>
                <a:ea typeface="Arial"/>
                <a:cs typeface="Arial"/>
                <a:sym typeface="Arial"/>
              </a:defRPr>
            </a:lvl1pPr>
          </a:lstStyle>
          <a:p>
            <a:pPr lvl="0">
              <a:defRPr sz="1800" b="0">
                <a:solidFill>
                  <a:srgbClr val="000000"/>
                </a:solidFill>
              </a:defRPr>
            </a:pPr>
            <a:r>
              <a:rPr lang="en-US" sz="2500" b="1" dirty="0">
                <a:solidFill>
                  <a:srgbClr val="FFFFFF"/>
                </a:solidFill>
              </a:rPr>
              <a:t>Correlation Matrix</a:t>
            </a:r>
            <a:endParaRPr sz="2500" b="1" dirty="0">
              <a:solidFill>
                <a:srgbClr val="FFFFFF"/>
              </a:solidFill>
            </a:endParaRPr>
          </a:p>
        </p:txBody>
      </p:sp>
      <p:sp>
        <p:nvSpPr>
          <p:cNvPr id="6" name="Shape 161">
            <a:extLst>
              <a:ext uri="{FF2B5EF4-FFF2-40B4-BE49-F238E27FC236}">
                <a16:creationId xmlns:a16="http://schemas.microsoft.com/office/drawing/2014/main" id="{84FAE641-8548-4B35-8FB7-E8B249F2779E}"/>
              </a:ext>
            </a:extLst>
          </p:cNvPr>
          <p:cNvSpPr/>
          <p:nvPr/>
        </p:nvSpPr>
        <p:spPr>
          <a:xfrm>
            <a:off x="614515" y="565195"/>
            <a:ext cx="6685547" cy="830997"/>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en-US" sz="1800" b="1" dirty="0">
                <a:solidFill>
                  <a:schemeClr val="accent5">
                    <a:lumMod val="20000"/>
                    <a:lumOff val="80000"/>
                  </a:schemeClr>
                </a:solidFill>
                <a:latin typeface="Arial"/>
                <a:ea typeface="Arial"/>
                <a:cs typeface="Arial"/>
                <a:sym typeface="Arial"/>
              </a:rPr>
              <a:t>From the correlation matrix we conclude that our feature extraction is appropriate.</a:t>
            </a:r>
          </a:p>
          <a:p>
            <a:pPr marL="0" marR="0" lvl="0" indent="0" defTabSz="914400" eaLnBrk="1" fontAlgn="auto" latinLnBrk="0" hangingPunct="1">
              <a:lnSpc>
                <a:spcPct val="100000"/>
              </a:lnSpc>
              <a:spcBef>
                <a:spcPts val="0"/>
              </a:spcBef>
              <a:spcAft>
                <a:spcPts val="0"/>
              </a:spcAft>
              <a:buClrTx/>
              <a:buSzTx/>
              <a:buFontTx/>
              <a:buNone/>
              <a:tabLst/>
              <a:defRPr sz="1800"/>
            </a:pPr>
            <a:r>
              <a:rPr kumimoji="0" lang="en-US" sz="1800" b="1" i="1" u="none" strike="noStrike" kern="0" cap="none" spc="0" normalizeH="0" baseline="0" noProof="0" dirty="0">
                <a:ln>
                  <a:noFill/>
                </a:ln>
                <a:solidFill>
                  <a:schemeClr val="accent5">
                    <a:lumMod val="20000"/>
                    <a:lumOff val="80000"/>
                  </a:schemeClr>
                </a:solidFill>
                <a:effectLst/>
                <a:uLnTx/>
                <a:uFillTx/>
                <a:latin typeface="Arial"/>
                <a:ea typeface="Arial"/>
                <a:cs typeface="Arial"/>
                <a:sym typeface="Arial"/>
              </a:rPr>
              <a:t>// Matrix needed</a:t>
            </a:r>
            <a:endParaRPr kumimoji="0" sz="1800" b="1" i="1" u="none" strike="noStrike" kern="0" cap="none" spc="0" normalizeH="0" baseline="0" noProof="0" dirty="0">
              <a:ln>
                <a:noFill/>
              </a:ln>
              <a:solidFill>
                <a:schemeClr val="accent5">
                  <a:lumMod val="20000"/>
                  <a:lumOff val="80000"/>
                </a:schemeClr>
              </a:solidFill>
              <a:effectLst/>
              <a:uLnTx/>
              <a:uFillTx/>
              <a:latin typeface="Arial"/>
              <a:ea typeface="Arial"/>
              <a:cs typeface="Arial"/>
              <a:sym typeface="Arial"/>
            </a:endParaRPr>
          </a:p>
        </p:txBody>
      </p:sp>
    </p:spTree>
    <p:extLst>
      <p:ext uri="{BB962C8B-B14F-4D97-AF65-F5344CB8AC3E}">
        <p14:creationId xmlns:p14="http://schemas.microsoft.com/office/powerpoint/2010/main" val="34625697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sldNum" sz="quarter" idx="2"/>
          </p:nvPr>
        </p:nvSpPr>
        <p:spPr>
          <a:xfrm>
            <a:off x="8556775" y="4812624"/>
            <a:ext cx="587102" cy="165101"/>
          </a:xfrm>
          <a:prstGeom prst="rect">
            <a:avLst/>
          </a:prstGeom>
          <a:extLst>
            <a:ext uri="{C572A759-6A51-4108-AA02-DFA0A04FC94B}">
              <ma14:wrappingTextBoxFlag xmlns:ma14="http://schemas.microsoft.com/office/mac/drawingml/2011/main" xmlns="" val="1"/>
            </a:ext>
          </a:extLst>
        </p:spPr>
        <p:txBody>
          <a:bodyPr lIns="0" tIns="0" rIns="0" bIns="0">
            <a:normAutofit lnSpcReduction="10000"/>
          </a:bodyPr>
          <a:lstStyle/>
          <a:p>
            <a:pPr lvl="0">
              <a:defRPr sz="1800">
                <a:solidFill>
                  <a:srgbClr val="000000"/>
                </a:solidFill>
              </a:defRPr>
            </a:pPr>
            <a:fld id="{86CB4B4D-7CA3-9044-876B-883B54F8677D}" type="slidenum">
              <a:rPr sz="1100">
                <a:solidFill>
                  <a:srgbClr val="FFFFFF"/>
                </a:solidFill>
              </a:rPr>
              <a:t>13</a:t>
            </a:fld>
            <a:endParaRPr sz="1100">
              <a:solidFill>
                <a:srgbClr val="FFFFFF"/>
              </a:solidFill>
            </a:endParaRPr>
          </a:p>
        </p:txBody>
      </p:sp>
      <p:sp>
        <p:nvSpPr>
          <p:cNvPr id="194" name="Shape 194"/>
          <p:cNvSpPr/>
          <p:nvPr/>
        </p:nvSpPr>
        <p:spPr>
          <a:xfrm>
            <a:off x="2120200" y="2248588"/>
            <a:ext cx="5015797" cy="61555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4000" b="1">
                <a:solidFill>
                  <a:srgbClr val="E600A1"/>
                </a:solidFill>
                <a:latin typeface="Arial"/>
                <a:ea typeface="Arial"/>
                <a:cs typeface="Arial"/>
                <a:sym typeface="Arial"/>
              </a:defRPr>
            </a:lvl1pPr>
          </a:lstStyle>
          <a:p>
            <a:pPr lvl="0">
              <a:defRPr sz="1800" b="0">
                <a:solidFill>
                  <a:srgbClr val="000000"/>
                </a:solidFill>
              </a:defRPr>
            </a:pPr>
            <a:r>
              <a:rPr sz="4000" b="1" dirty="0">
                <a:solidFill>
                  <a:srgbClr val="E600A1"/>
                </a:solidFill>
              </a:rPr>
              <a:t>3.</a:t>
            </a:r>
            <a:r>
              <a:rPr lang="en-US" sz="4000" b="1" dirty="0">
                <a:solidFill>
                  <a:srgbClr val="E600A1"/>
                </a:solidFill>
              </a:rPr>
              <a:t> Model Description</a:t>
            </a:r>
            <a:endParaRPr sz="4000" b="1" dirty="0">
              <a:solidFill>
                <a:srgbClr val="E600A1"/>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14</a:t>
            </a:fld>
            <a:endParaRPr sz="1100">
              <a:solidFill>
                <a:srgbClr val="FFFFFF"/>
              </a:solidFill>
            </a:endParaRPr>
          </a:p>
        </p:txBody>
      </p:sp>
      <p:sp>
        <p:nvSpPr>
          <p:cNvPr id="5" name="Shape 161">
            <a:extLst>
              <a:ext uri="{FF2B5EF4-FFF2-40B4-BE49-F238E27FC236}">
                <a16:creationId xmlns:a16="http://schemas.microsoft.com/office/drawing/2014/main" id="{42215ED3-1729-40F9-9D8C-FCF062A54B3C}"/>
              </a:ext>
            </a:extLst>
          </p:cNvPr>
          <p:cNvSpPr/>
          <p:nvPr/>
        </p:nvSpPr>
        <p:spPr>
          <a:xfrm>
            <a:off x="890960" y="330876"/>
            <a:ext cx="7189783" cy="1938992"/>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en-US" sz="1800" b="1" dirty="0">
                <a:solidFill>
                  <a:srgbClr val="8B81D2">
                    <a:lumMod val="20000"/>
                    <a:lumOff val="80000"/>
                  </a:srgbClr>
                </a:solidFill>
                <a:latin typeface="Arial"/>
                <a:ea typeface="Arial"/>
                <a:cs typeface="Arial"/>
                <a:sym typeface="Arial"/>
              </a:rPr>
              <a:t>In the study by Tang et al., 10 classification models (Random Forest, SVM, Naïve Bayes, J48, Neural Network, k-NN, </a:t>
            </a:r>
            <a:r>
              <a:rPr lang="en-US" sz="1800" b="1" dirty="0" err="1">
                <a:solidFill>
                  <a:srgbClr val="8B81D2">
                    <a:lumMod val="20000"/>
                    <a:lumOff val="80000"/>
                  </a:srgbClr>
                </a:solidFill>
                <a:latin typeface="Arial"/>
                <a:ea typeface="Arial"/>
                <a:cs typeface="Arial"/>
                <a:sym typeface="Arial"/>
              </a:rPr>
              <a:t>RPart</a:t>
            </a:r>
            <a:r>
              <a:rPr lang="en-US" sz="1800" b="1" dirty="0">
                <a:solidFill>
                  <a:srgbClr val="8B81D2">
                    <a:lumMod val="20000"/>
                    <a:lumOff val="80000"/>
                  </a:srgbClr>
                </a:solidFill>
                <a:latin typeface="Arial"/>
                <a:ea typeface="Arial"/>
                <a:cs typeface="Arial"/>
                <a:sym typeface="Arial"/>
              </a:rPr>
              <a:t>, </a:t>
            </a:r>
            <a:r>
              <a:rPr lang="en-US" sz="1800" b="1" dirty="0" err="1">
                <a:solidFill>
                  <a:srgbClr val="8B81D2">
                    <a:lumMod val="20000"/>
                    <a:lumOff val="80000"/>
                  </a:srgbClr>
                </a:solidFill>
                <a:latin typeface="Arial"/>
                <a:ea typeface="Arial"/>
                <a:cs typeface="Arial"/>
                <a:sym typeface="Arial"/>
              </a:rPr>
              <a:t>JRip</a:t>
            </a:r>
            <a:r>
              <a:rPr lang="en-US" sz="1800" b="1" dirty="0">
                <a:solidFill>
                  <a:srgbClr val="8B81D2">
                    <a:lumMod val="20000"/>
                    <a:lumOff val="80000"/>
                  </a:srgbClr>
                </a:solidFill>
                <a:latin typeface="Arial"/>
                <a:ea typeface="Arial"/>
                <a:cs typeface="Arial"/>
                <a:sym typeface="Arial"/>
              </a:rPr>
              <a:t>, Bagging, and AdaBoost) were used. However, the parameters were set arbitrarily or simply by default.</a:t>
            </a:r>
          </a:p>
          <a:p>
            <a:pPr marL="0" marR="0" lvl="0" indent="0" defTabSz="914400" eaLnBrk="1" fontAlgn="auto" latinLnBrk="0" hangingPunct="1">
              <a:lnSpc>
                <a:spcPct val="100000"/>
              </a:lnSpc>
              <a:spcBef>
                <a:spcPts val="0"/>
              </a:spcBef>
              <a:spcAft>
                <a:spcPts val="0"/>
              </a:spcAft>
              <a:buClrTx/>
              <a:buSzTx/>
              <a:buFontTx/>
              <a:buNone/>
              <a:tabLst/>
              <a:defRPr sz="1800"/>
            </a:pPr>
            <a:r>
              <a:rPr lang="en-US" sz="1800" b="1" dirty="0">
                <a:solidFill>
                  <a:srgbClr val="8B81D2">
                    <a:lumMod val="20000"/>
                    <a:lumOff val="80000"/>
                  </a:srgbClr>
                </a:solidFill>
                <a:latin typeface="Arial"/>
                <a:ea typeface="Arial"/>
                <a:cs typeface="Arial"/>
                <a:sym typeface="Arial"/>
              </a:rPr>
              <a:t>In this project, we try Logistic Regression, Decision Trees, Discriminant Analysis, Naïve Bayes, SVM, and k-NN (without or with approximation) with parameter tuning.</a:t>
            </a:r>
          </a:p>
        </p:txBody>
      </p:sp>
      <p:sp>
        <p:nvSpPr>
          <p:cNvPr id="6" name="Shape 140">
            <a:extLst>
              <a:ext uri="{FF2B5EF4-FFF2-40B4-BE49-F238E27FC236}">
                <a16:creationId xmlns:a16="http://schemas.microsoft.com/office/drawing/2014/main" id="{F28C7D7F-9EB2-4D64-85BC-3D9B4A7BF5FE}"/>
              </a:ext>
            </a:extLst>
          </p:cNvPr>
          <p:cNvSpPr txBox="1">
            <a:spLocks/>
          </p:cNvSpPr>
          <p:nvPr/>
        </p:nvSpPr>
        <p:spPr>
          <a:xfrm>
            <a:off x="2953678" y="3893897"/>
            <a:ext cx="7689513" cy="91872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a:lstStyle>
          <a:p>
            <a:pPr algn="l" defTabSz="237743">
              <a:defRPr sz="1800"/>
            </a:pPr>
            <a:r>
              <a:rPr lang="en-US" sz="1600" dirty="0">
                <a:solidFill>
                  <a:srgbClr val="FFFFFF"/>
                </a:solidFill>
              </a:rPr>
              <a:t>Note:</a:t>
            </a:r>
          </a:p>
          <a:p>
            <a:pPr algn="l" defTabSz="237743">
              <a:defRPr sz="1800"/>
            </a:pPr>
            <a:r>
              <a:rPr lang="en-US" sz="1600" dirty="0" err="1">
                <a:solidFill>
                  <a:srgbClr val="FFFFFF"/>
                </a:solidFill>
              </a:rPr>
              <a:t>RPart</a:t>
            </a:r>
            <a:r>
              <a:rPr lang="en-US" sz="1600" dirty="0">
                <a:solidFill>
                  <a:srgbClr val="FFFFFF"/>
                </a:solidFill>
              </a:rPr>
              <a:t>, </a:t>
            </a:r>
            <a:r>
              <a:rPr lang="en-US" sz="1600" dirty="0" err="1">
                <a:solidFill>
                  <a:srgbClr val="FFFFFF"/>
                </a:solidFill>
              </a:rPr>
              <a:t>JRip</a:t>
            </a:r>
            <a:r>
              <a:rPr lang="en-US" sz="1600" dirty="0">
                <a:solidFill>
                  <a:srgbClr val="FFFFFF"/>
                </a:solidFill>
              </a:rPr>
              <a:t>, and J48 are decision trees.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15</a:t>
            </a:fld>
            <a:endParaRPr sz="1100">
              <a:solidFill>
                <a:srgbClr val="FFFFFF"/>
              </a:solidFill>
            </a:endParaRPr>
          </a:p>
        </p:txBody>
      </p:sp>
      <p:sp>
        <p:nvSpPr>
          <p:cNvPr id="5" name="Shape 161">
            <a:extLst>
              <a:ext uri="{FF2B5EF4-FFF2-40B4-BE49-F238E27FC236}">
                <a16:creationId xmlns:a16="http://schemas.microsoft.com/office/drawing/2014/main" id="{42215ED3-1729-40F9-9D8C-FCF062A54B3C}"/>
              </a:ext>
            </a:extLst>
          </p:cNvPr>
          <p:cNvSpPr/>
          <p:nvPr/>
        </p:nvSpPr>
        <p:spPr>
          <a:xfrm>
            <a:off x="890960" y="330876"/>
            <a:ext cx="7189783" cy="553998"/>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en-US" sz="1800" b="1" i="1" dirty="0">
                <a:solidFill>
                  <a:srgbClr val="8B81D2">
                    <a:lumMod val="20000"/>
                    <a:lumOff val="80000"/>
                  </a:srgbClr>
                </a:solidFill>
                <a:latin typeface="Arial"/>
                <a:ea typeface="Arial"/>
                <a:cs typeface="Arial"/>
                <a:sym typeface="Arial"/>
              </a:rPr>
              <a:t>/*Introduction to Logistic Regression, Decision Trees, Discriminant Analysis, Naïve Bayes, SVM, and k-NN*/</a:t>
            </a:r>
          </a:p>
        </p:txBody>
      </p:sp>
    </p:spTree>
    <p:extLst>
      <p:ext uri="{BB962C8B-B14F-4D97-AF65-F5344CB8AC3E}">
        <p14:creationId xmlns:p14="http://schemas.microsoft.com/office/powerpoint/2010/main" val="123325027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16</a:t>
            </a:fld>
            <a:endParaRPr sz="1100">
              <a:solidFill>
                <a:srgbClr val="FFFFFF"/>
              </a:solidFill>
            </a:endParaRPr>
          </a:p>
        </p:txBody>
      </p:sp>
      <p:sp>
        <p:nvSpPr>
          <p:cNvPr id="5" name="Shape 161">
            <a:extLst>
              <a:ext uri="{FF2B5EF4-FFF2-40B4-BE49-F238E27FC236}">
                <a16:creationId xmlns:a16="http://schemas.microsoft.com/office/drawing/2014/main" id="{42215ED3-1729-40F9-9D8C-FCF062A54B3C}"/>
              </a:ext>
            </a:extLst>
          </p:cNvPr>
          <p:cNvSpPr/>
          <p:nvPr/>
        </p:nvSpPr>
        <p:spPr>
          <a:xfrm>
            <a:off x="890960" y="330876"/>
            <a:ext cx="7189783" cy="276999"/>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en-US" sz="1800" b="1" i="1" dirty="0">
                <a:solidFill>
                  <a:srgbClr val="8B81D2">
                    <a:lumMod val="20000"/>
                    <a:lumOff val="80000"/>
                  </a:srgbClr>
                </a:solidFill>
                <a:latin typeface="Arial"/>
                <a:ea typeface="Arial"/>
                <a:cs typeface="Arial"/>
                <a:sym typeface="Arial"/>
              </a:rPr>
              <a:t>/*Introduction to k-NN approximation*/</a:t>
            </a:r>
          </a:p>
        </p:txBody>
      </p:sp>
    </p:spTree>
    <p:extLst>
      <p:ext uri="{BB962C8B-B14F-4D97-AF65-F5344CB8AC3E}">
        <p14:creationId xmlns:p14="http://schemas.microsoft.com/office/powerpoint/2010/main" val="105781695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sldNum" sz="quarter" idx="2"/>
          </p:nvPr>
        </p:nvSpPr>
        <p:spPr>
          <a:xfrm>
            <a:off x="8556775" y="4812624"/>
            <a:ext cx="587102" cy="165101"/>
          </a:xfrm>
          <a:prstGeom prst="rect">
            <a:avLst/>
          </a:prstGeom>
          <a:extLst>
            <a:ext uri="{C572A759-6A51-4108-AA02-DFA0A04FC94B}">
              <ma14:wrappingTextBoxFlag xmlns:ma14="http://schemas.microsoft.com/office/mac/drawingml/2011/main" xmlns="" val="1"/>
            </a:ext>
          </a:extLst>
        </p:spPr>
        <p:txBody>
          <a:bodyPr lIns="0" tIns="0" rIns="0" bIns="0">
            <a:normAutofit lnSpcReduction="10000"/>
          </a:bodyPr>
          <a:lstStyle/>
          <a:p>
            <a:pPr lvl="0">
              <a:defRPr sz="1800">
                <a:solidFill>
                  <a:srgbClr val="000000"/>
                </a:solidFill>
              </a:defRPr>
            </a:pPr>
            <a:fld id="{86CB4B4D-7CA3-9044-876B-883B54F8677D}" type="slidenum">
              <a:rPr sz="1100">
                <a:solidFill>
                  <a:srgbClr val="FFFFFF"/>
                </a:solidFill>
              </a:rPr>
              <a:t>17</a:t>
            </a:fld>
            <a:endParaRPr sz="1100">
              <a:solidFill>
                <a:srgbClr val="FFFFFF"/>
              </a:solidFill>
            </a:endParaRPr>
          </a:p>
        </p:txBody>
      </p:sp>
      <p:sp>
        <p:nvSpPr>
          <p:cNvPr id="201" name="Shape 201"/>
          <p:cNvSpPr/>
          <p:nvPr/>
        </p:nvSpPr>
        <p:spPr>
          <a:xfrm>
            <a:off x="1992768" y="2263973"/>
            <a:ext cx="5158463" cy="61555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4000" b="1">
                <a:solidFill>
                  <a:srgbClr val="FF0000"/>
                </a:solidFill>
                <a:latin typeface="Arial"/>
                <a:ea typeface="Arial"/>
                <a:cs typeface="Arial"/>
                <a:sym typeface="Arial"/>
              </a:defRPr>
            </a:lvl1pPr>
          </a:lstStyle>
          <a:p>
            <a:pPr lvl="0">
              <a:defRPr sz="1800" b="0">
                <a:solidFill>
                  <a:srgbClr val="000000"/>
                </a:solidFill>
              </a:defRPr>
            </a:pPr>
            <a:r>
              <a:rPr sz="4000" b="1" dirty="0">
                <a:solidFill>
                  <a:srgbClr val="FF0000"/>
                </a:solidFill>
              </a:rPr>
              <a:t>4.</a:t>
            </a:r>
            <a:r>
              <a:rPr lang="en-US" sz="4000" b="1" dirty="0">
                <a:solidFill>
                  <a:srgbClr val="FF0000"/>
                </a:solidFill>
              </a:rPr>
              <a:t> Evaluating Results</a:t>
            </a:r>
            <a:endParaRPr sz="40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18</a:t>
            </a:fld>
            <a:endParaRPr sz="1100">
              <a:solidFill>
                <a:srgbClr val="FFFFFF"/>
              </a:solidFill>
            </a:endParaRPr>
          </a:p>
        </p:txBody>
      </p:sp>
      <p:sp>
        <p:nvSpPr>
          <p:cNvPr id="5" name="Shape 161">
            <a:extLst>
              <a:ext uri="{FF2B5EF4-FFF2-40B4-BE49-F238E27FC236}">
                <a16:creationId xmlns:a16="http://schemas.microsoft.com/office/drawing/2014/main" id="{42215ED3-1729-40F9-9D8C-FCF062A54B3C}"/>
              </a:ext>
            </a:extLst>
          </p:cNvPr>
          <p:cNvSpPr/>
          <p:nvPr/>
        </p:nvSpPr>
        <p:spPr>
          <a:xfrm>
            <a:off x="1366993" y="905036"/>
            <a:ext cx="6862608" cy="1107996"/>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en-US" sz="1800" dirty="0">
                <a:solidFill>
                  <a:srgbClr val="8B81D2">
                    <a:lumMod val="20000"/>
                    <a:lumOff val="80000"/>
                  </a:srgbClr>
                </a:solidFill>
                <a:latin typeface="Arial"/>
                <a:ea typeface="Arial"/>
                <a:cs typeface="Arial"/>
                <a:sym typeface="Arial"/>
              </a:rPr>
              <a:t>To compare the performance of different classifiers, we calculate the accuracy for each model.</a:t>
            </a:r>
          </a:p>
          <a:p>
            <a:pPr marL="0" marR="0" lvl="0" indent="0" defTabSz="914400" eaLnBrk="1" fontAlgn="auto" latinLnBrk="0" hangingPunct="1">
              <a:lnSpc>
                <a:spcPct val="100000"/>
              </a:lnSpc>
              <a:spcBef>
                <a:spcPts val="0"/>
              </a:spcBef>
              <a:spcAft>
                <a:spcPts val="0"/>
              </a:spcAft>
              <a:buClrTx/>
              <a:buSzTx/>
              <a:buFontTx/>
              <a:buNone/>
              <a:tabLst/>
              <a:defRPr sz="1800"/>
            </a:pPr>
            <a:r>
              <a:rPr lang="en-US" sz="1800" dirty="0">
                <a:solidFill>
                  <a:srgbClr val="8B81D2">
                    <a:lumMod val="20000"/>
                    <a:lumOff val="80000"/>
                  </a:srgbClr>
                </a:solidFill>
                <a:latin typeface="Arial"/>
                <a:ea typeface="Arial"/>
                <a:cs typeface="Arial"/>
                <a:sym typeface="Arial"/>
              </a:rPr>
              <a:t>Also, to check if the classifier is sensitive and specific, we calculate the sensitivity and specificity for each user for each model.</a:t>
            </a:r>
          </a:p>
        </p:txBody>
      </p:sp>
      <p:sp>
        <p:nvSpPr>
          <p:cNvPr id="4" name="Shape 140">
            <a:extLst>
              <a:ext uri="{FF2B5EF4-FFF2-40B4-BE49-F238E27FC236}">
                <a16:creationId xmlns:a16="http://schemas.microsoft.com/office/drawing/2014/main" id="{640261B3-4505-4EEC-8E2E-FB9D17A7A741}"/>
              </a:ext>
            </a:extLst>
          </p:cNvPr>
          <p:cNvSpPr txBox="1">
            <a:spLocks/>
          </p:cNvSpPr>
          <p:nvPr/>
        </p:nvSpPr>
        <p:spPr>
          <a:xfrm>
            <a:off x="1677771" y="3426065"/>
            <a:ext cx="6862609" cy="91872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lnSpcReduction="10000"/>
          </a:bodyPr>
          <a:ls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a:lstStyle>
          <a:p>
            <a:pPr algn="l" defTabSz="237743">
              <a:defRPr sz="1800"/>
            </a:pPr>
            <a:r>
              <a:rPr lang="en-US" sz="1600" dirty="0">
                <a:solidFill>
                  <a:srgbClr val="FFFFFF"/>
                </a:solidFill>
              </a:rPr>
              <a:t>Note:</a:t>
            </a:r>
          </a:p>
          <a:p>
            <a:pPr algn="l" defTabSz="237743">
              <a:defRPr sz="1800"/>
            </a:pPr>
            <a:r>
              <a:rPr lang="en-US" sz="1600" dirty="0">
                <a:solidFill>
                  <a:srgbClr val="FFFFFF"/>
                </a:solidFill>
              </a:rPr>
              <a:t>Accuracy = (TP+TN)/(P+N) = (TP+TN)/(TP+FN+TN+FP)</a:t>
            </a:r>
          </a:p>
          <a:p>
            <a:pPr algn="l" defTabSz="237743">
              <a:defRPr sz="1800"/>
            </a:pPr>
            <a:r>
              <a:rPr lang="en-US" sz="1600" dirty="0">
                <a:solidFill>
                  <a:srgbClr val="FFFFFF"/>
                </a:solidFill>
              </a:rPr>
              <a:t>Sensitivity = TP/P = TP/(TP+FN)</a:t>
            </a:r>
          </a:p>
          <a:p>
            <a:pPr algn="l" defTabSz="237743">
              <a:defRPr sz="1800"/>
            </a:pPr>
            <a:r>
              <a:rPr lang="en-US" sz="1600" dirty="0">
                <a:solidFill>
                  <a:srgbClr val="FFFFFF"/>
                </a:solidFill>
              </a:rPr>
              <a:t>Specificity = TN/N = TN/(TN+FP)</a:t>
            </a:r>
          </a:p>
        </p:txBody>
      </p:sp>
    </p:spTree>
    <p:extLst>
      <p:ext uri="{BB962C8B-B14F-4D97-AF65-F5344CB8AC3E}">
        <p14:creationId xmlns:p14="http://schemas.microsoft.com/office/powerpoint/2010/main" val="34191424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19</a:t>
            </a:fld>
            <a:endParaRPr sz="1100">
              <a:solidFill>
                <a:srgbClr val="FFFFFF"/>
              </a:solidFill>
            </a:endParaRPr>
          </a:p>
        </p:txBody>
      </p:sp>
      <p:sp>
        <p:nvSpPr>
          <p:cNvPr id="5" name="Shape 161">
            <a:extLst>
              <a:ext uri="{FF2B5EF4-FFF2-40B4-BE49-F238E27FC236}">
                <a16:creationId xmlns:a16="http://schemas.microsoft.com/office/drawing/2014/main" id="{42215ED3-1729-40F9-9D8C-FCF062A54B3C}"/>
              </a:ext>
            </a:extLst>
          </p:cNvPr>
          <p:cNvSpPr/>
          <p:nvPr/>
        </p:nvSpPr>
        <p:spPr>
          <a:xfrm>
            <a:off x="909793" y="968831"/>
            <a:ext cx="6862608" cy="276999"/>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sz="1800"/>
            </a:pPr>
            <a:r>
              <a:rPr lang="en-US" sz="1800" i="1" dirty="0">
                <a:solidFill>
                  <a:srgbClr val="8B81D2">
                    <a:lumMod val="20000"/>
                    <a:lumOff val="80000"/>
                  </a:srgbClr>
                </a:solidFill>
                <a:latin typeface="Arial"/>
                <a:ea typeface="Arial"/>
                <a:cs typeface="Arial"/>
                <a:sym typeface="Arial"/>
              </a:rPr>
              <a:t>// tables for accuracy, sensitivity, and specificity</a:t>
            </a:r>
          </a:p>
        </p:txBody>
      </p:sp>
      <p:sp>
        <p:nvSpPr>
          <p:cNvPr id="4" name="Shape 140">
            <a:extLst>
              <a:ext uri="{FF2B5EF4-FFF2-40B4-BE49-F238E27FC236}">
                <a16:creationId xmlns:a16="http://schemas.microsoft.com/office/drawing/2014/main" id="{640261B3-4505-4EEC-8E2E-FB9D17A7A741}"/>
              </a:ext>
            </a:extLst>
          </p:cNvPr>
          <p:cNvSpPr txBox="1">
            <a:spLocks/>
          </p:cNvSpPr>
          <p:nvPr/>
        </p:nvSpPr>
        <p:spPr>
          <a:xfrm>
            <a:off x="1677771" y="3426065"/>
            <a:ext cx="6862609" cy="91872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lnSpcReduction="10000"/>
          </a:bodyPr>
          <a:ls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a:lstStyle>
          <a:p>
            <a:pPr algn="l" defTabSz="237743">
              <a:defRPr sz="1800"/>
            </a:pPr>
            <a:r>
              <a:rPr lang="en-US" sz="1600" dirty="0">
                <a:solidFill>
                  <a:srgbClr val="FFFFFF"/>
                </a:solidFill>
              </a:rPr>
              <a:t>Note:</a:t>
            </a:r>
          </a:p>
          <a:p>
            <a:pPr algn="l" defTabSz="237743">
              <a:defRPr sz="1800"/>
            </a:pPr>
            <a:r>
              <a:rPr lang="en-US" sz="1600" dirty="0">
                <a:solidFill>
                  <a:srgbClr val="FFFFFF"/>
                </a:solidFill>
              </a:rPr>
              <a:t>Accuracy = (TP+TN)/(P+N) = (TP+TN)/(TP+FN+TN+FP)</a:t>
            </a:r>
          </a:p>
          <a:p>
            <a:pPr algn="l" defTabSz="237743">
              <a:defRPr sz="1800"/>
            </a:pPr>
            <a:r>
              <a:rPr lang="en-US" sz="1600" dirty="0">
                <a:solidFill>
                  <a:srgbClr val="FFFFFF"/>
                </a:solidFill>
              </a:rPr>
              <a:t>Sensitivity = TP/P = TP/(TP+FN)</a:t>
            </a:r>
          </a:p>
          <a:p>
            <a:pPr algn="l" defTabSz="237743">
              <a:defRPr sz="1800"/>
            </a:pPr>
            <a:r>
              <a:rPr lang="en-US" sz="1600" dirty="0">
                <a:solidFill>
                  <a:srgbClr val="FFFFFF"/>
                </a:solidFill>
              </a:rPr>
              <a:t>Specificity = TN/N = TN/(TN+FP)</a:t>
            </a:r>
          </a:p>
        </p:txBody>
      </p:sp>
    </p:spTree>
    <p:extLst>
      <p:ext uri="{BB962C8B-B14F-4D97-AF65-F5344CB8AC3E}">
        <p14:creationId xmlns:p14="http://schemas.microsoft.com/office/powerpoint/2010/main" val="214322004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sldNum" sz="quarter" idx="2"/>
          </p:nvPr>
        </p:nvSpPr>
        <p:spPr>
          <a:xfrm>
            <a:off x="8556775" y="4812624"/>
            <a:ext cx="587102" cy="347949"/>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spAutoFit/>
          </a:bodyPr>
          <a:lstStyle>
            <a:lvl1pPr algn="r">
              <a:defRPr sz="1100">
                <a:solidFill>
                  <a:srgbClr val="FFFFFF"/>
                </a:solidFill>
                <a:latin typeface="Hind"/>
                <a:ea typeface="Hind"/>
                <a:cs typeface="Hind"/>
                <a:sym typeface="Hind"/>
              </a:defRPr>
            </a:lvl1pPr>
            <a:lvl2pPr>
              <a:defRPr sz="1400">
                <a:latin typeface="+mn-lt"/>
                <a:ea typeface="+mn-ea"/>
                <a:cs typeface="+mn-cs"/>
                <a:sym typeface="Helvetica Neue"/>
              </a:defRPr>
            </a:lvl2pPr>
            <a:lvl3pPr>
              <a:defRPr sz="1400">
                <a:latin typeface="+mn-lt"/>
                <a:ea typeface="+mn-ea"/>
                <a:cs typeface="+mn-cs"/>
                <a:sym typeface="Helvetica Neue"/>
              </a:defRPr>
            </a:lvl3pPr>
            <a:lvl4pPr>
              <a:defRPr sz="1400">
                <a:latin typeface="+mn-lt"/>
                <a:ea typeface="+mn-ea"/>
                <a:cs typeface="+mn-cs"/>
                <a:sym typeface="Helvetica Neue"/>
              </a:defRPr>
            </a:lvl4pPr>
            <a:lvl5pPr>
              <a:defRPr sz="1400">
                <a:latin typeface="+mn-lt"/>
                <a:ea typeface="+mn-ea"/>
                <a:cs typeface="+mn-cs"/>
                <a:sym typeface="Helvetica Neue"/>
              </a:defRPr>
            </a:lvl5pPr>
            <a:lvl6pPr>
              <a:defRPr sz="1400">
                <a:latin typeface="+mn-lt"/>
                <a:ea typeface="+mn-ea"/>
                <a:cs typeface="+mn-cs"/>
                <a:sym typeface="Helvetica Neue"/>
              </a:defRPr>
            </a:lvl6pPr>
            <a:lvl7pPr>
              <a:defRPr sz="1400">
                <a:latin typeface="+mn-lt"/>
                <a:ea typeface="+mn-ea"/>
                <a:cs typeface="+mn-cs"/>
                <a:sym typeface="Helvetica Neue"/>
              </a:defRPr>
            </a:lvl7pPr>
            <a:lvl8pPr>
              <a:defRPr sz="1400">
                <a:latin typeface="+mn-lt"/>
                <a:ea typeface="+mn-ea"/>
                <a:cs typeface="+mn-cs"/>
                <a:sym typeface="Helvetica Neue"/>
              </a:defRPr>
            </a:lvl8pPr>
            <a:lvl9pPr>
              <a:defRPr sz="1400">
                <a:latin typeface="+mn-lt"/>
                <a:ea typeface="+mn-ea"/>
                <a:cs typeface="+mn-cs"/>
                <a:sym typeface="Helvetica Neue"/>
              </a:defRPr>
            </a:lvl9pPr>
          </a:lstStyle>
          <a:p>
            <a:pPr lvl="0">
              <a:defRPr sz="1800">
                <a:solidFill>
                  <a:srgbClr val="000000"/>
                </a:solidFill>
              </a:defRPr>
            </a:pPr>
            <a:fld id="{86CB4B4D-7CA3-9044-876B-883B54F8677D}" type="slidenum">
              <a:rPr lang="en-US" smtClean="0"/>
              <a:pPr/>
              <a:t>2</a:t>
            </a:fld>
            <a:endParaRPr sz="900">
              <a:solidFill>
                <a:srgbClr val="FFFFFF"/>
              </a:solidFill>
            </a:endParaRPr>
          </a:p>
        </p:txBody>
      </p:sp>
      <p:sp>
        <p:nvSpPr>
          <p:cNvPr id="144" name="Shape 144"/>
          <p:cNvSpPr/>
          <p:nvPr/>
        </p:nvSpPr>
        <p:spPr>
          <a:xfrm>
            <a:off x="2765549" y="2702557"/>
            <a:ext cx="4292197"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defRPr sz="1800"/>
            </a:pPr>
            <a:r>
              <a:rPr lang="en-US" sz="2000" b="1" dirty="0">
                <a:solidFill>
                  <a:srgbClr val="D200A3"/>
                </a:solidFill>
                <a:latin typeface="Arial"/>
                <a:ea typeface="Arial"/>
                <a:cs typeface="Arial"/>
                <a:sym typeface="Arial"/>
              </a:rPr>
              <a:t>Section</a:t>
            </a:r>
            <a:r>
              <a:rPr sz="2000" b="1" dirty="0">
                <a:solidFill>
                  <a:srgbClr val="D200A3"/>
                </a:solidFill>
                <a:latin typeface="Arial"/>
                <a:ea typeface="Arial"/>
                <a:cs typeface="Arial"/>
                <a:sym typeface="Arial"/>
              </a:rPr>
              <a:t> Three  </a:t>
            </a:r>
            <a:r>
              <a:rPr lang="en-US" sz="2000" b="1" dirty="0">
                <a:solidFill>
                  <a:srgbClr val="D200A3"/>
                </a:solidFill>
                <a:latin typeface="Arial"/>
                <a:ea typeface="Arial"/>
                <a:cs typeface="Arial"/>
                <a:sym typeface="Arial"/>
              </a:rPr>
              <a:t>M</a:t>
            </a:r>
            <a:r>
              <a:rPr lang="en-US" sz="2000" b="1" dirty="0">
                <a:solidFill>
                  <a:srgbClr val="FFFFFF"/>
                </a:solidFill>
                <a:latin typeface="Arial"/>
                <a:ea typeface="Arial"/>
                <a:cs typeface="Arial"/>
                <a:sym typeface="Arial"/>
              </a:rPr>
              <a:t>odel</a:t>
            </a:r>
            <a:r>
              <a:rPr sz="2000" b="1" dirty="0">
                <a:solidFill>
                  <a:srgbClr val="FFFFFF"/>
                </a:solidFill>
                <a:latin typeface="Arial"/>
                <a:ea typeface="Arial"/>
                <a:cs typeface="Arial"/>
                <a:sym typeface="Arial"/>
              </a:rPr>
              <a:t> </a:t>
            </a:r>
            <a:r>
              <a:rPr lang="en-US" sz="2000" b="1" dirty="0">
                <a:solidFill>
                  <a:srgbClr val="E600A1"/>
                </a:solidFill>
                <a:latin typeface="Arial"/>
                <a:ea typeface="Arial"/>
                <a:cs typeface="Arial"/>
                <a:sym typeface="Arial"/>
              </a:rPr>
              <a:t>D</a:t>
            </a:r>
            <a:r>
              <a:rPr sz="2000" b="1" dirty="0">
                <a:solidFill>
                  <a:srgbClr val="FFFFFF"/>
                </a:solidFill>
                <a:latin typeface="Arial"/>
                <a:ea typeface="Arial"/>
                <a:cs typeface="Arial"/>
                <a:sym typeface="Arial"/>
              </a:rPr>
              <a:t>e</a:t>
            </a:r>
            <a:r>
              <a:rPr lang="en-US" sz="2000" b="1" dirty="0">
                <a:solidFill>
                  <a:srgbClr val="FFFFFF"/>
                </a:solidFill>
                <a:latin typeface="Arial"/>
                <a:ea typeface="Arial"/>
                <a:cs typeface="Arial"/>
                <a:sym typeface="Arial"/>
              </a:rPr>
              <a:t>scription</a:t>
            </a:r>
            <a:r>
              <a:rPr sz="2000" b="1" dirty="0">
                <a:solidFill>
                  <a:srgbClr val="FFFFFF"/>
                </a:solidFill>
                <a:latin typeface="Arial"/>
                <a:ea typeface="Arial"/>
                <a:cs typeface="Arial"/>
                <a:sym typeface="Arial"/>
              </a:rPr>
              <a:t>  </a:t>
            </a:r>
          </a:p>
        </p:txBody>
      </p:sp>
      <p:sp>
        <p:nvSpPr>
          <p:cNvPr id="145" name="Shape 145"/>
          <p:cNvSpPr/>
          <p:nvPr/>
        </p:nvSpPr>
        <p:spPr>
          <a:xfrm>
            <a:off x="2790949" y="2074946"/>
            <a:ext cx="3661259" cy="3077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lang="en-US" sz="2000" b="1" dirty="0">
                <a:solidFill>
                  <a:srgbClr val="00FE61"/>
                </a:solidFill>
                <a:latin typeface="Arial"/>
                <a:ea typeface="Arial"/>
                <a:cs typeface="Arial"/>
                <a:sym typeface="Arial"/>
              </a:rPr>
              <a:t>Section</a:t>
            </a:r>
            <a:r>
              <a:rPr sz="2000" b="1" dirty="0">
                <a:solidFill>
                  <a:srgbClr val="00FE61"/>
                </a:solidFill>
                <a:latin typeface="Arial"/>
                <a:ea typeface="Arial"/>
                <a:cs typeface="Arial"/>
                <a:sym typeface="Arial"/>
              </a:rPr>
              <a:t> Two  D</a:t>
            </a:r>
            <a:r>
              <a:rPr sz="2000" b="1" dirty="0">
                <a:solidFill>
                  <a:srgbClr val="FFFFFF"/>
                </a:solidFill>
                <a:latin typeface="Arial"/>
                <a:ea typeface="Arial"/>
                <a:cs typeface="Arial"/>
                <a:sym typeface="Arial"/>
              </a:rPr>
              <a:t>ata </a:t>
            </a:r>
            <a:r>
              <a:rPr lang="en-US" sz="2000" b="1" dirty="0">
                <a:solidFill>
                  <a:srgbClr val="00FF62"/>
                </a:solidFill>
                <a:latin typeface="Arial"/>
                <a:ea typeface="Arial"/>
                <a:cs typeface="Arial"/>
                <a:sym typeface="Arial"/>
              </a:rPr>
              <a:t>P</a:t>
            </a:r>
            <a:r>
              <a:rPr lang="en-US" sz="2000" b="1" dirty="0">
                <a:solidFill>
                  <a:srgbClr val="FFFFFF"/>
                </a:solidFill>
                <a:latin typeface="Arial"/>
                <a:ea typeface="Arial"/>
                <a:cs typeface="Arial"/>
                <a:sym typeface="Arial"/>
              </a:rPr>
              <a:t>rocessing</a:t>
            </a:r>
            <a:endParaRPr sz="2000" b="1" dirty="0">
              <a:solidFill>
                <a:srgbClr val="FFFFFF"/>
              </a:solidFill>
              <a:latin typeface="Arial"/>
              <a:ea typeface="Arial"/>
              <a:cs typeface="Arial"/>
              <a:sym typeface="Arial"/>
            </a:endParaRPr>
          </a:p>
        </p:txBody>
      </p:sp>
      <p:sp>
        <p:nvSpPr>
          <p:cNvPr id="146" name="Shape 146"/>
          <p:cNvSpPr/>
          <p:nvPr/>
        </p:nvSpPr>
        <p:spPr>
          <a:xfrm>
            <a:off x="2790949" y="1447334"/>
            <a:ext cx="3202800" cy="3077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lang="en-US" sz="2000" b="1" dirty="0">
                <a:solidFill>
                  <a:srgbClr val="00FDFF"/>
                </a:solidFill>
                <a:latin typeface="Arial"/>
                <a:ea typeface="Arial"/>
                <a:cs typeface="Arial"/>
                <a:sym typeface="Arial"/>
              </a:rPr>
              <a:t>Section</a:t>
            </a:r>
            <a:r>
              <a:rPr sz="2000" b="1" dirty="0">
                <a:solidFill>
                  <a:srgbClr val="00FDFF"/>
                </a:solidFill>
                <a:latin typeface="Arial"/>
                <a:ea typeface="Arial"/>
                <a:cs typeface="Arial"/>
                <a:sym typeface="Arial"/>
              </a:rPr>
              <a:t> One   </a:t>
            </a:r>
            <a:r>
              <a:rPr lang="en-US" sz="2000" b="1" dirty="0">
                <a:solidFill>
                  <a:srgbClr val="00FDFF"/>
                </a:solidFill>
                <a:latin typeface="Arial"/>
                <a:ea typeface="Arial"/>
                <a:cs typeface="Arial"/>
                <a:sym typeface="Arial"/>
              </a:rPr>
              <a:t>I</a:t>
            </a:r>
            <a:r>
              <a:rPr lang="en-US" sz="2000" b="1" dirty="0">
                <a:solidFill>
                  <a:srgbClr val="FFFFFF"/>
                </a:solidFill>
                <a:latin typeface="Arial"/>
                <a:ea typeface="Arial"/>
                <a:cs typeface="Arial"/>
                <a:sym typeface="Arial"/>
              </a:rPr>
              <a:t>ntroduction</a:t>
            </a:r>
            <a:endParaRPr sz="2000" b="1" dirty="0">
              <a:solidFill>
                <a:srgbClr val="FFFFFF"/>
              </a:solidFill>
              <a:latin typeface="Arial"/>
              <a:ea typeface="Arial"/>
              <a:cs typeface="Arial"/>
              <a:sym typeface="Arial"/>
            </a:endParaRPr>
          </a:p>
        </p:txBody>
      </p:sp>
      <p:sp>
        <p:nvSpPr>
          <p:cNvPr id="147" name="Shape 147"/>
          <p:cNvSpPr/>
          <p:nvPr/>
        </p:nvSpPr>
        <p:spPr>
          <a:xfrm>
            <a:off x="2790949" y="3330171"/>
            <a:ext cx="4102085" cy="3077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lang="en-US" sz="2000" b="1" dirty="0">
                <a:solidFill>
                  <a:srgbClr val="FF002F"/>
                </a:solidFill>
                <a:latin typeface="Arial"/>
                <a:ea typeface="Arial"/>
                <a:cs typeface="Arial"/>
                <a:sym typeface="Arial"/>
              </a:rPr>
              <a:t>Section</a:t>
            </a:r>
            <a:r>
              <a:rPr sz="2000" b="1" dirty="0">
                <a:solidFill>
                  <a:srgbClr val="FF002F"/>
                </a:solidFill>
                <a:latin typeface="Arial"/>
                <a:ea typeface="Arial"/>
                <a:cs typeface="Arial"/>
                <a:sym typeface="Arial"/>
              </a:rPr>
              <a:t> Four </a:t>
            </a:r>
            <a:r>
              <a:rPr lang="en-US" sz="2000" b="1" dirty="0">
                <a:solidFill>
                  <a:srgbClr val="FF002F"/>
                </a:solidFill>
                <a:latin typeface="Arial"/>
                <a:ea typeface="Arial"/>
                <a:cs typeface="Arial"/>
                <a:sym typeface="Arial"/>
              </a:rPr>
              <a:t>E</a:t>
            </a:r>
            <a:r>
              <a:rPr lang="en-US" sz="2000" b="1" dirty="0">
                <a:solidFill>
                  <a:srgbClr val="FFFFFF"/>
                </a:solidFill>
                <a:latin typeface="Arial"/>
                <a:ea typeface="Arial"/>
                <a:cs typeface="Arial"/>
                <a:sym typeface="Arial"/>
              </a:rPr>
              <a:t>valuating</a:t>
            </a:r>
            <a:r>
              <a:rPr sz="2000" b="1" dirty="0">
                <a:solidFill>
                  <a:srgbClr val="FF002F"/>
                </a:solidFill>
                <a:latin typeface="Arial"/>
                <a:ea typeface="Arial"/>
                <a:cs typeface="Arial"/>
                <a:sym typeface="Arial"/>
              </a:rPr>
              <a:t> </a:t>
            </a:r>
            <a:r>
              <a:rPr lang="en-US" sz="2000" b="1" dirty="0">
                <a:solidFill>
                  <a:srgbClr val="FF002F"/>
                </a:solidFill>
                <a:latin typeface="Arial"/>
                <a:ea typeface="Arial"/>
                <a:cs typeface="Arial"/>
                <a:sym typeface="Arial"/>
              </a:rPr>
              <a:t>R</a:t>
            </a:r>
            <a:r>
              <a:rPr lang="en-US" sz="2000" b="1" dirty="0">
                <a:solidFill>
                  <a:srgbClr val="FFFFFF"/>
                </a:solidFill>
                <a:latin typeface="Arial"/>
                <a:ea typeface="Arial"/>
                <a:cs typeface="Arial"/>
                <a:sym typeface="Arial"/>
              </a:rPr>
              <a:t>esults</a:t>
            </a:r>
            <a:r>
              <a:rPr sz="2000" b="1" dirty="0">
                <a:solidFill>
                  <a:srgbClr val="FFFFFF"/>
                </a:solidFill>
                <a:latin typeface="Arial"/>
                <a:ea typeface="Arial"/>
                <a:cs typeface="Arial"/>
                <a:sym typeface="Arial"/>
              </a:rPr>
              <a:t> </a:t>
            </a:r>
          </a:p>
        </p:txBody>
      </p:sp>
      <p:sp>
        <p:nvSpPr>
          <p:cNvPr id="148" name="Shape 148"/>
          <p:cNvSpPr/>
          <p:nvPr/>
        </p:nvSpPr>
        <p:spPr>
          <a:xfrm>
            <a:off x="2790949" y="3957782"/>
            <a:ext cx="3246081" cy="3077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lang="en-US" sz="2000" b="1" dirty="0">
                <a:solidFill>
                  <a:srgbClr val="FAFF00"/>
                </a:solidFill>
                <a:latin typeface="Arial"/>
                <a:ea typeface="Arial"/>
                <a:cs typeface="Arial"/>
                <a:sym typeface="Arial"/>
              </a:rPr>
              <a:t>Section</a:t>
            </a:r>
            <a:r>
              <a:rPr sz="2000" b="1" dirty="0">
                <a:solidFill>
                  <a:srgbClr val="FAFF00"/>
                </a:solidFill>
                <a:latin typeface="Arial"/>
                <a:ea typeface="Arial"/>
                <a:cs typeface="Arial"/>
                <a:sym typeface="Arial"/>
              </a:rPr>
              <a:t> Five  </a:t>
            </a:r>
            <a:r>
              <a:rPr lang="en-US" sz="2000" b="1" dirty="0">
                <a:solidFill>
                  <a:srgbClr val="FAFF00"/>
                </a:solidFill>
                <a:latin typeface="Arial"/>
                <a:ea typeface="Arial"/>
                <a:cs typeface="Arial"/>
                <a:sym typeface="Arial"/>
              </a:rPr>
              <a:t>F</a:t>
            </a:r>
            <a:r>
              <a:rPr lang="en-US" sz="2000" b="1" dirty="0">
                <a:solidFill>
                  <a:srgbClr val="FFFFFF"/>
                </a:solidFill>
                <a:latin typeface="Arial"/>
                <a:ea typeface="Arial"/>
                <a:cs typeface="Arial"/>
                <a:sym typeface="Arial"/>
              </a:rPr>
              <a:t>uture</a:t>
            </a:r>
            <a:r>
              <a:rPr sz="2000" b="1" dirty="0">
                <a:solidFill>
                  <a:srgbClr val="FFFFFF"/>
                </a:solidFill>
                <a:latin typeface="Arial"/>
                <a:ea typeface="Arial"/>
                <a:cs typeface="Arial"/>
                <a:sym typeface="Arial"/>
              </a:rPr>
              <a:t> </a:t>
            </a:r>
            <a:r>
              <a:rPr lang="en-US" sz="2000" b="1" dirty="0">
                <a:solidFill>
                  <a:srgbClr val="F3FF00"/>
                </a:solidFill>
                <a:latin typeface="Arial"/>
                <a:ea typeface="Arial"/>
                <a:cs typeface="Arial"/>
                <a:sym typeface="Arial"/>
              </a:rPr>
              <a:t>W</a:t>
            </a:r>
            <a:r>
              <a:rPr lang="en-US" sz="2000" b="1" dirty="0">
                <a:solidFill>
                  <a:srgbClr val="FFFFFF"/>
                </a:solidFill>
                <a:latin typeface="Arial"/>
                <a:ea typeface="Arial"/>
                <a:cs typeface="Arial"/>
                <a:sym typeface="Arial"/>
              </a:rPr>
              <a:t>ork</a:t>
            </a:r>
            <a:endParaRPr sz="2000" b="1" dirty="0">
              <a:solidFill>
                <a:srgbClr val="FFFFFF"/>
              </a:solidFill>
              <a:latin typeface="Arial"/>
              <a:ea typeface="Arial"/>
              <a:cs typeface="Arial"/>
              <a:sym typeface="Arial"/>
            </a:endParaRPr>
          </a:p>
        </p:txBody>
      </p:sp>
      <p:sp>
        <p:nvSpPr>
          <p:cNvPr id="149" name="Shape 149"/>
          <p:cNvSpPr/>
          <p:nvPr/>
        </p:nvSpPr>
        <p:spPr>
          <a:xfrm>
            <a:off x="2570280" y="670784"/>
            <a:ext cx="1477969" cy="38472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500" b="1">
                <a:solidFill>
                  <a:srgbClr val="FFFFFF"/>
                </a:solidFill>
                <a:latin typeface="Arial"/>
                <a:ea typeface="Arial"/>
                <a:cs typeface="Arial"/>
                <a:sym typeface="Arial"/>
              </a:defRPr>
            </a:lvl1pPr>
          </a:lstStyle>
          <a:p>
            <a:pPr lvl="0">
              <a:defRPr sz="1800" b="0">
                <a:solidFill>
                  <a:srgbClr val="000000"/>
                </a:solidFill>
              </a:defRPr>
            </a:pPr>
            <a:r>
              <a:rPr lang="en-US" sz="2500" b="1" dirty="0">
                <a:solidFill>
                  <a:srgbClr val="FFFFFF"/>
                </a:solidFill>
              </a:rPr>
              <a:t>Contents</a:t>
            </a:r>
            <a:r>
              <a:rPr sz="2500" b="1" dirty="0">
                <a:solidFill>
                  <a:srgbClr val="FFFFFF"/>
                </a:solidFill>
              </a:rPr>
              <a:t> </a:t>
            </a:r>
          </a:p>
        </p:txBody>
      </p:sp>
    </p:spTree>
    <p:extLst>
      <p:ext uri="{BB962C8B-B14F-4D97-AF65-F5344CB8AC3E}">
        <p14:creationId xmlns:p14="http://schemas.microsoft.com/office/powerpoint/2010/main" val="334422376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sldNum" sz="quarter" idx="2"/>
          </p:nvPr>
        </p:nvSpPr>
        <p:spPr>
          <a:xfrm>
            <a:off x="8556775" y="4812624"/>
            <a:ext cx="587102" cy="165101"/>
          </a:xfrm>
          <a:prstGeom prst="rect">
            <a:avLst/>
          </a:prstGeom>
          <a:extLst>
            <a:ext uri="{C572A759-6A51-4108-AA02-DFA0A04FC94B}">
              <ma14:wrappingTextBoxFlag xmlns:ma14="http://schemas.microsoft.com/office/mac/drawingml/2011/main" xmlns="" val="1"/>
            </a:ext>
          </a:extLst>
        </p:spPr>
        <p:txBody>
          <a:bodyPr lIns="0" tIns="0" rIns="0" bIns="0">
            <a:normAutofit lnSpcReduction="10000"/>
          </a:bodyPr>
          <a:lstStyle/>
          <a:p>
            <a:pPr marL="0" marR="0" lvl="0" indent="0" algn="r" defTabSz="914400" eaLnBrk="1" fontAlgn="auto" latinLnBrk="0" hangingPunct="1">
              <a:lnSpc>
                <a:spcPct val="100000"/>
              </a:lnSpc>
              <a:spcBef>
                <a:spcPts val="0"/>
              </a:spcBef>
              <a:spcAft>
                <a:spcPts val="0"/>
              </a:spcAft>
              <a:buClrTx/>
              <a:buSzTx/>
              <a:buFontTx/>
              <a:buNone/>
              <a:tabLst/>
              <a:defRPr sz="1800">
                <a:solidFill>
                  <a:srgbClr val="000000"/>
                </a:solidFill>
              </a:defRPr>
            </a:pPr>
            <a:fld id="{86CB4B4D-7CA3-9044-876B-883B54F8677D}" type="slidenum">
              <a:rPr kumimoji="0" sz="1100" b="0" i="0" u="none" strike="noStrike" kern="0" cap="none" spc="0" normalizeH="0" baseline="0" noProof="0">
                <a:ln>
                  <a:noFill/>
                </a:ln>
                <a:solidFill>
                  <a:srgbClr val="FFFFFF"/>
                </a:solidFill>
                <a:effectLst/>
                <a:uLnTx/>
                <a:uFillTx/>
                <a:latin typeface="Hind"/>
                <a:sym typeface="Hind"/>
              </a:rPr>
              <a:pPr marL="0" marR="0" lvl="0" indent="0" algn="r" defTabSz="914400" eaLnBrk="1" fontAlgn="auto" latinLnBrk="0" hangingPunct="1">
                <a:lnSpc>
                  <a:spcPct val="100000"/>
                </a:lnSpc>
                <a:spcBef>
                  <a:spcPts val="0"/>
                </a:spcBef>
                <a:spcAft>
                  <a:spcPts val="0"/>
                </a:spcAft>
                <a:buClrTx/>
                <a:buSzTx/>
                <a:buFontTx/>
                <a:buNone/>
                <a:tabLst/>
                <a:defRPr sz="1800">
                  <a:solidFill>
                    <a:srgbClr val="000000"/>
                  </a:solidFill>
                </a:defRPr>
              </a:pPr>
              <a:t>20</a:t>
            </a:fld>
            <a:endParaRPr kumimoji="0" sz="1100" b="0" i="0" u="none" strike="noStrike" kern="0" cap="none" spc="0" normalizeH="0" baseline="0" noProof="0">
              <a:ln>
                <a:noFill/>
              </a:ln>
              <a:solidFill>
                <a:srgbClr val="FFFFFF"/>
              </a:solidFill>
              <a:effectLst/>
              <a:uLnTx/>
              <a:uFillTx/>
              <a:latin typeface="Hind"/>
              <a:sym typeface="Hind"/>
            </a:endParaRPr>
          </a:p>
        </p:txBody>
      </p:sp>
      <p:sp>
        <p:nvSpPr>
          <p:cNvPr id="201" name="Shape 201"/>
          <p:cNvSpPr/>
          <p:nvPr/>
        </p:nvSpPr>
        <p:spPr>
          <a:xfrm>
            <a:off x="2418070" y="1956197"/>
            <a:ext cx="3590727" cy="61555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4000" b="1">
                <a:solidFill>
                  <a:srgbClr val="FF0000"/>
                </a:solidFill>
                <a:latin typeface="Arial"/>
                <a:ea typeface="Arial"/>
                <a:cs typeface="Arial"/>
                <a:sym typeface="Arial"/>
              </a:defRPr>
            </a:lvl1pPr>
          </a:lstStyle>
          <a:p>
            <a:pPr marL="0" marR="0" lvl="0" indent="0" defTabSz="914400" eaLnBrk="1" fontAlgn="auto" latinLnBrk="0" hangingPunct="1">
              <a:lnSpc>
                <a:spcPct val="100000"/>
              </a:lnSpc>
              <a:spcBef>
                <a:spcPts val="0"/>
              </a:spcBef>
              <a:spcAft>
                <a:spcPts val="0"/>
              </a:spcAft>
              <a:buClrTx/>
              <a:buSzTx/>
              <a:buFontTx/>
              <a:buNone/>
              <a:tabLst/>
              <a:defRPr sz="1800" b="0">
                <a:solidFill>
                  <a:srgbClr val="000000"/>
                </a:solidFill>
              </a:defRPr>
            </a:pPr>
            <a:r>
              <a:rPr kumimoji="0" lang="en-US" sz="4000" b="1" i="0" u="none" strike="noStrike" kern="0" cap="none" spc="0" normalizeH="0" baseline="0" noProof="0" dirty="0">
                <a:ln>
                  <a:noFill/>
                </a:ln>
                <a:solidFill>
                  <a:srgbClr val="FFFF00"/>
                </a:solidFill>
                <a:effectLst/>
                <a:uLnTx/>
                <a:uFillTx/>
                <a:latin typeface="Arial"/>
                <a:cs typeface="Arial"/>
                <a:sym typeface="Arial"/>
              </a:rPr>
              <a:t>5. Future Work</a:t>
            </a:r>
            <a:endParaRPr kumimoji="0" sz="4000" b="1" i="0" u="none" strike="noStrike" kern="0" cap="none" spc="0" normalizeH="0" baseline="0" noProof="0" dirty="0">
              <a:ln>
                <a:noFill/>
              </a:ln>
              <a:solidFill>
                <a:srgbClr val="FFFF00"/>
              </a:solidFill>
              <a:effectLst/>
              <a:uLnTx/>
              <a:uFillTx/>
              <a:latin typeface="Arial"/>
              <a:cs typeface="Arial"/>
              <a:sym typeface="Arial"/>
            </a:endParaRPr>
          </a:p>
        </p:txBody>
      </p:sp>
    </p:spTree>
    <p:extLst>
      <p:ext uri="{BB962C8B-B14F-4D97-AF65-F5344CB8AC3E}">
        <p14:creationId xmlns:p14="http://schemas.microsoft.com/office/powerpoint/2010/main" val="136222349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marR="0" lvl="0" indent="0" algn="r" defTabSz="914400" eaLnBrk="1" fontAlgn="auto" latinLnBrk="0" hangingPunct="1">
              <a:lnSpc>
                <a:spcPct val="100000"/>
              </a:lnSpc>
              <a:spcBef>
                <a:spcPts val="0"/>
              </a:spcBef>
              <a:spcAft>
                <a:spcPts val="0"/>
              </a:spcAft>
              <a:buClrTx/>
              <a:buSzTx/>
              <a:buFontTx/>
              <a:buNone/>
              <a:tabLst/>
              <a:defRPr sz="1800">
                <a:solidFill>
                  <a:srgbClr val="000000"/>
                </a:solidFill>
              </a:defRPr>
            </a:pPr>
            <a:fld id="{86CB4B4D-7CA3-9044-876B-883B54F8677D}" type="slidenum">
              <a:rPr kumimoji="0" sz="1100" b="0" i="0" u="none" strike="noStrike" kern="0" cap="none" spc="0" normalizeH="0" baseline="0" noProof="0">
                <a:ln>
                  <a:noFill/>
                </a:ln>
                <a:solidFill>
                  <a:srgbClr val="FFFFFF"/>
                </a:solidFill>
                <a:effectLst/>
                <a:uLnTx/>
                <a:uFillTx/>
                <a:latin typeface="Hind"/>
                <a:sym typeface="Hind"/>
              </a:rPr>
              <a:pPr marL="0" marR="0" lvl="0" indent="0" algn="r" defTabSz="914400" eaLnBrk="1" fontAlgn="auto" latinLnBrk="0" hangingPunct="1">
                <a:lnSpc>
                  <a:spcPct val="100000"/>
                </a:lnSpc>
                <a:spcBef>
                  <a:spcPts val="0"/>
                </a:spcBef>
                <a:spcAft>
                  <a:spcPts val="0"/>
                </a:spcAft>
                <a:buClrTx/>
                <a:buSzTx/>
                <a:buFontTx/>
                <a:buNone/>
                <a:tabLst/>
                <a:defRPr sz="1800">
                  <a:solidFill>
                    <a:srgbClr val="000000"/>
                  </a:solidFill>
                </a:defRPr>
              </a:pPr>
              <a:t>21</a:t>
            </a:fld>
            <a:endParaRPr kumimoji="0" sz="1100" b="0" i="0" u="none" strike="noStrike" kern="0" cap="none" spc="0" normalizeH="0" baseline="0" noProof="0">
              <a:ln>
                <a:noFill/>
              </a:ln>
              <a:solidFill>
                <a:srgbClr val="FFFFFF"/>
              </a:solidFill>
              <a:effectLst/>
              <a:uLnTx/>
              <a:uFillTx/>
              <a:latin typeface="Hind"/>
              <a:sym typeface="Hind"/>
            </a:endParaRPr>
          </a:p>
        </p:txBody>
      </p:sp>
      <p:sp>
        <p:nvSpPr>
          <p:cNvPr id="4" name="Shape 140">
            <a:extLst>
              <a:ext uri="{FF2B5EF4-FFF2-40B4-BE49-F238E27FC236}">
                <a16:creationId xmlns:a16="http://schemas.microsoft.com/office/drawing/2014/main" id="{640261B3-4505-4EEC-8E2E-FB9D17A7A741}"/>
              </a:ext>
            </a:extLst>
          </p:cNvPr>
          <p:cNvSpPr txBox="1">
            <a:spLocks/>
          </p:cNvSpPr>
          <p:nvPr/>
        </p:nvSpPr>
        <p:spPr>
          <a:xfrm>
            <a:off x="863960" y="725396"/>
            <a:ext cx="7416080" cy="31873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a:lstStyle>
          <a:p>
            <a:pPr marL="0" marR="0" lvl="0" indent="0" algn="l" defTabSz="237743" eaLnBrk="1" fontAlgn="auto" latinLnBrk="0" hangingPunct="1">
              <a:lnSpc>
                <a:spcPct val="100000"/>
              </a:lnSpc>
              <a:spcBef>
                <a:spcPts val="0"/>
              </a:spcBef>
              <a:spcAft>
                <a:spcPts val="0"/>
              </a:spcAft>
              <a:buClrTx/>
              <a:buSzTx/>
              <a:buFontTx/>
              <a:buNone/>
              <a:tabLst/>
              <a:defRPr sz="1800"/>
            </a:pPr>
            <a:r>
              <a:rPr lang="en-US" sz="1600" dirty="0">
                <a:solidFill>
                  <a:srgbClr val="FFFFFF"/>
                </a:solidFill>
              </a:rPr>
              <a:t>Other researches by </a:t>
            </a:r>
            <a:r>
              <a:rPr lang="en-US" sz="1600" dirty="0" err="1">
                <a:solidFill>
                  <a:srgbClr val="FFFFFF"/>
                </a:solidFill>
              </a:rPr>
              <a:t>Phoha</a:t>
            </a:r>
            <a:r>
              <a:rPr lang="en-US" sz="1600" dirty="0">
                <a:solidFill>
                  <a:srgbClr val="FFFFFF"/>
                </a:solidFill>
              </a:rPr>
              <a:t> et al. has considered phone usage contexts by training context identification model and combing continuous phone movement pattern model with touch-based models, etc.</a:t>
            </a:r>
          </a:p>
          <a:p>
            <a:pPr marL="0" marR="0" lvl="0" indent="0" algn="l" defTabSz="237743" eaLnBrk="1" fontAlgn="auto" latinLnBrk="0" hangingPunct="1">
              <a:lnSpc>
                <a:spcPct val="100000"/>
              </a:lnSpc>
              <a:spcBef>
                <a:spcPts val="0"/>
              </a:spcBef>
              <a:spcAft>
                <a:spcPts val="0"/>
              </a:spcAft>
              <a:buClrTx/>
              <a:buSzTx/>
              <a:buFontTx/>
              <a:buNone/>
              <a:tabLst/>
              <a:defRPr sz="1800"/>
            </a:pPr>
            <a:r>
              <a:rPr lang="en-US" sz="1600" dirty="0">
                <a:solidFill>
                  <a:srgbClr val="FFFFFF"/>
                </a:solidFill>
              </a:rPr>
              <a:t>With the increasing demand to try much larger data sets to see if the model still works consistently, however, there’s no large enough dataset available publicly. We might need to do a larger experiment by advertising the app collecting movement patterns publicly to collect sufficient data for study.</a:t>
            </a:r>
          </a:p>
          <a:p>
            <a:pPr marL="0" marR="0" lvl="0" indent="0" algn="l" defTabSz="237743" eaLnBrk="1" fontAlgn="auto" latinLnBrk="0" hangingPunct="1">
              <a:lnSpc>
                <a:spcPct val="100000"/>
              </a:lnSpc>
              <a:spcBef>
                <a:spcPts val="0"/>
              </a:spcBef>
              <a:spcAft>
                <a:spcPts val="0"/>
              </a:spcAft>
              <a:buClrTx/>
              <a:buSzTx/>
              <a:buFontTx/>
              <a:buNone/>
              <a:tabLst/>
              <a:defRPr sz="1800"/>
            </a:pPr>
            <a:r>
              <a:rPr kumimoji="0" lang="en-US" sz="1600" b="0" i="0" u="none" strike="noStrike" kern="0" cap="none" spc="0" normalizeH="0" baseline="0" noProof="0" dirty="0">
                <a:ln>
                  <a:noFill/>
                </a:ln>
                <a:solidFill>
                  <a:srgbClr val="FFFFFF"/>
                </a:solidFill>
                <a:effectLst/>
                <a:uLnTx/>
                <a:uFillTx/>
                <a:latin typeface="Arial"/>
                <a:cs typeface="Arial"/>
                <a:sym typeface="Arial"/>
              </a:rPr>
              <a:t>Although we started parameter </a:t>
            </a:r>
            <a:r>
              <a:rPr kumimoji="0" lang="en-US" sz="1600" b="0" i="0" u="none" strike="noStrike" kern="0" cap="none" spc="0" normalizeH="0" baseline="0" noProof="0" dirty="0" err="1">
                <a:ln>
                  <a:noFill/>
                </a:ln>
                <a:solidFill>
                  <a:srgbClr val="FFFFFF"/>
                </a:solidFill>
                <a:effectLst/>
                <a:uLnTx/>
                <a:uFillTx/>
                <a:latin typeface="Arial"/>
                <a:cs typeface="Arial"/>
                <a:sym typeface="Arial"/>
              </a:rPr>
              <a:t>tu</a:t>
            </a:r>
            <a:r>
              <a:rPr lang="en-US" sz="1600" dirty="0" err="1">
                <a:solidFill>
                  <a:srgbClr val="FFFFFF"/>
                </a:solidFill>
              </a:rPr>
              <a:t>ning</a:t>
            </a:r>
            <a:r>
              <a:rPr lang="en-US" sz="1600" dirty="0">
                <a:solidFill>
                  <a:srgbClr val="FFFFFF"/>
                </a:solidFill>
              </a:rPr>
              <a:t> and k-NN approximation, there’s still a long way to go on this path.</a:t>
            </a:r>
            <a:endParaRPr kumimoji="0" lang="en-US" sz="16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82387802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22</a:t>
            </a:fld>
            <a:endParaRPr sz="1100">
              <a:solidFill>
                <a:srgbClr val="FFFFFF"/>
              </a:solidFill>
            </a:endParaRPr>
          </a:p>
        </p:txBody>
      </p:sp>
      <p:sp>
        <p:nvSpPr>
          <p:cNvPr id="231" name="Shape 231"/>
          <p:cNvSpPr/>
          <p:nvPr/>
        </p:nvSpPr>
        <p:spPr>
          <a:xfrm>
            <a:off x="3229767" y="763637"/>
            <a:ext cx="2684466" cy="3847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pPr>
            <a:endParaRPr sz="2500" dirty="0">
              <a:solidFill>
                <a:srgbClr val="FFFFFF"/>
              </a:solidFill>
              <a:latin typeface="Arial"/>
              <a:ea typeface="Arial"/>
              <a:cs typeface="Arial"/>
              <a:sym typeface="Arial"/>
            </a:endParaRPr>
          </a:p>
        </p:txBody>
      </p:sp>
      <p:sp>
        <p:nvSpPr>
          <p:cNvPr id="2" name="TextBox 1">
            <a:extLst>
              <a:ext uri="{FF2B5EF4-FFF2-40B4-BE49-F238E27FC236}">
                <a16:creationId xmlns:a16="http://schemas.microsoft.com/office/drawing/2014/main" id="{89AF5F4C-901B-4DF4-A849-0F1ADFD72897}"/>
              </a:ext>
            </a:extLst>
          </p:cNvPr>
          <p:cNvSpPr txBox="1"/>
          <p:nvPr/>
        </p:nvSpPr>
        <p:spPr>
          <a:xfrm>
            <a:off x="861236" y="1042032"/>
            <a:ext cx="7166346" cy="28930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chemeClr val="tx2">
                    <a:lumMod val="20000"/>
                    <a:lumOff val="80000"/>
                  </a:schemeClr>
                </a:solidFill>
              </a:rPr>
              <a:t>[1] A. </a:t>
            </a:r>
            <a:r>
              <a:rPr lang="en-US" dirty="0" err="1">
                <a:solidFill>
                  <a:schemeClr val="tx2">
                    <a:lumMod val="20000"/>
                    <a:lumOff val="80000"/>
                  </a:schemeClr>
                </a:solidFill>
              </a:rPr>
              <a:t>Serwadda</a:t>
            </a:r>
            <a:r>
              <a:rPr lang="en-US" dirty="0">
                <a:solidFill>
                  <a:schemeClr val="tx2">
                    <a:lumMod val="20000"/>
                    <a:lumOff val="80000"/>
                  </a:schemeClr>
                </a:solidFill>
              </a:rPr>
              <a:t>, V. V. </a:t>
            </a:r>
            <a:r>
              <a:rPr lang="en-US" dirty="0" err="1">
                <a:solidFill>
                  <a:schemeClr val="tx2">
                    <a:lumMod val="20000"/>
                    <a:lumOff val="80000"/>
                  </a:schemeClr>
                </a:solidFill>
              </a:rPr>
              <a:t>Phoha</a:t>
            </a:r>
            <a:r>
              <a:rPr lang="en-US" dirty="0">
                <a:solidFill>
                  <a:schemeClr val="tx2">
                    <a:lumMod val="20000"/>
                    <a:lumOff val="80000"/>
                  </a:schemeClr>
                </a:solidFill>
              </a:rPr>
              <a:t> and Z. Wang, "Which verifiers work?: A benchmark evaluation of touch-based authentication algorithms," 2013 IEEE Sixth International Conference on Biometrics: Theory, Applications and Systems (BTAS), Arlington, VA, 2013, pp. 1-8.</a:t>
            </a:r>
          </a:p>
          <a:p>
            <a:pPr marL="0" marR="0" indent="0" algn="l" defTabSz="914400" rtl="0" fontAlgn="auto" latinLnBrk="1" hangingPunct="0">
              <a:lnSpc>
                <a:spcPct val="100000"/>
              </a:lnSpc>
              <a:spcBef>
                <a:spcPts val="0"/>
              </a:spcBef>
              <a:spcAft>
                <a:spcPts val="0"/>
              </a:spcAft>
              <a:buClrTx/>
              <a:buSzTx/>
              <a:buFontTx/>
              <a:buNone/>
              <a:tabLst/>
            </a:pPr>
            <a:r>
              <a:rPr lang="en-US" dirty="0">
                <a:solidFill>
                  <a:schemeClr val="tx2">
                    <a:lumMod val="20000"/>
                    <a:lumOff val="80000"/>
                  </a:schemeClr>
                </a:solidFill>
              </a:rPr>
              <a:t>[2] C. Tang and V. V. </a:t>
            </a:r>
            <a:r>
              <a:rPr lang="en-US" dirty="0" err="1">
                <a:solidFill>
                  <a:schemeClr val="tx2">
                    <a:lumMod val="20000"/>
                    <a:lumOff val="80000"/>
                  </a:schemeClr>
                </a:solidFill>
              </a:rPr>
              <a:t>Phoha</a:t>
            </a:r>
            <a:r>
              <a:rPr lang="en-US" dirty="0">
                <a:solidFill>
                  <a:schemeClr val="tx2">
                    <a:lumMod val="20000"/>
                    <a:lumOff val="80000"/>
                  </a:schemeClr>
                </a:solidFill>
              </a:rPr>
              <a:t>, "An empirical evaluation of activities and classifiers for user identification on smartphones," 2016 IEEE 8th International Conference on Biometrics Theory, Applications and Systems (BTAS), Niagara Falls, NY, 2016, pp. 1-8. </a:t>
            </a:r>
          </a:p>
          <a:p>
            <a:pPr marL="0" marR="0" indent="0" algn="l" defTabSz="914400" rtl="0" fontAlgn="auto" latinLnBrk="1" hangingPunct="0">
              <a:lnSpc>
                <a:spcPct val="100000"/>
              </a:lnSpc>
              <a:spcBef>
                <a:spcPts val="0"/>
              </a:spcBef>
              <a:spcAft>
                <a:spcPts val="0"/>
              </a:spcAft>
              <a:buClrTx/>
              <a:buSzTx/>
              <a:buFontTx/>
              <a:buNone/>
              <a:tabLst/>
            </a:pPr>
            <a:r>
              <a:rPr lang="en-US" dirty="0">
                <a:solidFill>
                  <a:schemeClr val="tx2">
                    <a:lumMod val="20000"/>
                    <a:lumOff val="80000"/>
                  </a:schemeClr>
                </a:solidFill>
              </a:rPr>
              <a:t>[3] Kumar, Rajesh, </a:t>
            </a:r>
            <a:r>
              <a:rPr lang="en-US" dirty="0" err="1">
                <a:solidFill>
                  <a:schemeClr val="tx2">
                    <a:lumMod val="20000"/>
                    <a:lumOff val="80000"/>
                  </a:schemeClr>
                </a:solidFill>
              </a:rPr>
              <a:t>Partha</a:t>
            </a:r>
            <a:r>
              <a:rPr lang="en-US" dirty="0">
                <a:solidFill>
                  <a:schemeClr val="tx2">
                    <a:lumMod val="20000"/>
                    <a:lumOff val="80000"/>
                  </a:schemeClr>
                </a:solidFill>
              </a:rPr>
              <a:t> </a:t>
            </a:r>
            <a:r>
              <a:rPr lang="en-US" dirty="0" err="1">
                <a:solidFill>
                  <a:schemeClr val="tx2">
                    <a:lumMod val="20000"/>
                    <a:lumOff val="80000"/>
                  </a:schemeClr>
                </a:solidFill>
              </a:rPr>
              <a:t>Pratim</a:t>
            </a:r>
            <a:r>
              <a:rPr lang="en-US" dirty="0">
                <a:solidFill>
                  <a:schemeClr val="tx2">
                    <a:lumMod val="20000"/>
                    <a:lumOff val="80000"/>
                  </a:schemeClr>
                </a:solidFill>
              </a:rPr>
              <a:t> Kundu, Diksha Shukla, and </a:t>
            </a:r>
            <a:r>
              <a:rPr lang="en-US" dirty="0" err="1">
                <a:solidFill>
                  <a:schemeClr val="tx2">
                    <a:lumMod val="20000"/>
                    <a:lumOff val="80000"/>
                  </a:schemeClr>
                </a:solidFill>
              </a:rPr>
              <a:t>Vir</a:t>
            </a:r>
            <a:r>
              <a:rPr lang="en-US" dirty="0">
                <a:solidFill>
                  <a:schemeClr val="tx2">
                    <a:lumMod val="20000"/>
                    <a:lumOff val="80000"/>
                  </a:schemeClr>
                </a:solidFill>
              </a:rPr>
              <a:t> V. </a:t>
            </a:r>
            <a:r>
              <a:rPr lang="en-US" dirty="0" err="1">
                <a:solidFill>
                  <a:schemeClr val="tx2">
                    <a:lumMod val="20000"/>
                    <a:lumOff val="80000"/>
                  </a:schemeClr>
                </a:solidFill>
              </a:rPr>
              <a:t>Phoha</a:t>
            </a:r>
            <a:r>
              <a:rPr lang="en-US" dirty="0">
                <a:solidFill>
                  <a:schemeClr val="tx2">
                    <a:lumMod val="20000"/>
                    <a:lumOff val="80000"/>
                  </a:schemeClr>
                </a:solidFill>
              </a:rPr>
              <a:t>. "Continuous user authentication via unlabeled phone movement patterns." In 2017 IEEE International Joint Conference on Biometrics (IJCB), pp. 177-184. IEEE, 2017.</a:t>
            </a:r>
          </a:p>
          <a:p>
            <a:pPr marL="0" marR="0" indent="0" algn="l" defTabSz="914400" rtl="0" fontAlgn="auto" latinLnBrk="1" hangingPunct="0">
              <a:lnSpc>
                <a:spcPct val="100000"/>
              </a:lnSpc>
              <a:spcBef>
                <a:spcPts val="0"/>
              </a:spcBef>
              <a:spcAft>
                <a:spcPts val="0"/>
              </a:spcAft>
              <a:buClrTx/>
              <a:buSzTx/>
              <a:buFontTx/>
              <a:buNone/>
              <a:tabLst/>
            </a:pPr>
            <a:r>
              <a:rPr lang="en-US" dirty="0">
                <a:solidFill>
                  <a:schemeClr val="tx2">
                    <a:lumMod val="20000"/>
                    <a:lumOff val="80000"/>
                  </a:schemeClr>
                </a:solidFill>
              </a:rPr>
              <a:t>[4] Google and Wikipedia</a:t>
            </a:r>
          </a:p>
          <a:p>
            <a:pPr marL="0" marR="0" indent="0" algn="l" defTabSz="914400" rtl="0" fontAlgn="auto" latinLnBrk="1" hangingPunct="0">
              <a:lnSpc>
                <a:spcPct val="100000"/>
              </a:lnSpc>
              <a:spcBef>
                <a:spcPts val="0"/>
              </a:spcBef>
              <a:spcAft>
                <a:spcPts val="0"/>
              </a:spcAft>
              <a:buClrTx/>
              <a:buSzTx/>
              <a:buFontTx/>
              <a:buNone/>
              <a:tabLst/>
            </a:pPr>
            <a:r>
              <a:rPr lang="en-US" dirty="0">
                <a:solidFill>
                  <a:schemeClr val="tx2">
                    <a:lumMod val="20000"/>
                    <a:lumOff val="80000"/>
                  </a:schemeClr>
                </a:solidFill>
              </a:rPr>
              <a:t>[5] Walking Activity Data Set from UCI Machine Learning Repository</a:t>
            </a:r>
          </a:p>
          <a:p>
            <a:pPr marL="0" marR="0" indent="0" algn="l" defTabSz="914400" rtl="0" fontAlgn="auto" latinLnBrk="1" hangingPunct="0">
              <a:lnSpc>
                <a:spcPct val="100000"/>
              </a:lnSpc>
              <a:spcBef>
                <a:spcPts val="0"/>
              </a:spcBef>
              <a:spcAft>
                <a:spcPts val="0"/>
              </a:spcAft>
              <a:buClrTx/>
              <a:buSzTx/>
              <a:buFontTx/>
              <a:buNone/>
              <a:tabLst/>
            </a:pPr>
            <a:r>
              <a:rPr lang="en-US" dirty="0">
                <a:solidFill>
                  <a:schemeClr val="tx2">
                    <a:lumMod val="20000"/>
                    <a:lumOff val="80000"/>
                  </a:schemeClr>
                </a:solidFill>
              </a:rPr>
              <a:t>https://archive.ics.uci.edu/ml/datasets/User+Identification+From+Walking+Activity</a:t>
            </a:r>
          </a:p>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tx2">
                  <a:lumMod val="20000"/>
                  <a:lumOff val="80000"/>
                </a:schemeClr>
              </a:solidFill>
              <a:effectLst/>
              <a:uFillTx/>
              <a:sym typeface="Helvetica Neue"/>
            </a:endParaRPr>
          </a:p>
        </p:txBody>
      </p:sp>
      <p:sp>
        <p:nvSpPr>
          <p:cNvPr id="3" name="TextBox 2">
            <a:extLst>
              <a:ext uri="{FF2B5EF4-FFF2-40B4-BE49-F238E27FC236}">
                <a16:creationId xmlns:a16="http://schemas.microsoft.com/office/drawing/2014/main" id="{5B977DD1-2D65-4055-9B60-44171D0C1D6F}"/>
              </a:ext>
            </a:extLst>
          </p:cNvPr>
          <p:cNvSpPr txBox="1"/>
          <p:nvPr/>
        </p:nvSpPr>
        <p:spPr>
          <a:xfrm>
            <a:off x="1105786" y="350874"/>
            <a:ext cx="1668081" cy="4616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accent5">
                    <a:lumMod val="20000"/>
                    <a:lumOff val="80000"/>
                  </a:schemeClr>
                </a:solidFill>
                <a:effectLst/>
                <a:uFillTx/>
                <a:latin typeface="+mn-lt"/>
                <a:ea typeface="+mn-ea"/>
                <a:cs typeface="+mn-cs"/>
                <a:sym typeface="Helvetica Neue"/>
              </a:rPr>
              <a:t>References</a:t>
            </a:r>
            <a:endParaRPr kumimoji="0" lang="en-US" sz="1400" b="0" i="0" u="none" strike="noStrike" cap="none" spc="0" normalizeH="0" baseline="0" dirty="0">
              <a:ln>
                <a:noFill/>
              </a:ln>
              <a:solidFill>
                <a:schemeClr val="accent5">
                  <a:lumMod val="20000"/>
                  <a:lumOff val="8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409790304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sldNum" sz="quarter" idx="2"/>
          </p:nvPr>
        </p:nvSpPr>
        <p:spPr>
          <a:xfrm>
            <a:off x="8556775" y="4812624"/>
            <a:ext cx="587102" cy="1397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defTabSz="804672">
              <a:defRPr sz="900"/>
            </a:lvl1pPr>
          </a:lstStyle>
          <a:p>
            <a:pPr marL="0" marR="0" lvl="0" indent="0" algn="r" defTabSz="804672" eaLnBrk="1" fontAlgn="auto" latinLnBrk="0" hangingPunct="1">
              <a:lnSpc>
                <a:spcPct val="100000"/>
              </a:lnSpc>
              <a:spcBef>
                <a:spcPts val="0"/>
              </a:spcBef>
              <a:spcAft>
                <a:spcPts val="0"/>
              </a:spcAft>
              <a:buClrTx/>
              <a:buSzTx/>
              <a:buFontTx/>
              <a:buNone/>
              <a:tabLst/>
              <a:defRPr sz="1800">
                <a:solidFill>
                  <a:srgbClr val="000000"/>
                </a:solidFill>
              </a:defRPr>
            </a:pPr>
            <a:fld id="{86CB4B4D-7CA3-9044-876B-883B54F8677D}" type="slidenum">
              <a:rPr kumimoji="0" sz="900" b="0" i="0" u="none" strike="noStrike" kern="0" cap="none" spc="0" normalizeH="0" baseline="0" noProof="0">
                <a:ln>
                  <a:noFill/>
                </a:ln>
                <a:solidFill>
                  <a:srgbClr val="FFFFFF"/>
                </a:solidFill>
                <a:effectLst/>
                <a:uLnTx/>
                <a:uFillTx/>
                <a:latin typeface="Hind"/>
                <a:sym typeface="Hind"/>
              </a:rPr>
              <a:pPr marL="0" marR="0" lvl="0" indent="0" algn="r" defTabSz="804672" eaLnBrk="1" fontAlgn="auto" latinLnBrk="0" hangingPunct="1">
                <a:lnSpc>
                  <a:spcPct val="100000"/>
                </a:lnSpc>
                <a:spcBef>
                  <a:spcPts val="0"/>
                </a:spcBef>
                <a:spcAft>
                  <a:spcPts val="0"/>
                </a:spcAft>
                <a:buClrTx/>
                <a:buSzTx/>
                <a:buFontTx/>
                <a:buNone/>
                <a:tabLst/>
                <a:defRPr sz="1800">
                  <a:solidFill>
                    <a:srgbClr val="000000"/>
                  </a:solidFill>
                </a:defRPr>
              </a:pPr>
              <a:t>3</a:t>
            </a:fld>
            <a:endParaRPr kumimoji="0" sz="900" b="0" i="0" u="none" strike="noStrike" kern="0" cap="none" spc="0" normalizeH="0" baseline="0" noProof="0">
              <a:ln>
                <a:noFill/>
              </a:ln>
              <a:solidFill>
                <a:srgbClr val="FFFFFF"/>
              </a:solidFill>
              <a:effectLst/>
              <a:uLnTx/>
              <a:uFillTx/>
              <a:latin typeface="Hind"/>
              <a:sym typeface="Hind"/>
            </a:endParaRPr>
          </a:p>
        </p:txBody>
      </p:sp>
      <p:sp>
        <p:nvSpPr>
          <p:cNvPr id="152" name="Shape 152"/>
          <p:cNvSpPr/>
          <p:nvPr/>
        </p:nvSpPr>
        <p:spPr>
          <a:xfrm>
            <a:off x="2656973" y="2248588"/>
            <a:ext cx="3652599" cy="707882"/>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defRPr sz="4000" b="1">
                <a:solidFill>
                  <a:srgbClr val="00FFFF"/>
                </a:solidFill>
                <a:latin typeface="Arial"/>
                <a:ea typeface="Arial"/>
                <a:cs typeface="Arial"/>
                <a:sym typeface="Arial"/>
              </a:defRPr>
            </a:lvl1pPr>
          </a:lstStyle>
          <a:p>
            <a:pPr marL="0" marR="0" lvl="0" indent="0" defTabSz="914400" eaLnBrk="1" fontAlgn="auto" latinLnBrk="0" hangingPunct="1">
              <a:lnSpc>
                <a:spcPct val="100000"/>
              </a:lnSpc>
              <a:spcBef>
                <a:spcPts val="0"/>
              </a:spcBef>
              <a:spcAft>
                <a:spcPts val="0"/>
              </a:spcAft>
              <a:buClrTx/>
              <a:buSzTx/>
              <a:buFontTx/>
              <a:buNone/>
              <a:tabLst/>
              <a:defRPr sz="1800" b="0">
                <a:solidFill>
                  <a:srgbClr val="000000"/>
                </a:solidFill>
              </a:defRPr>
            </a:pPr>
            <a:r>
              <a:rPr kumimoji="0" sz="4000" b="1" i="0" u="none" strike="noStrike" kern="0" cap="none" spc="0" normalizeH="0" baseline="0" noProof="0" dirty="0">
                <a:ln>
                  <a:noFill/>
                </a:ln>
                <a:solidFill>
                  <a:srgbClr val="00FFFF"/>
                </a:solidFill>
                <a:effectLst/>
                <a:uLnTx/>
                <a:uFillTx/>
                <a:latin typeface="Arial"/>
                <a:cs typeface="Arial"/>
                <a:sym typeface="Arial"/>
              </a:rPr>
              <a:t>1.</a:t>
            </a:r>
            <a:r>
              <a:rPr kumimoji="0" lang="en-US" sz="4000" b="1" i="0" u="none" strike="noStrike" kern="0" cap="none" spc="0" normalizeH="0" baseline="0" noProof="0" dirty="0">
                <a:ln>
                  <a:noFill/>
                </a:ln>
                <a:solidFill>
                  <a:srgbClr val="00FFFF"/>
                </a:solidFill>
                <a:effectLst/>
                <a:uLnTx/>
                <a:uFillTx/>
                <a:latin typeface="Arial"/>
                <a:cs typeface="Arial"/>
                <a:sym typeface="Arial"/>
              </a:rPr>
              <a:t> Introduction</a:t>
            </a:r>
            <a:endParaRPr kumimoji="0" sz="4000" b="1" i="0" u="none" strike="noStrike" kern="0" cap="none" spc="0" normalizeH="0" baseline="0" noProof="0" dirty="0">
              <a:ln>
                <a:noFill/>
              </a:ln>
              <a:solidFill>
                <a:srgbClr val="00FFFF"/>
              </a:solidFill>
              <a:effectLst/>
              <a:uLnTx/>
              <a:uFillTx/>
              <a:latin typeface="Arial"/>
              <a:cs typeface="Arial"/>
              <a:sym typeface="Arial"/>
            </a:endParaRPr>
          </a:p>
        </p:txBody>
      </p:sp>
    </p:spTree>
    <p:extLst>
      <p:ext uri="{BB962C8B-B14F-4D97-AF65-F5344CB8AC3E}">
        <p14:creationId xmlns:p14="http://schemas.microsoft.com/office/powerpoint/2010/main" val="37585326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918071" y="95694"/>
            <a:ext cx="7641137" cy="3700129"/>
          </a:xfrm>
          <a:prstGeom prst="rect">
            <a:avLst/>
          </a:prstGeom>
        </p:spPr>
        <p:txBody>
          <a:bodyPr lIns="0" tIns="0" rIns="0" bIns="0">
            <a:normAutofit/>
          </a:bodyPr>
          <a:lstStyle/>
          <a:p>
            <a:pPr lvl="0" algn="l" defTabSz="237743">
              <a:defRPr sz="1800"/>
            </a:pPr>
            <a:r>
              <a:rPr lang="en-US" sz="2400" dirty="0">
                <a:solidFill>
                  <a:srgbClr val="FFFFFF"/>
                </a:solidFill>
              </a:rPr>
              <a:t>The traditional user authentication methods (passwords, fingerprints, face locks, passcodes received by text or email) have many drawbacks such as time-consuming, only at entry-points, and more importantly, susceptible to attacks including side-channel, shoulder surfing, social engineering, etc. </a:t>
            </a:r>
            <a:br>
              <a:rPr lang="en-US" sz="2400" dirty="0">
                <a:solidFill>
                  <a:srgbClr val="FFFFFF"/>
                </a:solidFill>
              </a:rPr>
            </a:br>
            <a:r>
              <a:rPr lang="en-US" sz="2400" dirty="0">
                <a:solidFill>
                  <a:srgbClr val="FFFFFF"/>
                </a:solidFill>
              </a:rPr>
              <a:t>As a result, there’s an increasing need to build an continuous user authentication system as an additional support to improve the security.</a:t>
            </a:r>
            <a:br>
              <a:rPr lang="en-US" sz="2400" dirty="0">
                <a:solidFill>
                  <a:srgbClr val="FFFFFF"/>
                </a:solidFill>
              </a:rPr>
            </a:br>
            <a:endParaRPr sz="1200" dirty="0">
              <a:solidFill>
                <a:srgbClr val="FFFFFF"/>
              </a:solidFill>
            </a:endParaRPr>
          </a:p>
        </p:txBody>
      </p:sp>
      <p:sp>
        <p:nvSpPr>
          <p:cNvPr id="7" name="Shape 140">
            <a:extLst>
              <a:ext uri="{FF2B5EF4-FFF2-40B4-BE49-F238E27FC236}">
                <a16:creationId xmlns:a16="http://schemas.microsoft.com/office/drawing/2014/main" id="{D3AFAB38-A566-4442-9214-2FBFF5FD1235}"/>
              </a:ext>
            </a:extLst>
          </p:cNvPr>
          <p:cNvSpPr txBox="1">
            <a:spLocks/>
          </p:cNvSpPr>
          <p:nvPr/>
        </p:nvSpPr>
        <p:spPr>
          <a:xfrm>
            <a:off x="1389447" y="3987209"/>
            <a:ext cx="7641137" cy="11562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62500" lnSpcReduction="20000"/>
          </a:bodyPr>
          <a:ls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a:lstStyle>
          <a:p>
            <a:pPr algn="l" defTabSz="237743">
              <a:defRPr sz="1800"/>
            </a:pPr>
            <a:r>
              <a:rPr lang="en-US" sz="2400" dirty="0">
                <a:solidFill>
                  <a:srgbClr val="FFFFFF"/>
                </a:solidFill>
              </a:rPr>
              <a:t>Note:</a:t>
            </a:r>
          </a:p>
          <a:p>
            <a:pPr algn="l" defTabSz="237743">
              <a:defRPr sz="1800"/>
            </a:pPr>
            <a:r>
              <a:rPr lang="en-US" sz="2400" dirty="0">
                <a:solidFill>
                  <a:srgbClr val="FFFFFF"/>
                </a:solidFill>
              </a:rPr>
              <a:t>Side-channel attack: based on info gained from the implementation of a computer system</a:t>
            </a:r>
          </a:p>
          <a:p>
            <a:pPr algn="l" defTabSz="237743">
              <a:defRPr sz="1800"/>
            </a:pPr>
            <a:r>
              <a:rPr lang="en-US" sz="2400" dirty="0">
                <a:solidFill>
                  <a:srgbClr val="FFFFFF"/>
                </a:solidFill>
              </a:rPr>
              <a:t>Shoulder surfing: as its name would suggest</a:t>
            </a:r>
          </a:p>
          <a:p>
            <a:pPr algn="l" defTabSz="237743">
              <a:defRPr sz="1800"/>
            </a:pPr>
            <a:r>
              <a:rPr lang="en-US" sz="2400" dirty="0">
                <a:solidFill>
                  <a:srgbClr val="FFFFFF"/>
                </a:solidFill>
              </a:rPr>
              <a:t>Social engineering: psychological manipulation (such as phishing)</a:t>
            </a:r>
          </a:p>
          <a:p>
            <a:pPr algn="l" defTabSz="237743">
              <a:defRPr sz="1800"/>
            </a:pPr>
            <a:br>
              <a:rPr lang="en-US" sz="2400" dirty="0">
                <a:solidFill>
                  <a:srgbClr val="FFFFFF"/>
                </a:solidFill>
              </a:rPr>
            </a:br>
            <a:endParaRPr lang="en-US" sz="1200" dirty="0">
              <a:solidFill>
                <a:srgbClr val="FFFFFF"/>
              </a:solidFill>
            </a:endParaRPr>
          </a:p>
        </p:txBody>
      </p:sp>
    </p:spTree>
    <p:extLst>
      <p:ext uri="{BB962C8B-B14F-4D97-AF65-F5344CB8AC3E}">
        <p14:creationId xmlns:p14="http://schemas.microsoft.com/office/powerpoint/2010/main" val="140517677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547577" y="159488"/>
            <a:ext cx="8048845" cy="3444950"/>
          </a:xfrm>
          <a:prstGeom prst="rect">
            <a:avLst/>
          </a:prstGeom>
        </p:spPr>
        <p:txBody>
          <a:bodyPr lIns="0" tIns="0" rIns="0" bIns="0">
            <a:normAutofit fontScale="90000"/>
          </a:bodyPr>
          <a:lstStyle/>
          <a:p>
            <a:pPr lvl="0" algn="l" defTabSz="237743">
              <a:defRPr sz="1800"/>
            </a:pPr>
            <a:r>
              <a:rPr lang="en-US" sz="2400" dirty="0">
                <a:solidFill>
                  <a:srgbClr val="FFFFFF"/>
                </a:solidFill>
              </a:rPr>
              <a:t>This project is mainly based on research "An empirical evaluation of activities and classifiers for user identification on smartphones" by C. Tang and V. V. </a:t>
            </a:r>
            <a:r>
              <a:rPr lang="en-US" sz="2400" dirty="0" err="1">
                <a:solidFill>
                  <a:srgbClr val="FFFFFF"/>
                </a:solidFill>
              </a:rPr>
              <a:t>Phoha</a:t>
            </a:r>
            <a:r>
              <a:rPr lang="en-US" sz="2400" dirty="0">
                <a:solidFill>
                  <a:srgbClr val="FFFFFF"/>
                </a:solidFill>
              </a:rPr>
              <a:t>. They tried 10 different classifiers to classify users based on accelerometer and gyroscope data captured by mobile devices.</a:t>
            </a:r>
            <a:br>
              <a:rPr lang="en-US" sz="2400" dirty="0">
                <a:solidFill>
                  <a:srgbClr val="FFFFFF"/>
                </a:solidFill>
              </a:rPr>
            </a:br>
            <a:r>
              <a:rPr lang="en-US" sz="2400" dirty="0">
                <a:solidFill>
                  <a:srgbClr val="FFFFFF"/>
                </a:solidFill>
              </a:rPr>
              <a:t>They claimed that k-NN produced a consistent and outstanding performance (almost 100% accuracy) under dynamic behaviors (walking, upstairs, downstairs), static behaviors (sitting, standing, lying), transitions between static behaviors, and under unlabeled activities.</a:t>
            </a:r>
            <a:br>
              <a:rPr lang="en-US" sz="2400" dirty="0">
                <a:solidFill>
                  <a:srgbClr val="FFFFFF"/>
                </a:solidFill>
              </a:rPr>
            </a:br>
            <a:br>
              <a:rPr lang="en-US" sz="2400" dirty="0">
                <a:solidFill>
                  <a:srgbClr val="FFFFFF"/>
                </a:solidFill>
              </a:rPr>
            </a:br>
            <a:endParaRPr sz="1200" dirty="0">
              <a:solidFill>
                <a:srgbClr val="FFFFFF"/>
              </a:solidFill>
            </a:endParaRPr>
          </a:p>
        </p:txBody>
      </p:sp>
      <p:sp>
        <p:nvSpPr>
          <p:cNvPr id="5" name="Shape 140">
            <a:extLst>
              <a:ext uri="{FF2B5EF4-FFF2-40B4-BE49-F238E27FC236}">
                <a16:creationId xmlns:a16="http://schemas.microsoft.com/office/drawing/2014/main" id="{BB6BBB88-A906-44E3-874B-45FE4D186E1F}"/>
              </a:ext>
            </a:extLst>
          </p:cNvPr>
          <p:cNvSpPr txBox="1">
            <a:spLocks/>
          </p:cNvSpPr>
          <p:nvPr/>
        </p:nvSpPr>
        <p:spPr>
          <a:xfrm>
            <a:off x="1389447" y="3753293"/>
            <a:ext cx="7641137" cy="103135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62500" lnSpcReduction="20000"/>
          </a:bodyPr>
          <a:ls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a:lstStyle>
          <a:p>
            <a:pPr algn="l" defTabSz="237743">
              <a:defRPr sz="1800"/>
            </a:pPr>
            <a:r>
              <a:rPr lang="en-US" sz="2400" dirty="0">
                <a:solidFill>
                  <a:srgbClr val="FFFFFF"/>
                </a:solidFill>
              </a:rPr>
              <a:t>Note:</a:t>
            </a:r>
          </a:p>
          <a:p>
            <a:pPr algn="l" defTabSz="237743">
              <a:defRPr sz="1800"/>
            </a:pPr>
            <a:r>
              <a:rPr lang="en-US" sz="2400" dirty="0">
                <a:solidFill>
                  <a:srgbClr val="FFFFFF"/>
                </a:solidFill>
              </a:rPr>
              <a:t>Accelerometer: a device that measures proper acceleration (acceleration of a body in its own instantaneous rest frame)</a:t>
            </a:r>
          </a:p>
          <a:p>
            <a:pPr algn="l" defTabSz="237743">
              <a:defRPr sz="1800"/>
            </a:pPr>
            <a:r>
              <a:rPr lang="en-US" sz="2400" dirty="0">
                <a:solidFill>
                  <a:srgbClr val="FFFFFF"/>
                </a:solidFill>
              </a:rPr>
              <a:t>Gyroscope: a device that measures angular velocity</a:t>
            </a:r>
          </a:p>
          <a:p>
            <a:pPr algn="l" defTabSz="237743">
              <a:defRPr sz="1800"/>
            </a:pPr>
            <a:br>
              <a:rPr lang="en-US" sz="2400" dirty="0">
                <a:solidFill>
                  <a:srgbClr val="FFFFFF"/>
                </a:solidFill>
              </a:rPr>
            </a:br>
            <a:endParaRPr lang="en-US" sz="1200" dirty="0">
              <a:solidFill>
                <a:srgbClr val="FFFFFF"/>
              </a:solidFill>
            </a:endParaRPr>
          </a:p>
        </p:txBody>
      </p:sp>
    </p:spTree>
    <p:extLst>
      <p:ext uri="{BB962C8B-B14F-4D97-AF65-F5344CB8AC3E}">
        <p14:creationId xmlns:p14="http://schemas.microsoft.com/office/powerpoint/2010/main" val="11034499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6</a:t>
            </a:fld>
            <a:endParaRPr sz="1100">
              <a:solidFill>
                <a:srgbClr val="FFFFFF"/>
              </a:solidFill>
            </a:endParaRPr>
          </a:p>
        </p:txBody>
      </p:sp>
      <p:pic>
        <p:nvPicPr>
          <p:cNvPr id="2" name="Picture 1">
            <a:extLst>
              <a:ext uri="{FF2B5EF4-FFF2-40B4-BE49-F238E27FC236}">
                <a16:creationId xmlns:a16="http://schemas.microsoft.com/office/drawing/2014/main" id="{752E37E1-C01D-4E08-A8BF-603B0AE2DD7E}"/>
              </a:ext>
            </a:extLst>
          </p:cNvPr>
          <p:cNvPicPr>
            <a:picLocks noChangeAspect="1"/>
          </p:cNvPicPr>
          <p:nvPr/>
        </p:nvPicPr>
        <p:blipFill>
          <a:blip r:embed="rId2"/>
          <a:stretch>
            <a:fillRect/>
          </a:stretch>
        </p:blipFill>
        <p:spPr>
          <a:xfrm>
            <a:off x="417152" y="1148789"/>
            <a:ext cx="8309696" cy="2845922"/>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marR="0" lvl="0" indent="0" algn="r" defTabSz="914400" eaLnBrk="1" fontAlgn="auto" latinLnBrk="0" hangingPunct="1">
              <a:lnSpc>
                <a:spcPct val="100000"/>
              </a:lnSpc>
              <a:spcBef>
                <a:spcPts val="0"/>
              </a:spcBef>
              <a:spcAft>
                <a:spcPts val="0"/>
              </a:spcAft>
              <a:buClrTx/>
              <a:buSzTx/>
              <a:buFontTx/>
              <a:buNone/>
              <a:tabLst/>
              <a:defRPr sz="1800">
                <a:solidFill>
                  <a:srgbClr val="000000"/>
                </a:solidFill>
              </a:defRPr>
            </a:pPr>
            <a:fld id="{86CB4B4D-7CA3-9044-876B-883B54F8677D}" type="slidenum">
              <a:rPr kumimoji="0" sz="1100" b="0" i="0" u="none" strike="noStrike" kern="0" cap="none" spc="0" normalizeH="0" baseline="0" noProof="0">
                <a:ln>
                  <a:noFill/>
                </a:ln>
                <a:solidFill>
                  <a:srgbClr val="FFFFFF"/>
                </a:solidFill>
                <a:effectLst/>
                <a:uLnTx/>
                <a:uFillTx/>
                <a:latin typeface="Hind"/>
                <a:sym typeface="Hind"/>
              </a:rPr>
              <a:pPr marL="0" marR="0" lvl="0" indent="0" algn="r" defTabSz="914400" eaLnBrk="1" fontAlgn="auto" latinLnBrk="0" hangingPunct="1">
                <a:lnSpc>
                  <a:spcPct val="100000"/>
                </a:lnSpc>
                <a:spcBef>
                  <a:spcPts val="0"/>
                </a:spcBef>
                <a:spcAft>
                  <a:spcPts val="0"/>
                </a:spcAft>
                <a:buClrTx/>
                <a:buSzTx/>
                <a:buFontTx/>
                <a:buNone/>
                <a:tabLst/>
                <a:defRPr sz="1800">
                  <a:solidFill>
                    <a:srgbClr val="000000"/>
                  </a:solidFill>
                </a:defRPr>
              </a:pPr>
              <a:t>7</a:t>
            </a:fld>
            <a:endParaRPr kumimoji="0" sz="1100" b="0" i="0" u="none" strike="noStrike" kern="0" cap="none" spc="0" normalizeH="0" baseline="0" noProof="0">
              <a:ln>
                <a:noFill/>
              </a:ln>
              <a:solidFill>
                <a:srgbClr val="FFFFFF"/>
              </a:solidFill>
              <a:effectLst/>
              <a:uLnTx/>
              <a:uFillTx/>
              <a:latin typeface="Hind"/>
              <a:sym typeface="Hind"/>
            </a:endParaRPr>
          </a:p>
        </p:txBody>
      </p:sp>
      <p:sp>
        <p:nvSpPr>
          <p:cNvPr id="159" name="Shape 159"/>
          <p:cNvSpPr/>
          <p:nvPr/>
        </p:nvSpPr>
        <p:spPr>
          <a:xfrm>
            <a:off x="204351" y="65187"/>
            <a:ext cx="3424014" cy="369332"/>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none" lIns="0" tIns="0" rIns="0" bIns="0">
            <a:spAutoFit/>
          </a:bodyPr>
          <a:lstStyle>
            <a:lvl1pPr>
              <a:defRPr sz="2000">
                <a:solidFill>
                  <a:srgbClr val="FFFFFF"/>
                </a:solidFill>
              </a:defRPr>
            </a:lvl1pPr>
          </a:lstStyle>
          <a:p>
            <a:pPr marL="0" marR="0" lvl="0" indent="0" defTabSz="914400" eaLnBrk="1" fontAlgn="auto" latinLnBrk="0" hangingPunct="1">
              <a:lnSpc>
                <a:spcPct val="100000"/>
              </a:lnSpc>
              <a:spcBef>
                <a:spcPts val="0"/>
              </a:spcBef>
              <a:spcAft>
                <a:spcPts val="0"/>
              </a:spcAft>
              <a:buClrTx/>
              <a:buSzTx/>
              <a:buFontTx/>
              <a:buNone/>
              <a:tabLst/>
              <a:defRPr sz="1800">
                <a:solidFill>
                  <a:srgbClr val="000000"/>
                </a:solidFill>
              </a:defRPr>
            </a:pPr>
            <a:r>
              <a:rPr kumimoji="0" lang="en-US" sz="2400" b="0" i="0" u="none" strike="noStrike" kern="0" cap="none" spc="0" normalizeH="0" baseline="0" noProof="0" dirty="0">
                <a:ln>
                  <a:noFill/>
                </a:ln>
                <a:solidFill>
                  <a:srgbClr val="A7A7A7">
                    <a:lumMod val="20000"/>
                    <a:lumOff val="80000"/>
                  </a:srgbClr>
                </a:solidFill>
                <a:effectLst/>
                <a:uLnTx/>
                <a:uFillTx/>
                <a:latin typeface="Helvetica Neue"/>
                <a:sym typeface="Helvetica Neue"/>
              </a:rPr>
              <a:t>Deficiencies of their work</a:t>
            </a:r>
            <a:endParaRPr kumimoji="0" sz="2400" b="0" i="0" u="none" strike="noStrike" kern="0" cap="none" spc="0" normalizeH="0" baseline="0" noProof="0" dirty="0">
              <a:ln>
                <a:noFill/>
              </a:ln>
              <a:solidFill>
                <a:srgbClr val="A7A7A7">
                  <a:lumMod val="20000"/>
                  <a:lumOff val="80000"/>
                </a:srgbClr>
              </a:solidFill>
              <a:effectLst/>
              <a:uLnTx/>
              <a:uFillTx/>
              <a:latin typeface="Helvetica Neue"/>
              <a:sym typeface="Helvetica Neue"/>
            </a:endParaRPr>
          </a:p>
        </p:txBody>
      </p:sp>
      <p:sp>
        <p:nvSpPr>
          <p:cNvPr id="161" name="Shape 161"/>
          <p:cNvSpPr/>
          <p:nvPr/>
        </p:nvSpPr>
        <p:spPr>
          <a:xfrm>
            <a:off x="1229226" y="434519"/>
            <a:ext cx="6685547" cy="4708981"/>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sz="1800"/>
            </a:pPr>
            <a:r>
              <a:rPr kumimoji="0" lang="en-US" sz="1800" b="1" i="0" u="none" strike="noStrike" kern="0" cap="none" spc="0" normalizeH="0" baseline="0" noProof="0" dirty="0">
                <a:ln>
                  <a:noFill/>
                </a:ln>
                <a:solidFill>
                  <a:srgbClr val="FFFFFF"/>
                </a:solidFill>
                <a:effectLst/>
                <a:uLnTx/>
                <a:uFillTx/>
                <a:latin typeface="Arial"/>
                <a:ea typeface="Arial"/>
                <a:cs typeface="Arial"/>
                <a:sym typeface="Arial"/>
              </a:rPr>
              <a:t>1. The data set (#users, #samples especially in transition) isn’t big enough to make sure that this system can be deployed in real-world scenarios where there might be thousands of users, some of which might have very similar patterns.</a:t>
            </a:r>
          </a:p>
          <a:p>
            <a:pPr marL="0" marR="0" lvl="0" indent="0" defTabSz="914400" eaLnBrk="1" fontAlgn="auto" latinLnBrk="0" hangingPunct="1">
              <a:lnSpc>
                <a:spcPct val="100000"/>
              </a:lnSpc>
              <a:spcBef>
                <a:spcPts val="0"/>
              </a:spcBef>
              <a:spcAft>
                <a:spcPts val="0"/>
              </a:spcAft>
              <a:buClrTx/>
              <a:buSzTx/>
              <a:buFontTx/>
              <a:buNone/>
              <a:tabLst/>
              <a:defRPr sz="1800"/>
            </a:pPr>
            <a:r>
              <a:rPr kumimoji="0" lang="en-US" sz="1800" b="1" i="0" u="none" strike="noStrike" kern="0" cap="none" spc="0" normalizeH="0" baseline="0" noProof="0" dirty="0">
                <a:ln>
                  <a:noFill/>
                </a:ln>
                <a:solidFill>
                  <a:srgbClr val="FFFFFF"/>
                </a:solidFill>
                <a:effectLst/>
                <a:uLnTx/>
                <a:uFillTx/>
                <a:latin typeface="Arial"/>
                <a:ea typeface="Arial"/>
                <a:cs typeface="Arial"/>
                <a:sym typeface="Arial"/>
              </a:rPr>
              <a:t>2. Although K-NN gives an outstanding performance on these datasets, the time complexity of computing could be insanely high. We might need to try approximation algorithms for k-NN.</a:t>
            </a:r>
          </a:p>
          <a:p>
            <a:pPr marL="0" marR="0" lvl="0" indent="0" defTabSz="914400" eaLnBrk="1" fontAlgn="auto" latinLnBrk="0" hangingPunct="1">
              <a:lnSpc>
                <a:spcPct val="100000"/>
              </a:lnSpc>
              <a:spcBef>
                <a:spcPts val="0"/>
              </a:spcBef>
              <a:spcAft>
                <a:spcPts val="0"/>
              </a:spcAft>
              <a:buClrTx/>
              <a:buSzTx/>
              <a:buFontTx/>
              <a:buNone/>
              <a:tabLst/>
              <a:defRPr sz="1800"/>
            </a:pPr>
            <a:r>
              <a:rPr kumimoji="0" lang="en-US" sz="1800" b="1" i="0" u="none" strike="noStrike" kern="0" cap="none" spc="0" normalizeH="0" baseline="0" noProof="0" dirty="0">
                <a:ln>
                  <a:noFill/>
                </a:ln>
                <a:solidFill>
                  <a:srgbClr val="FFFFFF"/>
                </a:solidFill>
                <a:effectLst/>
                <a:uLnTx/>
                <a:uFillTx/>
                <a:latin typeface="Arial"/>
                <a:ea typeface="Arial"/>
                <a:cs typeface="Arial"/>
                <a:sym typeface="Arial"/>
              </a:rPr>
              <a:t>3. There could me many other scenarios that this research didn’t consider: put on a table, carried on a vehicle, hold by hands, etc., under which (especially on a table) the k-NN classifier would probably not work. We might need to try combining this system with touch-based systems, etc.</a:t>
            </a:r>
          </a:p>
          <a:p>
            <a:pPr marL="0" marR="0" lvl="0" indent="0" defTabSz="914400" eaLnBrk="1" fontAlgn="auto" latinLnBrk="0" hangingPunct="1">
              <a:lnSpc>
                <a:spcPct val="100000"/>
              </a:lnSpc>
              <a:spcBef>
                <a:spcPts val="0"/>
              </a:spcBef>
              <a:spcAft>
                <a:spcPts val="0"/>
              </a:spcAft>
              <a:buClrTx/>
              <a:buSzTx/>
              <a:buFontTx/>
              <a:buNone/>
              <a:tabLst/>
              <a:defRPr sz="1800"/>
            </a:pPr>
            <a:r>
              <a:rPr kumimoji="0" lang="en-US" sz="1800" b="1" i="0" u="none" strike="noStrike" kern="0" cap="none" spc="0" normalizeH="0" baseline="0" noProof="0" dirty="0">
                <a:ln>
                  <a:noFill/>
                </a:ln>
                <a:solidFill>
                  <a:srgbClr val="FFFFFF"/>
                </a:solidFill>
                <a:effectLst/>
                <a:uLnTx/>
                <a:uFillTx/>
                <a:latin typeface="Arial"/>
                <a:ea typeface="Arial"/>
                <a:cs typeface="Arial"/>
                <a:sym typeface="Arial"/>
              </a:rPr>
              <a:t>4. This research simply uses default or very simple parameters for models, which could influence a lot on their performances. </a:t>
            </a:r>
            <a:r>
              <a:rPr kumimoji="0" lang="en-US" sz="1800" b="1" i="0" u="none" strike="noStrike" kern="0" cap="none" spc="0" normalizeH="0" baseline="0" noProof="0" dirty="0">
                <a:ln>
                  <a:noFill/>
                </a:ln>
                <a:solidFill>
                  <a:srgbClr val="FF0000"/>
                </a:solidFill>
                <a:effectLst/>
                <a:uLnTx/>
                <a:uFillTx/>
                <a:latin typeface="Arial"/>
                <a:ea typeface="Arial"/>
                <a:cs typeface="Arial"/>
                <a:sym typeface="Arial"/>
              </a:rPr>
              <a:t>Turing is an art.</a:t>
            </a:r>
            <a:endParaRPr kumimoji="0" sz="1800" b="1" i="0" u="none" strike="noStrike" kern="0" cap="none" spc="0" normalizeH="0" baseline="0" noProof="0" dirty="0">
              <a:ln>
                <a:noFill/>
              </a:ln>
              <a:solidFill>
                <a:srgbClr val="FF0000"/>
              </a:solidFill>
              <a:effectLst/>
              <a:uLnTx/>
              <a:uFillTx/>
              <a:latin typeface="Arial"/>
              <a:ea typeface="Arial"/>
              <a:cs typeface="Arial"/>
              <a:sym typeface="Arial"/>
            </a:endParaRPr>
          </a:p>
        </p:txBody>
      </p:sp>
    </p:spTree>
    <p:extLst>
      <p:ext uri="{BB962C8B-B14F-4D97-AF65-F5344CB8AC3E}">
        <p14:creationId xmlns:p14="http://schemas.microsoft.com/office/powerpoint/2010/main" val="39584971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100">
                <a:solidFill>
                  <a:srgbClr val="FFFFFF"/>
                </a:solidFill>
              </a:rPr>
              <a:t>8</a:t>
            </a:fld>
            <a:endParaRPr sz="1100">
              <a:solidFill>
                <a:srgbClr val="FFFFFF"/>
              </a:solidFill>
            </a:endParaRPr>
          </a:p>
        </p:txBody>
      </p:sp>
      <p:sp>
        <p:nvSpPr>
          <p:cNvPr id="159" name="Shape 159"/>
          <p:cNvSpPr/>
          <p:nvPr/>
        </p:nvSpPr>
        <p:spPr>
          <a:xfrm>
            <a:off x="193718" y="116601"/>
            <a:ext cx="1316105" cy="369332"/>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lvl1pPr>
              <a:defRPr sz="2000">
                <a:solidFill>
                  <a:srgbClr val="FFFFFF"/>
                </a:solidFill>
              </a:defRPr>
            </a:lvl1pPr>
          </a:lstStyle>
          <a:p>
            <a:pPr lvl="0">
              <a:defRPr sz="1800">
                <a:solidFill>
                  <a:srgbClr val="000000"/>
                </a:solidFill>
              </a:defRPr>
            </a:pPr>
            <a:r>
              <a:rPr lang="en-US" sz="2400" dirty="0">
                <a:solidFill>
                  <a:schemeClr val="tx2">
                    <a:lumMod val="20000"/>
                    <a:lumOff val="80000"/>
                  </a:schemeClr>
                </a:solidFill>
              </a:rPr>
              <a:t>Our aim</a:t>
            </a:r>
            <a:endParaRPr sz="2400" dirty="0">
              <a:solidFill>
                <a:schemeClr val="tx2">
                  <a:lumMod val="20000"/>
                  <a:lumOff val="80000"/>
                </a:schemeClr>
              </a:solidFill>
            </a:endParaRPr>
          </a:p>
        </p:txBody>
      </p:sp>
      <p:sp>
        <p:nvSpPr>
          <p:cNvPr id="161" name="Shape 161"/>
          <p:cNvSpPr/>
          <p:nvPr/>
        </p:nvSpPr>
        <p:spPr>
          <a:xfrm>
            <a:off x="975173" y="563722"/>
            <a:ext cx="6685547" cy="1661993"/>
          </a:xfrm>
          <a:prstGeom prst="rect">
            <a:avLst/>
          </a:prstGeom>
          <a:solidFill>
            <a:srgbClr val="041F30"/>
          </a:solidFill>
          <a:ln w="25400">
            <a:no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lvl="0">
              <a:defRPr sz="1800"/>
            </a:pPr>
            <a:r>
              <a:rPr lang="en-US" sz="1800" b="1" dirty="0">
                <a:solidFill>
                  <a:srgbClr val="FFFFFF"/>
                </a:solidFill>
                <a:latin typeface="Arial"/>
                <a:ea typeface="Arial"/>
                <a:cs typeface="Arial"/>
                <a:sym typeface="Arial"/>
              </a:rPr>
              <a:t>In our project, we focus on deficiencies 2 (k-NN time complexity) and 4 (parameter tuning) of their research and try to improve their system by using k-NN approximation algorithms and tuning the parameters on Walking Pattern Data Set from UCI Machine Learning Repository. Our design is similar to theirs.</a:t>
            </a:r>
            <a:endParaRPr sz="1800" b="1" dirty="0">
              <a:solidFill>
                <a:srgbClr val="FF0000"/>
              </a:solidFill>
              <a:latin typeface="Arial"/>
              <a:ea typeface="Arial"/>
              <a:cs typeface="Arial"/>
              <a:sym typeface="Arial"/>
            </a:endParaRPr>
          </a:p>
        </p:txBody>
      </p:sp>
      <p:pic>
        <p:nvPicPr>
          <p:cNvPr id="2" name="Picture 1">
            <a:extLst>
              <a:ext uri="{FF2B5EF4-FFF2-40B4-BE49-F238E27FC236}">
                <a16:creationId xmlns:a16="http://schemas.microsoft.com/office/drawing/2014/main" id="{32E67AD9-3FDF-4EC7-941B-A5DD9E9CE9C4}"/>
              </a:ext>
            </a:extLst>
          </p:cNvPr>
          <p:cNvPicPr>
            <a:picLocks noChangeAspect="1"/>
          </p:cNvPicPr>
          <p:nvPr/>
        </p:nvPicPr>
        <p:blipFill>
          <a:blip r:embed="rId2"/>
          <a:stretch>
            <a:fillRect/>
          </a:stretch>
        </p:blipFill>
        <p:spPr>
          <a:xfrm>
            <a:off x="1421496" y="2481916"/>
            <a:ext cx="6000029" cy="2097862"/>
          </a:xfrm>
          <a:prstGeom prst="rect">
            <a:avLst/>
          </a:prstGeom>
        </p:spPr>
      </p:pic>
    </p:spTree>
    <p:extLst>
      <p:ext uri="{BB962C8B-B14F-4D97-AF65-F5344CB8AC3E}">
        <p14:creationId xmlns:p14="http://schemas.microsoft.com/office/powerpoint/2010/main" val="6159403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sldNum" sz="quarter" idx="2"/>
          </p:nvPr>
        </p:nvSpPr>
        <p:spPr>
          <a:xfrm>
            <a:off x="8556775" y="4812624"/>
            <a:ext cx="587102" cy="165101"/>
          </a:xfrm>
          <a:prstGeom prst="rect">
            <a:avLst/>
          </a:prstGeom>
          <a:extLst>
            <a:ext uri="{C572A759-6A51-4108-AA02-DFA0A04FC94B}">
              <ma14:wrappingTextBoxFlag xmlns:ma14="http://schemas.microsoft.com/office/mac/drawingml/2011/main" xmlns="" val="1"/>
            </a:ext>
          </a:extLst>
        </p:spPr>
        <p:txBody>
          <a:bodyPr lIns="0" tIns="0" rIns="0" bIns="0">
            <a:normAutofit lnSpcReduction="10000"/>
          </a:bodyPr>
          <a:lstStyle/>
          <a:p>
            <a:pPr lvl="0">
              <a:defRPr sz="1800">
                <a:solidFill>
                  <a:srgbClr val="000000"/>
                </a:solidFill>
              </a:defRPr>
            </a:pPr>
            <a:fld id="{86CB4B4D-7CA3-9044-876B-883B54F8677D}" type="slidenum">
              <a:rPr sz="1100">
                <a:solidFill>
                  <a:srgbClr val="FFFFFF"/>
                </a:solidFill>
              </a:rPr>
              <a:t>9</a:t>
            </a:fld>
            <a:endParaRPr sz="1100">
              <a:solidFill>
                <a:srgbClr val="FFFFFF"/>
              </a:solidFill>
            </a:endParaRPr>
          </a:p>
        </p:txBody>
      </p:sp>
      <p:sp>
        <p:nvSpPr>
          <p:cNvPr id="181" name="Shape 181"/>
          <p:cNvSpPr/>
          <p:nvPr/>
        </p:nvSpPr>
        <p:spPr>
          <a:xfrm>
            <a:off x="2459279" y="2248588"/>
            <a:ext cx="4589398" cy="61555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4000" b="1">
                <a:solidFill>
                  <a:srgbClr val="00FF62"/>
                </a:solidFill>
                <a:latin typeface="Arial"/>
                <a:ea typeface="Arial"/>
                <a:cs typeface="Arial"/>
                <a:sym typeface="Arial"/>
              </a:defRPr>
            </a:lvl1pPr>
          </a:lstStyle>
          <a:p>
            <a:pPr lvl="0">
              <a:defRPr sz="1800" b="0">
                <a:solidFill>
                  <a:srgbClr val="000000"/>
                </a:solidFill>
              </a:defRPr>
            </a:pPr>
            <a:r>
              <a:rPr sz="4000" b="1" dirty="0">
                <a:solidFill>
                  <a:srgbClr val="00FF62"/>
                </a:solidFill>
              </a:rPr>
              <a:t>2.</a:t>
            </a:r>
            <a:r>
              <a:rPr lang="en-US" sz="4000" b="1" dirty="0">
                <a:solidFill>
                  <a:srgbClr val="00FF62"/>
                </a:solidFill>
              </a:rPr>
              <a:t> </a:t>
            </a:r>
            <a:r>
              <a:rPr sz="4000" b="1" dirty="0">
                <a:solidFill>
                  <a:srgbClr val="00FF62"/>
                </a:solidFill>
              </a:rPr>
              <a:t>Data </a:t>
            </a:r>
            <a:r>
              <a:rPr lang="en-US" sz="4000" b="1" dirty="0">
                <a:solidFill>
                  <a:srgbClr val="00FF62"/>
                </a:solidFill>
              </a:rPr>
              <a:t>Processing</a:t>
            </a:r>
            <a:endParaRPr sz="4000" b="1" dirty="0">
              <a:solidFill>
                <a:srgbClr val="00FF62"/>
              </a:solidFill>
            </a:endParaRP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041F30"/>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F30"/>
        </a:solid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F30"/>
        </a:solid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289</TotalTime>
  <Words>1212</Words>
  <Application>Microsoft Office PowerPoint</Application>
  <PresentationFormat>On-screen Show (16:9)</PresentationFormat>
  <Paragraphs>93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Helvetica Neue</vt:lpstr>
      <vt:lpstr>Hind</vt:lpstr>
      <vt:lpstr>Arial</vt:lpstr>
      <vt:lpstr>Calibri</vt:lpstr>
      <vt:lpstr>Cambria Math</vt:lpstr>
      <vt:lpstr>Default</vt:lpstr>
      <vt:lpstr>Improving User Identification System on Walking Patterns     </vt:lpstr>
      <vt:lpstr>PowerPoint Presentation</vt:lpstr>
      <vt:lpstr>PowerPoint Presentation</vt:lpstr>
      <vt:lpstr>The traditional user authentication methods (passwords, fingerprints, face locks, passcodes received by text or email) have many drawbacks such as time-consuming, only at entry-points, and more importantly, susceptible to attacks including side-channel, shoulder surfing, social engineering, etc.  As a result, there’s an increasing need to build an continuous user authentication system as an additional support to improve the security. </vt:lpstr>
      <vt:lpstr>This project is mainly based on research "An empirical evaluation of activities and classifiers for user identification on smartphones" by C. Tang and V. V. Phoha. They tried 10 different classifiers to classify users based on accelerometer and gyroscope data captured by mobile devices. They claimed that k-NN produced a consistent and outstanding performance (almost 100% accuracy) under dynamic behaviors (walking, upstairs, downstairs), static behaviors (sitting, standing, lying), transitions between static behaviors, and under unlabeled activities.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with Smartphone based on  Deep Learning      </dc:title>
  <cp:lastModifiedBy>Rui Peng</cp:lastModifiedBy>
  <cp:revision>24</cp:revision>
  <dcterms:modified xsi:type="dcterms:W3CDTF">2019-04-20T20:53:33Z</dcterms:modified>
</cp:coreProperties>
</file>