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3" r:id="rId7"/>
    <p:sldId id="258" r:id="rId8"/>
    <p:sldId id="259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5700" y="1252855"/>
            <a:ext cx="9880600" cy="1125220"/>
          </a:xfrm>
        </p:spPr>
        <p:txBody>
          <a:bodyPr/>
          <a:p>
            <a:pPr algn="ctr"/>
            <a:r>
              <a:rPr lang="zh-CN" altLang="en-US" sz="5400">
                <a:latin typeface="+mn-lt"/>
              </a:rPr>
              <a:t>Sberbank Russian Housing Market</a:t>
            </a:r>
            <a:endParaRPr lang="zh-CN" altLang="en-US" sz="540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6075" y="2865120"/>
            <a:ext cx="9144000" cy="948690"/>
          </a:xfrm>
        </p:spPr>
        <p:txBody>
          <a:bodyPr>
            <a:normAutofit/>
          </a:bodyPr>
          <a:p>
            <a:r>
              <a:rPr lang="zh-CN" altLang="en-US"/>
              <a:t>Can you predict realty price fluctuations in Russia</a:t>
            </a:r>
            <a:r>
              <a:rPr lang="en-US" altLang="zh-CN"/>
              <a:t>'</a:t>
            </a:r>
            <a:r>
              <a:rPr lang="zh-CN" altLang="en-US"/>
              <a:t>s volatile economy?</a:t>
            </a:r>
            <a:endParaRPr lang="zh-CN" altLang="en-US"/>
          </a:p>
          <a:p>
            <a:r>
              <a:rPr lang="en-US" altLang="zh-CN" sz="2000">
                <a:ea typeface="Malgun Gothic" panose="020B0503020000020004" charset="-127"/>
              </a:rPr>
              <a:t>14331226   </a:t>
            </a:r>
            <a:r>
              <a:rPr lang="zh-CN" altLang="en-US" sz="2000">
                <a:latin typeface="+mn-ea"/>
              </a:rPr>
              <a:t>彭瑞 计应</a:t>
            </a:r>
            <a:endParaRPr lang="zh-CN" altLang="en-US" sz="200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" y="4135755"/>
            <a:ext cx="12112625" cy="2558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525" y="249555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Kaggle Competition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 results from different models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1520825"/>
            <a:ext cx="1153414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Ensemble Learning Exploration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46225"/>
            <a:ext cx="10515600" cy="4770120"/>
          </a:xfrm>
        </p:spPr>
        <p:txBody>
          <a:bodyPr>
            <a:normAutofit fontScale="80000"/>
          </a:bodyPr>
          <a:p>
            <a:r>
              <a:rPr lang="en-US" altLang="zh-CN"/>
              <a:t>E</a:t>
            </a:r>
            <a:r>
              <a:rPr lang="zh-CN" altLang="en-US"/>
              <a:t>nsemble methods use multiple learning algorithms to obtain better predictive performance than could be obtained from any of the constituent learning algorithms alone.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 machine learning ensemble refers only to a concrete finite set of alternative models, but typically allows for much more flexible structure to exist among those alternatives.</a:t>
            </a:r>
            <a:endParaRPr lang="zh-CN" altLang="en-US"/>
          </a:p>
          <a:p>
            <a:r>
              <a:rPr lang="zh-CN" altLang="en-US"/>
              <a:t>Common types of ensembles</a:t>
            </a:r>
            <a:endParaRPr lang="zh-CN" altLang="en-US"/>
          </a:p>
          <a:p>
            <a:pPr lvl="1"/>
            <a:r>
              <a:rPr lang="zh-CN" altLang="en-US"/>
              <a:t>Bayes optimal classifier</a:t>
            </a:r>
            <a:endParaRPr lang="zh-CN" altLang="en-US"/>
          </a:p>
          <a:p>
            <a:pPr lvl="1"/>
            <a:r>
              <a:rPr lang="zh-CN" altLang="en-US"/>
              <a:t>Bootstrap aggregating (bagging)</a:t>
            </a:r>
            <a:endParaRPr lang="zh-CN" altLang="en-US"/>
          </a:p>
          <a:p>
            <a:pPr lvl="1"/>
            <a:r>
              <a:rPr lang="zh-CN" altLang="en-US"/>
              <a:t>Boosting</a:t>
            </a:r>
            <a:endParaRPr lang="zh-CN" altLang="en-US"/>
          </a:p>
          <a:p>
            <a:pPr lvl="1"/>
            <a:r>
              <a:rPr lang="zh-CN" altLang="en-US"/>
              <a:t>Bayesian parameter averaging</a:t>
            </a:r>
            <a:endParaRPr lang="zh-CN" altLang="en-US"/>
          </a:p>
          <a:p>
            <a:pPr lvl="1"/>
            <a:r>
              <a:rPr lang="zh-CN" altLang="en-US"/>
              <a:t>Bayesian model combination</a:t>
            </a:r>
            <a:endParaRPr lang="zh-CN" altLang="en-US"/>
          </a:p>
          <a:p>
            <a:pPr lvl="1"/>
            <a:r>
              <a:rPr lang="zh-CN" altLang="en-US"/>
              <a:t>Bucket of models</a:t>
            </a:r>
            <a:endParaRPr lang="zh-CN" altLang="en-US"/>
          </a:p>
          <a:p>
            <a:pPr lvl="1"/>
            <a:r>
              <a:rPr lang="zh-CN" altLang="en-US"/>
              <a:t>Stacking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00" y="187325"/>
            <a:ext cx="10515600" cy="1325563"/>
          </a:xfrm>
        </p:spPr>
        <p:txBody>
          <a:bodyPr/>
          <a:p>
            <a:r>
              <a:rPr lang="en-US" altLang="zh-CN"/>
              <a:t>My submissions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b="13853"/>
          <a:stretch>
            <a:fillRect/>
          </a:stretch>
        </p:blipFill>
        <p:spPr>
          <a:xfrm>
            <a:off x="2959100" y="1217930"/>
            <a:ext cx="9144000" cy="49764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7000" y="1930400"/>
            <a:ext cx="3015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Total: 40 submissions</a:t>
            </a:r>
            <a:endParaRPr lang="en-US" altLang="zh-CN" sz="2400"/>
          </a:p>
          <a:p>
            <a:r>
              <a:rPr lang="en-US" altLang="zh-CN" sz="2400"/>
              <a:t>Best Score: 0.31034</a:t>
            </a:r>
            <a:endParaRPr lang="en-US" altLang="zh-CN" sz="2400"/>
          </a:p>
          <a:p>
            <a:r>
              <a:rPr lang="en-US" altLang="zh-CN" sz="2400"/>
              <a:t>Date: 6/27/2017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Magic number mandatory?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489075"/>
            <a:ext cx="11558905" cy="1767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3256280"/>
            <a:ext cx="11558905" cy="3014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 Kaggle competitions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Linear Regression-SYSU-2017</a:t>
            </a:r>
            <a:endParaRPr lang="zh-CN" altLang="en-US"/>
          </a:p>
          <a:p>
            <a:r>
              <a:rPr lang="zh-CN" altLang="en-US"/>
              <a:t>Large-scale classification-SYSU-2017</a:t>
            </a:r>
            <a:endParaRPr lang="zh-CN" altLang="en-US"/>
          </a:p>
          <a:p>
            <a:r>
              <a:rPr lang="zh-CN" altLang="en-US"/>
              <a:t>Titanic: Machine Learning from Disaster</a:t>
            </a:r>
            <a:endParaRPr lang="zh-CN" altLang="en-US"/>
          </a:p>
          <a:p>
            <a:r>
              <a:rPr lang="zh-CN" altLang="en-US"/>
              <a:t>House Prices: Advanced Regression Techniques</a:t>
            </a:r>
            <a:endParaRPr lang="zh-CN" altLang="en-US"/>
          </a:p>
          <a:p>
            <a:r>
              <a:rPr lang="zh-CN" altLang="en-US"/>
              <a:t>Digit Recognizer</a:t>
            </a:r>
            <a:endParaRPr lang="zh-CN" altLang="en-US"/>
          </a:p>
          <a:p>
            <a:r>
              <a:rPr lang="zh-CN" altLang="en-US"/>
              <a:t>Two Sigma Connect: Rental Listing Inquiries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</a:t>
            </a:r>
            <a:endParaRPr lang="en-US" altLang="zh-CN"/>
          </a:p>
          <a:p>
            <a:pPr lvl="1"/>
            <a:r>
              <a:rPr lang="en-US" altLang="zh-CN"/>
              <a:t>Python is a programming language that lets you work quickly and integrate systems more effectively.</a:t>
            </a:r>
            <a:endParaRPr lang="en-US" altLang="zh-CN"/>
          </a:p>
          <a:p>
            <a:r>
              <a:rPr lang="en-US" altLang="zh-CN"/>
              <a:t>XGBoost</a:t>
            </a:r>
            <a:endParaRPr lang="en-US" altLang="zh-CN"/>
          </a:p>
          <a:p>
            <a:pPr lvl="1"/>
            <a:r>
              <a:rPr lang="en-US" altLang="zh-CN"/>
              <a:t>eXtreme Gradient Boosting, an optimized distributed gradient boosting library designed to be highly efficient, flexible and portable.</a:t>
            </a:r>
            <a:endParaRPr lang="en-US" altLang="zh-CN"/>
          </a:p>
          <a:p>
            <a:r>
              <a:rPr lang="en-US" altLang="zh-CN"/>
              <a:t>Jupyter Notebook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The Jupyter Notebook is an open-source web application that allows you to create and share documents that contain live code, equations, visualizations and explanatory text.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3360"/>
            <a:ext cx="10515600" cy="1127125"/>
          </a:xfrm>
        </p:spPr>
        <p:txBody>
          <a:bodyPr>
            <a:normAutofit fontScale="90000"/>
          </a:bodyPr>
          <a:p>
            <a:r>
              <a:rPr lang="en-US" altLang="zh-CN"/>
              <a:t>Cross Industry Standard Process for Data Mining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230" y="1340485"/>
            <a:ext cx="6736080" cy="5462905"/>
          </a:xfrm>
        </p:spPr>
        <p:txBody>
          <a:bodyPr>
            <a:normAutofit lnSpcReduction="20000"/>
          </a:bodyPr>
          <a:p>
            <a:r>
              <a:rPr lang="zh-CN" altLang="en-US"/>
              <a:t>Business Understanding</a:t>
            </a:r>
            <a:endParaRPr lang="zh-CN" altLang="en-US"/>
          </a:p>
          <a:p>
            <a:pPr lvl="1"/>
            <a:r>
              <a:rPr lang="en-US" altLang="zh-CN"/>
              <a:t>To learn how house prices are determined and predict house prices</a:t>
            </a:r>
            <a:endParaRPr lang="en-US" altLang="zh-CN"/>
          </a:p>
          <a:p>
            <a:r>
              <a:rPr lang="zh-CN" altLang="en-US"/>
              <a:t>Data Understanding</a:t>
            </a:r>
            <a:endParaRPr lang="zh-CN" altLang="en-US"/>
          </a:p>
          <a:p>
            <a:pPr lvl="1"/>
            <a:r>
              <a:rPr lang="zh-CN" altLang="en-US"/>
              <a:t>A Very Extensive Sberbank Exploratory Analysis</a:t>
            </a:r>
            <a:endParaRPr lang="zh-CN" altLang="en-US"/>
          </a:p>
          <a:p>
            <a:r>
              <a:rPr lang="zh-CN" altLang="en-US"/>
              <a:t>Data Preparation</a:t>
            </a:r>
            <a:endParaRPr lang="zh-CN" altLang="en-US"/>
          </a:p>
          <a:p>
            <a:pPr lvl="1"/>
            <a:r>
              <a:rPr lang="en-US" altLang="zh-CN" sz="2400"/>
              <a:t>Missing values imputation</a:t>
            </a:r>
            <a:endParaRPr lang="en-US" altLang="zh-CN" sz="2400"/>
          </a:p>
          <a:p>
            <a:pPr lvl="1"/>
            <a:r>
              <a:rPr lang="en-US" altLang="zh-CN" sz="2400"/>
              <a:t>Feature engineering</a:t>
            </a:r>
            <a:endParaRPr lang="en-US" altLang="zh-CN" sz="2400"/>
          </a:p>
          <a:p>
            <a:r>
              <a:rPr lang="zh-CN" altLang="en-US"/>
              <a:t>Modeling</a:t>
            </a:r>
            <a:endParaRPr lang="zh-CN" altLang="en-US"/>
          </a:p>
          <a:p>
            <a:pPr lvl="1"/>
            <a:r>
              <a:rPr lang="en-US" altLang="zh-CN" sz="2400"/>
              <a:t>XGB, LightGBM, Random Forest</a:t>
            </a:r>
            <a:endParaRPr lang="en-US" altLang="zh-CN" sz="2400"/>
          </a:p>
          <a:p>
            <a:r>
              <a:rPr lang="zh-CN" altLang="en-US"/>
              <a:t>Evaluation</a:t>
            </a:r>
            <a:endParaRPr lang="zh-CN" altLang="en-US"/>
          </a:p>
          <a:p>
            <a:pPr lvl="1"/>
            <a:r>
              <a:rPr lang="en-US" altLang="zh-CN" sz="2400"/>
              <a:t>Local CV</a:t>
            </a:r>
            <a:endParaRPr lang="en-US" altLang="zh-CN" sz="2400"/>
          </a:p>
          <a:p>
            <a:pPr lvl="1"/>
            <a:r>
              <a:rPr lang="en-US" altLang="zh-CN" sz="2400"/>
              <a:t>Feature importance</a:t>
            </a:r>
            <a:endParaRPr lang="en-US" altLang="zh-CN" sz="2400"/>
          </a:p>
          <a:p>
            <a:r>
              <a:rPr lang="zh-CN" altLang="en-US"/>
              <a:t>Deployment</a:t>
            </a:r>
            <a:endParaRPr lang="zh-CN" altLang="en-US"/>
          </a:p>
        </p:txBody>
      </p:sp>
      <p:pic>
        <p:nvPicPr>
          <p:cNvPr id="4" name="图片 3" descr="CRISP-DM_Proce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6770" y="1825625"/>
            <a:ext cx="4968240" cy="4977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" y="259080"/>
            <a:ext cx="10515600" cy="1165225"/>
          </a:xfrm>
        </p:spPr>
        <p:txBody>
          <a:bodyPr>
            <a:normAutofit fontScale="90000"/>
          </a:bodyPr>
          <a:p>
            <a:r>
              <a:rPr lang="en-US" altLang="zh-CN"/>
              <a:t>Data understanding:</a:t>
            </a:r>
            <a:br>
              <a:rPr lang="en-US" altLang="zh-CN"/>
            </a:br>
            <a:r>
              <a:rPr lang="en-US" altLang="zh-CN"/>
              <a:t>	E</a:t>
            </a:r>
            <a:r>
              <a:rPr lang="zh-CN" altLang="en-US"/>
              <a:t>xcerpt </a:t>
            </a:r>
            <a:r>
              <a:rPr lang="en-US" altLang="zh-CN"/>
              <a:t>from the exploratory 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Missing data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125" y="1424305"/>
            <a:ext cx="8623300" cy="5140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zh-CN" altLang="en-US"/>
              <a:t>xcerpt </a:t>
            </a:r>
            <a:r>
              <a:rPr lang="en-US" altLang="zh-CN"/>
              <a:t>from the exploratory analysis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Correlation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1830" y="1343025"/>
            <a:ext cx="5749290" cy="5316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233045"/>
            <a:ext cx="10515600" cy="1325563"/>
          </a:xfrm>
        </p:spPr>
        <p:txBody>
          <a:bodyPr/>
          <a:p>
            <a:r>
              <a:rPr lang="en-US" altLang="zh-CN"/>
              <a:t>Trial: Naive XGB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1200785"/>
            <a:ext cx="10922635" cy="5548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Naive XGB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LB: about 0.316</a:t>
            </a:r>
            <a:endParaRPr lang="en-US" altLang="zh-CN"/>
          </a:p>
          <a:p>
            <a:r>
              <a:rPr lang="en-US" altLang="zh-CN"/>
              <a:t>Very simple code</a:t>
            </a:r>
            <a:endParaRPr lang="en-US" altLang="zh-CN"/>
          </a:p>
          <a:p>
            <a:r>
              <a:rPr lang="en-US" altLang="zh-CN"/>
              <a:t>Ignore macro economy and timestamp</a:t>
            </a:r>
            <a:endParaRPr lang="en-US" altLang="zh-CN"/>
          </a:p>
          <a:p>
            <a:r>
              <a:rPr lang="en-US" altLang="zh-CN"/>
              <a:t>Encode categorial data using LabelEncoder from sklearn</a:t>
            </a:r>
            <a:endParaRPr lang="en-US" altLang="zh-CN"/>
          </a:p>
          <a:p>
            <a:r>
              <a:rPr lang="en-US" altLang="zh-CN"/>
              <a:t>Train the model with arbitrary parameters</a:t>
            </a:r>
            <a:endParaRPr lang="en-US" altLang="zh-CN"/>
          </a:p>
          <a:p>
            <a:r>
              <a:rPr lang="en-US" altLang="zh-CN"/>
              <a:t>No cross validation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preparation: E</a:t>
            </a:r>
            <a:r>
              <a:rPr lang="zh-CN" altLang="en-US"/>
              <a:t>xcerpt </a:t>
            </a:r>
            <a:r>
              <a:rPr lang="en-US" altLang="zh-CN"/>
              <a:t>from cleaning data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1433830"/>
            <a:ext cx="9190990" cy="4878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Train and evaluate XGB model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1319530"/>
            <a:ext cx="9031605" cy="5466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演示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Malgun Gothic</vt:lpstr>
      <vt:lpstr>Calibri</vt:lpstr>
      <vt:lpstr>微软雅黑</vt:lpstr>
      <vt:lpstr>Arial Unicode MS</vt:lpstr>
      <vt:lpstr>Calibri Light</vt:lpstr>
      <vt:lpstr>Office 主题</vt:lpstr>
      <vt:lpstr>Sberbank Russian Housing Market</vt:lpstr>
      <vt:lpstr>Tools</vt:lpstr>
      <vt:lpstr>Cross Industry Standard Process for Data Mining</vt:lpstr>
      <vt:lpstr>Data understanding: 	Excerpt from the exploratory analysis</vt:lpstr>
      <vt:lpstr>Excerpt from the exploratory analysis</vt:lpstr>
      <vt:lpstr>Trial: Naive XGB</vt:lpstr>
      <vt:lpstr>Naive XGB</vt:lpstr>
      <vt:lpstr>Data preparation: Excerpt from cleaning data</vt:lpstr>
      <vt:lpstr>Train and evaluate XGB model</vt:lpstr>
      <vt:lpstr>Merge results from different models</vt:lpstr>
      <vt:lpstr>Ensemble Learning Exploration</vt:lpstr>
      <vt:lpstr>My submissions</vt:lpstr>
      <vt:lpstr>Magic number mandatory?</vt:lpstr>
      <vt:lpstr>Other Kaggle competitions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瑞</cp:lastModifiedBy>
  <cp:revision>25</cp:revision>
  <dcterms:created xsi:type="dcterms:W3CDTF">2015-05-05T08:02:00Z</dcterms:created>
  <dcterms:modified xsi:type="dcterms:W3CDTF">2017-06-27T07:40:17Z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