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65D4-AE72-4FEE-B5DB-B89B7FB8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D28F7-F4EE-4841-A66B-948B521E0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7CCBD-AB1D-4503-9944-715F7F85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87CC7-8A37-432D-81D0-8581DBE0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C8207-8419-4501-80F2-413DACF4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78307-8359-408E-A240-22DB361D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84047B-3E1C-4515-81FE-48DCE144B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76D74-43C0-4DAF-90E3-08C72E3A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DFA21-A8C7-4857-BC26-EE2E8B80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B8891-7B98-4344-A835-EB2C04F2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74ED0B-F1C9-4CAA-9F7B-747393774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2EB05-3EDA-4802-AE71-C010EFBB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1A89A-3BF6-4A1C-99C7-AED1F2ED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65C7A-0F35-4F21-87E9-C0F1D4E9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F1D74-6C64-4078-BAFD-4D61652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25149-9031-44D5-8B1D-1D1D048A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19B07-8934-495A-BDA6-9EC39314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7B13D-09BC-493C-BF3F-A62C5EED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B7A03-D7C6-4B3E-9B43-67DB0E13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89D9-7CF4-453B-90BF-2F0F221C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9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E5FAB-0958-4D69-8466-F1763C7F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B291C-09D7-4CF9-ADC4-5F0FDB54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A040D-631F-4C29-855A-F1D69ADE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16A8-889E-492C-9B0E-2CBD655D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73FBA-5116-4B5D-8B84-3E74456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9B643-DF5C-488D-BBF5-3FD9E72F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43476-2E6A-432D-B2BE-4906DC4E5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1EF3B-F3D5-4869-B50E-967E5753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16FA8-38C2-4A46-98F8-F6C116BF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36C6E-72C0-421D-B133-6F3D6593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6EC79-74D2-46D4-B5AD-D10110C3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AB66-6683-4094-81C9-C1D9C291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08BAE-A432-4C74-BB89-0EFECB7A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64046-A79C-4A25-9959-BB1BAB9B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0A45E-D660-4D68-9D55-7FA532E17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2B2E4-7527-42E5-9F7C-C8D855A1E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79C05F-DBB1-409A-AAF5-A5CF2958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1157C-B950-41C4-B0D8-2047B4FB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FCD9D-8930-4137-BCD7-C7B25632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2336A-D9B2-4C72-A42F-4AB65B20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8A841B-F02D-4D2C-9CEE-93CB7ECE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47551-8590-4FC4-BA9C-7F283A0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3021B-4807-4603-B63B-BCF8E1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9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C3DC93-1386-4701-BF26-CE55073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B81A4F-72C2-4BB8-971D-2B611624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98127-E743-4CEE-A57C-6352576D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4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861BC-D6B1-48F4-8D1B-4CBA2FF1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BC9ED-40DC-451D-B390-FFF3C416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C4CFF-F1E1-4B08-A7A3-84D9794DC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D4E41-45AC-4AA8-B70A-7AE16BC7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307F6-4BC3-40FF-8DA7-8B876E9A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76DB1-BCEA-45C3-ABD7-87FAB195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1742-0BBA-4974-9739-8324FC1B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60BE81-1BF3-44D1-8C2A-5CED2AFEC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780C1-8BED-46B0-885B-62CFB5DA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BF58D-EA05-4348-A7E2-82A2F7D2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FBBFB-729B-4914-B391-820F68B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DF03F-26BD-4D67-BCFD-F097F4EF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91262D-89FE-4D50-8EB5-91EC3421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8434C-3109-4887-886C-C8A2AABD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78B2A-13CC-4DB6-9150-044266B91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8139-194D-45BB-BEFD-3B36F29B8EF8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5A33C-1BDE-4A38-9013-B3CD9B53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218F8-BC95-4505-A022-BC70BEC2C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BE1F-2BC8-4FA2-8803-3BF3D6B5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数据 6">
            <a:extLst>
              <a:ext uri="{FF2B5EF4-FFF2-40B4-BE49-F238E27FC236}">
                <a16:creationId xmlns:a16="http://schemas.microsoft.com/office/drawing/2014/main" id="{8064F3B6-9BD8-4E08-9F47-7C5450D53D44}"/>
              </a:ext>
            </a:extLst>
          </p:cNvPr>
          <p:cNvSpPr/>
          <p:nvPr/>
        </p:nvSpPr>
        <p:spPr>
          <a:xfrm>
            <a:off x="3107559" y="5289055"/>
            <a:ext cx="5269586" cy="782425"/>
          </a:xfrm>
          <a:prstGeom prst="flowChartInputOutpu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69768D-C7FF-4B0A-9B6F-843E052F8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31" y="5747936"/>
            <a:ext cx="344606" cy="344606"/>
          </a:xfrm>
          <a:prstGeom prst="rect">
            <a:avLst/>
          </a:prstGeom>
        </p:spPr>
      </p:pic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695FECA3-5181-4503-8940-B12476948EF9}"/>
              </a:ext>
            </a:extLst>
          </p:cNvPr>
          <p:cNvSpPr/>
          <p:nvPr/>
        </p:nvSpPr>
        <p:spPr>
          <a:xfrm>
            <a:off x="3068420" y="3154838"/>
            <a:ext cx="5269586" cy="782425"/>
          </a:xfrm>
          <a:prstGeom prst="flowChartInputOutpu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数据 10">
            <a:extLst>
              <a:ext uri="{FF2B5EF4-FFF2-40B4-BE49-F238E27FC236}">
                <a16:creationId xmlns:a16="http://schemas.microsoft.com/office/drawing/2014/main" id="{F2805101-6A2B-4394-AEA9-C0EFEE433602}"/>
              </a:ext>
            </a:extLst>
          </p:cNvPr>
          <p:cNvSpPr/>
          <p:nvPr/>
        </p:nvSpPr>
        <p:spPr>
          <a:xfrm>
            <a:off x="3178401" y="992958"/>
            <a:ext cx="5269586" cy="782425"/>
          </a:xfrm>
          <a:prstGeom prst="flowChartInputOutpu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499FBB-F5AA-4624-B08C-2D184C681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77" y="5281329"/>
            <a:ext cx="269895" cy="2698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D8A495-3092-4483-88F3-6F326BF3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87" y="5285985"/>
            <a:ext cx="269896" cy="2698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407022-AC1E-4B81-9E2E-C8934612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7" y="5579444"/>
            <a:ext cx="222844" cy="2228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2F90CE-F523-4855-A585-83AF260FA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99" y="5353434"/>
            <a:ext cx="279921" cy="2799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921FB28-73D9-4C06-AC4F-849D5028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66" y="5347158"/>
            <a:ext cx="269895" cy="2698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2F7082-0DC3-4EA0-B5EF-7F6C787AA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91" y="5597404"/>
            <a:ext cx="301065" cy="3010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9933832-D264-42AB-A6AC-FDB737D1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231" y="5355796"/>
            <a:ext cx="301067" cy="3010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77FDDCA-A22A-4844-8064-9F23B6E3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20" y="5576512"/>
            <a:ext cx="269894" cy="2698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E70AF7A-BBE5-494E-8010-5162FCCF1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79" y="1374258"/>
            <a:ext cx="331962" cy="3319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53AE51-14E3-4806-A45B-ABE8026A1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21" y="1027000"/>
            <a:ext cx="331961" cy="3319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AEFE26-3A54-4CFB-B89F-6464DB3A0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71" y="1290734"/>
            <a:ext cx="295762" cy="29576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6E76B55-DCD1-46A6-A689-71F6A01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43" y="1448171"/>
            <a:ext cx="295762" cy="29576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E5EA269-6DA5-4F82-94BC-5340E2658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68" y="1027000"/>
            <a:ext cx="331961" cy="3319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F34F92E-011D-4BF7-8345-22BE15AD7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70" y="5539415"/>
            <a:ext cx="269894" cy="26989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343D4D8-150D-4FAE-82C0-C51565D6E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19" y="5341476"/>
            <a:ext cx="269894" cy="2698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F71C044-CF9B-4AF9-AD1B-4B21B1BA5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74" y="5764678"/>
            <a:ext cx="269894" cy="2698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446CF42-2CED-4766-8896-A53034CDD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94" y="5347160"/>
            <a:ext cx="269894" cy="26989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9C3F318-3DA4-44B5-ABE3-6173754B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47" y="5501963"/>
            <a:ext cx="377806" cy="37780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78B4716-8793-4401-9F89-E3E43CE41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21" y="5428150"/>
            <a:ext cx="377806" cy="37780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8D0F213-AD6F-428F-9EB6-8E529F679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48" y="5763521"/>
            <a:ext cx="269895" cy="26989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7FA84B4-EB0C-47D8-BF52-F6024F14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84" y="5829248"/>
            <a:ext cx="269895" cy="26989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CDB8936-EA89-47E9-9A27-8D3AD716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27" y="5658433"/>
            <a:ext cx="269895" cy="26989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7292466-F363-4762-9CC5-5B471DF4E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06" y="5539415"/>
            <a:ext cx="269895" cy="26989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8FFD07F-222C-4180-A6C7-3D761945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71" y="5795217"/>
            <a:ext cx="269894" cy="26989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A3908EB-A924-4FD4-8FB3-FA8C5F88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01" y="5598631"/>
            <a:ext cx="269894" cy="26989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14679A5-C563-452D-9672-60B167B6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48" y="5779474"/>
            <a:ext cx="269894" cy="26989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5A8CB7B6-A474-407E-ADEE-BA8FF8A3E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02" y="5365353"/>
            <a:ext cx="269894" cy="26989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ED61110-D7E2-47F7-8193-360EF0013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4" y="5388770"/>
            <a:ext cx="269894" cy="26989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A5B702E-E9FF-428E-ABEC-0DFF37082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95" y="5759974"/>
            <a:ext cx="269896" cy="26989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CE43695-E8FE-43F8-992B-BB80EF08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03" y="5348727"/>
            <a:ext cx="269896" cy="26989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B9A8B41-2984-4421-ADB5-3852260B7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092" y="5363982"/>
            <a:ext cx="377806" cy="37780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D33DB3F-69D5-4B83-8A7E-D39E7A1B4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01" y="5576512"/>
            <a:ext cx="269896" cy="26989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191F6CE-9310-400E-AA62-E2E190DCB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51" y="5747936"/>
            <a:ext cx="269896" cy="26989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F98686B-00C3-423D-8E46-1EA99BD1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93" y="5766816"/>
            <a:ext cx="269894" cy="26989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97F21FE-CF2B-47E8-A5A2-3E685A6B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7" y="5316718"/>
            <a:ext cx="269894" cy="26989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6B71212-91A8-42C6-8DEB-0835C05CF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16" y="5693218"/>
            <a:ext cx="269894" cy="26989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6E394C0-9EDB-4491-90A7-5C616F85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56" y="5289055"/>
            <a:ext cx="269894" cy="269894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DF51B250-AB2E-41AD-B8DD-46E4C32F8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70" y="3113641"/>
            <a:ext cx="420727" cy="420727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69E8635-C91D-4D25-A316-9A4E8E8A9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62" y="3569080"/>
            <a:ext cx="420727" cy="420727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7718EA88-5C9F-4FC2-A03C-D43704382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45" y="3569080"/>
            <a:ext cx="420727" cy="420727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C301EB65-477E-4312-B4E5-A8340B960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83" y="3588605"/>
            <a:ext cx="302983" cy="30298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B49C65B0-C43D-4DF2-8903-8A72AFB6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24" y="3251657"/>
            <a:ext cx="302983" cy="302983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002E737-9349-4941-8C05-C11FA65D8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05" y="3235787"/>
            <a:ext cx="302983" cy="302983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C91D40A9-0355-447F-9CFA-2D0BF865F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84" y="3575867"/>
            <a:ext cx="302983" cy="302983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C9315A2-9531-4656-8035-F0C28DAB7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25" y="3254621"/>
            <a:ext cx="302983" cy="3029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314AFFD3-9B4E-471C-A376-5D9399D8A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51" y="3107733"/>
            <a:ext cx="395214" cy="395214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FB8D9F36-F028-4E8D-AFC3-313FF3918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63" y="3696480"/>
            <a:ext cx="302983" cy="302983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3CB76180-8AA9-4CA7-A3DB-271D2C750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05" y="3238960"/>
            <a:ext cx="302983" cy="302983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4FAB0F5A-B9DD-434F-B060-0621C79D6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30" y="3582657"/>
            <a:ext cx="302983" cy="302983"/>
          </a:xfrm>
          <a:prstGeom prst="rect">
            <a:avLst/>
          </a:prstGeom>
        </p:spPr>
      </p:pic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F6E961F-6BB7-46A9-B4AB-3250FA6FDFEC}"/>
              </a:ext>
            </a:extLst>
          </p:cNvPr>
          <p:cNvCxnSpPr>
            <a:cxnSpLocks/>
            <a:stCxn id="25" idx="2"/>
            <a:endCxn id="24" idx="1"/>
          </p:cNvCxnSpPr>
          <p:nvPr/>
        </p:nvCxnSpPr>
        <p:spPr>
          <a:xfrm>
            <a:off x="6467749" y="1358961"/>
            <a:ext cx="189294" cy="237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173B5D8-B6D5-4B18-9BF8-E0DA6BB17E2D}"/>
              </a:ext>
            </a:extLst>
          </p:cNvPr>
          <p:cNvCxnSpPr>
            <a:cxnSpLocks/>
          </p:cNvCxnSpPr>
          <p:nvPr/>
        </p:nvCxnSpPr>
        <p:spPr>
          <a:xfrm flipV="1">
            <a:off x="5896400" y="1331229"/>
            <a:ext cx="577516" cy="340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25149D1-E3A9-4440-AD0C-7725D46DD414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890233" y="1438615"/>
            <a:ext cx="766810" cy="1574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7AA385A-1D43-4923-A799-2A35CB193FBC}"/>
              </a:ext>
            </a:extLst>
          </p:cNvPr>
          <p:cNvCxnSpPr>
            <a:stCxn id="22" idx="3"/>
          </p:cNvCxnSpPr>
          <p:nvPr/>
        </p:nvCxnSpPr>
        <p:spPr>
          <a:xfrm>
            <a:off x="5111682" y="1192981"/>
            <a:ext cx="454170" cy="2421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9CBB075-AD4B-4F12-B0CD-AEA8ABEA062A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4751741" y="1438615"/>
            <a:ext cx="842730" cy="1016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BF8F07E-5EE6-4C01-84F0-A431705602A4}"/>
              </a:ext>
            </a:extLst>
          </p:cNvPr>
          <p:cNvCxnSpPr>
            <a:stCxn id="22" idx="1"/>
            <a:endCxn id="21" idx="0"/>
          </p:cNvCxnSpPr>
          <p:nvPr/>
        </p:nvCxnSpPr>
        <p:spPr>
          <a:xfrm flipH="1">
            <a:off x="4585760" y="1192981"/>
            <a:ext cx="193961" cy="1812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1E76FFE9-07E9-4BCB-AB18-E83F17BF8158}"/>
              </a:ext>
            </a:extLst>
          </p:cNvPr>
          <p:cNvSpPr/>
          <p:nvPr/>
        </p:nvSpPr>
        <p:spPr>
          <a:xfrm>
            <a:off x="4209165" y="884566"/>
            <a:ext cx="1750928" cy="9184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43C2E62-599F-4379-B546-E29E3FB43EEF}"/>
              </a:ext>
            </a:extLst>
          </p:cNvPr>
          <p:cNvSpPr/>
          <p:nvPr/>
        </p:nvSpPr>
        <p:spPr>
          <a:xfrm>
            <a:off x="5520000" y="920617"/>
            <a:ext cx="1828192" cy="9184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EB1D9FDE-70AC-4E3A-9054-58DF616F1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42" y="3443368"/>
            <a:ext cx="438361" cy="438361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F9F8D228-30C4-440B-825F-B3113FC53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39" y="3382059"/>
            <a:ext cx="438361" cy="438361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1FD8AB6E-3DD9-4581-ACB0-D2F776B2A3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06" y="3297454"/>
            <a:ext cx="428969" cy="428969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D4F0D31-82C3-4FFF-822B-4F4F7F1BE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51" y="5551920"/>
            <a:ext cx="377806" cy="377806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DC71A494-F35C-4D7A-8864-FF5972AD7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36" y="5339033"/>
            <a:ext cx="377806" cy="377806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2A811027-EB65-4A63-B602-0BD2E0BC2D33}"/>
              </a:ext>
            </a:extLst>
          </p:cNvPr>
          <p:cNvSpPr txBox="1"/>
          <p:nvPr/>
        </p:nvSpPr>
        <p:spPr>
          <a:xfrm>
            <a:off x="8973850" y="758857"/>
            <a:ext cx="2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刊物层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1DD41C1-7120-492F-9573-B8B7975E26C4}"/>
              </a:ext>
            </a:extLst>
          </p:cNvPr>
          <p:cNvSpPr txBox="1"/>
          <p:nvPr/>
        </p:nvSpPr>
        <p:spPr>
          <a:xfrm>
            <a:off x="8903323" y="3154838"/>
            <a:ext cx="2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论文层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6727DED-86A7-4CF5-BF03-7E5DEAF465BF}"/>
              </a:ext>
            </a:extLst>
          </p:cNvPr>
          <p:cNvSpPr txBox="1"/>
          <p:nvPr/>
        </p:nvSpPr>
        <p:spPr>
          <a:xfrm>
            <a:off x="8973850" y="5410142"/>
            <a:ext cx="2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作者层</a:t>
            </a: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1B574528-E09A-48AA-B0C1-751214DDFD14}"/>
              </a:ext>
            </a:extLst>
          </p:cNvPr>
          <p:cNvCxnSpPr>
            <a:cxnSpLocks/>
          </p:cNvCxnSpPr>
          <p:nvPr/>
        </p:nvCxnSpPr>
        <p:spPr>
          <a:xfrm flipH="1">
            <a:off x="4430692" y="1395879"/>
            <a:ext cx="525923" cy="2048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502447A7-10CC-42EB-BB97-8EF365001488}"/>
              </a:ext>
            </a:extLst>
          </p:cNvPr>
          <p:cNvCxnSpPr>
            <a:endCxn id="74" idx="0"/>
          </p:cNvCxnSpPr>
          <p:nvPr/>
        </p:nvCxnSpPr>
        <p:spPr>
          <a:xfrm flipH="1">
            <a:off x="4636322" y="1357363"/>
            <a:ext cx="316225" cy="2225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824A3E6-D3BA-43BF-A829-E348AEEC4F3B}"/>
              </a:ext>
            </a:extLst>
          </p:cNvPr>
          <p:cNvCxnSpPr>
            <a:stCxn id="21" idx="2"/>
            <a:endCxn id="58" idx="0"/>
          </p:cNvCxnSpPr>
          <p:nvPr/>
        </p:nvCxnSpPr>
        <p:spPr>
          <a:xfrm flipH="1">
            <a:off x="3710475" y="1706220"/>
            <a:ext cx="875285" cy="188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648CEB9-E506-4EC5-8B38-2F4F826D27F9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833617" y="1425207"/>
            <a:ext cx="768952" cy="182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A3EE9CE5-FDE7-4BC5-A7D8-E3D011428B92}"/>
              </a:ext>
            </a:extLst>
          </p:cNvPr>
          <p:cNvCxnSpPr>
            <a:stCxn id="106" idx="2"/>
          </p:cNvCxnSpPr>
          <p:nvPr/>
        </p:nvCxnSpPr>
        <p:spPr>
          <a:xfrm flipH="1">
            <a:off x="10282751" y="1128189"/>
            <a:ext cx="1" cy="208299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95A91D9-4C9B-4874-A9FC-465DF9A3E441}"/>
              </a:ext>
            </a:extLst>
          </p:cNvPr>
          <p:cNvCxnSpPr>
            <a:cxnSpLocks/>
            <a:stCxn id="22" idx="2"/>
            <a:endCxn id="54" idx="0"/>
          </p:cNvCxnSpPr>
          <p:nvPr/>
        </p:nvCxnSpPr>
        <p:spPr>
          <a:xfrm flipH="1">
            <a:off x="4110309" y="1358961"/>
            <a:ext cx="835393" cy="2210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B79B18C2-275F-442A-AE5A-E82286A04C2C}"/>
              </a:ext>
            </a:extLst>
          </p:cNvPr>
          <p:cNvCxnSpPr>
            <a:stCxn id="24" idx="2"/>
            <a:endCxn id="59" idx="0"/>
          </p:cNvCxnSpPr>
          <p:nvPr/>
        </p:nvCxnSpPr>
        <p:spPr>
          <a:xfrm>
            <a:off x="6804924" y="1743933"/>
            <a:ext cx="151492" cy="1507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DFFA28E-E4F3-4327-8F39-2404694EAF03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5742352" y="1586496"/>
            <a:ext cx="6445" cy="1652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FA2AFE4B-7F2E-421F-AEB5-D18AB4708DE5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5312158" y="1594222"/>
            <a:ext cx="448348" cy="1513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95394DED-90F3-4D19-A9D4-A53DCF5199F6}"/>
              </a:ext>
            </a:extLst>
          </p:cNvPr>
          <p:cNvCxnSpPr>
            <a:endCxn id="72" idx="0"/>
          </p:cNvCxnSpPr>
          <p:nvPr/>
        </p:nvCxnSpPr>
        <p:spPr>
          <a:xfrm flipH="1">
            <a:off x="5788155" y="1359949"/>
            <a:ext cx="609469" cy="233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9B308B27-906F-48C1-AEC3-DDAD17D7CEFE}"/>
              </a:ext>
            </a:extLst>
          </p:cNvPr>
          <p:cNvCxnSpPr>
            <a:endCxn id="63" idx="0"/>
          </p:cNvCxnSpPr>
          <p:nvPr/>
        </p:nvCxnSpPr>
        <p:spPr>
          <a:xfrm flipH="1">
            <a:off x="6396276" y="1372997"/>
            <a:ext cx="31397" cy="2202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0E2356AF-1D6E-4FC0-B24A-09623D8E2996}"/>
              </a:ext>
            </a:extLst>
          </p:cNvPr>
          <p:cNvCxnSpPr>
            <a:stCxn id="24" idx="2"/>
            <a:endCxn id="53" idx="0"/>
          </p:cNvCxnSpPr>
          <p:nvPr/>
        </p:nvCxnSpPr>
        <p:spPr>
          <a:xfrm>
            <a:off x="6804924" y="1743933"/>
            <a:ext cx="372402" cy="1825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A0D68026-79AE-42B0-8A53-13444AA9DE9F}"/>
              </a:ext>
            </a:extLst>
          </p:cNvPr>
          <p:cNvSpPr/>
          <p:nvPr/>
        </p:nvSpPr>
        <p:spPr>
          <a:xfrm>
            <a:off x="5495898" y="3042433"/>
            <a:ext cx="2010503" cy="1129670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FA5F151C-63C5-4303-B066-35CB1A2BC5C6}"/>
              </a:ext>
            </a:extLst>
          </p:cNvPr>
          <p:cNvSpPr/>
          <p:nvPr/>
        </p:nvSpPr>
        <p:spPr>
          <a:xfrm>
            <a:off x="3346738" y="3047240"/>
            <a:ext cx="1750928" cy="918480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41C57F6E-C862-47BD-B9E2-D97CB70325E8}"/>
              </a:ext>
            </a:extLst>
          </p:cNvPr>
          <p:cNvSpPr/>
          <p:nvPr/>
        </p:nvSpPr>
        <p:spPr>
          <a:xfrm>
            <a:off x="4479255" y="2950680"/>
            <a:ext cx="1732482" cy="1129670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1D972AB-C411-447C-A595-93FE6A54D794}"/>
              </a:ext>
            </a:extLst>
          </p:cNvPr>
          <p:cNvSpPr txBox="1"/>
          <p:nvPr/>
        </p:nvSpPr>
        <p:spPr>
          <a:xfrm>
            <a:off x="10920878" y="1540239"/>
            <a:ext cx="461665" cy="1410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一对多关系</a:t>
            </a: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D083934-C920-4BD6-A227-40686A0A9311}"/>
              </a:ext>
            </a:extLst>
          </p:cNvPr>
          <p:cNvCxnSpPr>
            <a:cxnSpLocks/>
          </p:cNvCxnSpPr>
          <p:nvPr/>
        </p:nvCxnSpPr>
        <p:spPr>
          <a:xfrm>
            <a:off x="10279577" y="3534368"/>
            <a:ext cx="3175" cy="182713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A64507F-4562-4374-99FB-79521AD735B1}"/>
              </a:ext>
            </a:extLst>
          </p:cNvPr>
          <p:cNvSpPr txBox="1"/>
          <p:nvPr/>
        </p:nvSpPr>
        <p:spPr>
          <a:xfrm>
            <a:off x="10920878" y="3779443"/>
            <a:ext cx="461665" cy="1410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多对多关系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878CAB2-207D-42BA-B788-3638CDE47EDD}"/>
              </a:ext>
            </a:extLst>
          </p:cNvPr>
          <p:cNvSpPr txBox="1"/>
          <p:nvPr/>
        </p:nvSpPr>
        <p:spPr>
          <a:xfrm>
            <a:off x="-77528" y="766730"/>
            <a:ext cx="2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LDA</a:t>
            </a:r>
            <a:r>
              <a:rPr lang="zh-CN" altLang="en-US" dirty="0"/>
              <a:t>主题模型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0FFFB9FD-B7B6-4ABA-88C0-4BD5567AD2E6}"/>
              </a:ext>
            </a:extLst>
          </p:cNvPr>
          <p:cNvSpPr txBox="1"/>
          <p:nvPr/>
        </p:nvSpPr>
        <p:spPr>
          <a:xfrm>
            <a:off x="-77528" y="3120674"/>
            <a:ext cx="2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基于辅助信息的</a:t>
            </a:r>
            <a:r>
              <a:rPr lang="en-US" altLang="zh-CN" dirty="0"/>
              <a:t>LP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43A4A116-494C-45FB-951F-5F279A1A4EF3}"/>
              </a:ext>
            </a:extLst>
          </p:cNvPr>
          <p:cNvSpPr txBox="1"/>
          <p:nvPr/>
        </p:nvSpPr>
        <p:spPr>
          <a:xfrm>
            <a:off x="-72326" y="5305030"/>
            <a:ext cx="2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基于辅助信息的</a:t>
            </a:r>
            <a:r>
              <a:rPr lang="en-US" altLang="zh-CN" dirty="0"/>
              <a:t>LP</a:t>
            </a: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21E7EF9B-F10B-4058-AEC0-C0C358194AEF}"/>
              </a:ext>
            </a:extLst>
          </p:cNvPr>
          <p:cNvCxnSpPr/>
          <p:nvPr/>
        </p:nvCxnSpPr>
        <p:spPr>
          <a:xfrm flipH="1">
            <a:off x="4025266" y="3431569"/>
            <a:ext cx="316225" cy="2225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DFAC65BB-26F7-472A-9C82-5420EBAF4DF0}"/>
              </a:ext>
            </a:extLst>
          </p:cNvPr>
          <p:cNvCxnSpPr>
            <a:endCxn id="32" idx="0"/>
          </p:cNvCxnSpPr>
          <p:nvPr/>
        </p:nvCxnSpPr>
        <p:spPr>
          <a:xfrm flipH="1">
            <a:off x="4268924" y="3429000"/>
            <a:ext cx="76412" cy="1999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132008E8-B84B-4377-8307-3CD98B2E3935}"/>
              </a:ext>
            </a:extLst>
          </p:cNvPr>
          <p:cNvCxnSpPr>
            <a:endCxn id="13" idx="0"/>
          </p:cNvCxnSpPr>
          <p:nvPr/>
        </p:nvCxnSpPr>
        <p:spPr>
          <a:xfrm>
            <a:off x="4367634" y="3443368"/>
            <a:ext cx="180601" cy="1842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07FA4A2-2108-4211-B50D-375C86EE0E4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822475" y="3469587"/>
            <a:ext cx="522761" cy="2188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D3075887-0436-471C-AC1E-A7E649D2754D}"/>
              </a:ext>
            </a:extLst>
          </p:cNvPr>
          <p:cNvCxnSpPr>
            <a:endCxn id="48" idx="0"/>
          </p:cNvCxnSpPr>
          <p:nvPr/>
        </p:nvCxnSpPr>
        <p:spPr>
          <a:xfrm flipH="1">
            <a:off x="4908184" y="3641966"/>
            <a:ext cx="552222" cy="1674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F76084C6-FBA8-401A-BBD7-CC1F020D9CB3}"/>
              </a:ext>
            </a:extLst>
          </p:cNvPr>
          <p:cNvCxnSpPr>
            <a:endCxn id="44" idx="0"/>
          </p:cNvCxnSpPr>
          <p:nvPr/>
        </p:nvCxnSpPr>
        <p:spPr>
          <a:xfrm flipH="1">
            <a:off x="5306995" y="3679217"/>
            <a:ext cx="172018" cy="168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C91F9D13-C2B1-4730-AC77-D1C990BB8EE2}"/>
              </a:ext>
            </a:extLst>
          </p:cNvPr>
          <p:cNvCxnSpPr>
            <a:endCxn id="27" idx="0"/>
          </p:cNvCxnSpPr>
          <p:nvPr/>
        </p:nvCxnSpPr>
        <p:spPr>
          <a:xfrm>
            <a:off x="5460406" y="3696480"/>
            <a:ext cx="227260" cy="1644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5F3E8CAB-5B04-41E8-9ACB-9AE425C0643D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5078058" y="3820420"/>
            <a:ext cx="354962" cy="1918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4615C3FC-D42D-4496-AD3C-ABF26749E997}"/>
              </a:ext>
            </a:extLst>
          </p:cNvPr>
          <p:cNvCxnSpPr>
            <a:endCxn id="96" idx="0"/>
          </p:cNvCxnSpPr>
          <p:nvPr/>
        </p:nvCxnSpPr>
        <p:spPr>
          <a:xfrm flipH="1">
            <a:off x="6121139" y="3744524"/>
            <a:ext cx="636361" cy="1594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9D9F4A9-AD49-4690-9F94-73D0D648956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798298" y="3759486"/>
            <a:ext cx="335968" cy="172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FBE13379-ED29-4D03-9984-6AB5E94C87A0}"/>
              </a:ext>
            </a:extLst>
          </p:cNvPr>
          <p:cNvCxnSpPr>
            <a:stCxn id="92" idx="2"/>
            <a:endCxn id="18" idx="0"/>
          </p:cNvCxnSpPr>
          <p:nvPr/>
        </p:nvCxnSpPr>
        <p:spPr>
          <a:xfrm flipH="1">
            <a:off x="6647765" y="3881729"/>
            <a:ext cx="96558" cy="1474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4592C837-A356-4FAE-8A79-2F40BFF767B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749900" y="3745046"/>
            <a:ext cx="73050" cy="1756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9E4BAE4B-EE71-4BCD-A531-5862DDCBAA5D}"/>
              </a:ext>
            </a:extLst>
          </p:cNvPr>
          <p:cNvSpPr/>
          <p:nvPr/>
        </p:nvSpPr>
        <p:spPr>
          <a:xfrm>
            <a:off x="2987182" y="5218241"/>
            <a:ext cx="1600814" cy="966747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54A02E57-1D6E-4505-899E-E6A66ADC8436}"/>
              </a:ext>
            </a:extLst>
          </p:cNvPr>
          <p:cNvSpPr/>
          <p:nvPr/>
        </p:nvSpPr>
        <p:spPr>
          <a:xfrm>
            <a:off x="5568740" y="5169474"/>
            <a:ext cx="1100025" cy="850667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BF993E52-1374-4566-A9F4-FD362F59DD75}"/>
              </a:ext>
            </a:extLst>
          </p:cNvPr>
          <p:cNvSpPr/>
          <p:nvPr/>
        </p:nvSpPr>
        <p:spPr>
          <a:xfrm>
            <a:off x="6325715" y="5201981"/>
            <a:ext cx="1635384" cy="897162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9745E46B-BDD5-4340-A511-B2B044064303}"/>
              </a:ext>
            </a:extLst>
          </p:cNvPr>
          <p:cNvSpPr/>
          <p:nvPr/>
        </p:nvSpPr>
        <p:spPr>
          <a:xfrm>
            <a:off x="4483558" y="5098364"/>
            <a:ext cx="1362384" cy="966747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49BE2316-B019-4292-A068-A5EC60F9EF0B}"/>
              </a:ext>
            </a:extLst>
          </p:cNvPr>
          <p:cNvCxnSpPr/>
          <p:nvPr/>
        </p:nvCxnSpPr>
        <p:spPr>
          <a:xfrm flipH="1">
            <a:off x="1188530" y="1086872"/>
            <a:ext cx="1" cy="208299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CDFC868-F4ED-407A-B552-BD10DE920689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1231374" y="3490006"/>
            <a:ext cx="5202" cy="181502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0430488-A87E-41FA-BA8C-A47FBD398EB5}"/>
              </a:ext>
            </a:extLst>
          </p:cNvPr>
          <p:cNvSpPr txBox="1"/>
          <p:nvPr/>
        </p:nvSpPr>
        <p:spPr>
          <a:xfrm>
            <a:off x="267997" y="1351431"/>
            <a:ext cx="738664" cy="1410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增加关键词以及出版社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83378A57-D80A-48BF-8988-C0B64D69BE27}"/>
              </a:ext>
            </a:extLst>
          </p:cNvPr>
          <p:cNvSpPr txBox="1"/>
          <p:nvPr/>
        </p:nvSpPr>
        <p:spPr>
          <a:xfrm>
            <a:off x="346218" y="3681483"/>
            <a:ext cx="738664" cy="1410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增加地理位置和合作者</a:t>
            </a:r>
          </a:p>
        </p:txBody>
      </p:sp>
    </p:spTree>
    <p:extLst>
      <p:ext uri="{BB962C8B-B14F-4D97-AF65-F5344CB8AC3E}">
        <p14:creationId xmlns:p14="http://schemas.microsoft.com/office/powerpoint/2010/main" val="14692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215C01BD-17D1-4F81-A082-809C39AB507D}"/>
              </a:ext>
            </a:extLst>
          </p:cNvPr>
          <p:cNvSpPr/>
          <p:nvPr/>
        </p:nvSpPr>
        <p:spPr>
          <a:xfrm>
            <a:off x="4553146" y="207390"/>
            <a:ext cx="471341" cy="62216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208901-6F71-4EA8-AF85-B162E478A915}"/>
              </a:ext>
            </a:extLst>
          </p:cNvPr>
          <p:cNvSpPr txBox="1"/>
          <p:nvPr/>
        </p:nvSpPr>
        <p:spPr>
          <a:xfrm>
            <a:off x="2639505" y="3133569"/>
            <a:ext cx="18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一个杂志节点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FAF91C-2048-4407-9296-51EFF556A0E4}"/>
              </a:ext>
            </a:extLst>
          </p:cNvPr>
          <p:cNvSpPr txBox="1"/>
          <p:nvPr/>
        </p:nvSpPr>
        <p:spPr>
          <a:xfrm>
            <a:off x="5099902" y="116148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30B9DB-1748-4AE9-97F4-D21014E2D3D3}"/>
              </a:ext>
            </a:extLst>
          </p:cNvPr>
          <p:cNvSpPr txBox="1"/>
          <p:nvPr/>
        </p:nvSpPr>
        <p:spPr>
          <a:xfrm>
            <a:off x="5099902" y="1197422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C5981B-FA10-45CB-8406-C9989C483668}"/>
              </a:ext>
            </a:extLst>
          </p:cNvPr>
          <p:cNvSpPr txBox="1"/>
          <p:nvPr/>
        </p:nvSpPr>
        <p:spPr>
          <a:xfrm>
            <a:off x="5095188" y="5534260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3AD16F-1277-4FDF-9BC6-990E2953C24B}"/>
              </a:ext>
            </a:extLst>
          </p:cNvPr>
          <p:cNvSpPr txBox="1"/>
          <p:nvPr/>
        </p:nvSpPr>
        <p:spPr>
          <a:xfrm>
            <a:off x="5067361" y="445298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4A49A5-12FF-4B76-9598-81192C2779BB}"/>
              </a:ext>
            </a:extLst>
          </p:cNvPr>
          <p:cNvSpPr txBox="1"/>
          <p:nvPr/>
        </p:nvSpPr>
        <p:spPr>
          <a:xfrm>
            <a:off x="5092830" y="2366501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F48FED-2C8D-4F0B-ADDE-114CF35C9FED}"/>
              </a:ext>
            </a:extLst>
          </p:cNvPr>
          <p:cNvSpPr txBox="1"/>
          <p:nvPr/>
        </p:nvSpPr>
        <p:spPr>
          <a:xfrm>
            <a:off x="5092830" y="3488175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83F251-F08E-4E10-B965-E76C3D480979}"/>
              </a:ext>
            </a:extLst>
          </p:cNvPr>
          <p:cNvSpPr txBox="1"/>
          <p:nvPr/>
        </p:nvSpPr>
        <p:spPr>
          <a:xfrm>
            <a:off x="5250979" y="6099258"/>
            <a:ext cx="461665" cy="758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…………</a:t>
            </a:r>
            <a:endParaRPr lang="zh-CN" altLang="en-US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2E0DB57-6C19-40AD-8838-661335FE8EE4}"/>
              </a:ext>
            </a:extLst>
          </p:cNvPr>
          <p:cNvSpPr/>
          <p:nvPr/>
        </p:nvSpPr>
        <p:spPr>
          <a:xfrm>
            <a:off x="5771559" y="2053010"/>
            <a:ext cx="322083" cy="3157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1CB1B8-86C7-4454-9DD2-BAE864C7F5BD}"/>
              </a:ext>
            </a:extLst>
          </p:cNvPr>
          <p:cNvSpPr txBox="1"/>
          <p:nvPr/>
        </p:nvSpPr>
        <p:spPr>
          <a:xfrm>
            <a:off x="6141563" y="5025607"/>
            <a:ext cx="279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论文名汇总</a:t>
            </a:r>
            <a:r>
              <a:rPr lang="zh-CN" altLang="en-US" dirty="0">
                <a:solidFill>
                  <a:srgbClr val="FF0000"/>
                </a:solidFill>
              </a:rPr>
              <a:t>（层间连接）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3B4E7-419E-4F29-B7E6-1A9BF7467066}"/>
              </a:ext>
            </a:extLst>
          </p:cNvPr>
          <p:cNvSpPr txBox="1"/>
          <p:nvPr/>
        </p:nvSpPr>
        <p:spPr>
          <a:xfrm>
            <a:off x="7913007" y="2278537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杂志名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D2939C-D23C-4C95-988C-771A02A11204}"/>
              </a:ext>
            </a:extLst>
          </p:cNvPr>
          <p:cNvSpPr txBox="1"/>
          <p:nvPr/>
        </p:nvSpPr>
        <p:spPr>
          <a:xfrm>
            <a:off x="6014232" y="3362116"/>
            <a:ext cx="13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具体引用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层内连接</a:t>
            </a:r>
            <a:r>
              <a:rPr lang="zh-CN" altLang="en-US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9C88D6-EFBE-40C7-81FD-2B828B3F17B4}"/>
              </a:ext>
            </a:extLst>
          </p:cNvPr>
          <p:cNvSpPr txBox="1"/>
          <p:nvPr/>
        </p:nvSpPr>
        <p:spPr>
          <a:xfrm>
            <a:off x="6165133" y="2704989"/>
            <a:ext cx="143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关键词汇总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9EAD6394-FD64-45FE-A293-4C503BB0EB6B}"/>
              </a:ext>
            </a:extLst>
          </p:cNvPr>
          <p:cNvSpPr/>
          <p:nvPr/>
        </p:nvSpPr>
        <p:spPr>
          <a:xfrm>
            <a:off x="7510806" y="2368149"/>
            <a:ext cx="322083" cy="22695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D35FF8-0441-47E5-AB60-0D42B7C5F464}"/>
              </a:ext>
            </a:extLst>
          </p:cNvPr>
          <p:cNvSpPr txBox="1"/>
          <p:nvPr/>
        </p:nvSpPr>
        <p:spPr>
          <a:xfrm>
            <a:off x="6167877" y="2051981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摘要汇总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4A93A7-8701-4516-81B6-AF37F3B9CB06}"/>
              </a:ext>
            </a:extLst>
          </p:cNvPr>
          <p:cNvSpPr txBox="1"/>
          <p:nvPr/>
        </p:nvSpPr>
        <p:spPr>
          <a:xfrm>
            <a:off x="7904379" y="2839180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杂志名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70F5BA-5379-46E9-9E1F-D0EA951B3A55}"/>
              </a:ext>
            </a:extLst>
          </p:cNvPr>
          <p:cNvSpPr txBox="1"/>
          <p:nvPr/>
        </p:nvSpPr>
        <p:spPr>
          <a:xfrm>
            <a:off x="7913007" y="3399823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杂志名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206485DF-789F-4A22-8D3E-57BC6544D471}"/>
              </a:ext>
            </a:extLst>
          </p:cNvPr>
          <p:cNvSpPr/>
          <p:nvPr/>
        </p:nvSpPr>
        <p:spPr>
          <a:xfrm>
            <a:off x="8940541" y="1852576"/>
            <a:ext cx="322083" cy="1283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931DA2-012F-42CF-885E-2029E824AB3C}"/>
              </a:ext>
            </a:extLst>
          </p:cNvPr>
          <p:cNvSpPr txBox="1"/>
          <p:nvPr/>
        </p:nvSpPr>
        <p:spPr>
          <a:xfrm>
            <a:off x="8146455" y="3928647"/>
            <a:ext cx="461665" cy="758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…………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5A1FF4-63FA-4EDC-B5F7-AB44F4CC9BF4}"/>
              </a:ext>
            </a:extLst>
          </p:cNvPr>
          <p:cNvSpPr txBox="1"/>
          <p:nvPr/>
        </p:nvSpPr>
        <p:spPr>
          <a:xfrm>
            <a:off x="9334499" y="1724539"/>
            <a:ext cx="21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论文名</a:t>
            </a:r>
            <a:r>
              <a:rPr lang="en-US" altLang="zh-CN" dirty="0"/>
              <a:t>1</a:t>
            </a:r>
            <a:r>
              <a:rPr lang="zh-CN" altLang="en-US" dirty="0"/>
              <a:t> 作者 年份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900ADB-FB62-4301-8267-E5D1218C5EFF}"/>
              </a:ext>
            </a:extLst>
          </p:cNvPr>
          <p:cNvSpPr txBox="1"/>
          <p:nvPr/>
        </p:nvSpPr>
        <p:spPr>
          <a:xfrm>
            <a:off x="9334499" y="2309417"/>
            <a:ext cx="21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论文名</a:t>
            </a:r>
            <a:r>
              <a:rPr lang="en-US" altLang="zh-CN" dirty="0"/>
              <a:t>2</a:t>
            </a:r>
            <a:r>
              <a:rPr lang="zh-CN" altLang="en-US" dirty="0"/>
              <a:t> 作者 年份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F9910E-7930-4945-8F87-080226AD30A0}"/>
              </a:ext>
            </a:extLst>
          </p:cNvPr>
          <p:cNvSpPr txBox="1"/>
          <p:nvPr/>
        </p:nvSpPr>
        <p:spPr>
          <a:xfrm>
            <a:off x="9334499" y="2875002"/>
            <a:ext cx="21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论文名</a:t>
            </a:r>
            <a:r>
              <a:rPr lang="en-US" altLang="zh-CN" dirty="0"/>
              <a:t>3</a:t>
            </a:r>
            <a:r>
              <a:rPr lang="zh-CN" altLang="en-US" dirty="0"/>
              <a:t> 作者 年份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F165404-D462-4D16-9CC7-2043AF15FE17}"/>
              </a:ext>
            </a:extLst>
          </p:cNvPr>
          <p:cNvSpPr txBox="1"/>
          <p:nvPr/>
        </p:nvSpPr>
        <p:spPr>
          <a:xfrm>
            <a:off x="6175013" y="4191802"/>
            <a:ext cx="143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附加词汇总</a:t>
            </a:r>
          </a:p>
        </p:txBody>
      </p:sp>
    </p:spTree>
    <p:extLst>
      <p:ext uri="{BB962C8B-B14F-4D97-AF65-F5344CB8AC3E}">
        <p14:creationId xmlns:p14="http://schemas.microsoft.com/office/powerpoint/2010/main" val="338771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215C01BD-17D1-4F81-A082-809C39AB507D}"/>
              </a:ext>
            </a:extLst>
          </p:cNvPr>
          <p:cNvSpPr/>
          <p:nvPr/>
        </p:nvSpPr>
        <p:spPr>
          <a:xfrm>
            <a:off x="4553146" y="207390"/>
            <a:ext cx="471341" cy="622169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208901-6F71-4EA8-AF85-B162E478A915}"/>
              </a:ext>
            </a:extLst>
          </p:cNvPr>
          <p:cNvSpPr txBox="1"/>
          <p:nvPr/>
        </p:nvSpPr>
        <p:spPr>
          <a:xfrm>
            <a:off x="2639505" y="3133569"/>
            <a:ext cx="188536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一个论文节点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FAF91C-2048-4407-9296-51EFF556A0E4}"/>
              </a:ext>
            </a:extLst>
          </p:cNvPr>
          <p:cNvSpPr txBox="1"/>
          <p:nvPr/>
        </p:nvSpPr>
        <p:spPr>
          <a:xfrm>
            <a:off x="5052767" y="1483244"/>
            <a:ext cx="14568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自我属性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C5981B-FA10-45CB-8406-C9989C483668}"/>
              </a:ext>
            </a:extLst>
          </p:cNvPr>
          <p:cNvSpPr txBox="1"/>
          <p:nvPr/>
        </p:nvSpPr>
        <p:spPr>
          <a:xfrm>
            <a:off x="4854804" y="4687389"/>
            <a:ext cx="134108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   引用属性</a:t>
            </a:r>
            <a:endParaRPr lang="en-US" altLang="zh-CN" dirty="0"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（层内连接）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2E0DB57-6C19-40AD-8838-661335FE8EE4}"/>
              </a:ext>
            </a:extLst>
          </p:cNvPr>
          <p:cNvSpPr/>
          <p:nvPr/>
        </p:nvSpPr>
        <p:spPr>
          <a:xfrm>
            <a:off x="6142935" y="457956"/>
            <a:ext cx="322083" cy="2393191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1CB1B8-86C7-4454-9DD2-BAE864C7F5BD}"/>
              </a:ext>
            </a:extLst>
          </p:cNvPr>
          <p:cNvSpPr txBox="1"/>
          <p:nvPr/>
        </p:nvSpPr>
        <p:spPr>
          <a:xfrm>
            <a:off x="6201926" y="661606"/>
            <a:ext cx="134567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关键词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3B4E7-419E-4F29-B7E6-1A9BF7467066}"/>
              </a:ext>
            </a:extLst>
          </p:cNvPr>
          <p:cNvSpPr txBox="1"/>
          <p:nvPr/>
        </p:nvSpPr>
        <p:spPr>
          <a:xfrm>
            <a:off x="6568913" y="3552637"/>
            <a:ext cx="119720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论文名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D2939C-D23C-4C95-988C-771A02A11204}"/>
              </a:ext>
            </a:extLst>
          </p:cNvPr>
          <p:cNvSpPr txBox="1"/>
          <p:nvPr/>
        </p:nvSpPr>
        <p:spPr>
          <a:xfrm>
            <a:off x="6392948" y="1126495"/>
            <a:ext cx="134567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附加关键词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9C88D6-EFBE-40C7-81FD-2B828B3F17B4}"/>
              </a:ext>
            </a:extLst>
          </p:cNvPr>
          <p:cNvSpPr txBox="1"/>
          <p:nvPr/>
        </p:nvSpPr>
        <p:spPr>
          <a:xfrm>
            <a:off x="6463947" y="2647869"/>
            <a:ext cx="194730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杂志（层间连接）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9EAD6394-FD64-45FE-A293-4C503BB0EB6B}"/>
              </a:ext>
            </a:extLst>
          </p:cNvPr>
          <p:cNvSpPr/>
          <p:nvPr/>
        </p:nvSpPr>
        <p:spPr>
          <a:xfrm>
            <a:off x="6152560" y="3737303"/>
            <a:ext cx="322083" cy="2269503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D35FF8-0441-47E5-AB60-0D42B7C5F464}"/>
              </a:ext>
            </a:extLst>
          </p:cNvPr>
          <p:cNvSpPr txBox="1"/>
          <p:nvPr/>
        </p:nvSpPr>
        <p:spPr>
          <a:xfrm>
            <a:off x="6474643" y="226243"/>
            <a:ext cx="11972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摘要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4A93A7-8701-4516-81B6-AF37F3B9CB06}"/>
              </a:ext>
            </a:extLst>
          </p:cNvPr>
          <p:cNvSpPr txBox="1"/>
          <p:nvPr/>
        </p:nvSpPr>
        <p:spPr>
          <a:xfrm>
            <a:off x="6541418" y="4365072"/>
            <a:ext cx="119720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论文名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70F5BA-5379-46E9-9E1F-D0EA951B3A55}"/>
              </a:ext>
            </a:extLst>
          </p:cNvPr>
          <p:cNvSpPr txBox="1"/>
          <p:nvPr/>
        </p:nvSpPr>
        <p:spPr>
          <a:xfrm>
            <a:off x="6532654" y="5177507"/>
            <a:ext cx="119720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论文名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206485DF-789F-4A22-8D3E-57BC6544D471}"/>
              </a:ext>
            </a:extLst>
          </p:cNvPr>
          <p:cNvSpPr/>
          <p:nvPr/>
        </p:nvSpPr>
        <p:spPr>
          <a:xfrm>
            <a:off x="7913896" y="3110695"/>
            <a:ext cx="322083" cy="128301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931DA2-012F-42CF-885E-2029E824AB3C}"/>
              </a:ext>
            </a:extLst>
          </p:cNvPr>
          <p:cNvSpPr txBox="1"/>
          <p:nvPr/>
        </p:nvSpPr>
        <p:spPr>
          <a:xfrm>
            <a:off x="6751681" y="5670338"/>
            <a:ext cx="461665" cy="758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…………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5A1FF4-63FA-4EDC-B5F7-AB44F4CC9BF4}"/>
              </a:ext>
            </a:extLst>
          </p:cNvPr>
          <p:cNvSpPr txBox="1"/>
          <p:nvPr/>
        </p:nvSpPr>
        <p:spPr>
          <a:xfrm>
            <a:off x="8411253" y="3017201"/>
            <a:ext cx="21190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作者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900ADB-FB62-4301-8267-E5D1218C5EFF}"/>
              </a:ext>
            </a:extLst>
          </p:cNvPr>
          <p:cNvSpPr txBox="1"/>
          <p:nvPr/>
        </p:nvSpPr>
        <p:spPr>
          <a:xfrm>
            <a:off x="8411253" y="3567536"/>
            <a:ext cx="21190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杂志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F9910E-7930-4945-8F87-080226AD30A0}"/>
              </a:ext>
            </a:extLst>
          </p:cNvPr>
          <p:cNvSpPr txBox="1"/>
          <p:nvPr/>
        </p:nvSpPr>
        <p:spPr>
          <a:xfrm>
            <a:off x="8411253" y="4175231"/>
            <a:ext cx="21190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出版时间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5FCCC8-12BC-4921-A541-6A95127454B5}"/>
              </a:ext>
            </a:extLst>
          </p:cNvPr>
          <p:cNvSpPr txBox="1"/>
          <p:nvPr/>
        </p:nvSpPr>
        <p:spPr>
          <a:xfrm>
            <a:off x="6392948" y="2157179"/>
            <a:ext cx="21190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出版时间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FE38CD-09BF-4532-9B11-E72D80B7D054}"/>
              </a:ext>
            </a:extLst>
          </p:cNvPr>
          <p:cNvSpPr txBox="1"/>
          <p:nvPr/>
        </p:nvSpPr>
        <p:spPr>
          <a:xfrm>
            <a:off x="6463948" y="1641883"/>
            <a:ext cx="21898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合作者（层间连接）</a:t>
            </a:r>
          </a:p>
        </p:txBody>
      </p:sp>
    </p:spTree>
    <p:extLst>
      <p:ext uri="{BB962C8B-B14F-4D97-AF65-F5344CB8AC3E}">
        <p14:creationId xmlns:p14="http://schemas.microsoft.com/office/powerpoint/2010/main" val="359927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8FCFAC-777A-457D-8690-FB3899C91F4C}"/>
              </a:ext>
            </a:extLst>
          </p:cNvPr>
          <p:cNvSpPr txBox="1"/>
          <p:nvPr/>
        </p:nvSpPr>
        <p:spPr>
          <a:xfrm>
            <a:off x="838200" y="3817230"/>
            <a:ext cx="664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属性相似度</a:t>
            </a:r>
            <a:r>
              <a:rPr lang="zh-CN" altLang="en-US" dirty="0"/>
              <a:t>：</a:t>
            </a:r>
            <a:r>
              <a:rPr lang="zh-CN" altLang="zh-CN" dirty="0"/>
              <a:t>基于文本属性，关键词，附加关键词以及出版社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7077AE0-8640-4841-8148-E4EE1DA7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zh-CN" dirty="0"/>
              <a:t>论文网络（</a:t>
            </a:r>
            <a:r>
              <a:rPr lang="en-US" altLang="zh-CN" dirty="0" err="1"/>
              <a:t>paper_network</a:t>
            </a:r>
            <a:r>
              <a:rPr lang="zh-CN" altLang="zh-CN" dirty="0"/>
              <a:t>）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33DFF5-A268-449E-8F93-CD23CF04C722}"/>
              </a:ext>
            </a:extLst>
          </p:cNvPr>
          <p:cNvSpPr txBox="1"/>
          <p:nvPr/>
        </p:nvSpPr>
        <p:spPr>
          <a:xfrm>
            <a:off x="838200" y="1960775"/>
            <a:ext cx="59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网络性质：有向（单向）无权网络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37865D-3FAD-40E6-928A-B9388C734A0B}"/>
              </a:ext>
            </a:extLst>
          </p:cNvPr>
          <p:cNvSpPr txBox="1"/>
          <p:nvPr/>
        </p:nvSpPr>
        <p:spPr>
          <a:xfrm>
            <a:off x="838200" y="2593745"/>
            <a:ext cx="59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社区发现方法：加入节点信息的标签传递算法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7E31F4-6415-4A23-A7C7-BA470256DA0B}"/>
              </a:ext>
            </a:extLst>
          </p:cNvPr>
          <p:cNvSpPr txBox="1"/>
          <p:nvPr/>
        </p:nvSpPr>
        <p:spPr>
          <a:xfrm>
            <a:off x="838200" y="3182077"/>
            <a:ext cx="59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相似度的构成：</a:t>
            </a:r>
            <a:r>
              <a:rPr lang="en-US" altLang="zh-CN" dirty="0"/>
              <a:t>1.</a:t>
            </a:r>
            <a:r>
              <a:rPr lang="zh-CN" altLang="zh-CN" dirty="0"/>
              <a:t>拓扑相似度 </a:t>
            </a:r>
            <a:r>
              <a:rPr lang="en-US" altLang="zh-CN" dirty="0"/>
              <a:t>  2.</a:t>
            </a:r>
            <a:r>
              <a:rPr lang="zh-CN" altLang="zh-CN" dirty="0"/>
              <a:t>属性相似度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B5B0C6-B56D-4DE4-B816-B7627B103CEA}"/>
              </a:ext>
            </a:extLst>
          </p:cNvPr>
          <p:cNvSpPr txBox="1"/>
          <p:nvPr/>
        </p:nvSpPr>
        <p:spPr>
          <a:xfrm>
            <a:off x="838200" y="3770409"/>
            <a:ext cx="59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拓扑相似度</a:t>
            </a:r>
            <a:r>
              <a:rPr lang="zh-CN" altLang="en-US" dirty="0"/>
              <a:t>：</a:t>
            </a:r>
            <a:r>
              <a:rPr lang="zh-CN" altLang="zh-CN" dirty="0"/>
              <a:t>基于</a:t>
            </a:r>
            <a:r>
              <a:rPr lang="zh-CN" altLang="en-US" dirty="0"/>
              <a:t>拓扑距离以及引用关系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855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215C01BD-17D1-4F81-A082-809C39AB507D}"/>
              </a:ext>
            </a:extLst>
          </p:cNvPr>
          <p:cNvSpPr/>
          <p:nvPr/>
        </p:nvSpPr>
        <p:spPr>
          <a:xfrm>
            <a:off x="4553146" y="207390"/>
            <a:ext cx="471341" cy="62216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208901-6F71-4EA8-AF85-B162E478A915}"/>
              </a:ext>
            </a:extLst>
          </p:cNvPr>
          <p:cNvSpPr txBox="1"/>
          <p:nvPr/>
        </p:nvSpPr>
        <p:spPr>
          <a:xfrm>
            <a:off x="2639505" y="3133569"/>
            <a:ext cx="18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一个作者节点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FAF91C-2048-4407-9296-51EFF556A0E4}"/>
              </a:ext>
            </a:extLst>
          </p:cNvPr>
          <p:cNvSpPr txBox="1"/>
          <p:nvPr/>
        </p:nvSpPr>
        <p:spPr>
          <a:xfrm>
            <a:off x="5052767" y="1483244"/>
            <a:ext cx="145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静态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C5981B-FA10-45CB-8406-C9989C483668}"/>
              </a:ext>
            </a:extLst>
          </p:cNvPr>
          <p:cNvSpPr txBox="1"/>
          <p:nvPr/>
        </p:nvSpPr>
        <p:spPr>
          <a:xfrm>
            <a:off x="4854804" y="4687389"/>
            <a:ext cx="13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动态属性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2E0DB57-6C19-40AD-8838-661335FE8EE4}"/>
              </a:ext>
            </a:extLst>
          </p:cNvPr>
          <p:cNvSpPr/>
          <p:nvPr/>
        </p:nvSpPr>
        <p:spPr>
          <a:xfrm>
            <a:off x="6142935" y="457956"/>
            <a:ext cx="322083" cy="2857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1CB1B8-86C7-4454-9DD2-BAE864C7F5BD}"/>
              </a:ext>
            </a:extLst>
          </p:cNvPr>
          <p:cNvSpPr txBox="1"/>
          <p:nvPr/>
        </p:nvSpPr>
        <p:spPr>
          <a:xfrm>
            <a:off x="6357361" y="661273"/>
            <a:ext cx="171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发行时间汇总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3B4E7-419E-4F29-B7E6-1A9BF7467066}"/>
              </a:ext>
            </a:extLst>
          </p:cNvPr>
          <p:cNvSpPr txBox="1"/>
          <p:nvPr/>
        </p:nvSpPr>
        <p:spPr>
          <a:xfrm>
            <a:off x="6509243" y="3684349"/>
            <a:ext cx="17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出版杂志变化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D2939C-D23C-4C95-988C-771A02A11204}"/>
              </a:ext>
            </a:extLst>
          </p:cNvPr>
          <p:cNvSpPr txBox="1"/>
          <p:nvPr/>
        </p:nvSpPr>
        <p:spPr>
          <a:xfrm>
            <a:off x="6474643" y="1142758"/>
            <a:ext cx="134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摘要汇总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9C88D6-EFBE-40C7-81FD-2B828B3F17B4}"/>
              </a:ext>
            </a:extLst>
          </p:cNvPr>
          <p:cNvSpPr txBox="1"/>
          <p:nvPr/>
        </p:nvSpPr>
        <p:spPr>
          <a:xfrm>
            <a:off x="6457630" y="2647615"/>
            <a:ext cx="259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论文名汇总（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层间连接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9EAD6394-FD64-45FE-A293-4C503BB0EB6B}"/>
              </a:ext>
            </a:extLst>
          </p:cNvPr>
          <p:cNvSpPr/>
          <p:nvPr/>
        </p:nvSpPr>
        <p:spPr>
          <a:xfrm>
            <a:off x="6152560" y="3737303"/>
            <a:ext cx="322083" cy="22695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D35FF8-0441-47E5-AB60-0D42B7C5F464}"/>
              </a:ext>
            </a:extLst>
          </p:cNvPr>
          <p:cNvSpPr txBox="1"/>
          <p:nvPr/>
        </p:nvSpPr>
        <p:spPr>
          <a:xfrm>
            <a:off x="6474643" y="226243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杂志汇总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4A93A7-8701-4516-81B6-AF37F3B9CB06}"/>
              </a:ext>
            </a:extLst>
          </p:cNvPr>
          <p:cNvSpPr txBox="1"/>
          <p:nvPr/>
        </p:nvSpPr>
        <p:spPr>
          <a:xfrm>
            <a:off x="6532653" y="4318057"/>
            <a:ext cx="16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发行时间变化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70F5BA-5379-46E9-9E1F-D0EA951B3A55}"/>
              </a:ext>
            </a:extLst>
          </p:cNvPr>
          <p:cNvSpPr txBox="1"/>
          <p:nvPr/>
        </p:nvSpPr>
        <p:spPr>
          <a:xfrm>
            <a:off x="6569765" y="5347397"/>
            <a:ext cx="15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关键词变化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931DA2-012F-42CF-885E-2029E824AB3C}"/>
              </a:ext>
            </a:extLst>
          </p:cNvPr>
          <p:cNvSpPr txBox="1"/>
          <p:nvPr/>
        </p:nvSpPr>
        <p:spPr>
          <a:xfrm>
            <a:off x="6751681" y="5670338"/>
            <a:ext cx="461665" cy="758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…………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5FCCC8-12BC-4921-A541-6A95127454B5}"/>
              </a:ext>
            </a:extLst>
          </p:cNvPr>
          <p:cNvSpPr txBox="1"/>
          <p:nvPr/>
        </p:nvSpPr>
        <p:spPr>
          <a:xfrm>
            <a:off x="6509243" y="2132945"/>
            <a:ext cx="21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大学汇总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FE38CD-09BF-4532-9B11-E72D80B7D054}"/>
              </a:ext>
            </a:extLst>
          </p:cNvPr>
          <p:cNvSpPr txBox="1"/>
          <p:nvPr/>
        </p:nvSpPr>
        <p:spPr>
          <a:xfrm>
            <a:off x="6462069" y="1657477"/>
            <a:ext cx="21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关键词汇总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642833-01E8-438B-B3E8-6A17F2B14EE6}"/>
              </a:ext>
            </a:extLst>
          </p:cNvPr>
          <p:cNvSpPr txBox="1"/>
          <p:nvPr/>
        </p:nvSpPr>
        <p:spPr>
          <a:xfrm>
            <a:off x="6463947" y="3150635"/>
            <a:ext cx="268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合作者汇总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层间连接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4E28A4-E06E-475B-A59F-AA1170C4F306}"/>
              </a:ext>
            </a:extLst>
          </p:cNvPr>
          <p:cNvSpPr txBox="1"/>
          <p:nvPr/>
        </p:nvSpPr>
        <p:spPr>
          <a:xfrm>
            <a:off x="6555626" y="4832727"/>
            <a:ext cx="153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合作者变化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5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A947A-0373-4FF8-BF20-180DB785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作者网络（</a:t>
            </a:r>
            <a:r>
              <a:rPr lang="en-US" altLang="zh-CN" dirty="0" err="1"/>
              <a:t>author_network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814EC2-02D0-4815-979E-059D4FB0C483}"/>
              </a:ext>
            </a:extLst>
          </p:cNvPr>
          <p:cNvSpPr txBox="1"/>
          <p:nvPr/>
        </p:nvSpPr>
        <p:spPr>
          <a:xfrm>
            <a:off x="838195" y="2511246"/>
            <a:ext cx="585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社区发现方法：加入节点信息的标签传递算法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DA1F6A-E083-4F20-8426-FD0D0AB2861E}"/>
              </a:ext>
            </a:extLst>
          </p:cNvPr>
          <p:cNvSpPr txBox="1"/>
          <p:nvPr/>
        </p:nvSpPr>
        <p:spPr>
          <a:xfrm>
            <a:off x="838200" y="1968640"/>
            <a:ext cx="585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网络性质：无向加权网络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BC27FD-9311-4580-A69E-2D2F338AF6CD}"/>
              </a:ext>
            </a:extLst>
          </p:cNvPr>
          <p:cNvSpPr txBox="1"/>
          <p:nvPr/>
        </p:nvSpPr>
        <p:spPr>
          <a:xfrm>
            <a:off x="838197" y="3120565"/>
            <a:ext cx="585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相似度的构成：</a:t>
            </a:r>
            <a:r>
              <a:rPr lang="en-US" altLang="zh-CN" sz="2000" dirty="0"/>
              <a:t>1.</a:t>
            </a:r>
            <a:r>
              <a:rPr lang="zh-CN" altLang="en-US" sz="2000" dirty="0"/>
              <a:t>拓扑相似度 </a:t>
            </a:r>
            <a:r>
              <a:rPr lang="en-US" altLang="zh-CN" sz="2000" dirty="0"/>
              <a:t>2.</a:t>
            </a:r>
            <a:r>
              <a:rPr lang="zh-CN" altLang="en-US" sz="2000" dirty="0"/>
              <a:t>属性相似度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8A6ADD-2B9A-49A9-BECA-433B58ED0861}"/>
              </a:ext>
            </a:extLst>
          </p:cNvPr>
          <p:cNvSpPr txBox="1"/>
          <p:nvPr/>
        </p:nvSpPr>
        <p:spPr>
          <a:xfrm>
            <a:off x="838198" y="3737435"/>
            <a:ext cx="585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拓扑相似度：加权拓扑距离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D7C84D-E124-4CFC-8F21-B5BC26D0A4D8}"/>
              </a:ext>
            </a:extLst>
          </p:cNvPr>
          <p:cNvSpPr txBox="1"/>
          <p:nvPr/>
        </p:nvSpPr>
        <p:spPr>
          <a:xfrm>
            <a:off x="838194" y="4273487"/>
            <a:ext cx="808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属性相似度：</a:t>
            </a:r>
            <a:r>
              <a:rPr lang="zh-CN" altLang="zh-CN" sz="2000" dirty="0"/>
              <a:t>基于文本属性，关键词，附加关键词</a:t>
            </a:r>
            <a:r>
              <a:rPr lang="zh-CN" altLang="en-US" sz="2000" dirty="0"/>
              <a:t>，</a:t>
            </a:r>
            <a:r>
              <a:rPr lang="zh-CN" altLang="zh-CN" sz="2000" dirty="0"/>
              <a:t>出版社</a:t>
            </a:r>
            <a:r>
              <a:rPr lang="zh-CN" altLang="en-US" sz="2000" dirty="0"/>
              <a:t>以及大学</a:t>
            </a:r>
          </a:p>
        </p:txBody>
      </p:sp>
    </p:spTree>
    <p:extLst>
      <p:ext uri="{BB962C8B-B14F-4D97-AF65-F5344CB8AC3E}">
        <p14:creationId xmlns:p14="http://schemas.microsoft.com/office/powerpoint/2010/main" val="1456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307</Words>
  <Application>Microsoft Office PowerPoint</Application>
  <PresentationFormat>宽屏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论文网络（paper_network） </vt:lpstr>
      <vt:lpstr>PowerPoint 演示文稿</vt:lpstr>
      <vt:lpstr>作者网络（author_network）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Bokkin Wang</dc:creator>
  <cp:lastModifiedBy>Bokkin Wang</cp:lastModifiedBy>
  <cp:revision>56</cp:revision>
  <dcterms:created xsi:type="dcterms:W3CDTF">2019-01-15T17:24:33Z</dcterms:created>
  <dcterms:modified xsi:type="dcterms:W3CDTF">2019-05-15T06:35:57Z</dcterms:modified>
</cp:coreProperties>
</file>