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41"/>
  </p:notesMasterIdLst>
  <p:handoutMasterIdLst>
    <p:handoutMasterId r:id="rId42"/>
  </p:handoutMasterIdLst>
  <p:sldIdLst>
    <p:sldId id="335" r:id="rId2"/>
    <p:sldId id="265" r:id="rId3"/>
    <p:sldId id="271" r:id="rId4"/>
    <p:sldId id="334" r:id="rId5"/>
    <p:sldId id="282" r:id="rId6"/>
    <p:sldId id="280" r:id="rId7"/>
    <p:sldId id="281" r:id="rId8"/>
    <p:sldId id="283" r:id="rId9"/>
    <p:sldId id="276" r:id="rId10"/>
    <p:sldId id="279" r:id="rId11"/>
    <p:sldId id="331" r:id="rId12"/>
    <p:sldId id="285" r:id="rId13"/>
    <p:sldId id="286" r:id="rId14"/>
    <p:sldId id="289" r:id="rId15"/>
    <p:sldId id="297" r:id="rId16"/>
    <p:sldId id="291" r:id="rId17"/>
    <p:sldId id="292" r:id="rId18"/>
    <p:sldId id="293" r:id="rId19"/>
    <p:sldId id="294" r:id="rId20"/>
    <p:sldId id="295" r:id="rId21"/>
    <p:sldId id="296" r:id="rId22"/>
    <p:sldId id="332"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277" r:id="rId40"/>
  </p:sldIdLst>
  <p:sldSz cx="9144000" cy="6858000" type="screen4x3"/>
  <p:notesSz cx="9144000" cy="6858000"/>
  <p:defaultTextStyle>
    <a:defPPr>
      <a:defRPr lang="en-US"/>
    </a:defPPr>
    <a:lvl1pPr algn="l" rtl="0" eaLnBrk="0" fontAlgn="base" hangingPunct="0">
      <a:spcBef>
        <a:spcPct val="0"/>
      </a:spcBef>
      <a:spcAft>
        <a:spcPct val="0"/>
      </a:spcAft>
      <a:defRPr sz="2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200" kern="1200">
        <a:solidFill>
          <a:schemeClr val="tx1"/>
        </a:solidFill>
        <a:latin typeface="Verdana" pitchFamily="34" charset="0"/>
        <a:ea typeface="+mn-ea"/>
        <a:cs typeface="+mn-cs"/>
      </a:defRPr>
    </a:lvl5pPr>
    <a:lvl6pPr marL="2286000" algn="l" defTabSz="914400" rtl="0" eaLnBrk="1" latinLnBrk="0" hangingPunct="1">
      <a:defRPr sz="2200" kern="1200">
        <a:solidFill>
          <a:schemeClr val="tx1"/>
        </a:solidFill>
        <a:latin typeface="Verdana" pitchFamily="34" charset="0"/>
        <a:ea typeface="+mn-ea"/>
        <a:cs typeface="+mn-cs"/>
      </a:defRPr>
    </a:lvl6pPr>
    <a:lvl7pPr marL="2743200" algn="l" defTabSz="914400" rtl="0" eaLnBrk="1" latinLnBrk="0" hangingPunct="1">
      <a:defRPr sz="2200" kern="1200">
        <a:solidFill>
          <a:schemeClr val="tx1"/>
        </a:solidFill>
        <a:latin typeface="Verdana" pitchFamily="34" charset="0"/>
        <a:ea typeface="+mn-ea"/>
        <a:cs typeface="+mn-cs"/>
      </a:defRPr>
    </a:lvl7pPr>
    <a:lvl8pPr marL="3200400" algn="l" defTabSz="914400" rtl="0" eaLnBrk="1" latinLnBrk="0" hangingPunct="1">
      <a:defRPr sz="2200" kern="1200">
        <a:solidFill>
          <a:schemeClr val="tx1"/>
        </a:solidFill>
        <a:latin typeface="Verdana" pitchFamily="34" charset="0"/>
        <a:ea typeface="+mn-ea"/>
        <a:cs typeface="+mn-cs"/>
      </a:defRPr>
    </a:lvl8pPr>
    <a:lvl9pPr marL="3657600" algn="l" defTabSz="914400" rtl="0" eaLnBrk="1" latinLnBrk="0" hangingPunct="1">
      <a:defRPr sz="22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F8B"/>
    <a:srgbClr val="6C3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1" autoAdjust="0"/>
    <p:restoredTop sz="80617" autoAdjust="0"/>
  </p:normalViewPr>
  <p:slideViewPr>
    <p:cSldViewPr>
      <p:cViewPr varScale="1">
        <p:scale>
          <a:sx n="56" d="100"/>
          <a:sy n="56" d="100"/>
        </p:scale>
        <p:origin x="-1644" y="-10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pitchFamily="-128" charset="0"/>
              </a:defRPr>
            </a:lvl1pPr>
          </a:lstStyle>
          <a:p>
            <a:pPr>
              <a:defRPr/>
            </a:pPr>
            <a:endParaRPr lang="en-US" altLang="zh-CN"/>
          </a:p>
        </p:txBody>
      </p:sp>
      <p:sp>
        <p:nvSpPr>
          <p:cNvPr id="7174" name="Rectangle 6"/>
          <p:cNvSpPr>
            <a:spLocks noGrp="1" noChangeArrowheads="1"/>
          </p:cNvSpPr>
          <p:nvPr>
            <p:ph type="dt" sz="quarter" idx="1"/>
          </p:nvPr>
        </p:nvSpPr>
        <p:spPr bwMode="auto">
          <a:xfrm>
            <a:off x="518160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pitchFamily="-128" charset="0"/>
              </a:defRPr>
            </a:lvl1pPr>
          </a:lstStyle>
          <a:p>
            <a:pPr>
              <a:defRPr/>
            </a:pPr>
            <a:endParaRPr lang="en-US" altLang="zh-CN"/>
          </a:p>
        </p:txBody>
      </p:sp>
      <p:sp>
        <p:nvSpPr>
          <p:cNvPr id="7175" name="Rectangle 7"/>
          <p:cNvSpPr>
            <a:spLocks noGrp="1" noChangeArrowheads="1"/>
          </p:cNvSpPr>
          <p:nvPr>
            <p:ph type="ftr" sz="quarter" idx="2"/>
          </p:nvPr>
        </p:nvSpPr>
        <p:spPr bwMode="auto">
          <a:xfrm>
            <a:off x="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pitchFamily="-128" charset="0"/>
              </a:defRPr>
            </a:lvl1pPr>
          </a:lstStyle>
          <a:p>
            <a:pPr>
              <a:defRPr/>
            </a:pPr>
            <a:endParaRPr lang="en-US" altLang="zh-CN"/>
          </a:p>
        </p:txBody>
      </p:sp>
      <p:sp>
        <p:nvSpPr>
          <p:cNvPr id="7176" name="Rectangle 8"/>
          <p:cNvSpPr>
            <a:spLocks noGrp="1" noChangeArrowheads="1"/>
          </p:cNvSpPr>
          <p:nvPr>
            <p:ph type="sldNum" sz="quarter" idx="3"/>
          </p:nvPr>
        </p:nvSpPr>
        <p:spPr bwMode="auto">
          <a:xfrm>
            <a:off x="518160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pitchFamily="-128" charset="0"/>
              </a:defRPr>
            </a:lvl1pPr>
          </a:lstStyle>
          <a:p>
            <a:pPr>
              <a:defRPr/>
            </a:pPr>
            <a:fld id="{292F3F04-D9DF-4576-8872-70FA60A080F3}" type="slidenum">
              <a:rPr lang="en-US" altLang="zh-CN"/>
              <a:pPr>
                <a:defRPr/>
              </a:pPr>
              <a:t>‹#›</a:t>
            </a:fld>
            <a:endParaRPr lang="en-US" altLang="zh-CN"/>
          </a:p>
        </p:txBody>
      </p:sp>
    </p:spTree>
    <p:extLst>
      <p:ext uri="{BB962C8B-B14F-4D97-AF65-F5344CB8AC3E}">
        <p14:creationId xmlns:p14="http://schemas.microsoft.com/office/powerpoint/2010/main" val="3435862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pitchFamily="-128" charset="0"/>
              </a:defRPr>
            </a:lvl1pPr>
          </a:lstStyle>
          <a:p>
            <a:pPr>
              <a:defRPr/>
            </a:pPr>
            <a:endParaRPr lang="en-US" altLang="zh-CN"/>
          </a:p>
        </p:txBody>
      </p:sp>
      <p:sp>
        <p:nvSpPr>
          <p:cNvPr id="6147"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pitchFamily="-128" charset="0"/>
              </a:defRPr>
            </a:lvl1pPr>
          </a:lstStyle>
          <a:p>
            <a:pPr>
              <a:defRPr/>
            </a:pPr>
            <a:endParaRPr lang="en-US" altLang="zh-CN"/>
          </a:p>
        </p:txBody>
      </p:sp>
      <p:sp>
        <p:nvSpPr>
          <p:cNvPr id="9011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pitchFamily="-12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pitchFamily="-128" charset="0"/>
              </a:defRPr>
            </a:lvl1pPr>
          </a:lstStyle>
          <a:p>
            <a:pPr>
              <a:defRPr/>
            </a:pPr>
            <a:fld id="{43DC6F9B-0347-46C1-98D7-16A029BE447D}" type="slidenum">
              <a:rPr lang="en-US" altLang="zh-CN"/>
              <a:pPr>
                <a:defRPr/>
              </a:pPr>
              <a:t>‹#›</a:t>
            </a:fld>
            <a:endParaRPr lang="en-US" altLang="zh-CN"/>
          </a:p>
        </p:txBody>
      </p:sp>
    </p:spTree>
    <p:extLst>
      <p:ext uri="{BB962C8B-B14F-4D97-AF65-F5344CB8AC3E}">
        <p14:creationId xmlns:p14="http://schemas.microsoft.com/office/powerpoint/2010/main" val="149743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2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2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2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2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1</a:t>
            </a:fld>
            <a:endParaRPr lang="en-US" altLang="zh-CN"/>
          </a:p>
        </p:txBody>
      </p:sp>
    </p:spTree>
    <p:extLst>
      <p:ext uri="{BB962C8B-B14F-4D97-AF65-F5344CB8AC3E}">
        <p14:creationId xmlns:p14="http://schemas.microsoft.com/office/powerpoint/2010/main" val="215223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79DF775E-EAA0-425A-8CDC-AF7078F58DD5}" type="slidenum">
              <a:rPr lang="zh-CN" altLang="en-US" sz="1200" smtClean="0">
                <a:latin typeface="Times" pitchFamily="18" charset="0"/>
              </a:rPr>
              <a:pPr/>
              <a:t>22</a:t>
            </a:fld>
            <a:endParaRPr lang="en-US" altLang="zh-CN" sz="1200" smtClean="0">
              <a:latin typeface="Times"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en-US" smtClean="0">
              <a:latin typeface="Times"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pitchFamily="-128" charset="0"/>
                <a:ea typeface="+mn-ea"/>
                <a:cs typeface="+mn-cs"/>
              </a:rPr>
              <a:t>所谓</a:t>
            </a:r>
            <a:r>
              <a:rPr lang="en-US" altLang="zh-CN"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客户</a:t>
            </a:r>
            <a:r>
              <a:rPr lang="en-US" altLang="zh-CN"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是银行的客户，比如客户的联系方式，这个质量问题，就得让客户加入进来，才能修改。到了</a:t>
            </a:r>
            <a:r>
              <a:rPr lang="en-US" altLang="zh-CN"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客户</a:t>
            </a:r>
            <a:r>
              <a:rPr lang="en-US" altLang="zh-CN"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这个范围，质量问题解决难度最大。</a:t>
            </a:r>
            <a:endParaRPr lang="zh-CN" altLang="en-US" dirty="0"/>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26</a:t>
            </a:fld>
            <a:endParaRPr lang="en-US" altLang="zh-CN"/>
          </a:p>
        </p:txBody>
      </p:sp>
    </p:spTree>
    <p:extLst>
      <p:ext uri="{BB962C8B-B14F-4D97-AF65-F5344CB8AC3E}">
        <p14:creationId xmlns:p14="http://schemas.microsoft.com/office/powerpoint/2010/main" val="362908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1" kern="1200" dirty="0" smtClean="0">
                <a:solidFill>
                  <a:schemeClr val="tx1"/>
                </a:solidFill>
                <a:effectLst/>
                <a:latin typeface="Times" pitchFamily="-128" charset="0"/>
                <a:ea typeface="+mn-ea"/>
                <a:cs typeface="+mn-cs"/>
              </a:rPr>
              <a:t>SIT</a:t>
            </a:r>
            <a:r>
              <a:rPr lang="zh-CN" altLang="zh-CN" sz="1200" b="0" kern="1200" dirty="0" smtClean="0">
                <a:solidFill>
                  <a:schemeClr val="tx1"/>
                </a:solidFill>
                <a:effectLst/>
                <a:latin typeface="Times" pitchFamily="-128" charset="0"/>
                <a:ea typeface="+mn-ea"/>
                <a:cs typeface="+mn-cs"/>
              </a:rPr>
              <a:t>: System Integration Testing</a:t>
            </a:r>
            <a:endParaRPr lang="en-US" altLang="zh-CN" sz="1200" b="0" kern="1200" dirty="0" smtClean="0">
              <a:solidFill>
                <a:schemeClr val="tx1"/>
              </a:solidFill>
              <a:effectLst/>
              <a:latin typeface="Times" pitchFamily="-128" charset="0"/>
              <a:ea typeface="+mn-ea"/>
              <a:cs typeface="+mn-cs"/>
            </a:endParaRPr>
          </a:p>
          <a:p>
            <a:r>
              <a:rPr lang="zh-CN" altLang="zh-CN" sz="1200" b="0" kern="1200" dirty="0" smtClean="0">
                <a:solidFill>
                  <a:schemeClr val="tx1"/>
                </a:solidFill>
                <a:effectLst/>
                <a:latin typeface="Times" pitchFamily="-128" charset="0"/>
                <a:ea typeface="+mn-ea"/>
                <a:cs typeface="+mn-cs"/>
              </a:rPr>
              <a:t>UAT</a:t>
            </a:r>
            <a:r>
              <a:rPr lang="zh-CN" altLang="en-US" sz="1200" b="0" kern="1200" dirty="0" smtClean="0">
                <a:solidFill>
                  <a:schemeClr val="tx1"/>
                </a:solidFill>
                <a:effectLst/>
                <a:latin typeface="Times" pitchFamily="-128" charset="0"/>
                <a:ea typeface="+mn-ea"/>
                <a:cs typeface="+mn-cs"/>
              </a:rPr>
              <a:t>：</a:t>
            </a:r>
            <a:r>
              <a:rPr lang="zh-CN" altLang="zh-CN" sz="1200" b="0" kern="1200" dirty="0" smtClean="0">
                <a:solidFill>
                  <a:schemeClr val="tx1"/>
                </a:solidFill>
                <a:effectLst/>
                <a:latin typeface="Times" pitchFamily="-128" charset="0"/>
                <a:ea typeface="+mn-ea"/>
                <a:cs typeface="+mn-cs"/>
              </a:rPr>
              <a:t>user acceptance Test</a:t>
            </a:r>
            <a:endParaRPr lang="zh-CN" altLang="en-US" dirty="0"/>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29</a:t>
            </a:fld>
            <a:endParaRPr lang="en-US" altLang="zh-CN"/>
          </a:p>
        </p:txBody>
      </p:sp>
    </p:spTree>
    <p:extLst>
      <p:ext uri="{BB962C8B-B14F-4D97-AF65-F5344CB8AC3E}">
        <p14:creationId xmlns:p14="http://schemas.microsoft.com/office/powerpoint/2010/main" val="895098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pitchFamily="-128" charset="0"/>
                <a:ea typeface="+mn-ea"/>
                <a:cs typeface="+mn-cs"/>
              </a:rPr>
              <a:t>移动总的数据质量子系统</a:t>
            </a:r>
            <a:endParaRPr lang="zh-CN" altLang="en-US" dirty="0"/>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32</a:t>
            </a:fld>
            <a:endParaRPr lang="en-US" altLang="zh-CN"/>
          </a:p>
        </p:txBody>
      </p:sp>
    </p:spTree>
    <p:extLst>
      <p:ext uri="{BB962C8B-B14F-4D97-AF65-F5344CB8AC3E}">
        <p14:creationId xmlns:p14="http://schemas.microsoft.com/office/powerpoint/2010/main" val="79353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Times" pitchFamily="-128" charset="0"/>
                <a:ea typeface="+mn-ea"/>
                <a:cs typeface="+mn-cs"/>
              </a:rPr>
              <a:t>精确性指标，现实角度就是实际数据质量，获取角度就是采集质量，概括角度是汇总质量。非副本记录，可以认为是数据非冗余性。</a:t>
            </a:r>
          </a:p>
          <a:p>
            <a:endParaRPr lang="zh-CN" altLang="en-US" dirty="0"/>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34</a:t>
            </a:fld>
            <a:endParaRPr lang="en-US" altLang="zh-CN"/>
          </a:p>
        </p:txBody>
      </p:sp>
    </p:spTree>
    <p:extLst>
      <p:ext uri="{BB962C8B-B14F-4D97-AF65-F5344CB8AC3E}">
        <p14:creationId xmlns:p14="http://schemas.microsoft.com/office/powerpoint/2010/main" val="285507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79DF775E-EAA0-425A-8CDC-AF7078F58DD5}" type="slidenum">
              <a:rPr lang="zh-CN" altLang="en-US" sz="1200" smtClean="0">
                <a:latin typeface="Times" pitchFamily="18" charset="0"/>
              </a:rPr>
              <a:pPr/>
              <a:t>2</a:t>
            </a:fld>
            <a:endParaRPr lang="en-US" altLang="zh-CN" sz="1200" smtClean="0">
              <a:latin typeface="Times"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en-US" smtClean="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2C569B5B-EB3A-413F-8CB2-60226C6B04EB}" type="slidenum">
              <a:rPr lang="zh-CN" altLang="en-US" sz="1200" smtClean="0">
                <a:latin typeface="Times" pitchFamily="18" charset="0"/>
              </a:rPr>
              <a:pPr/>
              <a:t>3</a:t>
            </a:fld>
            <a:endParaRPr lang="en-US" altLang="zh-CN" sz="1200" smtClean="0">
              <a:latin typeface="Times" pitchFamily="18" charset="0"/>
            </a:endParaRPr>
          </a:p>
        </p:txBody>
      </p:sp>
      <p:sp>
        <p:nvSpPr>
          <p:cNvPr id="99331" name="Rectangle 2"/>
          <p:cNvSpPr>
            <a:spLocks noGrp="1" noRot="1" noChangeAspect="1" noChangeArrowheads="1" noTextEdit="1"/>
          </p:cNvSpPr>
          <p:nvPr>
            <p:ph type="sldImg"/>
          </p:nvPr>
        </p:nvSpPr>
        <p:spPr>
          <a:xfrm>
            <a:off x="2716213" y="493713"/>
            <a:ext cx="3557587" cy="2668587"/>
          </a:xfrm>
          <a:ln/>
        </p:spPr>
      </p:sp>
      <p:sp>
        <p:nvSpPr>
          <p:cNvPr id="99332" name="Rectangle 3"/>
          <p:cNvSpPr>
            <a:spLocks noGrp="1" noChangeArrowheads="1"/>
          </p:cNvSpPr>
          <p:nvPr>
            <p:ph type="body" idx="1"/>
          </p:nvPr>
        </p:nvSpPr>
        <p:spPr>
          <a:xfrm>
            <a:off x="884238" y="3328988"/>
            <a:ext cx="7315200" cy="2109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Times" pitchFamily="-128" charset="0"/>
                <a:ea typeface="+mn-ea"/>
                <a:cs typeface="+mn-cs"/>
              </a:rPr>
              <a:t>面对挑战，建立企业级数据仓库是所有金融客户的首要选择。但是数据仓库与传统交易型应用以及数据集市有着很大的差异。如何建立数据仓库，如何使用数据仓库中的数据，如何维护数据仓库是摆在金融客户面前的一个严峻</a:t>
            </a:r>
            <a:r>
              <a:rPr lang="zh-CN" altLang="zh-CN" sz="1200" kern="1200" smtClean="0">
                <a:solidFill>
                  <a:schemeClr val="tx1"/>
                </a:solidFill>
                <a:effectLst/>
                <a:latin typeface="Times" pitchFamily="-128" charset="0"/>
                <a:ea typeface="+mn-ea"/>
                <a:cs typeface="+mn-cs"/>
              </a:rPr>
              <a:t>问题。</a:t>
            </a:r>
            <a:endParaRPr lang="zh-CN" altLang="zh-CN" sz="1200" kern="1200" dirty="0" smtClean="0">
              <a:solidFill>
                <a:schemeClr val="tx1"/>
              </a:solidFill>
              <a:effectLst/>
              <a:latin typeface="Times" pitchFamily="-128"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2C569B5B-EB3A-413F-8CB2-60226C6B04EB}" type="slidenum">
              <a:rPr lang="zh-CN" altLang="en-US" sz="1200" smtClean="0">
                <a:latin typeface="Times" pitchFamily="18" charset="0"/>
              </a:rPr>
              <a:pPr/>
              <a:t>4</a:t>
            </a:fld>
            <a:endParaRPr lang="en-US" altLang="zh-CN" sz="1200" smtClean="0">
              <a:latin typeface="Times" pitchFamily="18" charset="0"/>
            </a:endParaRPr>
          </a:p>
        </p:txBody>
      </p:sp>
      <p:sp>
        <p:nvSpPr>
          <p:cNvPr id="99331" name="Rectangle 2"/>
          <p:cNvSpPr>
            <a:spLocks noGrp="1" noRot="1" noChangeAspect="1" noChangeArrowheads="1" noTextEdit="1"/>
          </p:cNvSpPr>
          <p:nvPr>
            <p:ph type="sldImg"/>
          </p:nvPr>
        </p:nvSpPr>
        <p:spPr>
          <a:xfrm>
            <a:off x="2716213" y="493713"/>
            <a:ext cx="3557587" cy="2668587"/>
          </a:xfrm>
          <a:ln/>
        </p:spPr>
      </p:sp>
      <p:sp>
        <p:nvSpPr>
          <p:cNvPr id="99332" name="Rectangle 3"/>
          <p:cNvSpPr>
            <a:spLocks noGrp="1" noChangeArrowheads="1"/>
          </p:cNvSpPr>
          <p:nvPr>
            <p:ph type="body" idx="1"/>
          </p:nvPr>
        </p:nvSpPr>
        <p:spPr>
          <a:xfrm>
            <a:off x="884238" y="3328988"/>
            <a:ext cx="7315200" cy="2109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lnSpc>
                <a:spcPct val="106000"/>
              </a:lnSpc>
              <a:spcBef>
                <a:spcPts val="600"/>
              </a:spcBef>
            </a:pPr>
            <a:r>
              <a:rPr lang="zh-CN" altLang="en-US" dirty="0" smtClean="0">
                <a:latin typeface="Times" pitchFamily="18" charset="0"/>
              </a:rPr>
              <a:t>企业</a:t>
            </a:r>
            <a:r>
              <a:rPr lang="zh-CN" altLang="en-US" dirty="0" smtClean="0">
                <a:latin typeface="Times" pitchFamily="18" charset="0"/>
              </a:rPr>
              <a:t>级数据管控体系，在同一数据模型和业务视图的基础上，从数据整合、元数据管理、主数据管理、数据标准、数据质量、数据安全及数据共享等多个角度，通过对数据的有效管控，确保企业数据满足业务运营及管理决策的需要，为数据的有效应用打下基础。</a:t>
            </a:r>
            <a:endParaRPr lang="en-US" altLang="zh-CN" dirty="0" smtClean="0">
              <a:latin typeface="Times" pitchFamily="18" charset="0"/>
            </a:endParaRPr>
          </a:p>
          <a:p>
            <a:pPr lvl="1" eaLnBrk="1" hangingPunct="1">
              <a:lnSpc>
                <a:spcPct val="106000"/>
              </a:lnSpc>
              <a:spcBef>
                <a:spcPts val="600"/>
              </a:spcBef>
            </a:pPr>
            <a:r>
              <a:rPr lang="zh-CN" altLang="zh-CN" sz="1200" kern="1200" dirty="0" smtClean="0">
                <a:solidFill>
                  <a:schemeClr val="tx1"/>
                </a:solidFill>
                <a:effectLst/>
                <a:latin typeface="Times" pitchFamily="-128" charset="0"/>
                <a:ea typeface="+mn-ea"/>
                <a:cs typeface="+mn-cs"/>
              </a:rPr>
              <a:t>元数据是指表示数据的相关信息，比如数据定义等，而主数据是指实例数据，比如产品目录信息等。</a:t>
            </a:r>
            <a:endParaRPr lang="en-US" altLang="zh-CN" sz="1200" kern="1200" dirty="0" smtClean="0">
              <a:solidFill>
                <a:schemeClr val="tx1"/>
              </a:solidFill>
              <a:effectLst/>
              <a:latin typeface="Times" pitchFamily="-128" charset="0"/>
              <a:ea typeface="+mn-ea"/>
              <a:cs typeface="+mn-cs"/>
            </a:endParaRPr>
          </a:p>
          <a:p>
            <a:pPr lvl="1" eaLnBrk="1" hangingPunct="1">
              <a:lnSpc>
                <a:spcPct val="106000"/>
              </a:lnSpc>
              <a:spcBef>
                <a:spcPts val="600"/>
              </a:spcBef>
            </a:pPr>
            <a:endParaRPr lang="en-US" altLang="zh-CN" dirty="0" smtClean="0">
              <a:latin typeface="Times" pitchFamily="18" charset="0"/>
            </a:endParaRPr>
          </a:p>
          <a:p>
            <a:pPr lvl="1" eaLnBrk="1" hangingPunct="1">
              <a:lnSpc>
                <a:spcPct val="106000"/>
              </a:lnSpc>
              <a:spcBef>
                <a:spcPts val="600"/>
              </a:spcBef>
            </a:pPr>
            <a:r>
              <a:rPr lang="zh-CN" altLang="zh-CN" sz="1200" kern="1200" dirty="0" smtClean="0">
                <a:solidFill>
                  <a:schemeClr val="tx1"/>
                </a:solidFill>
                <a:effectLst/>
                <a:latin typeface="Times" pitchFamily="-128" charset="0"/>
                <a:ea typeface="+mn-ea"/>
                <a:cs typeface="+mn-cs"/>
              </a:rPr>
              <a:t>主数据是指在整个企业范围内各个系统</a:t>
            </a:r>
            <a:r>
              <a:rPr lang="en-US" altLang="zh-CN"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操作</a:t>
            </a:r>
            <a:r>
              <a:rPr lang="en-US" altLang="zh-CN"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事务型应用系统以及分析型系统</a:t>
            </a:r>
            <a:r>
              <a:rPr lang="en-US" altLang="zh-CN"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间</a:t>
            </a:r>
            <a:r>
              <a:rPr lang="zh-CN" altLang="zh-CN" sz="1200" b="1" kern="1200" dirty="0" smtClean="0">
                <a:solidFill>
                  <a:schemeClr val="tx1"/>
                </a:solidFill>
                <a:effectLst/>
                <a:latin typeface="Times" pitchFamily="-128" charset="0"/>
                <a:ea typeface="+mn-ea"/>
                <a:cs typeface="+mn-cs"/>
              </a:rPr>
              <a:t>要</a:t>
            </a:r>
            <a:r>
              <a:rPr lang="zh-CN" altLang="zh-CN" sz="1200" b="1" kern="1200" dirty="0" smtClean="0">
                <a:solidFill>
                  <a:srgbClr val="FF0000"/>
                </a:solidFill>
                <a:effectLst/>
                <a:latin typeface="Times" pitchFamily="-128" charset="0"/>
                <a:ea typeface="+mn-ea"/>
                <a:cs typeface="+mn-cs"/>
              </a:rPr>
              <a:t>共享的数据</a:t>
            </a:r>
            <a:r>
              <a:rPr lang="zh-CN" altLang="zh-CN" sz="1200" kern="1200" dirty="0" smtClean="0">
                <a:solidFill>
                  <a:schemeClr val="tx1"/>
                </a:solidFill>
                <a:effectLst/>
                <a:latin typeface="Times" pitchFamily="-128" charset="0"/>
                <a:ea typeface="+mn-ea"/>
                <a:cs typeface="+mn-cs"/>
              </a:rPr>
              <a:t>， 比如，描述核心业务实体的数据</a:t>
            </a:r>
            <a:r>
              <a:rPr lang="zh-CN" altLang="en-US"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客户</a:t>
            </a:r>
            <a:endParaRPr lang="en-US" altLang="zh-CN" sz="1200" kern="1200" dirty="0" smtClean="0">
              <a:solidFill>
                <a:schemeClr val="tx1"/>
              </a:solidFill>
              <a:effectLst/>
              <a:latin typeface="Times" pitchFamily="-128" charset="0"/>
              <a:ea typeface="+mn-ea"/>
              <a:cs typeface="+mn-cs"/>
            </a:endParaRPr>
          </a:p>
          <a:p>
            <a:pPr marL="457200" marR="0" lvl="1" indent="0" algn="l" defTabSz="914400" rtl="0" eaLnBrk="1" fontAlgn="base" latinLnBrk="0" hangingPunct="1">
              <a:lnSpc>
                <a:spcPct val="106000"/>
              </a:lnSpc>
              <a:spcBef>
                <a:spcPts val="600"/>
              </a:spcBef>
              <a:spcAft>
                <a:spcPct val="0"/>
              </a:spcAft>
              <a:buClrTx/>
              <a:buSzTx/>
              <a:buFontTx/>
              <a:buNone/>
              <a:tabLst/>
              <a:defRPr/>
            </a:pPr>
            <a:r>
              <a:rPr lang="zh-CN" altLang="zh-CN" sz="1200" kern="1200" dirty="0" smtClean="0">
                <a:solidFill>
                  <a:schemeClr val="tx1"/>
                </a:solidFill>
                <a:effectLst/>
                <a:latin typeface="Times" pitchFamily="-128" charset="0"/>
                <a:ea typeface="+mn-ea"/>
                <a:cs typeface="+mn-cs"/>
              </a:rPr>
              <a:t>这些主数据在进行主数据管理之前经常存在于多个异构或同构的系统中</a:t>
            </a:r>
            <a:endParaRPr lang="en-US" altLang="zh-CN" dirty="0" smtClean="0">
              <a:latin typeface="Times" pitchFamily="18" charset="0"/>
            </a:endParaRPr>
          </a:p>
          <a:p>
            <a:pPr lvl="1" eaLnBrk="1" hangingPunct="1">
              <a:lnSpc>
                <a:spcPct val="106000"/>
              </a:lnSpc>
              <a:spcBef>
                <a:spcPts val="600"/>
              </a:spcBef>
            </a:pPr>
            <a:endParaRPr lang="en-US" altLang="zh-CN" sz="1200" kern="1200" dirty="0" smtClean="0">
              <a:solidFill>
                <a:schemeClr val="tx1"/>
              </a:solidFill>
              <a:effectLst/>
              <a:latin typeface="Times" pitchFamily="-128" charset="0"/>
              <a:ea typeface="+mn-ea"/>
              <a:cs typeface="+mn-cs"/>
            </a:endParaRPr>
          </a:p>
          <a:p>
            <a:pPr lvl="1" eaLnBrk="1" hangingPunct="1">
              <a:lnSpc>
                <a:spcPct val="106000"/>
              </a:lnSpc>
              <a:spcBef>
                <a:spcPts val="600"/>
              </a:spcBef>
            </a:pPr>
            <a:r>
              <a:rPr lang="zh-CN" altLang="zh-CN" sz="1200" kern="1200" dirty="0" smtClean="0">
                <a:solidFill>
                  <a:schemeClr val="tx1"/>
                </a:solidFill>
                <a:effectLst/>
                <a:latin typeface="Times" pitchFamily="-128" charset="0"/>
                <a:ea typeface="+mn-ea"/>
                <a:cs typeface="+mn-cs"/>
              </a:rPr>
              <a:t>主数据通常需要在整个企业范围内保持一致性</a:t>
            </a:r>
            <a:r>
              <a:rPr lang="en-US" altLang="zh-CN" sz="1200" kern="1200" dirty="0" smtClean="0">
                <a:solidFill>
                  <a:schemeClr val="tx1"/>
                </a:solidFill>
                <a:effectLst/>
                <a:latin typeface="Times" pitchFamily="-128" charset="0"/>
                <a:ea typeface="+mn-ea"/>
                <a:cs typeface="+mn-cs"/>
              </a:rPr>
              <a:t>(consistent)</a:t>
            </a:r>
            <a:r>
              <a:rPr lang="zh-CN" altLang="zh-CN" sz="1200" kern="1200" dirty="0" smtClean="0">
                <a:solidFill>
                  <a:schemeClr val="tx1"/>
                </a:solidFill>
                <a:effectLst/>
                <a:latin typeface="Times" pitchFamily="-128" charset="0"/>
                <a:ea typeface="+mn-ea"/>
                <a:cs typeface="+mn-cs"/>
              </a:rPr>
              <a:t>、完整性</a:t>
            </a:r>
            <a:r>
              <a:rPr lang="en-US" altLang="zh-CN" sz="1200" kern="1200" dirty="0" smtClean="0">
                <a:solidFill>
                  <a:schemeClr val="tx1"/>
                </a:solidFill>
                <a:effectLst/>
                <a:latin typeface="Times" pitchFamily="-128" charset="0"/>
                <a:ea typeface="+mn-ea"/>
                <a:cs typeface="+mn-cs"/>
              </a:rPr>
              <a:t>(complete)</a:t>
            </a:r>
            <a:r>
              <a:rPr lang="zh-CN" altLang="zh-CN" sz="1200" kern="1200" dirty="0" smtClean="0">
                <a:solidFill>
                  <a:schemeClr val="tx1"/>
                </a:solidFill>
                <a:effectLst/>
                <a:latin typeface="Times" pitchFamily="-128" charset="0"/>
                <a:ea typeface="+mn-ea"/>
                <a:cs typeface="+mn-cs"/>
              </a:rPr>
              <a:t>、可控性</a:t>
            </a:r>
            <a:r>
              <a:rPr lang="en-US" altLang="zh-CN" sz="1200" kern="1200" dirty="0" smtClean="0">
                <a:solidFill>
                  <a:schemeClr val="tx1"/>
                </a:solidFill>
                <a:effectLst/>
                <a:latin typeface="Times" pitchFamily="-128" charset="0"/>
                <a:ea typeface="+mn-ea"/>
                <a:cs typeface="+mn-cs"/>
              </a:rPr>
              <a:t>(controlled)</a:t>
            </a:r>
            <a:r>
              <a:rPr lang="zh-CN" altLang="zh-CN" sz="1200" kern="1200" dirty="0" smtClean="0">
                <a:solidFill>
                  <a:schemeClr val="tx1"/>
                </a:solidFill>
                <a:effectLst/>
                <a:latin typeface="Times" pitchFamily="-128" charset="0"/>
                <a:ea typeface="+mn-ea"/>
                <a:cs typeface="+mn-cs"/>
              </a:rPr>
              <a:t>，为了达成这一目标，就需要进行主数据管理</a:t>
            </a:r>
            <a:r>
              <a:rPr lang="en-US" altLang="zh-CN" sz="1200" kern="1200" dirty="0" smtClean="0">
                <a:solidFill>
                  <a:schemeClr val="tx1"/>
                </a:solidFill>
                <a:effectLst/>
                <a:latin typeface="Times" pitchFamily="-128" charset="0"/>
                <a:ea typeface="+mn-ea"/>
                <a:cs typeface="+mn-cs"/>
              </a:rPr>
              <a:t>(Master Data Management </a:t>
            </a:r>
            <a:r>
              <a:rPr lang="zh-CN" altLang="zh-CN" sz="1200" kern="1200" dirty="0" smtClean="0">
                <a:solidFill>
                  <a:schemeClr val="tx1"/>
                </a:solidFill>
                <a:effectLst/>
                <a:latin typeface="Times" pitchFamily="-128" charset="0"/>
                <a:ea typeface="+mn-ea"/>
                <a:cs typeface="+mn-cs"/>
              </a:rPr>
              <a:t>，</a:t>
            </a:r>
            <a:r>
              <a:rPr lang="en-US" altLang="zh-CN" sz="1200" kern="1200" dirty="0" smtClean="0">
                <a:solidFill>
                  <a:schemeClr val="tx1"/>
                </a:solidFill>
                <a:effectLst/>
                <a:latin typeface="Times" pitchFamily="-128" charset="0"/>
                <a:ea typeface="+mn-ea"/>
                <a:cs typeface="+mn-cs"/>
              </a:rPr>
              <a:t>MDM)</a:t>
            </a:r>
            <a:r>
              <a:rPr lang="zh-CN" altLang="zh-CN" sz="1200" kern="1200" dirty="0" smtClean="0">
                <a:solidFill>
                  <a:schemeClr val="tx1"/>
                </a:solidFill>
                <a:effectLst/>
                <a:latin typeface="Times" pitchFamily="-128" charset="0"/>
                <a:ea typeface="+mn-ea"/>
                <a:cs typeface="+mn-cs"/>
              </a:rPr>
              <a:t>。需要注意的是，主数据不是企业内所有的业务数据，只是有必要在各个系统间共享的数据才是主数据，比如大部分的交易数据、帐单数据等都不是主数据，而像描述核心业务实体的数据，而像客户、供应商、帐户、组织单位、员工、合作伙伴、位置信息等都是主数据。主数据是企业内能够跨业务重复使用的高价值的数据。这些主数据在进行主数据管理之前经常存在于多个异构或同构的系统中</a:t>
            </a:r>
            <a:endParaRPr lang="en-US" altLang="zh-CN" dirty="0" smtClean="0">
              <a:latin typeface="Times" pitchFamily="18" charset="0"/>
            </a:endParaRPr>
          </a:p>
          <a:p>
            <a:pPr eaLnBrk="1" hangingPunct="1"/>
            <a:r>
              <a:rPr lang="en-US" altLang="zh-CN" dirty="0" smtClean="0">
                <a:latin typeface="Times" pitchFamily="18" charset="0"/>
              </a:rPr>
              <a:t>But while having mature data governance processes and capabilities is critical, customers will only maximize return when data governance processes are met with equally mature processes across the other areas of the data management spectrum.  These other key areas include:</a:t>
            </a:r>
          </a:p>
          <a:p>
            <a:pPr lvl="1" eaLnBrk="1" hangingPunct="1">
              <a:buFontTx/>
              <a:buChar char="•"/>
            </a:pPr>
            <a:r>
              <a:rPr lang="en-US" altLang="zh-CN" dirty="0" smtClean="0">
                <a:latin typeface="Times" pitchFamily="18" charset="0"/>
              </a:rPr>
              <a:t>Data quality,</a:t>
            </a:r>
          </a:p>
          <a:p>
            <a:pPr lvl="1" eaLnBrk="1" hangingPunct="1">
              <a:buFontTx/>
              <a:buChar char="•"/>
            </a:pPr>
            <a:r>
              <a:rPr lang="en-US" altLang="zh-CN" dirty="0" smtClean="0">
                <a:latin typeface="Times" pitchFamily="18" charset="0"/>
              </a:rPr>
              <a:t>Metadata management,</a:t>
            </a:r>
          </a:p>
          <a:p>
            <a:pPr lvl="1" eaLnBrk="1" hangingPunct="1">
              <a:buFontTx/>
              <a:buChar char="•"/>
            </a:pPr>
            <a:r>
              <a:rPr lang="en-US" altLang="zh-CN" dirty="0" smtClean="0">
                <a:latin typeface="Times" pitchFamily="18" charset="0"/>
              </a:rPr>
              <a:t>Data integration,</a:t>
            </a:r>
          </a:p>
          <a:p>
            <a:pPr lvl="1" eaLnBrk="1" hangingPunct="1">
              <a:buFontTx/>
              <a:buChar char="•"/>
            </a:pPr>
            <a:r>
              <a:rPr lang="en-US" altLang="zh-CN" dirty="0" smtClean="0">
                <a:latin typeface="Times" pitchFamily="18" charset="0"/>
              </a:rPr>
              <a:t>Data security and privacy, and</a:t>
            </a:r>
          </a:p>
          <a:p>
            <a:pPr lvl="1" eaLnBrk="1" hangingPunct="1">
              <a:buFontTx/>
              <a:buChar char="•"/>
            </a:pPr>
            <a:r>
              <a:rPr lang="en-US" altLang="zh-CN" dirty="0" smtClean="0">
                <a:latin typeface="Times" pitchFamily="18" charset="0"/>
              </a:rPr>
              <a:t>Master data management.</a:t>
            </a:r>
          </a:p>
          <a:p>
            <a:pPr eaLnBrk="1" hangingPunct="1"/>
            <a:r>
              <a:rPr lang="en-US" altLang="zh-CN" dirty="0" smtClean="0">
                <a:latin typeface="Times" pitchFamily="18" charset="0"/>
              </a:rPr>
              <a:t>So as you learn about the </a:t>
            </a:r>
            <a:r>
              <a:rPr lang="en-US" altLang="zh-CN" dirty="0" smtClean="0">
                <a:latin typeface="Times" pitchFamily="18" charset="0"/>
              </a:rPr>
              <a:t> </a:t>
            </a:r>
            <a:r>
              <a:rPr lang="en-US" altLang="zh-CN" dirty="0" smtClean="0">
                <a:latin typeface="Times" pitchFamily="18" charset="0"/>
              </a:rPr>
              <a:t>data governance services, I’m sure that many of you will quickly come to the conclusion that while it is nice to have a data governance service, it is better to have a comprehensive suite of services that delivers a solution.  </a:t>
            </a:r>
          </a:p>
          <a:p>
            <a:pPr eaLnBrk="1" hangingPunct="1"/>
            <a:r>
              <a:rPr lang="en-US" altLang="zh-CN" dirty="0" smtClean="0">
                <a:latin typeface="Times" pitchFamily="18" charset="0"/>
              </a:rPr>
              <a:t>Customers who have a data governance issue will also likely have issues with data quality &amp; metadata management.  And as customers set out to improve these areas, they are quickly faced with master data management, which is also enabled by solid metadata management.  </a:t>
            </a:r>
          </a:p>
          <a:p>
            <a:pPr eaLnBrk="1" hangingPunct="1"/>
            <a:r>
              <a:rPr lang="en-US" altLang="zh-CN" dirty="0" smtClean="0">
                <a:latin typeface="Times" pitchFamily="18" charset="0"/>
              </a:rPr>
              <a:t>Keep this in mind as you learn more about enterprise data management and all of the various components that come into play.</a:t>
            </a:r>
          </a:p>
          <a:p>
            <a:pPr eaLnBrk="1" hangingPunct="1"/>
            <a:endParaRPr lang="en-US" altLang="zh-CN" dirty="0" smtClean="0">
              <a:latin typeface="Times" pitchFamily="18" charset="0"/>
            </a:endParaRPr>
          </a:p>
          <a:p>
            <a:pPr eaLnBrk="1" hangingPunct="1">
              <a:spcBef>
                <a:spcPct val="50000"/>
              </a:spcBef>
            </a:pPr>
            <a:r>
              <a:rPr lang="en-AU" altLang="zh-CN" sz="1400" dirty="0" smtClean="0">
                <a:latin typeface="Times" pitchFamily="18" charset="0"/>
              </a:rPr>
              <a:t>People</a:t>
            </a:r>
          </a:p>
          <a:p>
            <a:pPr lvl="1" eaLnBrk="1" hangingPunct="1">
              <a:spcBef>
                <a:spcPct val="50000"/>
              </a:spcBef>
            </a:pPr>
            <a:r>
              <a:rPr lang="en-AU" altLang="zh-CN" dirty="0" smtClean="0">
                <a:latin typeface="Times" pitchFamily="18" charset="0"/>
              </a:rPr>
              <a:t>Decision makers</a:t>
            </a:r>
          </a:p>
          <a:p>
            <a:pPr lvl="1" eaLnBrk="1" hangingPunct="1">
              <a:spcBef>
                <a:spcPct val="50000"/>
              </a:spcBef>
            </a:pPr>
            <a:r>
              <a:rPr lang="en-AU" altLang="zh-CN" dirty="0" smtClean="0">
                <a:latin typeface="Times" pitchFamily="18" charset="0"/>
              </a:rPr>
              <a:t>Stewards for oversight</a:t>
            </a:r>
          </a:p>
          <a:p>
            <a:pPr eaLnBrk="1" hangingPunct="1">
              <a:spcBef>
                <a:spcPct val="50000"/>
              </a:spcBef>
            </a:pPr>
            <a:r>
              <a:rPr lang="en-AU" altLang="zh-CN" sz="1400" dirty="0" smtClean="0">
                <a:latin typeface="Times" pitchFamily="18" charset="0"/>
              </a:rPr>
              <a:t>Processes</a:t>
            </a:r>
          </a:p>
          <a:p>
            <a:pPr lvl="1" eaLnBrk="1" hangingPunct="1">
              <a:spcBef>
                <a:spcPct val="50000"/>
              </a:spcBef>
            </a:pPr>
            <a:r>
              <a:rPr lang="en-AU" altLang="zh-CN" dirty="0" smtClean="0">
                <a:latin typeface="Times" pitchFamily="18" charset="0"/>
              </a:rPr>
              <a:t>Issue tracking and resolution</a:t>
            </a:r>
          </a:p>
          <a:p>
            <a:pPr lvl="1" eaLnBrk="1" hangingPunct="1">
              <a:spcBef>
                <a:spcPct val="50000"/>
              </a:spcBef>
            </a:pPr>
            <a:r>
              <a:rPr lang="en-AU" altLang="zh-CN" dirty="0" smtClean="0">
                <a:latin typeface="Times" pitchFamily="18" charset="0"/>
              </a:rPr>
              <a:t>Establish accountabilities</a:t>
            </a:r>
          </a:p>
          <a:p>
            <a:pPr lvl="1" eaLnBrk="1" hangingPunct="1">
              <a:spcBef>
                <a:spcPct val="50000"/>
              </a:spcBef>
            </a:pPr>
            <a:r>
              <a:rPr lang="en-AU" altLang="zh-CN" dirty="0" smtClean="0">
                <a:latin typeface="Times" pitchFamily="18" charset="0"/>
              </a:rPr>
              <a:t>Establish policies, standards, rules</a:t>
            </a:r>
          </a:p>
          <a:p>
            <a:pPr lvl="1" eaLnBrk="1" hangingPunct="1">
              <a:spcBef>
                <a:spcPct val="50000"/>
              </a:spcBef>
            </a:pPr>
            <a:r>
              <a:rPr lang="en-AU" altLang="zh-CN" dirty="0" smtClean="0">
                <a:latin typeface="Times" pitchFamily="18" charset="0"/>
              </a:rPr>
              <a:t>Communication: Notify, Approve</a:t>
            </a:r>
          </a:p>
          <a:p>
            <a:pPr lvl="1" eaLnBrk="1" hangingPunct="1">
              <a:spcBef>
                <a:spcPct val="50000"/>
              </a:spcBef>
            </a:pPr>
            <a:r>
              <a:rPr lang="en-AU" altLang="zh-CN" dirty="0" smtClean="0">
                <a:latin typeface="Times" pitchFamily="18" charset="0"/>
              </a:rPr>
              <a:t>Review, Monitor and Measure</a:t>
            </a:r>
          </a:p>
          <a:p>
            <a:pPr eaLnBrk="1" hangingPunct="1">
              <a:spcBef>
                <a:spcPct val="50000"/>
              </a:spcBef>
            </a:pPr>
            <a:r>
              <a:rPr lang="en-AU" altLang="zh-CN" sz="1400" dirty="0" smtClean="0">
                <a:latin typeface="Times" pitchFamily="18" charset="0"/>
              </a:rPr>
              <a:t>Technology</a:t>
            </a:r>
          </a:p>
          <a:p>
            <a:pPr lvl="1" eaLnBrk="1" hangingPunct="1">
              <a:spcBef>
                <a:spcPct val="50000"/>
              </a:spcBef>
            </a:pPr>
            <a:r>
              <a:rPr lang="en-AU" altLang="zh-CN" dirty="0" smtClean="0">
                <a:latin typeface="Times" pitchFamily="18" charset="0"/>
              </a:rPr>
              <a:t>Data Quality Scorecards</a:t>
            </a:r>
          </a:p>
          <a:p>
            <a:pPr lvl="1" eaLnBrk="1" hangingPunct="1">
              <a:spcBef>
                <a:spcPct val="50000"/>
              </a:spcBef>
            </a:pPr>
            <a:r>
              <a:rPr lang="en-AU" altLang="zh-CN" dirty="0" smtClean="0">
                <a:latin typeface="Times" pitchFamily="18" charset="0"/>
              </a:rPr>
              <a:t>MDM</a:t>
            </a:r>
          </a:p>
          <a:p>
            <a:pPr lvl="1" eaLnBrk="1" hangingPunct="1">
              <a:spcBef>
                <a:spcPct val="50000"/>
              </a:spcBef>
            </a:pPr>
            <a:r>
              <a:rPr lang="en-AU" altLang="zh-CN" dirty="0" smtClean="0">
                <a:latin typeface="Times" pitchFamily="18" charset="0"/>
              </a:rPr>
              <a:t>SLA’s…</a:t>
            </a:r>
          </a:p>
          <a:p>
            <a:pPr lvl="1" eaLnBrk="1" hangingPunct="1">
              <a:spcBef>
                <a:spcPct val="50000"/>
              </a:spcBef>
            </a:pPr>
            <a:r>
              <a:rPr lang="en-AU" altLang="zh-CN" dirty="0" smtClean="0">
                <a:latin typeface="Times" pitchFamily="18" charset="0"/>
              </a:rPr>
              <a:t>Role-Based Access Control</a:t>
            </a:r>
          </a:p>
          <a:p>
            <a:pPr eaLnBrk="1" hangingPunct="1"/>
            <a:endParaRPr lang="en-US" altLang="zh-CN" dirty="0" smtClean="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pitchFamily="-128" charset="0"/>
                <a:ea typeface="+mn-ea"/>
                <a:cs typeface="+mn-cs"/>
              </a:rPr>
              <a:t>被动级指仅能靠项目推动，没有专门的组织和流程，都是临时组织和短流程。各系统有各自的管控系统，比如元数据，没有统一的。</a:t>
            </a:r>
            <a:endParaRPr lang="en-US" altLang="zh-CN" sz="1200" kern="1200" dirty="0" smtClean="0">
              <a:solidFill>
                <a:schemeClr val="tx1"/>
              </a:solidFill>
              <a:effectLst/>
              <a:latin typeface="Times" pitchFamily="-128" charset="0"/>
              <a:ea typeface="+mn-ea"/>
              <a:cs typeface="+mn-cs"/>
            </a:endParaRPr>
          </a:p>
          <a:p>
            <a:r>
              <a:rPr lang="zh-CN" altLang="en-US" sz="1200" kern="1200" dirty="0" smtClean="0">
                <a:solidFill>
                  <a:schemeClr val="tx1"/>
                </a:solidFill>
                <a:effectLst/>
                <a:latin typeface="Times" pitchFamily="-128" charset="0"/>
                <a:ea typeface="+mn-ea"/>
                <a:cs typeface="+mn-cs"/>
              </a:rPr>
              <a:t>主动级：</a:t>
            </a:r>
            <a:r>
              <a:rPr lang="zh-CN" altLang="zh-CN" sz="1200" kern="1200" dirty="0" smtClean="0">
                <a:solidFill>
                  <a:schemeClr val="tx1"/>
                </a:solidFill>
                <a:effectLst/>
                <a:latin typeface="Times" pitchFamily="-128" charset="0"/>
                <a:ea typeface="+mn-ea"/>
                <a:cs typeface="+mn-cs"/>
              </a:rPr>
              <a:t>为</a:t>
            </a:r>
            <a:r>
              <a:rPr lang="en-US" altLang="zh-CN" sz="1200" kern="1200" dirty="0" smtClean="0">
                <a:solidFill>
                  <a:schemeClr val="tx1"/>
                </a:solidFill>
                <a:effectLst/>
                <a:latin typeface="Times" pitchFamily="-128" charset="0"/>
                <a:ea typeface="+mn-ea"/>
                <a:cs typeface="+mn-cs"/>
              </a:rPr>
              <a:t>MDM</a:t>
            </a:r>
            <a:r>
              <a:rPr lang="zh-CN" altLang="zh-CN" sz="1200" kern="1200" dirty="0" smtClean="0">
                <a:solidFill>
                  <a:schemeClr val="tx1"/>
                </a:solidFill>
                <a:effectLst/>
                <a:latin typeface="Times" pitchFamily="-128" charset="0"/>
                <a:ea typeface="+mn-ea"/>
                <a:cs typeface="+mn-cs"/>
              </a:rPr>
              <a:t>构建了一个通用的、基于目标构建的平台</a:t>
            </a:r>
            <a:endParaRPr lang="en-US" altLang="zh-CN" sz="1200" kern="1200" dirty="0" smtClean="0">
              <a:solidFill>
                <a:schemeClr val="tx1"/>
              </a:solidFill>
              <a:effectLst/>
              <a:latin typeface="Times" pitchFamily="-128" charset="0"/>
              <a:ea typeface="+mn-ea"/>
              <a:cs typeface="+mn-cs"/>
            </a:endParaRPr>
          </a:p>
          <a:p>
            <a:r>
              <a:rPr lang="zh-CN" altLang="en-US" sz="1200" kern="1200" dirty="0" smtClean="0">
                <a:solidFill>
                  <a:schemeClr val="tx1"/>
                </a:solidFill>
                <a:effectLst/>
                <a:latin typeface="Times" pitchFamily="-128" charset="0"/>
                <a:ea typeface="+mn-ea"/>
                <a:cs typeface="+mn-cs"/>
              </a:rPr>
              <a:t>预测级：</a:t>
            </a:r>
            <a:r>
              <a:rPr lang="zh-CN" altLang="zh-CN" sz="1200" kern="1200" dirty="0" smtClean="0">
                <a:solidFill>
                  <a:schemeClr val="tx1"/>
                </a:solidFill>
                <a:effectLst/>
                <a:latin typeface="Times" pitchFamily="-128" charset="0"/>
                <a:ea typeface="+mn-ea"/>
                <a:cs typeface="+mn-cs"/>
              </a:rPr>
              <a:t>工作流和流程整合</a:t>
            </a:r>
            <a:r>
              <a:rPr lang="zh-CN" altLang="en-US" sz="1200" kern="1200" dirty="0" smtClean="0">
                <a:solidFill>
                  <a:schemeClr val="tx1"/>
                </a:solidFill>
                <a:effectLst/>
                <a:latin typeface="Times" pitchFamily="-128" charset="0"/>
                <a:ea typeface="+mn-ea"/>
                <a:cs typeface="+mn-cs"/>
              </a:rPr>
              <a:t>，</a:t>
            </a:r>
            <a:r>
              <a:rPr lang="zh-CN" altLang="zh-CN" sz="1200" b="1" kern="1200" dirty="0" smtClean="0">
                <a:solidFill>
                  <a:schemeClr val="tx1"/>
                </a:solidFill>
                <a:effectLst/>
                <a:latin typeface="Times" pitchFamily="-128" charset="0"/>
                <a:ea typeface="+mn-ea"/>
                <a:cs typeface="+mn-cs"/>
              </a:rPr>
              <a:t>业务规则和政策支持</a:t>
            </a:r>
            <a:r>
              <a:rPr lang="zh-CN" altLang="en-US" sz="1200" b="1"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当主数据记录详细资料被修改后，所有应用的相关数据元素都将被更新。这意味着所有的消费应用和源系统访问的是相同的数据实例</a:t>
            </a:r>
            <a:r>
              <a:rPr lang="zh-CN" altLang="en-US"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这本质上是一个闭环的</a:t>
            </a:r>
            <a:r>
              <a:rPr lang="en-US" altLang="zh-CN" sz="1200" kern="1200" dirty="0" smtClean="0">
                <a:solidFill>
                  <a:schemeClr val="tx1"/>
                </a:solidFill>
                <a:effectLst/>
                <a:latin typeface="Times" pitchFamily="-128" charset="0"/>
                <a:ea typeface="+mn-ea"/>
                <a:cs typeface="+mn-cs"/>
              </a:rPr>
              <a:t>MDM</a:t>
            </a:r>
            <a:r>
              <a:rPr lang="zh-CN" altLang="zh-CN" sz="1200" kern="1200" dirty="0" smtClean="0">
                <a:solidFill>
                  <a:schemeClr val="tx1"/>
                </a:solidFill>
                <a:effectLst/>
                <a:latin typeface="Times" pitchFamily="-128" charset="0"/>
                <a:ea typeface="+mn-ea"/>
                <a:cs typeface="+mn-cs"/>
              </a:rPr>
              <a:t>：所有的应用系统通过统一管理的主数据集成在一起。在这个级别，所有在系统看起来都是事实的同一个版本</a:t>
            </a:r>
            <a:r>
              <a:rPr lang="zh-CN" altLang="en-US" sz="1200" kern="1200" dirty="0" smtClean="0">
                <a:solidFill>
                  <a:schemeClr val="tx1"/>
                </a:solidFill>
                <a:effectLst/>
                <a:latin typeface="Times" pitchFamily="-128" charset="0"/>
                <a:ea typeface="+mn-ea"/>
                <a:cs typeface="+mn-cs"/>
              </a:rPr>
              <a:t>；</a:t>
            </a:r>
            <a:r>
              <a:rPr lang="zh-CN" altLang="zh-CN" sz="1200" kern="1200" dirty="0" smtClean="0">
                <a:solidFill>
                  <a:schemeClr val="tx1"/>
                </a:solidFill>
                <a:effectLst/>
                <a:latin typeface="Times" pitchFamily="-128" charset="0"/>
                <a:ea typeface="+mn-ea"/>
                <a:cs typeface="+mn-cs"/>
              </a:rPr>
              <a:t>主数据传播和供应不需要源系统专门的开发或支持</a:t>
            </a:r>
            <a:endParaRPr lang="en-US" altLang="zh-CN" sz="1200" kern="1200" dirty="0" smtClean="0">
              <a:solidFill>
                <a:schemeClr val="tx1"/>
              </a:solidFill>
              <a:effectLst/>
              <a:latin typeface="Times" pitchFamily="-128" charset="0"/>
              <a:ea typeface="+mn-ea"/>
              <a:cs typeface="+mn-cs"/>
            </a:endParaRPr>
          </a:p>
          <a:p>
            <a:r>
              <a:rPr lang="zh-CN" altLang="zh-CN" sz="1200" kern="1200" dirty="0" smtClean="0">
                <a:solidFill>
                  <a:schemeClr val="tx1"/>
                </a:solidFill>
                <a:effectLst/>
                <a:latin typeface="Times" pitchFamily="-128" charset="0"/>
                <a:ea typeface="+mn-ea"/>
                <a:cs typeface="+mn-cs"/>
              </a:rPr>
              <a:t>当一个总线更新所有的操作应用系统将体现这种变更，形成改变的直接操作视图。在注册环境中，当数据数据更新时，总线将通过</a:t>
            </a:r>
            <a:r>
              <a:rPr lang="en-US" altLang="zh-CN" sz="1200" kern="1200" dirty="0" smtClean="0">
                <a:solidFill>
                  <a:schemeClr val="tx1"/>
                </a:solidFill>
                <a:effectLst/>
                <a:latin typeface="Times" pitchFamily="-128" charset="0"/>
                <a:ea typeface="+mn-ea"/>
                <a:cs typeface="+mn-cs"/>
              </a:rPr>
              <a:t>Web</a:t>
            </a:r>
            <a:r>
              <a:rPr lang="zh-CN" altLang="zh-CN" sz="1200" kern="1200" dirty="0" smtClean="0">
                <a:solidFill>
                  <a:schemeClr val="tx1"/>
                </a:solidFill>
                <a:effectLst/>
                <a:latin typeface="Times" pitchFamily="-128" charset="0"/>
                <a:ea typeface="+mn-ea"/>
                <a:cs typeface="+mn-cs"/>
              </a:rPr>
              <a:t>服务连接相关系统应用事务更新。因此，</a:t>
            </a:r>
            <a:r>
              <a:rPr lang="en-US" altLang="zh-CN" sz="1200" kern="1200" dirty="0" smtClean="0">
                <a:solidFill>
                  <a:schemeClr val="tx1"/>
                </a:solidFill>
                <a:effectLst/>
                <a:latin typeface="Times" pitchFamily="-128" charset="0"/>
                <a:ea typeface="+mn-ea"/>
                <a:cs typeface="+mn-cs"/>
              </a:rPr>
              <a:t>MDM Level 5</a:t>
            </a:r>
            <a:r>
              <a:rPr lang="zh-CN" altLang="zh-CN" sz="1200" kern="1200" dirty="0" smtClean="0">
                <a:solidFill>
                  <a:schemeClr val="tx1"/>
                </a:solidFill>
                <a:effectLst/>
                <a:latin typeface="Times" pitchFamily="-128" charset="0"/>
                <a:ea typeface="+mn-ea"/>
                <a:cs typeface="+mn-cs"/>
              </a:rPr>
              <a:t>提供一个集成的，同步的架构，当一个有权限的系统更新一个数据值时，公司内所有的系统将反映这个变更。系统更新完数据值后不要单选其他系统中相应值的更新：</a:t>
            </a:r>
            <a:r>
              <a:rPr lang="en-US" altLang="zh-CN" sz="1200" kern="1200" dirty="0" smtClean="0">
                <a:solidFill>
                  <a:schemeClr val="tx1"/>
                </a:solidFill>
                <a:effectLst/>
                <a:latin typeface="Times" pitchFamily="-128" charset="0"/>
                <a:ea typeface="+mn-ea"/>
                <a:cs typeface="+mn-cs"/>
              </a:rPr>
              <a:t>MDM</a:t>
            </a:r>
            <a:r>
              <a:rPr lang="zh-CN" altLang="zh-CN" sz="1200" kern="1200" dirty="0" smtClean="0">
                <a:solidFill>
                  <a:schemeClr val="tx1"/>
                </a:solidFill>
                <a:effectLst/>
                <a:latin typeface="Times" pitchFamily="-128" charset="0"/>
                <a:ea typeface="+mn-ea"/>
                <a:cs typeface="+mn-cs"/>
              </a:rPr>
              <a:t>将使这种更新变的透明</a:t>
            </a:r>
            <a:endParaRPr lang="zh-CN" altLang="en-US" dirty="0"/>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7</a:t>
            </a:fld>
            <a:endParaRPr lang="en-US" altLang="zh-CN"/>
          </a:p>
        </p:txBody>
      </p:sp>
    </p:spTree>
    <p:extLst>
      <p:ext uri="{BB962C8B-B14F-4D97-AF65-F5344CB8AC3E}">
        <p14:creationId xmlns:p14="http://schemas.microsoft.com/office/powerpoint/2010/main" val="154325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Times" pitchFamily="-128" charset="0"/>
                <a:ea typeface="+mn-ea"/>
                <a:cs typeface="+mn-cs"/>
              </a:rPr>
              <a:t>DS</a:t>
            </a:r>
            <a:r>
              <a:rPr lang="zh-CN" altLang="zh-CN" sz="1200" kern="1200" dirty="0" smtClean="0">
                <a:solidFill>
                  <a:schemeClr val="tx1"/>
                </a:solidFill>
                <a:effectLst/>
                <a:latin typeface="Times" pitchFamily="-128" charset="0"/>
                <a:ea typeface="+mn-ea"/>
                <a:cs typeface="+mn-cs"/>
              </a:rPr>
              <a:t>是指数据标准</a:t>
            </a:r>
            <a:endParaRPr lang="en-US" altLang="zh-CN" sz="1200" kern="1200" dirty="0" smtClean="0">
              <a:solidFill>
                <a:schemeClr val="tx1"/>
              </a:solidFill>
              <a:effectLst/>
              <a:latin typeface="Times" pitchFamily="-128" charset="0"/>
              <a:ea typeface="+mn-ea"/>
              <a:cs typeface="+mn-cs"/>
            </a:endParaRPr>
          </a:p>
          <a:p>
            <a:r>
              <a:rPr lang="en-US" altLang="zh-CN" sz="1200" kern="1200" dirty="0" smtClean="0">
                <a:solidFill>
                  <a:schemeClr val="tx1"/>
                </a:solidFill>
                <a:effectLst/>
                <a:latin typeface="Times" pitchFamily="-128" charset="0"/>
                <a:ea typeface="+mn-ea"/>
                <a:cs typeface="+mn-cs"/>
              </a:rPr>
              <a:t>DQ</a:t>
            </a:r>
            <a:r>
              <a:rPr lang="zh-CN" altLang="zh-CN" sz="1200" kern="1200" dirty="0" smtClean="0">
                <a:solidFill>
                  <a:schemeClr val="tx1"/>
                </a:solidFill>
                <a:effectLst/>
                <a:latin typeface="Times" pitchFamily="-128" charset="0"/>
                <a:ea typeface="+mn-ea"/>
                <a:cs typeface="+mn-cs"/>
              </a:rPr>
              <a:t>是指数据质量</a:t>
            </a:r>
            <a:endParaRPr lang="zh-CN" altLang="en-US" dirty="0"/>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9</a:t>
            </a:fld>
            <a:endParaRPr lang="en-US" altLang="zh-CN"/>
          </a:p>
        </p:txBody>
      </p:sp>
    </p:spTree>
    <p:extLst>
      <p:ext uri="{BB962C8B-B14F-4D97-AF65-F5344CB8AC3E}">
        <p14:creationId xmlns:p14="http://schemas.microsoft.com/office/powerpoint/2010/main" val="229950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Times" pitchFamily="-128" charset="0"/>
                <a:ea typeface="+mn-ea"/>
                <a:cs typeface="+mn-cs"/>
              </a:rPr>
              <a:t>ECTL</a:t>
            </a:r>
            <a:r>
              <a:rPr lang="zh-CN" altLang="en-US" sz="1200" kern="1200" dirty="0" smtClean="0">
                <a:solidFill>
                  <a:schemeClr val="tx1"/>
                </a:solidFill>
                <a:effectLst/>
                <a:latin typeface="Times" pitchFamily="-128" charset="0"/>
                <a:ea typeface="+mn-ea"/>
                <a:cs typeface="+mn-cs"/>
              </a:rPr>
              <a:t>：</a:t>
            </a:r>
            <a:r>
              <a:rPr lang="en-US" altLang="zh-CN" sz="1200" kern="1200" dirty="0" smtClean="0">
                <a:solidFill>
                  <a:schemeClr val="tx1"/>
                </a:solidFill>
                <a:effectLst/>
                <a:latin typeface="Times" pitchFamily="-128" charset="0"/>
                <a:ea typeface="+mn-ea"/>
                <a:cs typeface="+mn-cs"/>
              </a:rPr>
              <a:t>C</a:t>
            </a:r>
            <a:r>
              <a:rPr lang="zh-CN" altLang="en-US" sz="1200" kern="1200" dirty="0" smtClean="0">
                <a:solidFill>
                  <a:schemeClr val="tx1"/>
                </a:solidFill>
                <a:effectLst/>
                <a:latin typeface="Times" pitchFamily="-128" charset="0"/>
                <a:ea typeface="+mn-ea"/>
                <a:cs typeface="+mn-cs"/>
              </a:rPr>
              <a:t>清洗</a:t>
            </a:r>
            <a:endParaRPr lang="zh-CN" altLang="en-US" dirty="0"/>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10</a:t>
            </a:fld>
            <a:endParaRPr lang="en-US" altLang="zh-CN"/>
          </a:p>
        </p:txBody>
      </p:sp>
    </p:spTree>
    <p:extLst>
      <p:ext uri="{BB962C8B-B14F-4D97-AF65-F5344CB8AC3E}">
        <p14:creationId xmlns:p14="http://schemas.microsoft.com/office/powerpoint/2010/main" val="2959507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79DF775E-EAA0-425A-8CDC-AF7078F58DD5}" type="slidenum">
              <a:rPr lang="zh-CN" altLang="en-US" sz="1200" smtClean="0">
                <a:latin typeface="Times" pitchFamily="18" charset="0"/>
              </a:rPr>
              <a:pPr/>
              <a:t>11</a:t>
            </a:fld>
            <a:endParaRPr lang="en-US" altLang="zh-CN" sz="1200" smtClean="0">
              <a:latin typeface="Times"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en-US" smtClean="0">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kern="1200" dirty="0" smtClean="0">
                <a:solidFill>
                  <a:schemeClr val="tx1"/>
                </a:solidFill>
                <a:effectLst/>
                <a:latin typeface="Times" pitchFamily="-128" charset="0"/>
                <a:ea typeface="+mn-ea"/>
                <a:cs typeface="+mn-cs"/>
              </a:rPr>
              <a:t>XML Message Interface (</a:t>
            </a:r>
            <a:r>
              <a:rPr lang="zh-CN" altLang="zh-CN" sz="1200" b="0" i="1" kern="1200" dirty="0" smtClean="0">
                <a:solidFill>
                  <a:schemeClr val="tx1"/>
                </a:solidFill>
                <a:effectLst/>
                <a:latin typeface="Times" pitchFamily="-128" charset="0"/>
                <a:ea typeface="+mn-ea"/>
                <a:cs typeface="+mn-cs"/>
              </a:rPr>
              <a:t>XMI</a:t>
            </a:r>
            <a:r>
              <a:rPr lang="zh-CN" altLang="zh-CN" sz="1200" b="0" kern="1200" dirty="0" smtClean="0">
                <a:solidFill>
                  <a:schemeClr val="tx1"/>
                </a:solidFill>
                <a:effectLst/>
                <a:latin typeface="Times" pitchFamily="-128" charset="0"/>
                <a:ea typeface="+mn-ea"/>
                <a:cs typeface="+mn-cs"/>
              </a:rPr>
              <a:t>). </a:t>
            </a:r>
            <a:endParaRPr lang="en-US" altLang="zh-CN" sz="1200" b="0" kern="1200" dirty="0" smtClean="0">
              <a:solidFill>
                <a:schemeClr val="tx1"/>
              </a:solidFill>
              <a:effectLst/>
              <a:latin typeface="Times" pitchFamily="-128" charset="0"/>
              <a:ea typeface="+mn-ea"/>
              <a:cs typeface="+mn-cs"/>
            </a:endParaRPr>
          </a:p>
          <a:p>
            <a:r>
              <a:rPr lang="zh-CN" altLang="zh-CN" sz="1200" b="0" kern="1200" dirty="0" smtClean="0">
                <a:solidFill>
                  <a:schemeClr val="tx1"/>
                </a:solidFill>
                <a:effectLst/>
                <a:latin typeface="Times" pitchFamily="-128" charset="0"/>
                <a:ea typeface="+mn-ea"/>
                <a:cs typeface="+mn-cs"/>
              </a:rPr>
              <a:t>Java元数据</a:t>
            </a:r>
            <a:r>
              <a:rPr lang="zh-CN" altLang="zh-CN" sz="1200" b="0" i="1" kern="1200" dirty="0" smtClean="0">
                <a:solidFill>
                  <a:schemeClr val="tx1"/>
                </a:solidFill>
                <a:effectLst/>
                <a:latin typeface="Times" pitchFamily="-128" charset="0"/>
                <a:ea typeface="+mn-ea"/>
                <a:cs typeface="+mn-cs"/>
              </a:rPr>
              <a:t>接口</a:t>
            </a:r>
            <a:r>
              <a:rPr lang="zh-CN" altLang="zh-CN" sz="1200" b="0" kern="1200" dirty="0" smtClean="0">
                <a:solidFill>
                  <a:schemeClr val="tx1"/>
                </a:solidFill>
                <a:effectLst/>
                <a:latin typeface="Times" pitchFamily="-128" charset="0"/>
                <a:ea typeface="+mn-ea"/>
                <a:cs typeface="+mn-cs"/>
              </a:rPr>
              <a:t>（Java Metadata Interface，简称</a:t>
            </a:r>
            <a:r>
              <a:rPr lang="zh-CN" altLang="zh-CN" sz="1200" b="0" i="1" kern="1200" dirty="0" smtClean="0">
                <a:solidFill>
                  <a:schemeClr val="tx1"/>
                </a:solidFill>
                <a:effectLst/>
                <a:latin typeface="Times" pitchFamily="-128" charset="0"/>
                <a:ea typeface="+mn-ea"/>
                <a:cs typeface="+mn-cs"/>
              </a:rPr>
              <a:t>JMI</a:t>
            </a:r>
            <a:endParaRPr lang="zh-CN" altLang="en-US" dirty="0"/>
          </a:p>
        </p:txBody>
      </p:sp>
      <p:sp>
        <p:nvSpPr>
          <p:cNvPr id="4" name="灯片编号占位符 3"/>
          <p:cNvSpPr>
            <a:spLocks noGrp="1"/>
          </p:cNvSpPr>
          <p:nvPr>
            <p:ph type="sldNum" sz="quarter" idx="10"/>
          </p:nvPr>
        </p:nvSpPr>
        <p:spPr/>
        <p:txBody>
          <a:bodyPr/>
          <a:lstStyle/>
          <a:p>
            <a:pPr>
              <a:defRPr/>
            </a:pPr>
            <a:fld id="{43DC6F9B-0347-46C1-98D7-16A029BE447D}" type="slidenum">
              <a:rPr lang="en-US" altLang="zh-CN" smtClean="0"/>
              <a:pPr>
                <a:defRPr/>
              </a:pPr>
              <a:t>13</a:t>
            </a:fld>
            <a:endParaRPr lang="en-US" altLang="zh-CN"/>
          </a:p>
        </p:txBody>
      </p:sp>
    </p:spTree>
    <p:extLst>
      <p:ext uri="{BB962C8B-B14F-4D97-AF65-F5344CB8AC3E}">
        <p14:creationId xmlns:p14="http://schemas.microsoft.com/office/powerpoint/2010/main" val="80612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lgn="l" eaLnBrk="1" latinLnBrk="0" hangingPunct="1"/>
            <a:fld id="{48D92626-37D2-4832-BF7A-BC283494A20D}" type="datetimeFigureOut">
              <a:rPr lang="en-US" smtClean="0"/>
              <a:t>10/9/2016</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Tree>
    <p:extLst>
      <p:ext uri="{BB962C8B-B14F-4D97-AF65-F5344CB8AC3E}">
        <p14:creationId xmlns:p14="http://schemas.microsoft.com/office/powerpoint/2010/main" val="231484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1CE53CD1-5318-494C-B210-0009A144BE9E}" type="slidenum">
              <a:rPr lang="zh-CN" altLang="en-US" smtClean="0"/>
              <a:pPr>
                <a:defRPr/>
              </a:pPr>
              <a:t>‹#›</a:t>
            </a:fld>
            <a:r>
              <a:rPr lang="en-US" altLang="zh-CN" smtClean="0"/>
              <a:t>  &gt;  </a:t>
            </a:r>
            <a:fld id="{C8EA7AC9-3444-4292-8FF2-2074F7BABA9C}" type="datetime1">
              <a:rPr lang="en-US" altLang="zh-CN" smtClean="0"/>
              <a:pPr>
                <a:defRPr/>
              </a:pPr>
              <a:t>10/9/2016</a:t>
            </a:fld>
            <a:endParaRPr lang="en-US" altLang="zh-CN"/>
          </a:p>
        </p:txBody>
      </p:sp>
      <p:sp>
        <p:nvSpPr>
          <p:cNvPr id="5" name="页脚占位符 4"/>
          <p:cNvSpPr>
            <a:spLocks noGrp="1"/>
          </p:cNvSpPr>
          <p:nvPr>
            <p:ph type="ftr" sz="quarter" idx="11"/>
          </p:nvPr>
        </p:nvSpPr>
        <p:spPr/>
        <p:txBody>
          <a:bodyPr/>
          <a:lstStyle/>
          <a:p>
            <a:pPr>
              <a:defRPr/>
            </a:pPr>
            <a:r>
              <a:rPr lang="en-US" altLang="zh-CN" smtClean="0"/>
              <a:t> Confidential</a:t>
            </a:r>
            <a:endParaRPr lang="en-US" altLang="zh-CN" dirty="0"/>
          </a:p>
        </p:txBody>
      </p:sp>
      <p:sp>
        <p:nvSpPr>
          <p:cNvPr id="6" name="灯片编号占位符 5"/>
          <p:cNvSpPr>
            <a:spLocks noGrp="1"/>
          </p:cNvSpPr>
          <p:nvPr>
            <p:ph type="sldNum" sz="quarter" idx="12"/>
          </p:nvPr>
        </p:nvSpPr>
        <p:spPr/>
        <p:txBody>
          <a:bodyPr/>
          <a:lstStyle/>
          <a:p>
            <a:fld id="{8C592886-E571-45D5-8B56-343DC94F8FA6}" type="slidenum">
              <a:rPr kumimoji="0" lang="en-US" smtClean="0"/>
              <a:t>‹#›</a:t>
            </a:fld>
            <a:endParaRPr kumimoji="0" lang="en-US"/>
          </a:p>
        </p:txBody>
      </p:sp>
    </p:spTree>
    <p:extLst>
      <p:ext uri="{BB962C8B-B14F-4D97-AF65-F5344CB8AC3E}">
        <p14:creationId xmlns:p14="http://schemas.microsoft.com/office/powerpoint/2010/main" val="160280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BB4D114F-559F-4546-964F-98E07E6C1FF2}" type="slidenum">
              <a:rPr lang="zh-CN" altLang="en-US" smtClean="0"/>
              <a:pPr>
                <a:defRPr/>
              </a:pPr>
              <a:t>‹#›</a:t>
            </a:fld>
            <a:r>
              <a:rPr lang="en-US" altLang="zh-CN" smtClean="0"/>
              <a:t>  &gt;  </a:t>
            </a:r>
            <a:fld id="{2CDC52DC-D78B-4B2D-AEFA-8BB948315902}" type="datetime1">
              <a:rPr lang="en-US" altLang="zh-CN" smtClean="0"/>
              <a:pPr>
                <a:defRPr/>
              </a:pPr>
              <a:t>10/9/2016</a:t>
            </a:fld>
            <a:endParaRPr lang="en-US" altLang="zh-CN"/>
          </a:p>
        </p:txBody>
      </p:sp>
      <p:sp>
        <p:nvSpPr>
          <p:cNvPr id="5" name="页脚占位符 4"/>
          <p:cNvSpPr>
            <a:spLocks noGrp="1"/>
          </p:cNvSpPr>
          <p:nvPr>
            <p:ph type="ftr" sz="quarter" idx="11"/>
          </p:nvPr>
        </p:nvSpPr>
        <p:spPr/>
        <p:txBody>
          <a:bodyPr/>
          <a:lstStyle/>
          <a:p>
            <a:pPr>
              <a:defRPr/>
            </a:pPr>
            <a:r>
              <a:rPr lang="en-US" altLang="zh-CN" smtClean="0"/>
              <a:t> Confidential</a:t>
            </a:r>
            <a:endParaRPr lang="en-US" altLang="zh-CN" dirty="0"/>
          </a:p>
        </p:txBody>
      </p:sp>
      <p:sp>
        <p:nvSpPr>
          <p:cNvPr id="6" name="灯片编号占位符 5"/>
          <p:cNvSpPr>
            <a:spLocks noGrp="1"/>
          </p:cNvSpPr>
          <p:nvPr>
            <p:ph type="sldNum" sz="quarter" idx="12"/>
          </p:nvPr>
        </p:nvSpPr>
        <p:spPr/>
        <p:txBody>
          <a:bodyPr/>
          <a:lstStyle/>
          <a:p>
            <a:fld id="{8C592886-E571-45D5-8B56-343DC94F8FA6}" type="slidenum">
              <a:rPr kumimoji="0" lang="en-US" smtClean="0"/>
              <a:t>‹#›</a:t>
            </a:fld>
            <a:endParaRPr kumimoji="0" lang="en-US"/>
          </a:p>
        </p:txBody>
      </p:sp>
    </p:spTree>
    <p:extLst>
      <p:ext uri="{BB962C8B-B14F-4D97-AF65-F5344CB8AC3E}">
        <p14:creationId xmlns:p14="http://schemas.microsoft.com/office/powerpoint/2010/main" val="7019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6B19A6C1-06D5-46AF-A43B-CD7C97552CB4}" type="slidenum">
              <a:rPr lang="zh-CN" altLang="en-US" smtClean="0"/>
              <a:pPr>
                <a:defRPr/>
              </a:pPr>
              <a:t>‹#›</a:t>
            </a:fld>
            <a:r>
              <a:rPr lang="en-US" altLang="zh-CN" smtClean="0"/>
              <a:t>  &gt;  </a:t>
            </a:r>
            <a:fld id="{5268EE69-8779-4ED7-ACE9-435E395A131D}" type="datetime1">
              <a:rPr lang="en-US" altLang="zh-CN" smtClean="0"/>
              <a:pPr>
                <a:defRPr/>
              </a:pPr>
              <a:t>10/9/2016</a:t>
            </a:fld>
            <a:endParaRPr lang="en-US" altLang="zh-CN"/>
          </a:p>
        </p:txBody>
      </p:sp>
      <p:sp>
        <p:nvSpPr>
          <p:cNvPr id="5" name="页脚占位符 4"/>
          <p:cNvSpPr>
            <a:spLocks noGrp="1"/>
          </p:cNvSpPr>
          <p:nvPr>
            <p:ph type="ftr" sz="quarter" idx="11"/>
          </p:nvPr>
        </p:nvSpPr>
        <p:spPr/>
        <p:txBody>
          <a:bodyPr/>
          <a:lstStyle/>
          <a:p>
            <a:pPr>
              <a:defRPr/>
            </a:pPr>
            <a:r>
              <a:rPr lang="en-US" altLang="zh-CN" smtClean="0"/>
              <a:t> Confidential</a:t>
            </a:r>
            <a:endParaRPr lang="en-US" altLang="zh-CN" dirty="0"/>
          </a:p>
        </p:txBody>
      </p:sp>
      <p:sp>
        <p:nvSpPr>
          <p:cNvPr id="6" name="灯片编号占位符 5"/>
          <p:cNvSpPr>
            <a:spLocks noGrp="1"/>
          </p:cNvSpPr>
          <p:nvPr>
            <p:ph type="sldNum" sz="quarter" idx="12"/>
          </p:nvPr>
        </p:nvSpPr>
        <p:spPr/>
        <p:txBody>
          <a:bodyPr/>
          <a:lstStyle/>
          <a:p>
            <a:fld id="{8C592886-E571-45D5-8B56-343DC94F8FA6}" type="slidenum">
              <a:rPr kumimoji="0" lang="en-US" smtClean="0"/>
              <a:t>‹#›</a:t>
            </a:fld>
            <a:endParaRPr kumimoji="0" lang="en-US" dirty="0"/>
          </a:p>
        </p:txBody>
      </p:sp>
    </p:spTree>
    <p:extLst>
      <p:ext uri="{BB962C8B-B14F-4D97-AF65-F5344CB8AC3E}">
        <p14:creationId xmlns:p14="http://schemas.microsoft.com/office/powerpoint/2010/main" val="38323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894DF8BB-DD36-4BF6-8D8B-0DA37FE9E602}" type="slidenum">
              <a:rPr lang="zh-CN" altLang="en-US" smtClean="0"/>
              <a:pPr>
                <a:defRPr/>
              </a:pPr>
              <a:t>‹#›</a:t>
            </a:fld>
            <a:r>
              <a:rPr lang="en-US" altLang="zh-CN" smtClean="0"/>
              <a:t>  &gt;  </a:t>
            </a:r>
            <a:fld id="{F0E68FD2-49C6-4ADF-88D9-D221E036DD55}" type="datetime1">
              <a:rPr lang="en-US" altLang="zh-CN" smtClean="0"/>
              <a:pPr>
                <a:defRPr/>
              </a:pPr>
              <a:t>10/9/2016</a:t>
            </a:fld>
            <a:endParaRPr lang="en-US" altLang="zh-CN"/>
          </a:p>
        </p:txBody>
      </p:sp>
      <p:sp>
        <p:nvSpPr>
          <p:cNvPr id="5" name="页脚占位符 4"/>
          <p:cNvSpPr>
            <a:spLocks noGrp="1"/>
          </p:cNvSpPr>
          <p:nvPr>
            <p:ph type="ftr" sz="quarter" idx="11"/>
          </p:nvPr>
        </p:nvSpPr>
        <p:spPr/>
        <p:txBody>
          <a:bodyPr/>
          <a:lstStyle/>
          <a:p>
            <a:pPr>
              <a:defRPr/>
            </a:pPr>
            <a:r>
              <a:rPr lang="en-US" altLang="zh-CN" smtClean="0"/>
              <a:t> Confidential</a:t>
            </a:r>
            <a:endParaRPr lang="en-US" altLang="zh-CN" dirty="0"/>
          </a:p>
        </p:txBody>
      </p:sp>
      <p:sp>
        <p:nvSpPr>
          <p:cNvPr id="6" name="灯片编号占位符 5"/>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Tree>
    <p:extLst>
      <p:ext uri="{BB962C8B-B14F-4D97-AF65-F5344CB8AC3E}">
        <p14:creationId xmlns:p14="http://schemas.microsoft.com/office/powerpoint/2010/main" val="293318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6313F92F-D31A-4FD1-A98C-EE64AD738E43}" type="slidenum">
              <a:rPr lang="zh-CN" altLang="en-US" smtClean="0"/>
              <a:pPr>
                <a:defRPr/>
              </a:pPr>
              <a:t>‹#›</a:t>
            </a:fld>
            <a:r>
              <a:rPr lang="en-US" altLang="zh-CN" smtClean="0"/>
              <a:t>  &gt;  </a:t>
            </a:r>
            <a:fld id="{92F3CB20-55FE-46CA-9004-4569ECCBE6F6}" type="datetime1">
              <a:rPr lang="en-US" altLang="zh-CN" smtClean="0"/>
              <a:pPr>
                <a:defRPr/>
              </a:pPr>
              <a:t>10/9/2016</a:t>
            </a:fld>
            <a:endParaRPr lang="en-US" altLang="zh-CN"/>
          </a:p>
        </p:txBody>
      </p:sp>
      <p:sp>
        <p:nvSpPr>
          <p:cNvPr id="6" name="页脚占位符 5"/>
          <p:cNvSpPr>
            <a:spLocks noGrp="1"/>
          </p:cNvSpPr>
          <p:nvPr>
            <p:ph type="ftr" sz="quarter" idx="11"/>
          </p:nvPr>
        </p:nvSpPr>
        <p:spPr/>
        <p:txBody>
          <a:bodyPr/>
          <a:lstStyle/>
          <a:p>
            <a:pPr>
              <a:defRPr/>
            </a:pPr>
            <a:r>
              <a:rPr lang="en-US" altLang="zh-CN" smtClean="0"/>
              <a:t> Confidential</a:t>
            </a:r>
            <a:endParaRPr lang="en-US" altLang="zh-CN" dirty="0"/>
          </a:p>
        </p:txBody>
      </p:sp>
      <p:sp>
        <p:nvSpPr>
          <p:cNvPr id="7" name="灯片编号占位符 6"/>
          <p:cNvSpPr>
            <a:spLocks noGrp="1"/>
          </p:cNvSpPr>
          <p:nvPr>
            <p:ph type="sldNum" sz="quarter" idx="12"/>
          </p:nvPr>
        </p:nvSpPr>
        <p:spPr/>
        <p:txBody>
          <a:bodyPr/>
          <a:lstStyle/>
          <a:p>
            <a:fld id="{8C592886-E571-45D5-8B56-343DC94F8FA6}" type="slidenum">
              <a:rPr kumimoji="0" lang="en-US" smtClean="0"/>
              <a:t>‹#›</a:t>
            </a:fld>
            <a:endParaRPr kumimoji="0" lang="en-US"/>
          </a:p>
        </p:txBody>
      </p:sp>
    </p:spTree>
    <p:extLst>
      <p:ext uri="{BB962C8B-B14F-4D97-AF65-F5344CB8AC3E}">
        <p14:creationId xmlns:p14="http://schemas.microsoft.com/office/powerpoint/2010/main" val="13014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67589DC0-90FA-42D2-94E3-ECCA0FB119B0}" type="slidenum">
              <a:rPr lang="zh-CN" altLang="en-US" smtClean="0"/>
              <a:pPr>
                <a:defRPr/>
              </a:pPr>
              <a:t>‹#›</a:t>
            </a:fld>
            <a:r>
              <a:rPr lang="en-US" altLang="zh-CN" smtClean="0"/>
              <a:t>  &gt;  </a:t>
            </a:r>
            <a:fld id="{904D0769-4B5E-46CA-BAE0-BE503E6B0473}" type="datetime1">
              <a:rPr lang="en-US" altLang="zh-CN" smtClean="0"/>
              <a:pPr>
                <a:defRPr/>
              </a:pPr>
              <a:t>10/9/2016</a:t>
            </a:fld>
            <a:endParaRPr lang="en-US" altLang="zh-CN"/>
          </a:p>
        </p:txBody>
      </p:sp>
      <p:sp>
        <p:nvSpPr>
          <p:cNvPr id="8" name="页脚占位符 7"/>
          <p:cNvSpPr>
            <a:spLocks noGrp="1"/>
          </p:cNvSpPr>
          <p:nvPr>
            <p:ph type="ftr" sz="quarter" idx="11"/>
          </p:nvPr>
        </p:nvSpPr>
        <p:spPr/>
        <p:txBody>
          <a:bodyPr/>
          <a:lstStyle/>
          <a:p>
            <a:pPr>
              <a:defRPr/>
            </a:pPr>
            <a:r>
              <a:rPr lang="en-US" altLang="zh-CN" smtClean="0"/>
              <a:t> Confidential</a:t>
            </a:r>
            <a:endParaRPr lang="en-US" altLang="zh-CN" dirty="0"/>
          </a:p>
        </p:txBody>
      </p:sp>
      <p:sp>
        <p:nvSpPr>
          <p:cNvPr id="9" name="灯片编号占位符 8"/>
          <p:cNvSpPr>
            <a:spLocks noGrp="1"/>
          </p:cNvSpPr>
          <p:nvPr>
            <p:ph type="sldNum" sz="quarter" idx="12"/>
          </p:nvPr>
        </p:nvSpPr>
        <p:spPr/>
        <p:txBody>
          <a:bodyPr/>
          <a:lstStyle/>
          <a:p>
            <a:fld id="{8C592886-E571-45D5-8B56-343DC94F8FA6}" type="slidenum">
              <a:rPr kumimoji="0" lang="en-US" smtClean="0"/>
              <a:t>‹#›</a:t>
            </a:fld>
            <a:endParaRPr kumimoji="0" lang="en-US" dirty="0"/>
          </a:p>
        </p:txBody>
      </p:sp>
    </p:spTree>
    <p:extLst>
      <p:ext uri="{BB962C8B-B14F-4D97-AF65-F5344CB8AC3E}">
        <p14:creationId xmlns:p14="http://schemas.microsoft.com/office/powerpoint/2010/main" val="109573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5A775869-22F1-4772-B9C8-036D6232A7FD}" type="slidenum">
              <a:rPr lang="zh-CN" altLang="en-US" smtClean="0"/>
              <a:pPr>
                <a:defRPr/>
              </a:pPr>
              <a:t>‹#›</a:t>
            </a:fld>
            <a:r>
              <a:rPr lang="en-US" altLang="zh-CN" smtClean="0"/>
              <a:t>  &gt;  </a:t>
            </a:r>
            <a:fld id="{95B188FB-5E89-405C-BAF6-CE21515B5A94}" type="datetime1">
              <a:rPr lang="en-US" altLang="zh-CN" smtClean="0"/>
              <a:pPr>
                <a:defRPr/>
              </a:pPr>
              <a:t>10/9/2016</a:t>
            </a:fld>
            <a:endParaRPr lang="en-US" altLang="zh-CN"/>
          </a:p>
        </p:txBody>
      </p:sp>
      <p:sp>
        <p:nvSpPr>
          <p:cNvPr id="4" name="页脚占位符 3"/>
          <p:cNvSpPr>
            <a:spLocks noGrp="1"/>
          </p:cNvSpPr>
          <p:nvPr>
            <p:ph type="ftr" sz="quarter" idx="11"/>
          </p:nvPr>
        </p:nvSpPr>
        <p:spPr/>
        <p:txBody>
          <a:bodyPr/>
          <a:lstStyle/>
          <a:p>
            <a:pPr>
              <a:defRPr/>
            </a:pPr>
            <a:r>
              <a:rPr lang="en-US" altLang="zh-CN" smtClean="0"/>
              <a:t> Confidential</a:t>
            </a:r>
            <a:endParaRPr lang="en-US" altLang="zh-CN" dirty="0"/>
          </a:p>
        </p:txBody>
      </p:sp>
      <p:sp>
        <p:nvSpPr>
          <p:cNvPr id="5" name="灯片编号占位符 4"/>
          <p:cNvSpPr>
            <a:spLocks noGrp="1"/>
          </p:cNvSpPr>
          <p:nvPr>
            <p:ph type="sldNum" sz="quarter" idx="12"/>
          </p:nvPr>
        </p:nvSpPr>
        <p:spPr/>
        <p:txBody>
          <a:bodyPr/>
          <a:lstStyle/>
          <a:p>
            <a:fld id="{8C592886-E571-45D5-8B56-343DC94F8FA6}" type="slidenum">
              <a:rPr kumimoji="0" lang="en-US" smtClean="0"/>
              <a:t>‹#›</a:t>
            </a:fld>
            <a:endParaRPr kumimoji="0" lang="en-US"/>
          </a:p>
        </p:txBody>
      </p:sp>
    </p:spTree>
    <p:extLst>
      <p:ext uri="{BB962C8B-B14F-4D97-AF65-F5344CB8AC3E}">
        <p14:creationId xmlns:p14="http://schemas.microsoft.com/office/powerpoint/2010/main" val="316372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F85F4FB-DE5F-4A83-86A5-057E33E43350}" type="slidenum">
              <a:rPr lang="zh-CN" altLang="en-US" smtClean="0"/>
              <a:pPr>
                <a:defRPr/>
              </a:pPr>
              <a:t>‹#›</a:t>
            </a:fld>
            <a:r>
              <a:rPr lang="en-US" altLang="zh-CN" smtClean="0"/>
              <a:t>  &gt;  </a:t>
            </a:r>
            <a:fld id="{9EC1E1DD-62BD-4583-9377-A0993B2CC32B}" type="datetime1">
              <a:rPr lang="en-US" altLang="zh-CN" smtClean="0"/>
              <a:pPr>
                <a:defRPr/>
              </a:pPr>
              <a:t>10/9/2016</a:t>
            </a:fld>
            <a:endParaRPr lang="en-US" altLang="zh-CN"/>
          </a:p>
        </p:txBody>
      </p:sp>
      <p:sp>
        <p:nvSpPr>
          <p:cNvPr id="3" name="页脚占位符 2"/>
          <p:cNvSpPr>
            <a:spLocks noGrp="1"/>
          </p:cNvSpPr>
          <p:nvPr>
            <p:ph type="ftr" sz="quarter" idx="11"/>
          </p:nvPr>
        </p:nvSpPr>
        <p:spPr/>
        <p:txBody>
          <a:bodyPr/>
          <a:lstStyle/>
          <a:p>
            <a:pPr>
              <a:defRPr/>
            </a:pPr>
            <a:r>
              <a:rPr lang="en-US" altLang="zh-CN" smtClean="0"/>
              <a:t> Confidential</a:t>
            </a:r>
            <a:endParaRPr lang="en-US" altLang="zh-CN" dirty="0"/>
          </a:p>
        </p:txBody>
      </p:sp>
      <p:sp>
        <p:nvSpPr>
          <p:cNvPr id="4" name="灯片编号占位符 3"/>
          <p:cNvSpPr>
            <a:spLocks noGrp="1"/>
          </p:cNvSpPr>
          <p:nvPr>
            <p:ph type="sldNum" sz="quarter" idx="12"/>
          </p:nvPr>
        </p:nvSpPr>
        <p:spPr/>
        <p:txBody>
          <a:bodyPr/>
          <a:lstStyle/>
          <a:p>
            <a:fld id="{8C592886-E571-45D5-8B56-343DC94F8FA6}" type="slidenum">
              <a:rPr kumimoji="0" lang="en-US" smtClean="0"/>
              <a:t>‹#›</a:t>
            </a:fld>
            <a:endParaRPr kumimoji="0" lang="en-US"/>
          </a:p>
        </p:txBody>
      </p:sp>
    </p:spTree>
    <p:extLst>
      <p:ext uri="{BB962C8B-B14F-4D97-AF65-F5344CB8AC3E}">
        <p14:creationId xmlns:p14="http://schemas.microsoft.com/office/powerpoint/2010/main" val="363774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C7449153-EA88-4B1A-9DB6-C3F7CFA471AE}" type="slidenum">
              <a:rPr lang="zh-CN" altLang="en-US" smtClean="0"/>
              <a:pPr>
                <a:defRPr/>
              </a:pPr>
              <a:t>‹#›</a:t>
            </a:fld>
            <a:r>
              <a:rPr lang="en-US" altLang="zh-CN" smtClean="0"/>
              <a:t>  &gt;  </a:t>
            </a:r>
            <a:fld id="{0EACD60D-D785-473B-83E2-BF703F22F5DE}" type="datetime1">
              <a:rPr lang="en-US" altLang="zh-CN" smtClean="0"/>
              <a:pPr>
                <a:defRPr/>
              </a:pPr>
              <a:t>10/9/2016</a:t>
            </a:fld>
            <a:endParaRPr lang="en-US" altLang="zh-CN"/>
          </a:p>
        </p:txBody>
      </p:sp>
      <p:sp>
        <p:nvSpPr>
          <p:cNvPr id="6" name="页脚占位符 5"/>
          <p:cNvSpPr>
            <a:spLocks noGrp="1"/>
          </p:cNvSpPr>
          <p:nvPr>
            <p:ph type="ftr" sz="quarter" idx="11"/>
          </p:nvPr>
        </p:nvSpPr>
        <p:spPr/>
        <p:txBody>
          <a:bodyPr/>
          <a:lstStyle/>
          <a:p>
            <a:pPr>
              <a:defRPr/>
            </a:pPr>
            <a:r>
              <a:rPr lang="en-US" altLang="zh-CN" smtClean="0"/>
              <a:t> Confidential</a:t>
            </a:r>
            <a:endParaRPr lang="en-US" altLang="zh-CN" dirty="0"/>
          </a:p>
        </p:txBody>
      </p:sp>
      <p:sp>
        <p:nvSpPr>
          <p:cNvPr id="7" name="灯片编号占位符 6"/>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Tree>
    <p:extLst>
      <p:ext uri="{BB962C8B-B14F-4D97-AF65-F5344CB8AC3E}">
        <p14:creationId xmlns:p14="http://schemas.microsoft.com/office/powerpoint/2010/main" val="71642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714F0293-A618-4663-9B8A-23E84268856E}" type="slidenum">
              <a:rPr lang="zh-CN" altLang="en-US" smtClean="0"/>
              <a:pPr>
                <a:defRPr/>
              </a:pPr>
              <a:t>‹#›</a:t>
            </a:fld>
            <a:r>
              <a:rPr lang="en-US" altLang="zh-CN" smtClean="0"/>
              <a:t>  &gt;  </a:t>
            </a:r>
            <a:fld id="{2E6347BB-D8B8-4C26-9914-897A8248D83A}" type="datetime1">
              <a:rPr lang="en-US" altLang="zh-CN" smtClean="0"/>
              <a:pPr>
                <a:defRPr/>
              </a:pPr>
              <a:t>10/9/2016</a:t>
            </a:fld>
            <a:endParaRPr lang="en-US" altLang="zh-CN"/>
          </a:p>
        </p:txBody>
      </p:sp>
      <p:sp>
        <p:nvSpPr>
          <p:cNvPr id="6" name="页脚占位符 5"/>
          <p:cNvSpPr>
            <a:spLocks noGrp="1"/>
          </p:cNvSpPr>
          <p:nvPr>
            <p:ph type="ftr" sz="quarter" idx="11"/>
          </p:nvPr>
        </p:nvSpPr>
        <p:spPr/>
        <p:txBody>
          <a:bodyPr/>
          <a:lstStyle/>
          <a:p>
            <a:pPr>
              <a:defRPr/>
            </a:pPr>
            <a:r>
              <a:rPr lang="en-US" altLang="zh-CN" smtClean="0"/>
              <a:t> Confidential</a:t>
            </a:r>
            <a:endParaRPr lang="en-US" altLang="zh-CN" dirty="0"/>
          </a:p>
        </p:txBody>
      </p:sp>
      <p:sp>
        <p:nvSpPr>
          <p:cNvPr id="7" name="灯片编号占位符 6"/>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Tree>
    <p:extLst>
      <p:ext uri="{BB962C8B-B14F-4D97-AF65-F5344CB8AC3E}">
        <p14:creationId xmlns:p14="http://schemas.microsoft.com/office/powerpoint/2010/main" val="213356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77F8736-9DEB-4526-8164-AB8BD2ECA0B9}" type="slidenum">
              <a:rPr lang="zh-CN" altLang="en-US" smtClean="0"/>
              <a:pPr>
                <a:defRPr/>
              </a:pPr>
              <a:t>‹#›</a:t>
            </a:fld>
            <a:r>
              <a:rPr lang="en-US" altLang="zh-CN" smtClean="0"/>
              <a:t>  &gt;  </a:t>
            </a:r>
            <a:fld id="{3A99FFD8-0B91-4418-AC93-637C0010E6C5}" type="datetime1">
              <a:rPr lang="en-US" altLang="zh-CN" smtClean="0"/>
              <a:pPr>
                <a:defRPr/>
              </a:pPr>
              <a:t>10/9/2016</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smtClean="0"/>
              <a:t> Confidential</a:t>
            </a:r>
            <a:endParaRPr lang="en-US" altLang="zh-CN"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Tree>
    <p:extLst>
      <p:ext uri="{BB962C8B-B14F-4D97-AF65-F5344CB8AC3E}">
        <p14:creationId xmlns:p14="http://schemas.microsoft.com/office/powerpoint/2010/main" val="375028908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4.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7.emf"/><Relationship Id="rId10" Type="http://schemas.openxmlformats.org/officeDocument/2006/relationships/image" Target="../media/image29.e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 Id="rId9" Type="http://schemas.openxmlformats.org/officeDocument/2006/relationships/image" Target="../media/image38.jpeg"/></Relationships>
</file>

<file path=ppt/slides/_rels/slide37.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1.jpeg"/><Relationship Id="rId4" Type="http://schemas.openxmlformats.org/officeDocument/2006/relationships/image" Target="../media/image4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zh-CN" altLang="en-US" dirty="0" smtClean="0">
                <a:ea typeface="宋体" pitchFamily="2" charset="-122"/>
              </a:rPr>
              <a:t>元数据及数据质量介绍</a:t>
            </a:r>
            <a:endParaRPr lang="en-US" altLang="zh-CN" dirty="0" smtClean="0">
              <a:ea typeface="宋体" pitchFamily="2" charset="-122"/>
            </a:endParaRPr>
          </a:p>
        </p:txBody>
      </p:sp>
      <p:sp>
        <p:nvSpPr>
          <p:cNvPr id="20483" name="Rectangle 3"/>
          <p:cNvSpPr>
            <a:spLocks noGrp="1" noChangeArrowheads="1"/>
          </p:cNvSpPr>
          <p:nvPr>
            <p:ph type="subTitle" idx="1"/>
          </p:nvPr>
        </p:nvSpPr>
        <p:spPr/>
        <p:txBody>
          <a:bodyPr/>
          <a:lstStyle/>
          <a:p>
            <a:pPr eaLnBrk="1" hangingPunct="1"/>
            <a:r>
              <a:rPr lang="en-US" altLang="zh-CN" dirty="0" smtClean="0">
                <a:ea typeface="宋体" pitchFamily="2" charset="-122"/>
              </a:rPr>
              <a:t>20160303</a:t>
            </a:r>
            <a:endParaRPr lang="en-US" altLang="zh-CN" dirty="0" smtClean="0">
              <a:ea typeface="宋体" pitchFamily="2" charset="-122"/>
            </a:endParaRPr>
          </a:p>
        </p:txBody>
      </p:sp>
    </p:spTree>
    <p:extLst>
      <p:ext uri="{BB962C8B-B14F-4D97-AF65-F5344CB8AC3E}">
        <p14:creationId xmlns:p14="http://schemas.microsoft.com/office/powerpoint/2010/main" val="3125691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b="1" dirty="0" smtClean="0">
                <a:ea typeface="宋体" pitchFamily="2" charset="-122"/>
              </a:rPr>
              <a:t>数据</a:t>
            </a:r>
            <a:r>
              <a:rPr lang="zh-CN" altLang="en-US" b="1" dirty="0" smtClean="0">
                <a:ea typeface="宋体" pitchFamily="2" charset="-122"/>
              </a:rPr>
              <a:t>管控平台应用</a:t>
            </a:r>
          </a:p>
        </p:txBody>
      </p:sp>
      <p:sp>
        <p:nvSpPr>
          <p:cNvPr id="4096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DF73CFDD-5A8D-4D30-9FB7-5C0591EE8046}" type="slidenum">
              <a:rPr lang="zh-CN" altLang="en-US" sz="800" smtClean="0">
                <a:ea typeface="宋体" pitchFamily="2" charset="-122"/>
              </a:rPr>
              <a:pPr/>
              <a:t>10</a:t>
            </a:fld>
            <a:r>
              <a:rPr lang="en-US" altLang="zh-CN" sz="800" smtClean="0">
                <a:ea typeface="宋体" pitchFamily="2" charset="-122"/>
              </a:rPr>
              <a:t>  &gt;  </a:t>
            </a:r>
            <a:fld id="{AB9B28FE-3432-4F91-A026-B6DB6A40A3E5}" type="datetime1">
              <a:rPr lang="en-US" altLang="zh-CN" sz="800" smtClean="0">
                <a:ea typeface="宋体" pitchFamily="2" charset="-122"/>
              </a:rPr>
              <a:pPr/>
              <a:t>10/9/2016</a:t>
            </a:fld>
            <a:endParaRPr lang="en-US" altLang="zh-CN" sz="800" smtClean="0">
              <a:ea typeface="宋体" pitchFamily="2" charset="-122"/>
            </a:endParaRPr>
          </a:p>
        </p:txBody>
      </p:sp>
      <p:sp>
        <p:nvSpPr>
          <p:cNvPr id="4096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graphicFrame>
        <p:nvGraphicFramePr>
          <p:cNvPr id="36867" name="Group 3"/>
          <p:cNvGraphicFramePr>
            <a:graphicFrameLocks noGrp="1"/>
          </p:cNvGraphicFramePr>
          <p:nvPr>
            <p:extLst>
              <p:ext uri="{D42A27DB-BD31-4B8C-83A1-F6EECF244321}">
                <p14:modId xmlns:p14="http://schemas.microsoft.com/office/powerpoint/2010/main" val="3940041794"/>
              </p:ext>
            </p:extLst>
          </p:nvPr>
        </p:nvGraphicFramePr>
        <p:xfrm>
          <a:off x="173038" y="1184275"/>
          <a:ext cx="8720137" cy="5399119"/>
        </p:xfrm>
        <a:graphic>
          <a:graphicData uri="http://schemas.openxmlformats.org/drawingml/2006/table">
            <a:tbl>
              <a:tblPr/>
              <a:tblGrid>
                <a:gridCol w="460375"/>
                <a:gridCol w="1793875"/>
                <a:gridCol w="6465887"/>
              </a:tblGrid>
              <a:tr h="430578">
                <a:tc rowSpan="9">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ea typeface="宋体" pitchFamily="2" charset="-122"/>
                        </a:rPr>
                        <a:t>业</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ea typeface="宋体" pitchFamily="2" charset="-122"/>
                        </a:rPr>
                        <a:t>务</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ea typeface="宋体" pitchFamily="2" charset="-122"/>
                        </a:rPr>
                        <a:t>应</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ea typeface="宋体" pitchFamily="2" charset="-122"/>
                        </a:rPr>
                        <a:t>用</a:t>
                      </a:r>
                    </a:p>
                  </a:txBody>
                  <a:tcPr marL="90000" marR="90000" marT="46789" marB="46789" anchor="ctr" anchorCtr="1" horzOverflow="overflow">
                    <a:lnL cap="flat">
                      <a:noFill/>
                    </a:lnL>
                    <a:lnR w="28575"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数据管控门户</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smtClean="0">
                          <a:ln>
                            <a:noFill/>
                          </a:ln>
                          <a:solidFill>
                            <a:schemeClr val="tx1"/>
                          </a:solidFill>
                          <a:effectLst/>
                          <a:latin typeface="Verdana" pitchFamily="34" charset="0"/>
                          <a:ea typeface="宋体" pitchFamily="2" charset="-122"/>
                        </a:rPr>
                        <a:t>数据管控的统一的登录网站，下列的数据管控系统均部署在数据管控门户上</a:t>
                      </a:r>
                      <a:endParaRPr kumimoji="0" lang="en-US" altLang="zh-CN" sz="1200" b="0" i="0" u="none" strike="noStrike" cap="none" normalizeH="0" baseline="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cap="flat">
                      <a:noFill/>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5717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C000"/>
                          </a:solidFill>
                          <a:effectLst/>
                          <a:latin typeface="Verdana" pitchFamily="34" charset="0"/>
                          <a:ea typeface="宋体" pitchFamily="2" charset="-122"/>
                        </a:rPr>
                        <a:t>元数据</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元数据是数据管控的</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IT</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基础，包含业务元数据和技术元数据。建立企业级的元数据管理平台，支持双向的、动态的元数据。</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5717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C000"/>
                          </a:solidFill>
                          <a:effectLst/>
                          <a:latin typeface="Verdana" pitchFamily="34" charset="0"/>
                          <a:ea typeface="宋体" pitchFamily="2" charset="-122"/>
                        </a:rPr>
                        <a:t>数据质量</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企业级的数据质量管理平台，拥有统一的检查规则管理、检查规则的审批流程定义，并在各业务系统上部署检查</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Agent</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程序，汇总检查结果与错误明细。</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5717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数据标准</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数据标准管理平台，数据标准的维护与发布，标准与元数据建立对应关系。在各业务系统部署标准执行监控</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Agent</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程序，统计标准执行情况。</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5717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数据安全</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统一的数据安全管理平台，根据与元数据的关系，定义数据在整个业务线、数据线的安全管理规则。</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5717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需求管理</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管理需求生命周期，需求确认、需求跟踪、需求变更等内容，以及需求与开发模块之间的关系，需求与最终的接口、映射加工内容等元数据的关系。</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5717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仓库资源计费</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通过给</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出资源</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（磁盘、</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CPU</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）的价格，计算出应用</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在中</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消耗的资源成本，以计算应用的</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ROI</a:t>
                      </a: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4996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灵活查询</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基于</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B/S</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的灵活查询平台，能进行企业</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BI</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知识管理，数据挖掘与分析。</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5717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管控知识库</a:t>
                      </a:r>
                      <a:endParaRPr kumimoji="0" lang="en-US" altLang="zh-CN" sz="1400" b="1" i="0" u="none" strike="noStrike" cap="none" normalizeH="0" baseline="0" dirty="0" smtClean="0">
                        <a:ln>
                          <a:noFill/>
                        </a:ln>
                        <a:solidFill>
                          <a:schemeClr val="bg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数据管控的培训与交流平台、支持远程网络培训、仓库</a:t>
                      </a:r>
                      <a:r>
                        <a:rPr kumimoji="0" lang="en-US" altLang="zh-CN" sz="1200" b="0" i="0" u="none" strike="noStrike" cap="none" normalizeH="0" baseline="0" dirty="0" err="1" smtClean="0">
                          <a:ln>
                            <a:noFill/>
                          </a:ln>
                          <a:solidFill>
                            <a:schemeClr val="tx1"/>
                          </a:solidFill>
                          <a:effectLst/>
                          <a:latin typeface="Verdana" pitchFamily="34" charset="0"/>
                          <a:ea typeface="宋体" pitchFamily="2" charset="-122"/>
                        </a:rPr>
                        <a:t>WiKi</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、学习材料下载、</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BI</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信息发布、提供企业的</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BI</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用户交流、用户投诉与反馈等</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57174">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Verdana" pitchFamily="34" charset="0"/>
                          <a:ea typeface="宋体" pitchFamily="2" charset="-122"/>
                        </a:rPr>
                        <a:t>技术应用</a:t>
                      </a:r>
                    </a:p>
                  </a:txBody>
                  <a:tcPr marL="90000" marR="90000" marT="46789" marB="46789" anchor="ctr" anchorCtr="1" horzOverflow="overflow">
                    <a:lnL cap="flat">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数据生命周期</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数据生命周期管理平台，能够在企业范围统一定义的数据生命周期，数据的业务请求级别，备份策略，数据分布。</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3057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Verdana" pitchFamily="34" charset="0"/>
                          <a:ea typeface="宋体" pitchFamily="2" charset="-122"/>
                        </a:rPr>
                        <a:t>企业级</a:t>
                      </a:r>
                      <a:r>
                        <a:rPr kumimoji="0" lang="en-US" altLang="zh-CN" sz="1400" b="1" i="0" u="none" strike="noStrike" cap="none" normalizeH="0" baseline="0" dirty="0" smtClean="0">
                          <a:ln>
                            <a:noFill/>
                          </a:ln>
                          <a:solidFill>
                            <a:schemeClr val="bg1"/>
                          </a:solidFill>
                          <a:effectLst/>
                          <a:latin typeface="Verdana" pitchFamily="34" charset="0"/>
                          <a:ea typeface="宋体" pitchFamily="2" charset="-122"/>
                        </a:rPr>
                        <a:t>ECTL</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统一的</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ECTL</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平台，定义与规划高效率的</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ECTL</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流程与策略，并能有效的嵌入其他管控工具。</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2"/>
                    </a:solidFill>
                  </a:tcPr>
                </a:tc>
              </a:tr>
              <a:tr h="43057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C000"/>
                          </a:solidFill>
                          <a:effectLst/>
                          <a:latin typeface="Verdana" pitchFamily="34" charset="0"/>
                          <a:ea typeface="宋体" pitchFamily="2" charset="-122"/>
                        </a:rPr>
                        <a:t>EDW</a:t>
                      </a:r>
                      <a:r>
                        <a:rPr kumimoji="0" lang="zh-CN" altLang="en-US" sz="1400" b="1" i="0" u="none" strike="noStrike" cap="none" normalizeH="0" baseline="0" dirty="0" smtClean="0">
                          <a:ln>
                            <a:noFill/>
                          </a:ln>
                          <a:solidFill>
                            <a:srgbClr val="FFC000"/>
                          </a:solidFill>
                          <a:effectLst/>
                          <a:latin typeface="Verdana" pitchFamily="34" charset="0"/>
                          <a:ea typeface="宋体" pitchFamily="2" charset="-122"/>
                        </a:rPr>
                        <a:t>开发</a:t>
                      </a:r>
                    </a:p>
                  </a:txBody>
                  <a:tcPr marT="45709" marB="45709"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cap="flat">
                      <a:noFill/>
                    </a:lnB>
                    <a:lnTlToBr>
                      <a:noFill/>
                    </a:lnTlToBr>
                    <a:lnBlToTr>
                      <a:noFill/>
                    </a:lnBlToTr>
                    <a:solidFill>
                      <a:schemeClr val="accent2"/>
                    </a:solidFill>
                  </a:tcPr>
                </a:tc>
                <a:tc>
                  <a:txBody>
                    <a:bodyPr/>
                    <a:lstStyle/>
                    <a:p>
                      <a:pPr marL="233363" marR="0" lvl="0" indent="-233363" algn="l" defTabSz="914400" rtl="0" eaLnBrk="1" fontAlgn="base" latinLnBrk="0" hangingPunct="1">
                        <a:lnSpc>
                          <a:spcPct val="100000"/>
                        </a:lnSpc>
                        <a:spcBef>
                          <a:spcPct val="1000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集成的</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EDW</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200" b="0" i="0" u="none" strike="noStrike" cap="none" normalizeH="0" baseline="0" dirty="0" smtClean="0">
                          <a:ln>
                            <a:noFill/>
                          </a:ln>
                          <a:solidFill>
                            <a:schemeClr val="tx1"/>
                          </a:solidFill>
                          <a:effectLst/>
                          <a:latin typeface="Verdana" pitchFamily="34" charset="0"/>
                          <a:ea typeface="宋体" pitchFamily="2" charset="-122"/>
                        </a:rPr>
                        <a:t>BI</a:t>
                      </a:r>
                      <a:r>
                        <a:rPr kumimoji="0" lang="zh-CN" altLang="en-US" sz="1200" b="0" i="0" u="none" strike="noStrike" cap="none" normalizeH="0" baseline="0" dirty="0" smtClean="0">
                          <a:ln>
                            <a:noFill/>
                          </a:ln>
                          <a:solidFill>
                            <a:schemeClr val="tx1"/>
                          </a:solidFill>
                          <a:effectLst/>
                          <a:latin typeface="Verdana" pitchFamily="34" charset="0"/>
                          <a:ea typeface="宋体" pitchFamily="2" charset="-122"/>
                        </a:rPr>
                        <a:t>应用开发管理平台。</a:t>
                      </a:r>
                      <a:endParaRPr kumimoji="0" lang="en-US" altLang="zh-CN" sz="1200" b="0" i="0" u="none" strike="noStrike" cap="none" normalizeH="0" baseline="0" dirty="0" smtClean="0">
                        <a:ln>
                          <a:noFill/>
                        </a:ln>
                        <a:solidFill>
                          <a:schemeClr val="tx1"/>
                        </a:solidFill>
                        <a:effectLst/>
                        <a:latin typeface="Verdana" pitchFamily="34" charset="0"/>
                        <a:ea typeface="宋体" pitchFamily="2" charset="-122"/>
                      </a:endParaRPr>
                    </a:p>
                  </a:txBody>
                  <a:tcPr marT="45709" marB="45709"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cap="flat">
                      <a:noFill/>
                    </a:lnB>
                    <a:lnTlToBr>
                      <a:noFill/>
                    </a:lnTlToBr>
                    <a:lnBlToTr>
                      <a:noFill/>
                    </a:lnBlToTr>
                    <a:solidFill>
                      <a:schemeClr val="bg2"/>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type="title"/>
          </p:nvPr>
        </p:nvSpPr>
        <p:spPr/>
        <p:txBody>
          <a:bodyPr/>
          <a:lstStyle/>
          <a:p>
            <a:pPr eaLnBrk="1" hangingPunct="1"/>
            <a:r>
              <a:rPr lang="zh-TW" altLang="en-US" sz="3200" b="1" smtClean="0">
                <a:solidFill>
                  <a:schemeClr val="tx1"/>
                </a:solidFill>
                <a:latin typeface="华文新魏" pitchFamily="2" charset="-122"/>
                <a:ea typeface="宋体" pitchFamily="2" charset="-122"/>
              </a:rPr>
              <a:t>议程内容</a:t>
            </a:r>
            <a:endParaRPr lang="zh-TW" altLang="zh-TW" sz="3200" b="1" smtClean="0">
              <a:solidFill>
                <a:schemeClr val="tx1"/>
              </a:solidFill>
              <a:latin typeface="华文新魏" pitchFamily="2" charset="-122"/>
              <a:ea typeface="宋体" pitchFamily="2" charset="-122"/>
            </a:endParaRPr>
          </a:p>
        </p:txBody>
      </p:sp>
      <p:sp>
        <p:nvSpPr>
          <p:cNvPr id="30726" name="Rectangle 4"/>
          <p:cNvSpPr>
            <a:spLocks noGrp="1" noChangeArrowheads="1"/>
          </p:cNvSpPr>
          <p:nvPr>
            <p:ph idx="1"/>
          </p:nvPr>
        </p:nvSpPr>
        <p:spPr>
          <a:xfrm>
            <a:off x="990600" y="1978422"/>
            <a:ext cx="5181600" cy="4906962"/>
          </a:xfrm>
        </p:spPr>
        <p:txBody>
          <a:bodyPr/>
          <a:lstStyle/>
          <a:p>
            <a:pPr eaLnBrk="1" hangingPunct="1">
              <a:lnSpc>
                <a:spcPct val="130000"/>
              </a:lnSpc>
            </a:pPr>
            <a:r>
              <a:rPr lang="en-US" altLang="zh-CN" sz="2400" b="1" dirty="0" err="1" smtClean="0">
                <a:solidFill>
                  <a:srgbClr val="2913CB"/>
                </a:solidFill>
                <a:ea typeface="宋体" pitchFamily="2" charset="-122"/>
              </a:rPr>
              <a:t>数据管控</a:t>
            </a:r>
            <a:endParaRPr lang="zh-CN" altLang="en-US" sz="2400" b="1" dirty="0" smtClean="0">
              <a:solidFill>
                <a:srgbClr val="2913CB"/>
              </a:solidFill>
              <a:ea typeface="宋体" pitchFamily="2" charset="-122"/>
            </a:endParaRPr>
          </a:p>
          <a:p>
            <a:pPr eaLnBrk="1" hangingPunct="1">
              <a:lnSpc>
                <a:spcPct val="130000"/>
              </a:lnSpc>
            </a:pPr>
            <a:r>
              <a:rPr lang="zh-CN" altLang="en-US" sz="2400" b="1" dirty="0" smtClean="0">
                <a:solidFill>
                  <a:srgbClr val="2913CB"/>
                </a:solidFill>
                <a:ea typeface="宋体" pitchFamily="2" charset="-122"/>
              </a:rPr>
              <a:t>元数据</a:t>
            </a:r>
          </a:p>
          <a:p>
            <a:pPr eaLnBrk="1" hangingPunct="1">
              <a:lnSpc>
                <a:spcPct val="130000"/>
              </a:lnSpc>
            </a:pPr>
            <a:r>
              <a:rPr lang="en-US" altLang="zh-CN" sz="2400" b="1" dirty="0" err="1" smtClean="0">
                <a:solidFill>
                  <a:srgbClr val="2913CB"/>
                </a:solidFill>
                <a:ea typeface="宋体" pitchFamily="2" charset="-122"/>
              </a:rPr>
              <a:t>数据质量</a:t>
            </a:r>
            <a:endParaRPr lang="en-US" altLang="zh-CN" sz="2400" b="1" dirty="0" smtClean="0">
              <a:solidFill>
                <a:srgbClr val="2913CB"/>
              </a:solidFill>
              <a:ea typeface="宋体" pitchFamily="2" charset="-122"/>
            </a:endParaRPr>
          </a:p>
          <a:p>
            <a:pPr eaLnBrk="1" hangingPunct="1">
              <a:lnSpc>
                <a:spcPct val="130000"/>
              </a:lnSpc>
            </a:pPr>
            <a:r>
              <a:rPr lang="zh-CN" altLang="en-US" sz="2400" b="1" dirty="0" smtClean="0">
                <a:solidFill>
                  <a:srgbClr val="2913CB"/>
                </a:solidFill>
                <a:ea typeface="宋体" pitchFamily="2" charset="-122"/>
              </a:rPr>
              <a:t>问题与讨论</a:t>
            </a:r>
          </a:p>
        </p:txBody>
      </p:sp>
      <p:sp>
        <p:nvSpPr>
          <p:cNvPr id="3072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D74B65C8-E744-4D9E-87DA-23EED92860E1}" type="slidenum">
              <a:rPr lang="zh-CN" altLang="en-US" sz="800" smtClean="0">
                <a:ea typeface="宋体" pitchFamily="2" charset="-122"/>
              </a:rPr>
              <a:pPr/>
              <a:t>11</a:t>
            </a:fld>
            <a:r>
              <a:rPr lang="en-US" altLang="zh-CN" sz="800" smtClean="0">
                <a:ea typeface="宋体" pitchFamily="2" charset="-122"/>
              </a:rPr>
              <a:t>  &gt; </a:t>
            </a:r>
            <a:fld id="{9F91795B-222A-4124-97E2-8D852F6BB593}" type="datetime1">
              <a:rPr lang="en-US" altLang="zh-CN" sz="800" smtClean="0">
                <a:ea typeface="宋体" pitchFamily="2" charset="-122"/>
              </a:rPr>
              <a:pPr/>
              <a:t>10/9/2016</a:t>
            </a:fld>
            <a:endParaRPr lang="en-US" altLang="zh-CN" sz="800" smtClean="0">
              <a:ea typeface="宋体" pitchFamily="2" charset="-122"/>
            </a:endParaRPr>
          </a:p>
        </p:txBody>
      </p:sp>
      <p:sp>
        <p:nvSpPr>
          <p:cNvPr id="3072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r="11667"/>
          <a:stretch>
            <a:fillRect/>
          </a:stretch>
        </p:blipFill>
        <p:spPr bwMode="auto">
          <a:xfrm>
            <a:off x="5648325" y="1981200"/>
            <a:ext cx="3495675" cy="391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7" name="Group 5"/>
          <p:cNvGrpSpPr>
            <a:grpSpLocks/>
          </p:cNvGrpSpPr>
          <p:nvPr/>
        </p:nvGrpSpPr>
        <p:grpSpPr bwMode="auto">
          <a:xfrm rot="-729451">
            <a:off x="307975" y="2884508"/>
            <a:ext cx="600075" cy="268288"/>
            <a:chOff x="3396" y="2808"/>
            <a:chExt cx="377" cy="169"/>
          </a:xfrm>
        </p:grpSpPr>
        <p:sp>
          <p:nvSpPr>
            <p:cNvPr id="30728" name="Freeform 6"/>
            <p:cNvSpPr>
              <a:spLocks/>
            </p:cNvSpPr>
            <p:nvPr/>
          </p:nvSpPr>
          <p:spPr bwMode="auto">
            <a:xfrm>
              <a:off x="3404" y="2824"/>
              <a:ext cx="201" cy="153"/>
            </a:xfrm>
            <a:custGeom>
              <a:avLst/>
              <a:gdLst>
                <a:gd name="T0" fmla="*/ 176 w 201"/>
                <a:gd name="T1" fmla="*/ 0 h 153"/>
                <a:gd name="T2" fmla="*/ 0 w 201"/>
                <a:gd name="T3" fmla="*/ 40 h 153"/>
                <a:gd name="T4" fmla="*/ 0 w 201"/>
                <a:gd name="T5" fmla="*/ 152 h 153"/>
                <a:gd name="T6" fmla="*/ 24 w 201"/>
                <a:gd name="T7" fmla="*/ 144 h 153"/>
                <a:gd name="T8" fmla="*/ 48 w 201"/>
                <a:gd name="T9" fmla="*/ 152 h 153"/>
                <a:gd name="T10" fmla="*/ 200 w 201"/>
                <a:gd name="T11" fmla="*/ 152 h 1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 h="153">
                  <a:moveTo>
                    <a:pt x="176" y="0"/>
                  </a:moveTo>
                  <a:lnTo>
                    <a:pt x="0" y="40"/>
                  </a:lnTo>
                  <a:lnTo>
                    <a:pt x="0" y="152"/>
                  </a:lnTo>
                  <a:lnTo>
                    <a:pt x="24" y="144"/>
                  </a:lnTo>
                  <a:lnTo>
                    <a:pt x="48" y="152"/>
                  </a:lnTo>
                  <a:lnTo>
                    <a:pt x="200" y="152"/>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9" name="Freeform 7"/>
            <p:cNvSpPr>
              <a:spLocks/>
            </p:cNvSpPr>
            <p:nvPr/>
          </p:nvSpPr>
          <p:spPr bwMode="auto">
            <a:xfrm>
              <a:off x="3572" y="2824"/>
              <a:ext cx="41" cy="137"/>
            </a:xfrm>
            <a:custGeom>
              <a:avLst/>
              <a:gdLst>
                <a:gd name="T0" fmla="*/ 8 w 41"/>
                <a:gd name="T1" fmla="*/ 0 h 137"/>
                <a:gd name="T2" fmla="*/ 24 w 41"/>
                <a:gd name="T3" fmla="*/ 32 h 137"/>
                <a:gd name="T4" fmla="*/ 40 w 41"/>
                <a:gd name="T5" fmla="*/ 64 h 137"/>
                <a:gd name="T6" fmla="*/ 0 w 41"/>
                <a:gd name="T7" fmla="*/ 136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137">
                  <a:moveTo>
                    <a:pt x="8" y="0"/>
                  </a:moveTo>
                  <a:lnTo>
                    <a:pt x="24" y="32"/>
                  </a:lnTo>
                  <a:lnTo>
                    <a:pt x="40" y="64"/>
                  </a:lnTo>
                  <a:lnTo>
                    <a:pt x="0" y="136"/>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0" name="Freeform 8"/>
            <p:cNvSpPr>
              <a:spLocks/>
            </p:cNvSpPr>
            <p:nvPr/>
          </p:nvSpPr>
          <p:spPr bwMode="auto">
            <a:xfrm>
              <a:off x="3596" y="2848"/>
              <a:ext cx="73" cy="65"/>
            </a:xfrm>
            <a:custGeom>
              <a:avLst/>
              <a:gdLst>
                <a:gd name="T0" fmla="*/ 0 w 73"/>
                <a:gd name="T1" fmla="*/ 0 h 65"/>
                <a:gd name="T2" fmla="*/ 72 w 73"/>
                <a:gd name="T3" fmla="*/ 24 h 65"/>
                <a:gd name="T4" fmla="*/ 72 w 73"/>
                <a:gd name="T5" fmla="*/ 32 h 65"/>
                <a:gd name="T6" fmla="*/ 64 w 73"/>
                <a:gd name="T7" fmla="*/ 56 h 65"/>
                <a:gd name="T8" fmla="*/ 48 w 73"/>
                <a:gd name="T9" fmla="*/ 64 h 65"/>
                <a:gd name="T10" fmla="*/ 16 w 73"/>
                <a:gd name="T11" fmla="*/ 48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65">
                  <a:moveTo>
                    <a:pt x="0" y="0"/>
                  </a:moveTo>
                  <a:lnTo>
                    <a:pt x="72" y="24"/>
                  </a:lnTo>
                  <a:lnTo>
                    <a:pt x="72" y="32"/>
                  </a:lnTo>
                  <a:lnTo>
                    <a:pt x="64" y="56"/>
                  </a:lnTo>
                  <a:lnTo>
                    <a:pt x="48" y="64"/>
                  </a:lnTo>
                  <a:lnTo>
                    <a:pt x="16" y="48"/>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1" name="Freeform 9"/>
            <p:cNvSpPr>
              <a:spLocks/>
            </p:cNvSpPr>
            <p:nvPr/>
          </p:nvSpPr>
          <p:spPr bwMode="auto">
            <a:xfrm>
              <a:off x="3588" y="2896"/>
              <a:ext cx="65" cy="49"/>
            </a:xfrm>
            <a:custGeom>
              <a:avLst/>
              <a:gdLst>
                <a:gd name="T0" fmla="*/ 16 w 65"/>
                <a:gd name="T1" fmla="*/ 0 h 49"/>
                <a:gd name="T2" fmla="*/ 56 w 65"/>
                <a:gd name="T3" fmla="*/ 16 h 49"/>
                <a:gd name="T4" fmla="*/ 64 w 65"/>
                <a:gd name="T5" fmla="*/ 24 h 49"/>
                <a:gd name="T6" fmla="*/ 48 w 65"/>
                <a:gd name="T7" fmla="*/ 48 h 49"/>
                <a:gd name="T8" fmla="*/ 40 w 65"/>
                <a:gd name="T9" fmla="*/ 48 h 49"/>
                <a:gd name="T10" fmla="*/ 0 w 65"/>
                <a:gd name="T11" fmla="*/ 32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49">
                  <a:moveTo>
                    <a:pt x="16" y="0"/>
                  </a:moveTo>
                  <a:lnTo>
                    <a:pt x="56" y="16"/>
                  </a:lnTo>
                  <a:lnTo>
                    <a:pt x="64" y="24"/>
                  </a:lnTo>
                  <a:lnTo>
                    <a:pt x="48" y="48"/>
                  </a:lnTo>
                  <a:lnTo>
                    <a:pt x="40" y="48"/>
                  </a:lnTo>
                  <a:lnTo>
                    <a:pt x="0" y="32"/>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2" name="Freeform 10"/>
            <p:cNvSpPr>
              <a:spLocks/>
            </p:cNvSpPr>
            <p:nvPr/>
          </p:nvSpPr>
          <p:spPr bwMode="auto">
            <a:xfrm>
              <a:off x="3572" y="2936"/>
              <a:ext cx="57" cy="41"/>
            </a:xfrm>
            <a:custGeom>
              <a:avLst/>
              <a:gdLst>
                <a:gd name="T0" fmla="*/ 16 w 57"/>
                <a:gd name="T1" fmla="*/ 0 h 41"/>
                <a:gd name="T2" fmla="*/ 56 w 57"/>
                <a:gd name="T3" fmla="*/ 8 h 41"/>
                <a:gd name="T4" fmla="*/ 56 w 57"/>
                <a:gd name="T5" fmla="*/ 16 h 41"/>
                <a:gd name="T6" fmla="*/ 48 w 57"/>
                <a:gd name="T7" fmla="*/ 32 h 41"/>
                <a:gd name="T8" fmla="*/ 40 w 57"/>
                <a:gd name="T9" fmla="*/ 40 h 41"/>
                <a:gd name="T10" fmla="*/ 0 w 57"/>
                <a:gd name="T11" fmla="*/ 24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41">
                  <a:moveTo>
                    <a:pt x="16" y="0"/>
                  </a:moveTo>
                  <a:lnTo>
                    <a:pt x="56" y="8"/>
                  </a:lnTo>
                  <a:lnTo>
                    <a:pt x="56" y="16"/>
                  </a:lnTo>
                  <a:lnTo>
                    <a:pt x="48" y="32"/>
                  </a:lnTo>
                  <a:lnTo>
                    <a:pt x="40" y="40"/>
                  </a:lnTo>
                  <a:lnTo>
                    <a:pt x="0" y="24"/>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3" name="Freeform 11"/>
            <p:cNvSpPr>
              <a:spLocks/>
            </p:cNvSpPr>
            <p:nvPr/>
          </p:nvSpPr>
          <p:spPr bwMode="auto">
            <a:xfrm>
              <a:off x="3428" y="2872"/>
              <a:ext cx="153" cy="97"/>
            </a:xfrm>
            <a:custGeom>
              <a:avLst/>
              <a:gdLst>
                <a:gd name="T0" fmla="*/ 144 w 153"/>
                <a:gd name="T1" fmla="*/ 80 h 97"/>
                <a:gd name="T2" fmla="*/ 136 w 153"/>
                <a:gd name="T3" fmla="*/ 96 h 97"/>
                <a:gd name="T4" fmla="*/ 120 w 153"/>
                <a:gd name="T5" fmla="*/ 80 h 97"/>
                <a:gd name="T6" fmla="*/ 120 w 153"/>
                <a:gd name="T7" fmla="*/ 64 h 97"/>
                <a:gd name="T8" fmla="*/ 128 w 153"/>
                <a:gd name="T9" fmla="*/ 40 h 97"/>
                <a:gd name="T10" fmla="*/ 152 w 153"/>
                <a:gd name="T11" fmla="*/ 24 h 97"/>
                <a:gd name="T12" fmla="*/ 128 w 153"/>
                <a:gd name="T13" fmla="*/ 0 h 97"/>
                <a:gd name="T14" fmla="*/ 104 w 153"/>
                <a:gd name="T15" fmla="*/ 24 h 97"/>
                <a:gd name="T16" fmla="*/ 80 w 153"/>
                <a:gd name="T17" fmla="*/ 40 h 97"/>
                <a:gd name="T18" fmla="*/ 48 w 153"/>
                <a:gd name="T19" fmla="*/ 48 h 97"/>
                <a:gd name="T20" fmla="*/ 24 w 153"/>
                <a:gd name="T21" fmla="*/ 40 h 97"/>
                <a:gd name="T22" fmla="*/ 0 w 153"/>
                <a:gd name="T23" fmla="*/ 24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4" name="Freeform 12"/>
            <p:cNvSpPr>
              <a:spLocks/>
            </p:cNvSpPr>
            <p:nvPr/>
          </p:nvSpPr>
          <p:spPr bwMode="auto">
            <a:xfrm>
              <a:off x="3572" y="2808"/>
              <a:ext cx="201" cy="49"/>
            </a:xfrm>
            <a:custGeom>
              <a:avLst/>
              <a:gdLst>
                <a:gd name="T0" fmla="*/ 0 w 201"/>
                <a:gd name="T1" fmla="*/ 16 h 49"/>
                <a:gd name="T2" fmla="*/ 176 w 201"/>
                <a:gd name="T3" fmla="*/ 0 h 49"/>
                <a:gd name="T4" fmla="*/ 192 w 201"/>
                <a:gd name="T5" fmla="*/ 8 h 49"/>
                <a:gd name="T6" fmla="*/ 200 w 201"/>
                <a:gd name="T7" fmla="*/ 16 h 49"/>
                <a:gd name="T8" fmla="*/ 200 w 201"/>
                <a:gd name="T9" fmla="*/ 24 h 49"/>
                <a:gd name="T10" fmla="*/ 184 w 201"/>
                <a:gd name="T11" fmla="*/ 32 h 49"/>
                <a:gd name="T12" fmla="*/ 40 w 201"/>
                <a:gd name="T13" fmla="*/ 48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49">
                  <a:moveTo>
                    <a:pt x="0" y="16"/>
                  </a:moveTo>
                  <a:lnTo>
                    <a:pt x="176" y="0"/>
                  </a:lnTo>
                  <a:lnTo>
                    <a:pt x="192" y="8"/>
                  </a:lnTo>
                  <a:lnTo>
                    <a:pt x="200" y="16"/>
                  </a:lnTo>
                  <a:lnTo>
                    <a:pt x="200" y="24"/>
                  </a:lnTo>
                  <a:lnTo>
                    <a:pt x="184" y="32"/>
                  </a:lnTo>
                  <a:lnTo>
                    <a:pt x="40" y="48"/>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5" name="Line 13"/>
            <p:cNvSpPr>
              <a:spLocks noChangeShapeType="1"/>
            </p:cNvSpPr>
            <p:nvPr/>
          </p:nvSpPr>
          <p:spPr bwMode="auto">
            <a:xfrm>
              <a:off x="3404" y="2864"/>
              <a:ext cx="0" cy="112"/>
            </a:xfrm>
            <a:prstGeom prst="line">
              <a:avLst/>
            </a:prstGeom>
            <a:noFill/>
            <a:ln w="63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6" name="Line 14"/>
            <p:cNvSpPr>
              <a:spLocks noChangeShapeType="1"/>
            </p:cNvSpPr>
            <p:nvPr/>
          </p:nvSpPr>
          <p:spPr bwMode="auto">
            <a:xfrm>
              <a:off x="3396" y="2864"/>
              <a:ext cx="0" cy="112"/>
            </a:xfrm>
            <a:prstGeom prst="line">
              <a:avLst/>
            </a:prstGeom>
            <a:noFill/>
            <a:ln w="63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extLst>
      <p:ext uri="{BB962C8B-B14F-4D97-AF65-F5344CB8AC3E}">
        <p14:creationId xmlns:p14="http://schemas.microsoft.com/office/powerpoint/2010/main" val="203074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bwMode="white">
          <a:xfrm>
            <a:off x="323850" y="188913"/>
            <a:ext cx="7239000" cy="762000"/>
          </a:xfrm>
          <a:extLst>
            <a:ext uri="{909E8E84-426E-40DD-AFC4-6F175D3DCCD1}">
              <a14:hiddenFill xmlns:a14="http://schemas.microsoft.com/office/drawing/2010/main">
                <a:solidFill>
                  <a:srgbClr val="194293"/>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b="1" smtClean="0">
                <a:solidFill>
                  <a:srgbClr val="000066"/>
                </a:solidFill>
                <a:ea typeface="宋体" pitchFamily="2" charset="-122"/>
              </a:rPr>
              <a:t>什么是元数据</a:t>
            </a:r>
          </a:p>
        </p:txBody>
      </p:sp>
      <p:sp>
        <p:nvSpPr>
          <p:cNvPr id="43013" name="Rectangle 3"/>
          <p:cNvSpPr>
            <a:spLocks noGrp="1" noChangeArrowheads="1"/>
          </p:cNvSpPr>
          <p:nvPr>
            <p:ph idx="1"/>
          </p:nvPr>
        </p:nvSpPr>
        <p:spPr>
          <a:xfrm>
            <a:off x="0" y="1125538"/>
            <a:ext cx="5832475" cy="3068637"/>
          </a:xfrm>
          <a:extLst>
            <a:ext uri="{909E8E84-426E-40DD-AFC4-6F175D3DCCD1}">
              <a14:hiddenFill xmlns:a14="http://schemas.microsoft.com/office/drawing/2010/main">
                <a:solidFill>
                  <a:srgbClr val="19429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2700" smtClean="0">
                <a:solidFill>
                  <a:srgbClr val="000000"/>
                </a:solidFill>
                <a:ea typeface="宋体" pitchFamily="2" charset="-122"/>
              </a:rPr>
              <a:t>定义</a:t>
            </a:r>
          </a:p>
          <a:p>
            <a:pPr lvl="1" eaLnBrk="1" hangingPunct="1">
              <a:lnSpc>
                <a:spcPct val="90000"/>
              </a:lnSpc>
            </a:pPr>
            <a:r>
              <a:rPr lang="zh-CN" altLang="en-US" sz="1800" smtClean="0">
                <a:solidFill>
                  <a:srgbClr val="000000"/>
                </a:solidFill>
                <a:ea typeface="宋体" pitchFamily="2" charset="-122"/>
              </a:rPr>
              <a:t>官方定义</a:t>
            </a:r>
            <a:r>
              <a:rPr lang="en-US" altLang="zh-CN" sz="1800" smtClean="0">
                <a:solidFill>
                  <a:srgbClr val="000000"/>
                </a:solidFill>
                <a:ea typeface="宋体" pitchFamily="2" charset="-122"/>
              </a:rPr>
              <a:t>(CWM)</a:t>
            </a:r>
            <a:r>
              <a:rPr lang="zh-CN" altLang="en-US" sz="1800" smtClean="0">
                <a:solidFill>
                  <a:srgbClr val="000000"/>
                </a:solidFill>
                <a:ea typeface="宋体" pitchFamily="2" charset="-122"/>
              </a:rPr>
              <a:t>：描述数据的信息。</a:t>
            </a:r>
            <a:r>
              <a:rPr lang="en-US" altLang="zh-CN" sz="1800" smtClean="0">
                <a:solidFill>
                  <a:srgbClr val="000000"/>
                </a:solidFill>
                <a:ea typeface="宋体" pitchFamily="2" charset="-122"/>
              </a:rPr>
              <a:t>Metadata is structured information that describes the characteristics/attributes of a data element. </a:t>
            </a:r>
          </a:p>
          <a:p>
            <a:pPr lvl="1" eaLnBrk="1" hangingPunct="1">
              <a:lnSpc>
                <a:spcPct val="90000"/>
              </a:lnSpc>
            </a:pPr>
            <a:r>
              <a:rPr lang="zh-CN" altLang="en-US" sz="1800" smtClean="0">
                <a:solidFill>
                  <a:srgbClr val="000000"/>
                </a:solidFill>
                <a:ea typeface="宋体" pitchFamily="2" charset="-122"/>
              </a:rPr>
              <a:t>数据分析界定义：分散在企业中的</a:t>
            </a:r>
            <a:r>
              <a:rPr lang="zh-CN" altLang="en-US" sz="1800" b="1" i="1" smtClean="0">
                <a:solidFill>
                  <a:srgbClr val="000000"/>
                </a:solidFill>
                <a:ea typeface="宋体" pitchFamily="2" charset="-122"/>
              </a:rPr>
              <a:t>关键数据描述</a:t>
            </a:r>
            <a:r>
              <a:rPr lang="zh-CN" altLang="en-US" sz="1800" smtClean="0">
                <a:solidFill>
                  <a:srgbClr val="000000"/>
                </a:solidFill>
                <a:ea typeface="宋体" pitchFamily="2" charset="-122"/>
              </a:rPr>
              <a:t>。</a:t>
            </a:r>
            <a:r>
              <a:rPr lang="en-US" altLang="zh-CN" sz="1800" smtClean="0">
                <a:solidFill>
                  <a:srgbClr val="000000"/>
                </a:solidFill>
                <a:ea typeface="宋体" pitchFamily="2" charset="-122"/>
              </a:rPr>
              <a:t>Metadata describes critical elements of data scattered across the organization.</a:t>
            </a:r>
          </a:p>
          <a:p>
            <a:pPr lvl="1" eaLnBrk="1" hangingPunct="1">
              <a:lnSpc>
                <a:spcPct val="90000"/>
              </a:lnSpc>
            </a:pPr>
            <a:r>
              <a:rPr lang="zh-CN" altLang="en-US" sz="1800" smtClean="0">
                <a:solidFill>
                  <a:srgbClr val="000000"/>
                </a:solidFill>
                <a:ea typeface="宋体" pitchFamily="2" charset="-122"/>
              </a:rPr>
              <a:t>通俗的说：</a:t>
            </a:r>
            <a:r>
              <a:rPr lang="zh-CN" altLang="en-US" sz="1800" smtClean="0">
                <a:ea typeface="宋体" pitchFamily="2" charset="-122"/>
              </a:rPr>
              <a:t>如果数据仓库是一座城市的话，元数据就是城市的地图。</a:t>
            </a:r>
          </a:p>
        </p:txBody>
      </p:sp>
      <p:sp>
        <p:nvSpPr>
          <p:cNvPr id="43011"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76B22077-7E55-4050-A72D-5417206E5514}" type="slidenum">
              <a:rPr lang="zh-CN" altLang="en-US" sz="800" smtClean="0">
                <a:ea typeface="宋体" pitchFamily="2" charset="-122"/>
              </a:rPr>
              <a:pPr/>
              <a:t>12</a:t>
            </a:fld>
            <a:r>
              <a:rPr lang="en-US" altLang="zh-CN" sz="800" smtClean="0">
                <a:ea typeface="宋体" pitchFamily="2" charset="-122"/>
              </a:rPr>
              <a:t>  &gt; </a:t>
            </a:r>
            <a:fld id="{EE1A735B-C7ED-4801-A4EC-5474E0A721A8}" type="datetime1">
              <a:rPr lang="en-US" altLang="zh-CN" sz="800" smtClean="0">
                <a:ea typeface="宋体" pitchFamily="2" charset="-122"/>
              </a:rPr>
              <a:pPr/>
              <a:t>10/9/2016</a:t>
            </a:fld>
            <a:endParaRPr lang="en-US" altLang="zh-CN" sz="800" smtClean="0">
              <a:ea typeface="宋体" pitchFamily="2" charset="-122"/>
            </a:endParaRPr>
          </a:p>
        </p:txBody>
      </p:sp>
      <p:sp>
        <p:nvSpPr>
          <p:cNvPr id="43010"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43014" name="Picture 4" descr="After_Dark_in_Chicago_Illino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4175"/>
            <a:ext cx="383698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descr="1_DowntownMa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0125" y="2303463"/>
            <a:ext cx="30638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Line 6"/>
          <p:cNvSpPr>
            <a:spLocks noChangeShapeType="1"/>
          </p:cNvSpPr>
          <p:nvPr/>
        </p:nvSpPr>
        <p:spPr bwMode="auto">
          <a:xfrm flipH="1">
            <a:off x="3836988" y="4824413"/>
            <a:ext cx="298450" cy="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7" name="Line 7"/>
          <p:cNvSpPr>
            <a:spLocks noChangeShapeType="1"/>
          </p:cNvSpPr>
          <p:nvPr/>
        </p:nvSpPr>
        <p:spPr bwMode="auto">
          <a:xfrm flipV="1">
            <a:off x="5646738" y="5784850"/>
            <a:ext cx="433387" cy="1588"/>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8" name="Rectangle 8"/>
          <p:cNvSpPr>
            <a:spLocks noChangeArrowheads="1"/>
          </p:cNvSpPr>
          <p:nvPr/>
        </p:nvSpPr>
        <p:spPr bwMode="auto">
          <a:xfrm>
            <a:off x="4135438" y="4679950"/>
            <a:ext cx="1008062" cy="287338"/>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600">
                <a:solidFill>
                  <a:schemeClr val="bg1"/>
                </a:solidFill>
                <a:ea typeface="宋体" pitchFamily="2" charset="-122"/>
              </a:rPr>
              <a:t>数据仓库</a:t>
            </a:r>
          </a:p>
        </p:txBody>
      </p:sp>
      <p:sp>
        <p:nvSpPr>
          <p:cNvPr id="43019" name="Rectangle 9"/>
          <p:cNvSpPr>
            <a:spLocks noChangeArrowheads="1"/>
          </p:cNvSpPr>
          <p:nvPr/>
        </p:nvSpPr>
        <p:spPr bwMode="auto">
          <a:xfrm>
            <a:off x="4640263" y="5641975"/>
            <a:ext cx="1008062" cy="287338"/>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600">
                <a:solidFill>
                  <a:schemeClr val="bg1"/>
                </a:solidFill>
                <a:ea typeface="宋体" pitchFamily="2" charset="-122"/>
              </a:rPr>
              <a:t>元数据</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b="1" smtClean="0">
                <a:latin typeface="宋体" pitchFamily="2" charset="-122"/>
                <a:ea typeface="宋体" pitchFamily="2" charset="-122"/>
              </a:rPr>
              <a:t>元数据的国际标准－</a:t>
            </a:r>
            <a:r>
              <a:rPr lang="en-US" altLang="zh-CN" b="1" smtClean="0">
                <a:latin typeface="宋体" pitchFamily="2" charset="-122"/>
                <a:ea typeface="宋体" pitchFamily="2" charset="-122"/>
              </a:rPr>
              <a:t>CWM</a:t>
            </a:r>
          </a:p>
        </p:txBody>
      </p:sp>
      <p:sp>
        <p:nvSpPr>
          <p:cNvPr id="44037" name="Rectangle 3"/>
          <p:cNvSpPr>
            <a:spLocks noGrp="1" noChangeArrowheads="1"/>
          </p:cNvSpPr>
          <p:nvPr>
            <p:ph idx="1"/>
          </p:nvPr>
        </p:nvSpPr>
        <p:spPr>
          <a:xfrm>
            <a:off x="395288" y="1196975"/>
            <a:ext cx="8534400" cy="2344738"/>
          </a:xfrm>
        </p:spPr>
        <p:txBody>
          <a:bodyPr/>
          <a:lstStyle/>
          <a:p>
            <a:pPr eaLnBrk="1" hangingPunct="1">
              <a:lnSpc>
                <a:spcPct val="80000"/>
              </a:lnSpc>
            </a:pPr>
            <a:r>
              <a:rPr lang="zh-CN" altLang="en-US" sz="1800" smtClean="0">
                <a:ea typeface="宋体" pitchFamily="2" charset="-122"/>
              </a:rPr>
              <a:t>公共仓库元模型（</a:t>
            </a:r>
            <a:r>
              <a:rPr lang="en-US" altLang="zh-CN" sz="1800" smtClean="0">
                <a:ea typeface="宋体" pitchFamily="2" charset="-122"/>
              </a:rPr>
              <a:t>CWM: Common Warehouse Metamodel</a:t>
            </a:r>
            <a:r>
              <a:rPr lang="zh-CN" altLang="en-US" sz="1800" smtClean="0">
                <a:ea typeface="宋体" pitchFamily="2" charset="-122"/>
              </a:rPr>
              <a:t>） 是为数据仓库及商业智能环境间方便地交换元数据而制定的一个标准，其主要目的是在异构环境下，帮助不同的数据仓库工具、平台和元数据知识库进行元数据交换。</a:t>
            </a:r>
          </a:p>
          <a:p>
            <a:pPr eaLnBrk="1" hangingPunct="1">
              <a:lnSpc>
                <a:spcPct val="80000"/>
              </a:lnSpc>
            </a:pPr>
            <a:r>
              <a:rPr lang="en-US" altLang="zh-CN" sz="1800" smtClean="0">
                <a:ea typeface="宋体" pitchFamily="2" charset="-122"/>
              </a:rPr>
              <a:t>CWM</a:t>
            </a:r>
            <a:r>
              <a:rPr lang="zh-CN" altLang="en-US" sz="1800" smtClean="0">
                <a:ea typeface="宋体" pitchFamily="2" charset="-122"/>
              </a:rPr>
              <a:t>模型为数据仓库和商业智能（</a:t>
            </a:r>
            <a:r>
              <a:rPr lang="en-US" altLang="zh-CN" sz="1800" smtClean="0">
                <a:ea typeface="宋体" pitchFamily="2" charset="-122"/>
              </a:rPr>
              <a:t>BI</a:t>
            </a:r>
            <a:r>
              <a:rPr lang="zh-CN" altLang="en-US" sz="1800" smtClean="0">
                <a:ea typeface="宋体" pitchFamily="2" charset="-122"/>
              </a:rPr>
              <a:t>）工具之间共享元数据，制定了一整套关于语法和语义的规范。它主要包含以下四个方面的规范：</a:t>
            </a:r>
          </a:p>
          <a:p>
            <a:pPr lvl="1" eaLnBrk="1" hangingPunct="1">
              <a:lnSpc>
                <a:spcPct val="80000"/>
              </a:lnSpc>
            </a:pPr>
            <a:r>
              <a:rPr lang="en-US" altLang="zh-CN" sz="1600" smtClean="0">
                <a:ea typeface="宋体" pitchFamily="2" charset="-122"/>
              </a:rPr>
              <a:t>CWM</a:t>
            </a:r>
            <a:r>
              <a:rPr lang="zh-CN" altLang="en-US" sz="1600" smtClean="0">
                <a:ea typeface="宋体" pitchFamily="2" charset="-122"/>
              </a:rPr>
              <a:t>元模型（</a:t>
            </a:r>
            <a:r>
              <a:rPr lang="en-US" altLang="zh-CN" sz="1600" smtClean="0">
                <a:ea typeface="宋体" pitchFamily="2" charset="-122"/>
              </a:rPr>
              <a:t>Metamodel</a:t>
            </a:r>
            <a:r>
              <a:rPr lang="zh-CN" altLang="en-US" sz="1600" smtClean="0">
                <a:ea typeface="宋体" pitchFamily="2" charset="-122"/>
              </a:rPr>
              <a:t>）：描述数据仓库系统的模型； </a:t>
            </a:r>
          </a:p>
          <a:p>
            <a:pPr lvl="1" eaLnBrk="1" hangingPunct="1">
              <a:lnSpc>
                <a:spcPct val="80000"/>
              </a:lnSpc>
            </a:pPr>
            <a:r>
              <a:rPr lang="en-US" altLang="zh-CN" sz="1600" smtClean="0">
                <a:ea typeface="宋体" pitchFamily="2" charset="-122"/>
              </a:rPr>
              <a:t>CWM XML</a:t>
            </a:r>
            <a:r>
              <a:rPr lang="zh-CN" altLang="en-US" sz="1600" smtClean="0">
                <a:ea typeface="宋体" pitchFamily="2" charset="-122"/>
              </a:rPr>
              <a:t>：</a:t>
            </a:r>
            <a:r>
              <a:rPr lang="en-US" altLang="zh-CN" sz="1600" smtClean="0">
                <a:ea typeface="宋体" pitchFamily="2" charset="-122"/>
              </a:rPr>
              <a:t>CWM</a:t>
            </a:r>
            <a:r>
              <a:rPr lang="zh-CN" altLang="en-US" sz="1600" smtClean="0">
                <a:ea typeface="宋体" pitchFamily="2" charset="-122"/>
              </a:rPr>
              <a:t>元模型的</a:t>
            </a:r>
            <a:r>
              <a:rPr lang="en-US" altLang="zh-CN" sz="1600" smtClean="0">
                <a:ea typeface="宋体" pitchFamily="2" charset="-122"/>
              </a:rPr>
              <a:t>XML</a:t>
            </a:r>
            <a:r>
              <a:rPr lang="zh-CN" altLang="en-US" sz="1600" smtClean="0">
                <a:ea typeface="宋体" pitchFamily="2" charset="-122"/>
              </a:rPr>
              <a:t>表示； </a:t>
            </a:r>
          </a:p>
          <a:p>
            <a:pPr lvl="1" eaLnBrk="1" hangingPunct="1">
              <a:lnSpc>
                <a:spcPct val="80000"/>
              </a:lnSpc>
            </a:pPr>
            <a:r>
              <a:rPr lang="en-US" altLang="zh-CN" sz="1600" smtClean="0">
                <a:ea typeface="宋体" pitchFamily="2" charset="-122"/>
              </a:rPr>
              <a:t>CWM DTD</a:t>
            </a:r>
            <a:r>
              <a:rPr lang="zh-CN" altLang="en-US" sz="1600" smtClean="0">
                <a:ea typeface="宋体" pitchFamily="2" charset="-122"/>
              </a:rPr>
              <a:t>：</a:t>
            </a:r>
            <a:r>
              <a:rPr lang="en-US" altLang="zh-CN" sz="1600" smtClean="0">
                <a:ea typeface="宋体" pitchFamily="2" charset="-122"/>
              </a:rPr>
              <a:t>DW/BI</a:t>
            </a:r>
            <a:r>
              <a:rPr lang="zh-CN" altLang="en-US" sz="1600" smtClean="0">
                <a:ea typeface="宋体" pitchFamily="2" charset="-122"/>
              </a:rPr>
              <a:t>共享元数据的交换格式；</a:t>
            </a:r>
          </a:p>
          <a:p>
            <a:pPr lvl="1" eaLnBrk="1" hangingPunct="1">
              <a:lnSpc>
                <a:spcPct val="80000"/>
              </a:lnSpc>
            </a:pPr>
            <a:r>
              <a:rPr lang="en-US" altLang="zh-CN" sz="1600" smtClean="0">
                <a:ea typeface="宋体" pitchFamily="2" charset="-122"/>
              </a:rPr>
              <a:t>CWM IDL</a:t>
            </a:r>
            <a:r>
              <a:rPr lang="zh-CN" altLang="en-US" sz="1600" smtClean="0">
                <a:ea typeface="宋体" pitchFamily="2" charset="-122"/>
              </a:rPr>
              <a:t>：</a:t>
            </a:r>
            <a:r>
              <a:rPr lang="en-US" altLang="zh-CN" sz="1600" smtClean="0">
                <a:ea typeface="宋体" pitchFamily="2" charset="-122"/>
              </a:rPr>
              <a:t>DW/BI</a:t>
            </a:r>
            <a:r>
              <a:rPr lang="zh-CN" altLang="en-US" sz="1600" smtClean="0">
                <a:ea typeface="宋体" pitchFamily="2" charset="-122"/>
              </a:rPr>
              <a:t>共享元数据的应用程序访问接口（</a:t>
            </a:r>
            <a:r>
              <a:rPr lang="en-US" altLang="zh-CN" sz="1600" smtClean="0">
                <a:ea typeface="宋体" pitchFamily="2" charset="-122"/>
              </a:rPr>
              <a:t>API</a:t>
            </a:r>
            <a:r>
              <a:rPr lang="zh-CN" altLang="en-US" sz="1600" smtClean="0">
                <a:ea typeface="宋体" pitchFamily="2" charset="-122"/>
              </a:rPr>
              <a:t>）。 </a:t>
            </a:r>
          </a:p>
        </p:txBody>
      </p:sp>
      <p:sp>
        <p:nvSpPr>
          <p:cNvPr id="44035"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A787B8EF-D70C-4360-8F0C-F7913FAE4DFF}" type="slidenum">
              <a:rPr lang="zh-CN" altLang="en-US" sz="800" smtClean="0">
                <a:ea typeface="宋体" pitchFamily="2" charset="-122"/>
              </a:rPr>
              <a:pPr/>
              <a:t>13</a:t>
            </a:fld>
            <a:r>
              <a:rPr lang="en-US" altLang="zh-CN" sz="800" smtClean="0">
                <a:ea typeface="宋体" pitchFamily="2" charset="-122"/>
              </a:rPr>
              <a:t>  &gt; </a:t>
            </a:r>
            <a:fld id="{0664FC66-92A5-439D-9BBD-8A6F8A528A21}" type="datetime1">
              <a:rPr lang="en-US" altLang="zh-CN" sz="800" smtClean="0">
                <a:ea typeface="宋体" pitchFamily="2" charset="-122"/>
              </a:rPr>
              <a:pPr/>
              <a:t>10/9/2016</a:t>
            </a:fld>
            <a:endParaRPr lang="en-US" altLang="zh-CN" sz="800" smtClean="0">
              <a:ea typeface="宋体" pitchFamily="2" charset="-122"/>
            </a:endParaRPr>
          </a:p>
        </p:txBody>
      </p:sp>
      <p:sp>
        <p:nvSpPr>
          <p:cNvPr id="44034"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44038" name="Rectangle 5"/>
          <p:cNvSpPr>
            <a:spLocks noChangeArrowheads="1"/>
          </p:cNvSpPr>
          <p:nvPr/>
        </p:nvSpPr>
        <p:spPr bwMode="auto">
          <a:xfrm>
            <a:off x="0" y="2143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宋体" pitchFamily="2" charset="-122"/>
            </a:endParaRPr>
          </a:p>
        </p:txBody>
      </p:sp>
      <p:graphicFrame>
        <p:nvGraphicFramePr>
          <p:cNvPr id="44039" name="Object 4"/>
          <p:cNvGraphicFramePr>
            <a:graphicFrameLocks noChangeAspect="1"/>
          </p:cNvGraphicFramePr>
          <p:nvPr/>
        </p:nvGraphicFramePr>
        <p:xfrm>
          <a:off x="1619250" y="3573463"/>
          <a:ext cx="5276850" cy="2571750"/>
        </p:xfrm>
        <a:graphic>
          <a:graphicData uri="http://schemas.openxmlformats.org/presentationml/2006/ole">
            <mc:AlternateContent xmlns:mc="http://schemas.openxmlformats.org/markup-compatibility/2006">
              <mc:Choice xmlns:v="urn:schemas-microsoft-com:vml" Requires="v">
                <p:oleObj spid="_x0000_s44063" name="Visio" r:id="rId4" imgW="5626743" imgH="2746984" progId="Visio.Drawing.11">
                  <p:embed/>
                </p:oleObj>
              </mc:Choice>
              <mc:Fallback>
                <p:oleObj name="Visio" r:id="rId4" imgW="5626743" imgH="274698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573463"/>
                        <a:ext cx="52768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Text Box 6"/>
          <p:cNvSpPr txBox="1">
            <a:spLocks noChangeArrowheads="1"/>
          </p:cNvSpPr>
          <p:nvPr/>
        </p:nvSpPr>
        <p:spPr bwMode="auto">
          <a:xfrm>
            <a:off x="2195513" y="6092825"/>
            <a:ext cx="46815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1600">
                <a:ea typeface="宋体" pitchFamily="2" charset="-122"/>
              </a:rPr>
              <a:t> </a:t>
            </a:r>
            <a:r>
              <a:rPr lang="en-US" altLang="zh-CN" sz="1600">
                <a:solidFill>
                  <a:srgbClr val="000000"/>
                </a:solidFill>
                <a:latin typeface="Times New Roman" pitchFamily="18" charset="0"/>
                <a:ea typeface="宋体" pitchFamily="2" charset="-122"/>
                <a:cs typeface="Times New Roman" pitchFamily="18" charset="0"/>
              </a:rPr>
              <a:t>CWM</a:t>
            </a:r>
            <a:r>
              <a:rPr lang="zh-CN" altLang="en-US" sz="1600">
                <a:solidFill>
                  <a:srgbClr val="000000"/>
                </a:solidFill>
                <a:latin typeface="宋体" pitchFamily="2" charset="-122"/>
                <a:ea typeface="宋体" pitchFamily="2" charset="-122"/>
                <a:cs typeface="Times New Roman" pitchFamily="18" charset="0"/>
              </a:rPr>
              <a:t>标准涉及到的元数据模型结构</a:t>
            </a:r>
            <a:r>
              <a:rPr lang="zh-CN" altLang="en-US">
                <a:ea typeface="宋体" pitchFamily="2" charset="-12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a:normAutofit/>
          </a:bodyPr>
          <a:lstStyle/>
          <a:p>
            <a:pPr eaLnBrk="1" hangingPunct="1"/>
            <a:r>
              <a:rPr lang="zh-CN" altLang="en-US" b="1" smtClean="0">
                <a:ea typeface="宋体" pitchFamily="2" charset="-122"/>
              </a:rPr>
              <a:t>数据仓库为什么需要元数据管理</a:t>
            </a:r>
          </a:p>
        </p:txBody>
      </p:sp>
      <p:sp>
        <p:nvSpPr>
          <p:cNvPr id="45061" name="Rectangle 3"/>
          <p:cNvSpPr>
            <a:spLocks noGrp="1" noChangeArrowheads="1"/>
          </p:cNvSpPr>
          <p:nvPr>
            <p:ph idx="1"/>
          </p:nvPr>
        </p:nvSpPr>
        <p:spPr>
          <a:xfrm>
            <a:off x="381000" y="1268413"/>
            <a:ext cx="8534400" cy="5256212"/>
          </a:xfrm>
          <a:noFill/>
        </p:spPr>
        <p:txBody>
          <a:bodyPr>
            <a:normAutofit fontScale="85000" lnSpcReduction="20000"/>
          </a:bodyPr>
          <a:lstStyle/>
          <a:p>
            <a:pPr eaLnBrk="1" hangingPunct="1"/>
            <a:r>
              <a:rPr lang="zh-CN" altLang="en-US" smtClean="0">
                <a:ea typeface="宋体" pitchFamily="2" charset="-122"/>
              </a:rPr>
              <a:t>普通应用系统为什么不需要元数据管理</a:t>
            </a:r>
            <a:r>
              <a:rPr lang="en-US" altLang="zh-CN" smtClean="0">
                <a:ea typeface="宋体" pitchFamily="2" charset="-122"/>
              </a:rPr>
              <a:t>?</a:t>
            </a:r>
          </a:p>
          <a:p>
            <a:pPr lvl="1" eaLnBrk="1" hangingPunct="1"/>
            <a:r>
              <a:rPr lang="zh-CN" altLang="en-US" smtClean="0">
                <a:ea typeface="宋体" pitchFamily="2" charset="-122"/>
              </a:rPr>
              <a:t>表的数量少</a:t>
            </a:r>
          </a:p>
          <a:p>
            <a:pPr lvl="1" eaLnBrk="1" hangingPunct="1"/>
            <a:r>
              <a:rPr lang="zh-CN" altLang="en-US" smtClean="0">
                <a:ea typeface="宋体" pitchFamily="2" charset="-122"/>
              </a:rPr>
              <a:t>数据加工简单</a:t>
            </a:r>
          </a:p>
          <a:p>
            <a:pPr lvl="1" eaLnBrk="1" hangingPunct="1"/>
            <a:r>
              <a:rPr lang="zh-CN" altLang="en-US" smtClean="0">
                <a:ea typeface="宋体" pitchFamily="2" charset="-122"/>
              </a:rPr>
              <a:t>数据来源单一</a:t>
            </a:r>
          </a:p>
          <a:p>
            <a:pPr lvl="1" eaLnBrk="1" hangingPunct="1"/>
            <a:r>
              <a:rPr lang="zh-CN" altLang="en-US" smtClean="0">
                <a:ea typeface="宋体" pitchFamily="2" charset="-122"/>
              </a:rPr>
              <a:t>访问方式单一</a:t>
            </a:r>
          </a:p>
          <a:p>
            <a:pPr lvl="1" eaLnBrk="1" hangingPunct="1"/>
            <a:r>
              <a:rPr lang="zh-CN" altLang="en-US" smtClean="0">
                <a:ea typeface="宋体" pitchFamily="2" charset="-122"/>
              </a:rPr>
              <a:t>交钥匙的应用</a:t>
            </a:r>
          </a:p>
          <a:p>
            <a:pPr eaLnBrk="1" hangingPunct="1"/>
            <a:r>
              <a:rPr lang="zh-CN" altLang="en-US" smtClean="0">
                <a:ea typeface="宋体" pitchFamily="2" charset="-122"/>
              </a:rPr>
              <a:t>数据仓库为什么必须元数据管理</a:t>
            </a:r>
            <a:r>
              <a:rPr lang="en-US" altLang="zh-CN" smtClean="0">
                <a:ea typeface="宋体" pitchFamily="2" charset="-122"/>
              </a:rPr>
              <a:t>?</a:t>
            </a:r>
          </a:p>
          <a:p>
            <a:pPr lvl="1" eaLnBrk="1" hangingPunct="1"/>
            <a:r>
              <a:rPr lang="zh-CN" altLang="en-US" smtClean="0">
                <a:ea typeface="宋体" pitchFamily="2" charset="-122"/>
              </a:rPr>
              <a:t>上下游系统多</a:t>
            </a:r>
            <a:r>
              <a:rPr lang="en-US" altLang="zh-CN" smtClean="0">
                <a:ea typeface="宋体" pitchFamily="2" charset="-122"/>
              </a:rPr>
              <a:t>,</a:t>
            </a:r>
            <a:r>
              <a:rPr lang="zh-CN" altLang="en-US" smtClean="0">
                <a:ea typeface="宋体" pitchFamily="2" charset="-122"/>
              </a:rPr>
              <a:t>变更频繁</a:t>
            </a:r>
          </a:p>
          <a:p>
            <a:pPr lvl="1" eaLnBrk="1" hangingPunct="1"/>
            <a:r>
              <a:rPr lang="zh-CN" altLang="en-US" smtClean="0">
                <a:ea typeface="宋体" pitchFamily="2" charset="-122"/>
              </a:rPr>
              <a:t>数据加工复杂</a:t>
            </a:r>
          </a:p>
          <a:p>
            <a:pPr lvl="1" eaLnBrk="1" hangingPunct="1"/>
            <a:r>
              <a:rPr lang="zh-CN" altLang="en-US" smtClean="0">
                <a:ea typeface="宋体" pitchFamily="2" charset="-122"/>
              </a:rPr>
              <a:t>用户访问方式复杂</a:t>
            </a:r>
          </a:p>
          <a:p>
            <a:pPr lvl="1" eaLnBrk="1" hangingPunct="1"/>
            <a:r>
              <a:rPr lang="zh-CN" altLang="en-US" smtClean="0">
                <a:ea typeface="宋体" pitchFamily="2" charset="-122"/>
              </a:rPr>
              <a:t>维护周期长</a:t>
            </a:r>
          </a:p>
          <a:p>
            <a:pPr lvl="1" eaLnBrk="1" hangingPunct="1"/>
            <a:r>
              <a:rPr lang="zh-CN" altLang="en-US" smtClean="0">
                <a:ea typeface="宋体" pitchFamily="2" charset="-122"/>
              </a:rPr>
              <a:t>某银行的</a:t>
            </a:r>
            <a:r>
              <a:rPr lang="en-US" altLang="zh-CN" smtClean="0">
                <a:ea typeface="宋体" pitchFamily="2" charset="-122"/>
              </a:rPr>
              <a:t>DW</a:t>
            </a:r>
            <a:r>
              <a:rPr lang="zh-CN" altLang="en-US" smtClean="0">
                <a:ea typeface="宋体" pitchFamily="2" charset="-122"/>
              </a:rPr>
              <a:t>数据举例</a:t>
            </a:r>
            <a:r>
              <a:rPr lang="en-US" altLang="zh-CN" smtClean="0">
                <a:ea typeface="宋体" pitchFamily="2" charset="-122"/>
              </a:rPr>
              <a:t>:</a:t>
            </a:r>
            <a:r>
              <a:rPr lang="zh-CN" altLang="en-US" smtClean="0">
                <a:ea typeface="宋体" pitchFamily="2" charset="-122"/>
              </a:rPr>
              <a:t>上游系统</a:t>
            </a:r>
            <a:r>
              <a:rPr lang="en-US" altLang="zh-CN" smtClean="0">
                <a:ea typeface="宋体" pitchFamily="2" charset="-122"/>
              </a:rPr>
              <a:t>60</a:t>
            </a:r>
            <a:r>
              <a:rPr lang="zh-CN" altLang="en-US" smtClean="0">
                <a:ea typeface="宋体" pitchFamily="2" charset="-122"/>
              </a:rPr>
              <a:t>个</a:t>
            </a:r>
            <a:r>
              <a:rPr lang="en-US" altLang="zh-CN" smtClean="0">
                <a:ea typeface="宋体" pitchFamily="2" charset="-122"/>
              </a:rPr>
              <a:t>,</a:t>
            </a:r>
            <a:r>
              <a:rPr lang="zh-CN" altLang="en-US" smtClean="0">
                <a:ea typeface="宋体" pitchFamily="2" charset="-122"/>
              </a:rPr>
              <a:t>下游系统</a:t>
            </a:r>
            <a:r>
              <a:rPr lang="en-US" altLang="zh-CN" smtClean="0">
                <a:ea typeface="宋体" pitchFamily="2" charset="-122"/>
              </a:rPr>
              <a:t>20</a:t>
            </a:r>
            <a:r>
              <a:rPr lang="zh-CN" altLang="en-US" smtClean="0">
                <a:ea typeface="宋体" pitchFamily="2" charset="-122"/>
              </a:rPr>
              <a:t>多个</a:t>
            </a:r>
            <a:r>
              <a:rPr lang="en-US" altLang="zh-CN" smtClean="0">
                <a:ea typeface="宋体" pitchFamily="2" charset="-122"/>
              </a:rPr>
              <a:t>,</a:t>
            </a:r>
            <a:r>
              <a:rPr lang="zh-CN" altLang="en-US" smtClean="0">
                <a:ea typeface="宋体" pitchFamily="2" charset="-122"/>
              </a:rPr>
              <a:t>仓库内部的表</a:t>
            </a:r>
            <a:r>
              <a:rPr lang="en-US" altLang="zh-CN" smtClean="0">
                <a:ea typeface="宋体" pitchFamily="2" charset="-122"/>
              </a:rPr>
              <a:t>12000</a:t>
            </a:r>
            <a:r>
              <a:rPr lang="zh-CN" altLang="en-US" smtClean="0">
                <a:ea typeface="宋体" pitchFamily="2" charset="-122"/>
              </a:rPr>
              <a:t>多个</a:t>
            </a:r>
            <a:r>
              <a:rPr lang="en-US" altLang="zh-CN" smtClean="0">
                <a:ea typeface="宋体" pitchFamily="2" charset="-122"/>
              </a:rPr>
              <a:t>,</a:t>
            </a:r>
            <a:r>
              <a:rPr lang="zh-CN" altLang="en-US" smtClean="0">
                <a:ea typeface="宋体" pitchFamily="2" charset="-122"/>
              </a:rPr>
              <a:t>运行的</a:t>
            </a:r>
            <a:r>
              <a:rPr lang="en-US" altLang="zh-CN" smtClean="0">
                <a:ea typeface="宋体" pitchFamily="2" charset="-122"/>
              </a:rPr>
              <a:t>ETL</a:t>
            </a:r>
            <a:r>
              <a:rPr lang="zh-CN" altLang="en-US" smtClean="0">
                <a:ea typeface="宋体" pitchFamily="2" charset="-122"/>
              </a:rPr>
              <a:t>任务</a:t>
            </a:r>
            <a:r>
              <a:rPr lang="en-US" altLang="zh-CN" smtClean="0">
                <a:ea typeface="宋体" pitchFamily="2" charset="-122"/>
              </a:rPr>
              <a:t>6000</a:t>
            </a:r>
            <a:r>
              <a:rPr lang="zh-CN" altLang="en-US" smtClean="0">
                <a:ea typeface="宋体" pitchFamily="2" charset="-122"/>
              </a:rPr>
              <a:t>多个</a:t>
            </a:r>
            <a:r>
              <a:rPr lang="en-US" altLang="zh-CN" smtClean="0">
                <a:ea typeface="宋体" pitchFamily="2" charset="-122"/>
              </a:rPr>
              <a:t>,</a:t>
            </a:r>
            <a:r>
              <a:rPr lang="zh-CN" altLang="en-US" smtClean="0">
                <a:ea typeface="宋体" pitchFamily="2" charset="-122"/>
              </a:rPr>
              <a:t>每个月都有新版本上线</a:t>
            </a:r>
          </a:p>
        </p:txBody>
      </p:sp>
      <p:sp>
        <p:nvSpPr>
          <p:cNvPr id="45059"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88105C4E-AE9E-4247-8889-1628427367D1}" type="slidenum">
              <a:rPr lang="zh-CN" altLang="en-US" sz="800" smtClean="0">
                <a:ea typeface="宋体" pitchFamily="2" charset="-122"/>
              </a:rPr>
              <a:pPr/>
              <a:t>14</a:t>
            </a:fld>
            <a:r>
              <a:rPr lang="en-US" altLang="zh-CN" sz="800" smtClean="0">
                <a:ea typeface="宋体" pitchFamily="2" charset="-122"/>
              </a:rPr>
              <a:t>  &gt; </a:t>
            </a:r>
            <a:fld id="{021244E7-E99F-48F6-B017-54D102BB6EDC}" type="datetime1">
              <a:rPr lang="en-US" altLang="zh-CN" sz="800" smtClean="0">
                <a:ea typeface="宋体" pitchFamily="2" charset="-122"/>
              </a:rPr>
              <a:pPr/>
              <a:t>10/9/2016</a:t>
            </a:fld>
            <a:endParaRPr lang="en-US" altLang="zh-CN" sz="800" smtClean="0">
              <a:ea typeface="宋体" pitchFamily="2" charset="-122"/>
            </a:endParaRPr>
          </a:p>
        </p:txBody>
      </p:sp>
      <p:sp>
        <p:nvSpPr>
          <p:cNvPr id="45058"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168400"/>
            <a:ext cx="5900738" cy="561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5C00"/>
                  </a:outerShdw>
                </a:effectLst>
              </a14:hiddenEffects>
            </a:ext>
          </a:extLst>
        </p:spPr>
      </p:pic>
      <p:sp>
        <p:nvSpPr>
          <p:cNvPr id="46083" name="Rectangle 2"/>
          <p:cNvSpPr txBox="1">
            <a:spLocks noChangeArrowheads="1"/>
          </p:cNvSpPr>
          <p:nvPr/>
        </p:nvSpPr>
        <p:spPr bwMode="auto">
          <a:xfrm>
            <a:off x="344488" y="285750"/>
            <a:ext cx="8534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nSpc>
                <a:spcPct val="85000"/>
              </a:lnSpc>
            </a:pPr>
            <a:r>
              <a:rPr lang="zh-CN" altLang="en-US" sz="2800" b="1" dirty="0" smtClean="0">
                <a:solidFill>
                  <a:schemeClr val="tx2"/>
                </a:solidFill>
                <a:ea typeface="宋体" pitchFamily="2" charset="-122"/>
              </a:rPr>
              <a:t>元数据</a:t>
            </a:r>
            <a:r>
              <a:rPr lang="zh-CN" altLang="en-US" sz="2800" b="1" dirty="0">
                <a:solidFill>
                  <a:schemeClr val="tx2"/>
                </a:solidFill>
                <a:ea typeface="宋体" pitchFamily="2" charset="-122"/>
              </a:rPr>
              <a:t>架构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zh-CN" altLang="en-US" b="1" smtClean="0">
                <a:ea typeface="宋体" pitchFamily="2" charset="-122"/>
              </a:rPr>
              <a:t>功能清单－元数据</a:t>
            </a:r>
          </a:p>
        </p:txBody>
      </p:sp>
      <p:sp>
        <p:nvSpPr>
          <p:cNvPr id="47107"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F51DBAE0-395D-4619-B087-2356C47F34C7}" type="slidenum">
              <a:rPr lang="zh-CN" altLang="en-US" sz="800" smtClean="0">
                <a:ea typeface="宋体" pitchFamily="2" charset="-122"/>
              </a:rPr>
              <a:pPr/>
              <a:t>16</a:t>
            </a:fld>
            <a:r>
              <a:rPr lang="en-US" altLang="zh-CN" sz="800" smtClean="0">
                <a:ea typeface="宋体" pitchFamily="2" charset="-122"/>
              </a:rPr>
              <a:t>  &gt; </a:t>
            </a:r>
            <a:fld id="{20183951-7471-4804-8004-AD489EBA0DAB}" type="datetime1">
              <a:rPr lang="en-US" altLang="zh-CN" sz="800" smtClean="0">
                <a:ea typeface="宋体" pitchFamily="2" charset="-122"/>
              </a:rPr>
              <a:pPr/>
              <a:t>10/9/2016</a:t>
            </a:fld>
            <a:endParaRPr lang="en-US" altLang="zh-CN" sz="800" smtClean="0">
              <a:ea typeface="宋体" pitchFamily="2" charset="-122"/>
            </a:endParaRPr>
          </a:p>
        </p:txBody>
      </p:sp>
      <p:sp>
        <p:nvSpPr>
          <p:cNvPr id="47106"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47109" name="Rectangle 3"/>
          <p:cNvSpPr>
            <a:spLocks noChangeArrowheads="1"/>
          </p:cNvSpPr>
          <p:nvPr/>
        </p:nvSpPr>
        <p:spPr bwMode="auto">
          <a:xfrm>
            <a:off x="250825" y="1268413"/>
            <a:ext cx="8569325" cy="360362"/>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600">
                <a:solidFill>
                  <a:schemeClr val="bg1"/>
                </a:solidFill>
                <a:ea typeface="宋体" pitchFamily="2" charset="-122"/>
              </a:rPr>
              <a:t>元数据</a:t>
            </a:r>
          </a:p>
        </p:txBody>
      </p:sp>
      <p:sp>
        <p:nvSpPr>
          <p:cNvPr id="47110" name="Rectangle 134"/>
          <p:cNvSpPr>
            <a:spLocks noChangeArrowheads="1"/>
          </p:cNvSpPr>
          <p:nvPr/>
        </p:nvSpPr>
        <p:spPr bwMode="auto">
          <a:xfrm>
            <a:off x="250825" y="1700213"/>
            <a:ext cx="2808288" cy="371475"/>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64008" bIns="64008" anchor="ctr">
            <a:spAutoFit/>
          </a:bodyPr>
          <a:lstStyle/>
          <a:p>
            <a:pPr algn="ctr"/>
            <a:r>
              <a:rPr lang="zh-CN" altLang="en-US" sz="1600">
                <a:solidFill>
                  <a:schemeClr val="bg1"/>
                </a:solidFill>
                <a:ea typeface="宋体" pitchFamily="2" charset="-122"/>
              </a:rPr>
              <a:t>浏览</a:t>
            </a:r>
          </a:p>
        </p:txBody>
      </p:sp>
      <p:sp>
        <p:nvSpPr>
          <p:cNvPr id="47111" name="Rectangle 167"/>
          <p:cNvSpPr>
            <a:spLocks noChangeArrowheads="1"/>
          </p:cNvSpPr>
          <p:nvPr/>
        </p:nvSpPr>
        <p:spPr bwMode="auto">
          <a:xfrm>
            <a:off x="250825" y="2132013"/>
            <a:ext cx="2808288" cy="4581525"/>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64008" bIns="64008"/>
          <a:lstStyle/>
          <a:p>
            <a:r>
              <a:rPr lang="zh-CN" altLang="en-US" sz="1600" dirty="0">
                <a:solidFill>
                  <a:schemeClr val="accent2"/>
                </a:solidFill>
                <a:ea typeface="宋体" pitchFamily="2" charset="-122"/>
              </a:rPr>
              <a:t>元数据地图浏览</a:t>
            </a:r>
          </a:p>
          <a:p>
            <a:r>
              <a:rPr lang="zh-CN" altLang="en-US" sz="1600" dirty="0">
                <a:solidFill>
                  <a:schemeClr val="accent2"/>
                </a:solidFill>
                <a:ea typeface="宋体" pitchFamily="2" charset="-122"/>
              </a:rPr>
              <a:t>元数据统计信息浏览</a:t>
            </a:r>
          </a:p>
          <a:p>
            <a:r>
              <a:rPr lang="zh-CN" altLang="en-US" sz="1600" b="1" dirty="0">
                <a:solidFill>
                  <a:srgbClr val="FF0000"/>
                </a:solidFill>
                <a:ea typeface="宋体" pitchFamily="2" charset="-122"/>
              </a:rPr>
              <a:t>全局版本比对</a:t>
            </a:r>
          </a:p>
          <a:p>
            <a:r>
              <a:rPr lang="en-US" altLang="zh-CN" sz="1600" dirty="0">
                <a:solidFill>
                  <a:schemeClr val="accent2"/>
                </a:solidFill>
                <a:ea typeface="宋体" pitchFamily="2" charset="-122"/>
              </a:rPr>
              <a:t>DW</a:t>
            </a:r>
            <a:r>
              <a:rPr lang="zh-CN" altLang="en-US" sz="1600" dirty="0">
                <a:solidFill>
                  <a:schemeClr val="accent2"/>
                </a:solidFill>
                <a:ea typeface="宋体" pitchFamily="2" charset="-122"/>
              </a:rPr>
              <a:t>来源系统元数据</a:t>
            </a:r>
          </a:p>
          <a:p>
            <a:r>
              <a:rPr lang="en-US" altLang="zh-CN" sz="1600" dirty="0">
                <a:solidFill>
                  <a:schemeClr val="accent2"/>
                </a:solidFill>
                <a:ea typeface="宋体" pitchFamily="2" charset="-122"/>
              </a:rPr>
              <a:t>DW</a:t>
            </a:r>
            <a:r>
              <a:rPr lang="zh-CN" altLang="en-US" sz="1600" dirty="0">
                <a:solidFill>
                  <a:schemeClr val="accent2"/>
                </a:solidFill>
                <a:ea typeface="宋体" pitchFamily="2" charset="-122"/>
              </a:rPr>
              <a:t>集市元数据</a:t>
            </a:r>
          </a:p>
          <a:p>
            <a:r>
              <a:rPr lang="en-US" altLang="zh-CN" sz="1600" dirty="0">
                <a:solidFill>
                  <a:schemeClr val="accent2"/>
                </a:solidFill>
                <a:ea typeface="宋体" pitchFamily="2" charset="-122"/>
              </a:rPr>
              <a:t>DW/PDM</a:t>
            </a:r>
            <a:r>
              <a:rPr lang="zh-CN" altLang="en-US" sz="1600" dirty="0">
                <a:solidFill>
                  <a:schemeClr val="accent2"/>
                </a:solidFill>
                <a:ea typeface="宋体" pitchFamily="2" charset="-122"/>
              </a:rPr>
              <a:t>元数据</a:t>
            </a:r>
          </a:p>
          <a:p>
            <a:r>
              <a:rPr lang="en-US" altLang="zh-CN" sz="1600" dirty="0">
                <a:solidFill>
                  <a:schemeClr val="accent2"/>
                </a:solidFill>
                <a:ea typeface="宋体" pitchFamily="2" charset="-122"/>
              </a:rPr>
              <a:t>LDM</a:t>
            </a:r>
            <a:r>
              <a:rPr lang="zh-CN" altLang="en-US" sz="1600" dirty="0">
                <a:solidFill>
                  <a:schemeClr val="accent2"/>
                </a:solidFill>
                <a:ea typeface="宋体" pitchFamily="2" charset="-122"/>
              </a:rPr>
              <a:t>元数据</a:t>
            </a:r>
          </a:p>
          <a:p>
            <a:r>
              <a:rPr lang="en-US" altLang="zh-CN" sz="1600" dirty="0">
                <a:solidFill>
                  <a:schemeClr val="accent2"/>
                </a:solidFill>
                <a:ea typeface="宋体" pitchFamily="2" charset="-122"/>
              </a:rPr>
              <a:t>ETL</a:t>
            </a:r>
            <a:r>
              <a:rPr lang="zh-CN" altLang="en-US" sz="1600" dirty="0">
                <a:solidFill>
                  <a:schemeClr val="accent2"/>
                </a:solidFill>
                <a:ea typeface="宋体" pitchFamily="2" charset="-122"/>
              </a:rPr>
              <a:t>、映射信息元数据</a:t>
            </a:r>
          </a:p>
          <a:p>
            <a:r>
              <a:rPr lang="zh-CN" altLang="en-US" sz="1600" dirty="0">
                <a:solidFill>
                  <a:schemeClr val="accent2"/>
                </a:solidFill>
                <a:ea typeface="宋体" pitchFamily="2" charset="-122"/>
              </a:rPr>
              <a:t>数据文件元数据</a:t>
            </a:r>
            <a:endParaRPr lang="en-US" altLang="zh-CN" sz="1600" dirty="0">
              <a:solidFill>
                <a:schemeClr val="accent2"/>
              </a:solidFill>
              <a:ea typeface="宋体" pitchFamily="2" charset="-122"/>
            </a:endParaRPr>
          </a:p>
          <a:p>
            <a:r>
              <a:rPr lang="zh-CN" altLang="en-US" sz="1600" dirty="0">
                <a:solidFill>
                  <a:schemeClr val="accent2"/>
                </a:solidFill>
                <a:ea typeface="宋体" pitchFamily="2" charset="-122"/>
              </a:rPr>
              <a:t>用户查询样例</a:t>
            </a:r>
          </a:p>
          <a:p>
            <a:r>
              <a:rPr lang="zh-CN" altLang="en-US" sz="1600" dirty="0">
                <a:solidFill>
                  <a:schemeClr val="accent2"/>
                </a:solidFill>
                <a:ea typeface="宋体" pitchFamily="2" charset="-122"/>
              </a:rPr>
              <a:t>元数据对象版本查看与比对</a:t>
            </a:r>
          </a:p>
          <a:p>
            <a:r>
              <a:rPr lang="zh-CN" altLang="en-US" sz="1600" b="1" dirty="0">
                <a:solidFill>
                  <a:srgbClr val="FF0000"/>
                </a:solidFill>
                <a:ea typeface="宋体" pitchFamily="2" charset="-122"/>
              </a:rPr>
              <a:t>影响分析</a:t>
            </a:r>
          </a:p>
          <a:p>
            <a:r>
              <a:rPr lang="zh-CN" altLang="en-US" sz="1600" b="1" dirty="0">
                <a:solidFill>
                  <a:srgbClr val="FF0000"/>
                </a:solidFill>
                <a:ea typeface="宋体" pitchFamily="2" charset="-122"/>
              </a:rPr>
              <a:t>血缘分析</a:t>
            </a:r>
          </a:p>
          <a:p>
            <a:r>
              <a:rPr lang="zh-CN" altLang="en-US" sz="1600" dirty="0">
                <a:solidFill>
                  <a:schemeClr val="accent2"/>
                </a:solidFill>
                <a:ea typeface="宋体" pitchFamily="2" charset="-122"/>
              </a:rPr>
              <a:t>元数据质量分析</a:t>
            </a:r>
          </a:p>
          <a:p>
            <a:r>
              <a:rPr lang="zh-CN" altLang="en-US" sz="1600" dirty="0">
                <a:solidFill>
                  <a:schemeClr val="accent2"/>
                </a:solidFill>
                <a:ea typeface="宋体" pitchFamily="2" charset="-122"/>
              </a:rPr>
              <a:t>孤立对象分析</a:t>
            </a:r>
          </a:p>
          <a:p>
            <a:r>
              <a:rPr lang="zh-CN" altLang="en-US" sz="1600" dirty="0">
                <a:solidFill>
                  <a:schemeClr val="accent2"/>
                </a:solidFill>
                <a:ea typeface="宋体" pitchFamily="2" charset="-122"/>
              </a:rPr>
              <a:t>全局检索</a:t>
            </a:r>
          </a:p>
          <a:p>
            <a:r>
              <a:rPr lang="zh-CN" altLang="en-US" sz="1600" dirty="0">
                <a:solidFill>
                  <a:schemeClr val="accent2"/>
                </a:solidFill>
                <a:ea typeface="宋体" pitchFamily="2" charset="-122"/>
              </a:rPr>
              <a:t>用户注释</a:t>
            </a:r>
          </a:p>
          <a:p>
            <a:r>
              <a:rPr lang="zh-CN" altLang="en-US" sz="1600" dirty="0">
                <a:solidFill>
                  <a:schemeClr val="accent2"/>
                </a:solidFill>
                <a:ea typeface="宋体" pitchFamily="2" charset="-122"/>
              </a:rPr>
              <a:t>元数据下载</a:t>
            </a:r>
          </a:p>
        </p:txBody>
      </p:sp>
      <p:sp>
        <p:nvSpPr>
          <p:cNvPr id="47112" name="Rectangle 167"/>
          <p:cNvSpPr>
            <a:spLocks noChangeArrowheads="1"/>
          </p:cNvSpPr>
          <p:nvPr/>
        </p:nvSpPr>
        <p:spPr bwMode="auto">
          <a:xfrm>
            <a:off x="3130550" y="2132013"/>
            <a:ext cx="2808288" cy="4581525"/>
          </a:xfrm>
          <a:prstGeom prst="rect">
            <a:avLst/>
          </a:prstGeom>
          <a:solidFill>
            <a:schemeClr val="bg2"/>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4008" bIns="64008"/>
          <a:lstStyle/>
          <a:p>
            <a:r>
              <a:rPr lang="zh-CN" altLang="en-US" sz="1600" dirty="0">
                <a:solidFill>
                  <a:schemeClr val="accent2"/>
                </a:solidFill>
                <a:ea typeface="宋体" pitchFamily="2" charset="-122"/>
              </a:rPr>
              <a:t>批量</a:t>
            </a:r>
            <a:r>
              <a:rPr lang="zh-CN" altLang="en-US" sz="1600" b="1" dirty="0">
                <a:solidFill>
                  <a:srgbClr val="FF0000"/>
                </a:solidFill>
                <a:ea typeface="宋体" pitchFamily="2" charset="-122"/>
              </a:rPr>
              <a:t>元数据加载</a:t>
            </a:r>
          </a:p>
          <a:p>
            <a:r>
              <a:rPr lang="zh-CN" altLang="en-US" sz="1600" dirty="0">
                <a:solidFill>
                  <a:schemeClr val="accent2"/>
                </a:solidFill>
                <a:ea typeface="宋体" pitchFamily="2" charset="-122"/>
              </a:rPr>
              <a:t>元数据缓冲区管理</a:t>
            </a:r>
          </a:p>
          <a:p>
            <a:r>
              <a:rPr lang="zh-CN" altLang="en-US" sz="1600" dirty="0">
                <a:solidFill>
                  <a:schemeClr val="accent2"/>
                </a:solidFill>
                <a:ea typeface="宋体" pitchFamily="2" charset="-122"/>
              </a:rPr>
              <a:t>元数据版本回滚</a:t>
            </a:r>
          </a:p>
          <a:p>
            <a:r>
              <a:rPr lang="zh-CN" altLang="en-US" sz="1600" dirty="0">
                <a:solidFill>
                  <a:schemeClr val="accent2"/>
                </a:solidFill>
                <a:ea typeface="宋体" pitchFamily="2" charset="-122"/>
              </a:rPr>
              <a:t>业务元数据管理</a:t>
            </a:r>
          </a:p>
          <a:p>
            <a:r>
              <a:rPr lang="zh-CN" altLang="en-US" sz="1600" dirty="0">
                <a:solidFill>
                  <a:schemeClr val="accent2"/>
                </a:solidFill>
                <a:ea typeface="宋体" pitchFamily="2" charset="-122"/>
              </a:rPr>
              <a:t>源系统元数据管理</a:t>
            </a:r>
          </a:p>
          <a:p>
            <a:r>
              <a:rPr lang="en-US" altLang="zh-CN" sz="1600" dirty="0">
                <a:solidFill>
                  <a:schemeClr val="accent2"/>
                </a:solidFill>
                <a:ea typeface="宋体" pitchFamily="2" charset="-122"/>
              </a:rPr>
              <a:t>DW</a:t>
            </a:r>
            <a:r>
              <a:rPr lang="zh-CN" altLang="en-US" sz="1600" dirty="0">
                <a:solidFill>
                  <a:schemeClr val="accent2"/>
                </a:solidFill>
                <a:ea typeface="宋体" pitchFamily="2" charset="-122"/>
              </a:rPr>
              <a:t>集市元数据管理</a:t>
            </a:r>
          </a:p>
          <a:p>
            <a:r>
              <a:rPr lang="en-US" altLang="zh-CN" sz="1600" dirty="0">
                <a:solidFill>
                  <a:schemeClr val="accent2"/>
                </a:solidFill>
                <a:ea typeface="宋体" pitchFamily="2" charset="-122"/>
              </a:rPr>
              <a:t>DW/PDM</a:t>
            </a:r>
            <a:r>
              <a:rPr lang="zh-CN" altLang="en-US" sz="1600" dirty="0">
                <a:solidFill>
                  <a:schemeClr val="accent2"/>
                </a:solidFill>
                <a:ea typeface="宋体" pitchFamily="2" charset="-122"/>
              </a:rPr>
              <a:t>元数据管理</a:t>
            </a:r>
          </a:p>
          <a:p>
            <a:r>
              <a:rPr lang="en-US" altLang="zh-CN" sz="1600" dirty="0">
                <a:solidFill>
                  <a:schemeClr val="accent2"/>
                </a:solidFill>
                <a:ea typeface="宋体" pitchFamily="2" charset="-122"/>
              </a:rPr>
              <a:t>LDM</a:t>
            </a:r>
            <a:r>
              <a:rPr lang="zh-CN" altLang="en-US" sz="1600" dirty="0">
                <a:solidFill>
                  <a:schemeClr val="accent2"/>
                </a:solidFill>
                <a:ea typeface="宋体" pitchFamily="2" charset="-122"/>
              </a:rPr>
              <a:t>元数据管理</a:t>
            </a:r>
          </a:p>
          <a:p>
            <a:r>
              <a:rPr lang="en-US" altLang="zh-CN" sz="1600" dirty="0">
                <a:solidFill>
                  <a:schemeClr val="accent2"/>
                </a:solidFill>
                <a:ea typeface="宋体" pitchFamily="2" charset="-122"/>
              </a:rPr>
              <a:t>ETL</a:t>
            </a:r>
            <a:r>
              <a:rPr lang="zh-CN" altLang="en-US" sz="1600" dirty="0">
                <a:solidFill>
                  <a:schemeClr val="accent2"/>
                </a:solidFill>
                <a:ea typeface="宋体" pitchFamily="2" charset="-122"/>
              </a:rPr>
              <a:t>元数据管理</a:t>
            </a:r>
          </a:p>
          <a:p>
            <a:r>
              <a:rPr lang="zh-CN" altLang="en-US" sz="1600" dirty="0">
                <a:solidFill>
                  <a:schemeClr val="accent2"/>
                </a:solidFill>
                <a:ea typeface="宋体" pitchFamily="2" charset="-122"/>
              </a:rPr>
              <a:t>数据文件元数据管理</a:t>
            </a:r>
          </a:p>
          <a:p>
            <a:r>
              <a:rPr lang="zh-CN" altLang="en-US" sz="1600" dirty="0">
                <a:solidFill>
                  <a:schemeClr val="accent2"/>
                </a:solidFill>
                <a:ea typeface="宋体" pitchFamily="2" charset="-122"/>
              </a:rPr>
              <a:t>查询样例管理</a:t>
            </a:r>
          </a:p>
          <a:p>
            <a:r>
              <a:rPr lang="zh-CN" altLang="en-US" sz="1600" dirty="0">
                <a:solidFill>
                  <a:schemeClr val="accent2"/>
                </a:solidFill>
                <a:ea typeface="宋体" pitchFamily="2" charset="-122"/>
              </a:rPr>
              <a:t>元数据上传</a:t>
            </a:r>
          </a:p>
          <a:p>
            <a:r>
              <a:rPr lang="zh-CN" altLang="en-US" sz="1600" dirty="0">
                <a:solidFill>
                  <a:schemeClr val="accent2"/>
                </a:solidFill>
                <a:ea typeface="宋体" pitchFamily="2" charset="-122"/>
              </a:rPr>
              <a:t>元数据模板管理</a:t>
            </a:r>
          </a:p>
          <a:p>
            <a:r>
              <a:rPr lang="zh-CN" altLang="en-US" sz="1600" dirty="0">
                <a:solidFill>
                  <a:schemeClr val="accent2"/>
                </a:solidFill>
                <a:ea typeface="宋体" pitchFamily="2" charset="-122"/>
              </a:rPr>
              <a:t>元数据桥接器管理</a:t>
            </a:r>
          </a:p>
          <a:p>
            <a:r>
              <a:rPr lang="zh-CN" altLang="en-US" sz="1600" dirty="0">
                <a:solidFill>
                  <a:schemeClr val="accent2"/>
                </a:solidFill>
                <a:ea typeface="宋体" pitchFamily="2" charset="-122"/>
              </a:rPr>
              <a:t>版本管理</a:t>
            </a:r>
          </a:p>
        </p:txBody>
      </p:sp>
      <p:sp>
        <p:nvSpPr>
          <p:cNvPr id="47113" name="Rectangle 134"/>
          <p:cNvSpPr>
            <a:spLocks noChangeArrowheads="1"/>
          </p:cNvSpPr>
          <p:nvPr/>
        </p:nvSpPr>
        <p:spPr bwMode="auto">
          <a:xfrm>
            <a:off x="3130550" y="1700213"/>
            <a:ext cx="2808288" cy="371475"/>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64008" bIns="64008" anchor="ctr">
            <a:spAutoFit/>
          </a:bodyPr>
          <a:lstStyle/>
          <a:p>
            <a:pPr algn="ctr"/>
            <a:r>
              <a:rPr lang="zh-CN" altLang="en-US" sz="1600">
                <a:solidFill>
                  <a:schemeClr val="bg1"/>
                </a:solidFill>
                <a:ea typeface="宋体" pitchFamily="2" charset="-122"/>
              </a:rPr>
              <a:t>管理</a:t>
            </a:r>
          </a:p>
        </p:txBody>
      </p:sp>
      <p:sp>
        <p:nvSpPr>
          <p:cNvPr id="47114" name="Rectangle 134"/>
          <p:cNvSpPr>
            <a:spLocks noChangeArrowheads="1"/>
          </p:cNvSpPr>
          <p:nvPr/>
        </p:nvSpPr>
        <p:spPr bwMode="auto">
          <a:xfrm>
            <a:off x="6011863" y="1700213"/>
            <a:ext cx="2808287" cy="3714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64008" bIns="64008" anchor="ctr">
            <a:spAutoFit/>
          </a:bodyPr>
          <a:lstStyle/>
          <a:p>
            <a:pPr algn="ctr"/>
            <a:r>
              <a:rPr lang="zh-CN" altLang="en-US" sz="1600">
                <a:solidFill>
                  <a:schemeClr val="bg1"/>
                </a:solidFill>
                <a:ea typeface="宋体" pitchFamily="2" charset="-122"/>
              </a:rPr>
              <a:t>执行</a:t>
            </a:r>
          </a:p>
        </p:txBody>
      </p:sp>
      <p:sp>
        <p:nvSpPr>
          <p:cNvPr id="47115" name="Rectangle 167"/>
          <p:cNvSpPr>
            <a:spLocks noChangeArrowheads="1"/>
          </p:cNvSpPr>
          <p:nvPr/>
        </p:nvSpPr>
        <p:spPr bwMode="auto">
          <a:xfrm>
            <a:off x="6011863" y="2132013"/>
            <a:ext cx="2808287" cy="4581525"/>
          </a:xfrm>
          <a:prstGeom prst="rect">
            <a:avLst/>
          </a:prstGeom>
          <a:solidFill>
            <a:schemeClr val="bg2"/>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4008" bIns="64008"/>
          <a:lstStyle/>
          <a:p>
            <a:r>
              <a:rPr lang="zh-CN" altLang="en-US" sz="1600" dirty="0">
                <a:solidFill>
                  <a:schemeClr val="accent2"/>
                </a:solidFill>
                <a:ea typeface="宋体" pitchFamily="2" charset="-122"/>
              </a:rPr>
              <a:t>元数据</a:t>
            </a:r>
            <a:r>
              <a:rPr lang="zh-CN" altLang="en-US" sz="1600" b="1" dirty="0">
                <a:solidFill>
                  <a:srgbClr val="FF0000"/>
                </a:solidFill>
                <a:ea typeface="宋体" pitchFamily="2" charset="-122"/>
              </a:rPr>
              <a:t>自动更新模块</a:t>
            </a:r>
          </a:p>
          <a:p>
            <a:r>
              <a:rPr lang="en-US" altLang="zh-CN" sz="1600" dirty="0">
                <a:solidFill>
                  <a:schemeClr val="accent2"/>
                </a:solidFill>
                <a:ea typeface="宋体" pitchFamily="2" charset="-122"/>
              </a:rPr>
              <a:t>ETL</a:t>
            </a:r>
            <a:r>
              <a:rPr lang="zh-CN" altLang="en-US" sz="1600" dirty="0">
                <a:solidFill>
                  <a:schemeClr val="accent2"/>
                </a:solidFill>
                <a:ea typeface="宋体" pitchFamily="2" charset="-122"/>
              </a:rPr>
              <a:t>相关数据同步</a:t>
            </a:r>
          </a:p>
          <a:p>
            <a:r>
              <a:rPr lang="en-US" altLang="zh-CN" sz="1600" dirty="0">
                <a:solidFill>
                  <a:schemeClr val="accent2"/>
                </a:solidFill>
                <a:ea typeface="宋体" pitchFamily="2" charset="-122"/>
              </a:rPr>
              <a:t>SQL</a:t>
            </a:r>
            <a:r>
              <a:rPr lang="zh-CN" altLang="en-US" sz="1600" dirty="0">
                <a:solidFill>
                  <a:schemeClr val="accent2"/>
                </a:solidFill>
                <a:ea typeface="宋体" pitchFamily="2" charset="-122"/>
              </a:rPr>
              <a:t>解析处理模块</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bwMode="white">
          <a:xfrm>
            <a:off x="395288" y="188913"/>
            <a:ext cx="8066087" cy="762000"/>
          </a:xfrm>
          <a:noFill/>
        </p:spPr>
        <p:txBody>
          <a:bodyPr>
            <a:normAutofit/>
          </a:bodyPr>
          <a:lstStyle/>
          <a:p>
            <a:pPr eaLnBrk="1" hangingPunct="1"/>
            <a:r>
              <a:rPr lang="zh-CN" altLang="en-US" b="1" smtClean="0">
                <a:ea typeface="宋体" pitchFamily="2" charset="-122"/>
              </a:rPr>
              <a:t>元数据浏览的灵活性</a:t>
            </a:r>
          </a:p>
        </p:txBody>
      </p:sp>
      <p:sp>
        <p:nvSpPr>
          <p:cNvPr id="48134" name="Rectangle 4"/>
          <p:cNvSpPr>
            <a:spLocks noGrp="1" noChangeArrowheads="1"/>
          </p:cNvSpPr>
          <p:nvPr>
            <p:ph idx="1"/>
          </p:nvPr>
        </p:nvSpPr>
        <p:spPr>
          <a:xfrm>
            <a:off x="250825" y="1268413"/>
            <a:ext cx="5329238" cy="5589587"/>
          </a:xfrm>
          <a:extLst>
            <a:ext uri="{909E8E84-426E-40DD-AFC4-6F175D3DCCD1}">
              <a14:hiddenFill xmlns:a14="http://schemas.microsoft.com/office/drawing/2010/main">
                <a:solidFill>
                  <a:schemeClr val="accent1"/>
                </a:solidFill>
              </a14:hiddenFill>
            </a:ext>
          </a:extLst>
        </p:spPr>
        <p:txBody>
          <a:bodyPr/>
          <a:lstStyle/>
          <a:p>
            <a:pPr eaLnBrk="1" hangingPunct="1"/>
            <a:r>
              <a:rPr lang="zh-CN" altLang="en-US" sz="2000" smtClean="0">
                <a:ea typeface="宋体" pitchFamily="2" charset="-122"/>
              </a:rPr>
              <a:t>元数据对象关系呈</a:t>
            </a:r>
            <a:r>
              <a:rPr lang="zh-CN" altLang="en-US" sz="2000" b="1" smtClean="0">
                <a:ea typeface="宋体" pitchFamily="2" charset="-122"/>
              </a:rPr>
              <a:t>立体网状</a:t>
            </a:r>
            <a:endParaRPr lang="zh-CN" altLang="en-US" sz="2000" smtClean="0">
              <a:ea typeface="宋体" pitchFamily="2" charset="-122"/>
            </a:endParaRPr>
          </a:p>
          <a:p>
            <a:pPr eaLnBrk="1" hangingPunct="1"/>
            <a:r>
              <a:rPr lang="zh-CN" altLang="en-US" sz="2000" b="1" smtClean="0">
                <a:ea typeface="宋体" pitchFamily="2" charset="-122"/>
              </a:rPr>
              <a:t>看本体</a:t>
            </a:r>
            <a:r>
              <a:rPr lang="en-US" altLang="zh-CN" sz="2000" smtClean="0">
                <a:ea typeface="宋体" pitchFamily="2" charset="-122"/>
              </a:rPr>
              <a:t>——</a:t>
            </a:r>
            <a:r>
              <a:rPr lang="zh-CN" altLang="en-US" sz="2000" smtClean="0">
                <a:ea typeface="宋体" pitchFamily="2" charset="-122"/>
              </a:rPr>
              <a:t>查看对象本身定义，例如表的名称、注释等信息。</a:t>
            </a:r>
          </a:p>
          <a:p>
            <a:pPr eaLnBrk="1" hangingPunct="1"/>
            <a:r>
              <a:rPr lang="zh-CN" altLang="en-US" sz="2000" b="1" smtClean="0">
                <a:ea typeface="宋体" pitchFamily="2" charset="-122"/>
              </a:rPr>
              <a:t>向上看</a:t>
            </a:r>
            <a:r>
              <a:rPr lang="en-US" altLang="zh-CN" sz="2000" smtClean="0">
                <a:ea typeface="宋体" pitchFamily="2" charset="-122"/>
              </a:rPr>
              <a:t>——</a:t>
            </a:r>
            <a:r>
              <a:rPr lang="zh-CN" altLang="en-US" sz="2000" smtClean="0">
                <a:ea typeface="宋体" pitchFamily="2" charset="-122"/>
              </a:rPr>
              <a:t>查看对象所属对象的定义，例如表所归属的数据库。</a:t>
            </a:r>
          </a:p>
          <a:p>
            <a:pPr eaLnBrk="1" hangingPunct="1"/>
            <a:r>
              <a:rPr lang="zh-CN" altLang="en-US" sz="2000" b="1" smtClean="0">
                <a:ea typeface="宋体" pitchFamily="2" charset="-122"/>
              </a:rPr>
              <a:t>向下看</a:t>
            </a:r>
            <a:r>
              <a:rPr lang="en-US" altLang="zh-CN" sz="2000" smtClean="0">
                <a:ea typeface="宋体" pitchFamily="2" charset="-122"/>
              </a:rPr>
              <a:t>——</a:t>
            </a:r>
            <a:r>
              <a:rPr lang="zh-CN" altLang="en-US" sz="2000" smtClean="0">
                <a:ea typeface="宋体" pitchFamily="2" charset="-122"/>
              </a:rPr>
              <a:t>查看对象包含的对象的定义，例如表所包含的字段、索引等。</a:t>
            </a:r>
          </a:p>
          <a:p>
            <a:pPr eaLnBrk="1" hangingPunct="1"/>
            <a:r>
              <a:rPr lang="zh-CN" altLang="en-US" sz="2000" b="1" smtClean="0">
                <a:ea typeface="宋体" pitchFamily="2" charset="-122"/>
              </a:rPr>
              <a:t>向前看</a:t>
            </a:r>
            <a:r>
              <a:rPr lang="en-US" altLang="zh-CN" sz="2000" smtClean="0">
                <a:ea typeface="宋体" pitchFamily="2" charset="-122"/>
              </a:rPr>
              <a:t>——</a:t>
            </a:r>
            <a:r>
              <a:rPr lang="zh-CN" altLang="en-US" sz="2000" smtClean="0">
                <a:ea typeface="宋体" pitchFamily="2" charset="-122"/>
              </a:rPr>
              <a:t>查看对象的上游信息对象，例如该表的数据的来源表。</a:t>
            </a:r>
          </a:p>
          <a:p>
            <a:pPr eaLnBrk="1" hangingPunct="1"/>
            <a:r>
              <a:rPr lang="zh-CN" altLang="en-US" sz="2000" b="1" smtClean="0">
                <a:ea typeface="宋体" pitchFamily="2" charset="-122"/>
              </a:rPr>
              <a:t>向后看</a:t>
            </a:r>
            <a:r>
              <a:rPr lang="en-US" altLang="zh-CN" sz="2000" smtClean="0">
                <a:ea typeface="宋体" pitchFamily="2" charset="-122"/>
              </a:rPr>
              <a:t>——</a:t>
            </a:r>
            <a:r>
              <a:rPr lang="zh-CN" altLang="en-US" sz="2000" smtClean="0">
                <a:ea typeface="宋体" pitchFamily="2" charset="-122"/>
              </a:rPr>
              <a:t>查看对象的下游信息对象，例如该表的数据的目标表。</a:t>
            </a:r>
          </a:p>
          <a:p>
            <a:pPr eaLnBrk="1" hangingPunct="1"/>
            <a:r>
              <a:rPr lang="zh-CN" altLang="en-US" sz="2000" b="1" smtClean="0">
                <a:ea typeface="宋体" pitchFamily="2" charset="-122"/>
              </a:rPr>
              <a:t>看历史</a:t>
            </a:r>
            <a:r>
              <a:rPr lang="en-US" altLang="zh-CN" sz="2000" smtClean="0">
                <a:ea typeface="宋体" pitchFamily="2" charset="-122"/>
              </a:rPr>
              <a:t>——</a:t>
            </a:r>
            <a:r>
              <a:rPr lang="zh-CN" altLang="en-US" sz="2000" smtClean="0">
                <a:ea typeface="宋体" pitchFamily="2" charset="-122"/>
              </a:rPr>
              <a:t>查看对象的历史变更信息。例如该表在上一个版本中的内容。</a:t>
            </a:r>
          </a:p>
          <a:p>
            <a:pPr eaLnBrk="1" hangingPunct="1"/>
            <a:r>
              <a:rPr lang="zh-CN" altLang="en-US" sz="2000" b="1" smtClean="0">
                <a:ea typeface="宋体" pitchFamily="2" charset="-122"/>
              </a:rPr>
              <a:t>看友邻</a:t>
            </a:r>
            <a:r>
              <a:rPr lang="en-US" altLang="zh-CN" sz="2000" smtClean="0">
                <a:ea typeface="宋体" pitchFamily="2" charset="-122"/>
              </a:rPr>
              <a:t>——</a:t>
            </a:r>
            <a:r>
              <a:rPr lang="zh-CN" altLang="en-US" sz="2000" smtClean="0">
                <a:ea typeface="宋体" pitchFamily="2" charset="-122"/>
              </a:rPr>
              <a:t>查看与对象有关系的其他对象，例如涉及该表的脚本等信息</a:t>
            </a:r>
            <a:r>
              <a:rPr lang="zh-CN" altLang="en-US" smtClean="0">
                <a:ea typeface="宋体" pitchFamily="2" charset="-122"/>
              </a:rPr>
              <a:t>。</a:t>
            </a:r>
          </a:p>
        </p:txBody>
      </p:sp>
      <p:sp>
        <p:nvSpPr>
          <p:cNvPr id="48131"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92ED4D7B-1516-4103-8951-A4B8FB8D34C7}" type="slidenum">
              <a:rPr lang="zh-CN" altLang="en-US" sz="800" smtClean="0">
                <a:ea typeface="宋体" pitchFamily="2" charset="-122"/>
              </a:rPr>
              <a:pPr/>
              <a:t>17</a:t>
            </a:fld>
            <a:r>
              <a:rPr lang="en-US" altLang="zh-CN" sz="800" smtClean="0">
                <a:ea typeface="宋体" pitchFamily="2" charset="-122"/>
              </a:rPr>
              <a:t>  &gt; </a:t>
            </a:r>
            <a:fld id="{9ABDB91B-92C2-4BEA-8564-FA53A4DA192C}" type="datetime1">
              <a:rPr lang="en-US" altLang="zh-CN" sz="800" smtClean="0">
                <a:ea typeface="宋体" pitchFamily="2" charset="-122"/>
              </a:rPr>
              <a:pPr/>
              <a:t>10/9/2016</a:t>
            </a:fld>
            <a:endParaRPr lang="en-US" altLang="zh-CN" sz="800" smtClean="0">
              <a:ea typeface="宋体" pitchFamily="2" charset="-122"/>
            </a:endParaRPr>
          </a:p>
        </p:txBody>
      </p:sp>
      <p:sp>
        <p:nvSpPr>
          <p:cNvPr id="48130"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48132" name="AutoShape 2"/>
          <p:cNvSpPr>
            <a:spLocks noChangeArrowheads="1"/>
          </p:cNvSpPr>
          <p:nvPr/>
        </p:nvSpPr>
        <p:spPr bwMode="auto">
          <a:xfrm>
            <a:off x="7380288" y="1989138"/>
            <a:ext cx="865187" cy="865187"/>
          </a:xfrm>
          <a:prstGeom prst="cube">
            <a:avLst>
              <a:gd name="adj" fmla="val 17616"/>
            </a:avLst>
          </a:prstGeom>
          <a:solidFill>
            <a:srgbClr val="FF9900">
              <a:alpha val="5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b="1">
                <a:solidFill>
                  <a:srgbClr val="0000FF"/>
                </a:solidFill>
                <a:latin typeface="Arial" pitchFamily="34" charset="0"/>
                <a:ea typeface="宋体" pitchFamily="2" charset="-122"/>
              </a:rPr>
              <a:t>历史</a:t>
            </a:r>
          </a:p>
          <a:p>
            <a:pPr algn="ctr" eaLnBrk="1" hangingPunct="1"/>
            <a:r>
              <a:rPr lang="zh-CN" altLang="en-US" sz="1400" b="1">
                <a:solidFill>
                  <a:srgbClr val="0000FF"/>
                </a:solidFill>
                <a:latin typeface="Arial" pitchFamily="34" charset="0"/>
                <a:ea typeface="宋体" pitchFamily="2" charset="-122"/>
              </a:rPr>
              <a:t>对象</a:t>
            </a:r>
          </a:p>
        </p:txBody>
      </p:sp>
      <p:sp>
        <p:nvSpPr>
          <p:cNvPr id="48135" name="AutoShape 5"/>
          <p:cNvSpPr>
            <a:spLocks noChangeArrowheads="1"/>
          </p:cNvSpPr>
          <p:nvPr/>
        </p:nvSpPr>
        <p:spPr bwMode="auto">
          <a:xfrm>
            <a:off x="6877050" y="1341438"/>
            <a:ext cx="865188" cy="865187"/>
          </a:xfrm>
          <a:prstGeom prst="cube">
            <a:avLst>
              <a:gd name="adj" fmla="val 17616"/>
            </a:avLst>
          </a:prstGeom>
          <a:solidFill>
            <a:srgbClr val="FF9900">
              <a:alpha val="5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b="1">
                <a:solidFill>
                  <a:srgbClr val="0000FF"/>
                </a:solidFill>
                <a:latin typeface="Arial" pitchFamily="34" charset="0"/>
                <a:ea typeface="宋体" pitchFamily="2" charset="-122"/>
              </a:rPr>
              <a:t>所属</a:t>
            </a:r>
          </a:p>
          <a:p>
            <a:pPr algn="ctr" eaLnBrk="1" hangingPunct="1"/>
            <a:r>
              <a:rPr lang="zh-CN" altLang="en-US" sz="1400" b="1">
                <a:solidFill>
                  <a:srgbClr val="0000FF"/>
                </a:solidFill>
                <a:latin typeface="Arial" pitchFamily="34" charset="0"/>
                <a:ea typeface="宋体" pitchFamily="2" charset="-122"/>
              </a:rPr>
              <a:t>对象</a:t>
            </a:r>
          </a:p>
        </p:txBody>
      </p:sp>
      <p:sp>
        <p:nvSpPr>
          <p:cNvPr id="48136" name="AutoShape 6"/>
          <p:cNvSpPr>
            <a:spLocks noChangeArrowheads="1"/>
          </p:cNvSpPr>
          <p:nvPr/>
        </p:nvSpPr>
        <p:spPr bwMode="auto">
          <a:xfrm>
            <a:off x="6877050" y="3643313"/>
            <a:ext cx="865188" cy="865187"/>
          </a:xfrm>
          <a:prstGeom prst="cube">
            <a:avLst>
              <a:gd name="adj" fmla="val 17616"/>
            </a:avLst>
          </a:prstGeom>
          <a:solidFill>
            <a:srgbClr val="FF9900">
              <a:alpha val="5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b="1">
                <a:solidFill>
                  <a:srgbClr val="0000FF"/>
                </a:solidFill>
                <a:latin typeface="Arial" pitchFamily="34" charset="0"/>
                <a:ea typeface="宋体" pitchFamily="2" charset="-122"/>
              </a:rPr>
              <a:t>包含</a:t>
            </a:r>
          </a:p>
          <a:p>
            <a:pPr algn="ctr" eaLnBrk="1" hangingPunct="1"/>
            <a:r>
              <a:rPr lang="zh-CN" altLang="en-US" sz="1400" b="1">
                <a:solidFill>
                  <a:srgbClr val="0000FF"/>
                </a:solidFill>
                <a:latin typeface="Arial" pitchFamily="34" charset="0"/>
                <a:ea typeface="宋体" pitchFamily="2" charset="-122"/>
              </a:rPr>
              <a:t>对象</a:t>
            </a:r>
          </a:p>
        </p:txBody>
      </p:sp>
      <p:sp>
        <p:nvSpPr>
          <p:cNvPr id="48137" name="AutoShape 7"/>
          <p:cNvSpPr>
            <a:spLocks noChangeArrowheads="1"/>
          </p:cNvSpPr>
          <p:nvPr/>
        </p:nvSpPr>
        <p:spPr bwMode="auto">
          <a:xfrm>
            <a:off x="8027988" y="2492375"/>
            <a:ext cx="865187" cy="865188"/>
          </a:xfrm>
          <a:prstGeom prst="cube">
            <a:avLst>
              <a:gd name="adj" fmla="val 17616"/>
            </a:avLst>
          </a:prstGeom>
          <a:solidFill>
            <a:srgbClr val="FF9900">
              <a:alpha val="5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b="1">
                <a:solidFill>
                  <a:srgbClr val="0000FF"/>
                </a:solidFill>
                <a:latin typeface="Arial" pitchFamily="34" charset="0"/>
                <a:ea typeface="宋体" pitchFamily="2" charset="-122"/>
              </a:rPr>
              <a:t>目标</a:t>
            </a:r>
          </a:p>
          <a:p>
            <a:pPr algn="ctr" eaLnBrk="1" hangingPunct="1"/>
            <a:r>
              <a:rPr lang="zh-CN" altLang="en-US" sz="1400" b="1">
                <a:solidFill>
                  <a:srgbClr val="0000FF"/>
                </a:solidFill>
                <a:latin typeface="Arial" pitchFamily="34" charset="0"/>
                <a:ea typeface="宋体" pitchFamily="2" charset="-122"/>
              </a:rPr>
              <a:t>对象</a:t>
            </a:r>
          </a:p>
        </p:txBody>
      </p:sp>
      <p:sp>
        <p:nvSpPr>
          <p:cNvPr id="48138" name="AutoShape 8"/>
          <p:cNvSpPr>
            <a:spLocks noChangeArrowheads="1"/>
          </p:cNvSpPr>
          <p:nvPr/>
        </p:nvSpPr>
        <p:spPr bwMode="auto">
          <a:xfrm>
            <a:off x="5726113" y="2492375"/>
            <a:ext cx="865187" cy="865188"/>
          </a:xfrm>
          <a:prstGeom prst="cube">
            <a:avLst>
              <a:gd name="adj" fmla="val 17616"/>
            </a:avLst>
          </a:prstGeom>
          <a:solidFill>
            <a:srgbClr val="FF9900">
              <a:alpha val="5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b="1">
                <a:solidFill>
                  <a:srgbClr val="0000FF"/>
                </a:solidFill>
                <a:latin typeface="Arial" pitchFamily="34" charset="0"/>
                <a:ea typeface="宋体" pitchFamily="2" charset="-122"/>
              </a:rPr>
              <a:t>来源</a:t>
            </a:r>
          </a:p>
          <a:p>
            <a:pPr algn="ctr" eaLnBrk="1" hangingPunct="1"/>
            <a:r>
              <a:rPr lang="zh-CN" altLang="en-US" sz="1400" b="1">
                <a:solidFill>
                  <a:srgbClr val="0000FF"/>
                </a:solidFill>
                <a:latin typeface="Arial" pitchFamily="34" charset="0"/>
                <a:ea typeface="宋体" pitchFamily="2" charset="-122"/>
              </a:rPr>
              <a:t>对象</a:t>
            </a:r>
          </a:p>
        </p:txBody>
      </p:sp>
      <p:sp>
        <p:nvSpPr>
          <p:cNvPr id="48139" name="AutoShape 9"/>
          <p:cNvSpPr>
            <a:spLocks noChangeArrowheads="1"/>
          </p:cNvSpPr>
          <p:nvPr/>
        </p:nvSpPr>
        <p:spPr bwMode="auto">
          <a:xfrm>
            <a:off x="6877050" y="2492375"/>
            <a:ext cx="865188" cy="865188"/>
          </a:xfrm>
          <a:prstGeom prst="cube">
            <a:avLst>
              <a:gd name="adj" fmla="val 17616"/>
            </a:avLst>
          </a:prstGeom>
          <a:solidFill>
            <a:srgbClr val="FF9900">
              <a:alpha val="38039"/>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b="1">
                <a:solidFill>
                  <a:srgbClr val="0000FF"/>
                </a:solidFill>
                <a:latin typeface="Arial" pitchFamily="34" charset="0"/>
                <a:ea typeface="宋体" pitchFamily="2" charset="-122"/>
              </a:rPr>
              <a:t>本体</a:t>
            </a:r>
          </a:p>
          <a:p>
            <a:pPr algn="ctr" eaLnBrk="1" hangingPunct="1"/>
            <a:r>
              <a:rPr lang="zh-CN" altLang="en-US" sz="1400" b="1">
                <a:solidFill>
                  <a:srgbClr val="0000FF"/>
                </a:solidFill>
                <a:latin typeface="Arial" pitchFamily="34" charset="0"/>
                <a:ea typeface="宋体" pitchFamily="2" charset="-122"/>
              </a:rPr>
              <a:t>对象</a:t>
            </a:r>
          </a:p>
        </p:txBody>
      </p:sp>
      <p:grpSp>
        <p:nvGrpSpPr>
          <p:cNvPr id="48140" name="Group 10"/>
          <p:cNvGrpSpPr>
            <a:grpSpLocks/>
          </p:cNvGrpSpPr>
          <p:nvPr/>
        </p:nvGrpSpPr>
        <p:grpSpPr bwMode="auto">
          <a:xfrm>
            <a:off x="6877050" y="5013325"/>
            <a:ext cx="863600" cy="863600"/>
            <a:chOff x="4332" y="3158"/>
            <a:chExt cx="544" cy="544"/>
          </a:xfrm>
        </p:grpSpPr>
        <p:sp>
          <p:nvSpPr>
            <p:cNvPr id="48149" name="AutoShape 11"/>
            <p:cNvSpPr>
              <a:spLocks noChangeArrowheads="1"/>
            </p:cNvSpPr>
            <p:nvPr/>
          </p:nvSpPr>
          <p:spPr bwMode="auto">
            <a:xfrm>
              <a:off x="4332" y="3430"/>
              <a:ext cx="272" cy="272"/>
            </a:xfrm>
            <a:prstGeom prst="cube">
              <a:avLst>
                <a:gd name="adj" fmla="val 17616"/>
              </a:avLst>
            </a:prstGeom>
            <a:solidFill>
              <a:srgbClr val="FFCC6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000" b="1">
                  <a:solidFill>
                    <a:srgbClr val="0000FF"/>
                  </a:solidFill>
                  <a:latin typeface="Arial" pitchFamily="34" charset="0"/>
                  <a:ea typeface="宋体" pitchFamily="2" charset="-122"/>
                </a:rPr>
                <a:t>友邻</a:t>
              </a:r>
            </a:p>
            <a:p>
              <a:pPr algn="ctr" eaLnBrk="1" hangingPunct="1"/>
              <a:r>
                <a:rPr lang="zh-CN" altLang="en-US" sz="1000" b="1">
                  <a:solidFill>
                    <a:srgbClr val="0000FF"/>
                  </a:solidFill>
                  <a:latin typeface="Arial" pitchFamily="34" charset="0"/>
                  <a:ea typeface="宋体" pitchFamily="2" charset="-122"/>
                </a:rPr>
                <a:t>对象</a:t>
              </a:r>
            </a:p>
          </p:txBody>
        </p:sp>
        <p:sp>
          <p:nvSpPr>
            <p:cNvPr id="48150" name="AutoShape 12"/>
            <p:cNvSpPr>
              <a:spLocks noChangeArrowheads="1"/>
            </p:cNvSpPr>
            <p:nvPr/>
          </p:nvSpPr>
          <p:spPr bwMode="auto">
            <a:xfrm>
              <a:off x="4604" y="3430"/>
              <a:ext cx="272" cy="272"/>
            </a:xfrm>
            <a:prstGeom prst="cube">
              <a:avLst>
                <a:gd name="adj" fmla="val 17616"/>
              </a:avLst>
            </a:prstGeom>
            <a:solidFill>
              <a:srgbClr val="FFCC6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000" b="1">
                  <a:solidFill>
                    <a:srgbClr val="0000FF"/>
                  </a:solidFill>
                  <a:latin typeface="Arial" pitchFamily="34" charset="0"/>
                  <a:ea typeface="宋体" pitchFamily="2" charset="-122"/>
                </a:rPr>
                <a:t>友邻</a:t>
              </a:r>
            </a:p>
            <a:p>
              <a:pPr algn="ctr" eaLnBrk="1" hangingPunct="1"/>
              <a:r>
                <a:rPr lang="zh-CN" altLang="en-US" sz="1000" b="1">
                  <a:solidFill>
                    <a:srgbClr val="0000FF"/>
                  </a:solidFill>
                  <a:latin typeface="Arial" pitchFamily="34" charset="0"/>
                  <a:ea typeface="宋体" pitchFamily="2" charset="-122"/>
                </a:rPr>
                <a:t>对象</a:t>
              </a:r>
            </a:p>
          </p:txBody>
        </p:sp>
        <p:sp>
          <p:nvSpPr>
            <p:cNvPr id="48151" name="AutoShape 13"/>
            <p:cNvSpPr>
              <a:spLocks noChangeArrowheads="1"/>
            </p:cNvSpPr>
            <p:nvPr/>
          </p:nvSpPr>
          <p:spPr bwMode="auto">
            <a:xfrm>
              <a:off x="4332" y="3158"/>
              <a:ext cx="272" cy="272"/>
            </a:xfrm>
            <a:prstGeom prst="cube">
              <a:avLst>
                <a:gd name="adj" fmla="val 17616"/>
              </a:avLst>
            </a:prstGeom>
            <a:solidFill>
              <a:srgbClr val="FFCC6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000" b="1">
                  <a:solidFill>
                    <a:srgbClr val="0000FF"/>
                  </a:solidFill>
                  <a:latin typeface="Arial" pitchFamily="34" charset="0"/>
                  <a:ea typeface="宋体" pitchFamily="2" charset="-122"/>
                </a:rPr>
                <a:t>友邻</a:t>
              </a:r>
            </a:p>
            <a:p>
              <a:pPr algn="ctr" eaLnBrk="1" hangingPunct="1"/>
              <a:r>
                <a:rPr lang="zh-CN" altLang="en-US" sz="1000" b="1">
                  <a:solidFill>
                    <a:srgbClr val="0000FF"/>
                  </a:solidFill>
                  <a:latin typeface="Arial" pitchFamily="34" charset="0"/>
                  <a:ea typeface="宋体" pitchFamily="2" charset="-122"/>
                </a:rPr>
                <a:t>对象</a:t>
              </a:r>
            </a:p>
          </p:txBody>
        </p:sp>
        <p:sp>
          <p:nvSpPr>
            <p:cNvPr id="48152" name="AutoShape 14"/>
            <p:cNvSpPr>
              <a:spLocks noChangeArrowheads="1"/>
            </p:cNvSpPr>
            <p:nvPr/>
          </p:nvSpPr>
          <p:spPr bwMode="auto">
            <a:xfrm>
              <a:off x="4604" y="3158"/>
              <a:ext cx="272" cy="272"/>
            </a:xfrm>
            <a:prstGeom prst="cube">
              <a:avLst>
                <a:gd name="adj" fmla="val 17616"/>
              </a:avLst>
            </a:prstGeom>
            <a:solidFill>
              <a:srgbClr val="FFCC6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000" b="1">
                  <a:solidFill>
                    <a:srgbClr val="0000FF"/>
                  </a:solidFill>
                  <a:latin typeface="Arial" pitchFamily="34" charset="0"/>
                  <a:ea typeface="宋体" pitchFamily="2" charset="-122"/>
                </a:rPr>
                <a:t>友邻</a:t>
              </a:r>
            </a:p>
            <a:p>
              <a:pPr algn="ctr" eaLnBrk="1" hangingPunct="1"/>
              <a:r>
                <a:rPr lang="zh-CN" altLang="en-US" sz="1000" b="1">
                  <a:solidFill>
                    <a:srgbClr val="0000FF"/>
                  </a:solidFill>
                  <a:latin typeface="Arial" pitchFamily="34" charset="0"/>
                  <a:ea typeface="宋体" pitchFamily="2" charset="-122"/>
                </a:rPr>
                <a:t>对象</a:t>
              </a:r>
            </a:p>
          </p:txBody>
        </p:sp>
      </p:grpSp>
      <p:grpSp>
        <p:nvGrpSpPr>
          <p:cNvPr id="48141" name="Group 15"/>
          <p:cNvGrpSpPr>
            <a:grpSpLocks/>
          </p:cNvGrpSpPr>
          <p:nvPr/>
        </p:nvGrpSpPr>
        <p:grpSpPr bwMode="auto">
          <a:xfrm>
            <a:off x="6469063" y="2232025"/>
            <a:ext cx="2105025" cy="2638425"/>
            <a:chOff x="4075" y="1406"/>
            <a:chExt cx="1326" cy="1662"/>
          </a:xfrm>
        </p:grpSpPr>
        <p:grpSp>
          <p:nvGrpSpPr>
            <p:cNvPr id="48142" name="Group 16"/>
            <p:cNvGrpSpPr>
              <a:grpSpLocks/>
            </p:cNvGrpSpPr>
            <p:nvPr/>
          </p:nvGrpSpPr>
          <p:grpSpPr bwMode="auto">
            <a:xfrm>
              <a:off x="4075" y="1406"/>
              <a:ext cx="953" cy="920"/>
              <a:chOff x="4075" y="1768"/>
              <a:chExt cx="953" cy="920"/>
            </a:xfrm>
          </p:grpSpPr>
          <p:pic>
            <p:nvPicPr>
              <p:cNvPr id="48144" name="Picture 17" descr="Blue Short Lg Arrow shad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471990">
                <a:off x="4603" y="2024"/>
                <a:ext cx="22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5" name="Picture 18" descr="Blue Short Lg Arrow shad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5" y="2115"/>
                <a:ext cx="22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6" name="Picture 19" descr="Blue Short Lg Arrow shad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1" y="2115"/>
                <a:ext cx="22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7" name="Picture 20" descr="Blue Short Lg Arrow shad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3" y="1768"/>
                <a:ext cx="16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8" name="Picture 21" descr="Blue Short Lg Arrow 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4513" y="2462"/>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143" name="Picture 22" descr="Green-arr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972162">
              <a:off x="4785" y="2115"/>
              <a:ext cx="616"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title"/>
          </p:nvPr>
        </p:nvSpPr>
        <p:spPr bwMode="white">
          <a:xfrm>
            <a:off x="395288" y="188913"/>
            <a:ext cx="7239000" cy="762000"/>
          </a:xfrm>
          <a:noFill/>
        </p:spPr>
        <p:txBody>
          <a:bodyPr>
            <a:normAutofit/>
          </a:bodyPr>
          <a:lstStyle/>
          <a:p>
            <a:pPr eaLnBrk="1" hangingPunct="1"/>
            <a:r>
              <a:rPr lang="zh-CN" altLang="en-US" b="1" smtClean="0">
                <a:ea typeface="宋体" pitchFamily="2" charset="-122"/>
              </a:rPr>
              <a:t>核心价值：元数据分析功能</a:t>
            </a:r>
          </a:p>
        </p:txBody>
      </p:sp>
      <p:sp>
        <p:nvSpPr>
          <p:cNvPr id="49155"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7CE6C3F7-817A-4DF5-A09E-197346FDAEDB}" type="slidenum">
              <a:rPr lang="zh-CN" altLang="en-US" sz="800" smtClean="0">
                <a:ea typeface="宋体" pitchFamily="2" charset="-122"/>
              </a:rPr>
              <a:pPr/>
              <a:t>18</a:t>
            </a:fld>
            <a:r>
              <a:rPr lang="en-US" altLang="zh-CN" sz="800" smtClean="0">
                <a:ea typeface="宋体" pitchFamily="2" charset="-122"/>
              </a:rPr>
              <a:t>  &gt; </a:t>
            </a:r>
            <a:fld id="{D62AEFA3-149F-46F0-87E9-0B3580DBC040}" type="datetime1">
              <a:rPr lang="en-US" altLang="zh-CN" sz="800" smtClean="0">
                <a:ea typeface="宋体" pitchFamily="2" charset="-122"/>
              </a:rPr>
              <a:pPr/>
              <a:t>10/9/2016</a:t>
            </a:fld>
            <a:endParaRPr lang="en-US" altLang="zh-CN" sz="800" smtClean="0">
              <a:ea typeface="宋体" pitchFamily="2" charset="-122"/>
            </a:endParaRPr>
          </a:p>
        </p:txBody>
      </p:sp>
      <p:sp>
        <p:nvSpPr>
          <p:cNvPr id="49154"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49156" name="Picture 2" descr="ANA0060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2133600"/>
            <a:ext cx="32575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4"/>
          <p:cNvSpPr>
            <a:spLocks noChangeArrowheads="1"/>
          </p:cNvSpPr>
          <p:nvPr/>
        </p:nvSpPr>
        <p:spPr bwMode="auto">
          <a:xfrm>
            <a:off x="179388" y="1412875"/>
            <a:ext cx="6408737" cy="5184775"/>
          </a:xfrm>
          <a:prstGeom prst="rect">
            <a:avLst/>
          </a:prstGeom>
          <a:noFill/>
          <a:ln>
            <a:noFill/>
          </a:ln>
          <a:effectLst/>
          <a:extLst>
            <a:ext uri="{909E8E84-426E-40DD-AFC4-6F175D3DCCD1}">
              <a14:hiddenFill xmlns:a14="http://schemas.microsoft.com/office/drawing/2010/main">
                <a:solidFill>
                  <a:srgbClr val="0C0FB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30188" indent="-230188">
              <a:lnSpc>
                <a:spcPct val="80000"/>
              </a:lnSpc>
              <a:spcBef>
                <a:spcPct val="20000"/>
              </a:spcBef>
              <a:buClr>
                <a:schemeClr val="accent1"/>
              </a:buClr>
              <a:buFont typeface="Wingdings" pitchFamily="2" charset="2"/>
              <a:buChar char="ü"/>
            </a:pPr>
            <a:r>
              <a:rPr lang="zh-CN" altLang="en-US" sz="2000">
                <a:ea typeface="宋体" pitchFamily="2" charset="-122"/>
              </a:rPr>
              <a:t>影响分析</a:t>
            </a:r>
          </a:p>
          <a:p>
            <a:pPr marL="628650" lvl="1" indent="-284163">
              <a:lnSpc>
                <a:spcPct val="80000"/>
              </a:lnSpc>
              <a:spcBef>
                <a:spcPct val="20000"/>
              </a:spcBef>
              <a:buClr>
                <a:schemeClr val="accent1"/>
              </a:buClr>
              <a:buFontTx/>
              <a:buChar char="•"/>
            </a:pPr>
            <a:r>
              <a:rPr lang="zh-CN" altLang="en-US" sz="1600" b="1">
                <a:solidFill>
                  <a:srgbClr val="000099"/>
                </a:solidFill>
                <a:ea typeface="宋体" pitchFamily="2" charset="-122"/>
              </a:rPr>
              <a:t>向下</a:t>
            </a:r>
            <a:r>
              <a:rPr lang="zh-CN" altLang="en-US" sz="1600">
                <a:ea typeface="宋体" pitchFamily="2" charset="-122"/>
              </a:rPr>
              <a:t>分析一个元数据对象对下游对象的影响。</a:t>
            </a:r>
          </a:p>
          <a:p>
            <a:pPr marL="230188" indent="-230188">
              <a:lnSpc>
                <a:spcPct val="80000"/>
              </a:lnSpc>
              <a:spcBef>
                <a:spcPct val="20000"/>
              </a:spcBef>
              <a:buClr>
                <a:schemeClr val="accent1"/>
              </a:buClr>
              <a:buFont typeface="Wingdings" pitchFamily="2" charset="2"/>
              <a:buChar char="ü"/>
            </a:pPr>
            <a:r>
              <a:rPr lang="zh-CN" altLang="en-US" sz="2000">
                <a:ea typeface="宋体" pitchFamily="2" charset="-122"/>
              </a:rPr>
              <a:t>血缘分析</a:t>
            </a:r>
          </a:p>
          <a:p>
            <a:pPr marL="628650" lvl="1" indent="-284163">
              <a:lnSpc>
                <a:spcPct val="80000"/>
              </a:lnSpc>
              <a:spcBef>
                <a:spcPct val="20000"/>
              </a:spcBef>
              <a:buClr>
                <a:schemeClr val="accent1"/>
              </a:buClr>
              <a:buFontTx/>
              <a:buChar char="•"/>
            </a:pPr>
            <a:r>
              <a:rPr lang="zh-CN" altLang="en-US" sz="1600">
                <a:ea typeface="宋体" pitchFamily="2" charset="-122"/>
              </a:rPr>
              <a:t>与影响分析的方向相反，</a:t>
            </a:r>
            <a:r>
              <a:rPr lang="zh-CN" altLang="en-US" sz="1600" b="1">
                <a:solidFill>
                  <a:srgbClr val="000099"/>
                </a:solidFill>
                <a:ea typeface="宋体" pitchFamily="2" charset="-122"/>
              </a:rPr>
              <a:t>向上</a:t>
            </a:r>
            <a:r>
              <a:rPr lang="zh-CN" altLang="en-US" sz="1600">
                <a:ea typeface="宋体" pitchFamily="2" charset="-122"/>
              </a:rPr>
              <a:t>追溯一个对象的数据来源。</a:t>
            </a:r>
          </a:p>
          <a:p>
            <a:pPr marL="230188" indent="-230188">
              <a:lnSpc>
                <a:spcPct val="80000"/>
              </a:lnSpc>
              <a:spcBef>
                <a:spcPct val="20000"/>
              </a:spcBef>
              <a:buClr>
                <a:schemeClr val="accent1"/>
              </a:buClr>
              <a:buFont typeface="Wingdings" pitchFamily="2" charset="2"/>
              <a:buChar char="ü"/>
            </a:pPr>
            <a:r>
              <a:rPr lang="zh-CN" altLang="en-US" sz="2000">
                <a:ea typeface="宋体" pitchFamily="2" charset="-122"/>
              </a:rPr>
              <a:t>全链分析</a:t>
            </a:r>
          </a:p>
          <a:p>
            <a:pPr marL="628650" lvl="1" indent="-284163">
              <a:lnSpc>
                <a:spcPct val="80000"/>
              </a:lnSpc>
              <a:spcBef>
                <a:spcPct val="20000"/>
              </a:spcBef>
              <a:buClr>
                <a:schemeClr val="accent1"/>
              </a:buClr>
              <a:buFontTx/>
              <a:buChar char="•"/>
            </a:pPr>
            <a:r>
              <a:rPr lang="zh-CN" altLang="en-US" sz="1600">
                <a:ea typeface="宋体" pitchFamily="2" charset="-122"/>
              </a:rPr>
              <a:t>从某对象出发，向上下游双方向进行分析。</a:t>
            </a:r>
          </a:p>
          <a:p>
            <a:pPr marL="230188" indent="-230188">
              <a:lnSpc>
                <a:spcPct val="80000"/>
              </a:lnSpc>
              <a:spcBef>
                <a:spcPct val="20000"/>
              </a:spcBef>
              <a:buClr>
                <a:schemeClr val="accent1"/>
              </a:buClr>
              <a:buFont typeface="Wingdings" pitchFamily="2" charset="2"/>
              <a:buChar char="ü"/>
            </a:pPr>
            <a:r>
              <a:rPr lang="zh-CN" altLang="en-US" sz="2000">
                <a:ea typeface="宋体" pitchFamily="2" charset="-122"/>
              </a:rPr>
              <a:t>活力分析</a:t>
            </a:r>
          </a:p>
          <a:p>
            <a:pPr marL="628650" lvl="1" indent="-284163">
              <a:lnSpc>
                <a:spcPct val="80000"/>
              </a:lnSpc>
              <a:spcBef>
                <a:spcPct val="20000"/>
              </a:spcBef>
              <a:buClr>
                <a:schemeClr val="accent1"/>
              </a:buClr>
              <a:buFontTx/>
              <a:buChar char="•"/>
            </a:pPr>
            <a:r>
              <a:rPr lang="zh-CN" altLang="en-US" sz="1600">
                <a:ea typeface="宋体" pitchFamily="2" charset="-122"/>
              </a:rPr>
              <a:t>分析一个数据库对象被访问的</a:t>
            </a:r>
            <a:r>
              <a:rPr lang="zh-CN" altLang="en-US" sz="1600" b="1">
                <a:solidFill>
                  <a:srgbClr val="000099"/>
                </a:solidFill>
                <a:ea typeface="宋体" pitchFamily="2" charset="-122"/>
              </a:rPr>
              <a:t>频度</a:t>
            </a:r>
            <a:r>
              <a:rPr lang="zh-CN" altLang="en-US" sz="1600">
                <a:ea typeface="宋体" pitchFamily="2" charset="-122"/>
              </a:rPr>
              <a:t>。</a:t>
            </a:r>
          </a:p>
          <a:p>
            <a:pPr marL="230188" indent="-230188">
              <a:lnSpc>
                <a:spcPct val="80000"/>
              </a:lnSpc>
              <a:spcBef>
                <a:spcPct val="20000"/>
              </a:spcBef>
              <a:buClr>
                <a:schemeClr val="accent1"/>
              </a:buClr>
              <a:buFont typeface="Wingdings" pitchFamily="2" charset="2"/>
              <a:buChar char="ü"/>
            </a:pPr>
            <a:r>
              <a:rPr lang="zh-CN" altLang="en-US" sz="2000">
                <a:ea typeface="宋体" pitchFamily="2" charset="-122"/>
              </a:rPr>
              <a:t>孤立对象分析</a:t>
            </a:r>
          </a:p>
          <a:p>
            <a:pPr marL="628650" lvl="1" indent="-284163">
              <a:lnSpc>
                <a:spcPct val="80000"/>
              </a:lnSpc>
              <a:spcBef>
                <a:spcPct val="20000"/>
              </a:spcBef>
              <a:buClr>
                <a:schemeClr val="accent1"/>
              </a:buClr>
              <a:buFontTx/>
              <a:buChar char="•"/>
            </a:pPr>
            <a:r>
              <a:rPr lang="zh-CN" altLang="en-US" sz="1600">
                <a:ea typeface="宋体" pitchFamily="2" charset="-122"/>
              </a:rPr>
              <a:t>分析数据准备区</a:t>
            </a:r>
            <a:r>
              <a:rPr lang="en-US" altLang="zh-CN" sz="1600">
                <a:ea typeface="宋体" pitchFamily="2" charset="-122"/>
              </a:rPr>
              <a:t>(SData)</a:t>
            </a:r>
            <a:r>
              <a:rPr lang="zh-CN" altLang="en-US" sz="1600">
                <a:ea typeface="宋体" pitchFamily="2" charset="-122"/>
              </a:rPr>
              <a:t>、物理模型区</a:t>
            </a:r>
            <a:r>
              <a:rPr lang="en-US" altLang="zh-CN" sz="1600">
                <a:ea typeface="宋体" pitchFamily="2" charset="-122"/>
              </a:rPr>
              <a:t>(PData)</a:t>
            </a:r>
            <a:r>
              <a:rPr lang="zh-CN" altLang="en-US" sz="1600">
                <a:ea typeface="宋体" pitchFamily="2" charset="-122"/>
              </a:rPr>
              <a:t>中的孤立元数据对象。</a:t>
            </a:r>
          </a:p>
          <a:p>
            <a:pPr marL="230188" indent="-230188">
              <a:lnSpc>
                <a:spcPct val="80000"/>
              </a:lnSpc>
              <a:spcBef>
                <a:spcPct val="20000"/>
              </a:spcBef>
              <a:buClr>
                <a:schemeClr val="accent1"/>
              </a:buClr>
              <a:buFont typeface="Wingdings" pitchFamily="2" charset="2"/>
              <a:buChar char="ü"/>
            </a:pPr>
            <a:r>
              <a:rPr lang="zh-CN" altLang="en-US" sz="2000">
                <a:ea typeface="宋体" pitchFamily="2" charset="-122"/>
              </a:rPr>
              <a:t>一致性分析</a:t>
            </a:r>
          </a:p>
          <a:p>
            <a:pPr marL="628650" lvl="1" indent="-284163">
              <a:lnSpc>
                <a:spcPct val="80000"/>
              </a:lnSpc>
              <a:spcBef>
                <a:spcPct val="20000"/>
              </a:spcBef>
              <a:buClr>
                <a:schemeClr val="accent1"/>
              </a:buClr>
              <a:buFontTx/>
              <a:buChar char="•"/>
            </a:pPr>
            <a:r>
              <a:rPr lang="zh-CN" altLang="en-US" sz="1600">
                <a:ea typeface="宋体" pitchFamily="2" charset="-122"/>
              </a:rPr>
              <a:t>定期分析元模型中的元数据是否与实际情况</a:t>
            </a:r>
            <a:r>
              <a:rPr lang="zh-CN" altLang="en-US" sz="1600" b="1">
                <a:solidFill>
                  <a:srgbClr val="000099"/>
                </a:solidFill>
                <a:ea typeface="宋体" pitchFamily="2" charset="-122"/>
              </a:rPr>
              <a:t>一致</a:t>
            </a:r>
            <a:r>
              <a:rPr lang="zh-CN" altLang="en-US" sz="1600">
                <a:ea typeface="宋体" pitchFamily="2" charset="-122"/>
              </a:rPr>
              <a:t>。</a:t>
            </a:r>
          </a:p>
          <a:p>
            <a:pPr marL="230188" indent="-230188">
              <a:lnSpc>
                <a:spcPct val="80000"/>
              </a:lnSpc>
              <a:spcBef>
                <a:spcPct val="20000"/>
              </a:spcBef>
              <a:buClr>
                <a:schemeClr val="accent1"/>
              </a:buClr>
              <a:buFont typeface="Wingdings" pitchFamily="2" charset="2"/>
              <a:buChar char="ü"/>
            </a:pPr>
            <a:r>
              <a:rPr lang="zh-CN" altLang="en-US" sz="2000">
                <a:ea typeface="宋体" pitchFamily="2" charset="-122"/>
              </a:rPr>
              <a:t>版本比对</a:t>
            </a:r>
          </a:p>
          <a:p>
            <a:pPr marL="628650" lvl="1" indent="-284163">
              <a:lnSpc>
                <a:spcPct val="80000"/>
              </a:lnSpc>
              <a:spcBef>
                <a:spcPct val="20000"/>
              </a:spcBef>
              <a:buClr>
                <a:schemeClr val="accent1"/>
              </a:buClr>
              <a:buFontTx/>
              <a:buChar char="•"/>
            </a:pPr>
            <a:r>
              <a:rPr lang="zh-CN" altLang="en-US" sz="1600">
                <a:ea typeface="宋体" pitchFamily="2" charset="-122"/>
              </a:rPr>
              <a:t>选择任意两个时点的版本进行比对。</a:t>
            </a:r>
          </a:p>
          <a:p>
            <a:pPr marL="230188" indent="-230188">
              <a:lnSpc>
                <a:spcPct val="80000"/>
              </a:lnSpc>
              <a:spcBef>
                <a:spcPct val="20000"/>
              </a:spcBef>
              <a:buClr>
                <a:schemeClr val="accent1"/>
              </a:buClr>
              <a:buFont typeface="Wingdings" pitchFamily="2" charset="2"/>
              <a:buChar char="ü"/>
            </a:pPr>
            <a:r>
              <a:rPr lang="zh-CN" altLang="en-US" sz="2000">
                <a:ea typeface="宋体" pitchFamily="2" charset="-122"/>
              </a:rPr>
              <a:t>质量分析</a:t>
            </a:r>
          </a:p>
          <a:p>
            <a:pPr marL="628650" lvl="1" indent="-284163">
              <a:lnSpc>
                <a:spcPct val="80000"/>
              </a:lnSpc>
              <a:spcBef>
                <a:spcPct val="20000"/>
              </a:spcBef>
              <a:buClr>
                <a:schemeClr val="accent1"/>
              </a:buClr>
              <a:buFontTx/>
              <a:buChar char="•"/>
            </a:pPr>
            <a:r>
              <a:rPr lang="zh-CN" altLang="en-US" sz="1600">
                <a:ea typeface="宋体" pitchFamily="2" charset="-122"/>
              </a:rPr>
              <a:t>分析数据仓库中的元数据的质量。</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fontScale="90000"/>
          </a:bodyPr>
          <a:lstStyle/>
          <a:p>
            <a:pPr eaLnBrk="1" hangingPunct="1"/>
            <a:r>
              <a:rPr lang="zh-CN" altLang="en-US" b="1" smtClean="0">
                <a:latin typeface="宋体" pitchFamily="2" charset="-122"/>
                <a:ea typeface="宋体" pitchFamily="2" charset="-122"/>
              </a:rPr>
              <a:t>彻底解决影响</a:t>
            </a:r>
            <a:r>
              <a:rPr lang="en-US" altLang="zh-CN" b="1" smtClean="0">
                <a:latin typeface="宋体" pitchFamily="2" charset="-122"/>
                <a:ea typeface="宋体" pitchFamily="2" charset="-122"/>
              </a:rPr>
              <a:t>/</a:t>
            </a:r>
            <a:r>
              <a:rPr lang="zh-CN" altLang="en-US" b="1" smtClean="0">
                <a:latin typeface="宋体" pitchFamily="2" charset="-122"/>
                <a:ea typeface="宋体" pitchFamily="2" charset="-122"/>
              </a:rPr>
              <a:t>血缘分析放大的问题</a:t>
            </a:r>
          </a:p>
        </p:txBody>
      </p:sp>
      <p:sp>
        <p:nvSpPr>
          <p:cNvPr id="50181" name="Rectangle 3"/>
          <p:cNvSpPr>
            <a:spLocks noGrp="1" noChangeArrowheads="1"/>
          </p:cNvSpPr>
          <p:nvPr>
            <p:ph idx="1"/>
          </p:nvPr>
        </p:nvSpPr>
        <p:spPr>
          <a:xfrm>
            <a:off x="395288" y="1196975"/>
            <a:ext cx="8534400" cy="1409700"/>
          </a:xfrm>
        </p:spPr>
        <p:txBody>
          <a:bodyPr/>
          <a:lstStyle/>
          <a:p>
            <a:pPr eaLnBrk="1" hangingPunct="1">
              <a:lnSpc>
                <a:spcPct val="80000"/>
              </a:lnSpc>
            </a:pPr>
            <a:r>
              <a:rPr lang="zh-CN" altLang="en-US" sz="2000" dirty="0" smtClean="0">
                <a:ea typeface="宋体" pitchFamily="2" charset="-122"/>
              </a:rPr>
              <a:t>由于</a:t>
            </a:r>
            <a:r>
              <a:rPr lang="en-US" altLang="zh-CN" sz="2000" dirty="0" smtClean="0">
                <a:ea typeface="宋体" pitchFamily="2" charset="-122"/>
              </a:rPr>
              <a:t>DW</a:t>
            </a:r>
            <a:r>
              <a:rPr lang="zh-CN" altLang="en-US" sz="2000" dirty="0" smtClean="0">
                <a:ea typeface="宋体" pitchFamily="2" charset="-122"/>
              </a:rPr>
              <a:t>的</a:t>
            </a:r>
            <a:r>
              <a:rPr lang="en-US" altLang="zh-CN" sz="2000" dirty="0" smtClean="0">
                <a:ea typeface="宋体" pitchFamily="2" charset="-122"/>
              </a:rPr>
              <a:t>LDM</a:t>
            </a:r>
            <a:r>
              <a:rPr lang="zh-CN" altLang="en-US" sz="2000" dirty="0" smtClean="0">
                <a:ea typeface="宋体" pitchFamily="2" charset="-122"/>
              </a:rPr>
              <a:t>大多采用三范式建模，因此</a:t>
            </a:r>
            <a:r>
              <a:rPr lang="en-US" altLang="zh-CN" sz="2000" dirty="0" smtClean="0">
                <a:ea typeface="宋体" pitchFamily="2" charset="-122"/>
              </a:rPr>
              <a:t>LDM</a:t>
            </a:r>
            <a:r>
              <a:rPr lang="zh-CN" altLang="en-US" sz="2000" dirty="0" smtClean="0">
                <a:ea typeface="宋体" pitchFamily="2" charset="-122"/>
              </a:rPr>
              <a:t>的核心表会有大量的来源与目标，一旦做影响分析，结果就会扩散放大。最终导致分析结果无法使用。</a:t>
            </a:r>
          </a:p>
          <a:p>
            <a:pPr eaLnBrk="1" hangingPunct="1">
              <a:lnSpc>
                <a:spcPct val="80000"/>
              </a:lnSpc>
            </a:pPr>
            <a:r>
              <a:rPr lang="zh-CN" altLang="en-US" sz="2000" dirty="0" smtClean="0">
                <a:ea typeface="宋体" pitchFamily="2" charset="-122"/>
              </a:rPr>
              <a:t>采用</a:t>
            </a:r>
            <a:r>
              <a:rPr lang="zh-CN" altLang="en-US" sz="2000" dirty="0" smtClean="0">
                <a:ea typeface="宋体" pitchFamily="2" charset="-122"/>
              </a:rPr>
              <a:t>智能</a:t>
            </a:r>
            <a:r>
              <a:rPr lang="en-US" altLang="zh-CN" sz="2000" dirty="0" smtClean="0">
                <a:ea typeface="宋体" pitchFamily="2" charset="-122"/>
              </a:rPr>
              <a:t>SQL</a:t>
            </a:r>
            <a:r>
              <a:rPr lang="zh-CN" altLang="en-US" sz="2000" dirty="0" smtClean="0">
                <a:ea typeface="宋体" pitchFamily="2" charset="-122"/>
              </a:rPr>
              <a:t>解析器模块，能分析数据的真实来源与目标。此项技术是业界领先的。</a:t>
            </a:r>
          </a:p>
        </p:txBody>
      </p:sp>
      <p:sp>
        <p:nvSpPr>
          <p:cNvPr id="50179"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A465D0F3-C866-4EFE-8438-D948AFAF6EDD}" type="slidenum">
              <a:rPr lang="zh-CN" altLang="en-US" sz="800" smtClean="0">
                <a:ea typeface="宋体" pitchFamily="2" charset="-122"/>
              </a:rPr>
              <a:pPr/>
              <a:t>19</a:t>
            </a:fld>
            <a:r>
              <a:rPr lang="en-US" altLang="zh-CN" sz="800" smtClean="0">
                <a:ea typeface="宋体" pitchFamily="2" charset="-122"/>
              </a:rPr>
              <a:t>  &gt; </a:t>
            </a:r>
            <a:fld id="{130A3AF1-3729-4C36-9442-5F55CA84B676}" type="datetime1">
              <a:rPr lang="en-US" altLang="zh-CN" sz="800" smtClean="0">
                <a:ea typeface="宋体" pitchFamily="2" charset="-122"/>
              </a:rPr>
              <a:pPr/>
              <a:t>10/9/2016</a:t>
            </a:fld>
            <a:endParaRPr lang="en-US" altLang="zh-CN" sz="800" smtClean="0">
              <a:ea typeface="宋体" pitchFamily="2" charset="-122"/>
            </a:endParaRPr>
          </a:p>
        </p:txBody>
      </p:sp>
      <p:sp>
        <p:nvSpPr>
          <p:cNvPr id="50178"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grpSp>
        <p:nvGrpSpPr>
          <p:cNvPr id="82950" name="Group 6"/>
          <p:cNvGrpSpPr>
            <a:grpSpLocks/>
          </p:cNvGrpSpPr>
          <p:nvPr/>
        </p:nvGrpSpPr>
        <p:grpSpPr bwMode="auto">
          <a:xfrm>
            <a:off x="0" y="2806700"/>
            <a:ext cx="9144000" cy="4006850"/>
            <a:chOff x="0" y="1768"/>
            <a:chExt cx="5760" cy="2524"/>
          </a:xfrm>
        </p:grpSpPr>
        <p:pic>
          <p:nvPicPr>
            <p:cNvPr id="50186" name="Picture 4" descr="主机-个人客户表-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8"/>
              <a:ext cx="5760" cy="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AutoShape 5"/>
            <p:cNvSpPr>
              <a:spLocks noChangeArrowheads="1"/>
            </p:cNvSpPr>
            <p:nvPr/>
          </p:nvSpPr>
          <p:spPr bwMode="auto">
            <a:xfrm>
              <a:off x="4921" y="1933"/>
              <a:ext cx="681" cy="363"/>
            </a:xfrm>
            <a:prstGeom prst="wedgeRectCallout">
              <a:avLst>
                <a:gd name="adj1" fmla="val -67181"/>
                <a:gd name="adj2" fmla="val 93801"/>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ea typeface="宋体" pitchFamily="2" charset="-122"/>
                </a:rPr>
                <a:t>非精细化</a:t>
              </a:r>
            </a:p>
            <a:p>
              <a:pPr algn="ctr"/>
              <a:r>
                <a:rPr lang="zh-CN" altLang="en-US" sz="1600" b="1">
                  <a:ea typeface="宋体" pitchFamily="2" charset="-122"/>
                </a:rPr>
                <a:t>解析结果</a:t>
              </a:r>
            </a:p>
          </p:txBody>
        </p:sp>
      </p:grpSp>
      <p:grpSp>
        <p:nvGrpSpPr>
          <p:cNvPr id="82953" name="Group 9"/>
          <p:cNvGrpSpPr>
            <a:grpSpLocks/>
          </p:cNvGrpSpPr>
          <p:nvPr/>
        </p:nvGrpSpPr>
        <p:grpSpPr bwMode="auto">
          <a:xfrm>
            <a:off x="287338" y="2667000"/>
            <a:ext cx="8748712" cy="4191000"/>
            <a:chOff x="181" y="1680"/>
            <a:chExt cx="5511" cy="2640"/>
          </a:xfrm>
        </p:grpSpPr>
        <p:pic>
          <p:nvPicPr>
            <p:cNvPr id="50184" name="Picture 7" descr="主机-个人客户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 y="1680"/>
              <a:ext cx="5511"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AutoShape 8"/>
            <p:cNvSpPr>
              <a:spLocks noChangeArrowheads="1"/>
            </p:cNvSpPr>
            <p:nvPr/>
          </p:nvSpPr>
          <p:spPr bwMode="auto">
            <a:xfrm>
              <a:off x="4422" y="1979"/>
              <a:ext cx="726" cy="408"/>
            </a:xfrm>
            <a:prstGeom prst="wedgeRectCallout">
              <a:avLst>
                <a:gd name="adj1" fmla="val -92977"/>
                <a:gd name="adj2" fmla="val 68139"/>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ea typeface="宋体" pitchFamily="2" charset="-122"/>
                </a:rPr>
                <a:t>精细化</a:t>
              </a:r>
            </a:p>
            <a:p>
              <a:pPr algn="ctr"/>
              <a:r>
                <a:rPr lang="zh-CN" altLang="en-US" sz="1600" b="1">
                  <a:ea typeface="宋体" pitchFamily="2" charset="-122"/>
                </a:rPr>
                <a:t>解析结果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82950"/>
                                        </p:tgtEl>
                                        <p:attrNameLst>
                                          <p:attrName>style.visibility</p:attrName>
                                        </p:attrNameLst>
                                      </p:cBhvr>
                                      <p:to>
                                        <p:strVal val="visible"/>
                                      </p:to>
                                    </p:set>
                                    <p:anim calcmode="lin" valueType="num">
                                      <p:cBhvr additive="base">
                                        <p:cTn id="7" dur="500" fill="hold"/>
                                        <p:tgtEl>
                                          <p:spTgt spid="82950"/>
                                        </p:tgtEl>
                                        <p:attrNameLst>
                                          <p:attrName>ppt_x</p:attrName>
                                        </p:attrNameLst>
                                      </p:cBhvr>
                                      <p:tavLst>
                                        <p:tav tm="0">
                                          <p:val>
                                            <p:strVal val="1+#ppt_w/2"/>
                                          </p:val>
                                        </p:tav>
                                        <p:tav tm="100000">
                                          <p:val>
                                            <p:strVal val="#ppt_x"/>
                                          </p:val>
                                        </p:tav>
                                      </p:tavLst>
                                    </p:anim>
                                    <p:anim calcmode="lin" valueType="num">
                                      <p:cBhvr additive="base">
                                        <p:cTn id="8" dur="500" fill="hold"/>
                                        <p:tgtEl>
                                          <p:spTgt spid="8295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295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2953"/>
                                        </p:tgtEl>
                                        <p:attrNameLst>
                                          <p:attrName>style.visibility</p:attrName>
                                        </p:attrNameLst>
                                      </p:cBhvr>
                                      <p:to>
                                        <p:strVal val="visible"/>
                                      </p:to>
                                    </p:set>
                                    <p:anim calcmode="lin" valueType="num">
                                      <p:cBhvr additive="base">
                                        <p:cTn id="13" dur="500" fill="hold"/>
                                        <p:tgtEl>
                                          <p:spTgt spid="82953"/>
                                        </p:tgtEl>
                                        <p:attrNameLst>
                                          <p:attrName>ppt_x</p:attrName>
                                        </p:attrNameLst>
                                      </p:cBhvr>
                                      <p:tavLst>
                                        <p:tav tm="0">
                                          <p:val>
                                            <p:strVal val="1+#ppt_w/2"/>
                                          </p:val>
                                        </p:tav>
                                        <p:tav tm="100000">
                                          <p:val>
                                            <p:strVal val="#ppt_x"/>
                                          </p:val>
                                        </p:tav>
                                      </p:tavLst>
                                    </p:anim>
                                    <p:anim calcmode="lin" valueType="num">
                                      <p:cBhvr additive="base">
                                        <p:cTn id="14" dur="500" fill="hold"/>
                                        <p:tgtEl>
                                          <p:spTgt spid="82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type="title"/>
          </p:nvPr>
        </p:nvSpPr>
        <p:spPr/>
        <p:txBody>
          <a:bodyPr/>
          <a:lstStyle/>
          <a:p>
            <a:pPr eaLnBrk="1" hangingPunct="1"/>
            <a:r>
              <a:rPr lang="zh-TW" altLang="en-US" sz="3200" b="1" smtClean="0">
                <a:solidFill>
                  <a:schemeClr val="tx1"/>
                </a:solidFill>
                <a:latin typeface="华文新魏" pitchFamily="2" charset="-122"/>
                <a:ea typeface="宋体" pitchFamily="2" charset="-122"/>
              </a:rPr>
              <a:t>议程内容</a:t>
            </a:r>
            <a:endParaRPr lang="zh-TW" altLang="zh-TW" sz="3200" b="1" smtClean="0">
              <a:solidFill>
                <a:schemeClr val="tx1"/>
              </a:solidFill>
              <a:latin typeface="华文新魏" pitchFamily="2" charset="-122"/>
              <a:ea typeface="宋体" pitchFamily="2" charset="-122"/>
            </a:endParaRPr>
          </a:p>
        </p:txBody>
      </p:sp>
      <p:sp>
        <p:nvSpPr>
          <p:cNvPr id="30726" name="Rectangle 4"/>
          <p:cNvSpPr>
            <a:spLocks noGrp="1" noChangeArrowheads="1"/>
          </p:cNvSpPr>
          <p:nvPr>
            <p:ph idx="1"/>
          </p:nvPr>
        </p:nvSpPr>
        <p:spPr>
          <a:xfrm>
            <a:off x="990600" y="1978422"/>
            <a:ext cx="5181600" cy="4906962"/>
          </a:xfrm>
        </p:spPr>
        <p:txBody>
          <a:bodyPr/>
          <a:lstStyle/>
          <a:p>
            <a:pPr eaLnBrk="1" hangingPunct="1">
              <a:lnSpc>
                <a:spcPct val="130000"/>
              </a:lnSpc>
            </a:pPr>
            <a:r>
              <a:rPr lang="en-US" altLang="zh-CN" sz="2400" b="1" dirty="0" err="1" smtClean="0">
                <a:solidFill>
                  <a:srgbClr val="2913CB"/>
                </a:solidFill>
                <a:ea typeface="宋体" pitchFamily="2" charset="-122"/>
              </a:rPr>
              <a:t>数据管控</a:t>
            </a:r>
            <a:endParaRPr lang="zh-CN" altLang="en-US" sz="2400" b="1" dirty="0" smtClean="0">
              <a:solidFill>
                <a:srgbClr val="2913CB"/>
              </a:solidFill>
              <a:ea typeface="宋体" pitchFamily="2" charset="-122"/>
            </a:endParaRPr>
          </a:p>
          <a:p>
            <a:pPr eaLnBrk="1" hangingPunct="1">
              <a:lnSpc>
                <a:spcPct val="130000"/>
              </a:lnSpc>
            </a:pPr>
            <a:r>
              <a:rPr lang="zh-CN" altLang="en-US" sz="2400" b="1" dirty="0" smtClean="0">
                <a:solidFill>
                  <a:srgbClr val="2913CB"/>
                </a:solidFill>
                <a:ea typeface="宋体" pitchFamily="2" charset="-122"/>
              </a:rPr>
              <a:t>元数据</a:t>
            </a:r>
          </a:p>
          <a:p>
            <a:pPr eaLnBrk="1" hangingPunct="1">
              <a:lnSpc>
                <a:spcPct val="130000"/>
              </a:lnSpc>
            </a:pPr>
            <a:r>
              <a:rPr lang="en-US" altLang="zh-CN" sz="2400" b="1" dirty="0" err="1" smtClean="0">
                <a:solidFill>
                  <a:srgbClr val="2913CB"/>
                </a:solidFill>
                <a:ea typeface="宋体" pitchFamily="2" charset="-122"/>
              </a:rPr>
              <a:t>数据质量</a:t>
            </a:r>
            <a:endParaRPr lang="en-US" altLang="zh-CN" sz="2400" b="1" dirty="0" smtClean="0">
              <a:solidFill>
                <a:srgbClr val="2913CB"/>
              </a:solidFill>
              <a:ea typeface="宋体" pitchFamily="2" charset="-122"/>
            </a:endParaRPr>
          </a:p>
          <a:p>
            <a:pPr eaLnBrk="1" hangingPunct="1">
              <a:lnSpc>
                <a:spcPct val="130000"/>
              </a:lnSpc>
            </a:pPr>
            <a:r>
              <a:rPr lang="zh-CN" altLang="en-US" sz="2400" b="1" dirty="0" smtClean="0">
                <a:solidFill>
                  <a:srgbClr val="2913CB"/>
                </a:solidFill>
                <a:ea typeface="宋体" pitchFamily="2" charset="-122"/>
              </a:rPr>
              <a:t>问题与讨论</a:t>
            </a:r>
          </a:p>
        </p:txBody>
      </p:sp>
      <p:sp>
        <p:nvSpPr>
          <p:cNvPr id="3072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D74B65C8-E744-4D9E-87DA-23EED92860E1}" type="slidenum">
              <a:rPr lang="zh-CN" altLang="en-US" sz="800" smtClean="0">
                <a:ea typeface="宋体" pitchFamily="2" charset="-122"/>
              </a:rPr>
              <a:pPr/>
              <a:t>2</a:t>
            </a:fld>
            <a:r>
              <a:rPr lang="en-US" altLang="zh-CN" sz="800" smtClean="0">
                <a:ea typeface="宋体" pitchFamily="2" charset="-122"/>
              </a:rPr>
              <a:t>  &gt; </a:t>
            </a:r>
            <a:fld id="{9F91795B-222A-4124-97E2-8D852F6BB593}" type="datetime1">
              <a:rPr lang="en-US" altLang="zh-CN" sz="800" smtClean="0">
                <a:ea typeface="宋体" pitchFamily="2" charset="-122"/>
              </a:rPr>
              <a:pPr/>
              <a:t>10/9/2016</a:t>
            </a:fld>
            <a:endParaRPr lang="en-US" altLang="zh-CN" sz="800" smtClean="0">
              <a:ea typeface="宋体" pitchFamily="2" charset="-122"/>
            </a:endParaRPr>
          </a:p>
        </p:txBody>
      </p:sp>
      <p:sp>
        <p:nvSpPr>
          <p:cNvPr id="3072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r="11667"/>
          <a:stretch>
            <a:fillRect/>
          </a:stretch>
        </p:blipFill>
        <p:spPr bwMode="auto">
          <a:xfrm>
            <a:off x="5648325" y="1981200"/>
            <a:ext cx="3495675" cy="391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7" name="Group 5"/>
          <p:cNvGrpSpPr>
            <a:grpSpLocks/>
          </p:cNvGrpSpPr>
          <p:nvPr/>
        </p:nvGrpSpPr>
        <p:grpSpPr bwMode="auto">
          <a:xfrm rot="-729451">
            <a:off x="307975" y="2336800"/>
            <a:ext cx="600075" cy="268288"/>
            <a:chOff x="3396" y="2808"/>
            <a:chExt cx="377" cy="169"/>
          </a:xfrm>
        </p:grpSpPr>
        <p:sp>
          <p:nvSpPr>
            <p:cNvPr id="30728" name="Freeform 6"/>
            <p:cNvSpPr>
              <a:spLocks/>
            </p:cNvSpPr>
            <p:nvPr/>
          </p:nvSpPr>
          <p:spPr bwMode="auto">
            <a:xfrm>
              <a:off x="3404" y="2824"/>
              <a:ext cx="201" cy="153"/>
            </a:xfrm>
            <a:custGeom>
              <a:avLst/>
              <a:gdLst>
                <a:gd name="T0" fmla="*/ 176 w 201"/>
                <a:gd name="T1" fmla="*/ 0 h 153"/>
                <a:gd name="T2" fmla="*/ 0 w 201"/>
                <a:gd name="T3" fmla="*/ 40 h 153"/>
                <a:gd name="T4" fmla="*/ 0 w 201"/>
                <a:gd name="T5" fmla="*/ 152 h 153"/>
                <a:gd name="T6" fmla="*/ 24 w 201"/>
                <a:gd name="T7" fmla="*/ 144 h 153"/>
                <a:gd name="T8" fmla="*/ 48 w 201"/>
                <a:gd name="T9" fmla="*/ 152 h 153"/>
                <a:gd name="T10" fmla="*/ 200 w 201"/>
                <a:gd name="T11" fmla="*/ 152 h 1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 h="153">
                  <a:moveTo>
                    <a:pt x="176" y="0"/>
                  </a:moveTo>
                  <a:lnTo>
                    <a:pt x="0" y="40"/>
                  </a:lnTo>
                  <a:lnTo>
                    <a:pt x="0" y="152"/>
                  </a:lnTo>
                  <a:lnTo>
                    <a:pt x="24" y="144"/>
                  </a:lnTo>
                  <a:lnTo>
                    <a:pt x="48" y="152"/>
                  </a:lnTo>
                  <a:lnTo>
                    <a:pt x="200" y="152"/>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9" name="Freeform 7"/>
            <p:cNvSpPr>
              <a:spLocks/>
            </p:cNvSpPr>
            <p:nvPr/>
          </p:nvSpPr>
          <p:spPr bwMode="auto">
            <a:xfrm>
              <a:off x="3572" y="2824"/>
              <a:ext cx="41" cy="137"/>
            </a:xfrm>
            <a:custGeom>
              <a:avLst/>
              <a:gdLst>
                <a:gd name="T0" fmla="*/ 8 w 41"/>
                <a:gd name="T1" fmla="*/ 0 h 137"/>
                <a:gd name="T2" fmla="*/ 24 w 41"/>
                <a:gd name="T3" fmla="*/ 32 h 137"/>
                <a:gd name="T4" fmla="*/ 40 w 41"/>
                <a:gd name="T5" fmla="*/ 64 h 137"/>
                <a:gd name="T6" fmla="*/ 0 w 41"/>
                <a:gd name="T7" fmla="*/ 136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137">
                  <a:moveTo>
                    <a:pt x="8" y="0"/>
                  </a:moveTo>
                  <a:lnTo>
                    <a:pt x="24" y="32"/>
                  </a:lnTo>
                  <a:lnTo>
                    <a:pt x="40" y="64"/>
                  </a:lnTo>
                  <a:lnTo>
                    <a:pt x="0" y="136"/>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0" name="Freeform 8"/>
            <p:cNvSpPr>
              <a:spLocks/>
            </p:cNvSpPr>
            <p:nvPr/>
          </p:nvSpPr>
          <p:spPr bwMode="auto">
            <a:xfrm>
              <a:off x="3596" y="2848"/>
              <a:ext cx="73" cy="65"/>
            </a:xfrm>
            <a:custGeom>
              <a:avLst/>
              <a:gdLst>
                <a:gd name="T0" fmla="*/ 0 w 73"/>
                <a:gd name="T1" fmla="*/ 0 h 65"/>
                <a:gd name="T2" fmla="*/ 72 w 73"/>
                <a:gd name="T3" fmla="*/ 24 h 65"/>
                <a:gd name="T4" fmla="*/ 72 w 73"/>
                <a:gd name="T5" fmla="*/ 32 h 65"/>
                <a:gd name="T6" fmla="*/ 64 w 73"/>
                <a:gd name="T7" fmla="*/ 56 h 65"/>
                <a:gd name="T8" fmla="*/ 48 w 73"/>
                <a:gd name="T9" fmla="*/ 64 h 65"/>
                <a:gd name="T10" fmla="*/ 16 w 73"/>
                <a:gd name="T11" fmla="*/ 48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65">
                  <a:moveTo>
                    <a:pt x="0" y="0"/>
                  </a:moveTo>
                  <a:lnTo>
                    <a:pt x="72" y="24"/>
                  </a:lnTo>
                  <a:lnTo>
                    <a:pt x="72" y="32"/>
                  </a:lnTo>
                  <a:lnTo>
                    <a:pt x="64" y="56"/>
                  </a:lnTo>
                  <a:lnTo>
                    <a:pt x="48" y="64"/>
                  </a:lnTo>
                  <a:lnTo>
                    <a:pt x="16" y="48"/>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1" name="Freeform 9"/>
            <p:cNvSpPr>
              <a:spLocks/>
            </p:cNvSpPr>
            <p:nvPr/>
          </p:nvSpPr>
          <p:spPr bwMode="auto">
            <a:xfrm>
              <a:off x="3588" y="2896"/>
              <a:ext cx="65" cy="49"/>
            </a:xfrm>
            <a:custGeom>
              <a:avLst/>
              <a:gdLst>
                <a:gd name="T0" fmla="*/ 16 w 65"/>
                <a:gd name="T1" fmla="*/ 0 h 49"/>
                <a:gd name="T2" fmla="*/ 56 w 65"/>
                <a:gd name="T3" fmla="*/ 16 h 49"/>
                <a:gd name="T4" fmla="*/ 64 w 65"/>
                <a:gd name="T5" fmla="*/ 24 h 49"/>
                <a:gd name="T6" fmla="*/ 48 w 65"/>
                <a:gd name="T7" fmla="*/ 48 h 49"/>
                <a:gd name="T8" fmla="*/ 40 w 65"/>
                <a:gd name="T9" fmla="*/ 48 h 49"/>
                <a:gd name="T10" fmla="*/ 0 w 65"/>
                <a:gd name="T11" fmla="*/ 32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49">
                  <a:moveTo>
                    <a:pt x="16" y="0"/>
                  </a:moveTo>
                  <a:lnTo>
                    <a:pt x="56" y="16"/>
                  </a:lnTo>
                  <a:lnTo>
                    <a:pt x="64" y="24"/>
                  </a:lnTo>
                  <a:lnTo>
                    <a:pt x="48" y="48"/>
                  </a:lnTo>
                  <a:lnTo>
                    <a:pt x="40" y="48"/>
                  </a:lnTo>
                  <a:lnTo>
                    <a:pt x="0" y="32"/>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2" name="Freeform 10"/>
            <p:cNvSpPr>
              <a:spLocks/>
            </p:cNvSpPr>
            <p:nvPr/>
          </p:nvSpPr>
          <p:spPr bwMode="auto">
            <a:xfrm>
              <a:off x="3572" y="2936"/>
              <a:ext cx="57" cy="41"/>
            </a:xfrm>
            <a:custGeom>
              <a:avLst/>
              <a:gdLst>
                <a:gd name="T0" fmla="*/ 16 w 57"/>
                <a:gd name="T1" fmla="*/ 0 h 41"/>
                <a:gd name="T2" fmla="*/ 56 w 57"/>
                <a:gd name="T3" fmla="*/ 8 h 41"/>
                <a:gd name="T4" fmla="*/ 56 w 57"/>
                <a:gd name="T5" fmla="*/ 16 h 41"/>
                <a:gd name="T6" fmla="*/ 48 w 57"/>
                <a:gd name="T7" fmla="*/ 32 h 41"/>
                <a:gd name="T8" fmla="*/ 40 w 57"/>
                <a:gd name="T9" fmla="*/ 40 h 41"/>
                <a:gd name="T10" fmla="*/ 0 w 57"/>
                <a:gd name="T11" fmla="*/ 24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41">
                  <a:moveTo>
                    <a:pt x="16" y="0"/>
                  </a:moveTo>
                  <a:lnTo>
                    <a:pt x="56" y="8"/>
                  </a:lnTo>
                  <a:lnTo>
                    <a:pt x="56" y="16"/>
                  </a:lnTo>
                  <a:lnTo>
                    <a:pt x="48" y="32"/>
                  </a:lnTo>
                  <a:lnTo>
                    <a:pt x="40" y="40"/>
                  </a:lnTo>
                  <a:lnTo>
                    <a:pt x="0" y="24"/>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3" name="Freeform 11"/>
            <p:cNvSpPr>
              <a:spLocks/>
            </p:cNvSpPr>
            <p:nvPr/>
          </p:nvSpPr>
          <p:spPr bwMode="auto">
            <a:xfrm>
              <a:off x="3428" y="2872"/>
              <a:ext cx="153" cy="97"/>
            </a:xfrm>
            <a:custGeom>
              <a:avLst/>
              <a:gdLst>
                <a:gd name="T0" fmla="*/ 144 w 153"/>
                <a:gd name="T1" fmla="*/ 80 h 97"/>
                <a:gd name="T2" fmla="*/ 136 w 153"/>
                <a:gd name="T3" fmla="*/ 96 h 97"/>
                <a:gd name="T4" fmla="*/ 120 w 153"/>
                <a:gd name="T5" fmla="*/ 80 h 97"/>
                <a:gd name="T6" fmla="*/ 120 w 153"/>
                <a:gd name="T7" fmla="*/ 64 h 97"/>
                <a:gd name="T8" fmla="*/ 128 w 153"/>
                <a:gd name="T9" fmla="*/ 40 h 97"/>
                <a:gd name="T10" fmla="*/ 152 w 153"/>
                <a:gd name="T11" fmla="*/ 24 h 97"/>
                <a:gd name="T12" fmla="*/ 128 w 153"/>
                <a:gd name="T13" fmla="*/ 0 h 97"/>
                <a:gd name="T14" fmla="*/ 104 w 153"/>
                <a:gd name="T15" fmla="*/ 24 h 97"/>
                <a:gd name="T16" fmla="*/ 80 w 153"/>
                <a:gd name="T17" fmla="*/ 40 h 97"/>
                <a:gd name="T18" fmla="*/ 48 w 153"/>
                <a:gd name="T19" fmla="*/ 48 h 97"/>
                <a:gd name="T20" fmla="*/ 24 w 153"/>
                <a:gd name="T21" fmla="*/ 40 h 97"/>
                <a:gd name="T22" fmla="*/ 0 w 153"/>
                <a:gd name="T23" fmla="*/ 24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4" name="Freeform 12"/>
            <p:cNvSpPr>
              <a:spLocks/>
            </p:cNvSpPr>
            <p:nvPr/>
          </p:nvSpPr>
          <p:spPr bwMode="auto">
            <a:xfrm>
              <a:off x="3572" y="2808"/>
              <a:ext cx="201" cy="49"/>
            </a:xfrm>
            <a:custGeom>
              <a:avLst/>
              <a:gdLst>
                <a:gd name="T0" fmla="*/ 0 w 201"/>
                <a:gd name="T1" fmla="*/ 16 h 49"/>
                <a:gd name="T2" fmla="*/ 176 w 201"/>
                <a:gd name="T3" fmla="*/ 0 h 49"/>
                <a:gd name="T4" fmla="*/ 192 w 201"/>
                <a:gd name="T5" fmla="*/ 8 h 49"/>
                <a:gd name="T6" fmla="*/ 200 w 201"/>
                <a:gd name="T7" fmla="*/ 16 h 49"/>
                <a:gd name="T8" fmla="*/ 200 w 201"/>
                <a:gd name="T9" fmla="*/ 24 h 49"/>
                <a:gd name="T10" fmla="*/ 184 w 201"/>
                <a:gd name="T11" fmla="*/ 32 h 49"/>
                <a:gd name="T12" fmla="*/ 40 w 201"/>
                <a:gd name="T13" fmla="*/ 48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49">
                  <a:moveTo>
                    <a:pt x="0" y="16"/>
                  </a:moveTo>
                  <a:lnTo>
                    <a:pt x="176" y="0"/>
                  </a:lnTo>
                  <a:lnTo>
                    <a:pt x="192" y="8"/>
                  </a:lnTo>
                  <a:lnTo>
                    <a:pt x="200" y="16"/>
                  </a:lnTo>
                  <a:lnTo>
                    <a:pt x="200" y="24"/>
                  </a:lnTo>
                  <a:lnTo>
                    <a:pt x="184" y="32"/>
                  </a:lnTo>
                  <a:lnTo>
                    <a:pt x="40" y="48"/>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5" name="Line 13"/>
            <p:cNvSpPr>
              <a:spLocks noChangeShapeType="1"/>
            </p:cNvSpPr>
            <p:nvPr/>
          </p:nvSpPr>
          <p:spPr bwMode="auto">
            <a:xfrm>
              <a:off x="3404" y="2864"/>
              <a:ext cx="0" cy="112"/>
            </a:xfrm>
            <a:prstGeom prst="line">
              <a:avLst/>
            </a:prstGeom>
            <a:noFill/>
            <a:ln w="63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6" name="Line 14"/>
            <p:cNvSpPr>
              <a:spLocks noChangeShapeType="1"/>
            </p:cNvSpPr>
            <p:nvPr/>
          </p:nvSpPr>
          <p:spPr bwMode="auto">
            <a:xfrm>
              <a:off x="3396" y="2864"/>
              <a:ext cx="0" cy="112"/>
            </a:xfrm>
            <a:prstGeom prst="line">
              <a:avLst/>
            </a:prstGeom>
            <a:noFill/>
            <a:ln w="63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title"/>
          </p:nvPr>
        </p:nvSpPr>
        <p:spPr/>
        <p:txBody>
          <a:bodyPr/>
          <a:lstStyle/>
          <a:p>
            <a:pPr eaLnBrk="1" hangingPunct="1"/>
            <a:r>
              <a:rPr lang="zh-CN" altLang="en-US" b="1" smtClean="0">
                <a:ea typeface="宋体" pitchFamily="2" charset="-122"/>
              </a:rPr>
              <a:t>系统简要介绍－元数据</a:t>
            </a:r>
          </a:p>
        </p:txBody>
      </p:sp>
      <p:sp>
        <p:nvSpPr>
          <p:cNvPr id="5120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1F3A4AB7-2A7D-4AD8-8EE7-E316CB7E75F0}" type="slidenum">
              <a:rPr lang="zh-CN" altLang="en-US" sz="800" smtClean="0">
                <a:ea typeface="宋体" pitchFamily="2" charset="-122"/>
              </a:rPr>
              <a:pPr/>
              <a:t>20</a:t>
            </a:fld>
            <a:r>
              <a:rPr lang="en-US" altLang="zh-CN" sz="800" smtClean="0">
                <a:ea typeface="宋体" pitchFamily="2" charset="-122"/>
              </a:rPr>
              <a:t>  &gt; </a:t>
            </a:r>
            <a:fld id="{73591CF5-A64E-41E8-BD4C-EE838520D73E}" type="datetime1">
              <a:rPr lang="en-US" altLang="zh-CN" sz="800" smtClean="0">
                <a:ea typeface="宋体" pitchFamily="2" charset="-122"/>
              </a:rPr>
              <a:pPr/>
              <a:t>10/9/2016</a:t>
            </a:fld>
            <a:endParaRPr lang="en-US" altLang="zh-CN" sz="800" smtClean="0">
              <a:ea typeface="宋体" pitchFamily="2" charset="-122"/>
            </a:endParaRPr>
          </a:p>
        </p:txBody>
      </p:sp>
      <p:sp>
        <p:nvSpPr>
          <p:cNvPr id="5120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73730" name="Picture 2" descr="sys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7235825"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4" descr="LDM ERWIN主题分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1438"/>
            <a:ext cx="9144000"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5" descr="LDM 实体明细内容浏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96975"/>
            <a:ext cx="9144000"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6" descr="仓库信息 表字段清单"/>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6975"/>
            <a:ext cx="91440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7" descr="源表 字段影响分析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09675"/>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8" descr="仓库信息 列表"/>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268413"/>
            <a:ext cx="91440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1+#ppt_w/2"/>
                                          </p:val>
                                        </p:tav>
                                        <p:tav tm="100000">
                                          <p:val>
                                            <p:strVal val="#ppt_x"/>
                                          </p:val>
                                        </p:tav>
                                      </p:tavLst>
                                    </p:anim>
                                    <p:anim calcmode="lin" valueType="num">
                                      <p:cBhvr additive="base">
                                        <p:cTn id="8" dur="500" fill="hold"/>
                                        <p:tgtEl>
                                          <p:spTgt spid="7373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373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 calcmode="lin" valueType="num">
                                      <p:cBhvr additive="base">
                                        <p:cTn id="13" dur="500" fill="hold"/>
                                        <p:tgtEl>
                                          <p:spTgt spid="73732"/>
                                        </p:tgtEl>
                                        <p:attrNameLst>
                                          <p:attrName>ppt_x</p:attrName>
                                        </p:attrNameLst>
                                      </p:cBhvr>
                                      <p:tavLst>
                                        <p:tav tm="0">
                                          <p:val>
                                            <p:strVal val="1+#ppt_w/2"/>
                                          </p:val>
                                        </p:tav>
                                        <p:tav tm="100000">
                                          <p:val>
                                            <p:strVal val="#ppt_x"/>
                                          </p:val>
                                        </p:tav>
                                      </p:tavLst>
                                    </p:anim>
                                    <p:anim calcmode="lin" valueType="num">
                                      <p:cBhvr additive="base">
                                        <p:cTn id="14" dur="500" fill="hold"/>
                                        <p:tgtEl>
                                          <p:spTgt spid="7373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373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3733"/>
                                        </p:tgtEl>
                                        <p:attrNameLst>
                                          <p:attrName>style.visibility</p:attrName>
                                        </p:attrNameLst>
                                      </p:cBhvr>
                                      <p:to>
                                        <p:strVal val="visible"/>
                                      </p:to>
                                    </p:set>
                                    <p:anim calcmode="lin" valueType="num">
                                      <p:cBhvr additive="base">
                                        <p:cTn id="19" dur="500" fill="hold"/>
                                        <p:tgtEl>
                                          <p:spTgt spid="73733"/>
                                        </p:tgtEl>
                                        <p:attrNameLst>
                                          <p:attrName>ppt_x</p:attrName>
                                        </p:attrNameLst>
                                      </p:cBhvr>
                                      <p:tavLst>
                                        <p:tav tm="0">
                                          <p:val>
                                            <p:strVal val="1+#ppt_w/2"/>
                                          </p:val>
                                        </p:tav>
                                        <p:tav tm="100000">
                                          <p:val>
                                            <p:strVal val="#ppt_x"/>
                                          </p:val>
                                        </p:tav>
                                      </p:tavLst>
                                    </p:anim>
                                    <p:anim calcmode="lin" valueType="num">
                                      <p:cBhvr additive="base">
                                        <p:cTn id="20" dur="500" fill="hold"/>
                                        <p:tgtEl>
                                          <p:spTgt spid="737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373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3736"/>
                                        </p:tgtEl>
                                        <p:attrNameLst>
                                          <p:attrName>style.visibility</p:attrName>
                                        </p:attrNameLst>
                                      </p:cBhvr>
                                      <p:to>
                                        <p:strVal val="visible"/>
                                      </p:to>
                                    </p:set>
                                    <p:anim calcmode="lin" valueType="num">
                                      <p:cBhvr additive="base">
                                        <p:cTn id="25" dur="500" fill="hold"/>
                                        <p:tgtEl>
                                          <p:spTgt spid="73736"/>
                                        </p:tgtEl>
                                        <p:attrNameLst>
                                          <p:attrName>ppt_x</p:attrName>
                                        </p:attrNameLst>
                                      </p:cBhvr>
                                      <p:tavLst>
                                        <p:tav tm="0">
                                          <p:val>
                                            <p:strVal val="1+#ppt_w/2"/>
                                          </p:val>
                                        </p:tav>
                                        <p:tav tm="100000">
                                          <p:val>
                                            <p:strVal val="#ppt_x"/>
                                          </p:val>
                                        </p:tav>
                                      </p:tavLst>
                                    </p:anim>
                                    <p:anim calcmode="lin" valueType="num">
                                      <p:cBhvr additive="base">
                                        <p:cTn id="26" dur="500" fill="hold"/>
                                        <p:tgtEl>
                                          <p:spTgt spid="7373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373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73734"/>
                                        </p:tgtEl>
                                        <p:attrNameLst>
                                          <p:attrName>style.visibility</p:attrName>
                                        </p:attrNameLst>
                                      </p:cBhvr>
                                      <p:to>
                                        <p:strVal val="visible"/>
                                      </p:to>
                                    </p:set>
                                    <p:anim calcmode="lin" valueType="num">
                                      <p:cBhvr additive="base">
                                        <p:cTn id="31" dur="500" fill="hold"/>
                                        <p:tgtEl>
                                          <p:spTgt spid="73734"/>
                                        </p:tgtEl>
                                        <p:attrNameLst>
                                          <p:attrName>ppt_x</p:attrName>
                                        </p:attrNameLst>
                                      </p:cBhvr>
                                      <p:tavLst>
                                        <p:tav tm="0">
                                          <p:val>
                                            <p:strVal val="1+#ppt_w/2"/>
                                          </p:val>
                                        </p:tav>
                                        <p:tav tm="100000">
                                          <p:val>
                                            <p:strVal val="#ppt_x"/>
                                          </p:val>
                                        </p:tav>
                                      </p:tavLst>
                                    </p:anim>
                                    <p:anim calcmode="lin" valueType="num">
                                      <p:cBhvr additive="base">
                                        <p:cTn id="32" dur="500" fill="hold"/>
                                        <p:tgtEl>
                                          <p:spTgt spid="7373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373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73735"/>
                                        </p:tgtEl>
                                        <p:attrNameLst>
                                          <p:attrName>style.visibility</p:attrName>
                                        </p:attrNameLst>
                                      </p:cBhvr>
                                      <p:to>
                                        <p:strVal val="visible"/>
                                      </p:to>
                                    </p:set>
                                    <p:anim calcmode="lin" valueType="num">
                                      <p:cBhvr additive="base">
                                        <p:cTn id="37" dur="500" fill="hold"/>
                                        <p:tgtEl>
                                          <p:spTgt spid="73735"/>
                                        </p:tgtEl>
                                        <p:attrNameLst>
                                          <p:attrName>ppt_x</p:attrName>
                                        </p:attrNameLst>
                                      </p:cBhvr>
                                      <p:tavLst>
                                        <p:tav tm="0">
                                          <p:val>
                                            <p:strVal val="1+#ppt_w/2"/>
                                          </p:val>
                                        </p:tav>
                                        <p:tav tm="100000">
                                          <p:val>
                                            <p:strVal val="#ppt_x"/>
                                          </p:val>
                                        </p:tav>
                                      </p:tavLst>
                                    </p:anim>
                                    <p:anim calcmode="lin" valueType="num">
                                      <p:cBhvr additive="base">
                                        <p:cTn id="38" dur="500" fill="hold"/>
                                        <p:tgtEl>
                                          <p:spTgt spid="737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zh-CN" altLang="en-US" b="1" dirty="0" smtClean="0">
                <a:latin typeface="宋体" pitchFamily="2" charset="-122"/>
                <a:ea typeface="宋体" pitchFamily="2" charset="-122"/>
              </a:rPr>
              <a:t>选择的</a:t>
            </a:r>
            <a:r>
              <a:rPr lang="zh-CN" altLang="en-US" b="1" dirty="0" smtClean="0">
                <a:latin typeface="宋体" pitchFamily="2" charset="-122"/>
                <a:ea typeface="宋体" pitchFamily="2" charset="-122"/>
              </a:rPr>
              <a:t>元数据管理的</a:t>
            </a:r>
            <a:r>
              <a:rPr lang="en-US" altLang="zh-CN" b="1" dirty="0" smtClean="0">
                <a:latin typeface="宋体" pitchFamily="2" charset="-122"/>
                <a:ea typeface="宋体" pitchFamily="2" charset="-122"/>
              </a:rPr>
              <a:t>10</a:t>
            </a:r>
            <a:r>
              <a:rPr lang="zh-CN" altLang="en-US" b="1" dirty="0" smtClean="0">
                <a:latin typeface="宋体" pitchFamily="2" charset="-122"/>
                <a:ea typeface="宋体" pitchFamily="2" charset="-122"/>
              </a:rPr>
              <a:t>个理由</a:t>
            </a:r>
          </a:p>
        </p:txBody>
      </p:sp>
      <p:sp>
        <p:nvSpPr>
          <p:cNvPr id="52229" name="Rectangle 3"/>
          <p:cNvSpPr>
            <a:spLocks noGrp="1" noChangeArrowheads="1"/>
          </p:cNvSpPr>
          <p:nvPr>
            <p:ph idx="1"/>
          </p:nvPr>
        </p:nvSpPr>
        <p:spPr>
          <a:xfrm>
            <a:off x="381000" y="1371600"/>
            <a:ext cx="8534400" cy="4433888"/>
          </a:xfrm>
        </p:spPr>
        <p:txBody>
          <a:bodyPr/>
          <a:lstStyle/>
          <a:p>
            <a:pPr marL="419100" indent="-419100" eaLnBrk="1" hangingPunct="1">
              <a:lnSpc>
                <a:spcPct val="120000"/>
              </a:lnSpc>
              <a:buFontTx/>
              <a:buAutoNum type="arabicPeriod"/>
            </a:pPr>
            <a:r>
              <a:rPr lang="zh-CN" altLang="en-US" sz="2000" dirty="0" smtClean="0">
                <a:ea typeface="宋体" pitchFamily="2" charset="-122"/>
              </a:rPr>
              <a:t>完美</a:t>
            </a:r>
            <a:r>
              <a:rPr lang="zh-CN" altLang="en-US" sz="2000" dirty="0" smtClean="0">
                <a:ea typeface="宋体" pitchFamily="2" charset="-122"/>
              </a:rPr>
              <a:t>结合数据库</a:t>
            </a:r>
            <a:r>
              <a:rPr lang="zh-CN" altLang="en-US" sz="2000" dirty="0" smtClean="0">
                <a:ea typeface="宋体" pitchFamily="2" charset="-122"/>
              </a:rPr>
              <a:t>的产品，充分</a:t>
            </a:r>
            <a:r>
              <a:rPr lang="zh-CN" altLang="en-US" sz="2000" dirty="0" smtClean="0">
                <a:ea typeface="宋体" pitchFamily="2" charset="-122"/>
              </a:rPr>
              <a:t>利用</a:t>
            </a:r>
            <a:r>
              <a:rPr lang="zh-CN" altLang="en-US" sz="2000" b="1" dirty="0" smtClean="0">
                <a:solidFill>
                  <a:srgbClr val="FF0000"/>
                </a:solidFill>
                <a:ea typeface="宋体" pitchFamily="2" charset="-122"/>
              </a:rPr>
              <a:t>数据库</a:t>
            </a:r>
            <a:r>
              <a:rPr lang="zh-CN" altLang="en-US" sz="2000" b="1" dirty="0" smtClean="0">
                <a:solidFill>
                  <a:srgbClr val="FF0000"/>
                </a:solidFill>
                <a:ea typeface="宋体" pitchFamily="2" charset="-122"/>
              </a:rPr>
              <a:t>性能</a:t>
            </a:r>
            <a:r>
              <a:rPr lang="zh-CN" altLang="en-US" sz="2000" dirty="0" smtClean="0">
                <a:ea typeface="宋体" pitchFamily="2" charset="-122"/>
              </a:rPr>
              <a:t>。</a:t>
            </a:r>
          </a:p>
          <a:p>
            <a:pPr marL="419100" indent="-419100" eaLnBrk="1" hangingPunct="1">
              <a:lnSpc>
                <a:spcPct val="120000"/>
              </a:lnSpc>
              <a:buFontTx/>
              <a:buAutoNum type="arabicPeriod"/>
            </a:pPr>
            <a:r>
              <a:rPr lang="zh-CN" altLang="en-US" sz="2000" dirty="0" smtClean="0">
                <a:ea typeface="宋体" pitchFamily="2" charset="-122"/>
              </a:rPr>
              <a:t>完美</a:t>
            </a:r>
            <a:r>
              <a:rPr lang="zh-CN" altLang="en-US" sz="2000" dirty="0" smtClean="0">
                <a:ea typeface="宋体" pitchFamily="2" charset="-122"/>
              </a:rPr>
              <a:t>结合的</a:t>
            </a:r>
            <a:r>
              <a:rPr lang="zh-CN" altLang="en-US" sz="2000" dirty="0" smtClean="0">
                <a:ea typeface="宋体" pitchFamily="2" charset="-122"/>
              </a:rPr>
              <a:t>数据仓库实施方法论，贴合项目实际。</a:t>
            </a:r>
          </a:p>
          <a:p>
            <a:pPr marL="419100" indent="-419100" eaLnBrk="1" hangingPunct="1">
              <a:lnSpc>
                <a:spcPct val="120000"/>
              </a:lnSpc>
              <a:buFontTx/>
              <a:buAutoNum type="arabicPeriod"/>
            </a:pPr>
            <a:r>
              <a:rPr lang="zh-CN" altLang="en-US" sz="2000" dirty="0" smtClean="0">
                <a:ea typeface="宋体" pitchFamily="2" charset="-122"/>
              </a:rPr>
              <a:t>是</a:t>
            </a:r>
            <a:r>
              <a:rPr lang="en-US" altLang="zh-CN" sz="2000" dirty="0" smtClean="0">
                <a:ea typeface="宋体" pitchFamily="2" charset="-122"/>
              </a:rPr>
              <a:t>CWM</a:t>
            </a:r>
            <a:r>
              <a:rPr lang="zh-CN" altLang="en-US" sz="2000" dirty="0" smtClean="0">
                <a:ea typeface="宋体" pitchFamily="2" charset="-122"/>
              </a:rPr>
              <a:t>规范制定者之一，符合业界标准的元数据产品。</a:t>
            </a:r>
          </a:p>
          <a:p>
            <a:pPr marL="419100" indent="-419100" eaLnBrk="1" hangingPunct="1">
              <a:lnSpc>
                <a:spcPct val="120000"/>
              </a:lnSpc>
              <a:buFontTx/>
              <a:buAutoNum type="arabicPeriod"/>
            </a:pPr>
            <a:r>
              <a:rPr lang="zh-CN" altLang="en-US" sz="2000" dirty="0" smtClean="0">
                <a:ea typeface="宋体" pitchFamily="2" charset="-122"/>
              </a:rPr>
              <a:t>能快速动态生成</a:t>
            </a:r>
            <a:r>
              <a:rPr lang="zh-CN" altLang="en-US" sz="2000" b="1" dirty="0" smtClean="0">
                <a:solidFill>
                  <a:srgbClr val="FF0000"/>
                </a:solidFill>
                <a:ea typeface="宋体" pitchFamily="2" charset="-122"/>
              </a:rPr>
              <a:t>全域元数据地图</a:t>
            </a:r>
            <a:r>
              <a:rPr lang="zh-CN" altLang="en-US" sz="2000" dirty="0" smtClean="0">
                <a:ea typeface="宋体" pitchFamily="2" charset="-122"/>
              </a:rPr>
              <a:t>，</a:t>
            </a:r>
            <a:r>
              <a:rPr lang="en-US" altLang="zh-CN" sz="2000" dirty="0" smtClean="0">
                <a:ea typeface="宋体" pitchFamily="2" charset="-122"/>
              </a:rPr>
              <a:t>DW</a:t>
            </a:r>
            <a:r>
              <a:rPr lang="zh-CN" altLang="en-US" sz="2000" dirty="0" smtClean="0">
                <a:ea typeface="宋体" pitchFamily="2" charset="-122"/>
              </a:rPr>
              <a:t>信息一目了然。</a:t>
            </a:r>
          </a:p>
          <a:p>
            <a:pPr marL="419100" indent="-419100" eaLnBrk="1" hangingPunct="1">
              <a:lnSpc>
                <a:spcPct val="120000"/>
              </a:lnSpc>
              <a:buFontTx/>
              <a:buAutoNum type="arabicPeriod"/>
            </a:pPr>
            <a:r>
              <a:rPr lang="zh-CN" altLang="en-US" sz="2000" dirty="0" smtClean="0">
                <a:ea typeface="宋体" pitchFamily="2" charset="-122"/>
              </a:rPr>
              <a:t>彻底</a:t>
            </a:r>
            <a:r>
              <a:rPr lang="zh-CN" altLang="en-US" sz="2000" b="1" dirty="0" smtClean="0">
                <a:solidFill>
                  <a:srgbClr val="FF0000"/>
                </a:solidFill>
                <a:ea typeface="宋体" pitchFamily="2" charset="-122"/>
              </a:rPr>
              <a:t>解决影响</a:t>
            </a:r>
            <a:r>
              <a:rPr lang="en-US" altLang="zh-CN" sz="2000" b="1" dirty="0" smtClean="0">
                <a:solidFill>
                  <a:srgbClr val="FF0000"/>
                </a:solidFill>
                <a:ea typeface="宋体" pitchFamily="2" charset="-122"/>
              </a:rPr>
              <a:t>/</a:t>
            </a:r>
            <a:r>
              <a:rPr lang="zh-CN" altLang="en-US" sz="2000" b="1" dirty="0" smtClean="0">
                <a:solidFill>
                  <a:srgbClr val="FF0000"/>
                </a:solidFill>
                <a:ea typeface="宋体" pitchFamily="2" charset="-122"/>
              </a:rPr>
              <a:t>血缘分析放大</a:t>
            </a:r>
            <a:r>
              <a:rPr lang="zh-CN" altLang="en-US" sz="2000" dirty="0" smtClean="0">
                <a:ea typeface="宋体" pitchFamily="2" charset="-122"/>
              </a:rPr>
              <a:t>的问题。</a:t>
            </a:r>
          </a:p>
          <a:p>
            <a:pPr marL="419100" indent="-419100" eaLnBrk="1" hangingPunct="1">
              <a:lnSpc>
                <a:spcPct val="120000"/>
              </a:lnSpc>
              <a:buFontTx/>
              <a:buAutoNum type="arabicPeriod"/>
            </a:pPr>
            <a:r>
              <a:rPr lang="zh-CN" altLang="en-US" sz="2000" dirty="0" smtClean="0">
                <a:ea typeface="宋体" pitchFamily="2" charset="-122"/>
              </a:rPr>
              <a:t>能够直接导入</a:t>
            </a:r>
            <a:r>
              <a:rPr lang="en-US" altLang="zh-CN" sz="2000" dirty="0" smtClean="0">
                <a:ea typeface="宋体" pitchFamily="2" charset="-122"/>
              </a:rPr>
              <a:t>LDM</a:t>
            </a:r>
            <a:r>
              <a:rPr lang="zh-CN" altLang="en-US" sz="2000" dirty="0" smtClean="0">
                <a:ea typeface="宋体" pitchFamily="2" charset="-122"/>
              </a:rPr>
              <a:t>，并以图形化显示。</a:t>
            </a:r>
          </a:p>
          <a:p>
            <a:pPr marL="419100" indent="-419100" eaLnBrk="1" hangingPunct="1">
              <a:lnSpc>
                <a:spcPct val="120000"/>
              </a:lnSpc>
              <a:buFontTx/>
              <a:buAutoNum type="arabicPeriod"/>
            </a:pPr>
            <a:r>
              <a:rPr lang="zh-CN" altLang="en-US" sz="2000" dirty="0" smtClean="0">
                <a:ea typeface="宋体" pitchFamily="2" charset="-122"/>
              </a:rPr>
              <a:t>是企业</a:t>
            </a:r>
            <a:r>
              <a:rPr lang="zh-CN" altLang="en-US" sz="2000" dirty="0" smtClean="0">
                <a:ea typeface="宋体" pitchFamily="2" charset="-122"/>
              </a:rPr>
              <a:t>级数据管控架构的基础。</a:t>
            </a:r>
          </a:p>
          <a:p>
            <a:pPr marL="419100" indent="-419100" eaLnBrk="1" hangingPunct="1">
              <a:lnSpc>
                <a:spcPct val="120000"/>
              </a:lnSpc>
              <a:buFontTx/>
              <a:buAutoNum type="arabicPeriod"/>
            </a:pPr>
            <a:r>
              <a:rPr lang="zh-CN" altLang="en-US" sz="2000" dirty="0" smtClean="0">
                <a:ea typeface="宋体" pitchFamily="2" charset="-122"/>
              </a:rPr>
              <a:t>元数据驱动数据仓库开发过程，支持模型设计、</a:t>
            </a:r>
            <a:r>
              <a:rPr lang="en-US" altLang="zh-CN" sz="2000" dirty="0" smtClean="0">
                <a:ea typeface="宋体" pitchFamily="2" charset="-122"/>
              </a:rPr>
              <a:t>ETL</a:t>
            </a:r>
            <a:r>
              <a:rPr lang="zh-CN" altLang="en-US" sz="2000" dirty="0" smtClean="0">
                <a:ea typeface="宋体" pitchFamily="2" charset="-122"/>
              </a:rPr>
              <a:t>开发。</a:t>
            </a:r>
          </a:p>
          <a:p>
            <a:pPr marL="419100" indent="-419100" eaLnBrk="1" hangingPunct="1">
              <a:lnSpc>
                <a:spcPct val="120000"/>
              </a:lnSpc>
              <a:buFontTx/>
              <a:buAutoNum type="arabicPeriod"/>
            </a:pPr>
            <a:r>
              <a:rPr lang="zh-CN" altLang="en-US" sz="2000" dirty="0" smtClean="0">
                <a:ea typeface="宋体" pitchFamily="2" charset="-122"/>
              </a:rPr>
              <a:t>可扩展性好，能够无缝实现企业级元数据管理。</a:t>
            </a:r>
          </a:p>
          <a:p>
            <a:pPr marL="419100" indent="-419100" eaLnBrk="1" hangingPunct="1">
              <a:lnSpc>
                <a:spcPct val="120000"/>
              </a:lnSpc>
              <a:buFontTx/>
              <a:buAutoNum type="arabicPeriod"/>
            </a:pPr>
            <a:r>
              <a:rPr lang="zh-CN" altLang="en-US" sz="2000" dirty="0" smtClean="0">
                <a:ea typeface="宋体" pitchFamily="2" charset="-122"/>
              </a:rPr>
              <a:t>功能强大，性能卓越，性价比高。</a:t>
            </a:r>
          </a:p>
        </p:txBody>
      </p:sp>
      <p:sp>
        <p:nvSpPr>
          <p:cNvPr id="52227"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43A049AC-02B7-4D20-978A-B6220B11AD35}" type="slidenum">
              <a:rPr lang="zh-CN" altLang="en-US" sz="800" smtClean="0">
                <a:ea typeface="宋体" pitchFamily="2" charset="-122"/>
              </a:rPr>
              <a:pPr/>
              <a:t>21</a:t>
            </a:fld>
            <a:r>
              <a:rPr lang="en-US" altLang="zh-CN" sz="800" smtClean="0">
                <a:ea typeface="宋体" pitchFamily="2" charset="-122"/>
              </a:rPr>
              <a:t>  &gt; </a:t>
            </a:r>
            <a:fld id="{7B3E4293-7028-4203-B11E-1702B2D5494C}" type="datetime1">
              <a:rPr lang="en-US" altLang="zh-CN" sz="800" smtClean="0">
                <a:ea typeface="宋体" pitchFamily="2" charset="-122"/>
              </a:rPr>
              <a:pPr/>
              <a:t>10/9/2016</a:t>
            </a:fld>
            <a:endParaRPr lang="en-US" altLang="zh-CN" sz="800" smtClean="0">
              <a:ea typeface="宋体" pitchFamily="2" charset="-122"/>
            </a:endParaRPr>
          </a:p>
        </p:txBody>
      </p:sp>
      <p:sp>
        <p:nvSpPr>
          <p:cNvPr id="52226"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type="title"/>
          </p:nvPr>
        </p:nvSpPr>
        <p:spPr/>
        <p:txBody>
          <a:bodyPr/>
          <a:lstStyle/>
          <a:p>
            <a:pPr eaLnBrk="1" hangingPunct="1"/>
            <a:r>
              <a:rPr lang="zh-TW" altLang="en-US" sz="3200" b="1" smtClean="0">
                <a:solidFill>
                  <a:schemeClr val="tx1"/>
                </a:solidFill>
                <a:latin typeface="华文新魏" pitchFamily="2" charset="-122"/>
                <a:ea typeface="宋体" pitchFamily="2" charset="-122"/>
              </a:rPr>
              <a:t>议程内容</a:t>
            </a:r>
            <a:endParaRPr lang="zh-TW" altLang="zh-TW" sz="3200" b="1" smtClean="0">
              <a:solidFill>
                <a:schemeClr val="tx1"/>
              </a:solidFill>
              <a:latin typeface="华文新魏" pitchFamily="2" charset="-122"/>
              <a:ea typeface="宋体" pitchFamily="2" charset="-122"/>
            </a:endParaRPr>
          </a:p>
        </p:txBody>
      </p:sp>
      <p:sp>
        <p:nvSpPr>
          <p:cNvPr id="30726" name="Rectangle 4"/>
          <p:cNvSpPr>
            <a:spLocks noGrp="1" noChangeArrowheads="1"/>
          </p:cNvSpPr>
          <p:nvPr>
            <p:ph idx="1"/>
          </p:nvPr>
        </p:nvSpPr>
        <p:spPr>
          <a:xfrm>
            <a:off x="990600" y="1978422"/>
            <a:ext cx="5181600" cy="4906962"/>
          </a:xfrm>
        </p:spPr>
        <p:txBody>
          <a:bodyPr/>
          <a:lstStyle/>
          <a:p>
            <a:pPr eaLnBrk="1" hangingPunct="1">
              <a:lnSpc>
                <a:spcPct val="130000"/>
              </a:lnSpc>
            </a:pPr>
            <a:r>
              <a:rPr lang="en-US" altLang="zh-CN" sz="2400" b="1" dirty="0" err="1" smtClean="0">
                <a:solidFill>
                  <a:srgbClr val="2913CB"/>
                </a:solidFill>
                <a:ea typeface="宋体" pitchFamily="2" charset="-122"/>
              </a:rPr>
              <a:t>数据管控</a:t>
            </a:r>
            <a:endParaRPr lang="zh-CN" altLang="en-US" sz="2400" b="1" dirty="0" smtClean="0">
              <a:solidFill>
                <a:srgbClr val="2913CB"/>
              </a:solidFill>
              <a:ea typeface="宋体" pitchFamily="2" charset="-122"/>
            </a:endParaRPr>
          </a:p>
          <a:p>
            <a:pPr eaLnBrk="1" hangingPunct="1">
              <a:lnSpc>
                <a:spcPct val="130000"/>
              </a:lnSpc>
            </a:pPr>
            <a:r>
              <a:rPr lang="zh-CN" altLang="en-US" sz="2400" b="1" dirty="0" smtClean="0">
                <a:solidFill>
                  <a:srgbClr val="2913CB"/>
                </a:solidFill>
                <a:ea typeface="宋体" pitchFamily="2" charset="-122"/>
              </a:rPr>
              <a:t>元数据</a:t>
            </a:r>
          </a:p>
          <a:p>
            <a:pPr eaLnBrk="1" hangingPunct="1">
              <a:lnSpc>
                <a:spcPct val="130000"/>
              </a:lnSpc>
            </a:pPr>
            <a:r>
              <a:rPr lang="en-US" altLang="zh-CN" sz="2400" b="1" dirty="0" err="1" smtClean="0">
                <a:solidFill>
                  <a:srgbClr val="2913CB"/>
                </a:solidFill>
                <a:ea typeface="宋体" pitchFamily="2" charset="-122"/>
              </a:rPr>
              <a:t>数据质量</a:t>
            </a:r>
            <a:endParaRPr lang="en-US" altLang="zh-CN" sz="2400" b="1" dirty="0" smtClean="0">
              <a:solidFill>
                <a:srgbClr val="2913CB"/>
              </a:solidFill>
              <a:ea typeface="宋体" pitchFamily="2" charset="-122"/>
            </a:endParaRPr>
          </a:p>
          <a:p>
            <a:pPr eaLnBrk="1" hangingPunct="1">
              <a:lnSpc>
                <a:spcPct val="130000"/>
              </a:lnSpc>
            </a:pPr>
            <a:r>
              <a:rPr lang="zh-CN" altLang="en-US" sz="2400" b="1" dirty="0" smtClean="0">
                <a:solidFill>
                  <a:srgbClr val="2913CB"/>
                </a:solidFill>
                <a:ea typeface="宋体" pitchFamily="2" charset="-122"/>
              </a:rPr>
              <a:t>问题与讨论</a:t>
            </a:r>
          </a:p>
        </p:txBody>
      </p:sp>
      <p:sp>
        <p:nvSpPr>
          <p:cNvPr id="3072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D74B65C8-E744-4D9E-87DA-23EED92860E1}" type="slidenum">
              <a:rPr lang="zh-CN" altLang="en-US" sz="800" smtClean="0">
                <a:ea typeface="宋体" pitchFamily="2" charset="-122"/>
              </a:rPr>
              <a:pPr/>
              <a:t>22</a:t>
            </a:fld>
            <a:r>
              <a:rPr lang="en-US" altLang="zh-CN" sz="800" smtClean="0">
                <a:ea typeface="宋体" pitchFamily="2" charset="-122"/>
              </a:rPr>
              <a:t>  &gt; </a:t>
            </a:r>
            <a:fld id="{9F91795B-222A-4124-97E2-8D852F6BB593}" type="datetime1">
              <a:rPr lang="en-US" altLang="zh-CN" sz="800" smtClean="0">
                <a:ea typeface="宋体" pitchFamily="2" charset="-122"/>
              </a:rPr>
              <a:pPr/>
              <a:t>10/9/2016</a:t>
            </a:fld>
            <a:endParaRPr lang="en-US" altLang="zh-CN" sz="800" smtClean="0">
              <a:ea typeface="宋体" pitchFamily="2" charset="-122"/>
            </a:endParaRPr>
          </a:p>
        </p:txBody>
      </p:sp>
      <p:sp>
        <p:nvSpPr>
          <p:cNvPr id="3072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r="11667"/>
          <a:stretch>
            <a:fillRect/>
          </a:stretch>
        </p:blipFill>
        <p:spPr bwMode="auto">
          <a:xfrm>
            <a:off x="5648325" y="1981200"/>
            <a:ext cx="3495675" cy="391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7" name="Group 5"/>
          <p:cNvGrpSpPr>
            <a:grpSpLocks/>
          </p:cNvGrpSpPr>
          <p:nvPr/>
        </p:nvGrpSpPr>
        <p:grpSpPr bwMode="auto">
          <a:xfrm rot="-729451">
            <a:off x="307975" y="3460572"/>
            <a:ext cx="600075" cy="268288"/>
            <a:chOff x="3396" y="2808"/>
            <a:chExt cx="377" cy="169"/>
          </a:xfrm>
        </p:grpSpPr>
        <p:sp>
          <p:nvSpPr>
            <p:cNvPr id="30728" name="Freeform 6"/>
            <p:cNvSpPr>
              <a:spLocks/>
            </p:cNvSpPr>
            <p:nvPr/>
          </p:nvSpPr>
          <p:spPr bwMode="auto">
            <a:xfrm>
              <a:off x="3404" y="2824"/>
              <a:ext cx="201" cy="153"/>
            </a:xfrm>
            <a:custGeom>
              <a:avLst/>
              <a:gdLst>
                <a:gd name="T0" fmla="*/ 176 w 201"/>
                <a:gd name="T1" fmla="*/ 0 h 153"/>
                <a:gd name="T2" fmla="*/ 0 w 201"/>
                <a:gd name="T3" fmla="*/ 40 h 153"/>
                <a:gd name="T4" fmla="*/ 0 w 201"/>
                <a:gd name="T5" fmla="*/ 152 h 153"/>
                <a:gd name="T6" fmla="*/ 24 w 201"/>
                <a:gd name="T7" fmla="*/ 144 h 153"/>
                <a:gd name="T8" fmla="*/ 48 w 201"/>
                <a:gd name="T9" fmla="*/ 152 h 153"/>
                <a:gd name="T10" fmla="*/ 200 w 201"/>
                <a:gd name="T11" fmla="*/ 152 h 1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 h="153">
                  <a:moveTo>
                    <a:pt x="176" y="0"/>
                  </a:moveTo>
                  <a:lnTo>
                    <a:pt x="0" y="40"/>
                  </a:lnTo>
                  <a:lnTo>
                    <a:pt x="0" y="152"/>
                  </a:lnTo>
                  <a:lnTo>
                    <a:pt x="24" y="144"/>
                  </a:lnTo>
                  <a:lnTo>
                    <a:pt x="48" y="152"/>
                  </a:lnTo>
                  <a:lnTo>
                    <a:pt x="200" y="152"/>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9" name="Freeform 7"/>
            <p:cNvSpPr>
              <a:spLocks/>
            </p:cNvSpPr>
            <p:nvPr/>
          </p:nvSpPr>
          <p:spPr bwMode="auto">
            <a:xfrm>
              <a:off x="3572" y="2824"/>
              <a:ext cx="41" cy="137"/>
            </a:xfrm>
            <a:custGeom>
              <a:avLst/>
              <a:gdLst>
                <a:gd name="T0" fmla="*/ 8 w 41"/>
                <a:gd name="T1" fmla="*/ 0 h 137"/>
                <a:gd name="T2" fmla="*/ 24 w 41"/>
                <a:gd name="T3" fmla="*/ 32 h 137"/>
                <a:gd name="T4" fmla="*/ 40 w 41"/>
                <a:gd name="T5" fmla="*/ 64 h 137"/>
                <a:gd name="T6" fmla="*/ 0 w 41"/>
                <a:gd name="T7" fmla="*/ 136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137">
                  <a:moveTo>
                    <a:pt x="8" y="0"/>
                  </a:moveTo>
                  <a:lnTo>
                    <a:pt x="24" y="32"/>
                  </a:lnTo>
                  <a:lnTo>
                    <a:pt x="40" y="64"/>
                  </a:lnTo>
                  <a:lnTo>
                    <a:pt x="0" y="136"/>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0" name="Freeform 8"/>
            <p:cNvSpPr>
              <a:spLocks/>
            </p:cNvSpPr>
            <p:nvPr/>
          </p:nvSpPr>
          <p:spPr bwMode="auto">
            <a:xfrm>
              <a:off x="3596" y="2848"/>
              <a:ext cx="73" cy="65"/>
            </a:xfrm>
            <a:custGeom>
              <a:avLst/>
              <a:gdLst>
                <a:gd name="T0" fmla="*/ 0 w 73"/>
                <a:gd name="T1" fmla="*/ 0 h 65"/>
                <a:gd name="T2" fmla="*/ 72 w 73"/>
                <a:gd name="T3" fmla="*/ 24 h 65"/>
                <a:gd name="T4" fmla="*/ 72 w 73"/>
                <a:gd name="T5" fmla="*/ 32 h 65"/>
                <a:gd name="T6" fmla="*/ 64 w 73"/>
                <a:gd name="T7" fmla="*/ 56 h 65"/>
                <a:gd name="T8" fmla="*/ 48 w 73"/>
                <a:gd name="T9" fmla="*/ 64 h 65"/>
                <a:gd name="T10" fmla="*/ 16 w 73"/>
                <a:gd name="T11" fmla="*/ 48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65">
                  <a:moveTo>
                    <a:pt x="0" y="0"/>
                  </a:moveTo>
                  <a:lnTo>
                    <a:pt x="72" y="24"/>
                  </a:lnTo>
                  <a:lnTo>
                    <a:pt x="72" y="32"/>
                  </a:lnTo>
                  <a:lnTo>
                    <a:pt x="64" y="56"/>
                  </a:lnTo>
                  <a:lnTo>
                    <a:pt x="48" y="64"/>
                  </a:lnTo>
                  <a:lnTo>
                    <a:pt x="16" y="48"/>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1" name="Freeform 9"/>
            <p:cNvSpPr>
              <a:spLocks/>
            </p:cNvSpPr>
            <p:nvPr/>
          </p:nvSpPr>
          <p:spPr bwMode="auto">
            <a:xfrm>
              <a:off x="3588" y="2896"/>
              <a:ext cx="65" cy="49"/>
            </a:xfrm>
            <a:custGeom>
              <a:avLst/>
              <a:gdLst>
                <a:gd name="T0" fmla="*/ 16 w 65"/>
                <a:gd name="T1" fmla="*/ 0 h 49"/>
                <a:gd name="T2" fmla="*/ 56 w 65"/>
                <a:gd name="T3" fmla="*/ 16 h 49"/>
                <a:gd name="T4" fmla="*/ 64 w 65"/>
                <a:gd name="T5" fmla="*/ 24 h 49"/>
                <a:gd name="T6" fmla="*/ 48 w 65"/>
                <a:gd name="T7" fmla="*/ 48 h 49"/>
                <a:gd name="T8" fmla="*/ 40 w 65"/>
                <a:gd name="T9" fmla="*/ 48 h 49"/>
                <a:gd name="T10" fmla="*/ 0 w 65"/>
                <a:gd name="T11" fmla="*/ 32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49">
                  <a:moveTo>
                    <a:pt x="16" y="0"/>
                  </a:moveTo>
                  <a:lnTo>
                    <a:pt x="56" y="16"/>
                  </a:lnTo>
                  <a:lnTo>
                    <a:pt x="64" y="24"/>
                  </a:lnTo>
                  <a:lnTo>
                    <a:pt x="48" y="48"/>
                  </a:lnTo>
                  <a:lnTo>
                    <a:pt x="40" y="48"/>
                  </a:lnTo>
                  <a:lnTo>
                    <a:pt x="0" y="32"/>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2" name="Freeform 10"/>
            <p:cNvSpPr>
              <a:spLocks/>
            </p:cNvSpPr>
            <p:nvPr/>
          </p:nvSpPr>
          <p:spPr bwMode="auto">
            <a:xfrm>
              <a:off x="3572" y="2936"/>
              <a:ext cx="57" cy="41"/>
            </a:xfrm>
            <a:custGeom>
              <a:avLst/>
              <a:gdLst>
                <a:gd name="T0" fmla="*/ 16 w 57"/>
                <a:gd name="T1" fmla="*/ 0 h 41"/>
                <a:gd name="T2" fmla="*/ 56 w 57"/>
                <a:gd name="T3" fmla="*/ 8 h 41"/>
                <a:gd name="T4" fmla="*/ 56 w 57"/>
                <a:gd name="T5" fmla="*/ 16 h 41"/>
                <a:gd name="T6" fmla="*/ 48 w 57"/>
                <a:gd name="T7" fmla="*/ 32 h 41"/>
                <a:gd name="T8" fmla="*/ 40 w 57"/>
                <a:gd name="T9" fmla="*/ 40 h 41"/>
                <a:gd name="T10" fmla="*/ 0 w 57"/>
                <a:gd name="T11" fmla="*/ 24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41">
                  <a:moveTo>
                    <a:pt x="16" y="0"/>
                  </a:moveTo>
                  <a:lnTo>
                    <a:pt x="56" y="8"/>
                  </a:lnTo>
                  <a:lnTo>
                    <a:pt x="56" y="16"/>
                  </a:lnTo>
                  <a:lnTo>
                    <a:pt x="48" y="32"/>
                  </a:lnTo>
                  <a:lnTo>
                    <a:pt x="40" y="40"/>
                  </a:lnTo>
                  <a:lnTo>
                    <a:pt x="0" y="24"/>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3" name="Freeform 11"/>
            <p:cNvSpPr>
              <a:spLocks/>
            </p:cNvSpPr>
            <p:nvPr/>
          </p:nvSpPr>
          <p:spPr bwMode="auto">
            <a:xfrm>
              <a:off x="3428" y="2872"/>
              <a:ext cx="153" cy="97"/>
            </a:xfrm>
            <a:custGeom>
              <a:avLst/>
              <a:gdLst>
                <a:gd name="T0" fmla="*/ 144 w 153"/>
                <a:gd name="T1" fmla="*/ 80 h 97"/>
                <a:gd name="T2" fmla="*/ 136 w 153"/>
                <a:gd name="T3" fmla="*/ 96 h 97"/>
                <a:gd name="T4" fmla="*/ 120 w 153"/>
                <a:gd name="T5" fmla="*/ 80 h 97"/>
                <a:gd name="T6" fmla="*/ 120 w 153"/>
                <a:gd name="T7" fmla="*/ 64 h 97"/>
                <a:gd name="T8" fmla="*/ 128 w 153"/>
                <a:gd name="T9" fmla="*/ 40 h 97"/>
                <a:gd name="T10" fmla="*/ 152 w 153"/>
                <a:gd name="T11" fmla="*/ 24 h 97"/>
                <a:gd name="T12" fmla="*/ 128 w 153"/>
                <a:gd name="T13" fmla="*/ 0 h 97"/>
                <a:gd name="T14" fmla="*/ 104 w 153"/>
                <a:gd name="T15" fmla="*/ 24 h 97"/>
                <a:gd name="T16" fmla="*/ 80 w 153"/>
                <a:gd name="T17" fmla="*/ 40 h 97"/>
                <a:gd name="T18" fmla="*/ 48 w 153"/>
                <a:gd name="T19" fmla="*/ 48 h 97"/>
                <a:gd name="T20" fmla="*/ 24 w 153"/>
                <a:gd name="T21" fmla="*/ 40 h 97"/>
                <a:gd name="T22" fmla="*/ 0 w 153"/>
                <a:gd name="T23" fmla="*/ 24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4" name="Freeform 12"/>
            <p:cNvSpPr>
              <a:spLocks/>
            </p:cNvSpPr>
            <p:nvPr/>
          </p:nvSpPr>
          <p:spPr bwMode="auto">
            <a:xfrm>
              <a:off x="3572" y="2808"/>
              <a:ext cx="201" cy="49"/>
            </a:xfrm>
            <a:custGeom>
              <a:avLst/>
              <a:gdLst>
                <a:gd name="T0" fmla="*/ 0 w 201"/>
                <a:gd name="T1" fmla="*/ 16 h 49"/>
                <a:gd name="T2" fmla="*/ 176 w 201"/>
                <a:gd name="T3" fmla="*/ 0 h 49"/>
                <a:gd name="T4" fmla="*/ 192 w 201"/>
                <a:gd name="T5" fmla="*/ 8 h 49"/>
                <a:gd name="T6" fmla="*/ 200 w 201"/>
                <a:gd name="T7" fmla="*/ 16 h 49"/>
                <a:gd name="T8" fmla="*/ 200 w 201"/>
                <a:gd name="T9" fmla="*/ 24 h 49"/>
                <a:gd name="T10" fmla="*/ 184 w 201"/>
                <a:gd name="T11" fmla="*/ 32 h 49"/>
                <a:gd name="T12" fmla="*/ 40 w 201"/>
                <a:gd name="T13" fmla="*/ 48 h 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49">
                  <a:moveTo>
                    <a:pt x="0" y="16"/>
                  </a:moveTo>
                  <a:lnTo>
                    <a:pt x="176" y="0"/>
                  </a:lnTo>
                  <a:lnTo>
                    <a:pt x="192" y="8"/>
                  </a:lnTo>
                  <a:lnTo>
                    <a:pt x="200" y="16"/>
                  </a:lnTo>
                  <a:lnTo>
                    <a:pt x="200" y="24"/>
                  </a:lnTo>
                  <a:lnTo>
                    <a:pt x="184" y="32"/>
                  </a:lnTo>
                  <a:lnTo>
                    <a:pt x="40" y="48"/>
                  </a:lnTo>
                </a:path>
              </a:pathLst>
            </a:custGeom>
            <a:solidFill>
              <a:srgbClr val="FFCC99"/>
            </a:solidFill>
            <a:ln w="6350" cap="flat">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5" name="Line 13"/>
            <p:cNvSpPr>
              <a:spLocks noChangeShapeType="1"/>
            </p:cNvSpPr>
            <p:nvPr/>
          </p:nvSpPr>
          <p:spPr bwMode="auto">
            <a:xfrm>
              <a:off x="3404" y="2864"/>
              <a:ext cx="0" cy="112"/>
            </a:xfrm>
            <a:prstGeom prst="line">
              <a:avLst/>
            </a:prstGeom>
            <a:noFill/>
            <a:ln w="63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6" name="Line 14"/>
            <p:cNvSpPr>
              <a:spLocks noChangeShapeType="1"/>
            </p:cNvSpPr>
            <p:nvPr/>
          </p:nvSpPr>
          <p:spPr bwMode="auto">
            <a:xfrm>
              <a:off x="3396" y="2864"/>
              <a:ext cx="0" cy="112"/>
            </a:xfrm>
            <a:prstGeom prst="line">
              <a:avLst/>
            </a:prstGeom>
            <a:noFill/>
            <a:ln w="63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extLst>
      <p:ext uri="{BB962C8B-B14F-4D97-AF65-F5344CB8AC3E}">
        <p14:creationId xmlns:p14="http://schemas.microsoft.com/office/powerpoint/2010/main" val="2030747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normAutofit fontScale="90000"/>
          </a:bodyPr>
          <a:lstStyle/>
          <a:p>
            <a:pPr eaLnBrk="1" hangingPunct="1"/>
            <a:r>
              <a:rPr lang="zh-CN" altLang="en-US" b="1" dirty="0" smtClean="0">
                <a:latin typeface="宋体" pitchFamily="2" charset="-122"/>
                <a:ea typeface="宋体" pitchFamily="2" charset="-122"/>
              </a:rPr>
              <a:t>中国</a:t>
            </a:r>
            <a:r>
              <a:rPr lang="zh-CN" altLang="en-US" b="1" dirty="0" smtClean="0">
                <a:latin typeface="宋体" pitchFamily="2" charset="-122"/>
                <a:ea typeface="宋体" pitchFamily="2" charset="-122"/>
              </a:rPr>
              <a:t>金融行业数据质量管理的发展历程</a:t>
            </a:r>
          </a:p>
        </p:txBody>
      </p:sp>
      <p:sp>
        <p:nvSpPr>
          <p:cNvPr id="54275"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B2AB34CD-DA65-4590-8AC3-56968A209EC5}" type="slidenum">
              <a:rPr lang="zh-CN" altLang="en-US" sz="800" smtClean="0">
                <a:ea typeface="宋体" pitchFamily="2" charset="-122"/>
              </a:rPr>
              <a:pPr/>
              <a:t>23</a:t>
            </a:fld>
            <a:r>
              <a:rPr lang="en-US" altLang="zh-CN" sz="800" smtClean="0">
                <a:ea typeface="宋体" pitchFamily="2" charset="-122"/>
              </a:rPr>
              <a:t>  &gt; </a:t>
            </a:r>
            <a:fld id="{5D51C1B2-0AAD-499D-A50F-DF9CDE75E042}" type="datetime1">
              <a:rPr lang="en-US" altLang="zh-CN" sz="800" smtClean="0">
                <a:ea typeface="宋体" pitchFamily="2" charset="-122"/>
              </a:rPr>
              <a:pPr/>
              <a:t>10/9/2016</a:t>
            </a:fld>
            <a:endParaRPr lang="en-US" altLang="zh-CN" sz="800" smtClean="0">
              <a:ea typeface="宋体" pitchFamily="2" charset="-122"/>
            </a:endParaRPr>
          </a:p>
        </p:txBody>
      </p:sp>
      <p:sp>
        <p:nvSpPr>
          <p:cNvPr id="54274"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54277" name="AutoShape 3"/>
          <p:cNvSpPr>
            <a:spLocks noChangeArrowheads="1"/>
          </p:cNvSpPr>
          <p:nvPr/>
        </p:nvSpPr>
        <p:spPr bwMode="auto">
          <a:xfrm>
            <a:off x="657225" y="1403350"/>
            <a:ext cx="8010525" cy="1395413"/>
          </a:xfrm>
          <a:prstGeom prst="rightArrow">
            <a:avLst>
              <a:gd name="adj1" fmla="val 66324"/>
              <a:gd name="adj2" fmla="val 49725"/>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itchFamily="2" charset="-122"/>
            </a:endParaRPr>
          </a:p>
        </p:txBody>
      </p:sp>
      <p:sp>
        <p:nvSpPr>
          <p:cNvPr id="54278" name="Text Box 4"/>
          <p:cNvSpPr txBox="1">
            <a:spLocks noChangeArrowheads="1"/>
          </p:cNvSpPr>
          <p:nvPr/>
        </p:nvSpPr>
        <p:spPr bwMode="auto">
          <a:xfrm>
            <a:off x="804863" y="1905000"/>
            <a:ext cx="97631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spcBef>
                <a:spcPct val="50000"/>
              </a:spcBef>
            </a:pPr>
            <a:r>
              <a:rPr lang="en-US" altLang="zh-CN">
                <a:ea typeface="宋体" pitchFamily="2" charset="-122"/>
              </a:rPr>
              <a:t>2003</a:t>
            </a:r>
          </a:p>
        </p:txBody>
      </p:sp>
      <p:sp>
        <p:nvSpPr>
          <p:cNvPr id="54279" name="Text Box 5"/>
          <p:cNvSpPr txBox="1">
            <a:spLocks noChangeArrowheads="1"/>
          </p:cNvSpPr>
          <p:nvPr/>
        </p:nvSpPr>
        <p:spPr bwMode="auto">
          <a:xfrm>
            <a:off x="2501900" y="1905000"/>
            <a:ext cx="9763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spcBef>
                <a:spcPct val="50000"/>
              </a:spcBef>
            </a:pPr>
            <a:r>
              <a:rPr lang="en-US" altLang="zh-CN">
                <a:ea typeface="宋体" pitchFamily="2" charset="-122"/>
              </a:rPr>
              <a:t>2006</a:t>
            </a:r>
          </a:p>
        </p:txBody>
      </p:sp>
      <p:sp>
        <p:nvSpPr>
          <p:cNvPr id="54280" name="Text Box 6"/>
          <p:cNvSpPr txBox="1">
            <a:spLocks noChangeArrowheads="1"/>
          </p:cNvSpPr>
          <p:nvPr/>
        </p:nvSpPr>
        <p:spPr bwMode="auto">
          <a:xfrm>
            <a:off x="3979863" y="1905000"/>
            <a:ext cx="97631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spcBef>
                <a:spcPct val="50000"/>
              </a:spcBef>
            </a:pPr>
            <a:r>
              <a:rPr lang="en-US" altLang="zh-CN">
                <a:ea typeface="宋体" pitchFamily="2" charset="-122"/>
              </a:rPr>
              <a:t>2008</a:t>
            </a:r>
          </a:p>
        </p:txBody>
      </p:sp>
      <p:sp>
        <p:nvSpPr>
          <p:cNvPr id="54281" name="Text Box 7"/>
          <p:cNvSpPr txBox="1">
            <a:spLocks noChangeArrowheads="1"/>
          </p:cNvSpPr>
          <p:nvPr/>
        </p:nvSpPr>
        <p:spPr bwMode="auto">
          <a:xfrm>
            <a:off x="5607050" y="1905000"/>
            <a:ext cx="9763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spcBef>
                <a:spcPct val="50000"/>
              </a:spcBef>
            </a:pPr>
            <a:r>
              <a:rPr lang="en-US" altLang="zh-CN">
                <a:ea typeface="宋体" pitchFamily="2" charset="-122"/>
              </a:rPr>
              <a:t>2010</a:t>
            </a:r>
          </a:p>
        </p:txBody>
      </p:sp>
      <p:sp>
        <p:nvSpPr>
          <p:cNvPr id="54282" name="Text Box 8"/>
          <p:cNvSpPr txBox="1">
            <a:spLocks noChangeArrowheads="1"/>
          </p:cNvSpPr>
          <p:nvPr/>
        </p:nvSpPr>
        <p:spPr bwMode="auto">
          <a:xfrm>
            <a:off x="7227888" y="1905000"/>
            <a:ext cx="97631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spcBef>
                <a:spcPct val="50000"/>
              </a:spcBef>
            </a:pPr>
            <a:r>
              <a:rPr lang="en-US" altLang="zh-CN">
                <a:ea typeface="宋体" pitchFamily="2" charset="-122"/>
              </a:rPr>
              <a:t>……</a:t>
            </a:r>
          </a:p>
        </p:txBody>
      </p:sp>
      <p:sp>
        <p:nvSpPr>
          <p:cNvPr id="54283" name="AutoShape 9"/>
          <p:cNvSpPr>
            <a:spLocks noChangeArrowheads="1"/>
          </p:cNvSpPr>
          <p:nvPr/>
        </p:nvSpPr>
        <p:spPr bwMode="auto">
          <a:xfrm>
            <a:off x="206375" y="2798763"/>
            <a:ext cx="1844675" cy="2860675"/>
          </a:xfrm>
          <a:prstGeom prst="wedgeRectCallout">
            <a:avLst>
              <a:gd name="adj1" fmla="val 1722"/>
              <a:gd name="adj2" fmla="val -67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ea typeface="宋体" pitchFamily="2" charset="-122"/>
              </a:rPr>
              <a:t>1.</a:t>
            </a:r>
            <a:r>
              <a:rPr lang="zh-CN" altLang="en-US" sz="1600">
                <a:ea typeface="宋体" pitchFamily="2" charset="-122"/>
              </a:rPr>
              <a:t>简单的检查脚本。</a:t>
            </a:r>
          </a:p>
          <a:p>
            <a:r>
              <a:rPr lang="en-US" altLang="zh-CN" sz="1600">
                <a:ea typeface="宋体" pitchFamily="2" charset="-122"/>
              </a:rPr>
              <a:t>2.</a:t>
            </a:r>
            <a:r>
              <a:rPr lang="zh-CN" altLang="en-US" sz="1600">
                <a:ea typeface="宋体" pitchFamily="2" charset="-122"/>
              </a:rPr>
              <a:t>少量的技术和业务检查规则。</a:t>
            </a:r>
          </a:p>
          <a:p>
            <a:r>
              <a:rPr lang="en-US" altLang="zh-CN" sz="1600">
                <a:ea typeface="宋体" pitchFamily="2" charset="-122"/>
              </a:rPr>
              <a:t>3.</a:t>
            </a:r>
            <a:r>
              <a:rPr lang="zh-CN" altLang="en-US" sz="1600">
                <a:ea typeface="宋体" pitchFamily="2" charset="-122"/>
              </a:rPr>
              <a:t>没有专门的数据质量检查团队，包含在</a:t>
            </a:r>
            <a:r>
              <a:rPr lang="en-US" altLang="zh-CN" sz="1600">
                <a:ea typeface="宋体" pitchFamily="2" charset="-122"/>
              </a:rPr>
              <a:t>ETL</a:t>
            </a:r>
            <a:r>
              <a:rPr lang="zh-CN" altLang="en-US" sz="1600">
                <a:ea typeface="宋体" pitchFamily="2" charset="-122"/>
              </a:rPr>
              <a:t>工作中。</a:t>
            </a:r>
          </a:p>
          <a:p>
            <a:r>
              <a:rPr lang="en-US" altLang="zh-CN" sz="1600">
                <a:ea typeface="宋体" pitchFamily="2" charset="-122"/>
              </a:rPr>
              <a:t>4.</a:t>
            </a:r>
            <a:r>
              <a:rPr lang="zh-CN" altLang="en-US" sz="1600">
                <a:ea typeface="宋体" pitchFamily="2" charset="-122"/>
              </a:rPr>
              <a:t>被动式检查，救火队式工作。</a:t>
            </a:r>
          </a:p>
        </p:txBody>
      </p:sp>
      <p:sp>
        <p:nvSpPr>
          <p:cNvPr id="54284" name="AutoShape 10"/>
          <p:cNvSpPr>
            <a:spLocks noChangeArrowheads="1"/>
          </p:cNvSpPr>
          <p:nvPr/>
        </p:nvSpPr>
        <p:spPr bwMode="auto">
          <a:xfrm>
            <a:off x="2322513" y="2798763"/>
            <a:ext cx="1844675" cy="2860675"/>
          </a:xfrm>
          <a:prstGeom prst="wedgeRectCallout">
            <a:avLst>
              <a:gd name="adj1" fmla="val 1722"/>
              <a:gd name="adj2" fmla="val -67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ea typeface="宋体" pitchFamily="2" charset="-122"/>
              </a:rPr>
              <a:t>1.</a:t>
            </a:r>
            <a:r>
              <a:rPr lang="zh-CN" altLang="en-US" sz="1600">
                <a:ea typeface="宋体" pitchFamily="2" charset="-122"/>
              </a:rPr>
              <a:t>第一次开发出数据质量检查管理系统，并且在建行</a:t>
            </a:r>
            <a:r>
              <a:rPr lang="en-US" altLang="zh-CN" sz="1600">
                <a:ea typeface="宋体" pitchFamily="2" charset="-122"/>
              </a:rPr>
              <a:t>DW</a:t>
            </a:r>
            <a:r>
              <a:rPr lang="zh-CN" altLang="en-US" sz="1600">
                <a:ea typeface="宋体" pitchFamily="2" charset="-122"/>
              </a:rPr>
              <a:t>部署。</a:t>
            </a:r>
          </a:p>
          <a:p>
            <a:r>
              <a:rPr lang="en-US" altLang="zh-CN" sz="1600">
                <a:ea typeface="宋体" pitchFamily="2" charset="-122"/>
              </a:rPr>
              <a:t>2.</a:t>
            </a:r>
            <a:r>
              <a:rPr lang="zh-CN" altLang="en-US" sz="1600">
                <a:ea typeface="宋体" pitchFamily="2" charset="-122"/>
              </a:rPr>
              <a:t>大量的技术检查，少量的业务检查。</a:t>
            </a:r>
          </a:p>
          <a:p>
            <a:r>
              <a:rPr lang="en-US" altLang="zh-CN" sz="1600">
                <a:ea typeface="宋体" pitchFamily="2" charset="-122"/>
              </a:rPr>
              <a:t>3.</a:t>
            </a:r>
            <a:r>
              <a:rPr lang="zh-CN" altLang="en-US" sz="1600">
                <a:ea typeface="宋体" pitchFamily="2" charset="-122"/>
              </a:rPr>
              <a:t>有了专门的质量小组。</a:t>
            </a:r>
          </a:p>
        </p:txBody>
      </p:sp>
      <p:sp>
        <p:nvSpPr>
          <p:cNvPr id="54285" name="AutoShape 11"/>
          <p:cNvSpPr>
            <a:spLocks noChangeArrowheads="1"/>
          </p:cNvSpPr>
          <p:nvPr/>
        </p:nvSpPr>
        <p:spPr bwMode="auto">
          <a:xfrm>
            <a:off x="4346575" y="2798763"/>
            <a:ext cx="1844675" cy="2860675"/>
          </a:xfrm>
          <a:prstGeom prst="wedgeRectCallout">
            <a:avLst>
              <a:gd name="adj1" fmla="val -34769"/>
              <a:gd name="adj2" fmla="val -67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ea typeface="宋体" pitchFamily="2" charset="-122"/>
              </a:rPr>
              <a:t>1.</a:t>
            </a:r>
            <a:r>
              <a:rPr lang="zh-CN" altLang="en-US" sz="1600">
                <a:ea typeface="宋体" pitchFamily="2" charset="-122"/>
              </a:rPr>
              <a:t>数据管理平台开发完成，数据质量与元数据、数据标准等集成在一起，并在建行、工行部署。</a:t>
            </a:r>
          </a:p>
          <a:p>
            <a:r>
              <a:rPr lang="en-US" altLang="zh-CN" sz="1600">
                <a:ea typeface="宋体" pitchFamily="2" charset="-122"/>
              </a:rPr>
              <a:t>2.</a:t>
            </a:r>
            <a:r>
              <a:rPr lang="zh-CN" altLang="en-US" sz="1600">
                <a:ea typeface="宋体" pitchFamily="2" charset="-122"/>
              </a:rPr>
              <a:t>大量的技术和业务检查规则。</a:t>
            </a:r>
          </a:p>
          <a:p>
            <a:r>
              <a:rPr lang="en-US" altLang="zh-CN" sz="1600">
                <a:ea typeface="宋体" pitchFamily="2" charset="-122"/>
              </a:rPr>
              <a:t>3.</a:t>
            </a:r>
            <a:r>
              <a:rPr lang="zh-CN" altLang="en-US" sz="1600">
                <a:ea typeface="宋体" pitchFamily="2" charset="-122"/>
              </a:rPr>
              <a:t> 主动的技术检查；被动的业务检查。</a:t>
            </a:r>
          </a:p>
        </p:txBody>
      </p:sp>
      <p:sp>
        <p:nvSpPr>
          <p:cNvPr id="54286" name="AutoShape 12"/>
          <p:cNvSpPr>
            <a:spLocks noChangeArrowheads="1"/>
          </p:cNvSpPr>
          <p:nvPr/>
        </p:nvSpPr>
        <p:spPr bwMode="auto">
          <a:xfrm>
            <a:off x="6359525" y="2798763"/>
            <a:ext cx="1844675" cy="2860675"/>
          </a:xfrm>
          <a:prstGeom prst="wedgeRectCallout">
            <a:avLst>
              <a:gd name="adj1" fmla="val -45093"/>
              <a:gd name="adj2" fmla="val -6842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ea typeface="宋体" pitchFamily="2" charset="-122"/>
              </a:rPr>
              <a:t>1.</a:t>
            </a:r>
            <a:r>
              <a:rPr lang="zh-CN" altLang="en-US" sz="1600">
                <a:ea typeface="宋体" pitchFamily="2" charset="-122"/>
              </a:rPr>
              <a:t>完善数据管理平台。</a:t>
            </a:r>
          </a:p>
          <a:p>
            <a:r>
              <a:rPr lang="en-US" altLang="zh-CN" sz="1600">
                <a:ea typeface="宋体" pitchFamily="2" charset="-122"/>
              </a:rPr>
              <a:t>2.</a:t>
            </a:r>
            <a:r>
              <a:rPr lang="zh-CN" altLang="en-US" sz="1600">
                <a:ea typeface="宋体" pitchFamily="2" charset="-122"/>
              </a:rPr>
              <a:t>抽象出规范化的金融行业的业务检查规则。</a:t>
            </a:r>
          </a:p>
          <a:p>
            <a:r>
              <a:rPr lang="en-US" altLang="zh-CN" sz="1600">
                <a:ea typeface="宋体" pitchFamily="2" charset="-122"/>
              </a:rPr>
              <a:t>3:</a:t>
            </a:r>
            <a:r>
              <a:rPr lang="zh-CN" altLang="en-US" sz="1600">
                <a:ea typeface="宋体" pitchFamily="2" charset="-122"/>
              </a:rPr>
              <a:t>推动质量检查的闭环工作。</a:t>
            </a:r>
          </a:p>
          <a:p>
            <a:r>
              <a:rPr lang="en-US" altLang="zh-CN" sz="1600">
                <a:ea typeface="宋体" pitchFamily="2" charset="-122"/>
              </a:rPr>
              <a:t>4:</a:t>
            </a:r>
            <a:r>
              <a:rPr lang="zh-CN" altLang="en-US" sz="1600">
                <a:ea typeface="宋体" pitchFamily="2" charset="-122"/>
              </a:rPr>
              <a:t>实现主动式的业务检查。</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bwMode="white">
          <a:xfrm>
            <a:off x="323850" y="188913"/>
            <a:ext cx="7239000" cy="762000"/>
          </a:xfrm>
          <a:noFill/>
        </p:spPr>
        <p:txBody>
          <a:bodyPr>
            <a:normAutofit/>
          </a:bodyPr>
          <a:lstStyle/>
          <a:p>
            <a:pPr eaLnBrk="1" hangingPunct="1"/>
            <a:r>
              <a:rPr lang="zh-CN" altLang="en-US" b="1" smtClean="0">
                <a:ea typeface="宋体" pitchFamily="2" charset="-122"/>
              </a:rPr>
              <a:t>数据质量管理的指标</a:t>
            </a:r>
          </a:p>
        </p:txBody>
      </p:sp>
      <p:sp>
        <p:nvSpPr>
          <p:cNvPr id="55301" name="Rectangle 3"/>
          <p:cNvSpPr>
            <a:spLocks noGrp="1" noChangeArrowheads="1"/>
          </p:cNvSpPr>
          <p:nvPr>
            <p:ph idx="1"/>
          </p:nvPr>
        </p:nvSpPr>
        <p:spPr>
          <a:xfrm>
            <a:off x="323850" y="1268413"/>
            <a:ext cx="8534400" cy="4953000"/>
          </a:xfrm>
          <a:extLst>
            <a:ext uri="{909E8E84-426E-40DD-AFC4-6F175D3DCCD1}">
              <a14:hiddenFill xmlns:a14="http://schemas.microsoft.com/office/drawing/2010/main">
                <a:solidFill>
                  <a:schemeClr val="accent1"/>
                </a:solidFill>
              </a14:hiddenFill>
            </a:ext>
          </a:extLst>
        </p:spPr>
        <p:txBody>
          <a:bodyPr>
            <a:normAutofit fontScale="77500" lnSpcReduction="20000"/>
          </a:bodyPr>
          <a:lstStyle/>
          <a:p>
            <a:pPr eaLnBrk="1" hangingPunct="1"/>
            <a:r>
              <a:rPr lang="zh-CN" altLang="en-US" b="1" smtClean="0">
                <a:ea typeface="宋体" pitchFamily="2" charset="-122"/>
              </a:rPr>
              <a:t>我们需要什么样的数据</a:t>
            </a:r>
            <a:endParaRPr lang="zh-CN" altLang="en-US" smtClean="0">
              <a:ea typeface="宋体" pitchFamily="2" charset="-122"/>
            </a:endParaRPr>
          </a:p>
          <a:p>
            <a:pPr eaLnBrk="1" hangingPunct="1"/>
            <a:r>
              <a:rPr lang="zh-CN" altLang="en-US" smtClean="0">
                <a:ea typeface="宋体" pitchFamily="2" charset="-122"/>
              </a:rPr>
              <a:t>完整的</a:t>
            </a:r>
          </a:p>
          <a:p>
            <a:pPr lvl="1" eaLnBrk="1" hangingPunct="1"/>
            <a:r>
              <a:rPr lang="zh-CN" altLang="en-US" smtClean="0">
                <a:ea typeface="宋体" pitchFamily="2" charset="-122"/>
              </a:rPr>
              <a:t>所需求的数据是否都已经获得</a:t>
            </a:r>
          </a:p>
          <a:p>
            <a:pPr eaLnBrk="1" hangingPunct="1"/>
            <a:r>
              <a:rPr lang="zh-CN" altLang="en-US" smtClean="0">
                <a:ea typeface="宋体" pitchFamily="2" charset="-122"/>
              </a:rPr>
              <a:t>一致的</a:t>
            </a:r>
          </a:p>
          <a:p>
            <a:pPr lvl="1" eaLnBrk="1" hangingPunct="1"/>
            <a:r>
              <a:rPr lang="zh-CN" altLang="en-US" smtClean="0">
                <a:ea typeface="宋体" pitchFamily="2" charset="-122"/>
              </a:rPr>
              <a:t>从不同应用获得数据能否保持一致</a:t>
            </a:r>
          </a:p>
          <a:p>
            <a:pPr eaLnBrk="1" hangingPunct="1"/>
            <a:r>
              <a:rPr lang="zh-CN" altLang="en-US" smtClean="0">
                <a:ea typeface="宋体" pitchFamily="2" charset="-122"/>
              </a:rPr>
              <a:t>有效的</a:t>
            </a:r>
          </a:p>
          <a:p>
            <a:pPr lvl="1" eaLnBrk="1" hangingPunct="1"/>
            <a:r>
              <a:rPr lang="zh-CN" altLang="en-US" smtClean="0">
                <a:ea typeface="宋体" pitchFamily="2" charset="-122"/>
              </a:rPr>
              <a:t>数据是否容易理解而不被曲解</a:t>
            </a:r>
          </a:p>
          <a:p>
            <a:pPr eaLnBrk="1" hangingPunct="1"/>
            <a:r>
              <a:rPr lang="zh-CN" altLang="en-US" smtClean="0">
                <a:ea typeface="宋体" pitchFamily="2" charset="-122"/>
              </a:rPr>
              <a:t>准确的</a:t>
            </a:r>
          </a:p>
          <a:p>
            <a:pPr lvl="1" eaLnBrk="1" hangingPunct="1"/>
            <a:r>
              <a:rPr lang="zh-CN" altLang="en-US" smtClean="0">
                <a:ea typeface="宋体" pitchFamily="2" charset="-122"/>
              </a:rPr>
              <a:t>数据是否在任何时间点都反应了数据的真实情况</a:t>
            </a:r>
          </a:p>
          <a:p>
            <a:pPr eaLnBrk="1" hangingPunct="1"/>
            <a:r>
              <a:rPr lang="zh-CN" altLang="en-US" smtClean="0">
                <a:ea typeface="宋体" pitchFamily="2" charset="-122"/>
              </a:rPr>
              <a:t>相关的</a:t>
            </a:r>
          </a:p>
          <a:p>
            <a:pPr lvl="1" eaLnBrk="1" hangingPunct="1"/>
            <a:r>
              <a:rPr lang="zh-CN" altLang="en-US" smtClean="0">
                <a:ea typeface="宋体" pitchFamily="2" charset="-122"/>
              </a:rPr>
              <a:t>有关联的数据之间的关系是否准确有效</a:t>
            </a:r>
          </a:p>
          <a:p>
            <a:pPr eaLnBrk="1" hangingPunct="1"/>
            <a:r>
              <a:rPr lang="zh-CN" altLang="en-US" smtClean="0">
                <a:ea typeface="宋体" pitchFamily="2" charset="-122"/>
              </a:rPr>
              <a:t>及时的</a:t>
            </a:r>
          </a:p>
          <a:p>
            <a:pPr lvl="1" eaLnBrk="1" hangingPunct="1"/>
            <a:r>
              <a:rPr lang="zh-CN" altLang="en-US" smtClean="0">
                <a:ea typeface="宋体" pitchFamily="2" charset="-122"/>
              </a:rPr>
              <a:t>从信息产生到数据可用需要多长时间</a:t>
            </a:r>
          </a:p>
        </p:txBody>
      </p:sp>
      <p:sp>
        <p:nvSpPr>
          <p:cNvPr id="55299"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A01D33B2-4328-438A-A395-53D48722C779}" type="slidenum">
              <a:rPr lang="zh-CN" altLang="en-US" sz="800" smtClean="0">
                <a:ea typeface="宋体" pitchFamily="2" charset="-122"/>
              </a:rPr>
              <a:pPr/>
              <a:t>24</a:t>
            </a:fld>
            <a:r>
              <a:rPr lang="en-US" altLang="zh-CN" sz="800" smtClean="0">
                <a:ea typeface="宋体" pitchFamily="2" charset="-122"/>
              </a:rPr>
              <a:t>  &gt; </a:t>
            </a:r>
            <a:fld id="{E569FB6F-83A7-4FB2-9E40-9BDEC4BD1319}" type="datetime1">
              <a:rPr lang="en-US" altLang="zh-CN" sz="800" smtClean="0">
                <a:ea typeface="宋体" pitchFamily="2" charset="-122"/>
              </a:rPr>
              <a:pPr/>
              <a:t>10/9/2016</a:t>
            </a:fld>
            <a:endParaRPr lang="en-US" altLang="zh-CN" sz="800" smtClean="0">
              <a:ea typeface="宋体" pitchFamily="2" charset="-122"/>
            </a:endParaRPr>
          </a:p>
        </p:txBody>
      </p:sp>
      <p:sp>
        <p:nvSpPr>
          <p:cNvPr id="55298"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395288" y="0"/>
            <a:ext cx="8534400" cy="1143000"/>
          </a:xfrm>
        </p:spPr>
        <p:txBody>
          <a:bodyPr/>
          <a:lstStyle/>
          <a:p>
            <a:pPr eaLnBrk="1" hangingPunct="1"/>
            <a:r>
              <a:rPr lang="zh-CN" altLang="en-US" b="1" smtClean="0">
                <a:ea typeface="宋体" pitchFamily="2" charset="-122"/>
              </a:rPr>
              <a:t>数据质量问题成因鱼骨图分析</a:t>
            </a:r>
          </a:p>
        </p:txBody>
      </p:sp>
      <p:sp>
        <p:nvSpPr>
          <p:cNvPr id="56325" name="Rectangle 3"/>
          <p:cNvSpPr>
            <a:spLocks noGrp="1" noChangeArrowheads="1"/>
          </p:cNvSpPr>
          <p:nvPr>
            <p:ph idx="1"/>
          </p:nvPr>
        </p:nvSpPr>
        <p:spPr>
          <a:xfrm>
            <a:off x="250825" y="1222375"/>
            <a:ext cx="8534400" cy="477838"/>
          </a:xfrm>
          <a:extLst>
            <a:ext uri="{909E8E84-426E-40DD-AFC4-6F175D3DCCD1}">
              <a14:hiddenFill xmlns:a14="http://schemas.microsoft.com/office/drawing/2010/main">
                <a:solidFill>
                  <a:schemeClr val="accent1"/>
                </a:solidFill>
              </a14:hiddenFill>
            </a:ext>
          </a:extLst>
        </p:spPr>
        <p:txBody>
          <a:bodyPr>
            <a:normAutofit fontScale="92500" lnSpcReduction="10000"/>
          </a:bodyPr>
          <a:lstStyle/>
          <a:p>
            <a:pPr eaLnBrk="1" hangingPunct="1">
              <a:lnSpc>
                <a:spcPct val="90000"/>
              </a:lnSpc>
            </a:pPr>
            <a:r>
              <a:rPr lang="zh-CN" altLang="en-US" smtClean="0">
                <a:ea typeface="宋体" pitchFamily="2" charset="-122"/>
              </a:rPr>
              <a:t>数据质量问题来源广泛、复杂</a:t>
            </a:r>
          </a:p>
        </p:txBody>
      </p:sp>
      <p:sp>
        <p:nvSpPr>
          <p:cNvPr id="5632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AF5AE70C-444C-49B1-8A7A-7A06A43F3A38}" type="slidenum">
              <a:rPr lang="zh-CN" altLang="en-US" sz="800" smtClean="0">
                <a:ea typeface="宋体" pitchFamily="2" charset="-122"/>
              </a:rPr>
              <a:pPr/>
              <a:t>25</a:t>
            </a:fld>
            <a:r>
              <a:rPr lang="en-US" altLang="zh-CN" sz="800" smtClean="0">
                <a:ea typeface="宋体" pitchFamily="2" charset="-122"/>
              </a:rPr>
              <a:t>  &gt; </a:t>
            </a:r>
            <a:fld id="{604A4B3A-0CC1-4922-942B-1528D25D709E}" type="datetime1">
              <a:rPr lang="en-US" altLang="zh-CN" sz="800" smtClean="0">
                <a:ea typeface="宋体" pitchFamily="2" charset="-122"/>
              </a:rPr>
              <a:pPr/>
              <a:t>10/9/2016</a:t>
            </a:fld>
            <a:endParaRPr lang="en-US" altLang="zh-CN" sz="800" smtClean="0">
              <a:ea typeface="宋体" pitchFamily="2" charset="-122"/>
            </a:endParaRPr>
          </a:p>
        </p:txBody>
      </p:sp>
      <p:sp>
        <p:nvSpPr>
          <p:cNvPr id="5632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grpSp>
        <p:nvGrpSpPr>
          <p:cNvPr id="56326" name="Group 4"/>
          <p:cNvGrpSpPr>
            <a:grpSpLocks/>
          </p:cNvGrpSpPr>
          <p:nvPr/>
        </p:nvGrpSpPr>
        <p:grpSpPr bwMode="auto">
          <a:xfrm>
            <a:off x="7473950" y="3786188"/>
            <a:ext cx="1490663" cy="519112"/>
            <a:chOff x="371" y="2921"/>
            <a:chExt cx="1371" cy="918"/>
          </a:xfrm>
        </p:grpSpPr>
        <p:pic>
          <p:nvPicPr>
            <p:cNvPr id="56418" name="Picture 5"/>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371" y="2921"/>
              <a:ext cx="1371" cy="91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4" name="Rectangle 6"/>
            <p:cNvSpPr>
              <a:spLocks noChangeArrowheads="1"/>
            </p:cNvSpPr>
            <p:nvPr/>
          </p:nvSpPr>
          <p:spPr bwMode="auto">
            <a:xfrm>
              <a:off x="408" y="3115"/>
              <a:ext cx="1299" cy="5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defRPr/>
              </a:pPr>
              <a:r>
                <a:rPr lang="zh-CN" altLang="en-US" sz="1600" b="1">
                  <a:solidFill>
                    <a:schemeClr val="bg1"/>
                  </a:solidFill>
                  <a:effectLst>
                    <a:outerShdw blurRad="38100" dist="38100" dir="2700000" algn="tl">
                      <a:srgbClr val="C0C0C0"/>
                    </a:outerShdw>
                  </a:effectLst>
                  <a:latin typeface="Arial" pitchFamily="34" charset="0"/>
                  <a:ea typeface="宋体" pitchFamily="2" charset="-122"/>
                </a:rPr>
                <a:t>数据质量问题</a:t>
              </a:r>
            </a:p>
          </p:txBody>
        </p:sp>
      </p:grpSp>
      <p:sp>
        <p:nvSpPr>
          <p:cNvPr id="56327" name="Freeform 7"/>
          <p:cNvSpPr>
            <a:spLocks/>
          </p:cNvSpPr>
          <p:nvPr/>
        </p:nvSpPr>
        <p:spPr bwMode="auto">
          <a:xfrm>
            <a:off x="2373313" y="4044950"/>
            <a:ext cx="5100637"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28" name="Freeform 8"/>
          <p:cNvSpPr>
            <a:spLocks/>
          </p:cNvSpPr>
          <p:nvPr/>
        </p:nvSpPr>
        <p:spPr bwMode="auto">
          <a:xfrm rot="-4105722">
            <a:off x="1119188" y="4978400"/>
            <a:ext cx="2014538" cy="15398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29" name="Freeform 9"/>
          <p:cNvSpPr>
            <a:spLocks/>
          </p:cNvSpPr>
          <p:nvPr/>
        </p:nvSpPr>
        <p:spPr bwMode="auto">
          <a:xfrm rot="-4105722">
            <a:off x="4610894" y="4995069"/>
            <a:ext cx="2011363" cy="11112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0" name="Freeform 10"/>
          <p:cNvSpPr>
            <a:spLocks/>
          </p:cNvSpPr>
          <p:nvPr/>
        </p:nvSpPr>
        <p:spPr bwMode="auto">
          <a:xfrm rot="3935579">
            <a:off x="4421188" y="3024188"/>
            <a:ext cx="2020887" cy="16668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39" name="Rectangle 11"/>
          <p:cNvSpPr>
            <a:spLocks noChangeArrowheads="1"/>
          </p:cNvSpPr>
          <p:nvPr/>
        </p:nvSpPr>
        <p:spPr bwMode="auto">
          <a:xfrm>
            <a:off x="814388" y="6057900"/>
            <a:ext cx="1558925" cy="323850"/>
          </a:xfrm>
          <a:prstGeom prst="rect">
            <a:avLst/>
          </a:prstGeom>
          <a:solidFill>
            <a:srgbClr val="FA7438"/>
          </a:solidFill>
          <a:ln>
            <a:noFill/>
          </a:ln>
          <a:effectLst>
            <a:prstShdw prst="shdw17" dist="17961" dir="2700000">
              <a:srgbClr val="FA7438">
                <a:gamma/>
                <a:shade val="60000"/>
                <a:invGamma/>
              </a:srgbClr>
            </a:prstShdw>
          </a:effectLst>
          <a:extLst>
            <a:ext uri="{91240B29-F687-4F45-9708-019B960494DF}">
              <a14:hiddenLine xmlns:a14="http://schemas.microsoft.com/office/drawing/2010/main" w="12700" algn="ctr">
                <a:solidFill>
                  <a:schemeClr val="hlink"/>
                </a:solidFill>
                <a:miter lim="800000"/>
                <a:headEnd/>
                <a:tailEnd/>
              </a14:hiddenLine>
            </a:ext>
          </a:extLst>
        </p:spPr>
        <p:txBody>
          <a:bodyPr wrap="none" anchor="ctr"/>
          <a:lstStyle/>
          <a:p>
            <a:pPr algn="ctr">
              <a:defRPr/>
            </a:pPr>
            <a:r>
              <a:rPr lang="zh-CN" altLang="en-US" sz="1600" b="1">
                <a:solidFill>
                  <a:srgbClr val="F8F8F8"/>
                </a:solidFill>
                <a:effectLst>
                  <a:outerShdw blurRad="38100" dist="38100" dir="2700000" algn="tl">
                    <a:srgbClr val="000000"/>
                  </a:outerShdw>
                </a:effectLst>
                <a:latin typeface="Arial" pitchFamily="34" charset="0"/>
                <a:ea typeface="新細明體" pitchFamily="18" charset="-120"/>
              </a:rPr>
              <a:t>技术</a:t>
            </a:r>
          </a:p>
        </p:txBody>
      </p:sp>
      <p:sp>
        <p:nvSpPr>
          <p:cNvPr id="48140" name="Rectangle 12"/>
          <p:cNvSpPr>
            <a:spLocks noChangeArrowheads="1"/>
          </p:cNvSpPr>
          <p:nvPr/>
        </p:nvSpPr>
        <p:spPr bwMode="auto">
          <a:xfrm>
            <a:off x="4356100" y="6057900"/>
            <a:ext cx="1558925" cy="323850"/>
          </a:xfrm>
          <a:prstGeom prst="rect">
            <a:avLst/>
          </a:prstGeom>
          <a:solidFill>
            <a:srgbClr val="FA7438"/>
          </a:solidFill>
          <a:ln>
            <a:noFill/>
          </a:ln>
          <a:effectLst>
            <a:prstShdw prst="shdw17" dist="17961" dir="2700000">
              <a:srgbClr val="FA7438">
                <a:gamma/>
                <a:shade val="60000"/>
                <a:invGamma/>
              </a:srgbClr>
            </a:prstShdw>
          </a:effectLst>
          <a:extLst>
            <a:ext uri="{91240B29-F687-4F45-9708-019B960494DF}">
              <a14:hiddenLine xmlns:a14="http://schemas.microsoft.com/office/drawing/2010/main" w="12700" algn="ctr">
                <a:solidFill>
                  <a:schemeClr val="hlink"/>
                </a:solidFill>
                <a:miter lim="800000"/>
                <a:headEnd/>
                <a:tailEnd/>
              </a14:hiddenLine>
            </a:ext>
          </a:extLst>
        </p:spPr>
        <p:txBody>
          <a:bodyPr wrap="none" anchor="ctr"/>
          <a:lstStyle/>
          <a:p>
            <a:pPr algn="ctr">
              <a:defRPr/>
            </a:pPr>
            <a:r>
              <a:rPr lang="zh-CN" altLang="en-US" sz="1600" b="1">
                <a:solidFill>
                  <a:srgbClr val="F8F8F8"/>
                </a:solidFill>
                <a:effectLst>
                  <a:outerShdw blurRad="38100" dist="38100" dir="2700000" algn="tl">
                    <a:srgbClr val="000000"/>
                  </a:outerShdw>
                </a:effectLst>
                <a:latin typeface="Arial" pitchFamily="34" charset="0"/>
                <a:ea typeface="新細明體" pitchFamily="18" charset="-120"/>
              </a:rPr>
              <a:t>人</a:t>
            </a:r>
          </a:p>
        </p:txBody>
      </p:sp>
      <p:sp>
        <p:nvSpPr>
          <p:cNvPr id="48141" name="Rectangle 13"/>
          <p:cNvSpPr>
            <a:spLocks noChangeArrowheads="1"/>
          </p:cNvSpPr>
          <p:nvPr/>
        </p:nvSpPr>
        <p:spPr bwMode="auto">
          <a:xfrm>
            <a:off x="4216400" y="1773238"/>
            <a:ext cx="1558925" cy="323850"/>
          </a:xfrm>
          <a:prstGeom prst="rect">
            <a:avLst/>
          </a:prstGeom>
          <a:solidFill>
            <a:srgbClr val="FA7438"/>
          </a:solidFill>
          <a:ln>
            <a:noFill/>
          </a:ln>
          <a:effectLst>
            <a:prstShdw prst="shdw17" dist="17961" dir="2700000">
              <a:srgbClr val="FA7438">
                <a:gamma/>
                <a:shade val="60000"/>
                <a:invGamma/>
              </a:srgbClr>
            </a:prstShdw>
          </a:effectLst>
          <a:extLst>
            <a:ext uri="{91240B29-F687-4F45-9708-019B960494DF}">
              <a14:hiddenLine xmlns:a14="http://schemas.microsoft.com/office/drawing/2010/main" w="12700" algn="ctr">
                <a:solidFill>
                  <a:schemeClr val="hlink"/>
                </a:solidFill>
                <a:miter lim="800000"/>
                <a:headEnd/>
                <a:tailEnd/>
              </a14:hiddenLine>
            </a:ext>
          </a:extLst>
        </p:spPr>
        <p:txBody>
          <a:bodyPr wrap="none" anchor="ctr"/>
          <a:lstStyle/>
          <a:p>
            <a:pPr algn="ctr">
              <a:defRPr/>
            </a:pPr>
            <a:r>
              <a:rPr lang="zh-CN" altLang="en-US" sz="1600" b="1">
                <a:solidFill>
                  <a:srgbClr val="F8F8F8"/>
                </a:solidFill>
                <a:effectLst>
                  <a:outerShdw blurRad="38100" dist="38100" dir="2700000" algn="tl">
                    <a:srgbClr val="000000"/>
                  </a:outerShdw>
                </a:effectLst>
                <a:latin typeface="Arial" pitchFamily="34" charset="0"/>
                <a:ea typeface="新細明體" pitchFamily="18" charset="-120"/>
              </a:rPr>
              <a:t>流程</a:t>
            </a:r>
          </a:p>
        </p:txBody>
      </p:sp>
      <p:sp>
        <p:nvSpPr>
          <p:cNvPr id="48142" name="Rectangle 14"/>
          <p:cNvSpPr>
            <a:spLocks noChangeArrowheads="1"/>
          </p:cNvSpPr>
          <p:nvPr/>
        </p:nvSpPr>
        <p:spPr bwMode="auto">
          <a:xfrm>
            <a:off x="744538" y="1773238"/>
            <a:ext cx="1558925" cy="323850"/>
          </a:xfrm>
          <a:prstGeom prst="rect">
            <a:avLst/>
          </a:prstGeom>
          <a:solidFill>
            <a:srgbClr val="FA7438"/>
          </a:solidFill>
          <a:ln>
            <a:noFill/>
          </a:ln>
          <a:effectLst>
            <a:prstShdw prst="shdw17" dist="17961" dir="2700000">
              <a:srgbClr val="FA7438">
                <a:gamma/>
                <a:shade val="60000"/>
                <a:invGamma/>
              </a:srgbClr>
            </a:prstShdw>
          </a:effectLst>
          <a:extLst>
            <a:ext uri="{91240B29-F687-4F45-9708-019B960494DF}">
              <a14:hiddenLine xmlns:a14="http://schemas.microsoft.com/office/drawing/2010/main" w="12700" algn="ctr">
                <a:solidFill>
                  <a:schemeClr val="hlink"/>
                </a:solidFill>
                <a:miter lim="800000"/>
                <a:headEnd/>
                <a:tailEnd/>
              </a14:hiddenLine>
            </a:ext>
          </a:extLst>
        </p:spPr>
        <p:txBody>
          <a:bodyPr wrap="none" anchor="ctr"/>
          <a:lstStyle/>
          <a:p>
            <a:pPr algn="ctr">
              <a:defRPr/>
            </a:pPr>
            <a:r>
              <a:rPr lang="zh-CN" altLang="en-US" sz="1600" b="1">
                <a:solidFill>
                  <a:srgbClr val="F8F8F8"/>
                </a:solidFill>
                <a:effectLst>
                  <a:outerShdw blurRad="38100" dist="38100" dir="2700000" algn="tl">
                    <a:srgbClr val="000000"/>
                  </a:outerShdw>
                </a:effectLst>
                <a:latin typeface="Arial" pitchFamily="34" charset="0"/>
                <a:ea typeface="新細明體" pitchFamily="18" charset="-120"/>
              </a:rPr>
              <a:t>信息</a:t>
            </a:r>
          </a:p>
        </p:txBody>
      </p:sp>
      <p:sp>
        <p:nvSpPr>
          <p:cNvPr id="56335" name="Freeform 15"/>
          <p:cNvSpPr>
            <a:spLocks/>
          </p:cNvSpPr>
          <p:nvPr/>
        </p:nvSpPr>
        <p:spPr bwMode="auto">
          <a:xfrm>
            <a:off x="4498975" y="4953000"/>
            <a:ext cx="992188"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6" name="Freeform 16"/>
          <p:cNvSpPr>
            <a:spLocks/>
          </p:cNvSpPr>
          <p:nvPr/>
        </p:nvSpPr>
        <p:spPr bwMode="auto">
          <a:xfrm rot="3935579">
            <a:off x="925513" y="3024188"/>
            <a:ext cx="2020887" cy="16668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7" name="Text Box 17"/>
          <p:cNvSpPr txBox="1">
            <a:spLocks noChangeArrowheads="1"/>
          </p:cNvSpPr>
          <p:nvPr/>
        </p:nvSpPr>
        <p:spPr bwMode="auto">
          <a:xfrm>
            <a:off x="3932238" y="4824413"/>
            <a:ext cx="638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培训</a:t>
            </a:r>
          </a:p>
        </p:txBody>
      </p:sp>
      <p:sp>
        <p:nvSpPr>
          <p:cNvPr id="56338" name="Text Box 18"/>
          <p:cNvSpPr txBox="1">
            <a:spLocks noChangeArrowheads="1"/>
          </p:cNvSpPr>
          <p:nvPr/>
        </p:nvSpPr>
        <p:spPr bwMode="auto">
          <a:xfrm>
            <a:off x="6835775" y="4456113"/>
            <a:ext cx="638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管理</a:t>
            </a:r>
          </a:p>
        </p:txBody>
      </p:sp>
      <p:sp>
        <p:nvSpPr>
          <p:cNvPr id="56339" name="Text Box 19"/>
          <p:cNvSpPr txBox="1">
            <a:spLocks noChangeArrowheads="1"/>
          </p:cNvSpPr>
          <p:nvPr/>
        </p:nvSpPr>
        <p:spPr bwMode="auto">
          <a:xfrm>
            <a:off x="6410325" y="5429250"/>
            <a:ext cx="639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激励</a:t>
            </a:r>
          </a:p>
        </p:txBody>
      </p:sp>
      <p:sp>
        <p:nvSpPr>
          <p:cNvPr id="56340" name="Freeform 20"/>
          <p:cNvSpPr>
            <a:spLocks/>
          </p:cNvSpPr>
          <p:nvPr/>
        </p:nvSpPr>
        <p:spPr bwMode="auto">
          <a:xfrm rot="17637587" flipV="1">
            <a:off x="4589462" y="5145088"/>
            <a:ext cx="455613" cy="7143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1" name="Freeform 21"/>
          <p:cNvSpPr>
            <a:spLocks/>
          </p:cNvSpPr>
          <p:nvPr/>
        </p:nvSpPr>
        <p:spPr bwMode="auto">
          <a:xfrm rot="6986960" flipV="1">
            <a:off x="4894262" y="4691063"/>
            <a:ext cx="455613" cy="7143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2" name="Text Box 22"/>
          <p:cNvSpPr txBox="1">
            <a:spLocks noChangeArrowheads="1"/>
          </p:cNvSpPr>
          <p:nvPr/>
        </p:nvSpPr>
        <p:spPr bwMode="auto">
          <a:xfrm>
            <a:off x="4286250" y="5408613"/>
            <a:ext cx="9223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上岗培训</a:t>
            </a:r>
          </a:p>
        </p:txBody>
      </p:sp>
      <p:sp>
        <p:nvSpPr>
          <p:cNvPr id="56343" name="Text Box 23"/>
          <p:cNvSpPr txBox="1">
            <a:spLocks noChangeArrowheads="1"/>
          </p:cNvSpPr>
          <p:nvPr/>
        </p:nvSpPr>
        <p:spPr bwMode="auto">
          <a:xfrm>
            <a:off x="4781550" y="4305300"/>
            <a:ext cx="9223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进修</a:t>
            </a:r>
          </a:p>
        </p:txBody>
      </p:sp>
      <p:sp>
        <p:nvSpPr>
          <p:cNvPr id="56344" name="Freeform 24"/>
          <p:cNvSpPr>
            <a:spLocks/>
          </p:cNvSpPr>
          <p:nvPr/>
        </p:nvSpPr>
        <p:spPr bwMode="auto">
          <a:xfrm flipH="1">
            <a:off x="5845175" y="4629150"/>
            <a:ext cx="1062038"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5" name="Freeform 25"/>
          <p:cNvSpPr>
            <a:spLocks/>
          </p:cNvSpPr>
          <p:nvPr/>
        </p:nvSpPr>
        <p:spPr bwMode="auto">
          <a:xfrm flipH="1">
            <a:off x="5421313" y="5538788"/>
            <a:ext cx="1062037"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6" name="Freeform 26"/>
          <p:cNvSpPr>
            <a:spLocks/>
          </p:cNvSpPr>
          <p:nvPr/>
        </p:nvSpPr>
        <p:spPr bwMode="auto">
          <a:xfrm rot="17637587" flipV="1">
            <a:off x="5998369" y="4688681"/>
            <a:ext cx="260350" cy="14128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7" name="Freeform 27"/>
          <p:cNvSpPr>
            <a:spLocks/>
          </p:cNvSpPr>
          <p:nvPr/>
        </p:nvSpPr>
        <p:spPr bwMode="auto">
          <a:xfrm rot="6986960" flipV="1">
            <a:off x="6296819" y="4448969"/>
            <a:ext cx="252413" cy="8572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8" name="Text Box 28"/>
          <p:cNvSpPr txBox="1">
            <a:spLocks noChangeArrowheads="1"/>
          </p:cNvSpPr>
          <p:nvPr/>
        </p:nvSpPr>
        <p:spPr bwMode="auto">
          <a:xfrm>
            <a:off x="5773738" y="4889500"/>
            <a:ext cx="5667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目标</a:t>
            </a:r>
          </a:p>
        </p:txBody>
      </p:sp>
      <p:sp>
        <p:nvSpPr>
          <p:cNvPr id="56349" name="Text Box 29"/>
          <p:cNvSpPr txBox="1">
            <a:spLocks noChangeArrowheads="1"/>
          </p:cNvSpPr>
          <p:nvPr/>
        </p:nvSpPr>
        <p:spPr bwMode="auto">
          <a:xfrm>
            <a:off x="6057900" y="4110038"/>
            <a:ext cx="92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责任心</a:t>
            </a:r>
          </a:p>
        </p:txBody>
      </p:sp>
      <p:sp>
        <p:nvSpPr>
          <p:cNvPr id="56350" name="Freeform 30"/>
          <p:cNvSpPr>
            <a:spLocks/>
          </p:cNvSpPr>
          <p:nvPr/>
        </p:nvSpPr>
        <p:spPr bwMode="auto">
          <a:xfrm rot="17637587" flipV="1">
            <a:off x="6501607" y="4722018"/>
            <a:ext cx="254000" cy="74613"/>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51" name="Text Box 31"/>
          <p:cNvSpPr txBox="1">
            <a:spLocks noChangeArrowheads="1"/>
          </p:cNvSpPr>
          <p:nvPr/>
        </p:nvSpPr>
        <p:spPr bwMode="auto">
          <a:xfrm>
            <a:off x="6270625" y="4889500"/>
            <a:ext cx="708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优先级</a:t>
            </a:r>
          </a:p>
        </p:txBody>
      </p:sp>
      <p:sp>
        <p:nvSpPr>
          <p:cNvPr id="56352" name="Freeform 32"/>
          <p:cNvSpPr>
            <a:spLocks/>
          </p:cNvSpPr>
          <p:nvPr/>
        </p:nvSpPr>
        <p:spPr bwMode="auto">
          <a:xfrm rot="17637587" flipV="1">
            <a:off x="5752306" y="5560220"/>
            <a:ext cx="244475" cy="201612"/>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53" name="Freeform 33"/>
          <p:cNvSpPr>
            <a:spLocks/>
          </p:cNvSpPr>
          <p:nvPr/>
        </p:nvSpPr>
        <p:spPr bwMode="auto">
          <a:xfrm rot="6986960" flipV="1">
            <a:off x="6104732" y="5369719"/>
            <a:ext cx="260350" cy="7143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54" name="Text Box 34"/>
          <p:cNvSpPr txBox="1">
            <a:spLocks noChangeArrowheads="1"/>
          </p:cNvSpPr>
          <p:nvPr/>
        </p:nvSpPr>
        <p:spPr bwMode="auto">
          <a:xfrm>
            <a:off x="5632450" y="5797550"/>
            <a:ext cx="5667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反馈</a:t>
            </a:r>
          </a:p>
        </p:txBody>
      </p:sp>
      <p:sp>
        <p:nvSpPr>
          <p:cNvPr id="56355" name="Text Box 35"/>
          <p:cNvSpPr txBox="1">
            <a:spLocks noChangeArrowheads="1"/>
          </p:cNvSpPr>
          <p:nvPr/>
        </p:nvSpPr>
        <p:spPr bwMode="auto">
          <a:xfrm>
            <a:off x="6127750" y="5083175"/>
            <a:ext cx="495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奖励</a:t>
            </a:r>
          </a:p>
        </p:txBody>
      </p:sp>
      <p:sp>
        <p:nvSpPr>
          <p:cNvPr id="56356" name="Freeform 36"/>
          <p:cNvSpPr>
            <a:spLocks/>
          </p:cNvSpPr>
          <p:nvPr/>
        </p:nvSpPr>
        <p:spPr bwMode="auto">
          <a:xfrm>
            <a:off x="814388" y="3135313"/>
            <a:ext cx="1133475"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57" name="Text Box 37"/>
          <p:cNvSpPr txBox="1">
            <a:spLocks noChangeArrowheads="1"/>
          </p:cNvSpPr>
          <p:nvPr/>
        </p:nvSpPr>
        <p:spPr bwMode="auto">
          <a:xfrm>
            <a:off x="33338" y="2941638"/>
            <a:ext cx="852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元数据</a:t>
            </a:r>
          </a:p>
        </p:txBody>
      </p:sp>
      <p:sp>
        <p:nvSpPr>
          <p:cNvPr id="56358" name="Freeform 38"/>
          <p:cNvSpPr>
            <a:spLocks/>
          </p:cNvSpPr>
          <p:nvPr/>
        </p:nvSpPr>
        <p:spPr bwMode="auto">
          <a:xfrm rot="14666240" flipV="1">
            <a:off x="907256" y="3393282"/>
            <a:ext cx="454025" cy="7143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59" name="Freeform 39"/>
          <p:cNvSpPr>
            <a:spLocks/>
          </p:cNvSpPr>
          <p:nvPr/>
        </p:nvSpPr>
        <p:spPr bwMode="auto">
          <a:xfrm rot="3859459" flipV="1">
            <a:off x="1119187" y="2808288"/>
            <a:ext cx="455613" cy="7143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0" name="Text Box 40"/>
          <p:cNvSpPr txBox="1">
            <a:spLocks noChangeArrowheads="1"/>
          </p:cNvSpPr>
          <p:nvPr/>
        </p:nvSpPr>
        <p:spPr bwMode="auto">
          <a:xfrm>
            <a:off x="1027113" y="3590925"/>
            <a:ext cx="495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模型</a:t>
            </a:r>
          </a:p>
        </p:txBody>
      </p:sp>
      <p:sp>
        <p:nvSpPr>
          <p:cNvPr id="56361" name="Text Box 41"/>
          <p:cNvSpPr txBox="1">
            <a:spLocks noChangeArrowheads="1"/>
          </p:cNvSpPr>
          <p:nvPr/>
        </p:nvSpPr>
        <p:spPr bwMode="auto">
          <a:xfrm>
            <a:off x="673100" y="2420938"/>
            <a:ext cx="9223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定义</a:t>
            </a:r>
          </a:p>
        </p:txBody>
      </p:sp>
      <p:sp>
        <p:nvSpPr>
          <p:cNvPr id="56362" name="Freeform 42"/>
          <p:cNvSpPr>
            <a:spLocks/>
          </p:cNvSpPr>
          <p:nvPr/>
        </p:nvSpPr>
        <p:spPr bwMode="auto">
          <a:xfrm rot="14666240" flipV="1">
            <a:off x="1402556" y="3393282"/>
            <a:ext cx="454025" cy="7143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3" name="Text Box 43"/>
          <p:cNvSpPr txBox="1">
            <a:spLocks noChangeArrowheads="1"/>
          </p:cNvSpPr>
          <p:nvPr/>
        </p:nvSpPr>
        <p:spPr bwMode="auto">
          <a:xfrm>
            <a:off x="1593850" y="3590925"/>
            <a:ext cx="495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加工</a:t>
            </a:r>
          </a:p>
        </p:txBody>
      </p:sp>
      <p:sp>
        <p:nvSpPr>
          <p:cNvPr id="56364" name="Freeform 44"/>
          <p:cNvSpPr>
            <a:spLocks/>
          </p:cNvSpPr>
          <p:nvPr/>
        </p:nvSpPr>
        <p:spPr bwMode="auto">
          <a:xfrm flipH="1">
            <a:off x="2303463" y="3460750"/>
            <a:ext cx="1062037"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5" name="Freeform 45"/>
          <p:cNvSpPr>
            <a:spLocks/>
          </p:cNvSpPr>
          <p:nvPr/>
        </p:nvSpPr>
        <p:spPr bwMode="auto">
          <a:xfrm rot="14666240" flipV="1">
            <a:off x="2586832" y="3629819"/>
            <a:ext cx="258762" cy="69850"/>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6" name="Freeform 46"/>
          <p:cNvSpPr>
            <a:spLocks/>
          </p:cNvSpPr>
          <p:nvPr/>
        </p:nvSpPr>
        <p:spPr bwMode="auto">
          <a:xfrm rot="3859459" flipV="1">
            <a:off x="2881313" y="3197225"/>
            <a:ext cx="260350" cy="1428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7" name="Text Box 47"/>
          <p:cNvSpPr txBox="1">
            <a:spLocks noChangeArrowheads="1"/>
          </p:cNvSpPr>
          <p:nvPr/>
        </p:nvSpPr>
        <p:spPr bwMode="auto">
          <a:xfrm>
            <a:off x="2514600" y="3786188"/>
            <a:ext cx="638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完整性</a:t>
            </a:r>
          </a:p>
        </p:txBody>
      </p:sp>
      <p:sp>
        <p:nvSpPr>
          <p:cNvPr id="56368" name="Freeform 48"/>
          <p:cNvSpPr>
            <a:spLocks/>
          </p:cNvSpPr>
          <p:nvPr/>
        </p:nvSpPr>
        <p:spPr bwMode="auto">
          <a:xfrm rot="14666240" flipV="1">
            <a:off x="2989263" y="3629025"/>
            <a:ext cx="258762" cy="7143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9" name="Text Box 49"/>
          <p:cNvSpPr txBox="1">
            <a:spLocks noChangeArrowheads="1"/>
          </p:cNvSpPr>
          <p:nvPr/>
        </p:nvSpPr>
        <p:spPr bwMode="auto">
          <a:xfrm>
            <a:off x="3082925" y="3786188"/>
            <a:ext cx="708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精确性</a:t>
            </a:r>
          </a:p>
        </p:txBody>
      </p:sp>
      <p:sp>
        <p:nvSpPr>
          <p:cNvPr id="56370" name="Text Box 50"/>
          <p:cNvSpPr txBox="1">
            <a:spLocks noChangeArrowheads="1"/>
          </p:cNvSpPr>
          <p:nvPr/>
        </p:nvSpPr>
        <p:spPr bwMode="auto">
          <a:xfrm>
            <a:off x="3365500" y="3330575"/>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度量</a:t>
            </a:r>
          </a:p>
        </p:txBody>
      </p:sp>
      <p:sp>
        <p:nvSpPr>
          <p:cNvPr id="56371" name="Text Box 51"/>
          <p:cNvSpPr txBox="1">
            <a:spLocks noChangeArrowheads="1"/>
          </p:cNvSpPr>
          <p:nvPr/>
        </p:nvSpPr>
        <p:spPr bwMode="auto">
          <a:xfrm>
            <a:off x="2586038" y="2941638"/>
            <a:ext cx="708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有效性</a:t>
            </a:r>
          </a:p>
        </p:txBody>
      </p:sp>
      <p:sp>
        <p:nvSpPr>
          <p:cNvPr id="56372" name="Freeform 52"/>
          <p:cNvSpPr>
            <a:spLocks/>
          </p:cNvSpPr>
          <p:nvPr/>
        </p:nvSpPr>
        <p:spPr bwMode="auto">
          <a:xfrm>
            <a:off x="4498975" y="2941638"/>
            <a:ext cx="849313" cy="12858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3" name="Text Box 53"/>
          <p:cNvSpPr txBox="1">
            <a:spLocks noChangeArrowheads="1"/>
          </p:cNvSpPr>
          <p:nvPr/>
        </p:nvSpPr>
        <p:spPr bwMode="auto">
          <a:xfrm>
            <a:off x="3862388" y="2746375"/>
            <a:ext cx="7794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数据传递</a:t>
            </a:r>
          </a:p>
        </p:txBody>
      </p:sp>
      <p:sp>
        <p:nvSpPr>
          <p:cNvPr id="56374" name="Freeform 54"/>
          <p:cNvSpPr>
            <a:spLocks/>
          </p:cNvSpPr>
          <p:nvPr/>
        </p:nvSpPr>
        <p:spPr bwMode="auto">
          <a:xfrm rot="14766317" flipV="1">
            <a:off x="4766469" y="3163094"/>
            <a:ext cx="455612" cy="139700"/>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5" name="Freeform 55"/>
          <p:cNvSpPr>
            <a:spLocks/>
          </p:cNvSpPr>
          <p:nvPr/>
        </p:nvSpPr>
        <p:spPr bwMode="auto">
          <a:xfrm rot="3969382" flipV="1">
            <a:off x="4306888" y="2613025"/>
            <a:ext cx="455612" cy="7143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6" name="Text Box 56"/>
          <p:cNvSpPr txBox="1">
            <a:spLocks noChangeArrowheads="1"/>
          </p:cNvSpPr>
          <p:nvPr/>
        </p:nvSpPr>
        <p:spPr bwMode="auto">
          <a:xfrm>
            <a:off x="4711700" y="3460750"/>
            <a:ext cx="92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及时性</a:t>
            </a:r>
          </a:p>
        </p:txBody>
      </p:sp>
      <p:sp>
        <p:nvSpPr>
          <p:cNvPr id="56377" name="Text Box 57"/>
          <p:cNvSpPr txBox="1">
            <a:spLocks noChangeArrowheads="1"/>
          </p:cNvSpPr>
          <p:nvPr/>
        </p:nvSpPr>
        <p:spPr bwMode="auto">
          <a:xfrm>
            <a:off x="3932238" y="2227263"/>
            <a:ext cx="92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漏传</a:t>
            </a:r>
          </a:p>
        </p:txBody>
      </p:sp>
      <p:sp>
        <p:nvSpPr>
          <p:cNvPr id="56378" name="Text Box 58"/>
          <p:cNvSpPr txBox="1">
            <a:spLocks noChangeArrowheads="1"/>
          </p:cNvSpPr>
          <p:nvPr/>
        </p:nvSpPr>
        <p:spPr bwMode="auto">
          <a:xfrm>
            <a:off x="3224213" y="4432300"/>
            <a:ext cx="6397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基础设施</a:t>
            </a:r>
          </a:p>
        </p:txBody>
      </p:sp>
      <p:sp>
        <p:nvSpPr>
          <p:cNvPr id="56379" name="Freeform 59"/>
          <p:cNvSpPr>
            <a:spLocks/>
          </p:cNvSpPr>
          <p:nvPr/>
        </p:nvSpPr>
        <p:spPr bwMode="auto">
          <a:xfrm flipH="1">
            <a:off x="2303463" y="4692650"/>
            <a:ext cx="1062037"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0" name="Freeform 60"/>
          <p:cNvSpPr>
            <a:spLocks/>
          </p:cNvSpPr>
          <p:nvPr/>
        </p:nvSpPr>
        <p:spPr bwMode="auto">
          <a:xfrm rot="17637587" flipV="1">
            <a:off x="2455863" y="4751387"/>
            <a:ext cx="260350" cy="1428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1" name="Freeform 61"/>
          <p:cNvSpPr>
            <a:spLocks/>
          </p:cNvSpPr>
          <p:nvPr/>
        </p:nvSpPr>
        <p:spPr bwMode="auto">
          <a:xfrm rot="6986960" flipV="1">
            <a:off x="2752726" y="4513262"/>
            <a:ext cx="254000" cy="8572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2" name="Text Box 62"/>
          <p:cNvSpPr txBox="1">
            <a:spLocks noChangeArrowheads="1"/>
          </p:cNvSpPr>
          <p:nvPr/>
        </p:nvSpPr>
        <p:spPr bwMode="auto">
          <a:xfrm>
            <a:off x="2230438" y="4953000"/>
            <a:ext cx="5683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en-US" altLang="zh-CN" sz="1000">
                <a:latin typeface="Arial" pitchFamily="34" charset="0"/>
                <a:ea typeface="新細明體" pitchFamily="18" charset="-120"/>
              </a:rPr>
              <a:t>OS</a:t>
            </a:r>
          </a:p>
        </p:txBody>
      </p:sp>
      <p:sp>
        <p:nvSpPr>
          <p:cNvPr id="56383" name="Text Box 63"/>
          <p:cNvSpPr txBox="1">
            <a:spLocks noChangeArrowheads="1"/>
          </p:cNvSpPr>
          <p:nvPr/>
        </p:nvSpPr>
        <p:spPr bwMode="auto">
          <a:xfrm>
            <a:off x="2514600" y="4175125"/>
            <a:ext cx="9223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网络</a:t>
            </a:r>
          </a:p>
        </p:txBody>
      </p:sp>
      <p:sp>
        <p:nvSpPr>
          <p:cNvPr id="56384" name="Freeform 64"/>
          <p:cNvSpPr>
            <a:spLocks/>
          </p:cNvSpPr>
          <p:nvPr/>
        </p:nvSpPr>
        <p:spPr bwMode="auto">
          <a:xfrm rot="17637587" flipV="1">
            <a:off x="2959895" y="4787106"/>
            <a:ext cx="252412" cy="7302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5" name="Text Box 65"/>
          <p:cNvSpPr txBox="1">
            <a:spLocks noChangeArrowheads="1"/>
          </p:cNvSpPr>
          <p:nvPr/>
        </p:nvSpPr>
        <p:spPr bwMode="auto">
          <a:xfrm>
            <a:off x="2727325" y="4953000"/>
            <a:ext cx="7096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硬件</a:t>
            </a:r>
          </a:p>
        </p:txBody>
      </p:sp>
      <p:sp>
        <p:nvSpPr>
          <p:cNvPr id="56386" name="Freeform 66"/>
          <p:cNvSpPr>
            <a:spLocks/>
          </p:cNvSpPr>
          <p:nvPr/>
        </p:nvSpPr>
        <p:spPr bwMode="auto">
          <a:xfrm flipH="1">
            <a:off x="5775325" y="3460750"/>
            <a:ext cx="1062038"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7" name="Freeform 67"/>
          <p:cNvSpPr>
            <a:spLocks/>
          </p:cNvSpPr>
          <p:nvPr/>
        </p:nvSpPr>
        <p:spPr bwMode="auto">
          <a:xfrm rot="14666240" flipV="1">
            <a:off x="6058694" y="3629819"/>
            <a:ext cx="258762" cy="69850"/>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8" name="Freeform 68"/>
          <p:cNvSpPr>
            <a:spLocks/>
          </p:cNvSpPr>
          <p:nvPr/>
        </p:nvSpPr>
        <p:spPr bwMode="auto">
          <a:xfrm rot="3859459" flipV="1">
            <a:off x="6331744" y="3198019"/>
            <a:ext cx="260350" cy="14128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9" name="Freeform 69"/>
          <p:cNvSpPr>
            <a:spLocks/>
          </p:cNvSpPr>
          <p:nvPr/>
        </p:nvSpPr>
        <p:spPr bwMode="auto">
          <a:xfrm rot="14666240" flipV="1">
            <a:off x="6461126" y="3629025"/>
            <a:ext cx="258762" cy="7143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90" name="Text Box 70"/>
          <p:cNvSpPr txBox="1">
            <a:spLocks noChangeArrowheads="1"/>
          </p:cNvSpPr>
          <p:nvPr/>
        </p:nvSpPr>
        <p:spPr bwMode="auto">
          <a:xfrm>
            <a:off x="6837363" y="3330575"/>
            <a:ext cx="636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实施</a:t>
            </a:r>
          </a:p>
        </p:txBody>
      </p:sp>
      <p:sp>
        <p:nvSpPr>
          <p:cNvPr id="56391" name="Text Box 71"/>
          <p:cNvSpPr txBox="1">
            <a:spLocks noChangeArrowheads="1"/>
          </p:cNvSpPr>
          <p:nvPr/>
        </p:nvSpPr>
        <p:spPr bwMode="auto">
          <a:xfrm>
            <a:off x="5988050" y="2941638"/>
            <a:ext cx="708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复查</a:t>
            </a:r>
          </a:p>
        </p:txBody>
      </p:sp>
      <p:sp>
        <p:nvSpPr>
          <p:cNvPr id="56392" name="Freeform 72"/>
          <p:cNvSpPr>
            <a:spLocks/>
          </p:cNvSpPr>
          <p:nvPr/>
        </p:nvSpPr>
        <p:spPr bwMode="auto">
          <a:xfrm>
            <a:off x="955675" y="4953000"/>
            <a:ext cx="992188"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93" name="Text Box 73"/>
          <p:cNvSpPr txBox="1">
            <a:spLocks noChangeArrowheads="1"/>
          </p:cNvSpPr>
          <p:nvPr/>
        </p:nvSpPr>
        <p:spPr bwMode="auto">
          <a:xfrm>
            <a:off x="388938" y="4824413"/>
            <a:ext cx="639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产品</a:t>
            </a:r>
          </a:p>
        </p:txBody>
      </p:sp>
      <p:sp>
        <p:nvSpPr>
          <p:cNvPr id="56394" name="Freeform 74"/>
          <p:cNvSpPr>
            <a:spLocks/>
          </p:cNvSpPr>
          <p:nvPr/>
        </p:nvSpPr>
        <p:spPr bwMode="auto">
          <a:xfrm rot="17637587" flipV="1">
            <a:off x="1047750" y="5145088"/>
            <a:ext cx="455613" cy="7143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95" name="Freeform 75"/>
          <p:cNvSpPr>
            <a:spLocks/>
          </p:cNvSpPr>
          <p:nvPr/>
        </p:nvSpPr>
        <p:spPr bwMode="auto">
          <a:xfrm rot="6986960" flipV="1">
            <a:off x="1351756" y="4690269"/>
            <a:ext cx="455613" cy="7302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96" name="Text Box 76"/>
          <p:cNvSpPr txBox="1">
            <a:spLocks noChangeArrowheads="1"/>
          </p:cNvSpPr>
          <p:nvPr/>
        </p:nvSpPr>
        <p:spPr bwMode="auto">
          <a:xfrm>
            <a:off x="744538" y="5408613"/>
            <a:ext cx="92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性能</a:t>
            </a:r>
          </a:p>
        </p:txBody>
      </p:sp>
      <p:sp>
        <p:nvSpPr>
          <p:cNvPr id="56397" name="Text Box 77"/>
          <p:cNvSpPr txBox="1">
            <a:spLocks noChangeArrowheads="1"/>
          </p:cNvSpPr>
          <p:nvPr/>
        </p:nvSpPr>
        <p:spPr bwMode="auto">
          <a:xfrm>
            <a:off x="1239838" y="4305300"/>
            <a:ext cx="92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缺陷</a:t>
            </a:r>
          </a:p>
        </p:txBody>
      </p:sp>
      <p:sp>
        <p:nvSpPr>
          <p:cNvPr id="56398" name="Text Box 78"/>
          <p:cNvSpPr txBox="1">
            <a:spLocks noChangeArrowheads="1"/>
          </p:cNvSpPr>
          <p:nvPr/>
        </p:nvSpPr>
        <p:spPr bwMode="auto">
          <a:xfrm>
            <a:off x="5988050" y="3786188"/>
            <a:ext cx="708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测试</a:t>
            </a:r>
          </a:p>
        </p:txBody>
      </p:sp>
      <p:sp>
        <p:nvSpPr>
          <p:cNvPr id="56399" name="Text Box 79"/>
          <p:cNvSpPr txBox="1">
            <a:spLocks noChangeArrowheads="1"/>
          </p:cNvSpPr>
          <p:nvPr/>
        </p:nvSpPr>
        <p:spPr bwMode="auto">
          <a:xfrm>
            <a:off x="6411913" y="3786188"/>
            <a:ext cx="7096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配置</a:t>
            </a:r>
          </a:p>
        </p:txBody>
      </p:sp>
      <p:sp>
        <p:nvSpPr>
          <p:cNvPr id="56400" name="Freeform 80"/>
          <p:cNvSpPr>
            <a:spLocks/>
          </p:cNvSpPr>
          <p:nvPr/>
        </p:nvSpPr>
        <p:spPr bwMode="auto">
          <a:xfrm flipH="1">
            <a:off x="1878013" y="2617788"/>
            <a:ext cx="1062037"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1" name="Freeform 81"/>
          <p:cNvSpPr>
            <a:spLocks/>
          </p:cNvSpPr>
          <p:nvPr/>
        </p:nvSpPr>
        <p:spPr bwMode="auto">
          <a:xfrm rot="14666240" flipV="1">
            <a:off x="2138362" y="2786063"/>
            <a:ext cx="258763" cy="71438"/>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2" name="Freeform 82"/>
          <p:cNvSpPr>
            <a:spLocks/>
          </p:cNvSpPr>
          <p:nvPr/>
        </p:nvSpPr>
        <p:spPr bwMode="auto">
          <a:xfrm rot="3859459" flipV="1">
            <a:off x="2434432" y="2355056"/>
            <a:ext cx="260350" cy="14128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3" name="Text Box 83"/>
          <p:cNvSpPr txBox="1">
            <a:spLocks noChangeArrowheads="1"/>
          </p:cNvSpPr>
          <p:nvPr/>
        </p:nvSpPr>
        <p:spPr bwMode="auto">
          <a:xfrm>
            <a:off x="2019300" y="2941638"/>
            <a:ext cx="636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覆盖率</a:t>
            </a:r>
          </a:p>
        </p:txBody>
      </p:sp>
      <p:sp>
        <p:nvSpPr>
          <p:cNvPr id="56404" name="Text Box 84"/>
          <p:cNvSpPr txBox="1">
            <a:spLocks noChangeArrowheads="1"/>
          </p:cNvSpPr>
          <p:nvPr/>
        </p:nvSpPr>
        <p:spPr bwMode="auto">
          <a:xfrm>
            <a:off x="2940050" y="2487613"/>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数据</a:t>
            </a:r>
          </a:p>
        </p:txBody>
      </p:sp>
      <p:sp>
        <p:nvSpPr>
          <p:cNvPr id="56405" name="Text Box 85"/>
          <p:cNvSpPr txBox="1">
            <a:spLocks noChangeArrowheads="1"/>
          </p:cNvSpPr>
          <p:nvPr/>
        </p:nvSpPr>
        <p:spPr bwMode="auto">
          <a:xfrm>
            <a:off x="1947863" y="2109788"/>
            <a:ext cx="92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变化频度</a:t>
            </a:r>
          </a:p>
        </p:txBody>
      </p:sp>
      <p:sp>
        <p:nvSpPr>
          <p:cNvPr id="56406" name="Freeform 86"/>
          <p:cNvSpPr>
            <a:spLocks/>
          </p:cNvSpPr>
          <p:nvPr/>
        </p:nvSpPr>
        <p:spPr bwMode="auto">
          <a:xfrm flipH="1">
            <a:off x="2019300" y="5341938"/>
            <a:ext cx="1062038" cy="131762"/>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7" name="Freeform 87"/>
          <p:cNvSpPr>
            <a:spLocks/>
          </p:cNvSpPr>
          <p:nvPr/>
        </p:nvSpPr>
        <p:spPr bwMode="auto">
          <a:xfrm flipH="1">
            <a:off x="5348288" y="2616200"/>
            <a:ext cx="1062037" cy="130175"/>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8" name="Freeform 88"/>
          <p:cNvSpPr>
            <a:spLocks/>
          </p:cNvSpPr>
          <p:nvPr/>
        </p:nvSpPr>
        <p:spPr bwMode="auto">
          <a:xfrm rot="14666240" flipV="1">
            <a:off x="5632451" y="2784475"/>
            <a:ext cx="258762" cy="7143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09" name="Freeform 89"/>
          <p:cNvSpPr>
            <a:spLocks/>
          </p:cNvSpPr>
          <p:nvPr/>
        </p:nvSpPr>
        <p:spPr bwMode="auto">
          <a:xfrm rot="3859459" flipV="1">
            <a:off x="5904707" y="2353469"/>
            <a:ext cx="260350" cy="14128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10" name="Text Box 90"/>
          <p:cNvSpPr txBox="1">
            <a:spLocks noChangeArrowheads="1"/>
          </p:cNvSpPr>
          <p:nvPr/>
        </p:nvSpPr>
        <p:spPr bwMode="auto">
          <a:xfrm>
            <a:off x="6410325" y="2486025"/>
            <a:ext cx="638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流程</a:t>
            </a:r>
          </a:p>
        </p:txBody>
      </p:sp>
      <p:sp>
        <p:nvSpPr>
          <p:cNvPr id="56411" name="Text Box 91"/>
          <p:cNvSpPr txBox="1">
            <a:spLocks noChangeArrowheads="1"/>
          </p:cNvSpPr>
          <p:nvPr/>
        </p:nvSpPr>
        <p:spPr bwMode="auto">
          <a:xfrm>
            <a:off x="5561013" y="2097088"/>
            <a:ext cx="7096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设计</a:t>
            </a:r>
          </a:p>
        </p:txBody>
      </p:sp>
      <p:sp>
        <p:nvSpPr>
          <p:cNvPr id="56412" name="Text Box 92"/>
          <p:cNvSpPr txBox="1">
            <a:spLocks noChangeArrowheads="1"/>
          </p:cNvSpPr>
          <p:nvPr/>
        </p:nvSpPr>
        <p:spPr bwMode="auto">
          <a:xfrm>
            <a:off x="5561013" y="2941638"/>
            <a:ext cx="7096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优化</a:t>
            </a:r>
          </a:p>
        </p:txBody>
      </p:sp>
      <p:sp>
        <p:nvSpPr>
          <p:cNvPr id="56413" name="Text Box 93"/>
          <p:cNvSpPr txBox="1">
            <a:spLocks noChangeArrowheads="1"/>
          </p:cNvSpPr>
          <p:nvPr/>
        </p:nvSpPr>
        <p:spPr bwMode="auto">
          <a:xfrm>
            <a:off x="3009900" y="5213350"/>
            <a:ext cx="639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600" b="1">
                <a:solidFill>
                  <a:schemeClr val="accent2"/>
                </a:solidFill>
                <a:latin typeface="Arial" pitchFamily="34" charset="0"/>
                <a:ea typeface="新細明體" pitchFamily="18" charset="-120"/>
              </a:rPr>
              <a:t>架构</a:t>
            </a:r>
          </a:p>
        </p:txBody>
      </p:sp>
      <p:sp>
        <p:nvSpPr>
          <p:cNvPr id="56414" name="Freeform 94"/>
          <p:cNvSpPr>
            <a:spLocks/>
          </p:cNvSpPr>
          <p:nvPr/>
        </p:nvSpPr>
        <p:spPr bwMode="auto">
          <a:xfrm rot="17637587" flipV="1">
            <a:off x="2031207" y="5420519"/>
            <a:ext cx="260350" cy="141287"/>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15" name="Freeform 95"/>
          <p:cNvSpPr>
            <a:spLocks/>
          </p:cNvSpPr>
          <p:nvPr/>
        </p:nvSpPr>
        <p:spPr bwMode="auto">
          <a:xfrm rot="17637587" flipV="1">
            <a:off x="2534444" y="5466557"/>
            <a:ext cx="254000" cy="74612"/>
          </a:xfrm>
          <a:custGeom>
            <a:avLst/>
            <a:gdLst>
              <a:gd name="T0" fmla="*/ 2147483647 w 1600"/>
              <a:gd name="T1" fmla="*/ 0 h 1"/>
              <a:gd name="T2" fmla="*/ 0 w 1600"/>
              <a:gd name="T3" fmla="*/ 0 h 1"/>
              <a:gd name="T4" fmla="*/ 0 60000 65536"/>
              <a:gd name="T5" fmla="*/ 0 60000 65536"/>
            </a:gdLst>
            <a:ahLst/>
            <a:cxnLst>
              <a:cxn ang="T4">
                <a:pos x="T0" y="T1"/>
              </a:cxn>
              <a:cxn ang="T5">
                <a:pos x="T2" y="T3"/>
              </a:cxn>
            </a:cxnLst>
            <a:rect l="0" t="0" r="r" b="b"/>
            <a:pathLst>
              <a:path w="1600" h="1">
                <a:moveTo>
                  <a:pt x="1600" y="0"/>
                </a:moveTo>
                <a:lnTo>
                  <a:pt x="0" y="0"/>
                </a:lnTo>
              </a:path>
            </a:pathLst>
          </a:custGeom>
          <a:noFill/>
          <a:ln w="57150" cap="flat" cmpd="sng">
            <a:solidFill>
              <a:srgbClr val="FF9900"/>
            </a:solidFill>
            <a:prstDash val="solid"/>
            <a:round/>
            <a:headEnd type="triangle" w="med" len="med"/>
            <a:tailEnd type="none" w="med" len="med"/>
          </a:ln>
          <a:effectLst>
            <a:prstShdw prst="shdw17" dist="17961" dir="2700000">
              <a:srgbClr val="995C00"/>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416" name="Text Box 96"/>
          <p:cNvSpPr txBox="1">
            <a:spLocks noChangeArrowheads="1"/>
          </p:cNvSpPr>
          <p:nvPr/>
        </p:nvSpPr>
        <p:spPr bwMode="auto">
          <a:xfrm>
            <a:off x="1806575" y="5667375"/>
            <a:ext cx="708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设计</a:t>
            </a:r>
          </a:p>
        </p:txBody>
      </p:sp>
      <p:sp>
        <p:nvSpPr>
          <p:cNvPr id="56417" name="Text Box 97"/>
          <p:cNvSpPr txBox="1">
            <a:spLocks noChangeArrowheads="1"/>
          </p:cNvSpPr>
          <p:nvPr/>
        </p:nvSpPr>
        <p:spPr bwMode="auto">
          <a:xfrm>
            <a:off x="2303463" y="5667375"/>
            <a:ext cx="708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000">
                <a:latin typeface="Arial" pitchFamily="34" charset="0"/>
                <a:ea typeface="新細明體" pitchFamily="18" charset="-120"/>
              </a:rPr>
              <a:t>工具</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bwMode="white">
          <a:xfrm>
            <a:off x="323850" y="188913"/>
            <a:ext cx="7239000" cy="762000"/>
          </a:xfrm>
          <a:noFill/>
        </p:spPr>
        <p:txBody>
          <a:bodyPr>
            <a:normAutofit/>
          </a:bodyPr>
          <a:lstStyle/>
          <a:p>
            <a:pPr eaLnBrk="1" hangingPunct="1"/>
            <a:r>
              <a:rPr lang="zh-CN" altLang="en-US" b="1" smtClean="0">
                <a:ea typeface="宋体" pitchFamily="2" charset="-122"/>
              </a:rPr>
              <a:t>数据质量问题气泡图分析</a:t>
            </a:r>
          </a:p>
        </p:txBody>
      </p:sp>
      <p:sp>
        <p:nvSpPr>
          <p:cNvPr id="57347"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B0BA393E-8465-4731-8710-A3458DB6A20C}" type="slidenum">
              <a:rPr lang="zh-CN" altLang="en-US" sz="800" smtClean="0">
                <a:ea typeface="宋体" pitchFamily="2" charset="-122"/>
              </a:rPr>
              <a:pPr/>
              <a:t>26</a:t>
            </a:fld>
            <a:r>
              <a:rPr lang="en-US" altLang="zh-CN" sz="800" smtClean="0">
                <a:ea typeface="宋体" pitchFamily="2" charset="-122"/>
              </a:rPr>
              <a:t>  &gt; </a:t>
            </a:r>
            <a:fld id="{B06EFD30-B583-4EE8-A06A-F1F841DC1849}" type="datetime1">
              <a:rPr lang="en-US" altLang="zh-CN" sz="800" smtClean="0">
                <a:ea typeface="宋体" pitchFamily="2" charset="-122"/>
              </a:rPr>
              <a:pPr/>
              <a:t>10/9/2016</a:t>
            </a:fld>
            <a:endParaRPr lang="en-US" altLang="zh-CN" sz="800" smtClean="0">
              <a:ea typeface="宋体" pitchFamily="2" charset="-122"/>
            </a:endParaRPr>
          </a:p>
        </p:txBody>
      </p:sp>
      <p:sp>
        <p:nvSpPr>
          <p:cNvPr id="57346"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57349" name="Line 3"/>
          <p:cNvSpPr>
            <a:spLocks noChangeShapeType="1"/>
          </p:cNvSpPr>
          <p:nvPr/>
        </p:nvSpPr>
        <p:spPr bwMode="auto">
          <a:xfrm>
            <a:off x="827088" y="6021388"/>
            <a:ext cx="806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0" name="Line 4"/>
          <p:cNvSpPr>
            <a:spLocks noChangeShapeType="1"/>
          </p:cNvSpPr>
          <p:nvPr/>
        </p:nvSpPr>
        <p:spPr bwMode="auto">
          <a:xfrm flipV="1">
            <a:off x="827088" y="1341438"/>
            <a:ext cx="0" cy="4679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1" name="Text Box 5"/>
          <p:cNvSpPr txBox="1">
            <a:spLocks noChangeArrowheads="1"/>
          </p:cNvSpPr>
          <p:nvPr/>
        </p:nvSpPr>
        <p:spPr bwMode="auto">
          <a:xfrm>
            <a:off x="971550" y="6092825"/>
            <a:ext cx="7921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200">
                <a:latin typeface="Arial" pitchFamily="34" charset="0"/>
                <a:ea typeface="宋体" pitchFamily="2" charset="-122"/>
              </a:rPr>
              <a:t>项目组</a:t>
            </a:r>
          </a:p>
        </p:txBody>
      </p:sp>
      <p:sp>
        <p:nvSpPr>
          <p:cNvPr id="57352" name="Text Box 6"/>
          <p:cNvSpPr txBox="1">
            <a:spLocks noChangeArrowheads="1"/>
          </p:cNvSpPr>
          <p:nvPr/>
        </p:nvSpPr>
        <p:spPr bwMode="auto">
          <a:xfrm>
            <a:off x="2987675" y="6092825"/>
            <a:ext cx="11509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200">
                <a:latin typeface="Arial" pitchFamily="34" charset="0"/>
                <a:ea typeface="宋体" pitchFamily="2" charset="-122"/>
              </a:rPr>
              <a:t>数据管理团队</a:t>
            </a:r>
          </a:p>
        </p:txBody>
      </p:sp>
      <p:sp>
        <p:nvSpPr>
          <p:cNvPr id="57353" name="Text Box 7"/>
          <p:cNvSpPr txBox="1">
            <a:spLocks noChangeArrowheads="1"/>
          </p:cNvSpPr>
          <p:nvPr/>
        </p:nvSpPr>
        <p:spPr bwMode="auto">
          <a:xfrm>
            <a:off x="5292725" y="6092825"/>
            <a:ext cx="11509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200">
                <a:latin typeface="Arial" pitchFamily="34" charset="0"/>
                <a:ea typeface="宋体" pitchFamily="2" charset="-122"/>
              </a:rPr>
              <a:t>企业</a:t>
            </a:r>
          </a:p>
        </p:txBody>
      </p:sp>
      <p:sp>
        <p:nvSpPr>
          <p:cNvPr id="57354" name="Text Box 8"/>
          <p:cNvSpPr txBox="1">
            <a:spLocks noChangeArrowheads="1"/>
          </p:cNvSpPr>
          <p:nvPr/>
        </p:nvSpPr>
        <p:spPr bwMode="auto">
          <a:xfrm>
            <a:off x="6877050" y="6092825"/>
            <a:ext cx="11509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eaLnBrk="1" hangingPunct="1">
              <a:spcBef>
                <a:spcPct val="50000"/>
              </a:spcBef>
            </a:pPr>
            <a:r>
              <a:rPr lang="zh-CN" altLang="en-US" sz="1200">
                <a:latin typeface="Arial" pitchFamily="34" charset="0"/>
                <a:ea typeface="宋体" pitchFamily="2" charset="-122"/>
              </a:rPr>
              <a:t>客户</a:t>
            </a:r>
          </a:p>
        </p:txBody>
      </p:sp>
      <p:sp>
        <p:nvSpPr>
          <p:cNvPr id="57355" name="AutoShape 9"/>
          <p:cNvSpPr>
            <a:spLocks noChangeArrowheads="1"/>
          </p:cNvSpPr>
          <p:nvPr/>
        </p:nvSpPr>
        <p:spPr bwMode="auto">
          <a:xfrm>
            <a:off x="1331913" y="6308725"/>
            <a:ext cx="6553200" cy="476250"/>
          </a:xfrm>
          <a:prstGeom prst="rightArrow">
            <a:avLst>
              <a:gd name="adj1" fmla="val 55333"/>
              <a:gd name="adj2" fmla="val 101353"/>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800">
                <a:latin typeface="Arial" pitchFamily="34" charset="0"/>
                <a:ea typeface="宋体" pitchFamily="2" charset="-122"/>
              </a:rPr>
              <a:t>可控                     范围                       不可控</a:t>
            </a:r>
          </a:p>
        </p:txBody>
      </p:sp>
      <p:sp>
        <p:nvSpPr>
          <p:cNvPr id="57356" name="AutoShape 10"/>
          <p:cNvSpPr>
            <a:spLocks noChangeArrowheads="1"/>
          </p:cNvSpPr>
          <p:nvPr/>
        </p:nvSpPr>
        <p:spPr bwMode="auto">
          <a:xfrm rot="-5400000">
            <a:off x="-1634332" y="3371057"/>
            <a:ext cx="4392613" cy="476250"/>
          </a:xfrm>
          <a:prstGeom prst="rightArrow">
            <a:avLst>
              <a:gd name="adj1" fmla="val 55333"/>
              <a:gd name="adj2" fmla="val 67937"/>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800">
                <a:latin typeface="Arial" pitchFamily="34" charset="0"/>
                <a:ea typeface="宋体" pitchFamily="2" charset="-122"/>
              </a:rPr>
              <a:t>技术               质量性质              业务</a:t>
            </a:r>
          </a:p>
        </p:txBody>
      </p:sp>
      <p:sp>
        <p:nvSpPr>
          <p:cNvPr id="57357" name="Oval 11"/>
          <p:cNvSpPr>
            <a:spLocks noChangeArrowheads="1"/>
          </p:cNvSpPr>
          <p:nvPr/>
        </p:nvSpPr>
        <p:spPr bwMode="auto">
          <a:xfrm>
            <a:off x="1116013" y="4221163"/>
            <a:ext cx="649287" cy="649287"/>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唯一性</a:t>
            </a:r>
          </a:p>
        </p:txBody>
      </p:sp>
      <p:sp>
        <p:nvSpPr>
          <p:cNvPr id="57358" name="Oval 12"/>
          <p:cNvSpPr>
            <a:spLocks noChangeArrowheads="1"/>
          </p:cNvSpPr>
          <p:nvPr/>
        </p:nvSpPr>
        <p:spPr bwMode="auto">
          <a:xfrm>
            <a:off x="3635375" y="3500438"/>
            <a:ext cx="1081088" cy="1004887"/>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完整性</a:t>
            </a:r>
          </a:p>
        </p:txBody>
      </p:sp>
      <p:sp>
        <p:nvSpPr>
          <p:cNvPr id="57359" name="Oval 13"/>
          <p:cNvSpPr>
            <a:spLocks noChangeArrowheads="1"/>
          </p:cNvSpPr>
          <p:nvPr/>
        </p:nvSpPr>
        <p:spPr bwMode="auto">
          <a:xfrm>
            <a:off x="2051050" y="3933825"/>
            <a:ext cx="1225550" cy="1209675"/>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管理</a:t>
            </a:r>
          </a:p>
        </p:txBody>
      </p:sp>
      <p:sp>
        <p:nvSpPr>
          <p:cNvPr id="57360" name="Oval 14"/>
          <p:cNvSpPr>
            <a:spLocks noChangeArrowheads="1"/>
          </p:cNvSpPr>
          <p:nvPr/>
        </p:nvSpPr>
        <p:spPr bwMode="auto">
          <a:xfrm>
            <a:off x="6948488" y="1557338"/>
            <a:ext cx="863600" cy="801687"/>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客户信息</a:t>
            </a:r>
          </a:p>
        </p:txBody>
      </p:sp>
      <p:sp>
        <p:nvSpPr>
          <p:cNvPr id="57361" name="Oval 15"/>
          <p:cNvSpPr>
            <a:spLocks noChangeArrowheads="1"/>
          </p:cNvSpPr>
          <p:nvPr/>
        </p:nvSpPr>
        <p:spPr bwMode="auto">
          <a:xfrm>
            <a:off x="5003800" y="3357563"/>
            <a:ext cx="1150938" cy="1068387"/>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源系统</a:t>
            </a:r>
          </a:p>
        </p:txBody>
      </p:sp>
      <p:sp>
        <p:nvSpPr>
          <p:cNvPr id="57362" name="Oval 16"/>
          <p:cNvSpPr>
            <a:spLocks noChangeArrowheads="1"/>
          </p:cNvSpPr>
          <p:nvPr/>
        </p:nvSpPr>
        <p:spPr bwMode="auto">
          <a:xfrm>
            <a:off x="1619250" y="2852738"/>
            <a:ext cx="720725" cy="720725"/>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系统调研</a:t>
            </a:r>
          </a:p>
        </p:txBody>
      </p:sp>
      <p:sp>
        <p:nvSpPr>
          <p:cNvPr id="57363" name="Oval 17"/>
          <p:cNvSpPr>
            <a:spLocks noChangeArrowheads="1"/>
          </p:cNvSpPr>
          <p:nvPr/>
        </p:nvSpPr>
        <p:spPr bwMode="auto">
          <a:xfrm>
            <a:off x="3132138" y="4941888"/>
            <a:ext cx="936625" cy="869950"/>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样本数据</a:t>
            </a:r>
          </a:p>
        </p:txBody>
      </p:sp>
      <p:sp>
        <p:nvSpPr>
          <p:cNvPr id="57364" name="Oval 18"/>
          <p:cNvSpPr>
            <a:spLocks noChangeArrowheads="1"/>
          </p:cNvSpPr>
          <p:nvPr/>
        </p:nvSpPr>
        <p:spPr bwMode="auto">
          <a:xfrm>
            <a:off x="827088" y="5380038"/>
            <a:ext cx="720725" cy="649287"/>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开发</a:t>
            </a:r>
          </a:p>
        </p:txBody>
      </p:sp>
      <p:sp>
        <p:nvSpPr>
          <p:cNvPr id="57365" name="Oval 19"/>
          <p:cNvSpPr>
            <a:spLocks noChangeArrowheads="1"/>
          </p:cNvSpPr>
          <p:nvPr/>
        </p:nvSpPr>
        <p:spPr bwMode="auto">
          <a:xfrm>
            <a:off x="827088" y="4876800"/>
            <a:ext cx="720725" cy="649288"/>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测试</a:t>
            </a:r>
          </a:p>
        </p:txBody>
      </p:sp>
      <p:sp>
        <p:nvSpPr>
          <p:cNvPr id="57366" name="Oval 20"/>
          <p:cNvSpPr>
            <a:spLocks noChangeArrowheads="1"/>
          </p:cNvSpPr>
          <p:nvPr/>
        </p:nvSpPr>
        <p:spPr bwMode="auto">
          <a:xfrm>
            <a:off x="3348038" y="2420938"/>
            <a:ext cx="936625" cy="936625"/>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外键</a:t>
            </a:r>
          </a:p>
        </p:txBody>
      </p:sp>
      <p:sp>
        <p:nvSpPr>
          <p:cNvPr id="57367" name="Oval 21"/>
          <p:cNvSpPr>
            <a:spLocks noChangeArrowheads="1"/>
          </p:cNvSpPr>
          <p:nvPr/>
        </p:nvSpPr>
        <p:spPr bwMode="auto">
          <a:xfrm>
            <a:off x="2555875" y="2636838"/>
            <a:ext cx="850900" cy="779462"/>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主键</a:t>
            </a:r>
          </a:p>
        </p:txBody>
      </p:sp>
      <p:sp>
        <p:nvSpPr>
          <p:cNvPr id="57368" name="Oval 22"/>
          <p:cNvSpPr>
            <a:spLocks noChangeArrowheads="1"/>
          </p:cNvSpPr>
          <p:nvPr/>
        </p:nvSpPr>
        <p:spPr bwMode="auto">
          <a:xfrm>
            <a:off x="1619250" y="5084763"/>
            <a:ext cx="704850" cy="720725"/>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架构</a:t>
            </a:r>
          </a:p>
        </p:txBody>
      </p:sp>
      <p:sp>
        <p:nvSpPr>
          <p:cNvPr id="57369" name="Oval 23"/>
          <p:cNvSpPr>
            <a:spLocks noChangeArrowheads="1"/>
          </p:cNvSpPr>
          <p:nvPr/>
        </p:nvSpPr>
        <p:spPr bwMode="auto">
          <a:xfrm>
            <a:off x="4140200" y="1700213"/>
            <a:ext cx="938213" cy="874712"/>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值域</a:t>
            </a:r>
          </a:p>
        </p:txBody>
      </p:sp>
      <p:sp>
        <p:nvSpPr>
          <p:cNvPr id="57370" name="Oval 24"/>
          <p:cNvSpPr>
            <a:spLocks noChangeArrowheads="1"/>
          </p:cNvSpPr>
          <p:nvPr/>
        </p:nvSpPr>
        <p:spPr bwMode="auto">
          <a:xfrm>
            <a:off x="5076825" y="1196975"/>
            <a:ext cx="922338" cy="911225"/>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业务规则</a:t>
            </a:r>
          </a:p>
        </p:txBody>
      </p:sp>
      <p:sp>
        <p:nvSpPr>
          <p:cNvPr id="57371" name="Oval 25"/>
          <p:cNvSpPr>
            <a:spLocks noChangeArrowheads="1"/>
          </p:cNvSpPr>
          <p:nvPr/>
        </p:nvSpPr>
        <p:spPr bwMode="auto">
          <a:xfrm>
            <a:off x="1476375" y="3573463"/>
            <a:ext cx="647700" cy="638175"/>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模型</a:t>
            </a:r>
          </a:p>
        </p:txBody>
      </p:sp>
      <p:sp>
        <p:nvSpPr>
          <p:cNvPr id="57372" name="Oval 26"/>
          <p:cNvSpPr>
            <a:spLocks noChangeArrowheads="1"/>
          </p:cNvSpPr>
          <p:nvPr/>
        </p:nvSpPr>
        <p:spPr bwMode="auto">
          <a:xfrm>
            <a:off x="6010275" y="1989138"/>
            <a:ext cx="1082675" cy="1025525"/>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有效性</a:t>
            </a:r>
          </a:p>
        </p:txBody>
      </p:sp>
      <p:sp>
        <p:nvSpPr>
          <p:cNvPr id="57373" name="Oval 27"/>
          <p:cNvSpPr>
            <a:spLocks noChangeArrowheads="1"/>
          </p:cNvSpPr>
          <p:nvPr/>
        </p:nvSpPr>
        <p:spPr bwMode="auto">
          <a:xfrm>
            <a:off x="5724525" y="2652713"/>
            <a:ext cx="933450" cy="847725"/>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相关性</a:t>
            </a:r>
          </a:p>
        </p:txBody>
      </p:sp>
      <p:sp>
        <p:nvSpPr>
          <p:cNvPr id="57374" name="Oval 28"/>
          <p:cNvSpPr>
            <a:spLocks noChangeArrowheads="1"/>
          </p:cNvSpPr>
          <p:nvPr/>
        </p:nvSpPr>
        <p:spPr bwMode="auto">
          <a:xfrm>
            <a:off x="5219700" y="5229225"/>
            <a:ext cx="647700" cy="647700"/>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沟通</a:t>
            </a:r>
          </a:p>
        </p:txBody>
      </p:sp>
      <p:sp>
        <p:nvSpPr>
          <p:cNvPr id="57375" name="Oval 29"/>
          <p:cNvSpPr>
            <a:spLocks noChangeArrowheads="1"/>
          </p:cNvSpPr>
          <p:nvPr/>
        </p:nvSpPr>
        <p:spPr bwMode="auto">
          <a:xfrm>
            <a:off x="4643438" y="4365625"/>
            <a:ext cx="1081087" cy="1004888"/>
          </a:xfrm>
          <a:prstGeom prst="ellipse">
            <a:avLst/>
          </a:prstGeom>
          <a:solidFill>
            <a:srgbClr val="FFFF99"/>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b="1">
                <a:solidFill>
                  <a:schemeClr val="tx2"/>
                </a:solidFill>
                <a:latin typeface="Arial" pitchFamily="34" charset="0"/>
                <a:ea typeface="宋体" pitchFamily="2" charset="-122"/>
              </a:rPr>
              <a:t>及时性</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bwMode="white">
          <a:xfrm>
            <a:off x="323850" y="188913"/>
            <a:ext cx="7239000" cy="762000"/>
          </a:xfrm>
          <a:extLst>
            <a:ext uri="{909E8E84-426E-40DD-AFC4-6F175D3DCCD1}">
              <a14:hiddenFill xmlns:a14="http://schemas.microsoft.com/office/drawing/2010/main">
                <a:solidFill>
                  <a:srgbClr val="194293"/>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b="1" smtClean="0">
                <a:solidFill>
                  <a:schemeClr val="tx1"/>
                </a:solidFill>
                <a:latin typeface="宋体" pitchFamily="2" charset="-122"/>
                <a:ea typeface="宋体" pitchFamily="2" charset="-122"/>
              </a:rPr>
              <a:t>数据质量改进流程 </a:t>
            </a:r>
            <a:r>
              <a:rPr lang="en-US" altLang="zh-CN" b="1" smtClean="0">
                <a:solidFill>
                  <a:schemeClr val="tx1"/>
                </a:solidFill>
                <a:latin typeface="宋体" pitchFamily="2" charset="-122"/>
                <a:ea typeface="宋体" pitchFamily="2" charset="-122"/>
              </a:rPr>
              <a:t>PDCA</a:t>
            </a:r>
          </a:p>
        </p:txBody>
      </p:sp>
      <p:sp>
        <p:nvSpPr>
          <p:cNvPr id="58373" name="Rectangle 3"/>
          <p:cNvSpPr>
            <a:spLocks noGrp="1" noChangeArrowheads="1"/>
          </p:cNvSpPr>
          <p:nvPr>
            <p:ph idx="1"/>
          </p:nvPr>
        </p:nvSpPr>
        <p:spPr>
          <a:xfrm>
            <a:off x="250825" y="1196975"/>
            <a:ext cx="5329238" cy="1368425"/>
          </a:xfrm>
          <a:extLst>
            <a:ext uri="{909E8E84-426E-40DD-AFC4-6F175D3DCCD1}">
              <a14:hiddenFill xmlns:a14="http://schemas.microsoft.com/office/drawing/2010/main">
                <a:solidFill>
                  <a:srgbClr val="19429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1700" smtClean="0">
                <a:solidFill>
                  <a:srgbClr val="000000"/>
                </a:solidFill>
                <a:ea typeface="宋体" pitchFamily="2" charset="-122"/>
              </a:rPr>
              <a:t>PDCA</a:t>
            </a:r>
            <a:r>
              <a:rPr lang="zh-CN" altLang="en-US" sz="1700" smtClean="0">
                <a:solidFill>
                  <a:srgbClr val="000000"/>
                </a:solidFill>
                <a:ea typeface="宋体" pitchFamily="2" charset="-122"/>
              </a:rPr>
              <a:t>环简称</a:t>
            </a:r>
            <a:r>
              <a:rPr lang="en-US" altLang="zh-CN" sz="1700" smtClean="0">
                <a:solidFill>
                  <a:srgbClr val="000000"/>
                </a:solidFill>
                <a:ea typeface="宋体" pitchFamily="2" charset="-122"/>
              </a:rPr>
              <a:t>Deming Cycle</a:t>
            </a:r>
            <a:r>
              <a:rPr lang="zh-CN" altLang="en-US" sz="1700" smtClean="0">
                <a:solidFill>
                  <a:srgbClr val="000000"/>
                </a:solidFill>
                <a:ea typeface="宋体" pitchFamily="2" charset="-122"/>
              </a:rPr>
              <a:t>，由质量大师戴明发明</a:t>
            </a:r>
          </a:p>
          <a:p>
            <a:pPr eaLnBrk="1" hangingPunct="1">
              <a:lnSpc>
                <a:spcPct val="80000"/>
              </a:lnSpc>
            </a:pPr>
            <a:r>
              <a:rPr lang="en-US" altLang="zh-CN" sz="1700" smtClean="0">
                <a:solidFill>
                  <a:srgbClr val="000000"/>
                </a:solidFill>
                <a:ea typeface="宋体" pitchFamily="2" charset="-122"/>
              </a:rPr>
              <a:t>P</a:t>
            </a:r>
            <a:r>
              <a:rPr lang="zh-CN" altLang="en-US" sz="1700" smtClean="0">
                <a:solidFill>
                  <a:srgbClr val="000000"/>
                </a:solidFill>
                <a:ea typeface="宋体" pitchFamily="2" charset="-122"/>
              </a:rPr>
              <a:t>计划 </a:t>
            </a:r>
            <a:r>
              <a:rPr lang="zh-CN" altLang="en-US" sz="1700" smtClean="0">
                <a:solidFill>
                  <a:srgbClr val="000000"/>
                </a:solidFill>
                <a:ea typeface="宋体" pitchFamily="2" charset="-122"/>
                <a:sym typeface="Wingdings" pitchFamily="2" charset="2"/>
              </a:rPr>
              <a:t> </a:t>
            </a:r>
            <a:r>
              <a:rPr lang="en-US" altLang="zh-CN" sz="1700" smtClean="0">
                <a:solidFill>
                  <a:srgbClr val="000000"/>
                </a:solidFill>
                <a:ea typeface="宋体" pitchFamily="2" charset="-122"/>
                <a:sym typeface="Wingdings" pitchFamily="2" charset="2"/>
              </a:rPr>
              <a:t>D</a:t>
            </a:r>
            <a:r>
              <a:rPr lang="zh-CN" altLang="en-US" sz="1700" smtClean="0">
                <a:solidFill>
                  <a:srgbClr val="000000"/>
                </a:solidFill>
                <a:ea typeface="宋体" pitchFamily="2" charset="-122"/>
              </a:rPr>
              <a:t>执行 </a:t>
            </a:r>
            <a:r>
              <a:rPr lang="zh-CN" altLang="en-US" sz="1700" smtClean="0">
                <a:solidFill>
                  <a:srgbClr val="000000"/>
                </a:solidFill>
                <a:ea typeface="宋体" pitchFamily="2" charset="-122"/>
                <a:sym typeface="Wingdings" pitchFamily="2" charset="2"/>
              </a:rPr>
              <a:t></a:t>
            </a:r>
            <a:r>
              <a:rPr lang="zh-CN" altLang="en-US" sz="1700" smtClean="0">
                <a:solidFill>
                  <a:srgbClr val="000000"/>
                </a:solidFill>
                <a:ea typeface="宋体" pitchFamily="2" charset="-122"/>
              </a:rPr>
              <a:t> </a:t>
            </a:r>
            <a:r>
              <a:rPr lang="en-US" altLang="zh-CN" sz="1700" smtClean="0">
                <a:solidFill>
                  <a:srgbClr val="000000"/>
                </a:solidFill>
                <a:ea typeface="宋体" pitchFamily="2" charset="-122"/>
              </a:rPr>
              <a:t>C</a:t>
            </a:r>
            <a:r>
              <a:rPr lang="zh-CN" altLang="en-US" sz="1700" smtClean="0">
                <a:solidFill>
                  <a:srgbClr val="000000"/>
                </a:solidFill>
                <a:ea typeface="宋体" pitchFamily="2" charset="-122"/>
              </a:rPr>
              <a:t>检查 </a:t>
            </a:r>
            <a:r>
              <a:rPr lang="zh-CN" altLang="en-US" sz="1700" smtClean="0">
                <a:solidFill>
                  <a:srgbClr val="000000"/>
                </a:solidFill>
                <a:ea typeface="宋体" pitchFamily="2" charset="-122"/>
                <a:sym typeface="Wingdings" pitchFamily="2" charset="2"/>
              </a:rPr>
              <a:t> </a:t>
            </a:r>
            <a:r>
              <a:rPr lang="en-US" altLang="zh-CN" sz="1700" smtClean="0">
                <a:solidFill>
                  <a:srgbClr val="000000"/>
                </a:solidFill>
                <a:ea typeface="宋体" pitchFamily="2" charset="-122"/>
                <a:sym typeface="Wingdings" pitchFamily="2" charset="2"/>
              </a:rPr>
              <a:t>A</a:t>
            </a:r>
            <a:r>
              <a:rPr lang="zh-CN" altLang="en-US" sz="1700" smtClean="0">
                <a:solidFill>
                  <a:srgbClr val="000000"/>
                </a:solidFill>
                <a:ea typeface="宋体" pitchFamily="2" charset="-122"/>
              </a:rPr>
              <a:t>行动</a:t>
            </a:r>
          </a:p>
          <a:p>
            <a:pPr eaLnBrk="1" hangingPunct="1">
              <a:lnSpc>
                <a:spcPct val="80000"/>
              </a:lnSpc>
            </a:pPr>
            <a:r>
              <a:rPr lang="zh-CN" altLang="en-US" sz="1700" smtClean="0">
                <a:solidFill>
                  <a:srgbClr val="000000"/>
                </a:solidFill>
                <a:ea typeface="宋体" pitchFamily="2" charset="-122"/>
              </a:rPr>
              <a:t>没有形成这个闭环，就不会有质量的改进</a:t>
            </a:r>
          </a:p>
          <a:p>
            <a:pPr eaLnBrk="1" hangingPunct="1">
              <a:lnSpc>
                <a:spcPct val="80000"/>
              </a:lnSpc>
            </a:pPr>
            <a:r>
              <a:rPr lang="zh-CN" altLang="en-US" sz="1700" smtClean="0">
                <a:solidFill>
                  <a:srgbClr val="000000"/>
                </a:solidFill>
                <a:ea typeface="宋体" pitchFamily="2" charset="-122"/>
              </a:rPr>
              <a:t>根据</a:t>
            </a:r>
            <a:r>
              <a:rPr lang="en-US" altLang="zh-CN" sz="1700" smtClean="0">
                <a:solidFill>
                  <a:srgbClr val="000000"/>
                </a:solidFill>
                <a:ea typeface="宋体" pitchFamily="2" charset="-122"/>
              </a:rPr>
              <a:t>PDCA</a:t>
            </a:r>
            <a:r>
              <a:rPr lang="zh-CN" altLang="en-US" sz="1700" smtClean="0">
                <a:solidFill>
                  <a:srgbClr val="000000"/>
                </a:solidFill>
                <a:ea typeface="宋体" pitchFamily="2" charset="-122"/>
              </a:rPr>
              <a:t>原理，设计出适合企业的质量提升流程</a:t>
            </a:r>
          </a:p>
        </p:txBody>
      </p:sp>
      <p:sp>
        <p:nvSpPr>
          <p:cNvPr id="58371"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477C6DE8-C0BE-439B-B4CF-7074503C7B68}" type="slidenum">
              <a:rPr lang="zh-CN" altLang="en-US" sz="800" smtClean="0">
                <a:ea typeface="宋体" pitchFamily="2" charset="-122"/>
              </a:rPr>
              <a:pPr/>
              <a:t>27</a:t>
            </a:fld>
            <a:r>
              <a:rPr lang="en-US" altLang="zh-CN" sz="800" smtClean="0">
                <a:ea typeface="宋体" pitchFamily="2" charset="-122"/>
              </a:rPr>
              <a:t>  &gt; </a:t>
            </a:r>
            <a:fld id="{3DA306A9-91CF-4952-B97F-4AF860D95127}" type="datetime1">
              <a:rPr lang="en-US" altLang="zh-CN" sz="800" smtClean="0">
                <a:ea typeface="宋体" pitchFamily="2" charset="-122"/>
              </a:rPr>
              <a:pPr/>
              <a:t>10/9/2016</a:t>
            </a:fld>
            <a:endParaRPr lang="en-US" altLang="zh-CN" sz="800" smtClean="0">
              <a:ea typeface="宋体" pitchFamily="2" charset="-122"/>
            </a:endParaRPr>
          </a:p>
        </p:txBody>
      </p:sp>
      <p:sp>
        <p:nvSpPr>
          <p:cNvPr id="58370"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58374" name="Arc 4"/>
          <p:cNvSpPr>
            <a:spLocks/>
          </p:cNvSpPr>
          <p:nvPr/>
        </p:nvSpPr>
        <p:spPr bwMode="auto">
          <a:xfrm>
            <a:off x="2700338" y="2667000"/>
            <a:ext cx="1917700" cy="19208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FFF"/>
          </a:solidFill>
          <a:ln w="6350">
            <a:solidFill>
              <a:srgbClr val="000000"/>
            </a:solidFill>
            <a:round/>
            <a:headEnd/>
            <a:tailEnd/>
          </a:ln>
        </p:spPr>
        <p:txBody>
          <a:bodyPr/>
          <a:lstStyle/>
          <a:p>
            <a:endParaRPr lang="zh-CN" altLang="en-US"/>
          </a:p>
        </p:txBody>
      </p:sp>
      <p:sp>
        <p:nvSpPr>
          <p:cNvPr id="58375" name="Arc 5"/>
          <p:cNvSpPr>
            <a:spLocks/>
          </p:cNvSpPr>
          <p:nvPr/>
        </p:nvSpPr>
        <p:spPr bwMode="auto">
          <a:xfrm>
            <a:off x="2700338" y="4587875"/>
            <a:ext cx="1917700" cy="19208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FFFFFF"/>
          </a:solidFill>
          <a:ln w="6350">
            <a:solidFill>
              <a:srgbClr val="000000"/>
            </a:solidFill>
            <a:round/>
            <a:headEnd/>
            <a:tailEnd/>
          </a:ln>
        </p:spPr>
        <p:txBody>
          <a:bodyPr/>
          <a:lstStyle/>
          <a:p>
            <a:endParaRPr lang="zh-CN" altLang="en-US"/>
          </a:p>
        </p:txBody>
      </p:sp>
      <p:sp>
        <p:nvSpPr>
          <p:cNvPr id="58376" name="Arc 6"/>
          <p:cNvSpPr>
            <a:spLocks/>
          </p:cNvSpPr>
          <p:nvPr/>
        </p:nvSpPr>
        <p:spPr bwMode="auto">
          <a:xfrm>
            <a:off x="782638" y="4587875"/>
            <a:ext cx="1917700" cy="19208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FFFFFF"/>
          </a:solidFill>
          <a:ln w="6350">
            <a:solidFill>
              <a:srgbClr val="000000"/>
            </a:solidFill>
            <a:round/>
            <a:headEnd/>
            <a:tailEnd/>
          </a:ln>
        </p:spPr>
        <p:txBody>
          <a:bodyPr/>
          <a:lstStyle/>
          <a:p>
            <a:endParaRPr lang="zh-CN" altLang="en-US"/>
          </a:p>
        </p:txBody>
      </p:sp>
      <p:sp>
        <p:nvSpPr>
          <p:cNvPr id="58377" name="Arc 7"/>
          <p:cNvSpPr>
            <a:spLocks/>
          </p:cNvSpPr>
          <p:nvPr/>
        </p:nvSpPr>
        <p:spPr bwMode="auto">
          <a:xfrm>
            <a:off x="782638" y="2667000"/>
            <a:ext cx="1917700" cy="192087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lnTo>
                  <a:pt x="0" y="21600"/>
                </a:lnTo>
                <a:close/>
              </a:path>
            </a:pathLst>
          </a:custGeom>
          <a:solidFill>
            <a:srgbClr val="FFFFFF"/>
          </a:solidFill>
          <a:ln w="6350">
            <a:solidFill>
              <a:srgbClr val="000000"/>
            </a:solidFill>
            <a:round/>
            <a:headEnd/>
            <a:tailEnd/>
          </a:ln>
        </p:spPr>
        <p:txBody>
          <a:bodyPr/>
          <a:lstStyle/>
          <a:p>
            <a:endParaRPr lang="zh-CN" altLang="en-US"/>
          </a:p>
        </p:txBody>
      </p:sp>
      <p:sp>
        <p:nvSpPr>
          <p:cNvPr id="58378" name="Text Box 8"/>
          <p:cNvSpPr txBox="1">
            <a:spLocks noChangeArrowheads="1"/>
          </p:cNvSpPr>
          <p:nvPr/>
        </p:nvSpPr>
        <p:spPr bwMode="auto">
          <a:xfrm>
            <a:off x="3109913" y="3405188"/>
            <a:ext cx="1192212"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3200" b="1">
                <a:solidFill>
                  <a:srgbClr val="000000"/>
                </a:solidFill>
                <a:latin typeface="Arial" pitchFamily="34" charset="0"/>
                <a:ea typeface="宋体" pitchFamily="2" charset="-122"/>
              </a:rPr>
              <a:t>计划</a:t>
            </a:r>
          </a:p>
        </p:txBody>
      </p:sp>
      <p:sp>
        <p:nvSpPr>
          <p:cNvPr id="58379" name="Oval 9"/>
          <p:cNvSpPr>
            <a:spLocks noChangeArrowheads="1"/>
          </p:cNvSpPr>
          <p:nvPr/>
        </p:nvSpPr>
        <p:spPr bwMode="auto">
          <a:xfrm>
            <a:off x="1895475" y="3783013"/>
            <a:ext cx="1609725" cy="1609725"/>
          </a:xfrm>
          <a:prstGeom prst="ellipse">
            <a:avLst/>
          </a:prstGeom>
          <a:solidFill>
            <a:srgbClr val="CCCC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ea typeface="宋体" pitchFamily="2" charset="-122"/>
            </a:endParaRPr>
          </a:p>
        </p:txBody>
      </p:sp>
      <p:sp>
        <p:nvSpPr>
          <p:cNvPr id="58380" name="Text Box 10"/>
          <p:cNvSpPr txBox="1">
            <a:spLocks noChangeArrowheads="1"/>
          </p:cNvSpPr>
          <p:nvPr/>
        </p:nvSpPr>
        <p:spPr bwMode="auto">
          <a:xfrm>
            <a:off x="2060575" y="4405313"/>
            <a:ext cx="12795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en-US" altLang="zh-CN" sz="2400" b="1">
                <a:solidFill>
                  <a:srgbClr val="000066"/>
                </a:solidFill>
                <a:latin typeface="Arial" pitchFamily="34" charset="0"/>
                <a:ea typeface="宋体" pitchFamily="2" charset="-122"/>
              </a:rPr>
              <a:t>PDCA</a:t>
            </a:r>
            <a:r>
              <a:rPr lang="zh-CN" altLang="en-US" sz="2400" b="1">
                <a:solidFill>
                  <a:srgbClr val="000066"/>
                </a:solidFill>
                <a:latin typeface="Arial" pitchFamily="34" charset="0"/>
                <a:ea typeface="宋体" pitchFamily="2" charset="-122"/>
              </a:rPr>
              <a:t>环</a:t>
            </a:r>
          </a:p>
        </p:txBody>
      </p:sp>
      <p:sp>
        <p:nvSpPr>
          <p:cNvPr id="58381" name="Freeform 11"/>
          <p:cNvSpPr>
            <a:spLocks/>
          </p:cNvSpPr>
          <p:nvPr/>
        </p:nvSpPr>
        <p:spPr bwMode="auto">
          <a:xfrm rot="-5391292">
            <a:off x="3904456" y="4012407"/>
            <a:ext cx="314325" cy="1452562"/>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58382" name="Freeform 12"/>
          <p:cNvSpPr>
            <a:spLocks/>
          </p:cNvSpPr>
          <p:nvPr/>
        </p:nvSpPr>
        <p:spPr bwMode="auto">
          <a:xfrm rot="5408708">
            <a:off x="1180306" y="3712370"/>
            <a:ext cx="314325" cy="1452562"/>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58383" name="Freeform 13"/>
          <p:cNvSpPr>
            <a:spLocks/>
          </p:cNvSpPr>
          <p:nvPr/>
        </p:nvSpPr>
        <p:spPr bwMode="auto">
          <a:xfrm rot="21591292" flipH="1">
            <a:off x="2690813" y="2501900"/>
            <a:ext cx="314325" cy="1452563"/>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58384" name="Freeform 14"/>
          <p:cNvSpPr>
            <a:spLocks/>
          </p:cNvSpPr>
          <p:nvPr/>
        </p:nvSpPr>
        <p:spPr bwMode="auto">
          <a:xfrm rot="10791292" flipH="1">
            <a:off x="2395538" y="5216525"/>
            <a:ext cx="314325" cy="1452563"/>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915">
                <a:moveTo>
                  <a:pt x="198" y="123"/>
                </a:moveTo>
                <a:lnTo>
                  <a:pt x="198" y="0"/>
                </a:lnTo>
                <a:lnTo>
                  <a:pt x="0" y="462"/>
                </a:lnTo>
                <a:lnTo>
                  <a:pt x="195" y="915"/>
                </a:lnTo>
                <a:lnTo>
                  <a:pt x="195" y="780"/>
                </a:lnTo>
              </a:path>
            </a:pathLst>
          </a:custGeom>
          <a:solidFill>
            <a:srgbClr val="FFFFFF"/>
          </a:solidFill>
          <a:ln w="63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58385" name="Text Box 15"/>
          <p:cNvSpPr txBox="1">
            <a:spLocks noChangeArrowheads="1"/>
          </p:cNvSpPr>
          <p:nvPr/>
        </p:nvSpPr>
        <p:spPr bwMode="auto">
          <a:xfrm>
            <a:off x="2894013" y="5494338"/>
            <a:ext cx="1192212"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3200" b="1">
                <a:solidFill>
                  <a:srgbClr val="000000"/>
                </a:solidFill>
                <a:latin typeface="Arial" pitchFamily="34" charset="0"/>
                <a:ea typeface="宋体" pitchFamily="2" charset="-122"/>
              </a:rPr>
              <a:t>执行</a:t>
            </a:r>
          </a:p>
        </p:txBody>
      </p:sp>
      <p:sp>
        <p:nvSpPr>
          <p:cNvPr id="58386" name="Text Box 16"/>
          <p:cNvSpPr txBox="1">
            <a:spLocks noChangeArrowheads="1"/>
          </p:cNvSpPr>
          <p:nvPr/>
        </p:nvSpPr>
        <p:spPr bwMode="auto">
          <a:xfrm>
            <a:off x="1022350" y="5062538"/>
            <a:ext cx="1192213"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3200" b="1">
                <a:solidFill>
                  <a:srgbClr val="000000"/>
                </a:solidFill>
                <a:latin typeface="Arial" pitchFamily="34" charset="0"/>
                <a:ea typeface="宋体" pitchFamily="2" charset="-122"/>
              </a:rPr>
              <a:t>检查</a:t>
            </a:r>
          </a:p>
        </p:txBody>
      </p:sp>
      <p:sp>
        <p:nvSpPr>
          <p:cNvPr id="58387" name="Text Box 17"/>
          <p:cNvSpPr txBox="1">
            <a:spLocks noChangeArrowheads="1"/>
          </p:cNvSpPr>
          <p:nvPr/>
        </p:nvSpPr>
        <p:spPr bwMode="auto">
          <a:xfrm>
            <a:off x="1381125" y="3333750"/>
            <a:ext cx="1192213"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3200" b="1">
                <a:solidFill>
                  <a:srgbClr val="000000"/>
                </a:solidFill>
                <a:latin typeface="Arial" pitchFamily="34" charset="0"/>
                <a:ea typeface="宋体" pitchFamily="2" charset="-122"/>
              </a:rPr>
              <a:t>行动</a:t>
            </a:r>
          </a:p>
        </p:txBody>
      </p:sp>
      <p:sp>
        <p:nvSpPr>
          <p:cNvPr id="58388" name="Text Box 18"/>
          <p:cNvSpPr txBox="1">
            <a:spLocks noChangeArrowheads="1"/>
          </p:cNvSpPr>
          <p:nvPr/>
        </p:nvSpPr>
        <p:spPr bwMode="auto">
          <a:xfrm>
            <a:off x="5651500" y="1989138"/>
            <a:ext cx="3492500" cy="3113087"/>
          </a:xfrm>
          <a:prstGeom prst="rect">
            <a:avLst/>
          </a:prstGeom>
          <a:noFill/>
          <a:ln>
            <a:noFill/>
          </a:ln>
          <a:effectLst/>
          <a:extLst>
            <a:ext uri="{909E8E84-426E-40DD-AFC4-6F175D3DCCD1}">
              <a14:hiddenFill xmlns:a14="http://schemas.microsoft.com/office/drawing/2010/main">
                <a:solidFill>
                  <a:srgbClr val="19429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eaLnBrk="1" hangingPunct="1"/>
            <a:r>
              <a:rPr lang="en-US" altLang="zh-CN" sz="1800" dirty="0">
                <a:solidFill>
                  <a:srgbClr val="000000"/>
                </a:solidFill>
                <a:latin typeface="Arial" pitchFamily="34" charset="0"/>
                <a:ea typeface="宋体" pitchFamily="2" charset="-122"/>
              </a:rPr>
              <a:t>PDCA</a:t>
            </a:r>
            <a:r>
              <a:rPr lang="zh-CN" altLang="en-US" sz="1800" dirty="0">
                <a:solidFill>
                  <a:srgbClr val="000000"/>
                </a:solidFill>
                <a:latin typeface="Arial" pitchFamily="34" charset="0"/>
                <a:ea typeface="宋体" pitchFamily="2" charset="-122"/>
              </a:rPr>
              <a:t>例子</a:t>
            </a:r>
          </a:p>
          <a:p>
            <a:pPr eaLnBrk="1" hangingPunct="1"/>
            <a:endParaRPr lang="zh-CN" altLang="en-US" sz="1800" dirty="0">
              <a:solidFill>
                <a:srgbClr val="000000"/>
              </a:solidFill>
              <a:latin typeface="Arial" pitchFamily="34" charset="0"/>
              <a:ea typeface="宋体" pitchFamily="2" charset="-122"/>
            </a:endParaRPr>
          </a:p>
          <a:p>
            <a:pPr eaLnBrk="1" hangingPunct="1"/>
            <a:r>
              <a:rPr lang="en-US" altLang="zh-CN" sz="1800" dirty="0">
                <a:solidFill>
                  <a:srgbClr val="000000"/>
                </a:solidFill>
                <a:latin typeface="Arial" pitchFamily="34" charset="0"/>
                <a:ea typeface="宋体" pitchFamily="2" charset="-122"/>
              </a:rPr>
              <a:t>P:</a:t>
            </a:r>
            <a:r>
              <a:rPr lang="zh-CN" altLang="en-US" sz="1800" dirty="0">
                <a:solidFill>
                  <a:srgbClr val="000000"/>
                </a:solidFill>
                <a:latin typeface="Arial" pitchFamily="34" charset="0"/>
                <a:ea typeface="宋体" pitchFamily="2" charset="-122"/>
              </a:rPr>
              <a:t>在众多的质量问题中选择某一个问题准备改进。</a:t>
            </a:r>
          </a:p>
          <a:p>
            <a:pPr eaLnBrk="1" hangingPunct="1"/>
            <a:r>
              <a:rPr lang="en-US" altLang="zh-CN" sz="1800" dirty="0">
                <a:solidFill>
                  <a:srgbClr val="000000"/>
                </a:solidFill>
                <a:latin typeface="Arial" pitchFamily="34" charset="0"/>
                <a:ea typeface="宋体" pitchFamily="2" charset="-122"/>
              </a:rPr>
              <a:t>D:</a:t>
            </a:r>
            <a:r>
              <a:rPr lang="zh-CN" altLang="en-US" sz="1800" dirty="0">
                <a:solidFill>
                  <a:srgbClr val="000000"/>
                </a:solidFill>
                <a:latin typeface="Arial" pitchFamily="34" charset="0"/>
                <a:ea typeface="宋体" pitchFamily="2" charset="-122"/>
              </a:rPr>
              <a:t>在部分分支机构执行质量改进方案。</a:t>
            </a:r>
          </a:p>
          <a:p>
            <a:pPr eaLnBrk="1" hangingPunct="1"/>
            <a:r>
              <a:rPr lang="en-US" altLang="zh-CN" sz="1800" dirty="0">
                <a:solidFill>
                  <a:srgbClr val="000000"/>
                </a:solidFill>
                <a:latin typeface="Arial" pitchFamily="34" charset="0"/>
                <a:ea typeface="宋体" pitchFamily="2" charset="-122"/>
              </a:rPr>
              <a:t>C:</a:t>
            </a:r>
            <a:r>
              <a:rPr lang="zh-CN" altLang="en-US" sz="1800" dirty="0">
                <a:solidFill>
                  <a:srgbClr val="000000"/>
                </a:solidFill>
                <a:latin typeface="Arial" pitchFamily="34" charset="0"/>
                <a:ea typeface="宋体" pitchFamily="2" charset="-122"/>
              </a:rPr>
              <a:t>通过</a:t>
            </a:r>
            <a:r>
              <a:rPr lang="en-US" altLang="zh-CN" sz="1800" dirty="0">
                <a:solidFill>
                  <a:srgbClr val="000000"/>
                </a:solidFill>
                <a:latin typeface="Arial" pitchFamily="34" charset="0"/>
                <a:ea typeface="宋体" pitchFamily="2" charset="-122"/>
              </a:rPr>
              <a:t>DW</a:t>
            </a:r>
            <a:r>
              <a:rPr lang="zh-CN" altLang="en-US" sz="1800" dirty="0">
                <a:solidFill>
                  <a:srgbClr val="000000"/>
                </a:solidFill>
                <a:latin typeface="Arial" pitchFamily="34" charset="0"/>
                <a:ea typeface="宋体" pitchFamily="2" charset="-122"/>
              </a:rPr>
              <a:t>反馈评估质量改进效果。</a:t>
            </a:r>
          </a:p>
          <a:p>
            <a:pPr eaLnBrk="1" hangingPunct="1"/>
            <a:r>
              <a:rPr lang="en-US" altLang="zh-CN" sz="1800" dirty="0">
                <a:solidFill>
                  <a:srgbClr val="000000"/>
                </a:solidFill>
                <a:latin typeface="Arial" pitchFamily="34" charset="0"/>
                <a:ea typeface="宋体" pitchFamily="2" charset="-122"/>
              </a:rPr>
              <a:t>A:</a:t>
            </a:r>
            <a:r>
              <a:rPr lang="zh-CN" altLang="en-US" sz="1800" dirty="0">
                <a:solidFill>
                  <a:srgbClr val="000000"/>
                </a:solidFill>
                <a:latin typeface="Arial" pitchFamily="34" charset="0"/>
                <a:ea typeface="宋体" pitchFamily="2" charset="-122"/>
              </a:rPr>
              <a:t>制定数据质量改进指引，下发全部机构，并监督改进情况。</a:t>
            </a:r>
          </a:p>
          <a:p>
            <a:pPr eaLnBrk="1" hangingPunct="1"/>
            <a:endParaRPr lang="zh-CN" altLang="en-US" sz="1800" dirty="0">
              <a:solidFill>
                <a:srgbClr val="000000"/>
              </a:solidFill>
              <a:latin typeface="Arial" pitchFamily="34" charset="0"/>
              <a:ea typeface="宋体" pitchFamily="2" charset="-122"/>
            </a:endParaRPr>
          </a:p>
        </p:txBody>
      </p:sp>
      <p:sp>
        <p:nvSpPr>
          <p:cNvPr id="58389" name="Text Box 19"/>
          <p:cNvSpPr txBox="1">
            <a:spLocks noChangeArrowheads="1"/>
          </p:cNvSpPr>
          <p:nvPr/>
        </p:nvSpPr>
        <p:spPr bwMode="auto">
          <a:xfrm>
            <a:off x="4643438" y="5157788"/>
            <a:ext cx="4321175"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spcBef>
                <a:spcPct val="20000"/>
              </a:spcBef>
              <a:buClr>
                <a:schemeClr val="accent1"/>
              </a:buClr>
              <a:buFont typeface="Wingdings" pitchFamily="2" charset="2"/>
              <a:buNone/>
            </a:pPr>
            <a:r>
              <a:rPr lang="zh-CN" altLang="en-US" sz="1200" b="1" dirty="0">
                <a:solidFill>
                  <a:srgbClr val="000000"/>
                </a:solidFill>
                <a:ea typeface="宋体" pitchFamily="2" charset="-122"/>
              </a:rPr>
              <a:t>戴明名言</a:t>
            </a:r>
            <a:r>
              <a:rPr lang="en-US" altLang="zh-CN" sz="1200" dirty="0">
                <a:solidFill>
                  <a:srgbClr val="000000"/>
                </a:solidFill>
                <a:ea typeface="宋体" pitchFamily="2" charset="-122"/>
              </a:rPr>
              <a:t>: </a:t>
            </a:r>
          </a:p>
          <a:p>
            <a:pPr>
              <a:spcBef>
                <a:spcPct val="20000"/>
              </a:spcBef>
              <a:buClr>
                <a:schemeClr val="accent1"/>
              </a:buClr>
              <a:buFont typeface="Wingdings" pitchFamily="2" charset="2"/>
              <a:buNone/>
            </a:pPr>
            <a:r>
              <a:rPr lang="zh-CN" altLang="en-US" sz="1200" dirty="0">
                <a:solidFill>
                  <a:srgbClr val="000000"/>
                </a:solidFill>
                <a:ea typeface="宋体" pitchFamily="2" charset="-122"/>
              </a:rPr>
              <a:t>质量无须惊人之举。</a:t>
            </a:r>
          </a:p>
          <a:p>
            <a:pPr>
              <a:spcBef>
                <a:spcPct val="20000"/>
              </a:spcBef>
              <a:buClr>
                <a:schemeClr val="accent1"/>
              </a:buClr>
              <a:buFont typeface="Wingdings" pitchFamily="2" charset="2"/>
              <a:buNone/>
            </a:pPr>
            <a:r>
              <a:rPr lang="zh-CN" altLang="en-US" sz="1200" dirty="0">
                <a:solidFill>
                  <a:srgbClr val="000000"/>
                </a:solidFill>
                <a:ea typeface="宋体" pitchFamily="2" charset="-122"/>
              </a:rPr>
              <a:t>每个人都有客户，如果他不知道自己的客户是谁，也不知道客户需要的是什么，那么他还没有了解自己的工作。</a:t>
            </a:r>
          </a:p>
          <a:p>
            <a:pPr>
              <a:spcBef>
                <a:spcPct val="20000"/>
              </a:spcBef>
              <a:buClr>
                <a:schemeClr val="accent1"/>
              </a:buClr>
              <a:buFont typeface="Wingdings" pitchFamily="2" charset="2"/>
              <a:buNone/>
            </a:pPr>
            <a:r>
              <a:rPr lang="zh-CN" altLang="en-US" sz="1200" b="1" dirty="0">
                <a:solidFill>
                  <a:srgbClr val="FF0000"/>
                </a:solidFill>
                <a:ea typeface="宋体" pitchFamily="2" charset="-122"/>
              </a:rPr>
              <a:t>质量提高不是来自于检验而是来源于过程的改进。</a:t>
            </a:r>
          </a:p>
          <a:p>
            <a:pPr>
              <a:spcBef>
                <a:spcPct val="20000"/>
              </a:spcBef>
              <a:buClr>
                <a:schemeClr val="accent1"/>
              </a:buClr>
              <a:buFont typeface="Wingdings" pitchFamily="2" charset="2"/>
              <a:buNone/>
            </a:pPr>
            <a:r>
              <a:rPr lang="zh-CN" altLang="en-US" sz="1200" dirty="0">
                <a:solidFill>
                  <a:srgbClr val="000000"/>
                </a:solidFill>
                <a:ea typeface="宋体" pitchFamily="2" charset="-122"/>
              </a:rPr>
              <a:t>企业买不到高质量的方法。</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noFill/>
        </p:spPr>
        <p:txBody>
          <a:bodyPr/>
          <a:lstStyle/>
          <a:p>
            <a:pPr eaLnBrk="1" hangingPunct="1"/>
            <a:r>
              <a:rPr lang="zh-CN" altLang="en-US" b="1" smtClean="0">
                <a:ea typeface="宋体" pitchFamily="2" charset="-122"/>
              </a:rPr>
              <a:t>质量以满足客户的需求为原则</a:t>
            </a:r>
          </a:p>
        </p:txBody>
      </p:sp>
      <p:sp>
        <p:nvSpPr>
          <p:cNvPr id="59397" name="Rectangle 3"/>
          <p:cNvSpPr>
            <a:spLocks noGrp="1" noChangeArrowheads="1"/>
          </p:cNvSpPr>
          <p:nvPr>
            <p:ph idx="1"/>
          </p:nvPr>
        </p:nvSpPr>
        <p:spPr>
          <a:xfrm>
            <a:off x="304800" y="1295400"/>
            <a:ext cx="8839200" cy="1557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B2B2B2"/>
                </a:solidFill>
                <a:miter lim="800000"/>
                <a:headEnd/>
                <a:tailEnd/>
              </a14:hiddenLine>
            </a:ext>
          </a:extLst>
        </p:spPr>
        <p:txBody>
          <a:bodyPr>
            <a:normAutofit fontScale="62500" lnSpcReduction="20000"/>
          </a:bodyPr>
          <a:lstStyle/>
          <a:p>
            <a:pPr eaLnBrk="1" hangingPunct="1"/>
            <a:r>
              <a:rPr lang="zh-CN" altLang="en-US" dirty="0" smtClean="0">
                <a:ea typeface="宋体" pitchFamily="2" charset="-122"/>
              </a:rPr>
              <a:t>数据流转概述：</a:t>
            </a:r>
            <a:r>
              <a:rPr lang="zh-CN" altLang="en-US" b="1" dirty="0" smtClean="0">
                <a:ea typeface="宋体" pitchFamily="2" charset="-122"/>
              </a:rPr>
              <a:t>核心系统</a:t>
            </a:r>
            <a:r>
              <a:rPr lang="zh-CN" altLang="en-US" dirty="0" smtClean="0">
                <a:ea typeface="宋体" pitchFamily="2" charset="-122"/>
              </a:rPr>
              <a:t>的数据文件通过</a:t>
            </a:r>
            <a:r>
              <a:rPr lang="zh-CN" altLang="en-US" b="1" dirty="0" smtClean="0">
                <a:ea typeface="宋体" pitchFamily="2" charset="-122"/>
              </a:rPr>
              <a:t>文件传输平台</a:t>
            </a:r>
            <a:r>
              <a:rPr lang="zh-CN" altLang="en-US" dirty="0" smtClean="0">
                <a:ea typeface="宋体" pitchFamily="2" charset="-122"/>
              </a:rPr>
              <a:t>传输到</a:t>
            </a:r>
            <a:r>
              <a:rPr lang="zh-CN" altLang="en-US" b="1" dirty="0" smtClean="0">
                <a:ea typeface="宋体" pitchFamily="2" charset="-122"/>
              </a:rPr>
              <a:t>数据仓库</a:t>
            </a:r>
            <a:r>
              <a:rPr lang="zh-CN" altLang="en-US" dirty="0" smtClean="0">
                <a:ea typeface="宋体" pitchFamily="2" charset="-122"/>
              </a:rPr>
              <a:t>，数据仓库加工数据后传送给</a:t>
            </a:r>
            <a:r>
              <a:rPr lang="zh-CN" altLang="en-US" b="1" dirty="0" smtClean="0">
                <a:ea typeface="宋体" pitchFamily="2" charset="-122"/>
              </a:rPr>
              <a:t>数据集市</a:t>
            </a:r>
            <a:r>
              <a:rPr lang="zh-CN" altLang="en-US" dirty="0" smtClean="0">
                <a:ea typeface="宋体" pitchFamily="2" charset="-122"/>
              </a:rPr>
              <a:t>。</a:t>
            </a:r>
          </a:p>
          <a:p>
            <a:pPr eaLnBrk="1" hangingPunct="1"/>
            <a:r>
              <a:rPr lang="zh-CN" altLang="en-US" dirty="0" smtClean="0">
                <a:solidFill>
                  <a:srgbClr val="FF3300"/>
                </a:solidFill>
                <a:ea typeface="宋体" pitchFamily="2" charset="-122"/>
              </a:rPr>
              <a:t>问题</a:t>
            </a:r>
            <a:r>
              <a:rPr lang="zh-CN" altLang="en-US" dirty="0" smtClean="0">
                <a:ea typeface="宋体" pitchFamily="2" charset="-122"/>
              </a:rPr>
              <a:t>：数据集市报告数据仓库传送的数据有错误，但是据数据仓库的技术人员反馈，以前出过类似情况，这可能是核心系统下数错误，也不排除文件传输平台漏数的情况，因此，</a:t>
            </a:r>
            <a:r>
              <a:rPr lang="zh-CN" altLang="en-US" b="1" dirty="0" smtClean="0">
                <a:ea typeface="宋体" pitchFamily="2" charset="-122"/>
              </a:rPr>
              <a:t>数据集市应该就这个质量问题找谁？</a:t>
            </a:r>
          </a:p>
        </p:txBody>
      </p:sp>
      <p:sp>
        <p:nvSpPr>
          <p:cNvPr id="59395"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E052A676-D3B7-499C-BD8F-F26FEA6F08DD}" type="slidenum">
              <a:rPr lang="zh-CN" altLang="en-US" sz="800" smtClean="0">
                <a:ea typeface="宋体" pitchFamily="2" charset="-122"/>
              </a:rPr>
              <a:pPr/>
              <a:t>28</a:t>
            </a:fld>
            <a:r>
              <a:rPr lang="en-US" altLang="zh-CN" sz="800" smtClean="0">
                <a:ea typeface="宋体" pitchFamily="2" charset="-122"/>
              </a:rPr>
              <a:t>  &gt; </a:t>
            </a:r>
            <a:fld id="{7CFFC0CD-CF92-4BF4-9D5B-4709133FD4FD}" type="datetime1">
              <a:rPr lang="en-US" altLang="zh-CN" sz="800" smtClean="0">
                <a:ea typeface="宋体" pitchFamily="2" charset="-122"/>
              </a:rPr>
              <a:pPr/>
              <a:t>10/9/2016</a:t>
            </a:fld>
            <a:endParaRPr lang="en-US" altLang="zh-CN" sz="800" smtClean="0">
              <a:ea typeface="宋体" pitchFamily="2" charset="-122"/>
            </a:endParaRPr>
          </a:p>
        </p:txBody>
      </p:sp>
      <p:sp>
        <p:nvSpPr>
          <p:cNvPr id="59394"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59398" name="AutoShape 4"/>
          <p:cNvSpPr>
            <a:spLocks noChangeArrowheads="1"/>
          </p:cNvSpPr>
          <p:nvPr/>
        </p:nvSpPr>
        <p:spPr bwMode="auto">
          <a:xfrm>
            <a:off x="1331913" y="3500438"/>
            <a:ext cx="1728787" cy="574675"/>
          </a:xfrm>
          <a:prstGeom prst="rightArrowCallout">
            <a:avLst>
              <a:gd name="adj1" fmla="val 25000"/>
              <a:gd name="adj2" fmla="val 25000"/>
              <a:gd name="adj3" fmla="val 50138"/>
              <a:gd name="adj4" fmla="val 70801"/>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buClr>
                <a:schemeClr val="accent1"/>
              </a:buClr>
              <a:buFont typeface="Wingdings" pitchFamily="2" charset="2"/>
              <a:buNone/>
            </a:pPr>
            <a:r>
              <a:rPr lang="zh-CN" altLang="en-US" sz="1200">
                <a:ea typeface="宋体" pitchFamily="2" charset="-122"/>
              </a:rPr>
              <a:t>核心系统</a:t>
            </a:r>
          </a:p>
        </p:txBody>
      </p:sp>
      <p:sp>
        <p:nvSpPr>
          <p:cNvPr id="59399" name="AutoShape 5"/>
          <p:cNvSpPr>
            <a:spLocks noChangeArrowheads="1"/>
          </p:cNvSpPr>
          <p:nvPr/>
        </p:nvSpPr>
        <p:spPr bwMode="auto">
          <a:xfrm>
            <a:off x="3060700" y="3500438"/>
            <a:ext cx="1728788" cy="574675"/>
          </a:xfrm>
          <a:prstGeom prst="rightArrowCallout">
            <a:avLst>
              <a:gd name="adj1" fmla="val 25000"/>
              <a:gd name="adj2" fmla="val 25000"/>
              <a:gd name="adj3" fmla="val 50138"/>
              <a:gd name="adj4" fmla="val 70801"/>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buClr>
                <a:schemeClr val="accent1"/>
              </a:buClr>
              <a:buFont typeface="Wingdings" pitchFamily="2" charset="2"/>
              <a:buNone/>
            </a:pPr>
            <a:r>
              <a:rPr lang="zh-CN" altLang="en-US" sz="1200">
                <a:ea typeface="宋体" pitchFamily="2" charset="-122"/>
              </a:rPr>
              <a:t>文件</a:t>
            </a:r>
          </a:p>
          <a:p>
            <a:pPr marL="342900" indent="-342900" algn="ctr">
              <a:spcBef>
                <a:spcPct val="20000"/>
              </a:spcBef>
              <a:buClr>
                <a:schemeClr val="accent1"/>
              </a:buClr>
              <a:buFont typeface="Wingdings" pitchFamily="2" charset="2"/>
              <a:buNone/>
            </a:pPr>
            <a:r>
              <a:rPr lang="zh-CN" altLang="en-US" sz="1200">
                <a:ea typeface="宋体" pitchFamily="2" charset="-122"/>
              </a:rPr>
              <a:t>传输平台</a:t>
            </a:r>
          </a:p>
        </p:txBody>
      </p:sp>
      <p:sp>
        <p:nvSpPr>
          <p:cNvPr id="59400" name="AutoShape 6"/>
          <p:cNvSpPr>
            <a:spLocks noChangeArrowheads="1"/>
          </p:cNvSpPr>
          <p:nvPr/>
        </p:nvSpPr>
        <p:spPr bwMode="auto">
          <a:xfrm>
            <a:off x="4787900" y="3500438"/>
            <a:ext cx="1728788" cy="574675"/>
          </a:xfrm>
          <a:prstGeom prst="rightArrowCallout">
            <a:avLst>
              <a:gd name="adj1" fmla="val 25000"/>
              <a:gd name="adj2" fmla="val 25000"/>
              <a:gd name="adj3" fmla="val 50138"/>
              <a:gd name="adj4" fmla="val 70801"/>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buClr>
                <a:schemeClr val="accent1"/>
              </a:buClr>
              <a:buFont typeface="Wingdings" pitchFamily="2" charset="2"/>
              <a:buNone/>
            </a:pPr>
            <a:r>
              <a:rPr lang="zh-CN" altLang="en-US" sz="1200">
                <a:ea typeface="宋体" pitchFamily="2" charset="-122"/>
              </a:rPr>
              <a:t>数据仓库</a:t>
            </a:r>
          </a:p>
        </p:txBody>
      </p:sp>
      <p:sp>
        <p:nvSpPr>
          <p:cNvPr id="59401" name="Rectangle 7"/>
          <p:cNvSpPr>
            <a:spLocks noChangeArrowheads="1"/>
          </p:cNvSpPr>
          <p:nvPr/>
        </p:nvSpPr>
        <p:spPr bwMode="auto">
          <a:xfrm>
            <a:off x="6516688" y="3500438"/>
            <a:ext cx="1223962" cy="5746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buClr>
                <a:schemeClr val="accent1"/>
              </a:buClr>
              <a:buFont typeface="Wingdings" pitchFamily="2" charset="2"/>
              <a:buNone/>
            </a:pPr>
            <a:r>
              <a:rPr lang="zh-CN" altLang="en-US" sz="1200">
                <a:ea typeface="宋体" pitchFamily="2" charset="-122"/>
              </a:rPr>
              <a:t>数据集市</a:t>
            </a:r>
          </a:p>
        </p:txBody>
      </p:sp>
      <p:sp>
        <p:nvSpPr>
          <p:cNvPr id="59402" name="Rectangle 8"/>
          <p:cNvSpPr>
            <a:spLocks noChangeArrowheads="1"/>
          </p:cNvSpPr>
          <p:nvPr/>
        </p:nvSpPr>
        <p:spPr bwMode="auto">
          <a:xfrm>
            <a:off x="539750" y="4365625"/>
            <a:ext cx="33115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30188" indent="-230188">
              <a:lnSpc>
                <a:spcPct val="90000"/>
              </a:lnSpc>
              <a:spcBef>
                <a:spcPct val="20000"/>
              </a:spcBef>
              <a:buClr>
                <a:schemeClr val="accent1"/>
              </a:buClr>
            </a:pPr>
            <a:r>
              <a:rPr lang="en-US" altLang="zh-CN">
                <a:ea typeface="宋体" pitchFamily="2" charset="-122"/>
              </a:rPr>
              <a:t>A:</a:t>
            </a:r>
            <a:r>
              <a:rPr lang="zh-CN" altLang="en-US">
                <a:ea typeface="宋体" pitchFamily="2" charset="-122"/>
              </a:rPr>
              <a:t>找数据仓库</a:t>
            </a:r>
          </a:p>
          <a:p>
            <a:pPr marL="230188" indent="-230188">
              <a:lnSpc>
                <a:spcPct val="90000"/>
              </a:lnSpc>
              <a:spcBef>
                <a:spcPct val="20000"/>
              </a:spcBef>
              <a:buClr>
                <a:schemeClr val="accent1"/>
              </a:buClr>
            </a:pPr>
            <a:r>
              <a:rPr lang="en-US" altLang="zh-CN">
                <a:ea typeface="宋体" pitchFamily="2" charset="-122"/>
              </a:rPr>
              <a:t>B:</a:t>
            </a:r>
            <a:r>
              <a:rPr lang="zh-CN" altLang="en-US">
                <a:ea typeface="宋体" pitchFamily="2" charset="-122"/>
              </a:rPr>
              <a:t>找文件传输平台</a:t>
            </a:r>
          </a:p>
          <a:p>
            <a:pPr marL="230188" indent="-230188">
              <a:lnSpc>
                <a:spcPct val="90000"/>
              </a:lnSpc>
              <a:spcBef>
                <a:spcPct val="20000"/>
              </a:spcBef>
              <a:buClr>
                <a:schemeClr val="accent1"/>
              </a:buClr>
            </a:pPr>
            <a:r>
              <a:rPr lang="en-US" altLang="zh-CN">
                <a:ea typeface="宋体" pitchFamily="2" charset="-122"/>
              </a:rPr>
              <a:t>C:</a:t>
            </a:r>
            <a:r>
              <a:rPr lang="zh-CN" altLang="en-US">
                <a:ea typeface="宋体" pitchFamily="2" charset="-122"/>
              </a:rPr>
              <a:t>找核心系统</a:t>
            </a:r>
          </a:p>
          <a:p>
            <a:pPr marL="230188" indent="-230188">
              <a:lnSpc>
                <a:spcPct val="90000"/>
              </a:lnSpc>
              <a:spcBef>
                <a:spcPct val="20000"/>
              </a:spcBef>
              <a:buClr>
                <a:schemeClr val="accent1"/>
              </a:buClr>
            </a:pPr>
            <a:r>
              <a:rPr lang="en-US" altLang="zh-CN">
                <a:ea typeface="宋体" pitchFamily="2" charset="-122"/>
              </a:rPr>
              <a:t>D:</a:t>
            </a:r>
            <a:r>
              <a:rPr lang="zh-CN" altLang="en-US">
                <a:ea typeface="宋体" pitchFamily="2" charset="-122"/>
              </a:rPr>
              <a:t>按顺序全找</a:t>
            </a:r>
          </a:p>
        </p:txBody>
      </p:sp>
      <p:sp>
        <p:nvSpPr>
          <p:cNvPr id="51209" name="Rectangle 9"/>
          <p:cNvSpPr>
            <a:spLocks noChangeArrowheads="1"/>
          </p:cNvSpPr>
          <p:nvPr/>
        </p:nvSpPr>
        <p:spPr bwMode="auto">
          <a:xfrm>
            <a:off x="4859338" y="4292600"/>
            <a:ext cx="33115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30188" indent="-230188">
              <a:lnSpc>
                <a:spcPct val="90000"/>
              </a:lnSpc>
              <a:spcBef>
                <a:spcPct val="20000"/>
              </a:spcBef>
              <a:buClr>
                <a:schemeClr val="accent1"/>
              </a:buClr>
            </a:pPr>
            <a:r>
              <a:rPr lang="zh-CN" altLang="en-US">
                <a:ea typeface="宋体" pitchFamily="2" charset="-122"/>
              </a:rPr>
              <a:t>正确答案：</a:t>
            </a:r>
            <a:r>
              <a:rPr lang="en-US" altLang="zh-CN">
                <a:ea typeface="宋体" pitchFamily="2" charset="-122"/>
              </a:rPr>
              <a:t>A</a:t>
            </a:r>
          </a:p>
          <a:p>
            <a:pPr marL="230188" indent="-230188">
              <a:lnSpc>
                <a:spcPct val="90000"/>
              </a:lnSpc>
              <a:spcBef>
                <a:spcPct val="20000"/>
              </a:spcBef>
              <a:buClr>
                <a:schemeClr val="accent1"/>
              </a:buClr>
            </a:pPr>
            <a:r>
              <a:rPr lang="zh-CN" altLang="en-US">
                <a:ea typeface="宋体" pitchFamily="2" charset="-122"/>
              </a:rPr>
              <a:t>	企业要建立起下游即用户，用户永远是第一的原则，任何系统都要接受下游投诉并妥善处理的原则。</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 calcmode="lin" valueType="num">
                                      <p:cBhvr additive="base">
                                        <p:cTn id="7" dur="500" fill="hold"/>
                                        <p:tgtEl>
                                          <p:spTgt spid="51209"/>
                                        </p:tgtEl>
                                        <p:attrNameLst>
                                          <p:attrName>ppt_x</p:attrName>
                                        </p:attrNameLst>
                                      </p:cBhvr>
                                      <p:tavLst>
                                        <p:tav tm="0">
                                          <p:val>
                                            <p:strVal val="1+#ppt_w/2"/>
                                          </p:val>
                                        </p:tav>
                                        <p:tav tm="100000">
                                          <p:val>
                                            <p:strVal val="#ppt_x"/>
                                          </p:val>
                                        </p:tav>
                                      </p:tavLst>
                                    </p:anim>
                                    <p:anim calcmode="lin" valueType="num">
                                      <p:cBhvr additive="base">
                                        <p:cTn id="8" dur="500" fill="hold"/>
                                        <p:tgtEl>
                                          <p:spTgt spid="512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zh-CN" altLang="en-US" b="1" smtClean="0">
                <a:ea typeface="宋体" pitchFamily="2" charset="-122"/>
              </a:rPr>
              <a:t>完善开发管理流程</a:t>
            </a:r>
          </a:p>
        </p:txBody>
      </p:sp>
      <p:sp>
        <p:nvSpPr>
          <p:cNvPr id="60421" name="Rectangle 3"/>
          <p:cNvSpPr>
            <a:spLocks noGrp="1" noChangeArrowheads="1"/>
          </p:cNvSpPr>
          <p:nvPr>
            <p:ph idx="1"/>
          </p:nvPr>
        </p:nvSpPr>
        <p:spPr>
          <a:xfrm>
            <a:off x="381000" y="1371600"/>
            <a:ext cx="8534400" cy="1625600"/>
          </a:xfrm>
        </p:spPr>
        <p:txBody>
          <a:bodyPr>
            <a:normAutofit lnSpcReduction="10000"/>
          </a:bodyPr>
          <a:lstStyle/>
          <a:p>
            <a:pPr eaLnBrk="1" hangingPunct="1"/>
            <a:r>
              <a:rPr lang="en-US" altLang="zh-CN" dirty="0" smtClean="0">
                <a:ea typeface="宋体" pitchFamily="2" charset="-122"/>
              </a:rPr>
              <a:t>DW</a:t>
            </a:r>
            <a:r>
              <a:rPr lang="zh-CN" altLang="en-US" dirty="0" smtClean="0">
                <a:ea typeface="宋体" pitchFamily="2" charset="-122"/>
              </a:rPr>
              <a:t>相关应用开发遵守软件开发管理流程</a:t>
            </a:r>
          </a:p>
          <a:p>
            <a:pPr eaLnBrk="1" hangingPunct="1"/>
            <a:r>
              <a:rPr lang="zh-CN" altLang="en-US" dirty="0" smtClean="0">
                <a:ea typeface="宋体" pitchFamily="2" charset="-122"/>
              </a:rPr>
              <a:t>建立三套隔离环境：开发及</a:t>
            </a:r>
            <a:r>
              <a:rPr lang="en-US" altLang="zh-CN" dirty="0" smtClean="0">
                <a:ea typeface="宋体" pitchFamily="2" charset="-122"/>
              </a:rPr>
              <a:t>SIT</a:t>
            </a:r>
            <a:r>
              <a:rPr lang="zh-CN" altLang="en-US" dirty="0" smtClean="0">
                <a:ea typeface="宋体" pitchFamily="2" charset="-122"/>
              </a:rPr>
              <a:t>测试、</a:t>
            </a:r>
            <a:r>
              <a:rPr lang="en-US" altLang="zh-CN" dirty="0" smtClean="0">
                <a:ea typeface="宋体" pitchFamily="2" charset="-122"/>
              </a:rPr>
              <a:t>UAT</a:t>
            </a:r>
            <a:r>
              <a:rPr lang="zh-CN" altLang="en-US" dirty="0" smtClean="0">
                <a:ea typeface="宋体" pitchFamily="2" charset="-122"/>
              </a:rPr>
              <a:t>测试、生产</a:t>
            </a:r>
          </a:p>
        </p:txBody>
      </p:sp>
      <p:sp>
        <p:nvSpPr>
          <p:cNvPr id="60419"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FF6F046F-36B3-4483-B83A-A29862AC4892}" type="slidenum">
              <a:rPr lang="zh-CN" altLang="en-US" sz="800" smtClean="0">
                <a:ea typeface="宋体" pitchFamily="2" charset="-122"/>
              </a:rPr>
              <a:pPr/>
              <a:t>29</a:t>
            </a:fld>
            <a:r>
              <a:rPr lang="en-US" altLang="zh-CN" sz="800" smtClean="0">
                <a:ea typeface="宋体" pitchFamily="2" charset="-122"/>
              </a:rPr>
              <a:t>  &gt; </a:t>
            </a:r>
            <a:fld id="{12CB928B-49C8-4407-98FE-01B692D7A49E}" type="datetime1">
              <a:rPr lang="en-US" altLang="zh-CN" sz="800" smtClean="0">
                <a:ea typeface="宋体" pitchFamily="2" charset="-122"/>
              </a:rPr>
              <a:pPr/>
              <a:t>10/9/2016</a:t>
            </a:fld>
            <a:endParaRPr lang="en-US" altLang="zh-CN" sz="800" smtClean="0">
              <a:ea typeface="宋体" pitchFamily="2" charset="-122"/>
            </a:endParaRPr>
          </a:p>
        </p:txBody>
      </p:sp>
      <p:sp>
        <p:nvSpPr>
          <p:cNvPr id="60418"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604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357563"/>
            <a:ext cx="5486400"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0"/>
            <a:ext cx="8820150" cy="1143000"/>
          </a:xfrm>
        </p:spPr>
        <p:txBody>
          <a:bodyPr>
            <a:normAutofit fontScale="90000"/>
          </a:bodyPr>
          <a:lstStyle/>
          <a:p>
            <a:r>
              <a:rPr lang="zh-CN" altLang="zh-CN" kern="1200" dirty="0" smtClean="0">
                <a:solidFill>
                  <a:schemeClr val="tx1"/>
                </a:solidFill>
                <a:latin typeface="Times" pitchFamily="-128" charset="0"/>
              </a:rPr>
              <a:t>随着数据</a:t>
            </a:r>
            <a:r>
              <a:rPr lang="zh-CN" altLang="zh-CN" kern="1200" dirty="0">
                <a:solidFill>
                  <a:schemeClr val="tx1"/>
                </a:solidFill>
                <a:latin typeface="Times" pitchFamily="-128" charset="0"/>
              </a:rPr>
              <a:t>仓库的不断成长，你能回答下面的问题吗？</a:t>
            </a:r>
          </a:p>
        </p:txBody>
      </p:sp>
      <p:sp>
        <p:nvSpPr>
          <p:cNvPr id="31767" name="日期占位符 3"/>
          <p:cNvSpPr txBox="1">
            <a:spLocks noGrp="1"/>
          </p:cNvSpPr>
          <p:nvPr/>
        </p:nvSpPr>
        <p:spPr bwMode="auto">
          <a:xfrm>
            <a:off x="19050" y="6621463"/>
            <a:ext cx="12842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C7E870C8-D24B-4DA3-AE8D-FD42B015D416}" type="slidenum">
              <a:rPr lang="en-US" altLang="zh-CN" sz="800">
                <a:latin typeface="华文细黑" pitchFamily="2" charset="-122"/>
                <a:ea typeface="华文细黑" pitchFamily="2" charset="-122"/>
              </a:rPr>
              <a:pPr/>
              <a:t>3</a:t>
            </a:fld>
            <a:r>
              <a:rPr lang="en-US" altLang="zh-CN" sz="800">
                <a:latin typeface="华文细黑" pitchFamily="2" charset="-122"/>
                <a:ea typeface="华文细黑" pitchFamily="2" charset="-122"/>
              </a:rPr>
              <a:t>  &gt;  </a:t>
            </a:r>
            <a:fld id="{97669BF1-251C-4CD1-93DA-3CF1F3573E5E}" type="datetime1">
              <a:rPr lang="en-US" altLang="zh-CN" sz="800">
                <a:latin typeface="华文细黑" pitchFamily="2" charset="-122"/>
                <a:ea typeface="华文细黑" pitchFamily="2" charset="-122"/>
              </a:rPr>
              <a:pPr/>
              <a:t>10/9/2016</a:t>
            </a:fld>
            <a:endParaRPr lang="en-US" altLang="zh-CN" sz="800">
              <a:latin typeface="华文细黑" pitchFamily="2" charset="-122"/>
              <a:ea typeface="华文细黑"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0113" name="Picture 1035" descr="HEA0006C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844824"/>
            <a:ext cx="2880320" cy="2882729"/>
          </a:xfrm>
          <a:prstGeom prst="rect">
            <a:avLst/>
          </a:prstGeom>
          <a:noFill/>
          <a:ln w="19050">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432048" y="1456323"/>
            <a:ext cx="4572000" cy="4401205"/>
          </a:xfrm>
          <a:prstGeom prst="rect">
            <a:avLst/>
          </a:prstGeom>
        </p:spPr>
        <p:txBody>
          <a:bodyPr>
            <a:spAutoFit/>
          </a:bodyPr>
          <a:lstStyle/>
          <a:p>
            <a:pPr marL="342900" lvl="0" indent="-342900">
              <a:buFont typeface="Arial" pitchFamily="34" charset="0"/>
              <a:buChar char="•"/>
            </a:pPr>
            <a:r>
              <a:rPr lang="zh-CN" altLang="zh-CN" sz="2000" b="1" dirty="0">
                <a:solidFill>
                  <a:srgbClr val="FF0000"/>
                </a:solidFill>
                <a:latin typeface="+mn-ea"/>
              </a:rPr>
              <a:t>源系统发生变化</a:t>
            </a:r>
            <a:r>
              <a:rPr lang="zh-CN" altLang="zh-CN" sz="2000" dirty="0">
                <a:latin typeface="+mn-ea"/>
              </a:rPr>
              <a:t>后数据仓库到底需要修改多少程序？</a:t>
            </a:r>
          </a:p>
          <a:p>
            <a:pPr marL="342900" lvl="0" indent="-342900">
              <a:buFont typeface="Arial" pitchFamily="34" charset="0"/>
              <a:buChar char="•"/>
            </a:pPr>
            <a:r>
              <a:rPr lang="zh-CN" altLang="zh-CN" sz="2000" dirty="0">
                <a:latin typeface="+mn-ea"/>
              </a:rPr>
              <a:t>发生了多少次变化？从年初到现在哪些系统</a:t>
            </a:r>
            <a:r>
              <a:rPr lang="zh-CN" altLang="zh-CN" sz="2000" b="1" dirty="0">
                <a:solidFill>
                  <a:srgbClr val="FF0000"/>
                </a:solidFill>
                <a:latin typeface="+mn-ea"/>
              </a:rPr>
              <a:t>变化</a:t>
            </a:r>
            <a:r>
              <a:rPr lang="zh-CN" altLang="zh-CN" sz="2000" dirty="0">
                <a:latin typeface="+mn-ea"/>
              </a:rPr>
              <a:t>最</a:t>
            </a:r>
            <a:r>
              <a:rPr lang="zh-CN" altLang="zh-CN" sz="2000" b="1" dirty="0">
                <a:solidFill>
                  <a:srgbClr val="FF0000"/>
                </a:solidFill>
                <a:latin typeface="+mn-ea"/>
              </a:rPr>
              <a:t>频繁</a:t>
            </a:r>
            <a:r>
              <a:rPr lang="zh-CN" altLang="zh-CN" sz="2000" dirty="0">
                <a:latin typeface="+mn-ea"/>
              </a:rPr>
              <a:t>？</a:t>
            </a:r>
          </a:p>
          <a:p>
            <a:pPr marL="342900" lvl="0" indent="-342900">
              <a:buFont typeface="Arial" pitchFamily="34" charset="0"/>
              <a:buChar char="•"/>
            </a:pPr>
            <a:r>
              <a:rPr lang="zh-CN" altLang="zh-CN" sz="2000" dirty="0">
                <a:latin typeface="+mn-ea"/>
              </a:rPr>
              <a:t>某个</a:t>
            </a:r>
            <a:r>
              <a:rPr lang="en-US" altLang="zh-CN" sz="2000" b="1" dirty="0">
                <a:solidFill>
                  <a:srgbClr val="FF0000"/>
                </a:solidFill>
                <a:latin typeface="+mn-ea"/>
              </a:rPr>
              <a:t>ETL</a:t>
            </a:r>
            <a:r>
              <a:rPr lang="zh-CN" altLang="zh-CN" sz="2000" dirty="0">
                <a:latin typeface="+mn-ea"/>
              </a:rPr>
              <a:t>加工程序到底</a:t>
            </a:r>
            <a:r>
              <a:rPr lang="zh-CN" altLang="zh-CN" sz="2000" dirty="0">
                <a:solidFill>
                  <a:srgbClr val="FF0000"/>
                </a:solidFill>
                <a:latin typeface="+mn-ea"/>
              </a:rPr>
              <a:t>经过</a:t>
            </a:r>
            <a:r>
              <a:rPr lang="zh-CN" altLang="zh-CN" sz="2000" dirty="0">
                <a:latin typeface="+mn-ea"/>
              </a:rPr>
              <a:t>多少开发人员的</a:t>
            </a:r>
            <a:r>
              <a:rPr lang="zh-CN" altLang="zh-CN" sz="2000" b="1" dirty="0">
                <a:solidFill>
                  <a:srgbClr val="FF0000"/>
                </a:solidFill>
                <a:latin typeface="+mn-ea"/>
              </a:rPr>
              <a:t>修改</a:t>
            </a:r>
            <a:r>
              <a:rPr lang="zh-CN" altLang="zh-CN" sz="2000" dirty="0">
                <a:latin typeface="+mn-ea"/>
              </a:rPr>
              <a:t>？每次改动的内容是什么？</a:t>
            </a:r>
          </a:p>
          <a:p>
            <a:pPr marL="342900" lvl="0" indent="-342900">
              <a:buFont typeface="Arial" pitchFamily="34" charset="0"/>
              <a:buChar char="•"/>
            </a:pPr>
            <a:r>
              <a:rPr lang="zh-CN" altLang="zh-CN" sz="2000" dirty="0" smtClean="0">
                <a:latin typeface="+mn-ea"/>
              </a:rPr>
              <a:t>哪个</a:t>
            </a:r>
            <a:r>
              <a:rPr lang="zh-CN" altLang="zh-CN" sz="2000" dirty="0">
                <a:latin typeface="+mn-ea"/>
              </a:rPr>
              <a:t>源系统的</a:t>
            </a:r>
            <a:r>
              <a:rPr lang="zh-CN" altLang="zh-CN" sz="2000" b="1" dirty="0">
                <a:solidFill>
                  <a:srgbClr val="FF0000"/>
                </a:solidFill>
                <a:latin typeface="+mn-ea"/>
              </a:rPr>
              <a:t>数据质量</a:t>
            </a:r>
            <a:r>
              <a:rPr lang="zh-CN" altLang="zh-CN" sz="2000" dirty="0">
                <a:latin typeface="+mn-ea"/>
              </a:rPr>
              <a:t>最好？哪个小组开发质量最高？</a:t>
            </a:r>
          </a:p>
          <a:p>
            <a:pPr marL="342900" lvl="0" indent="-342900">
              <a:buFont typeface="Arial" pitchFamily="34" charset="0"/>
              <a:buChar char="•"/>
            </a:pPr>
            <a:r>
              <a:rPr lang="zh-CN" altLang="zh-CN" sz="2000" dirty="0">
                <a:latin typeface="+mn-ea"/>
              </a:rPr>
              <a:t>哪些字段采用了公共代码？代码映射规则是什么？</a:t>
            </a:r>
          </a:p>
          <a:p>
            <a:pPr marL="342900" lvl="0" indent="-342900">
              <a:buFont typeface="Arial" pitchFamily="34" charset="0"/>
              <a:buChar char="•"/>
            </a:pPr>
            <a:r>
              <a:rPr lang="zh-CN" altLang="zh-CN" sz="2000" dirty="0">
                <a:latin typeface="+mn-ea"/>
              </a:rPr>
              <a:t>哪些字段是需要做变形的敏感字段？在不同环境下同步的变形策略是什么？</a:t>
            </a:r>
            <a:endParaRPr lang="zh-CN" altLang="en-US" sz="2000" dirty="0">
              <a:latin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zh-CN" altLang="en-US" b="1" dirty="0" smtClean="0">
                <a:latin typeface="宋体" pitchFamily="2" charset="-122"/>
                <a:ea typeface="宋体" pitchFamily="2" charset="-122"/>
              </a:rPr>
              <a:t>数据</a:t>
            </a:r>
            <a:r>
              <a:rPr lang="zh-CN" altLang="en-US" b="1" dirty="0" smtClean="0">
                <a:latin typeface="宋体" pitchFamily="2" charset="-122"/>
                <a:ea typeface="宋体" pitchFamily="2" charset="-122"/>
              </a:rPr>
              <a:t>管控的数据质量组织角色与职责</a:t>
            </a:r>
            <a:endParaRPr lang="en-US" altLang="zh-CN" b="1" dirty="0" smtClean="0">
              <a:latin typeface="宋体" pitchFamily="2" charset="-122"/>
              <a:ea typeface="宋体" pitchFamily="2" charset="-122"/>
            </a:endParaRPr>
          </a:p>
        </p:txBody>
      </p:sp>
      <p:sp>
        <p:nvSpPr>
          <p:cNvPr id="61445" name="Rectangle 3"/>
          <p:cNvSpPr>
            <a:spLocks noGrp="1" noChangeArrowheads="1"/>
          </p:cNvSpPr>
          <p:nvPr>
            <p:ph idx="1"/>
          </p:nvPr>
        </p:nvSpPr>
        <p:spPr>
          <a:xfrm>
            <a:off x="381000" y="1125538"/>
            <a:ext cx="8534400" cy="5732462"/>
          </a:xfrm>
        </p:spPr>
        <p:txBody>
          <a:bodyPr/>
          <a:lstStyle/>
          <a:p>
            <a:pPr eaLnBrk="1" hangingPunct="1"/>
            <a:r>
              <a:rPr lang="zh-CN" altLang="en-US" sz="2000" b="1" smtClean="0">
                <a:ea typeface="宋体" pitchFamily="2" charset="-122"/>
              </a:rPr>
              <a:t>数据质量组组长</a:t>
            </a:r>
            <a:r>
              <a:rPr lang="en-US" altLang="zh-CN" sz="1800" b="1" smtClean="0">
                <a:ea typeface="宋体" pitchFamily="2" charset="-122"/>
              </a:rPr>
              <a:t>(1)</a:t>
            </a:r>
          </a:p>
          <a:p>
            <a:pPr lvl="1" eaLnBrk="1" hangingPunct="1"/>
            <a:r>
              <a:rPr lang="zh-CN" altLang="en-US" sz="1400" smtClean="0">
                <a:ea typeface="宋体" pitchFamily="2" charset="-122"/>
              </a:rPr>
              <a:t>数据质量组个人工作计划收集</a:t>
            </a:r>
            <a:r>
              <a:rPr lang="en-US" altLang="zh-CN" sz="1400" smtClean="0">
                <a:ea typeface="宋体" pitchFamily="2" charset="-122"/>
              </a:rPr>
              <a:t>,</a:t>
            </a:r>
            <a:r>
              <a:rPr lang="zh-CN" altLang="en-US" sz="1400" smtClean="0">
                <a:ea typeface="宋体" pitchFamily="2" charset="-122"/>
              </a:rPr>
              <a:t>制定中长期工作计划</a:t>
            </a:r>
          </a:p>
          <a:p>
            <a:pPr lvl="1" eaLnBrk="1" hangingPunct="1"/>
            <a:r>
              <a:rPr lang="zh-CN" altLang="en-US" sz="1400" smtClean="0">
                <a:ea typeface="宋体" pitchFamily="2" charset="-122"/>
              </a:rPr>
              <a:t>定期向项目经理汇报数据质量治理情况</a:t>
            </a:r>
          </a:p>
          <a:p>
            <a:pPr lvl="1" eaLnBrk="1" hangingPunct="1"/>
            <a:r>
              <a:rPr lang="zh-CN" altLang="en-US" sz="1400" smtClean="0">
                <a:ea typeface="宋体" pitchFamily="2" charset="-122"/>
              </a:rPr>
              <a:t>协调本组与数据仓库各小组之间的工作</a:t>
            </a:r>
            <a:endParaRPr lang="en-US" altLang="zh-CN" sz="1400" b="1" smtClean="0">
              <a:ea typeface="宋体" pitchFamily="2" charset="-122"/>
            </a:endParaRPr>
          </a:p>
          <a:p>
            <a:pPr eaLnBrk="1" hangingPunct="1"/>
            <a:r>
              <a:rPr lang="zh-CN" altLang="en-US" sz="2000" b="1" smtClean="0">
                <a:ea typeface="宋体" pitchFamily="2" charset="-122"/>
              </a:rPr>
              <a:t>数据质量专家顾问</a:t>
            </a:r>
            <a:r>
              <a:rPr lang="en-US" altLang="zh-CN" sz="1800" b="1" smtClean="0">
                <a:ea typeface="宋体" pitchFamily="2" charset="-122"/>
              </a:rPr>
              <a:t>(1)</a:t>
            </a:r>
            <a:endParaRPr lang="zh-CN" altLang="en-US" sz="1800" smtClean="0">
              <a:ea typeface="宋体" pitchFamily="2" charset="-122"/>
            </a:endParaRPr>
          </a:p>
          <a:p>
            <a:pPr lvl="1" eaLnBrk="1" hangingPunct="1"/>
            <a:r>
              <a:rPr lang="zh-CN" altLang="en-US" sz="1400" smtClean="0">
                <a:ea typeface="宋体" pitchFamily="2" charset="-122"/>
              </a:rPr>
              <a:t>为数据质量工作制定中长期的建设规划</a:t>
            </a:r>
          </a:p>
          <a:p>
            <a:pPr lvl="1" eaLnBrk="1" hangingPunct="1"/>
            <a:r>
              <a:rPr lang="zh-CN" altLang="en-US" sz="1400" smtClean="0">
                <a:ea typeface="宋体" pitchFamily="2" charset="-122"/>
              </a:rPr>
              <a:t>熟悉模型建设</a:t>
            </a:r>
            <a:r>
              <a:rPr lang="en-US" altLang="zh-CN" sz="1400" smtClean="0">
                <a:ea typeface="宋体" pitchFamily="2" charset="-122"/>
              </a:rPr>
              <a:t>,</a:t>
            </a:r>
            <a:r>
              <a:rPr lang="zh-CN" altLang="en-US" sz="1400" smtClean="0">
                <a:ea typeface="宋体" pitchFamily="2" charset="-122"/>
              </a:rPr>
              <a:t>应用开发</a:t>
            </a:r>
            <a:r>
              <a:rPr lang="en-US" altLang="zh-CN" sz="1400" smtClean="0">
                <a:ea typeface="宋体" pitchFamily="2" charset="-122"/>
              </a:rPr>
              <a:t>,</a:t>
            </a:r>
            <a:r>
              <a:rPr lang="zh-CN" altLang="en-US" sz="1400" smtClean="0">
                <a:ea typeface="宋体" pitchFamily="2" charset="-122"/>
              </a:rPr>
              <a:t>为数据质量组工作提供指导</a:t>
            </a:r>
          </a:p>
          <a:p>
            <a:pPr lvl="1" eaLnBrk="1" hangingPunct="1"/>
            <a:r>
              <a:rPr lang="zh-CN" altLang="en-US" sz="1400" smtClean="0">
                <a:ea typeface="宋体" pitchFamily="2" charset="-122"/>
              </a:rPr>
              <a:t>审核数据质量组组间的工作联系单和检核脚本</a:t>
            </a:r>
          </a:p>
          <a:p>
            <a:pPr eaLnBrk="1" hangingPunct="1"/>
            <a:r>
              <a:rPr lang="zh-CN" altLang="en-US" sz="2000" b="1" smtClean="0">
                <a:ea typeface="宋体" pitchFamily="2" charset="-122"/>
              </a:rPr>
              <a:t>质量问题外部联络与追踪人员</a:t>
            </a:r>
            <a:r>
              <a:rPr lang="en-US" altLang="zh-CN" sz="1800" b="1" smtClean="0">
                <a:ea typeface="宋体" pitchFamily="2" charset="-122"/>
              </a:rPr>
              <a:t>(1)</a:t>
            </a:r>
          </a:p>
          <a:p>
            <a:pPr lvl="1" eaLnBrk="1" hangingPunct="1"/>
            <a:r>
              <a:rPr lang="zh-CN" altLang="en-US" sz="1400" smtClean="0">
                <a:ea typeface="宋体" pitchFamily="2" charset="-122"/>
              </a:rPr>
              <a:t>数据质量组与源系统工作联系单的收集与跟踪</a:t>
            </a:r>
          </a:p>
          <a:p>
            <a:pPr lvl="1" eaLnBrk="1" hangingPunct="1"/>
            <a:r>
              <a:rPr lang="zh-CN" altLang="en-US" sz="1400" smtClean="0">
                <a:ea typeface="宋体" pitchFamily="2" charset="-122"/>
              </a:rPr>
              <a:t>数据仓库运维过程中事故记录与日常问题的整理</a:t>
            </a:r>
          </a:p>
          <a:p>
            <a:pPr lvl="1" eaLnBrk="1" hangingPunct="1"/>
            <a:r>
              <a:rPr lang="zh-CN" altLang="en-US" sz="1400" smtClean="0">
                <a:ea typeface="宋体" pitchFamily="2" charset="-122"/>
              </a:rPr>
              <a:t>数据质量知识库的维护</a:t>
            </a:r>
          </a:p>
          <a:p>
            <a:pPr eaLnBrk="1" hangingPunct="1"/>
            <a:r>
              <a:rPr lang="zh-CN" altLang="en-US" sz="2000" b="1" smtClean="0">
                <a:ea typeface="宋体" pitchFamily="2" charset="-122"/>
              </a:rPr>
              <a:t>日常检查人员</a:t>
            </a:r>
            <a:r>
              <a:rPr lang="en-US" altLang="zh-CN" sz="1800" b="1" smtClean="0">
                <a:ea typeface="宋体" pitchFamily="2" charset="-122"/>
              </a:rPr>
              <a:t>(1-2)</a:t>
            </a:r>
          </a:p>
          <a:p>
            <a:pPr lvl="1" eaLnBrk="1" hangingPunct="1"/>
            <a:r>
              <a:rPr lang="zh-CN" altLang="en-US" sz="1400" smtClean="0">
                <a:ea typeface="宋体" pitchFamily="2" charset="-122"/>
              </a:rPr>
              <a:t>每日数据记录</a:t>
            </a:r>
            <a:r>
              <a:rPr lang="en-US" altLang="zh-CN" sz="1400" smtClean="0">
                <a:ea typeface="宋体" pitchFamily="2" charset="-122"/>
              </a:rPr>
              <a:t>,</a:t>
            </a:r>
            <a:r>
              <a:rPr lang="zh-CN" altLang="en-US" sz="1400" smtClean="0">
                <a:ea typeface="宋体" pitchFamily="2" charset="-122"/>
              </a:rPr>
              <a:t>代码检查</a:t>
            </a:r>
            <a:r>
              <a:rPr lang="en-US" altLang="zh-CN" sz="1400" smtClean="0">
                <a:ea typeface="宋体" pitchFamily="2" charset="-122"/>
              </a:rPr>
              <a:t>,</a:t>
            </a:r>
            <a:r>
              <a:rPr lang="zh-CN" altLang="en-US" sz="1400" smtClean="0">
                <a:ea typeface="宋体" pitchFamily="2" charset="-122"/>
              </a:rPr>
              <a:t>主键重复等日常检查的结果查看与报告</a:t>
            </a:r>
          </a:p>
          <a:p>
            <a:pPr lvl="1" eaLnBrk="1" hangingPunct="1"/>
            <a:r>
              <a:rPr lang="zh-CN" altLang="en-US" sz="1400" smtClean="0">
                <a:ea typeface="宋体" pitchFamily="2" charset="-122"/>
              </a:rPr>
              <a:t>数据质量运行平台系统的维护</a:t>
            </a:r>
            <a:endParaRPr lang="en-US" altLang="zh-CN" sz="1400" b="1" smtClean="0">
              <a:ea typeface="宋体" pitchFamily="2" charset="-122"/>
            </a:endParaRPr>
          </a:p>
          <a:p>
            <a:pPr eaLnBrk="1" hangingPunct="1"/>
            <a:r>
              <a:rPr lang="zh-CN" altLang="en-US" sz="2000" b="1" smtClean="0">
                <a:ea typeface="宋体" pitchFamily="2" charset="-122"/>
              </a:rPr>
              <a:t>专项检查人员</a:t>
            </a:r>
            <a:r>
              <a:rPr lang="en-US" altLang="zh-CN" sz="1800" b="1" smtClean="0">
                <a:ea typeface="宋体" pitchFamily="2" charset="-122"/>
              </a:rPr>
              <a:t>(1-2)</a:t>
            </a:r>
          </a:p>
          <a:p>
            <a:pPr lvl="1" eaLnBrk="1" hangingPunct="1"/>
            <a:r>
              <a:rPr lang="zh-CN" altLang="en-US" sz="1400" smtClean="0">
                <a:ea typeface="宋体" pitchFamily="2" charset="-122"/>
              </a:rPr>
              <a:t>处理临时性的协同工单数据质量问题检查</a:t>
            </a:r>
          </a:p>
          <a:p>
            <a:pPr lvl="1" eaLnBrk="1" hangingPunct="1"/>
            <a:r>
              <a:rPr lang="zh-CN" altLang="en-US" sz="1400" smtClean="0">
                <a:ea typeface="宋体" pitchFamily="2" charset="-122"/>
              </a:rPr>
              <a:t>专项的数据质量问题治理检查</a:t>
            </a:r>
          </a:p>
          <a:p>
            <a:pPr lvl="1" eaLnBrk="1" hangingPunct="1"/>
            <a:r>
              <a:rPr lang="zh-CN" altLang="en-US" sz="1400" smtClean="0">
                <a:ea typeface="宋体" pitchFamily="2" charset="-122"/>
              </a:rPr>
              <a:t>数据仓库的数据治理与改进</a:t>
            </a:r>
          </a:p>
        </p:txBody>
      </p:sp>
      <p:sp>
        <p:nvSpPr>
          <p:cNvPr id="6144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6EEC60AC-F036-4221-A253-E10DAE467B50}" type="slidenum">
              <a:rPr lang="zh-CN" altLang="en-US" sz="800" smtClean="0">
                <a:ea typeface="宋体" pitchFamily="2" charset="-122"/>
              </a:rPr>
              <a:pPr/>
              <a:t>30</a:t>
            </a:fld>
            <a:r>
              <a:rPr lang="en-US" altLang="zh-CN" sz="800" smtClean="0">
                <a:ea typeface="宋体" pitchFamily="2" charset="-122"/>
              </a:rPr>
              <a:t>  &gt; </a:t>
            </a:r>
            <a:fld id="{DDCBED25-9DAE-465B-A335-0E47CD3EAF17}" type="datetime1">
              <a:rPr lang="en-US" altLang="zh-CN" sz="800" smtClean="0">
                <a:ea typeface="宋体" pitchFamily="2" charset="-122"/>
              </a:rPr>
              <a:pPr/>
              <a:t>10/9/2016</a:t>
            </a:fld>
            <a:endParaRPr lang="en-US" altLang="zh-CN" sz="800" smtClean="0">
              <a:ea typeface="宋体" pitchFamily="2" charset="-122"/>
            </a:endParaRPr>
          </a:p>
        </p:txBody>
      </p:sp>
      <p:sp>
        <p:nvSpPr>
          <p:cNvPr id="6144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normAutofit fontScale="90000"/>
          </a:bodyPr>
          <a:lstStyle/>
          <a:p>
            <a:pPr eaLnBrk="1" hangingPunct="1"/>
            <a:r>
              <a:rPr lang="zh-CN" altLang="en-US" b="1" dirty="0" smtClean="0">
                <a:latin typeface="宋体" pitchFamily="2" charset="-122"/>
                <a:ea typeface="宋体" pitchFamily="2" charset="-122"/>
              </a:rPr>
              <a:t>数据</a:t>
            </a:r>
            <a:r>
              <a:rPr lang="zh-CN" altLang="en-US" b="1" dirty="0" smtClean="0">
                <a:latin typeface="宋体" pitchFamily="2" charset="-122"/>
                <a:ea typeface="宋体" pitchFamily="2" charset="-122"/>
              </a:rPr>
              <a:t>管控的数据质量问题治理流程</a:t>
            </a:r>
          </a:p>
        </p:txBody>
      </p:sp>
      <p:sp>
        <p:nvSpPr>
          <p:cNvPr id="62467"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946657DE-E4B7-4982-A8BD-194FA38C1333}" type="slidenum">
              <a:rPr lang="zh-CN" altLang="en-US" sz="800" smtClean="0">
                <a:ea typeface="宋体" pitchFamily="2" charset="-122"/>
              </a:rPr>
              <a:pPr/>
              <a:t>31</a:t>
            </a:fld>
            <a:r>
              <a:rPr lang="en-US" altLang="zh-CN" sz="800" smtClean="0">
                <a:ea typeface="宋体" pitchFamily="2" charset="-122"/>
              </a:rPr>
              <a:t>  &gt; </a:t>
            </a:r>
            <a:fld id="{F3F6AFB8-1564-4F8F-AA53-864685956273}" type="datetime1">
              <a:rPr lang="en-US" altLang="zh-CN" sz="800" smtClean="0">
                <a:ea typeface="宋体" pitchFamily="2" charset="-122"/>
              </a:rPr>
              <a:pPr/>
              <a:t>10/9/2016</a:t>
            </a:fld>
            <a:endParaRPr lang="en-US" altLang="zh-CN" sz="800" smtClean="0">
              <a:ea typeface="宋体" pitchFamily="2" charset="-122"/>
            </a:endParaRPr>
          </a:p>
        </p:txBody>
      </p:sp>
      <p:sp>
        <p:nvSpPr>
          <p:cNvPr id="62466"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graphicFrame>
        <p:nvGraphicFramePr>
          <p:cNvPr id="62469" name="Object 3"/>
          <p:cNvGraphicFramePr>
            <a:graphicFrameLocks noChangeAspect="1"/>
          </p:cNvGraphicFramePr>
          <p:nvPr/>
        </p:nvGraphicFramePr>
        <p:xfrm>
          <a:off x="0" y="1125538"/>
          <a:ext cx="8964613" cy="5665787"/>
        </p:xfrm>
        <a:graphic>
          <a:graphicData uri="http://schemas.openxmlformats.org/presentationml/2006/ole">
            <mc:AlternateContent xmlns:mc="http://schemas.openxmlformats.org/markup-compatibility/2006">
              <mc:Choice xmlns:v="urn:schemas-microsoft-com:vml" Requires="v">
                <p:oleObj spid="_x0000_s62492" name="Visio" r:id="rId3" imgW="6738747" imgH="5791581" progId="Visio.Drawing.11">
                  <p:embed/>
                </p:oleObj>
              </mc:Choice>
              <mc:Fallback>
                <p:oleObj name="Visio" r:id="rId3" imgW="6738747" imgH="579158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8964613" cy="566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bwMode="white">
          <a:xfrm>
            <a:off x="341313" y="115888"/>
            <a:ext cx="8551862" cy="1009650"/>
          </a:xfrm>
          <a:noFill/>
        </p:spPr>
        <p:txBody>
          <a:bodyPr>
            <a:normAutofit fontScale="90000"/>
          </a:bodyPr>
          <a:lstStyle/>
          <a:p>
            <a:pPr eaLnBrk="1" hangingPunct="1"/>
            <a:r>
              <a:rPr lang="zh-CN" altLang="en-US" b="1" dirty="0" smtClean="0">
                <a:latin typeface="宋体" pitchFamily="2" charset="-122"/>
                <a:ea typeface="宋体" pitchFamily="2" charset="-122"/>
              </a:rPr>
              <a:t>数据管理</a:t>
            </a:r>
            <a:r>
              <a:rPr lang="zh-CN" altLang="en-US" b="1" dirty="0" smtClean="0">
                <a:latin typeface="宋体" pitchFamily="2" charset="-122"/>
                <a:ea typeface="宋体" pitchFamily="2" charset="-122"/>
              </a:rPr>
              <a:t>平台－数据质量管理子系统架构</a:t>
            </a:r>
          </a:p>
        </p:txBody>
      </p:sp>
      <p:sp>
        <p:nvSpPr>
          <p:cNvPr id="63491"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1E57162C-415D-4678-8797-5E4C8F904F03}" type="slidenum">
              <a:rPr lang="zh-CN" altLang="en-US" sz="800" smtClean="0">
                <a:ea typeface="宋体" pitchFamily="2" charset="-122"/>
              </a:rPr>
              <a:pPr/>
              <a:t>32</a:t>
            </a:fld>
            <a:r>
              <a:rPr lang="en-US" altLang="zh-CN" sz="800" smtClean="0">
                <a:ea typeface="宋体" pitchFamily="2" charset="-122"/>
              </a:rPr>
              <a:t>  &gt; </a:t>
            </a:r>
            <a:fld id="{03751E35-FEF6-4D12-9005-A1D5511E7742}" type="datetime1">
              <a:rPr lang="en-US" altLang="zh-CN" sz="800" smtClean="0">
                <a:ea typeface="宋体" pitchFamily="2" charset="-122"/>
              </a:rPr>
              <a:pPr/>
              <a:t>10/9/2016</a:t>
            </a:fld>
            <a:endParaRPr lang="en-US" altLang="zh-CN" sz="800" smtClean="0">
              <a:ea typeface="宋体" pitchFamily="2" charset="-122"/>
            </a:endParaRPr>
          </a:p>
        </p:txBody>
      </p:sp>
      <p:sp>
        <p:nvSpPr>
          <p:cNvPr id="63490"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63493" name="Rectangle 3"/>
          <p:cNvSpPr>
            <a:spLocks noChangeArrowheads="1"/>
          </p:cNvSpPr>
          <p:nvPr/>
        </p:nvSpPr>
        <p:spPr bwMode="auto">
          <a:xfrm>
            <a:off x="0" y="1585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宋体" pitchFamily="2" charset="-122"/>
            </a:endParaRPr>
          </a:p>
        </p:txBody>
      </p:sp>
      <p:graphicFrame>
        <p:nvGraphicFramePr>
          <p:cNvPr id="63494" name="Object 4"/>
          <p:cNvGraphicFramePr>
            <a:graphicFrameLocks noChangeAspect="1"/>
          </p:cNvGraphicFramePr>
          <p:nvPr/>
        </p:nvGraphicFramePr>
        <p:xfrm>
          <a:off x="539750" y="1125538"/>
          <a:ext cx="7596188" cy="5249862"/>
        </p:xfrm>
        <a:graphic>
          <a:graphicData uri="http://schemas.openxmlformats.org/presentationml/2006/ole">
            <mc:AlternateContent xmlns:mc="http://schemas.openxmlformats.org/markup-compatibility/2006">
              <mc:Choice xmlns:v="urn:schemas-microsoft-com:vml" Requires="v">
                <p:oleObj spid="_x0000_s63519" name="Visio" r:id="rId4" imgW="10905744" imgH="7536485" progId="Visio.Drawing.11">
                  <p:embed/>
                </p:oleObj>
              </mc:Choice>
              <mc:Fallback>
                <p:oleObj name="Visio" r:id="rId4" imgW="10905744" imgH="753648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125538"/>
                        <a:ext cx="7596188" cy="524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5" name="Rectangle 5"/>
          <p:cNvSpPr>
            <a:spLocks noChangeArrowheads="1"/>
          </p:cNvSpPr>
          <p:nvPr/>
        </p:nvSpPr>
        <p:spPr bwMode="auto">
          <a:xfrm>
            <a:off x="539750" y="1196975"/>
            <a:ext cx="2160588"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zh-CN" altLang="en-US" b="1" smtClean="0">
                <a:ea typeface="宋体" pitchFamily="2" charset="-122"/>
              </a:rPr>
              <a:t>数据质量管理的手段与工具</a:t>
            </a:r>
          </a:p>
        </p:txBody>
      </p:sp>
      <p:sp>
        <p:nvSpPr>
          <p:cNvPr id="64517" name="Rectangle 3"/>
          <p:cNvSpPr>
            <a:spLocks noGrp="1" noChangeArrowheads="1"/>
          </p:cNvSpPr>
          <p:nvPr>
            <p:ph idx="1"/>
          </p:nvPr>
        </p:nvSpPr>
        <p:spPr>
          <a:xfrm>
            <a:off x="381000" y="1404938"/>
            <a:ext cx="2930525" cy="3230562"/>
          </a:xfrm>
        </p:spPr>
        <p:txBody>
          <a:bodyPr>
            <a:normAutofit fontScale="77500" lnSpcReduction="20000"/>
          </a:bodyPr>
          <a:lstStyle/>
          <a:p>
            <a:pPr eaLnBrk="1" hangingPunct="1"/>
            <a:r>
              <a:rPr lang="zh-CN" altLang="en-US" smtClean="0">
                <a:ea typeface="宋体" pitchFamily="2" charset="-122"/>
              </a:rPr>
              <a:t>数据质量手段分类</a:t>
            </a:r>
          </a:p>
          <a:p>
            <a:pPr lvl="1" eaLnBrk="1" hangingPunct="1"/>
            <a:r>
              <a:rPr lang="zh-CN" altLang="en-US" smtClean="0">
                <a:ea typeface="宋体" pitchFamily="2" charset="-122"/>
              </a:rPr>
              <a:t>数据收集手段</a:t>
            </a:r>
          </a:p>
          <a:p>
            <a:pPr lvl="1" eaLnBrk="1" hangingPunct="1"/>
            <a:r>
              <a:rPr lang="zh-CN" altLang="en-US" smtClean="0">
                <a:ea typeface="宋体" pitchFamily="2" charset="-122"/>
              </a:rPr>
              <a:t>数据分析手段</a:t>
            </a:r>
          </a:p>
          <a:p>
            <a:pPr lvl="1" eaLnBrk="1" hangingPunct="1"/>
            <a:r>
              <a:rPr lang="zh-CN" altLang="en-US" smtClean="0">
                <a:ea typeface="宋体" pitchFamily="2" charset="-122"/>
              </a:rPr>
              <a:t>文档技术手段</a:t>
            </a:r>
          </a:p>
          <a:p>
            <a:pPr lvl="1" eaLnBrk="1" hangingPunct="1"/>
            <a:r>
              <a:rPr lang="zh-CN" altLang="en-US" smtClean="0">
                <a:ea typeface="宋体" pitchFamily="2" charset="-122"/>
              </a:rPr>
              <a:t>结果展现手段</a:t>
            </a:r>
          </a:p>
          <a:p>
            <a:pPr lvl="1" eaLnBrk="1" hangingPunct="1"/>
            <a:r>
              <a:rPr lang="zh-CN" altLang="en-US" smtClean="0">
                <a:ea typeface="宋体" pitchFamily="2" charset="-122"/>
              </a:rPr>
              <a:t>问题与改进手段</a:t>
            </a:r>
          </a:p>
          <a:p>
            <a:pPr lvl="1" eaLnBrk="1" hangingPunct="1"/>
            <a:r>
              <a:rPr lang="en-US" altLang="zh-CN" smtClean="0">
                <a:ea typeface="宋体" pitchFamily="2" charset="-122"/>
              </a:rPr>
              <a:t>QA</a:t>
            </a:r>
            <a:r>
              <a:rPr lang="zh-CN" altLang="en-US" smtClean="0">
                <a:ea typeface="宋体" pitchFamily="2" charset="-122"/>
              </a:rPr>
              <a:t>控制手段</a:t>
            </a:r>
          </a:p>
        </p:txBody>
      </p:sp>
      <p:sp>
        <p:nvSpPr>
          <p:cNvPr id="64515"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C7949DE2-B51C-4856-B154-82D0034F7B15}" type="slidenum">
              <a:rPr lang="zh-CN" altLang="en-US" sz="800" smtClean="0">
                <a:ea typeface="宋体" pitchFamily="2" charset="-122"/>
              </a:rPr>
              <a:pPr/>
              <a:t>33</a:t>
            </a:fld>
            <a:r>
              <a:rPr lang="en-US" altLang="zh-CN" sz="800" smtClean="0">
                <a:ea typeface="宋体" pitchFamily="2" charset="-122"/>
              </a:rPr>
              <a:t>  &gt; </a:t>
            </a:r>
            <a:fld id="{C3850468-9BB0-4745-9675-EA076F7D16AC}" type="datetime1">
              <a:rPr lang="en-US" altLang="zh-CN" sz="800" smtClean="0">
                <a:ea typeface="宋体" pitchFamily="2" charset="-122"/>
              </a:rPr>
              <a:pPr/>
              <a:t>10/9/2016</a:t>
            </a:fld>
            <a:endParaRPr lang="en-US" altLang="zh-CN" sz="800" smtClean="0">
              <a:ea typeface="宋体" pitchFamily="2" charset="-122"/>
            </a:endParaRPr>
          </a:p>
        </p:txBody>
      </p:sp>
      <p:sp>
        <p:nvSpPr>
          <p:cNvPr id="64514"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64518" name="Rectangle 4"/>
          <p:cNvSpPr>
            <a:spLocks noChangeArrowheads="1"/>
          </p:cNvSpPr>
          <p:nvPr/>
        </p:nvSpPr>
        <p:spPr bwMode="auto">
          <a:xfrm>
            <a:off x="3311525" y="1404938"/>
            <a:ext cx="5603875" cy="4768850"/>
          </a:xfrm>
          <a:prstGeom prst="rect">
            <a:avLst/>
          </a:prstGeom>
          <a:noFill/>
          <a:ln>
            <a:noFill/>
          </a:ln>
          <a:effectLst/>
          <a:extLst>
            <a:ext uri="{909E8E84-426E-40DD-AFC4-6F175D3DCCD1}">
              <a14:hiddenFill xmlns:a14="http://schemas.microsoft.com/office/drawing/2010/main">
                <a:solidFill>
                  <a:srgbClr val="0C0FB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30188" indent="-230188">
              <a:spcBef>
                <a:spcPct val="20000"/>
              </a:spcBef>
              <a:buClr>
                <a:schemeClr val="accent1"/>
              </a:buClr>
              <a:buFontTx/>
              <a:buChar char="•"/>
            </a:pPr>
            <a:r>
              <a:rPr lang="zh-CN" altLang="en-US">
                <a:ea typeface="宋体" pitchFamily="2" charset="-122"/>
              </a:rPr>
              <a:t>数据质量技术与工具</a:t>
            </a:r>
          </a:p>
          <a:p>
            <a:pPr marL="628650" lvl="1" indent="-284163">
              <a:spcBef>
                <a:spcPct val="20000"/>
              </a:spcBef>
              <a:buClr>
                <a:schemeClr val="accent1"/>
              </a:buClr>
              <a:buFontTx/>
              <a:buChar char="&gt;"/>
            </a:pPr>
            <a:r>
              <a:rPr lang="zh-CN" altLang="en-US" sz="2000">
                <a:ea typeface="宋体" pitchFamily="2" charset="-122"/>
              </a:rPr>
              <a:t>数据质量指标积分卡</a:t>
            </a:r>
          </a:p>
          <a:p>
            <a:pPr marL="628650" lvl="1" indent="-284163">
              <a:spcBef>
                <a:spcPct val="20000"/>
              </a:spcBef>
              <a:buClr>
                <a:schemeClr val="accent1"/>
              </a:buClr>
              <a:buFontTx/>
              <a:buChar char="&gt;"/>
            </a:pPr>
            <a:r>
              <a:rPr lang="zh-CN" altLang="en-US" sz="2000">
                <a:ea typeface="宋体" pitchFamily="2" charset="-122"/>
              </a:rPr>
              <a:t>数据质量管理平台</a:t>
            </a:r>
            <a:r>
              <a:rPr lang="en-US" altLang="zh-CN" sz="2000">
                <a:ea typeface="宋体" pitchFamily="2" charset="-122"/>
              </a:rPr>
              <a:t>(</a:t>
            </a:r>
            <a:r>
              <a:rPr lang="zh-CN" altLang="en-US" sz="2000">
                <a:ea typeface="宋体" pitchFamily="2" charset="-122"/>
              </a:rPr>
              <a:t>含元数据、数据标准</a:t>
            </a:r>
            <a:r>
              <a:rPr lang="en-US" altLang="zh-CN" sz="2000">
                <a:ea typeface="宋体" pitchFamily="2" charset="-122"/>
              </a:rPr>
              <a:t>)</a:t>
            </a:r>
          </a:p>
          <a:p>
            <a:pPr marL="628650" lvl="1" indent="-284163">
              <a:spcBef>
                <a:spcPct val="20000"/>
              </a:spcBef>
              <a:buClr>
                <a:schemeClr val="accent1"/>
              </a:buClr>
              <a:buFontTx/>
              <a:buChar char="&gt;"/>
            </a:pPr>
            <a:r>
              <a:rPr lang="zh-CN" altLang="en-US" sz="2000">
                <a:ea typeface="宋体" pitchFamily="2" charset="-122"/>
              </a:rPr>
              <a:t>用户调查表、沟通</a:t>
            </a:r>
          </a:p>
          <a:p>
            <a:pPr marL="628650" lvl="1" indent="-284163">
              <a:spcBef>
                <a:spcPct val="20000"/>
              </a:spcBef>
              <a:buClr>
                <a:schemeClr val="accent1"/>
              </a:buClr>
              <a:buFontTx/>
              <a:buChar char="&gt;"/>
            </a:pPr>
            <a:r>
              <a:rPr lang="zh-CN" altLang="en-US" sz="2000">
                <a:ea typeface="宋体" pitchFamily="2" charset="-122"/>
              </a:rPr>
              <a:t>成本分析、问题起源分析、时间－行动分析</a:t>
            </a:r>
          </a:p>
          <a:p>
            <a:pPr marL="628650" lvl="1" indent="-284163">
              <a:spcBef>
                <a:spcPct val="20000"/>
              </a:spcBef>
              <a:buClr>
                <a:schemeClr val="accent1"/>
              </a:buClr>
              <a:buFontTx/>
              <a:buChar char="&gt;"/>
            </a:pPr>
            <a:r>
              <a:rPr lang="zh-CN" altLang="en-US" sz="2000">
                <a:ea typeface="宋体" pitchFamily="2" charset="-122"/>
              </a:rPr>
              <a:t>评估与选择、头脑风暴、优先级技术</a:t>
            </a:r>
          </a:p>
          <a:p>
            <a:pPr marL="628650" lvl="1" indent="-284163">
              <a:spcBef>
                <a:spcPct val="20000"/>
              </a:spcBef>
              <a:buClr>
                <a:schemeClr val="accent1"/>
              </a:buClr>
              <a:buFontTx/>
              <a:buChar char="&gt;"/>
            </a:pPr>
            <a:r>
              <a:rPr lang="zh-CN" altLang="en-US" sz="2000">
                <a:ea typeface="宋体" pitchFamily="2" charset="-122"/>
              </a:rPr>
              <a:t>过程文档、项目管理</a:t>
            </a:r>
          </a:p>
          <a:p>
            <a:pPr marL="628650" lvl="1" indent="-284163">
              <a:spcBef>
                <a:spcPct val="20000"/>
              </a:spcBef>
              <a:buClr>
                <a:schemeClr val="accent1"/>
              </a:buClr>
              <a:buFontTx/>
              <a:buChar char="&gt;"/>
            </a:pPr>
            <a:r>
              <a:rPr lang="zh-CN" altLang="en-US" sz="2000">
                <a:ea typeface="宋体" pitchFamily="2" charset="-122"/>
              </a:rPr>
              <a:t>图表（清单、柱图、原因－效果矩阵图、帕累托图、数据流程图）</a:t>
            </a:r>
          </a:p>
          <a:p>
            <a:pPr marL="628650" lvl="1" indent="-284163">
              <a:spcBef>
                <a:spcPct val="20000"/>
              </a:spcBef>
              <a:buClr>
                <a:schemeClr val="accent1"/>
              </a:buClr>
              <a:buFontTx/>
              <a:buChar char="&gt;"/>
            </a:pPr>
            <a:r>
              <a:rPr lang="zh-CN" altLang="en-US" sz="2000">
                <a:ea typeface="宋体" pitchFamily="2" charset="-122"/>
              </a:rPr>
              <a:t>质量回顾、质量循环</a:t>
            </a:r>
          </a:p>
          <a:p>
            <a:pPr marL="628650" lvl="1" indent="-284163">
              <a:spcBef>
                <a:spcPct val="20000"/>
              </a:spcBef>
              <a:buClr>
                <a:schemeClr val="accent1"/>
              </a:buClr>
              <a:buFontTx/>
              <a:buChar char="&gt;"/>
            </a:pPr>
            <a:r>
              <a:rPr lang="zh-CN" altLang="en-US" sz="2000">
                <a:ea typeface="宋体" pitchFamily="2" charset="-122"/>
              </a:rPr>
              <a:t>知识库、论坛</a:t>
            </a:r>
          </a:p>
          <a:p>
            <a:pPr marL="628650" lvl="1" indent="-284163">
              <a:spcBef>
                <a:spcPct val="20000"/>
              </a:spcBef>
              <a:buClr>
                <a:schemeClr val="accent1"/>
              </a:buClr>
              <a:buFontTx/>
              <a:buChar char="&gt;"/>
            </a:pPr>
            <a:r>
              <a:rPr lang="zh-CN" altLang="en-US" sz="2000">
                <a:ea typeface="宋体" pitchFamily="2" charset="-122"/>
              </a:rPr>
              <a:t>培训</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zh-CN" altLang="en-US" b="1" smtClean="0">
                <a:ea typeface="宋体" pitchFamily="2" charset="-122"/>
              </a:rPr>
              <a:t>数据质量指标积分卡</a:t>
            </a:r>
          </a:p>
        </p:txBody>
      </p:sp>
      <p:sp>
        <p:nvSpPr>
          <p:cNvPr id="65539"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21B08A71-4C65-4986-915F-BB81BA77F3EB}" type="slidenum">
              <a:rPr lang="zh-CN" altLang="en-US" sz="800" smtClean="0">
                <a:ea typeface="宋体" pitchFamily="2" charset="-122"/>
              </a:rPr>
              <a:pPr/>
              <a:t>34</a:t>
            </a:fld>
            <a:r>
              <a:rPr lang="en-US" altLang="zh-CN" sz="800" smtClean="0">
                <a:ea typeface="宋体" pitchFamily="2" charset="-122"/>
              </a:rPr>
              <a:t>  &gt; </a:t>
            </a:r>
            <a:fld id="{BB6CD37D-C4BD-4B8B-B0A0-8F761297FD91}" type="datetime1">
              <a:rPr lang="en-US" altLang="zh-CN" sz="800" smtClean="0">
                <a:ea typeface="宋体" pitchFamily="2" charset="-122"/>
              </a:rPr>
              <a:pPr/>
              <a:t>10/9/2016</a:t>
            </a:fld>
            <a:endParaRPr lang="en-US" altLang="zh-CN" sz="800" smtClean="0">
              <a:ea typeface="宋体" pitchFamily="2" charset="-122"/>
            </a:endParaRPr>
          </a:p>
        </p:txBody>
      </p:sp>
      <p:sp>
        <p:nvSpPr>
          <p:cNvPr id="65538"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65541" name="Text Box 3"/>
          <p:cNvSpPr txBox="1">
            <a:spLocks noChangeArrowheads="1"/>
          </p:cNvSpPr>
          <p:nvPr/>
        </p:nvSpPr>
        <p:spPr bwMode="auto">
          <a:xfrm>
            <a:off x="3071813" y="1236663"/>
            <a:ext cx="37528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DB603"/>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lnSpc>
                <a:spcPct val="80000"/>
              </a:lnSpc>
            </a:pPr>
            <a:r>
              <a:rPr lang="en-US" altLang="zh-CN" sz="1800" b="1">
                <a:solidFill>
                  <a:srgbClr val="000000"/>
                </a:solidFill>
                <a:latin typeface="Arial" pitchFamily="34" charset="0"/>
                <a:ea typeface="宋体" pitchFamily="2" charset="-122"/>
              </a:rPr>
              <a:t>-  Summary Scorecard Example -</a:t>
            </a:r>
          </a:p>
        </p:txBody>
      </p:sp>
      <p:graphicFrame>
        <p:nvGraphicFramePr>
          <p:cNvPr id="65542" name="Object 4"/>
          <p:cNvGraphicFramePr>
            <a:graphicFrameLocks/>
          </p:cNvGraphicFramePr>
          <p:nvPr/>
        </p:nvGraphicFramePr>
        <p:xfrm>
          <a:off x="5300663" y="4052888"/>
          <a:ext cx="3276600" cy="2211387"/>
        </p:xfrm>
        <a:graphic>
          <a:graphicData uri="http://schemas.openxmlformats.org/presentationml/2006/ole">
            <mc:AlternateContent xmlns:mc="http://schemas.openxmlformats.org/markup-compatibility/2006">
              <mc:Choice xmlns:v="urn:schemas-microsoft-com:vml" Requires="v">
                <p:oleObj spid="_x0000_s65615" name="Microsoft Graph Chart" r:id="rId4" imgW="8601126" imgH="4086255" progId="MSGraph.Chart.8">
                  <p:embed followColorScheme="full"/>
                </p:oleObj>
              </mc:Choice>
              <mc:Fallback>
                <p:oleObj name="Microsoft Graph Chart" r:id="rId4" imgW="8601126" imgH="4086255" progId="MSGraph.Chart.8">
                  <p:embed followColorScheme="full"/>
                  <p:pic>
                    <p:nvPicPr>
                      <p:cNvPr id="0" name="Object 4"/>
                      <p:cNvPicPr>
                        <a:picLocks noChangeArrowheads="1"/>
                      </p:cNvPicPr>
                      <p:nvPr/>
                    </p:nvPicPr>
                    <p:blipFill>
                      <a:blip r:embed="rId5"/>
                      <a:srcRect/>
                      <a:stretch>
                        <a:fillRect/>
                      </a:stretch>
                    </p:blipFill>
                    <p:spPr bwMode="auto">
                      <a:xfrm>
                        <a:off x="5300663" y="4052888"/>
                        <a:ext cx="3276600" cy="2211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5"/>
          <p:cNvGraphicFramePr>
            <a:graphicFrameLocks noChangeAspect="1"/>
          </p:cNvGraphicFramePr>
          <p:nvPr/>
        </p:nvGraphicFramePr>
        <p:xfrm>
          <a:off x="762000" y="4205288"/>
          <a:ext cx="4081463" cy="1831975"/>
        </p:xfrm>
        <a:graphic>
          <a:graphicData uri="http://schemas.openxmlformats.org/presentationml/2006/ole">
            <mc:AlternateContent xmlns:mc="http://schemas.openxmlformats.org/markup-compatibility/2006">
              <mc:Choice xmlns:v="urn:schemas-microsoft-com:vml" Requires="v">
                <p:oleObj spid="_x0000_s65616" name="Chart" r:id="rId6" imgW="5200475" imgH="2333657" progId="Excel.Chart.8">
                  <p:embed/>
                </p:oleObj>
              </mc:Choice>
              <mc:Fallback>
                <p:oleObj name="Chart" r:id="rId6" imgW="5200475" imgH="2333657" progId="Excel.Char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205288"/>
                        <a:ext cx="4081463" cy="18319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554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3" y="1770063"/>
            <a:ext cx="4800600" cy="192246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5545" name="Object 7"/>
          <p:cNvGraphicFramePr>
            <a:graphicFrameLocks noChangeAspect="1"/>
          </p:cNvGraphicFramePr>
          <p:nvPr/>
        </p:nvGraphicFramePr>
        <p:xfrm>
          <a:off x="5300663" y="1693863"/>
          <a:ext cx="3200400" cy="1924050"/>
        </p:xfrm>
        <a:graphic>
          <a:graphicData uri="http://schemas.openxmlformats.org/presentationml/2006/ole">
            <mc:AlternateContent xmlns:mc="http://schemas.openxmlformats.org/markup-compatibility/2006">
              <mc:Choice xmlns:v="urn:schemas-microsoft-com:vml" Requires="v">
                <p:oleObj spid="_x0000_s65617" name="Chart" r:id="rId9" imgW="4628986" imgH="2190596" progId="Excel.Chart.8">
                  <p:embed/>
                </p:oleObj>
              </mc:Choice>
              <mc:Fallback>
                <p:oleObj name="Chart" r:id="rId9" imgW="4628986" imgH="2190596" progId="Excel.Chart.8">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0663" y="1693863"/>
                        <a:ext cx="3200400" cy="19240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zh-CN" altLang="en-US" b="1" smtClean="0">
                <a:ea typeface="宋体" pitchFamily="2" charset="-122"/>
              </a:rPr>
              <a:t>功能清单－数据质量</a:t>
            </a:r>
          </a:p>
        </p:txBody>
      </p:sp>
      <p:sp>
        <p:nvSpPr>
          <p:cNvPr id="6656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2FA251D3-3D09-4AF4-97CF-ACD10CF948D4}" type="slidenum">
              <a:rPr lang="zh-CN" altLang="en-US" sz="800" smtClean="0">
                <a:ea typeface="宋体" pitchFamily="2" charset="-122"/>
              </a:rPr>
              <a:pPr/>
              <a:t>35</a:t>
            </a:fld>
            <a:r>
              <a:rPr lang="en-US" altLang="zh-CN" sz="800" smtClean="0">
                <a:ea typeface="宋体" pitchFamily="2" charset="-122"/>
              </a:rPr>
              <a:t>  &gt; </a:t>
            </a:r>
            <a:fld id="{DAF4A2B4-9F71-4840-899F-603089B608BA}" type="datetime1">
              <a:rPr lang="en-US" altLang="zh-CN" sz="800" smtClean="0">
                <a:ea typeface="宋体" pitchFamily="2" charset="-122"/>
              </a:rPr>
              <a:pPr/>
              <a:t>10/9/2016</a:t>
            </a:fld>
            <a:endParaRPr lang="en-US" altLang="zh-CN" sz="800" smtClean="0">
              <a:ea typeface="宋体" pitchFamily="2" charset="-122"/>
            </a:endParaRPr>
          </a:p>
        </p:txBody>
      </p:sp>
      <p:sp>
        <p:nvSpPr>
          <p:cNvPr id="6656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
        <p:nvSpPr>
          <p:cNvPr id="66565" name="Rectangle 3"/>
          <p:cNvSpPr>
            <a:spLocks noChangeArrowheads="1"/>
          </p:cNvSpPr>
          <p:nvPr/>
        </p:nvSpPr>
        <p:spPr bwMode="auto">
          <a:xfrm>
            <a:off x="179388" y="1412875"/>
            <a:ext cx="8569325" cy="360363"/>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600">
                <a:solidFill>
                  <a:schemeClr val="bg1"/>
                </a:solidFill>
                <a:ea typeface="宋体" pitchFamily="2" charset="-122"/>
              </a:rPr>
              <a:t>数据质量</a:t>
            </a:r>
          </a:p>
        </p:txBody>
      </p:sp>
      <p:sp>
        <p:nvSpPr>
          <p:cNvPr id="66566" name="Rectangle 134"/>
          <p:cNvSpPr>
            <a:spLocks noChangeArrowheads="1"/>
          </p:cNvSpPr>
          <p:nvPr/>
        </p:nvSpPr>
        <p:spPr bwMode="auto">
          <a:xfrm>
            <a:off x="179388" y="1844675"/>
            <a:ext cx="2808287" cy="371475"/>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64008" bIns="64008" anchor="ctr">
            <a:spAutoFit/>
          </a:bodyPr>
          <a:lstStyle/>
          <a:p>
            <a:pPr algn="ctr"/>
            <a:r>
              <a:rPr lang="zh-CN" altLang="en-US" sz="1600">
                <a:solidFill>
                  <a:schemeClr val="bg1"/>
                </a:solidFill>
                <a:ea typeface="宋体" pitchFamily="2" charset="-122"/>
              </a:rPr>
              <a:t>浏览</a:t>
            </a:r>
          </a:p>
        </p:txBody>
      </p:sp>
      <p:sp>
        <p:nvSpPr>
          <p:cNvPr id="66567" name="Rectangle 167"/>
          <p:cNvSpPr>
            <a:spLocks noChangeArrowheads="1"/>
          </p:cNvSpPr>
          <p:nvPr/>
        </p:nvSpPr>
        <p:spPr bwMode="auto">
          <a:xfrm>
            <a:off x="179388" y="2276475"/>
            <a:ext cx="2808287" cy="3600450"/>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64008" bIns="64008"/>
          <a:lstStyle/>
          <a:p>
            <a:r>
              <a:rPr lang="zh-CN" altLang="en-US" sz="1600">
                <a:solidFill>
                  <a:schemeClr val="accent2"/>
                </a:solidFill>
                <a:ea typeface="宋体" pitchFamily="2" charset="-122"/>
              </a:rPr>
              <a:t>检查任务运行情况日期汇总</a:t>
            </a:r>
          </a:p>
          <a:p>
            <a:r>
              <a:rPr lang="zh-CN" altLang="en-US" sz="1600">
                <a:solidFill>
                  <a:schemeClr val="accent2"/>
                </a:solidFill>
                <a:ea typeface="宋体" pitchFamily="2" charset="-122"/>
              </a:rPr>
              <a:t>检查任务运行情况类型汇总</a:t>
            </a:r>
          </a:p>
          <a:p>
            <a:r>
              <a:rPr lang="zh-CN" altLang="en-US" sz="1600">
                <a:solidFill>
                  <a:schemeClr val="accent2"/>
                </a:solidFill>
                <a:ea typeface="宋体" pitchFamily="2" charset="-122"/>
              </a:rPr>
              <a:t>单个检查任务执行情况图表</a:t>
            </a:r>
          </a:p>
          <a:p>
            <a:r>
              <a:rPr lang="zh-CN" altLang="en-US" sz="1600">
                <a:solidFill>
                  <a:schemeClr val="accent2"/>
                </a:solidFill>
                <a:ea typeface="宋体" pitchFamily="2" charset="-122"/>
              </a:rPr>
              <a:t>我关注的检查任务</a:t>
            </a:r>
          </a:p>
          <a:p>
            <a:r>
              <a:rPr lang="en-US" altLang="zh-CN" sz="1600">
                <a:solidFill>
                  <a:schemeClr val="accent2"/>
                </a:solidFill>
                <a:ea typeface="宋体" pitchFamily="2" charset="-122"/>
              </a:rPr>
              <a:t>ETL</a:t>
            </a:r>
            <a:r>
              <a:rPr lang="zh-CN" altLang="en-US" sz="1600">
                <a:solidFill>
                  <a:schemeClr val="accent2"/>
                </a:solidFill>
                <a:ea typeface="宋体" pitchFamily="2" charset="-122"/>
              </a:rPr>
              <a:t>错误浏览</a:t>
            </a:r>
          </a:p>
          <a:p>
            <a:r>
              <a:rPr lang="zh-CN" altLang="en-US" sz="1600">
                <a:solidFill>
                  <a:schemeClr val="accent2"/>
                </a:solidFill>
                <a:ea typeface="宋体" pitchFamily="2" charset="-122"/>
              </a:rPr>
              <a:t>数据质量清洁度指标浏览</a:t>
            </a:r>
          </a:p>
          <a:p>
            <a:r>
              <a:rPr lang="zh-CN" altLang="en-US" sz="1600">
                <a:solidFill>
                  <a:schemeClr val="accent2"/>
                </a:solidFill>
                <a:ea typeface="宋体" pitchFamily="2" charset="-122"/>
              </a:rPr>
              <a:t>检查类型清单与明细浏览</a:t>
            </a:r>
          </a:p>
          <a:p>
            <a:r>
              <a:rPr lang="zh-CN" altLang="en-US" sz="1600">
                <a:solidFill>
                  <a:schemeClr val="accent2"/>
                </a:solidFill>
                <a:ea typeface="宋体" pitchFamily="2" charset="-122"/>
              </a:rPr>
              <a:t>检查任务清单与明细浏览</a:t>
            </a:r>
          </a:p>
          <a:p>
            <a:r>
              <a:rPr lang="zh-CN" altLang="en-US" sz="1600">
                <a:solidFill>
                  <a:schemeClr val="accent2"/>
                </a:solidFill>
                <a:ea typeface="宋体" pitchFamily="2" charset="-122"/>
              </a:rPr>
              <a:t>检查任务与元数据关系浏览</a:t>
            </a:r>
          </a:p>
          <a:p>
            <a:r>
              <a:rPr lang="zh-CN" altLang="en-US" sz="1600">
                <a:solidFill>
                  <a:schemeClr val="accent2"/>
                </a:solidFill>
                <a:ea typeface="宋体" pitchFamily="2" charset="-122"/>
              </a:rPr>
              <a:t>检查任务执行结果浏览</a:t>
            </a:r>
          </a:p>
          <a:p>
            <a:r>
              <a:rPr lang="zh-CN" altLang="en-US" sz="1600">
                <a:solidFill>
                  <a:schemeClr val="accent2"/>
                </a:solidFill>
                <a:ea typeface="宋体" pitchFamily="2" charset="-122"/>
              </a:rPr>
              <a:t>错误数据浏览与下载</a:t>
            </a:r>
          </a:p>
          <a:p>
            <a:r>
              <a:rPr lang="zh-CN" altLang="en-US" sz="1600">
                <a:solidFill>
                  <a:schemeClr val="accent2"/>
                </a:solidFill>
                <a:ea typeface="宋体" pitchFamily="2" charset="-122"/>
              </a:rPr>
              <a:t>质量登记簿浏览</a:t>
            </a:r>
          </a:p>
          <a:p>
            <a:r>
              <a:rPr lang="zh-CN" altLang="en-US" sz="1600">
                <a:solidFill>
                  <a:schemeClr val="accent2"/>
                </a:solidFill>
                <a:ea typeface="宋体" pitchFamily="2" charset="-122"/>
              </a:rPr>
              <a:t>全局检索</a:t>
            </a:r>
          </a:p>
          <a:p>
            <a:r>
              <a:rPr lang="zh-CN" altLang="en-US" sz="1600">
                <a:solidFill>
                  <a:schemeClr val="accent2"/>
                </a:solidFill>
                <a:ea typeface="宋体" pitchFamily="2" charset="-122"/>
              </a:rPr>
              <a:t>用户注释</a:t>
            </a:r>
          </a:p>
        </p:txBody>
      </p:sp>
      <p:sp>
        <p:nvSpPr>
          <p:cNvPr id="66568" name="Rectangle 167"/>
          <p:cNvSpPr>
            <a:spLocks noChangeArrowheads="1"/>
          </p:cNvSpPr>
          <p:nvPr/>
        </p:nvSpPr>
        <p:spPr bwMode="auto">
          <a:xfrm>
            <a:off x="3059113" y="2276475"/>
            <a:ext cx="2808287" cy="3600450"/>
          </a:xfrm>
          <a:prstGeom prst="rect">
            <a:avLst/>
          </a:prstGeom>
          <a:solidFill>
            <a:schemeClr val="bg2"/>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4008" bIns="64008"/>
          <a:lstStyle/>
          <a:p>
            <a:r>
              <a:rPr lang="zh-CN" altLang="en-US" sz="1600">
                <a:solidFill>
                  <a:schemeClr val="accent2"/>
                </a:solidFill>
                <a:ea typeface="宋体" pitchFamily="2" charset="-122"/>
              </a:rPr>
              <a:t>检查类型管理</a:t>
            </a:r>
          </a:p>
          <a:p>
            <a:r>
              <a:rPr lang="zh-CN" altLang="en-US" sz="1600">
                <a:solidFill>
                  <a:schemeClr val="accent2"/>
                </a:solidFill>
                <a:ea typeface="宋体" pitchFamily="2" charset="-122"/>
              </a:rPr>
              <a:t>检查任务管理</a:t>
            </a:r>
          </a:p>
          <a:p>
            <a:r>
              <a:rPr lang="zh-CN" altLang="en-US" sz="1600">
                <a:solidFill>
                  <a:schemeClr val="accent2"/>
                </a:solidFill>
                <a:ea typeface="宋体" pitchFamily="2" charset="-122"/>
              </a:rPr>
              <a:t>数据质量清洁度指标管理</a:t>
            </a:r>
          </a:p>
          <a:p>
            <a:r>
              <a:rPr lang="zh-CN" altLang="en-US" sz="1600">
                <a:solidFill>
                  <a:schemeClr val="accent2"/>
                </a:solidFill>
                <a:ea typeface="宋体" pitchFamily="2" charset="-122"/>
              </a:rPr>
              <a:t>检查任务批量加载</a:t>
            </a:r>
          </a:p>
          <a:p>
            <a:r>
              <a:rPr lang="zh-CN" altLang="en-US" sz="1600">
                <a:solidFill>
                  <a:schemeClr val="accent2"/>
                </a:solidFill>
                <a:ea typeface="宋体" pitchFamily="2" charset="-122"/>
              </a:rPr>
              <a:t>检查任务脚本在线测试</a:t>
            </a:r>
          </a:p>
          <a:p>
            <a:r>
              <a:rPr lang="zh-CN" altLang="en-US" sz="1600">
                <a:solidFill>
                  <a:schemeClr val="accent2"/>
                </a:solidFill>
                <a:ea typeface="宋体" pitchFamily="2" charset="-122"/>
              </a:rPr>
              <a:t>质量登记簿管理</a:t>
            </a:r>
          </a:p>
          <a:p>
            <a:r>
              <a:rPr lang="zh-CN" altLang="en-US" sz="1600">
                <a:solidFill>
                  <a:schemeClr val="accent2"/>
                </a:solidFill>
                <a:ea typeface="宋体" pitchFamily="2" charset="-122"/>
              </a:rPr>
              <a:t>关注任务管理</a:t>
            </a:r>
          </a:p>
          <a:p>
            <a:r>
              <a:rPr lang="zh-CN" altLang="en-US" sz="1600">
                <a:solidFill>
                  <a:schemeClr val="accent2"/>
                </a:solidFill>
                <a:ea typeface="宋体" pitchFamily="2" charset="-122"/>
              </a:rPr>
              <a:t>检查任务批量参数设置</a:t>
            </a:r>
          </a:p>
          <a:p>
            <a:r>
              <a:rPr lang="zh-CN" altLang="en-US" sz="1600">
                <a:solidFill>
                  <a:schemeClr val="accent2"/>
                </a:solidFill>
                <a:ea typeface="宋体" pitchFamily="2" charset="-122"/>
              </a:rPr>
              <a:t>元数据变更影响分析</a:t>
            </a:r>
          </a:p>
          <a:p>
            <a:r>
              <a:rPr lang="en-US" altLang="zh-CN" sz="1600">
                <a:solidFill>
                  <a:schemeClr val="accent2"/>
                </a:solidFill>
                <a:ea typeface="宋体" pitchFamily="2" charset="-122"/>
              </a:rPr>
              <a:t>ETL</a:t>
            </a:r>
            <a:r>
              <a:rPr lang="zh-CN" altLang="en-US" sz="1600">
                <a:solidFill>
                  <a:schemeClr val="accent2"/>
                </a:solidFill>
                <a:ea typeface="宋体" pitchFamily="2" charset="-122"/>
              </a:rPr>
              <a:t>错误与质量登记簿关联</a:t>
            </a:r>
          </a:p>
          <a:p>
            <a:r>
              <a:rPr lang="zh-CN" altLang="en-US" sz="1600">
                <a:solidFill>
                  <a:schemeClr val="accent2"/>
                </a:solidFill>
                <a:ea typeface="宋体" pitchFamily="2" charset="-122"/>
              </a:rPr>
              <a:t>检查任务执行结果与质量登记簿关联</a:t>
            </a:r>
          </a:p>
          <a:p>
            <a:endParaRPr lang="zh-CN" altLang="en-US" sz="1600">
              <a:solidFill>
                <a:schemeClr val="accent2"/>
              </a:solidFill>
              <a:ea typeface="宋体" pitchFamily="2" charset="-122"/>
            </a:endParaRPr>
          </a:p>
          <a:p>
            <a:endParaRPr lang="zh-CN" altLang="en-US" sz="1600">
              <a:solidFill>
                <a:schemeClr val="accent2"/>
              </a:solidFill>
              <a:ea typeface="宋体" pitchFamily="2" charset="-122"/>
            </a:endParaRPr>
          </a:p>
        </p:txBody>
      </p:sp>
      <p:sp>
        <p:nvSpPr>
          <p:cNvPr id="66569" name="Rectangle 134"/>
          <p:cNvSpPr>
            <a:spLocks noChangeArrowheads="1"/>
          </p:cNvSpPr>
          <p:nvPr/>
        </p:nvSpPr>
        <p:spPr bwMode="auto">
          <a:xfrm>
            <a:off x="3059113" y="1844675"/>
            <a:ext cx="2808287" cy="371475"/>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64008" bIns="64008" anchor="ctr">
            <a:spAutoFit/>
          </a:bodyPr>
          <a:lstStyle/>
          <a:p>
            <a:pPr algn="ctr"/>
            <a:r>
              <a:rPr lang="zh-CN" altLang="en-US" sz="1600">
                <a:solidFill>
                  <a:schemeClr val="bg1"/>
                </a:solidFill>
                <a:ea typeface="宋体" pitchFamily="2" charset="-122"/>
              </a:rPr>
              <a:t>管理</a:t>
            </a:r>
          </a:p>
        </p:txBody>
      </p:sp>
      <p:sp>
        <p:nvSpPr>
          <p:cNvPr id="66570" name="Rectangle 134"/>
          <p:cNvSpPr>
            <a:spLocks noChangeArrowheads="1"/>
          </p:cNvSpPr>
          <p:nvPr/>
        </p:nvSpPr>
        <p:spPr bwMode="auto">
          <a:xfrm>
            <a:off x="5940425" y="1844675"/>
            <a:ext cx="2808288" cy="3714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64008" bIns="64008" anchor="ctr">
            <a:spAutoFit/>
          </a:bodyPr>
          <a:lstStyle/>
          <a:p>
            <a:pPr algn="ctr"/>
            <a:r>
              <a:rPr lang="zh-CN" altLang="en-US" sz="1600">
                <a:solidFill>
                  <a:schemeClr val="bg1"/>
                </a:solidFill>
                <a:ea typeface="宋体" pitchFamily="2" charset="-122"/>
              </a:rPr>
              <a:t>执行</a:t>
            </a:r>
          </a:p>
        </p:txBody>
      </p:sp>
      <p:sp>
        <p:nvSpPr>
          <p:cNvPr id="66571" name="Rectangle 167"/>
          <p:cNvSpPr>
            <a:spLocks noChangeArrowheads="1"/>
          </p:cNvSpPr>
          <p:nvPr/>
        </p:nvSpPr>
        <p:spPr bwMode="auto">
          <a:xfrm>
            <a:off x="5956518" y="2276475"/>
            <a:ext cx="2808288" cy="3600450"/>
          </a:xfrm>
          <a:prstGeom prst="rect">
            <a:avLst/>
          </a:prstGeom>
          <a:solidFill>
            <a:schemeClr val="bg2"/>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64008" bIns="64008"/>
          <a:lstStyle/>
          <a:p>
            <a:r>
              <a:rPr lang="en-US" altLang="zh-CN" sz="1600" b="1" dirty="0">
                <a:solidFill>
                  <a:schemeClr val="accent2"/>
                </a:solidFill>
                <a:ea typeface="宋体" pitchFamily="2" charset="-122"/>
              </a:rPr>
              <a:t>ETL</a:t>
            </a:r>
            <a:r>
              <a:rPr lang="zh-CN" altLang="en-US" sz="1600" b="1" dirty="0">
                <a:solidFill>
                  <a:schemeClr val="accent2"/>
                </a:solidFill>
                <a:ea typeface="宋体" pitchFamily="2" charset="-122"/>
              </a:rPr>
              <a:t>嵌入</a:t>
            </a:r>
            <a:r>
              <a:rPr lang="zh-CN" altLang="en-US" sz="1600" dirty="0">
                <a:solidFill>
                  <a:schemeClr val="accent2"/>
                </a:solidFill>
                <a:ea typeface="宋体" pitchFamily="2" charset="-122"/>
              </a:rPr>
              <a:t>模块</a:t>
            </a:r>
          </a:p>
          <a:p>
            <a:r>
              <a:rPr lang="zh-CN" altLang="en-US" sz="1600" dirty="0">
                <a:solidFill>
                  <a:schemeClr val="accent2"/>
                </a:solidFill>
                <a:ea typeface="宋体" pitchFamily="2" charset="-122"/>
              </a:rPr>
              <a:t>批量运行模块</a:t>
            </a:r>
          </a:p>
          <a:p>
            <a:r>
              <a:rPr lang="zh-CN" altLang="en-US" sz="1600" dirty="0">
                <a:solidFill>
                  <a:schemeClr val="accent2"/>
                </a:solidFill>
                <a:ea typeface="宋体" pitchFamily="2" charset="-122"/>
              </a:rPr>
              <a:t>离线检查模块</a:t>
            </a:r>
          </a:p>
          <a:p>
            <a:r>
              <a:rPr lang="zh-CN" altLang="en-US" sz="1600" dirty="0">
                <a:solidFill>
                  <a:schemeClr val="accent2"/>
                </a:solidFill>
                <a:ea typeface="宋体" pitchFamily="2" charset="-122"/>
              </a:rPr>
              <a:t>应用服务器定时执行模块</a:t>
            </a:r>
          </a:p>
          <a:p>
            <a:r>
              <a:rPr lang="zh-CN" altLang="en-US" sz="1600" dirty="0">
                <a:solidFill>
                  <a:schemeClr val="accent2"/>
                </a:solidFill>
                <a:ea typeface="宋体" pitchFamily="2" charset="-122"/>
              </a:rPr>
              <a:t>自动报表</a:t>
            </a:r>
          </a:p>
          <a:p>
            <a:endParaRPr lang="zh-CN" altLang="en-US" sz="1600" dirty="0">
              <a:solidFill>
                <a:schemeClr val="accent2"/>
              </a:solidFill>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zh-CN" altLang="en-US" b="1" smtClean="0">
                <a:ea typeface="宋体" pitchFamily="2" charset="-122"/>
              </a:rPr>
              <a:t>系统简要介绍－数据质量</a:t>
            </a:r>
          </a:p>
        </p:txBody>
      </p:sp>
      <p:sp>
        <p:nvSpPr>
          <p:cNvPr id="67587"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F310F9C2-8A87-4141-B08D-6FE3C48A3B96}" type="slidenum">
              <a:rPr lang="zh-CN" altLang="en-US" sz="800" smtClean="0">
                <a:ea typeface="宋体" pitchFamily="2" charset="-122"/>
              </a:rPr>
              <a:pPr/>
              <a:t>36</a:t>
            </a:fld>
            <a:r>
              <a:rPr lang="en-US" altLang="zh-CN" sz="800" smtClean="0">
                <a:ea typeface="宋体" pitchFamily="2" charset="-122"/>
              </a:rPr>
              <a:t>  &gt; </a:t>
            </a:r>
            <a:fld id="{3AEE13DD-8EAA-47EF-8668-37E0C1831D10}" type="datetime1">
              <a:rPr lang="en-US" altLang="zh-CN" sz="800" smtClean="0">
                <a:ea typeface="宋体" pitchFamily="2" charset="-122"/>
              </a:rPr>
              <a:pPr/>
              <a:t>10/9/2016</a:t>
            </a:fld>
            <a:endParaRPr lang="en-US" altLang="zh-CN" sz="800" smtClean="0">
              <a:ea typeface="宋体" pitchFamily="2" charset="-122"/>
            </a:endParaRPr>
          </a:p>
        </p:txBody>
      </p:sp>
      <p:sp>
        <p:nvSpPr>
          <p:cNvPr id="67586"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79875" name="Picture 3" descr="检查类型汇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6650"/>
            <a:ext cx="8820150"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descr="检查类型列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975"/>
            <a:ext cx="91440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descr="总分任务统计"/>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204913"/>
            <a:ext cx="6738938"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6" descr="质量检查任务管理清单"/>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57338"/>
            <a:ext cx="9144000"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7" descr="检查任务树型浏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41438"/>
            <a:ext cx="91440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0" name="Picture 8" descr="检查任务 执行情况明细数据保存"/>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28775"/>
            <a:ext cx="91440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9" descr="检查任务 基本信息"/>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268413"/>
            <a:ext cx="91440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2" name="Picture 10" descr="检查任务 检查SQ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68413"/>
            <a:ext cx="91440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1+#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875"/>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1+#ppt_w/2"/>
                                          </p:val>
                                        </p:tav>
                                        <p:tav tm="100000">
                                          <p:val>
                                            <p:strVal val="#ppt_x"/>
                                          </p:val>
                                        </p:tav>
                                      </p:tavLst>
                                    </p:anim>
                                    <p:anim calcmode="lin" valueType="num">
                                      <p:cBhvr additive="base">
                                        <p:cTn id="14" dur="500" fill="hold"/>
                                        <p:tgtEl>
                                          <p:spTgt spid="7987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87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9877"/>
                                        </p:tgtEl>
                                        <p:attrNameLst>
                                          <p:attrName>style.visibility</p:attrName>
                                        </p:attrNameLst>
                                      </p:cBhvr>
                                      <p:to>
                                        <p:strVal val="visible"/>
                                      </p:to>
                                    </p:set>
                                    <p:anim calcmode="lin" valueType="num">
                                      <p:cBhvr additive="base">
                                        <p:cTn id="19" dur="500" fill="hold"/>
                                        <p:tgtEl>
                                          <p:spTgt spid="79877"/>
                                        </p:tgtEl>
                                        <p:attrNameLst>
                                          <p:attrName>ppt_x</p:attrName>
                                        </p:attrNameLst>
                                      </p:cBhvr>
                                      <p:tavLst>
                                        <p:tav tm="0">
                                          <p:val>
                                            <p:strVal val="1+#ppt_w/2"/>
                                          </p:val>
                                        </p:tav>
                                        <p:tav tm="100000">
                                          <p:val>
                                            <p:strVal val="#ppt_x"/>
                                          </p:val>
                                        </p:tav>
                                      </p:tavLst>
                                    </p:anim>
                                    <p:anim calcmode="lin" valueType="num">
                                      <p:cBhvr additive="base">
                                        <p:cTn id="20" dur="500" fill="hold"/>
                                        <p:tgtEl>
                                          <p:spTgt spid="7987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877"/>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9878"/>
                                        </p:tgtEl>
                                        <p:attrNameLst>
                                          <p:attrName>style.visibility</p:attrName>
                                        </p:attrNameLst>
                                      </p:cBhvr>
                                      <p:to>
                                        <p:strVal val="visible"/>
                                      </p:to>
                                    </p:set>
                                    <p:anim calcmode="lin" valueType="num">
                                      <p:cBhvr additive="base">
                                        <p:cTn id="25" dur="500" fill="hold"/>
                                        <p:tgtEl>
                                          <p:spTgt spid="79878"/>
                                        </p:tgtEl>
                                        <p:attrNameLst>
                                          <p:attrName>ppt_x</p:attrName>
                                        </p:attrNameLst>
                                      </p:cBhvr>
                                      <p:tavLst>
                                        <p:tav tm="0">
                                          <p:val>
                                            <p:strVal val="1+#ppt_w/2"/>
                                          </p:val>
                                        </p:tav>
                                        <p:tav tm="100000">
                                          <p:val>
                                            <p:strVal val="#ppt_x"/>
                                          </p:val>
                                        </p:tav>
                                      </p:tavLst>
                                    </p:anim>
                                    <p:anim calcmode="lin" valueType="num">
                                      <p:cBhvr additive="base">
                                        <p:cTn id="26" dur="500" fill="hold"/>
                                        <p:tgtEl>
                                          <p:spTgt spid="7987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87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79879"/>
                                        </p:tgtEl>
                                        <p:attrNameLst>
                                          <p:attrName>style.visibility</p:attrName>
                                        </p:attrNameLst>
                                      </p:cBhvr>
                                      <p:to>
                                        <p:strVal val="visible"/>
                                      </p:to>
                                    </p:set>
                                    <p:anim calcmode="lin" valueType="num">
                                      <p:cBhvr additive="base">
                                        <p:cTn id="31" dur="500" fill="hold"/>
                                        <p:tgtEl>
                                          <p:spTgt spid="79879"/>
                                        </p:tgtEl>
                                        <p:attrNameLst>
                                          <p:attrName>ppt_x</p:attrName>
                                        </p:attrNameLst>
                                      </p:cBhvr>
                                      <p:tavLst>
                                        <p:tav tm="0">
                                          <p:val>
                                            <p:strVal val="1+#ppt_w/2"/>
                                          </p:val>
                                        </p:tav>
                                        <p:tav tm="100000">
                                          <p:val>
                                            <p:strVal val="#ppt_x"/>
                                          </p:val>
                                        </p:tav>
                                      </p:tavLst>
                                    </p:anim>
                                    <p:anim calcmode="lin" valueType="num">
                                      <p:cBhvr additive="base">
                                        <p:cTn id="32" dur="500" fill="hold"/>
                                        <p:tgtEl>
                                          <p:spTgt spid="7987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879"/>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79881"/>
                                        </p:tgtEl>
                                        <p:attrNameLst>
                                          <p:attrName>style.visibility</p:attrName>
                                        </p:attrNameLst>
                                      </p:cBhvr>
                                      <p:to>
                                        <p:strVal val="visible"/>
                                      </p:to>
                                    </p:set>
                                    <p:anim calcmode="lin" valueType="num">
                                      <p:cBhvr additive="base">
                                        <p:cTn id="37" dur="500" fill="hold"/>
                                        <p:tgtEl>
                                          <p:spTgt spid="79881"/>
                                        </p:tgtEl>
                                        <p:attrNameLst>
                                          <p:attrName>ppt_x</p:attrName>
                                        </p:attrNameLst>
                                      </p:cBhvr>
                                      <p:tavLst>
                                        <p:tav tm="0">
                                          <p:val>
                                            <p:strVal val="1+#ppt_w/2"/>
                                          </p:val>
                                        </p:tav>
                                        <p:tav tm="100000">
                                          <p:val>
                                            <p:strVal val="#ppt_x"/>
                                          </p:val>
                                        </p:tav>
                                      </p:tavLst>
                                    </p:anim>
                                    <p:anim calcmode="lin" valueType="num">
                                      <p:cBhvr additive="base">
                                        <p:cTn id="38" dur="500" fill="hold"/>
                                        <p:tgtEl>
                                          <p:spTgt spid="7988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88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79882"/>
                                        </p:tgtEl>
                                        <p:attrNameLst>
                                          <p:attrName>style.visibility</p:attrName>
                                        </p:attrNameLst>
                                      </p:cBhvr>
                                      <p:to>
                                        <p:strVal val="visible"/>
                                      </p:to>
                                    </p:set>
                                    <p:anim calcmode="lin" valueType="num">
                                      <p:cBhvr additive="base">
                                        <p:cTn id="43" dur="500" fill="hold"/>
                                        <p:tgtEl>
                                          <p:spTgt spid="79882"/>
                                        </p:tgtEl>
                                        <p:attrNameLst>
                                          <p:attrName>ppt_x</p:attrName>
                                        </p:attrNameLst>
                                      </p:cBhvr>
                                      <p:tavLst>
                                        <p:tav tm="0">
                                          <p:val>
                                            <p:strVal val="1+#ppt_w/2"/>
                                          </p:val>
                                        </p:tav>
                                        <p:tav tm="100000">
                                          <p:val>
                                            <p:strVal val="#ppt_x"/>
                                          </p:val>
                                        </p:tav>
                                      </p:tavLst>
                                    </p:anim>
                                    <p:anim calcmode="lin" valueType="num">
                                      <p:cBhvr additive="base">
                                        <p:cTn id="44" dur="500" fill="hold"/>
                                        <p:tgtEl>
                                          <p:spTgt spid="7988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882"/>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79880"/>
                                        </p:tgtEl>
                                        <p:attrNameLst>
                                          <p:attrName>style.visibility</p:attrName>
                                        </p:attrNameLst>
                                      </p:cBhvr>
                                      <p:to>
                                        <p:strVal val="visible"/>
                                      </p:to>
                                    </p:set>
                                    <p:anim calcmode="lin" valueType="num">
                                      <p:cBhvr additive="base">
                                        <p:cTn id="49" dur="500" fill="hold"/>
                                        <p:tgtEl>
                                          <p:spTgt spid="79880"/>
                                        </p:tgtEl>
                                        <p:attrNameLst>
                                          <p:attrName>ppt_x</p:attrName>
                                        </p:attrNameLst>
                                      </p:cBhvr>
                                      <p:tavLst>
                                        <p:tav tm="0">
                                          <p:val>
                                            <p:strVal val="1+#ppt_w/2"/>
                                          </p:val>
                                        </p:tav>
                                        <p:tav tm="100000">
                                          <p:val>
                                            <p:strVal val="#ppt_x"/>
                                          </p:val>
                                        </p:tav>
                                      </p:tavLst>
                                    </p:anim>
                                    <p:anim calcmode="lin" valueType="num">
                                      <p:cBhvr additive="base">
                                        <p:cTn id="50" dur="500" fill="hold"/>
                                        <p:tgtEl>
                                          <p:spTgt spid="79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normAutofit/>
          </a:bodyPr>
          <a:lstStyle/>
          <a:p>
            <a:pPr eaLnBrk="1" hangingPunct="1"/>
            <a:r>
              <a:rPr lang="zh-CN" altLang="en-US" b="1" dirty="0" smtClean="0">
                <a:latin typeface="宋体" pitchFamily="2" charset="-122"/>
                <a:ea typeface="宋体" pitchFamily="2" charset="-122"/>
              </a:rPr>
              <a:t>某</a:t>
            </a:r>
            <a:r>
              <a:rPr lang="zh-CN" altLang="en-US" b="1" dirty="0" smtClean="0">
                <a:latin typeface="宋体" pitchFamily="2" charset="-122"/>
                <a:ea typeface="宋体" pitchFamily="2" charset="-122"/>
              </a:rPr>
              <a:t>金融客户的部分质量检查规则</a:t>
            </a:r>
          </a:p>
        </p:txBody>
      </p:sp>
      <p:sp>
        <p:nvSpPr>
          <p:cNvPr id="68611"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47E7D1C2-81FA-424E-A11D-B681B233F45B}" type="slidenum">
              <a:rPr lang="zh-CN" altLang="en-US" sz="800" smtClean="0">
                <a:ea typeface="宋体" pitchFamily="2" charset="-122"/>
              </a:rPr>
              <a:pPr/>
              <a:t>37</a:t>
            </a:fld>
            <a:r>
              <a:rPr lang="en-US" altLang="zh-CN" sz="800" smtClean="0">
                <a:ea typeface="宋体" pitchFamily="2" charset="-122"/>
              </a:rPr>
              <a:t>  &gt; </a:t>
            </a:r>
            <a:fld id="{988DD2FD-F15A-4924-926A-8989D5CA070E}" type="datetime1">
              <a:rPr lang="en-US" altLang="zh-CN" sz="800" smtClean="0">
                <a:ea typeface="宋体" pitchFamily="2" charset="-122"/>
              </a:rPr>
              <a:pPr/>
              <a:t>10/9/2016</a:t>
            </a:fld>
            <a:endParaRPr lang="en-US" altLang="zh-CN" sz="800" smtClean="0">
              <a:ea typeface="宋体" pitchFamily="2" charset="-122"/>
            </a:endParaRPr>
          </a:p>
        </p:txBody>
      </p:sp>
      <p:sp>
        <p:nvSpPr>
          <p:cNvPr id="68610"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pic>
        <p:nvPicPr>
          <p:cNvPr id="6861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1397000"/>
            <a:ext cx="8424863"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normAutofit/>
          </a:bodyPr>
          <a:lstStyle/>
          <a:p>
            <a:pPr eaLnBrk="1" hangingPunct="1"/>
            <a:r>
              <a:rPr lang="zh-CN" altLang="en-US" b="1" dirty="0" smtClean="0">
                <a:latin typeface="宋体" pitchFamily="2" charset="-122"/>
                <a:ea typeface="宋体" pitchFamily="2" charset="-122"/>
              </a:rPr>
              <a:t>选择的</a:t>
            </a:r>
            <a:r>
              <a:rPr lang="zh-CN" altLang="en-US" b="1" dirty="0" smtClean="0">
                <a:latin typeface="宋体" pitchFamily="2" charset="-122"/>
                <a:ea typeface="宋体" pitchFamily="2" charset="-122"/>
              </a:rPr>
              <a:t>数据质量管理的</a:t>
            </a:r>
            <a:r>
              <a:rPr lang="en-US" altLang="zh-CN" b="1" dirty="0" smtClean="0">
                <a:latin typeface="宋体" pitchFamily="2" charset="-122"/>
                <a:ea typeface="宋体" pitchFamily="2" charset="-122"/>
              </a:rPr>
              <a:t>10</a:t>
            </a:r>
            <a:r>
              <a:rPr lang="zh-CN" altLang="en-US" b="1" dirty="0" smtClean="0">
                <a:latin typeface="宋体" pitchFamily="2" charset="-122"/>
                <a:ea typeface="宋体" pitchFamily="2" charset="-122"/>
              </a:rPr>
              <a:t>个理由</a:t>
            </a:r>
          </a:p>
        </p:txBody>
      </p:sp>
      <p:sp>
        <p:nvSpPr>
          <p:cNvPr id="69637" name="Rectangle 3"/>
          <p:cNvSpPr>
            <a:spLocks noGrp="1" noChangeArrowheads="1"/>
          </p:cNvSpPr>
          <p:nvPr>
            <p:ph idx="1"/>
          </p:nvPr>
        </p:nvSpPr>
        <p:spPr>
          <a:xfrm>
            <a:off x="381000" y="1371600"/>
            <a:ext cx="8534400" cy="4433888"/>
          </a:xfrm>
        </p:spPr>
        <p:txBody>
          <a:bodyPr/>
          <a:lstStyle/>
          <a:p>
            <a:pPr marL="419100" indent="-419100" eaLnBrk="1" hangingPunct="1">
              <a:lnSpc>
                <a:spcPct val="120000"/>
              </a:lnSpc>
              <a:buFontTx/>
              <a:buAutoNum type="arabicPeriod"/>
            </a:pPr>
            <a:r>
              <a:rPr lang="zh-CN" altLang="en-US" sz="2000" dirty="0" smtClean="0">
                <a:ea typeface="宋体" pitchFamily="2" charset="-122"/>
              </a:rPr>
              <a:t>完美</a:t>
            </a:r>
            <a:r>
              <a:rPr lang="zh-CN" altLang="en-US" sz="2000" dirty="0" smtClean="0">
                <a:ea typeface="宋体" pitchFamily="2" charset="-122"/>
              </a:rPr>
              <a:t>结合数据库</a:t>
            </a:r>
            <a:r>
              <a:rPr lang="zh-CN" altLang="en-US" sz="2000" dirty="0" smtClean="0">
                <a:ea typeface="宋体" pitchFamily="2" charset="-122"/>
              </a:rPr>
              <a:t>的产品，充分</a:t>
            </a:r>
            <a:r>
              <a:rPr lang="zh-CN" altLang="en-US" sz="2000" dirty="0" smtClean="0">
                <a:ea typeface="宋体" pitchFamily="2" charset="-122"/>
              </a:rPr>
              <a:t>利用</a:t>
            </a:r>
            <a:r>
              <a:rPr lang="zh-CN" altLang="en-US" sz="2000" b="1" dirty="0" smtClean="0">
                <a:solidFill>
                  <a:srgbClr val="FF0000"/>
                </a:solidFill>
                <a:ea typeface="宋体" pitchFamily="2" charset="-122"/>
              </a:rPr>
              <a:t>数据库</a:t>
            </a:r>
            <a:r>
              <a:rPr lang="zh-CN" altLang="en-US" sz="2000" b="1" dirty="0" smtClean="0">
                <a:solidFill>
                  <a:srgbClr val="FF0000"/>
                </a:solidFill>
                <a:ea typeface="宋体" pitchFamily="2" charset="-122"/>
              </a:rPr>
              <a:t>性能</a:t>
            </a:r>
            <a:r>
              <a:rPr lang="zh-CN" altLang="en-US" sz="2000" dirty="0" smtClean="0">
                <a:ea typeface="宋体" pitchFamily="2" charset="-122"/>
              </a:rPr>
              <a:t>。</a:t>
            </a:r>
          </a:p>
          <a:p>
            <a:pPr marL="419100" indent="-419100" eaLnBrk="1" hangingPunct="1">
              <a:lnSpc>
                <a:spcPct val="120000"/>
              </a:lnSpc>
              <a:buFontTx/>
              <a:buAutoNum type="arabicPeriod"/>
            </a:pPr>
            <a:r>
              <a:rPr lang="zh-CN" altLang="en-US" sz="2000" dirty="0" smtClean="0">
                <a:ea typeface="宋体" pitchFamily="2" charset="-122"/>
              </a:rPr>
              <a:t>完美</a:t>
            </a:r>
            <a:r>
              <a:rPr lang="zh-CN" altLang="en-US" sz="2000" dirty="0" smtClean="0">
                <a:ea typeface="宋体" pitchFamily="2" charset="-122"/>
              </a:rPr>
              <a:t>结合的</a:t>
            </a:r>
            <a:r>
              <a:rPr lang="zh-CN" altLang="en-US" sz="2000" dirty="0" smtClean="0">
                <a:ea typeface="宋体" pitchFamily="2" charset="-122"/>
              </a:rPr>
              <a:t>数据仓库实施方法论，贴合项目实际。</a:t>
            </a:r>
          </a:p>
          <a:p>
            <a:pPr marL="419100" indent="-419100" eaLnBrk="1" hangingPunct="1">
              <a:lnSpc>
                <a:spcPct val="120000"/>
              </a:lnSpc>
              <a:buFontTx/>
              <a:buAutoNum type="arabicPeriod"/>
            </a:pPr>
            <a:r>
              <a:rPr lang="zh-CN" altLang="en-US" sz="2000" dirty="0" smtClean="0">
                <a:ea typeface="宋体" pitchFamily="2" charset="-122"/>
              </a:rPr>
              <a:t>在多个行业，多个客户，有多年的</a:t>
            </a:r>
            <a:r>
              <a:rPr lang="zh-CN" altLang="en-US" sz="2000" b="1" dirty="0" smtClean="0">
                <a:solidFill>
                  <a:srgbClr val="FF0000"/>
                </a:solidFill>
                <a:ea typeface="宋体" pitchFamily="2" charset="-122"/>
              </a:rPr>
              <a:t>数据质量治理经验</a:t>
            </a:r>
            <a:r>
              <a:rPr lang="zh-CN" altLang="en-US" sz="2000" dirty="0" smtClean="0">
                <a:ea typeface="宋体" pitchFamily="2" charset="-122"/>
              </a:rPr>
              <a:t>。</a:t>
            </a:r>
          </a:p>
          <a:p>
            <a:pPr marL="419100" indent="-419100" eaLnBrk="1" hangingPunct="1">
              <a:lnSpc>
                <a:spcPct val="120000"/>
              </a:lnSpc>
              <a:buFontTx/>
              <a:buAutoNum type="arabicPeriod"/>
            </a:pPr>
            <a:r>
              <a:rPr lang="zh-CN" altLang="en-US" sz="2000" dirty="0" smtClean="0">
                <a:ea typeface="宋体" pitchFamily="2" charset="-122"/>
              </a:rPr>
              <a:t>不是简单的一个工具，而是</a:t>
            </a:r>
            <a:r>
              <a:rPr lang="zh-CN" altLang="en-US" sz="2000" b="1" dirty="0" smtClean="0">
                <a:solidFill>
                  <a:srgbClr val="FF0000"/>
                </a:solidFill>
                <a:ea typeface="宋体" pitchFamily="2" charset="-122"/>
              </a:rPr>
              <a:t>一整套方法论</a:t>
            </a:r>
            <a:r>
              <a:rPr lang="zh-CN" altLang="en-US" sz="2000" dirty="0" smtClean="0">
                <a:ea typeface="宋体" pitchFamily="2" charset="-122"/>
              </a:rPr>
              <a:t>。</a:t>
            </a:r>
          </a:p>
          <a:p>
            <a:pPr marL="419100" indent="-419100" eaLnBrk="1" hangingPunct="1">
              <a:lnSpc>
                <a:spcPct val="120000"/>
              </a:lnSpc>
              <a:buFontTx/>
              <a:buAutoNum type="arabicPeriod"/>
            </a:pPr>
            <a:r>
              <a:rPr lang="zh-CN" altLang="en-US" sz="2000" dirty="0" smtClean="0">
                <a:ea typeface="宋体" pitchFamily="2" charset="-122"/>
              </a:rPr>
              <a:t>丰富的技术检查指标，能够</a:t>
            </a:r>
            <a:r>
              <a:rPr lang="zh-CN" altLang="en-US" sz="2000" b="1" dirty="0" smtClean="0">
                <a:solidFill>
                  <a:srgbClr val="FF0000"/>
                </a:solidFill>
                <a:ea typeface="宋体" pitchFamily="2" charset="-122"/>
              </a:rPr>
              <a:t>快速批量部署</a:t>
            </a:r>
            <a:r>
              <a:rPr lang="zh-CN" altLang="en-US" sz="2000" dirty="0" smtClean="0">
                <a:ea typeface="宋体" pitchFamily="2" charset="-122"/>
              </a:rPr>
              <a:t>。</a:t>
            </a:r>
          </a:p>
          <a:p>
            <a:pPr marL="419100" indent="-419100" eaLnBrk="1" hangingPunct="1">
              <a:lnSpc>
                <a:spcPct val="120000"/>
              </a:lnSpc>
              <a:buFontTx/>
              <a:buAutoNum type="arabicPeriod"/>
            </a:pPr>
            <a:r>
              <a:rPr lang="zh-CN" altLang="en-US" sz="2000" dirty="0" smtClean="0">
                <a:ea typeface="宋体" pitchFamily="2" charset="-122"/>
              </a:rPr>
              <a:t>完整的业务检查模板，数据质量治理流程。</a:t>
            </a:r>
          </a:p>
          <a:p>
            <a:pPr marL="419100" indent="-419100" eaLnBrk="1" hangingPunct="1">
              <a:lnSpc>
                <a:spcPct val="120000"/>
              </a:lnSpc>
              <a:buFontTx/>
              <a:buAutoNum type="arabicPeriod"/>
            </a:pPr>
            <a:r>
              <a:rPr lang="zh-CN" altLang="en-US" sz="2000" dirty="0" smtClean="0">
                <a:ea typeface="宋体" pitchFamily="2" charset="-122"/>
              </a:rPr>
              <a:t>是企业</a:t>
            </a:r>
            <a:r>
              <a:rPr lang="zh-CN" altLang="en-US" sz="2000" dirty="0" smtClean="0">
                <a:ea typeface="宋体" pitchFamily="2" charset="-122"/>
              </a:rPr>
              <a:t>级数据管控平台的重要组成部分。</a:t>
            </a:r>
          </a:p>
          <a:p>
            <a:pPr marL="419100" indent="-419100" eaLnBrk="1" hangingPunct="1">
              <a:lnSpc>
                <a:spcPct val="120000"/>
              </a:lnSpc>
              <a:buFontTx/>
              <a:buAutoNum type="arabicPeriod"/>
            </a:pPr>
            <a:r>
              <a:rPr lang="zh-CN" altLang="en-US" sz="2000" dirty="0" smtClean="0">
                <a:ea typeface="宋体" pitchFamily="2" charset="-122"/>
              </a:rPr>
              <a:t>数据质量管理已经集成在数据仓库开发过程之中。</a:t>
            </a:r>
          </a:p>
          <a:p>
            <a:pPr marL="419100" indent="-419100" eaLnBrk="1" hangingPunct="1">
              <a:lnSpc>
                <a:spcPct val="120000"/>
              </a:lnSpc>
              <a:buFontTx/>
              <a:buAutoNum type="arabicPeriod"/>
            </a:pPr>
            <a:r>
              <a:rPr lang="zh-CN" altLang="en-US" sz="2000" dirty="0" smtClean="0">
                <a:ea typeface="宋体" pitchFamily="2" charset="-122"/>
              </a:rPr>
              <a:t>可扩展性好，能够无缝实现企业级数据质量管理。</a:t>
            </a:r>
          </a:p>
          <a:p>
            <a:pPr marL="419100" indent="-419100" eaLnBrk="1" hangingPunct="1">
              <a:lnSpc>
                <a:spcPct val="120000"/>
              </a:lnSpc>
              <a:buFontTx/>
              <a:buAutoNum type="arabicPeriod"/>
            </a:pPr>
            <a:r>
              <a:rPr lang="zh-CN" altLang="en-US" sz="2000" dirty="0" smtClean="0">
                <a:ea typeface="宋体" pitchFamily="2" charset="-122"/>
              </a:rPr>
              <a:t>功能强大，性能卓越，性价比高。</a:t>
            </a:r>
          </a:p>
        </p:txBody>
      </p:sp>
      <p:sp>
        <p:nvSpPr>
          <p:cNvPr id="69635"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CA8AF3FB-60A8-4FBE-8010-E8CF01A191B2}" type="slidenum">
              <a:rPr lang="zh-CN" altLang="en-US" sz="800" smtClean="0">
                <a:ea typeface="宋体" pitchFamily="2" charset="-122"/>
              </a:rPr>
              <a:pPr/>
              <a:t>38</a:t>
            </a:fld>
            <a:r>
              <a:rPr lang="en-US" altLang="zh-CN" sz="800" smtClean="0">
                <a:ea typeface="宋体" pitchFamily="2" charset="-122"/>
              </a:rPr>
              <a:t>  &gt; </a:t>
            </a:r>
            <a:fld id="{AC0EFC21-4BA7-40EA-8805-F8CB015EAC40}" type="datetime1">
              <a:rPr lang="en-US" altLang="zh-CN" sz="800" smtClean="0">
                <a:ea typeface="宋体" pitchFamily="2" charset="-122"/>
              </a:rPr>
              <a:pPr/>
              <a:t>10/9/2016</a:t>
            </a:fld>
            <a:endParaRPr lang="en-US" altLang="zh-CN" sz="800" smtClean="0">
              <a:ea typeface="宋体" pitchFamily="2" charset="-122"/>
            </a:endParaRPr>
          </a:p>
        </p:txBody>
      </p:sp>
      <p:sp>
        <p:nvSpPr>
          <p:cNvPr id="69634"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eaLnBrk="1" hangingPunct="1"/>
            <a:r>
              <a:rPr lang="zh-CN" altLang="en-US" smtClean="0">
                <a:ea typeface="宋体" pitchFamily="2" charset="-122"/>
              </a:rPr>
              <a:t>问题与回答</a:t>
            </a:r>
          </a:p>
        </p:txBody>
      </p:sp>
      <p:sp>
        <p:nvSpPr>
          <p:cNvPr id="89091"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D93BDD20-BE64-4CDA-8D5A-08E36F3F1EA3}" type="slidenum">
              <a:rPr lang="zh-CN" altLang="en-US" sz="800" smtClean="0">
                <a:ea typeface="宋体" pitchFamily="2" charset="-122"/>
              </a:rPr>
              <a:pPr/>
              <a:t>39</a:t>
            </a:fld>
            <a:r>
              <a:rPr lang="en-US" altLang="zh-CN" sz="800" smtClean="0">
                <a:ea typeface="宋体" pitchFamily="2" charset="-122"/>
              </a:rPr>
              <a:t>  &gt;  </a:t>
            </a:r>
            <a:fld id="{7DC0602C-9B63-4418-B8A3-FE887C9327C5}" type="datetime1">
              <a:rPr lang="en-US" altLang="zh-CN" sz="800" smtClean="0">
                <a:ea typeface="宋体" pitchFamily="2" charset="-122"/>
              </a:rPr>
              <a:pPr/>
              <a:t>10/9/2016</a:t>
            </a:fld>
            <a:endParaRPr lang="en-US" altLang="zh-CN" sz="800" smtClean="0">
              <a:ea typeface="宋体" pitchFamily="2" charset="-122"/>
            </a:endParaRPr>
          </a:p>
        </p:txBody>
      </p:sp>
      <p:sp>
        <p:nvSpPr>
          <p:cNvPr id="89090"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ea typeface="宋体" pitchFamily="2" charset="-122"/>
              </a:rPr>
              <a:t> </a:t>
            </a:r>
            <a:r>
              <a:rPr lang="en-US" altLang="zh-CN" sz="800" dirty="0" smtClean="0">
                <a:ea typeface="宋体" pitchFamily="2" charset="-122"/>
              </a:rPr>
              <a:t>Confidential</a:t>
            </a:r>
          </a:p>
        </p:txBody>
      </p:sp>
      <p:graphicFrame>
        <p:nvGraphicFramePr>
          <p:cNvPr id="89093" name="Object 3"/>
          <p:cNvGraphicFramePr>
            <a:graphicFrameLocks noChangeAspect="1"/>
          </p:cNvGraphicFramePr>
          <p:nvPr/>
        </p:nvGraphicFramePr>
        <p:xfrm>
          <a:off x="1490663" y="1773238"/>
          <a:ext cx="1857375" cy="3995737"/>
        </p:xfrm>
        <a:graphic>
          <a:graphicData uri="http://schemas.openxmlformats.org/presentationml/2006/ole">
            <mc:AlternateContent xmlns:mc="http://schemas.openxmlformats.org/markup-compatibility/2006">
              <mc:Choice xmlns:v="urn:schemas-microsoft-com:vml" Requires="v">
                <p:oleObj spid="_x0000_s89117" name="Clip" r:id="rId3" imgW="1857375" imgH="3995738" progId="MS_ClipArt_Gallery.2">
                  <p:embed/>
                </p:oleObj>
              </mc:Choice>
              <mc:Fallback>
                <p:oleObj name="Clip" r:id="rId3" imgW="1857375" imgH="3995738"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63" y="1773238"/>
                        <a:ext cx="1857375" cy="399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9094" name="Picture 2" descr="questions_raiseha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8975" y="1143000"/>
            <a:ext cx="46450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0"/>
            <a:ext cx="8820150" cy="1143000"/>
          </a:xfrm>
        </p:spPr>
        <p:txBody>
          <a:bodyPr/>
          <a:lstStyle/>
          <a:p>
            <a:pPr eaLnBrk="1" hangingPunct="1"/>
            <a:r>
              <a:rPr lang="zh-CN" altLang="en-US" dirty="0" smtClean="0">
                <a:ea typeface="宋体" pitchFamily="2" charset="-122"/>
              </a:rPr>
              <a:t>企业</a:t>
            </a:r>
            <a:r>
              <a:rPr lang="zh-CN" altLang="en-US" dirty="0" smtClean="0">
                <a:ea typeface="宋体" pitchFamily="2" charset="-122"/>
              </a:rPr>
              <a:t>级信息管控体系</a:t>
            </a:r>
            <a:endParaRPr lang="en-US" altLang="zh-CN" dirty="0" smtClean="0">
              <a:ea typeface="宋体" pitchFamily="2" charset="-122"/>
            </a:endParaRPr>
          </a:p>
        </p:txBody>
      </p:sp>
      <p:sp>
        <p:nvSpPr>
          <p:cNvPr id="31747" name="Text Box 3"/>
          <p:cNvSpPr txBox="1">
            <a:spLocks noChangeArrowheads="1"/>
          </p:cNvSpPr>
          <p:nvPr/>
        </p:nvSpPr>
        <p:spPr bwMode="auto">
          <a:xfrm>
            <a:off x="250825" y="1219200"/>
            <a:ext cx="472916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171450">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nSpc>
                <a:spcPts val="2300"/>
              </a:lnSpc>
              <a:buClr>
                <a:schemeClr val="accent1"/>
              </a:buClr>
              <a:buSzPct val="120000"/>
            </a:pPr>
            <a:r>
              <a:rPr lang="zh-CN" altLang="en-US" sz="1800" b="1" dirty="0">
                <a:latin typeface="华文细黑" pitchFamily="2" charset="-122"/>
                <a:ea typeface="华文细黑" pitchFamily="2" charset="-122"/>
              </a:rPr>
              <a:t>企业级信息管控</a:t>
            </a:r>
          </a:p>
          <a:p>
            <a:pPr>
              <a:lnSpc>
                <a:spcPts val="2300"/>
              </a:lnSpc>
              <a:buClr>
                <a:schemeClr val="accent1"/>
              </a:buClr>
              <a:buSzPct val="120000"/>
              <a:buFontTx/>
              <a:buChar char="•"/>
            </a:pPr>
            <a:r>
              <a:rPr lang="zh-CN" altLang="en-US" sz="1400" dirty="0">
                <a:latin typeface="华文细黑" pitchFamily="2" charset="-122"/>
                <a:ea typeface="华文细黑" pitchFamily="2" charset="-122"/>
              </a:rPr>
              <a:t>战略性和策略性管理，项目所有权和优先次序设定</a:t>
            </a:r>
          </a:p>
          <a:p>
            <a:pPr>
              <a:lnSpc>
                <a:spcPts val="2300"/>
              </a:lnSpc>
              <a:buClr>
                <a:schemeClr val="accent1"/>
              </a:buClr>
              <a:buSzPct val="120000"/>
            </a:pPr>
            <a:r>
              <a:rPr lang="zh-CN" altLang="en-US" sz="1800" b="1" dirty="0">
                <a:latin typeface="华文细黑" pitchFamily="2" charset="-122"/>
                <a:ea typeface="华文细黑" pitchFamily="2" charset="-122"/>
              </a:rPr>
              <a:t>数据管理</a:t>
            </a:r>
          </a:p>
          <a:p>
            <a:pPr>
              <a:lnSpc>
                <a:spcPts val="2300"/>
              </a:lnSpc>
              <a:buClr>
                <a:schemeClr val="accent1"/>
              </a:buClr>
              <a:buSzPct val="120000"/>
              <a:buFontTx/>
              <a:buChar char="•"/>
            </a:pPr>
            <a:r>
              <a:rPr lang="zh-CN" altLang="en-US" sz="1400" dirty="0">
                <a:latin typeface="华文细黑" pitchFamily="2" charset="-122"/>
                <a:ea typeface="华文细黑" pitchFamily="2" charset="-122"/>
              </a:rPr>
              <a:t>界定日常持续创建、使用和废止数据的职责</a:t>
            </a:r>
          </a:p>
          <a:p>
            <a:pPr>
              <a:lnSpc>
                <a:spcPts val="2300"/>
              </a:lnSpc>
              <a:buClr>
                <a:schemeClr val="accent1"/>
              </a:buClr>
              <a:buSzPct val="120000"/>
            </a:pPr>
            <a:r>
              <a:rPr lang="zh-CN" altLang="en-US" sz="1800" b="1" dirty="0">
                <a:solidFill>
                  <a:srgbClr val="FFC000"/>
                </a:solidFill>
                <a:latin typeface="华文细黑" pitchFamily="2" charset="-122"/>
                <a:ea typeface="华文细黑" pitchFamily="2" charset="-122"/>
              </a:rPr>
              <a:t>元数据管理</a:t>
            </a:r>
          </a:p>
          <a:p>
            <a:pPr>
              <a:lnSpc>
                <a:spcPts val="2300"/>
              </a:lnSpc>
              <a:buClr>
                <a:schemeClr val="accent1"/>
              </a:buClr>
              <a:buSzPct val="120000"/>
              <a:buFontTx/>
              <a:buChar char="•"/>
            </a:pPr>
            <a:r>
              <a:rPr lang="zh-CN" altLang="en-US" sz="1400" dirty="0">
                <a:solidFill>
                  <a:srgbClr val="FFC000"/>
                </a:solidFill>
                <a:latin typeface="华文细黑" pitchFamily="2" charset="-122"/>
                <a:ea typeface="华文细黑" pitchFamily="2" charset="-122"/>
              </a:rPr>
              <a:t>用来描述如何、何时和由谁来负责数据的接收、创建、访问、修改和格式的数据</a:t>
            </a:r>
          </a:p>
          <a:p>
            <a:pPr>
              <a:lnSpc>
                <a:spcPts val="2300"/>
              </a:lnSpc>
              <a:buClr>
                <a:schemeClr val="accent1"/>
              </a:buClr>
              <a:buSzPct val="120000"/>
            </a:pPr>
            <a:r>
              <a:rPr lang="zh-CN" altLang="en-US" sz="1800" b="1" dirty="0">
                <a:latin typeface="华文细黑" pitchFamily="2" charset="-122"/>
                <a:ea typeface="华文细黑" pitchFamily="2" charset="-122"/>
              </a:rPr>
              <a:t>数据标准</a:t>
            </a:r>
          </a:p>
          <a:p>
            <a:pPr>
              <a:lnSpc>
                <a:spcPts val="2300"/>
              </a:lnSpc>
              <a:buClr>
                <a:schemeClr val="accent1"/>
              </a:buClr>
              <a:buSzPct val="120000"/>
              <a:buFontTx/>
              <a:buChar char="•"/>
            </a:pPr>
            <a:r>
              <a:rPr lang="zh-CN" altLang="en-US" sz="1400" dirty="0">
                <a:latin typeface="华文细黑" pitchFamily="2" charset="-122"/>
                <a:ea typeface="华文细黑" pitchFamily="2" charset="-122"/>
              </a:rPr>
              <a:t>数据的业务、技术规范性文档</a:t>
            </a:r>
          </a:p>
          <a:p>
            <a:pPr>
              <a:lnSpc>
                <a:spcPts val="2300"/>
              </a:lnSpc>
              <a:buClr>
                <a:schemeClr val="accent1"/>
              </a:buClr>
              <a:buSzPct val="120000"/>
            </a:pPr>
            <a:r>
              <a:rPr lang="zh-CN" altLang="en-US" sz="1800" b="1" dirty="0">
                <a:solidFill>
                  <a:srgbClr val="FFC000"/>
                </a:solidFill>
                <a:latin typeface="华文细黑" pitchFamily="2" charset="-122"/>
                <a:ea typeface="华文细黑" pitchFamily="2" charset="-122"/>
              </a:rPr>
              <a:t>数据质量</a:t>
            </a:r>
          </a:p>
          <a:p>
            <a:pPr>
              <a:lnSpc>
                <a:spcPts val="2300"/>
              </a:lnSpc>
              <a:buClr>
                <a:schemeClr val="accent1"/>
              </a:buClr>
              <a:buSzPct val="120000"/>
              <a:buFontTx/>
              <a:buChar char="•"/>
            </a:pPr>
            <a:r>
              <a:rPr lang="zh-CN" altLang="en-US" sz="1400" dirty="0">
                <a:solidFill>
                  <a:srgbClr val="FFC000"/>
                </a:solidFill>
                <a:latin typeface="华文细黑" pitchFamily="2" charset="-122"/>
                <a:ea typeface="华文细黑" pitchFamily="2" charset="-122"/>
              </a:rPr>
              <a:t>数据满足特定使用的适用度，包括完整性和业务规则遵从性</a:t>
            </a:r>
            <a:endParaRPr lang="en-US" altLang="zh-CN" sz="1400" dirty="0">
              <a:solidFill>
                <a:srgbClr val="FFC000"/>
              </a:solidFill>
              <a:latin typeface="华文细黑" pitchFamily="2" charset="-122"/>
              <a:ea typeface="华文细黑" pitchFamily="2" charset="-122"/>
            </a:endParaRPr>
          </a:p>
          <a:p>
            <a:pPr>
              <a:lnSpc>
                <a:spcPts val="2300"/>
              </a:lnSpc>
              <a:buClr>
                <a:schemeClr val="accent1"/>
              </a:buClr>
              <a:buSzPct val="120000"/>
            </a:pPr>
            <a:r>
              <a:rPr lang="zh-CN" altLang="en-US" sz="1800" b="1" dirty="0">
                <a:latin typeface="华文细黑" pitchFamily="2" charset="-122"/>
                <a:ea typeface="华文细黑" pitchFamily="2" charset="-122"/>
              </a:rPr>
              <a:t>数据整合</a:t>
            </a:r>
          </a:p>
          <a:p>
            <a:pPr>
              <a:lnSpc>
                <a:spcPts val="2300"/>
              </a:lnSpc>
              <a:buClr>
                <a:schemeClr val="accent1"/>
              </a:buClr>
              <a:buSzPct val="120000"/>
              <a:buFontTx/>
              <a:buChar char="•"/>
            </a:pPr>
            <a:r>
              <a:rPr lang="zh-CN" altLang="en-US" sz="1400" dirty="0">
                <a:latin typeface="华文细黑" pitchFamily="2" charset="-122"/>
                <a:ea typeface="华文细黑" pitchFamily="2" charset="-122"/>
              </a:rPr>
              <a:t>对各主题进行数据清理、转换、整合和丰富的流程</a:t>
            </a:r>
          </a:p>
          <a:p>
            <a:pPr>
              <a:lnSpc>
                <a:spcPts val="2300"/>
              </a:lnSpc>
              <a:buClr>
                <a:schemeClr val="accent1"/>
              </a:buClr>
              <a:buSzPct val="120000"/>
            </a:pPr>
            <a:r>
              <a:rPr lang="zh-CN" altLang="en-US" sz="1800" b="1" dirty="0">
                <a:latin typeface="华文细黑" pitchFamily="2" charset="-122"/>
                <a:ea typeface="华文细黑" pitchFamily="2" charset="-122"/>
              </a:rPr>
              <a:t>数据安全与隐私</a:t>
            </a:r>
          </a:p>
          <a:p>
            <a:pPr>
              <a:lnSpc>
                <a:spcPts val="2300"/>
              </a:lnSpc>
              <a:buClr>
                <a:schemeClr val="accent1"/>
              </a:buClr>
              <a:buSzPct val="120000"/>
              <a:buFontTx/>
              <a:buChar char="•"/>
            </a:pPr>
            <a:r>
              <a:rPr lang="zh-CN" altLang="en-US" sz="1400" dirty="0">
                <a:latin typeface="华文细黑" pitchFamily="2" charset="-122"/>
                <a:ea typeface="华文细黑" pitchFamily="2" charset="-122"/>
              </a:rPr>
              <a:t>各业务主题对安全性和保密性的要求，包括审计能力</a:t>
            </a:r>
          </a:p>
          <a:p>
            <a:pPr>
              <a:lnSpc>
                <a:spcPts val="2300"/>
              </a:lnSpc>
              <a:buClr>
                <a:schemeClr val="accent1"/>
              </a:buClr>
              <a:buSzPct val="120000"/>
            </a:pPr>
            <a:r>
              <a:rPr lang="zh-CN" altLang="en-US" sz="1800" b="1" dirty="0">
                <a:latin typeface="华文细黑" pitchFamily="2" charset="-122"/>
                <a:ea typeface="华文细黑" pitchFamily="2" charset="-122"/>
              </a:rPr>
              <a:t>主数据管理</a:t>
            </a:r>
          </a:p>
          <a:p>
            <a:pPr>
              <a:lnSpc>
                <a:spcPts val="2300"/>
              </a:lnSpc>
              <a:buClr>
                <a:schemeClr val="accent1"/>
              </a:buClr>
              <a:buSzPct val="120000"/>
              <a:buFontTx/>
              <a:buChar char="•"/>
            </a:pPr>
            <a:r>
              <a:rPr lang="zh-CN" altLang="en-US" sz="1400" dirty="0">
                <a:latin typeface="华文细黑" pitchFamily="2" charset="-122"/>
                <a:ea typeface="华文细黑" pitchFamily="2" charset="-122"/>
              </a:rPr>
              <a:t>数据资产以及定义企业运营的关系</a:t>
            </a:r>
          </a:p>
        </p:txBody>
      </p:sp>
      <p:sp>
        <p:nvSpPr>
          <p:cNvPr id="31748" name="Text Box 4"/>
          <p:cNvSpPr txBox="1">
            <a:spLocks noChangeArrowheads="1"/>
          </p:cNvSpPr>
          <p:nvPr/>
        </p:nvSpPr>
        <p:spPr bwMode="auto">
          <a:xfrm>
            <a:off x="5389563" y="5572125"/>
            <a:ext cx="313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2400" b="1">
                <a:solidFill>
                  <a:schemeClr val="accent1"/>
                </a:solidFill>
                <a:ea typeface="宋体" pitchFamily="2" charset="-122"/>
              </a:rPr>
              <a:t>人员、流程和技术</a:t>
            </a:r>
            <a:endParaRPr lang="en-US" altLang="zh-CN" sz="2400" b="1">
              <a:solidFill>
                <a:schemeClr val="accent2"/>
              </a:solidFill>
              <a:ea typeface="宋体" pitchFamily="2" charset="-122"/>
            </a:endParaRPr>
          </a:p>
        </p:txBody>
      </p:sp>
      <p:sp>
        <p:nvSpPr>
          <p:cNvPr id="31749" name="Oval 6"/>
          <p:cNvSpPr>
            <a:spLocks noChangeArrowheads="1"/>
          </p:cNvSpPr>
          <p:nvPr/>
        </p:nvSpPr>
        <p:spPr bwMode="auto">
          <a:xfrm>
            <a:off x="4916488" y="1428750"/>
            <a:ext cx="4041775" cy="40417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50" name="Oval 7"/>
          <p:cNvSpPr>
            <a:spLocks noChangeArrowheads="1"/>
          </p:cNvSpPr>
          <p:nvPr/>
        </p:nvSpPr>
        <p:spPr bwMode="auto">
          <a:xfrm>
            <a:off x="5349875" y="1862138"/>
            <a:ext cx="3175000" cy="317500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51" name="Rectangle 8"/>
          <p:cNvSpPr>
            <a:spLocks noChangeArrowheads="1"/>
          </p:cNvSpPr>
          <p:nvPr/>
        </p:nvSpPr>
        <p:spPr bwMode="auto">
          <a:xfrm>
            <a:off x="6172200" y="1395413"/>
            <a:ext cx="16398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spcBef>
                <a:spcPct val="50000"/>
              </a:spcBef>
            </a:pPr>
            <a:r>
              <a:rPr lang="zh-CN" altLang="en-US" sz="1400">
                <a:ea typeface="宋体" pitchFamily="2" charset="-122"/>
              </a:rPr>
              <a:t>企业级信息管控</a:t>
            </a:r>
          </a:p>
        </p:txBody>
      </p:sp>
      <p:sp>
        <p:nvSpPr>
          <p:cNvPr id="31752" name="Rectangle 9"/>
          <p:cNvSpPr>
            <a:spLocks noChangeArrowheads="1"/>
          </p:cNvSpPr>
          <p:nvPr/>
        </p:nvSpPr>
        <p:spPr bwMode="auto">
          <a:xfrm>
            <a:off x="6102350" y="4938713"/>
            <a:ext cx="1638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spcBef>
                <a:spcPct val="50000"/>
              </a:spcBef>
            </a:pPr>
            <a:r>
              <a:rPr lang="zh-CN" altLang="en-US" sz="1400">
                <a:ea typeface="宋体" pitchFamily="2" charset="-122"/>
              </a:rPr>
              <a:t>数据管理</a:t>
            </a:r>
          </a:p>
        </p:txBody>
      </p:sp>
      <p:sp>
        <p:nvSpPr>
          <p:cNvPr id="31753" name="Oval 10"/>
          <p:cNvSpPr>
            <a:spLocks noChangeArrowheads="1"/>
          </p:cNvSpPr>
          <p:nvPr/>
        </p:nvSpPr>
        <p:spPr bwMode="auto">
          <a:xfrm>
            <a:off x="6164263" y="2598738"/>
            <a:ext cx="1547812" cy="15462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54" name="Oval 11"/>
          <p:cNvSpPr>
            <a:spLocks noChangeArrowheads="1"/>
          </p:cNvSpPr>
          <p:nvPr/>
        </p:nvSpPr>
        <p:spPr bwMode="auto">
          <a:xfrm>
            <a:off x="5524500" y="2952750"/>
            <a:ext cx="908050" cy="909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55" name="Text Box 12"/>
          <p:cNvSpPr txBox="1">
            <a:spLocks noChangeArrowheads="1"/>
          </p:cNvSpPr>
          <p:nvPr/>
        </p:nvSpPr>
        <p:spPr bwMode="auto">
          <a:xfrm>
            <a:off x="5524500" y="3154363"/>
            <a:ext cx="9080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1400" b="1" dirty="0">
                <a:solidFill>
                  <a:schemeClr val="bg1"/>
                </a:solidFill>
                <a:ea typeface="宋体" pitchFamily="2" charset="-122"/>
              </a:rPr>
              <a:t>主数据</a:t>
            </a:r>
            <a:r>
              <a:rPr lang="en-US" altLang="zh-CN" sz="1400" b="1" dirty="0">
                <a:solidFill>
                  <a:schemeClr val="bg1"/>
                </a:solidFill>
                <a:ea typeface="宋体" pitchFamily="2" charset="-122"/>
              </a:rPr>
              <a:t/>
            </a:r>
            <a:br>
              <a:rPr lang="en-US" altLang="zh-CN" sz="1400" b="1" dirty="0">
                <a:solidFill>
                  <a:schemeClr val="bg1"/>
                </a:solidFill>
                <a:ea typeface="宋体" pitchFamily="2" charset="-122"/>
              </a:rPr>
            </a:br>
            <a:r>
              <a:rPr lang="zh-CN" altLang="en-US" sz="1400" b="1" dirty="0">
                <a:solidFill>
                  <a:schemeClr val="bg1"/>
                </a:solidFill>
                <a:ea typeface="宋体" pitchFamily="2" charset="-122"/>
              </a:rPr>
              <a:t>管理</a:t>
            </a:r>
          </a:p>
        </p:txBody>
      </p:sp>
      <p:sp>
        <p:nvSpPr>
          <p:cNvPr id="31756" name="Oval 13"/>
          <p:cNvSpPr>
            <a:spLocks noChangeArrowheads="1"/>
          </p:cNvSpPr>
          <p:nvPr/>
        </p:nvSpPr>
        <p:spPr bwMode="auto">
          <a:xfrm>
            <a:off x="6904038" y="2060575"/>
            <a:ext cx="908050" cy="90805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57" name="Text Box 14"/>
          <p:cNvSpPr txBox="1">
            <a:spLocks noChangeArrowheads="1"/>
          </p:cNvSpPr>
          <p:nvPr/>
        </p:nvSpPr>
        <p:spPr bwMode="auto">
          <a:xfrm>
            <a:off x="7078663" y="2262188"/>
            <a:ext cx="6238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1400" b="1" dirty="0">
                <a:solidFill>
                  <a:schemeClr val="bg1"/>
                </a:solidFill>
                <a:ea typeface="宋体" pitchFamily="2" charset="-122"/>
              </a:rPr>
              <a:t>数据质量</a:t>
            </a:r>
          </a:p>
        </p:txBody>
      </p:sp>
      <p:sp>
        <p:nvSpPr>
          <p:cNvPr id="31758" name="Oval 15"/>
          <p:cNvSpPr>
            <a:spLocks noChangeArrowheads="1"/>
          </p:cNvSpPr>
          <p:nvPr/>
        </p:nvSpPr>
        <p:spPr bwMode="auto">
          <a:xfrm>
            <a:off x="5894388" y="2060575"/>
            <a:ext cx="908050" cy="90805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59" name="Text Box 16"/>
          <p:cNvSpPr txBox="1">
            <a:spLocks noChangeArrowheads="1"/>
          </p:cNvSpPr>
          <p:nvPr/>
        </p:nvSpPr>
        <p:spPr bwMode="auto">
          <a:xfrm>
            <a:off x="5840413" y="2233613"/>
            <a:ext cx="10175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1400" b="1" dirty="0">
                <a:solidFill>
                  <a:schemeClr val="bg1"/>
                </a:solidFill>
                <a:ea typeface="宋体" pitchFamily="2" charset="-122"/>
              </a:rPr>
              <a:t>元数据</a:t>
            </a:r>
            <a:r>
              <a:rPr lang="en-US" altLang="zh-CN" sz="1400" b="1" dirty="0">
                <a:solidFill>
                  <a:schemeClr val="bg1"/>
                </a:solidFill>
                <a:ea typeface="宋体" pitchFamily="2" charset="-122"/>
              </a:rPr>
              <a:t/>
            </a:r>
            <a:br>
              <a:rPr lang="en-US" altLang="zh-CN" sz="1400" b="1" dirty="0">
                <a:solidFill>
                  <a:schemeClr val="bg1"/>
                </a:solidFill>
                <a:ea typeface="宋体" pitchFamily="2" charset="-122"/>
              </a:rPr>
            </a:br>
            <a:r>
              <a:rPr lang="zh-CN" altLang="en-US" sz="1400" b="1" dirty="0">
                <a:solidFill>
                  <a:schemeClr val="bg1"/>
                </a:solidFill>
                <a:ea typeface="宋体" pitchFamily="2" charset="-122"/>
              </a:rPr>
              <a:t>管理</a:t>
            </a:r>
          </a:p>
        </p:txBody>
      </p:sp>
      <p:sp>
        <p:nvSpPr>
          <p:cNvPr id="31760" name="Text Box 17"/>
          <p:cNvSpPr txBox="1">
            <a:spLocks noChangeArrowheads="1"/>
          </p:cNvSpPr>
          <p:nvPr/>
        </p:nvSpPr>
        <p:spPr bwMode="auto">
          <a:xfrm>
            <a:off x="6372225" y="2952750"/>
            <a:ext cx="11525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1600" b="1">
                <a:solidFill>
                  <a:schemeClr val="bg1"/>
                </a:solidFill>
                <a:ea typeface="宋体" pitchFamily="2" charset="-122"/>
              </a:rPr>
              <a:t>数据模型</a:t>
            </a:r>
            <a:r>
              <a:rPr lang="en-US" altLang="zh-CN" sz="1600" b="1">
                <a:solidFill>
                  <a:schemeClr val="bg1"/>
                </a:solidFill>
                <a:ea typeface="宋体" pitchFamily="2" charset="-122"/>
              </a:rPr>
              <a:t>&amp;</a:t>
            </a:r>
            <a:br>
              <a:rPr lang="en-US" altLang="zh-CN" sz="1600" b="1">
                <a:solidFill>
                  <a:schemeClr val="bg1"/>
                </a:solidFill>
                <a:ea typeface="宋体" pitchFamily="2" charset="-122"/>
              </a:rPr>
            </a:br>
            <a:r>
              <a:rPr lang="zh-CN" altLang="en-US" sz="1600" b="1">
                <a:solidFill>
                  <a:schemeClr val="bg1"/>
                </a:solidFill>
                <a:ea typeface="宋体" pitchFamily="2" charset="-122"/>
              </a:rPr>
              <a:t>业务视图</a:t>
            </a:r>
            <a:endParaRPr lang="en-US" altLang="zh-CN" sz="1600" b="1">
              <a:solidFill>
                <a:schemeClr val="bg1"/>
              </a:solidFill>
              <a:ea typeface="宋体" pitchFamily="2" charset="-122"/>
            </a:endParaRPr>
          </a:p>
        </p:txBody>
      </p:sp>
      <p:sp>
        <p:nvSpPr>
          <p:cNvPr id="31761" name="Oval 18"/>
          <p:cNvSpPr>
            <a:spLocks noChangeArrowheads="1"/>
          </p:cNvSpPr>
          <p:nvPr/>
        </p:nvSpPr>
        <p:spPr bwMode="auto">
          <a:xfrm>
            <a:off x="5922963" y="3889375"/>
            <a:ext cx="908050" cy="90805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62" name="Text Box 19"/>
          <p:cNvSpPr txBox="1">
            <a:spLocks noChangeArrowheads="1"/>
          </p:cNvSpPr>
          <p:nvPr/>
        </p:nvSpPr>
        <p:spPr bwMode="auto">
          <a:xfrm>
            <a:off x="5867400" y="4102100"/>
            <a:ext cx="1019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1500" b="1" dirty="0">
                <a:solidFill>
                  <a:schemeClr val="bg1"/>
                </a:solidFill>
                <a:ea typeface="宋体" pitchFamily="2" charset="-122"/>
              </a:rPr>
              <a:t>数据安全与隐私</a:t>
            </a:r>
          </a:p>
        </p:txBody>
      </p:sp>
      <p:sp>
        <p:nvSpPr>
          <p:cNvPr id="31763" name="Oval 20"/>
          <p:cNvSpPr>
            <a:spLocks noChangeArrowheads="1"/>
          </p:cNvSpPr>
          <p:nvPr/>
        </p:nvSpPr>
        <p:spPr bwMode="auto">
          <a:xfrm>
            <a:off x="6948488" y="3917950"/>
            <a:ext cx="908050" cy="90805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64" name="Text Box 21"/>
          <p:cNvSpPr txBox="1">
            <a:spLocks noChangeArrowheads="1"/>
          </p:cNvSpPr>
          <p:nvPr/>
        </p:nvSpPr>
        <p:spPr bwMode="auto">
          <a:xfrm>
            <a:off x="7127875" y="4095750"/>
            <a:ext cx="63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1500" b="1">
                <a:solidFill>
                  <a:schemeClr val="bg1"/>
                </a:solidFill>
                <a:ea typeface="宋体" pitchFamily="2" charset="-122"/>
              </a:rPr>
              <a:t>数据整合</a:t>
            </a:r>
          </a:p>
        </p:txBody>
      </p:sp>
      <p:sp>
        <p:nvSpPr>
          <p:cNvPr id="31765" name="Oval 11"/>
          <p:cNvSpPr>
            <a:spLocks noChangeArrowheads="1"/>
          </p:cNvSpPr>
          <p:nvPr/>
        </p:nvSpPr>
        <p:spPr bwMode="auto">
          <a:xfrm>
            <a:off x="7480300" y="2979738"/>
            <a:ext cx="908050" cy="90963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50000"/>
              </a:spcBef>
            </a:pPr>
            <a:endParaRPr lang="zh-CN" altLang="en-US">
              <a:ea typeface="宋体" pitchFamily="2" charset="-122"/>
            </a:endParaRPr>
          </a:p>
        </p:txBody>
      </p:sp>
      <p:sp>
        <p:nvSpPr>
          <p:cNvPr id="31766" name="Text Box 12"/>
          <p:cNvSpPr txBox="1">
            <a:spLocks noChangeArrowheads="1"/>
          </p:cNvSpPr>
          <p:nvPr/>
        </p:nvSpPr>
        <p:spPr bwMode="auto">
          <a:xfrm>
            <a:off x="7480300" y="3181350"/>
            <a:ext cx="9080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spcBef>
                <a:spcPct val="50000"/>
              </a:spcBef>
            </a:pPr>
            <a:r>
              <a:rPr lang="zh-CN" altLang="en-US" sz="1400" b="1" dirty="0">
                <a:solidFill>
                  <a:schemeClr val="bg1"/>
                </a:solidFill>
                <a:ea typeface="宋体" pitchFamily="2" charset="-122"/>
              </a:rPr>
              <a:t>数据</a:t>
            </a:r>
            <a:r>
              <a:rPr lang="en-US" altLang="zh-CN" sz="1400" b="1" dirty="0">
                <a:solidFill>
                  <a:schemeClr val="bg1"/>
                </a:solidFill>
                <a:ea typeface="宋体" pitchFamily="2" charset="-122"/>
              </a:rPr>
              <a:t/>
            </a:r>
            <a:br>
              <a:rPr lang="en-US" altLang="zh-CN" sz="1400" b="1" dirty="0">
                <a:solidFill>
                  <a:schemeClr val="bg1"/>
                </a:solidFill>
                <a:ea typeface="宋体" pitchFamily="2" charset="-122"/>
              </a:rPr>
            </a:br>
            <a:r>
              <a:rPr lang="zh-CN" altLang="en-US" sz="1400" b="1" dirty="0">
                <a:solidFill>
                  <a:schemeClr val="bg1"/>
                </a:solidFill>
                <a:ea typeface="宋体" pitchFamily="2" charset="-122"/>
              </a:rPr>
              <a:t>标准</a:t>
            </a:r>
          </a:p>
        </p:txBody>
      </p:sp>
      <p:sp>
        <p:nvSpPr>
          <p:cNvPr id="31767" name="日期占位符 3"/>
          <p:cNvSpPr txBox="1">
            <a:spLocks noGrp="1"/>
          </p:cNvSpPr>
          <p:nvPr/>
        </p:nvSpPr>
        <p:spPr bwMode="auto">
          <a:xfrm>
            <a:off x="19050" y="6621463"/>
            <a:ext cx="12842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C7E870C8-D24B-4DA3-AE8D-FD42B015D416}" type="slidenum">
              <a:rPr lang="en-US" altLang="zh-CN" sz="800">
                <a:latin typeface="华文细黑" pitchFamily="2" charset="-122"/>
                <a:ea typeface="华文细黑" pitchFamily="2" charset="-122"/>
              </a:rPr>
              <a:pPr/>
              <a:t>4</a:t>
            </a:fld>
            <a:r>
              <a:rPr lang="en-US" altLang="zh-CN" sz="800">
                <a:latin typeface="华文细黑" pitchFamily="2" charset="-122"/>
                <a:ea typeface="华文细黑" pitchFamily="2" charset="-122"/>
              </a:rPr>
              <a:t>  &gt;  </a:t>
            </a:r>
            <a:fld id="{97669BF1-251C-4CD1-93DA-3CF1F3573E5E}" type="datetime1">
              <a:rPr lang="en-US" altLang="zh-CN" sz="800">
                <a:latin typeface="华文细黑" pitchFamily="2" charset="-122"/>
                <a:ea typeface="华文细黑" pitchFamily="2" charset="-122"/>
              </a:rPr>
              <a:pPr/>
              <a:t>10/9/2016</a:t>
            </a:fld>
            <a:endParaRPr lang="en-US" altLang="zh-CN" sz="800">
              <a:latin typeface="华文细黑" pitchFamily="2" charset="-122"/>
              <a:ea typeface="华文细黑" pitchFamily="2" charset="-122"/>
            </a:endParaRPr>
          </a:p>
        </p:txBody>
      </p:sp>
    </p:spTree>
    <p:extLst>
      <p:ext uri="{BB962C8B-B14F-4D97-AF65-F5344CB8AC3E}">
        <p14:creationId xmlns:p14="http://schemas.microsoft.com/office/powerpoint/2010/main" val="90633969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zh-CN" altLang="en-US" smtClean="0">
                <a:ea typeface="宋体" pitchFamily="2" charset="-122"/>
              </a:rPr>
              <a:t>数据管控实施的三个方向</a:t>
            </a:r>
          </a:p>
        </p:txBody>
      </p:sp>
      <p:sp>
        <p:nvSpPr>
          <p:cNvPr id="32771"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8BE2AD38-73EF-4AF6-83FC-E5898EC7FA94}" type="slidenum">
              <a:rPr lang="zh-CN" altLang="en-US" sz="800" smtClean="0">
                <a:solidFill>
                  <a:srgbClr val="000000"/>
                </a:solidFill>
              </a:rPr>
              <a:pPr/>
              <a:t>5</a:t>
            </a:fld>
            <a:r>
              <a:rPr lang="en-US" altLang="zh-CN" sz="800" smtClean="0">
                <a:solidFill>
                  <a:srgbClr val="000000"/>
                </a:solidFill>
              </a:rPr>
              <a:t>  &gt;  </a:t>
            </a:r>
            <a:fld id="{B3BEC01A-ED28-4F00-BAB7-F43BAE697319}" type="datetime1">
              <a:rPr lang="en-US" altLang="zh-CN" sz="800" smtClean="0">
                <a:solidFill>
                  <a:srgbClr val="000000"/>
                </a:solidFill>
              </a:rPr>
              <a:pPr/>
              <a:t>10/9/2016</a:t>
            </a:fld>
            <a:endParaRPr lang="en-US" altLang="zh-CN" sz="800" smtClean="0">
              <a:solidFill>
                <a:srgbClr val="000000"/>
              </a:solidFill>
            </a:endParaRPr>
          </a:p>
        </p:txBody>
      </p:sp>
      <p:sp>
        <p:nvSpPr>
          <p:cNvPr id="32770"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solidFill>
                  <a:srgbClr val="000000"/>
                </a:solidFill>
              </a:rPr>
              <a:t> </a:t>
            </a:r>
            <a:r>
              <a:rPr lang="en-US" altLang="zh-CN" sz="800" dirty="0" smtClean="0">
                <a:solidFill>
                  <a:srgbClr val="000000"/>
                </a:solidFill>
              </a:rPr>
              <a:t>Confidential</a:t>
            </a:r>
          </a:p>
        </p:txBody>
      </p:sp>
      <p:sp>
        <p:nvSpPr>
          <p:cNvPr id="32773" name="Text Box 3"/>
          <p:cNvSpPr txBox="1">
            <a:spLocks noChangeArrowheads="1"/>
          </p:cNvSpPr>
          <p:nvPr/>
        </p:nvSpPr>
        <p:spPr bwMode="auto">
          <a:xfrm>
            <a:off x="495300" y="5154613"/>
            <a:ext cx="8153400" cy="1027112"/>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eaLnBrk="1" hangingPunct="1">
              <a:spcBef>
                <a:spcPct val="20000"/>
              </a:spcBef>
              <a:buClr>
                <a:srgbClr val="FF9900"/>
              </a:buClr>
              <a:buFontTx/>
              <a:buChar char="•"/>
            </a:pPr>
            <a:r>
              <a:rPr lang="zh-CN" altLang="en-US" sz="1800">
                <a:solidFill>
                  <a:srgbClr val="000000"/>
                </a:solidFill>
                <a:ea typeface="宋体" pitchFamily="2" charset="-122"/>
              </a:rPr>
              <a:t>平台：数据管控团队的工作必须建立在自动化的高效的信息平台。</a:t>
            </a:r>
          </a:p>
          <a:p>
            <a:pPr eaLnBrk="1" hangingPunct="1">
              <a:spcBef>
                <a:spcPct val="20000"/>
              </a:spcBef>
              <a:buClr>
                <a:srgbClr val="FF9900"/>
              </a:buClr>
              <a:buFontTx/>
              <a:buChar char="•"/>
            </a:pPr>
            <a:r>
              <a:rPr lang="zh-CN" altLang="en-US" sz="1800">
                <a:solidFill>
                  <a:srgbClr val="000000"/>
                </a:solidFill>
                <a:ea typeface="宋体" pitchFamily="2" charset="-122"/>
              </a:rPr>
              <a:t>接口：企业的信息系统之间应按照数据管控接口规范进行交互。</a:t>
            </a:r>
          </a:p>
          <a:p>
            <a:pPr eaLnBrk="1" hangingPunct="1">
              <a:spcBef>
                <a:spcPct val="20000"/>
              </a:spcBef>
              <a:buClr>
                <a:srgbClr val="FF9900"/>
              </a:buClr>
              <a:buFontTx/>
              <a:buChar char="•"/>
            </a:pPr>
            <a:r>
              <a:rPr lang="zh-CN" altLang="en-US" sz="1800">
                <a:solidFill>
                  <a:srgbClr val="000000"/>
                </a:solidFill>
                <a:ea typeface="宋体" pitchFamily="2" charset="-122"/>
              </a:rPr>
              <a:t>模板：信息系统向数据管控平台提交数据可以通过标准模板。</a:t>
            </a:r>
            <a:endParaRPr lang="zh-CN" altLang="en-US" sz="1600" b="1">
              <a:solidFill>
                <a:srgbClr val="000000"/>
              </a:solidFill>
              <a:ea typeface="宋体" pitchFamily="2" charset="-122"/>
            </a:endParaRPr>
          </a:p>
        </p:txBody>
      </p:sp>
      <p:sp>
        <p:nvSpPr>
          <p:cNvPr id="32774" name="Text Box 4"/>
          <p:cNvSpPr txBox="1">
            <a:spLocks noChangeArrowheads="1"/>
          </p:cNvSpPr>
          <p:nvPr/>
        </p:nvSpPr>
        <p:spPr bwMode="auto">
          <a:xfrm>
            <a:off x="495300" y="4760913"/>
            <a:ext cx="8153400" cy="40163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68275" indent="-168275">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eaLnBrk="1" hangingPunct="1"/>
            <a:r>
              <a:rPr lang="zh-CN" altLang="en-US" sz="2000">
                <a:solidFill>
                  <a:srgbClr val="FFFFFF"/>
                </a:solidFill>
                <a:ea typeface="宋体" pitchFamily="2" charset="-122"/>
              </a:rPr>
              <a:t>技术</a:t>
            </a:r>
          </a:p>
        </p:txBody>
      </p:sp>
      <p:sp>
        <p:nvSpPr>
          <p:cNvPr id="32775" name="Text Box 5"/>
          <p:cNvSpPr txBox="1">
            <a:spLocks noChangeArrowheads="1"/>
          </p:cNvSpPr>
          <p:nvPr/>
        </p:nvSpPr>
        <p:spPr bwMode="auto">
          <a:xfrm>
            <a:off x="495300" y="3505200"/>
            <a:ext cx="8153400" cy="1098550"/>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8275" indent="-168275">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eaLnBrk="1" hangingPunct="1">
              <a:spcBef>
                <a:spcPct val="20000"/>
              </a:spcBef>
              <a:buClr>
                <a:srgbClr val="FF9900"/>
              </a:buClr>
              <a:buFontTx/>
              <a:buChar char="•"/>
            </a:pPr>
            <a:r>
              <a:rPr lang="zh-CN" altLang="en-US" sz="1800">
                <a:solidFill>
                  <a:srgbClr val="000000"/>
                </a:solidFill>
                <a:ea typeface="宋体" pitchFamily="2" charset="-122"/>
              </a:rPr>
              <a:t>流程：根据管控要求建立可执行工作流程，并严格执行工作流程。</a:t>
            </a:r>
          </a:p>
          <a:p>
            <a:pPr eaLnBrk="1" hangingPunct="1">
              <a:spcBef>
                <a:spcPct val="20000"/>
              </a:spcBef>
              <a:buClr>
                <a:srgbClr val="FF9900"/>
              </a:buClr>
              <a:buFontTx/>
              <a:buChar char="•"/>
            </a:pPr>
            <a:r>
              <a:rPr lang="zh-CN" altLang="en-US" sz="1800">
                <a:solidFill>
                  <a:srgbClr val="000000"/>
                </a:solidFill>
                <a:ea typeface="宋体" pitchFamily="2" charset="-122"/>
              </a:rPr>
              <a:t>规范：企业的各工作岗位有数据管控团队制订的工作规范。</a:t>
            </a:r>
          </a:p>
          <a:p>
            <a:pPr eaLnBrk="1" hangingPunct="1">
              <a:spcBef>
                <a:spcPct val="20000"/>
              </a:spcBef>
              <a:buClr>
                <a:srgbClr val="FF9900"/>
              </a:buClr>
              <a:buFontTx/>
              <a:buChar char="•"/>
            </a:pPr>
            <a:r>
              <a:rPr lang="zh-CN" altLang="en-US" sz="1800">
                <a:solidFill>
                  <a:srgbClr val="000000"/>
                </a:solidFill>
                <a:ea typeface="宋体" pitchFamily="2" charset="-122"/>
              </a:rPr>
              <a:t>制度：企业须建立数据管控的制度。</a:t>
            </a:r>
          </a:p>
        </p:txBody>
      </p:sp>
      <p:sp>
        <p:nvSpPr>
          <p:cNvPr id="32776" name="Text Box 6"/>
          <p:cNvSpPr txBox="1">
            <a:spLocks noChangeArrowheads="1"/>
          </p:cNvSpPr>
          <p:nvPr/>
        </p:nvSpPr>
        <p:spPr bwMode="auto">
          <a:xfrm>
            <a:off x="495300" y="3108325"/>
            <a:ext cx="8153400" cy="40163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68275" indent="-168275">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eaLnBrk="1" hangingPunct="1"/>
            <a:r>
              <a:rPr lang="zh-CN" altLang="en-US" sz="2000" b="1">
                <a:solidFill>
                  <a:srgbClr val="FFFFFF"/>
                </a:solidFill>
                <a:ea typeface="宋体" pitchFamily="2" charset="-122"/>
              </a:rPr>
              <a:t>流程</a:t>
            </a:r>
          </a:p>
        </p:txBody>
      </p:sp>
      <p:sp>
        <p:nvSpPr>
          <p:cNvPr id="32777" name="Text Box 7"/>
          <p:cNvSpPr txBox="1">
            <a:spLocks noChangeArrowheads="1"/>
          </p:cNvSpPr>
          <p:nvPr/>
        </p:nvSpPr>
        <p:spPr bwMode="auto">
          <a:xfrm>
            <a:off x="495300" y="1820863"/>
            <a:ext cx="8151813" cy="1123950"/>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8275" indent="-168275">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eaLnBrk="1" hangingPunct="1">
              <a:spcBef>
                <a:spcPct val="20000"/>
              </a:spcBef>
              <a:buClr>
                <a:srgbClr val="FF9900"/>
              </a:buClr>
              <a:buFontTx/>
              <a:buChar char="•"/>
            </a:pPr>
            <a:r>
              <a:rPr lang="zh-CN" altLang="en-US" sz="1800">
                <a:solidFill>
                  <a:srgbClr val="000000"/>
                </a:solidFill>
                <a:ea typeface="宋体" pitchFamily="2" charset="-122"/>
              </a:rPr>
              <a:t>组织： 建立企业级的数据管控团队是数据管控的基础。</a:t>
            </a:r>
          </a:p>
          <a:p>
            <a:pPr eaLnBrk="1" hangingPunct="1">
              <a:spcBef>
                <a:spcPct val="20000"/>
              </a:spcBef>
              <a:buClr>
                <a:srgbClr val="FF9900"/>
              </a:buClr>
              <a:buFontTx/>
              <a:buChar char="•"/>
            </a:pPr>
            <a:r>
              <a:rPr lang="zh-CN" altLang="en-US" sz="1800">
                <a:solidFill>
                  <a:srgbClr val="000000"/>
                </a:solidFill>
                <a:ea typeface="宋体" pitchFamily="2" charset="-122"/>
              </a:rPr>
              <a:t>角色：团队中按照管控的内容进行岗位的设置，即角色。</a:t>
            </a:r>
          </a:p>
          <a:p>
            <a:pPr eaLnBrk="1" hangingPunct="1">
              <a:spcBef>
                <a:spcPct val="20000"/>
              </a:spcBef>
              <a:buClr>
                <a:srgbClr val="FF9900"/>
              </a:buClr>
              <a:buFontTx/>
              <a:buChar char="•"/>
            </a:pPr>
            <a:r>
              <a:rPr lang="zh-CN" altLang="en-US" sz="1800">
                <a:solidFill>
                  <a:srgbClr val="000000"/>
                </a:solidFill>
                <a:ea typeface="宋体" pitchFamily="2" charset="-122"/>
              </a:rPr>
              <a:t>职责：不同的角色拥有详细的工作职责。</a:t>
            </a:r>
          </a:p>
        </p:txBody>
      </p:sp>
      <p:sp>
        <p:nvSpPr>
          <p:cNvPr id="32778" name="Text Box 8"/>
          <p:cNvSpPr txBox="1">
            <a:spLocks noChangeArrowheads="1"/>
          </p:cNvSpPr>
          <p:nvPr/>
        </p:nvSpPr>
        <p:spPr bwMode="auto">
          <a:xfrm>
            <a:off x="498475" y="1431925"/>
            <a:ext cx="8151813" cy="401638"/>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68275" indent="-168275">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eaLnBrk="1" hangingPunct="1"/>
            <a:r>
              <a:rPr lang="zh-CN" altLang="en-US" sz="2000" b="1">
                <a:solidFill>
                  <a:srgbClr val="FFFFFF"/>
                </a:solidFill>
                <a:ea typeface="宋体" pitchFamily="2" charset="-122"/>
              </a:rPr>
              <a:t>组织</a:t>
            </a:r>
          </a:p>
        </p:txBody>
      </p:sp>
      <p:sp>
        <p:nvSpPr>
          <p:cNvPr id="32779" name="AutoShape 9">
            <a:hlinkClick r:id="rId2" action="ppaction://hlinksldjump" highlightClick="1"/>
          </p:cNvPr>
          <p:cNvSpPr>
            <a:spLocks noChangeArrowheads="1"/>
          </p:cNvSpPr>
          <p:nvPr/>
        </p:nvSpPr>
        <p:spPr bwMode="auto">
          <a:xfrm>
            <a:off x="8332788" y="1519238"/>
            <a:ext cx="228600" cy="228600"/>
          </a:xfrm>
          <a:prstGeom prst="actionButtonInformation">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1400">
              <a:solidFill>
                <a:srgbClr val="000000"/>
              </a:solidFill>
              <a:ea typeface="宋体" pitchFamily="2" charset="-122"/>
            </a:endParaRPr>
          </a:p>
        </p:txBody>
      </p:sp>
      <p:sp>
        <p:nvSpPr>
          <p:cNvPr id="32780" name="AutoShape 10">
            <a:hlinkClick r:id="rId3" action="ppaction://hlinksldjump" highlightClick="1"/>
          </p:cNvPr>
          <p:cNvSpPr>
            <a:spLocks noChangeArrowheads="1"/>
          </p:cNvSpPr>
          <p:nvPr/>
        </p:nvSpPr>
        <p:spPr bwMode="auto">
          <a:xfrm>
            <a:off x="8332788" y="4848225"/>
            <a:ext cx="228600" cy="228600"/>
          </a:xfrm>
          <a:prstGeom prst="actionButtonInformation">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1400">
              <a:solidFill>
                <a:srgbClr val="000000"/>
              </a:solidFill>
              <a:ea typeface="宋体" pitchFamily="2" charset="-122"/>
            </a:endParaRPr>
          </a:p>
        </p:txBody>
      </p:sp>
      <p:sp>
        <p:nvSpPr>
          <p:cNvPr id="32781" name="AutoShape 11">
            <a:hlinkClick r:id="" action="ppaction://noaction" highlightClick="1"/>
          </p:cNvPr>
          <p:cNvSpPr>
            <a:spLocks noChangeArrowheads="1"/>
          </p:cNvSpPr>
          <p:nvPr/>
        </p:nvSpPr>
        <p:spPr bwMode="auto">
          <a:xfrm>
            <a:off x="8332788" y="3194050"/>
            <a:ext cx="228600" cy="228600"/>
          </a:xfrm>
          <a:prstGeom prst="actionButtonInformation">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1400">
              <a:solidFill>
                <a:srgbClr val="000000"/>
              </a:solidFill>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title"/>
          </p:nvPr>
        </p:nvSpPr>
        <p:spPr/>
        <p:txBody>
          <a:bodyPr/>
          <a:lstStyle/>
          <a:p>
            <a:pPr eaLnBrk="1" hangingPunct="1"/>
            <a:r>
              <a:rPr lang="zh-CN" altLang="en-US" b="1" smtClean="0">
                <a:latin typeface="宋体" pitchFamily="2" charset="-122"/>
                <a:ea typeface="宋体" pitchFamily="2" charset="-122"/>
              </a:rPr>
              <a:t>数据管控特点</a:t>
            </a:r>
          </a:p>
        </p:txBody>
      </p:sp>
      <p:sp>
        <p:nvSpPr>
          <p:cNvPr id="33798" name="Rectangle 4"/>
          <p:cNvSpPr>
            <a:spLocks noGrp="1" noChangeArrowheads="1"/>
          </p:cNvSpPr>
          <p:nvPr>
            <p:ph idx="1"/>
          </p:nvPr>
        </p:nvSpPr>
        <p:spPr>
          <a:xfrm>
            <a:off x="395288" y="1196975"/>
            <a:ext cx="8534400" cy="2519363"/>
          </a:xfrm>
        </p:spPr>
        <p:txBody>
          <a:bodyPr/>
          <a:lstStyle/>
          <a:p>
            <a:pPr eaLnBrk="1" hangingPunct="1">
              <a:lnSpc>
                <a:spcPct val="135000"/>
              </a:lnSpc>
            </a:pPr>
            <a:r>
              <a:rPr lang="zh-CN" altLang="en-US" sz="2000" dirty="0" smtClean="0">
                <a:ea typeface="宋体" pitchFamily="2" charset="-122"/>
              </a:rPr>
              <a:t>企业的分析型应用发展到一定的成熟度，就能发现数据管控的价值。</a:t>
            </a:r>
          </a:p>
          <a:p>
            <a:pPr eaLnBrk="1" hangingPunct="1">
              <a:lnSpc>
                <a:spcPct val="135000"/>
              </a:lnSpc>
            </a:pPr>
            <a:r>
              <a:rPr lang="zh-CN" altLang="en-US" sz="2000" dirty="0" smtClean="0">
                <a:ea typeface="宋体" pitchFamily="2" charset="-122"/>
              </a:rPr>
              <a:t>数据管控是</a:t>
            </a:r>
            <a:r>
              <a:rPr lang="zh-CN" altLang="en-US" sz="2000" b="1" dirty="0" smtClean="0">
                <a:solidFill>
                  <a:srgbClr val="FF0000"/>
                </a:solidFill>
                <a:ea typeface="宋体" pitchFamily="2" charset="-122"/>
              </a:rPr>
              <a:t>跨系统、跨部门</a:t>
            </a:r>
            <a:r>
              <a:rPr lang="zh-CN" altLang="en-US" sz="2000" dirty="0" smtClean="0">
                <a:ea typeface="宋体" pitchFamily="2" charset="-122"/>
              </a:rPr>
              <a:t>的管理。</a:t>
            </a:r>
          </a:p>
          <a:p>
            <a:pPr eaLnBrk="1" hangingPunct="1">
              <a:lnSpc>
                <a:spcPct val="135000"/>
              </a:lnSpc>
            </a:pPr>
            <a:r>
              <a:rPr lang="zh-CN" altLang="en-US" sz="2000" dirty="0" smtClean="0">
                <a:ea typeface="宋体" pitchFamily="2" charset="-122"/>
              </a:rPr>
              <a:t>数据管控必须有先进的管理方法论支持。</a:t>
            </a:r>
          </a:p>
          <a:p>
            <a:pPr eaLnBrk="1" hangingPunct="1">
              <a:lnSpc>
                <a:spcPct val="135000"/>
              </a:lnSpc>
            </a:pPr>
            <a:r>
              <a:rPr lang="zh-CN" altLang="en-US" sz="2000" dirty="0" smtClean="0">
                <a:ea typeface="宋体" pitchFamily="2" charset="-122"/>
              </a:rPr>
              <a:t>数据管控是需要</a:t>
            </a:r>
            <a:r>
              <a:rPr lang="zh-CN" altLang="en-US" sz="2000" b="1" dirty="0" smtClean="0">
                <a:solidFill>
                  <a:srgbClr val="FF0000"/>
                </a:solidFill>
                <a:ea typeface="宋体" pitchFamily="2" charset="-122"/>
              </a:rPr>
              <a:t>长期的、渐进式的</a:t>
            </a:r>
            <a:r>
              <a:rPr lang="zh-CN" altLang="en-US" sz="2000" dirty="0" smtClean="0">
                <a:ea typeface="宋体" pitchFamily="2" charset="-122"/>
              </a:rPr>
              <a:t>工作。</a:t>
            </a:r>
          </a:p>
          <a:p>
            <a:pPr eaLnBrk="1" hangingPunct="1">
              <a:lnSpc>
                <a:spcPct val="135000"/>
              </a:lnSpc>
            </a:pPr>
            <a:r>
              <a:rPr lang="zh-CN" altLang="en-US" sz="2000" dirty="0" smtClean="0">
                <a:ea typeface="宋体" pitchFamily="2" charset="-122"/>
              </a:rPr>
              <a:t>数据仓库是执行数据管控理想的平台。</a:t>
            </a:r>
          </a:p>
        </p:txBody>
      </p:sp>
      <p:sp>
        <p:nvSpPr>
          <p:cNvPr id="33795"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D871A50E-C575-48BE-8DE9-5C6BCCB2F59D}" type="slidenum">
              <a:rPr lang="zh-CN" altLang="en-US" sz="800" smtClean="0">
                <a:solidFill>
                  <a:srgbClr val="000000"/>
                </a:solidFill>
                <a:ea typeface="宋体" pitchFamily="2" charset="-122"/>
              </a:rPr>
              <a:pPr/>
              <a:t>6</a:t>
            </a:fld>
            <a:r>
              <a:rPr lang="en-US" altLang="zh-CN" sz="800" smtClean="0">
                <a:solidFill>
                  <a:srgbClr val="000000"/>
                </a:solidFill>
                <a:ea typeface="宋体" pitchFamily="2" charset="-122"/>
              </a:rPr>
              <a:t>  &gt;  </a:t>
            </a:r>
            <a:fld id="{7A9A3E25-A314-4856-8CB0-978621B538D6}" type="datetime1">
              <a:rPr lang="en-US" altLang="zh-CN" sz="800" smtClean="0">
                <a:solidFill>
                  <a:srgbClr val="000000"/>
                </a:solidFill>
                <a:ea typeface="宋体" pitchFamily="2" charset="-122"/>
              </a:rPr>
              <a:pPr/>
              <a:t>10/9/2016</a:t>
            </a:fld>
            <a:endParaRPr lang="en-US" altLang="zh-CN" sz="800" smtClean="0">
              <a:solidFill>
                <a:srgbClr val="000000"/>
              </a:solidFill>
              <a:ea typeface="宋体" pitchFamily="2" charset="-122"/>
            </a:endParaRPr>
          </a:p>
        </p:txBody>
      </p:sp>
      <p:sp>
        <p:nvSpPr>
          <p:cNvPr id="33794"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solidFill>
                  <a:srgbClr val="000000"/>
                </a:solidFill>
                <a:ea typeface="宋体" pitchFamily="2" charset="-122"/>
              </a:rPr>
              <a:t> </a:t>
            </a:r>
            <a:r>
              <a:rPr lang="en-US" altLang="zh-CN" sz="800" dirty="0" smtClean="0">
                <a:solidFill>
                  <a:srgbClr val="000000"/>
                </a:solidFill>
                <a:ea typeface="宋体" pitchFamily="2" charset="-122"/>
              </a:rPr>
              <a:t>Confidential</a:t>
            </a:r>
          </a:p>
        </p:txBody>
      </p:sp>
      <p:pic>
        <p:nvPicPr>
          <p:cNvPr id="33796" name="Picture 2" descr="woman with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413" y="3248025"/>
            <a:ext cx="4319587"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zh-CN" altLang="en-US" b="1" dirty="0" smtClean="0">
                <a:ea typeface="宋体" pitchFamily="2" charset="-122"/>
              </a:rPr>
              <a:t>企业数据管控成熟度</a:t>
            </a:r>
          </a:p>
        </p:txBody>
      </p:sp>
      <p:sp>
        <p:nvSpPr>
          <p:cNvPr id="34819"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A08D9CE0-05E3-4131-92F9-D8D4BA62F098}" type="slidenum">
              <a:rPr lang="zh-CN" altLang="en-US" sz="800" smtClean="0">
                <a:solidFill>
                  <a:srgbClr val="000000"/>
                </a:solidFill>
                <a:ea typeface="宋体" pitchFamily="2" charset="-122"/>
              </a:rPr>
              <a:pPr/>
              <a:t>7</a:t>
            </a:fld>
            <a:r>
              <a:rPr lang="en-US" altLang="zh-CN" sz="800" smtClean="0">
                <a:solidFill>
                  <a:srgbClr val="000000"/>
                </a:solidFill>
                <a:ea typeface="宋体" pitchFamily="2" charset="-122"/>
              </a:rPr>
              <a:t>  &gt;  </a:t>
            </a:r>
            <a:fld id="{3EB83088-C431-4657-830F-B0861CAA0FC5}" type="datetime1">
              <a:rPr lang="en-US" altLang="zh-CN" sz="800" smtClean="0">
                <a:solidFill>
                  <a:srgbClr val="000000"/>
                </a:solidFill>
                <a:ea typeface="宋体" pitchFamily="2" charset="-122"/>
              </a:rPr>
              <a:pPr/>
              <a:t>10/9/2016</a:t>
            </a:fld>
            <a:endParaRPr lang="en-US" altLang="zh-CN" sz="800" smtClean="0">
              <a:solidFill>
                <a:srgbClr val="000000"/>
              </a:solidFill>
              <a:ea typeface="宋体" pitchFamily="2" charset="-122"/>
            </a:endParaRPr>
          </a:p>
        </p:txBody>
      </p:sp>
      <p:sp>
        <p:nvSpPr>
          <p:cNvPr id="34818"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solidFill>
                  <a:srgbClr val="000000"/>
                </a:solidFill>
                <a:ea typeface="宋体" pitchFamily="2" charset="-122"/>
              </a:rPr>
              <a:t> </a:t>
            </a:r>
            <a:r>
              <a:rPr lang="en-US" altLang="zh-CN" sz="800" dirty="0" smtClean="0">
                <a:solidFill>
                  <a:srgbClr val="000000"/>
                </a:solidFill>
                <a:ea typeface="宋体" pitchFamily="2" charset="-122"/>
              </a:rPr>
              <a:t>Confidential</a:t>
            </a:r>
          </a:p>
        </p:txBody>
      </p:sp>
      <p:grpSp>
        <p:nvGrpSpPr>
          <p:cNvPr id="34821" name="Group 3"/>
          <p:cNvGrpSpPr>
            <a:grpSpLocks/>
          </p:cNvGrpSpPr>
          <p:nvPr/>
        </p:nvGrpSpPr>
        <p:grpSpPr bwMode="auto">
          <a:xfrm>
            <a:off x="5942013" y="1411288"/>
            <a:ext cx="2879725" cy="1439862"/>
            <a:chOff x="3742" y="2750"/>
            <a:chExt cx="1814" cy="907"/>
          </a:xfrm>
        </p:grpSpPr>
        <p:sp>
          <p:nvSpPr>
            <p:cNvPr id="34871" name="Rectangle 4"/>
            <p:cNvSpPr>
              <a:spLocks noChangeArrowheads="1"/>
            </p:cNvSpPr>
            <p:nvPr/>
          </p:nvSpPr>
          <p:spPr bwMode="auto">
            <a:xfrm>
              <a:off x="3742" y="3475"/>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A</a:t>
              </a:r>
            </a:p>
          </p:txBody>
        </p:sp>
        <p:sp>
          <p:nvSpPr>
            <p:cNvPr id="34872" name="Rectangle 5"/>
            <p:cNvSpPr>
              <a:spLocks noChangeArrowheads="1"/>
            </p:cNvSpPr>
            <p:nvPr/>
          </p:nvSpPr>
          <p:spPr bwMode="auto">
            <a:xfrm>
              <a:off x="4377" y="3475"/>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B</a:t>
              </a:r>
            </a:p>
          </p:txBody>
        </p:sp>
        <p:sp>
          <p:nvSpPr>
            <p:cNvPr id="34873" name="Rectangle 6"/>
            <p:cNvSpPr>
              <a:spLocks noChangeArrowheads="1"/>
            </p:cNvSpPr>
            <p:nvPr/>
          </p:nvSpPr>
          <p:spPr bwMode="auto">
            <a:xfrm>
              <a:off x="5193" y="3475"/>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n</a:t>
              </a:r>
            </a:p>
          </p:txBody>
        </p:sp>
        <p:sp>
          <p:nvSpPr>
            <p:cNvPr id="34874" name="Rectangle 7"/>
            <p:cNvSpPr>
              <a:spLocks noChangeArrowheads="1"/>
            </p:cNvSpPr>
            <p:nvPr/>
          </p:nvSpPr>
          <p:spPr bwMode="auto">
            <a:xfrm>
              <a:off x="4105" y="275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人员</a:t>
              </a:r>
            </a:p>
          </p:txBody>
        </p:sp>
        <p:sp>
          <p:nvSpPr>
            <p:cNvPr id="34875" name="Rectangle 8"/>
            <p:cNvSpPr>
              <a:spLocks noChangeArrowheads="1"/>
            </p:cNvSpPr>
            <p:nvPr/>
          </p:nvSpPr>
          <p:spPr bwMode="auto">
            <a:xfrm>
              <a:off x="4830" y="275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流程</a:t>
              </a:r>
            </a:p>
          </p:txBody>
        </p:sp>
        <p:sp>
          <p:nvSpPr>
            <p:cNvPr id="34876" name="Rectangle 9"/>
            <p:cNvSpPr>
              <a:spLocks noChangeArrowheads="1"/>
            </p:cNvSpPr>
            <p:nvPr/>
          </p:nvSpPr>
          <p:spPr bwMode="auto">
            <a:xfrm>
              <a:off x="3742" y="3249"/>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数据</a:t>
              </a:r>
              <a:r>
                <a:rPr lang="en-US" altLang="zh-CN" sz="1200">
                  <a:solidFill>
                    <a:srgbClr val="000000"/>
                  </a:solidFill>
                  <a:latin typeface="Arial" pitchFamily="34" charset="0"/>
                  <a:ea typeface="宋体" pitchFamily="2" charset="-122"/>
                </a:rPr>
                <a:t>A</a:t>
              </a:r>
            </a:p>
          </p:txBody>
        </p:sp>
        <p:sp>
          <p:nvSpPr>
            <p:cNvPr id="34877" name="Rectangle 10"/>
            <p:cNvSpPr>
              <a:spLocks noChangeArrowheads="1"/>
            </p:cNvSpPr>
            <p:nvPr/>
          </p:nvSpPr>
          <p:spPr bwMode="auto">
            <a:xfrm>
              <a:off x="4377" y="3249"/>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数据</a:t>
              </a:r>
              <a:r>
                <a:rPr lang="en-US" altLang="zh-CN" sz="1200">
                  <a:solidFill>
                    <a:srgbClr val="000000"/>
                  </a:solidFill>
                  <a:latin typeface="Arial" pitchFamily="34" charset="0"/>
                  <a:ea typeface="宋体" pitchFamily="2" charset="-122"/>
                </a:rPr>
                <a:t>B</a:t>
              </a:r>
            </a:p>
          </p:txBody>
        </p:sp>
        <p:cxnSp>
          <p:nvCxnSpPr>
            <p:cNvPr id="34878" name="AutoShape 11"/>
            <p:cNvCxnSpPr>
              <a:cxnSpLocks noChangeShapeType="1"/>
              <a:stCxn id="34874" idx="2"/>
              <a:endCxn id="34876" idx="0"/>
            </p:cNvCxnSpPr>
            <p:nvPr/>
          </p:nvCxnSpPr>
          <p:spPr bwMode="auto">
            <a:xfrm flipH="1">
              <a:off x="3924" y="2931"/>
              <a:ext cx="363" cy="318"/>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9" name="AutoShape 12"/>
            <p:cNvCxnSpPr>
              <a:cxnSpLocks noChangeShapeType="1"/>
              <a:stCxn id="34874" idx="2"/>
              <a:endCxn id="34877" idx="0"/>
            </p:cNvCxnSpPr>
            <p:nvPr/>
          </p:nvCxnSpPr>
          <p:spPr bwMode="auto">
            <a:xfrm>
              <a:off x="4287" y="2931"/>
              <a:ext cx="272" cy="318"/>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0" name="AutoShape 13"/>
            <p:cNvCxnSpPr>
              <a:cxnSpLocks noChangeShapeType="1"/>
              <a:stCxn id="34874" idx="2"/>
              <a:endCxn id="34873" idx="0"/>
            </p:cNvCxnSpPr>
            <p:nvPr/>
          </p:nvCxnSpPr>
          <p:spPr bwMode="auto">
            <a:xfrm>
              <a:off x="4287" y="2931"/>
              <a:ext cx="1088" cy="544"/>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1" name="AutoShape 14"/>
            <p:cNvCxnSpPr>
              <a:cxnSpLocks noChangeShapeType="1"/>
              <a:stCxn id="34875" idx="2"/>
              <a:endCxn id="34876" idx="0"/>
            </p:cNvCxnSpPr>
            <p:nvPr/>
          </p:nvCxnSpPr>
          <p:spPr bwMode="auto">
            <a:xfrm flipH="1">
              <a:off x="3924" y="2931"/>
              <a:ext cx="1088" cy="318"/>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2" name="AutoShape 15"/>
            <p:cNvCxnSpPr>
              <a:cxnSpLocks noChangeShapeType="1"/>
              <a:stCxn id="34871" idx="2"/>
              <a:endCxn id="34873" idx="2"/>
            </p:cNvCxnSpPr>
            <p:nvPr/>
          </p:nvCxnSpPr>
          <p:spPr bwMode="auto">
            <a:xfrm rot="16200000" flipH="1">
              <a:off x="4649" y="2931"/>
              <a:ext cx="1" cy="1451"/>
            </a:xfrm>
            <a:prstGeom prst="bentConnector3">
              <a:avLst>
                <a:gd name="adj1" fmla="val 14300000"/>
              </a:avLst>
            </a:prstGeom>
            <a:noFill/>
            <a:ln w="31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83" name="Line 16"/>
            <p:cNvSpPr>
              <a:spLocks noChangeShapeType="1"/>
            </p:cNvSpPr>
            <p:nvPr/>
          </p:nvSpPr>
          <p:spPr bwMode="auto">
            <a:xfrm>
              <a:off x="4105" y="3339"/>
              <a:ext cx="272" cy="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4" name="Line 17"/>
            <p:cNvSpPr>
              <a:spLocks noChangeShapeType="1"/>
            </p:cNvSpPr>
            <p:nvPr/>
          </p:nvSpPr>
          <p:spPr bwMode="auto">
            <a:xfrm flipH="1">
              <a:off x="4105" y="3385"/>
              <a:ext cx="272" cy="181"/>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5" name="Line 18"/>
            <p:cNvSpPr>
              <a:spLocks noChangeShapeType="1"/>
            </p:cNvSpPr>
            <p:nvPr/>
          </p:nvSpPr>
          <p:spPr bwMode="auto">
            <a:xfrm flipV="1">
              <a:off x="3923" y="3430"/>
              <a:ext cx="0" cy="45"/>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6" name="Line 19"/>
            <p:cNvSpPr>
              <a:spLocks noChangeShapeType="1"/>
            </p:cNvSpPr>
            <p:nvPr/>
          </p:nvSpPr>
          <p:spPr bwMode="auto">
            <a:xfrm flipV="1">
              <a:off x="4558" y="3430"/>
              <a:ext cx="0" cy="45"/>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4887" name="AutoShape 20"/>
            <p:cNvCxnSpPr>
              <a:cxnSpLocks noChangeShapeType="1"/>
              <a:stCxn id="34875" idx="2"/>
              <a:endCxn id="34877" idx="0"/>
            </p:cNvCxnSpPr>
            <p:nvPr/>
          </p:nvCxnSpPr>
          <p:spPr bwMode="auto">
            <a:xfrm flipH="1">
              <a:off x="4559" y="2931"/>
              <a:ext cx="453" cy="318"/>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8" name="AutoShape 21"/>
            <p:cNvCxnSpPr>
              <a:cxnSpLocks noChangeShapeType="1"/>
              <a:stCxn id="34875" idx="2"/>
              <a:endCxn id="34873" idx="0"/>
            </p:cNvCxnSpPr>
            <p:nvPr/>
          </p:nvCxnSpPr>
          <p:spPr bwMode="auto">
            <a:xfrm>
              <a:off x="5012" y="2931"/>
              <a:ext cx="363" cy="544"/>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22" name="Group 22"/>
          <p:cNvGrpSpPr>
            <a:grpSpLocks/>
          </p:cNvGrpSpPr>
          <p:nvPr/>
        </p:nvGrpSpPr>
        <p:grpSpPr bwMode="auto">
          <a:xfrm>
            <a:off x="612775" y="1268413"/>
            <a:ext cx="2879725" cy="1943100"/>
            <a:chOff x="3742" y="2432"/>
            <a:chExt cx="1814" cy="1224"/>
          </a:xfrm>
        </p:grpSpPr>
        <p:pic>
          <p:nvPicPr>
            <p:cNvPr id="34860" name="Picture 23" descr="BD1818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 y="2704"/>
              <a:ext cx="933"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61" name="Rectangle 24"/>
            <p:cNvSpPr>
              <a:spLocks noChangeArrowheads="1"/>
            </p:cNvSpPr>
            <p:nvPr/>
          </p:nvSpPr>
          <p:spPr bwMode="auto">
            <a:xfrm>
              <a:off x="3742" y="2976"/>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A</a:t>
              </a:r>
            </a:p>
          </p:txBody>
        </p:sp>
        <p:sp>
          <p:nvSpPr>
            <p:cNvPr id="34862" name="Rectangle 25"/>
            <p:cNvSpPr>
              <a:spLocks noChangeArrowheads="1"/>
            </p:cNvSpPr>
            <p:nvPr/>
          </p:nvSpPr>
          <p:spPr bwMode="auto">
            <a:xfrm>
              <a:off x="4377" y="3475"/>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B</a:t>
              </a:r>
            </a:p>
          </p:txBody>
        </p:sp>
        <p:sp>
          <p:nvSpPr>
            <p:cNvPr id="34863" name="Rectangle 26"/>
            <p:cNvSpPr>
              <a:spLocks noChangeArrowheads="1"/>
            </p:cNvSpPr>
            <p:nvPr/>
          </p:nvSpPr>
          <p:spPr bwMode="auto">
            <a:xfrm>
              <a:off x="5193" y="3249"/>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n</a:t>
              </a:r>
            </a:p>
          </p:txBody>
        </p:sp>
        <p:sp>
          <p:nvSpPr>
            <p:cNvPr id="34864" name="Rectangle 27"/>
            <p:cNvSpPr>
              <a:spLocks noChangeArrowheads="1"/>
            </p:cNvSpPr>
            <p:nvPr/>
          </p:nvSpPr>
          <p:spPr bwMode="auto">
            <a:xfrm>
              <a:off x="4422" y="2432"/>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人员</a:t>
              </a:r>
            </a:p>
          </p:txBody>
        </p:sp>
        <p:cxnSp>
          <p:nvCxnSpPr>
            <p:cNvPr id="34865" name="AutoShape 28"/>
            <p:cNvCxnSpPr>
              <a:cxnSpLocks noChangeShapeType="1"/>
              <a:stCxn id="34861" idx="3"/>
              <a:endCxn id="34860" idx="1"/>
            </p:cNvCxnSpPr>
            <p:nvPr/>
          </p:nvCxnSpPr>
          <p:spPr bwMode="auto">
            <a:xfrm flipV="1">
              <a:off x="4105" y="3027"/>
              <a:ext cx="136" cy="4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6" name="AutoShape 29"/>
            <p:cNvCxnSpPr>
              <a:cxnSpLocks noChangeShapeType="1"/>
              <a:stCxn id="34863" idx="0"/>
              <a:endCxn id="34860" idx="3"/>
            </p:cNvCxnSpPr>
            <p:nvPr/>
          </p:nvCxnSpPr>
          <p:spPr bwMode="auto">
            <a:xfrm flipH="1" flipV="1">
              <a:off x="5174" y="3027"/>
              <a:ext cx="201" cy="222"/>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7" name="AutoShape 30"/>
            <p:cNvCxnSpPr>
              <a:cxnSpLocks noChangeShapeType="1"/>
              <a:stCxn id="34864" idx="2"/>
              <a:endCxn id="34861" idx="0"/>
            </p:cNvCxnSpPr>
            <p:nvPr/>
          </p:nvCxnSpPr>
          <p:spPr bwMode="auto">
            <a:xfrm flipH="1">
              <a:off x="3924" y="2613"/>
              <a:ext cx="680" cy="363"/>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8" name="AutoShape 31"/>
            <p:cNvCxnSpPr>
              <a:cxnSpLocks noChangeShapeType="1"/>
              <a:stCxn id="34862" idx="0"/>
              <a:endCxn id="34860" idx="2"/>
            </p:cNvCxnSpPr>
            <p:nvPr/>
          </p:nvCxnSpPr>
          <p:spPr bwMode="auto">
            <a:xfrm flipV="1">
              <a:off x="4559" y="3349"/>
              <a:ext cx="149" cy="126"/>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69" name="Line 32"/>
            <p:cNvSpPr>
              <a:spLocks noChangeShapeType="1"/>
            </p:cNvSpPr>
            <p:nvPr/>
          </p:nvSpPr>
          <p:spPr bwMode="auto">
            <a:xfrm flipH="1">
              <a:off x="4558" y="2614"/>
              <a:ext cx="46" cy="136"/>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70" name="Line 33"/>
            <p:cNvSpPr>
              <a:spLocks noChangeShapeType="1"/>
            </p:cNvSpPr>
            <p:nvPr/>
          </p:nvSpPr>
          <p:spPr bwMode="auto">
            <a:xfrm flipV="1">
              <a:off x="4740" y="3339"/>
              <a:ext cx="453" cy="227"/>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3" name="Group 34"/>
          <p:cNvGrpSpPr>
            <a:grpSpLocks/>
          </p:cNvGrpSpPr>
          <p:nvPr/>
        </p:nvGrpSpPr>
        <p:grpSpPr bwMode="auto">
          <a:xfrm>
            <a:off x="936625" y="4616450"/>
            <a:ext cx="2879725" cy="1798638"/>
            <a:chOff x="3742" y="2523"/>
            <a:chExt cx="1814" cy="1133"/>
          </a:xfrm>
        </p:grpSpPr>
        <p:sp>
          <p:nvSpPr>
            <p:cNvPr id="34848" name="Rectangle 35"/>
            <p:cNvSpPr>
              <a:spLocks noChangeArrowheads="1"/>
            </p:cNvSpPr>
            <p:nvPr/>
          </p:nvSpPr>
          <p:spPr bwMode="auto">
            <a:xfrm>
              <a:off x="3742" y="2523"/>
              <a:ext cx="1814" cy="499"/>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sz="1200">
                  <a:solidFill>
                    <a:srgbClr val="000000"/>
                  </a:solidFill>
                  <a:latin typeface="Arial" pitchFamily="34" charset="0"/>
                  <a:ea typeface="宋体" pitchFamily="2" charset="-122"/>
                </a:rPr>
                <a:t>数据管控部门</a:t>
              </a:r>
            </a:p>
          </p:txBody>
        </p:sp>
        <p:sp>
          <p:nvSpPr>
            <p:cNvPr id="34849" name="Rectangle 36"/>
            <p:cNvSpPr>
              <a:spLocks noChangeArrowheads="1"/>
            </p:cNvSpPr>
            <p:nvPr/>
          </p:nvSpPr>
          <p:spPr bwMode="auto">
            <a:xfrm>
              <a:off x="3742" y="3475"/>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A</a:t>
              </a:r>
            </a:p>
          </p:txBody>
        </p:sp>
        <p:sp>
          <p:nvSpPr>
            <p:cNvPr id="34850" name="Rectangle 37"/>
            <p:cNvSpPr>
              <a:spLocks noChangeArrowheads="1"/>
            </p:cNvSpPr>
            <p:nvPr/>
          </p:nvSpPr>
          <p:spPr bwMode="auto">
            <a:xfrm>
              <a:off x="4422" y="3475"/>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B</a:t>
              </a:r>
            </a:p>
          </p:txBody>
        </p:sp>
        <p:sp>
          <p:nvSpPr>
            <p:cNvPr id="34851" name="Rectangle 38"/>
            <p:cNvSpPr>
              <a:spLocks noChangeArrowheads="1"/>
            </p:cNvSpPr>
            <p:nvPr/>
          </p:nvSpPr>
          <p:spPr bwMode="auto">
            <a:xfrm>
              <a:off x="5193" y="3475"/>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n</a:t>
              </a:r>
            </a:p>
          </p:txBody>
        </p:sp>
        <p:sp>
          <p:nvSpPr>
            <p:cNvPr id="34852" name="Rectangle 39"/>
            <p:cNvSpPr>
              <a:spLocks noChangeArrowheads="1"/>
            </p:cNvSpPr>
            <p:nvPr/>
          </p:nvSpPr>
          <p:spPr bwMode="auto">
            <a:xfrm>
              <a:off x="3878" y="275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人员</a:t>
              </a:r>
            </a:p>
          </p:txBody>
        </p:sp>
        <p:sp>
          <p:nvSpPr>
            <p:cNvPr id="34853" name="Rectangle 40"/>
            <p:cNvSpPr>
              <a:spLocks noChangeArrowheads="1"/>
            </p:cNvSpPr>
            <p:nvPr/>
          </p:nvSpPr>
          <p:spPr bwMode="auto">
            <a:xfrm>
              <a:off x="4513" y="275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流程</a:t>
              </a:r>
            </a:p>
          </p:txBody>
        </p:sp>
        <p:sp>
          <p:nvSpPr>
            <p:cNvPr id="34854" name="Rectangle 41"/>
            <p:cNvSpPr>
              <a:spLocks noChangeArrowheads="1"/>
            </p:cNvSpPr>
            <p:nvPr/>
          </p:nvSpPr>
          <p:spPr bwMode="auto">
            <a:xfrm>
              <a:off x="3742" y="3158"/>
              <a:ext cx="1814"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统一的数据管控系统</a:t>
              </a:r>
            </a:p>
          </p:txBody>
        </p:sp>
        <p:sp>
          <p:nvSpPr>
            <p:cNvPr id="34855" name="Rectangle 42"/>
            <p:cNvSpPr>
              <a:spLocks noChangeArrowheads="1"/>
            </p:cNvSpPr>
            <p:nvPr/>
          </p:nvSpPr>
          <p:spPr bwMode="auto">
            <a:xfrm>
              <a:off x="5057" y="275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标准</a:t>
              </a:r>
            </a:p>
          </p:txBody>
        </p:sp>
        <p:cxnSp>
          <p:nvCxnSpPr>
            <p:cNvPr id="34856" name="AutoShape 43"/>
            <p:cNvCxnSpPr>
              <a:cxnSpLocks noChangeShapeType="1"/>
              <a:stCxn id="34848" idx="2"/>
              <a:endCxn id="34854" idx="0"/>
            </p:cNvCxnSpPr>
            <p:nvPr/>
          </p:nvCxnSpPr>
          <p:spPr bwMode="auto">
            <a:xfrm rot="5400000">
              <a:off x="4581" y="3090"/>
              <a:ext cx="136" cy="0"/>
            </a:xfrm>
            <a:prstGeom prst="straightConnector1">
              <a:avLst/>
            </a:prstGeom>
            <a:noFill/>
            <a:ln w="31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57" name="Line 44"/>
            <p:cNvSpPr>
              <a:spLocks noChangeShapeType="1"/>
            </p:cNvSpPr>
            <p:nvPr/>
          </p:nvSpPr>
          <p:spPr bwMode="auto">
            <a:xfrm flipV="1">
              <a:off x="3923" y="3339"/>
              <a:ext cx="0" cy="136"/>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8" name="Line 45"/>
            <p:cNvSpPr>
              <a:spLocks noChangeShapeType="1"/>
            </p:cNvSpPr>
            <p:nvPr/>
          </p:nvSpPr>
          <p:spPr bwMode="auto">
            <a:xfrm flipV="1">
              <a:off x="4604" y="3339"/>
              <a:ext cx="0" cy="136"/>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9" name="Line 46"/>
            <p:cNvSpPr>
              <a:spLocks noChangeShapeType="1"/>
            </p:cNvSpPr>
            <p:nvPr/>
          </p:nvSpPr>
          <p:spPr bwMode="auto">
            <a:xfrm flipV="1">
              <a:off x="5375" y="3339"/>
              <a:ext cx="0" cy="136"/>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4" name="Group 47"/>
          <p:cNvGrpSpPr>
            <a:grpSpLocks/>
          </p:cNvGrpSpPr>
          <p:nvPr/>
        </p:nvGrpSpPr>
        <p:grpSpPr bwMode="auto">
          <a:xfrm>
            <a:off x="5602288" y="4041775"/>
            <a:ext cx="3255962" cy="2663825"/>
            <a:chOff x="3597" y="2024"/>
            <a:chExt cx="2051" cy="1678"/>
          </a:xfrm>
        </p:grpSpPr>
        <p:sp>
          <p:nvSpPr>
            <p:cNvPr id="34832" name="Rectangle 48"/>
            <p:cNvSpPr>
              <a:spLocks noChangeArrowheads="1"/>
            </p:cNvSpPr>
            <p:nvPr/>
          </p:nvSpPr>
          <p:spPr bwMode="auto">
            <a:xfrm>
              <a:off x="3597" y="2024"/>
              <a:ext cx="2051" cy="1678"/>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sz="1200">
                  <a:solidFill>
                    <a:srgbClr val="000000"/>
                  </a:solidFill>
                  <a:latin typeface="Arial" pitchFamily="34" charset="0"/>
                  <a:ea typeface="宋体" pitchFamily="2" charset="-122"/>
                </a:rPr>
                <a:t>企业级数据管控环境</a:t>
              </a:r>
            </a:p>
          </p:txBody>
        </p:sp>
        <p:sp>
          <p:nvSpPr>
            <p:cNvPr id="34833" name="Rectangle 49"/>
            <p:cNvSpPr>
              <a:spLocks noChangeArrowheads="1"/>
            </p:cNvSpPr>
            <p:nvPr/>
          </p:nvSpPr>
          <p:spPr bwMode="auto">
            <a:xfrm>
              <a:off x="3742" y="2341"/>
              <a:ext cx="1814" cy="499"/>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sz="1200">
                  <a:solidFill>
                    <a:srgbClr val="000000"/>
                  </a:solidFill>
                  <a:latin typeface="Arial" pitchFamily="34" charset="0"/>
                  <a:ea typeface="宋体" pitchFamily="2" charset="-122"/>
                </a:rPr>
                <a:t>数据管控部门</a:t>
              </a:r>
            </a:p>
          </p:txBody>
        </p:sp>
        <p:sp>
          <p:nvSpPr>
            <p:cNvPr id="34834" name="Rectangle 50"/>
            <p:cNvSpPr>
              <a:spLocks noChangeArrowheads="1"/>
            </p:cNvSpPr>
            <p:nvPr/>
          </p:nvSpPr>
          <p:spPr bwMode="auto">
            <a:xfrm>
              <a:off x="3787" y="343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A</a:t>
              </a:r>
            </a:p>
          </p:txBody>
        </p:sp>
        <p:sp>
          <p:nvSpPr>
            <p:cNvPr id="34835" name="Rectangle 51"/>
            <p:cNvSpPr>
              <a:spLocks noChangeArrowheads="1"/>
            </p:cNvSpPr>
            <p:nvPr/>
          </p:nvSpPr>
          <p:spPr bwMode="auto">
            <a:xfrm>
              <a:off x="4195" y="343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B</a:t>
              </a:r>
            </a:p>
          </p:txBody>
        </p:sp>
        <p:sp>
          <p:nvSpPr>
            <p:cNvPr id="34836" name="Rectangle 52"/>
            <p:cNvSpPr>
              <a:spLocks noChangeArrowheads="1"/>
            </p:cNvSpPr>
            <p:nvPr/>
          </p:nvSpPr>
          <p:spPr bwMode="auto">
            <a:xfrm>
              <a:off x="5148" y="343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非系统</a:t>
              </a:r>
            </a:p>
          </p:txBody>
        </p:sp>
        <p:sp>
          <p:nvSpPr>
            <p:cNvPr id="34837" name="Rectangle 53"/>
            <p:cNvSpPr>
              <a:spLocks noChangeArrowheads="1"/>
            </p:cNvSpPr>
            <p:nvPr/>
          </p:nvSpPr>
          <p:spPr bwMode="auto">
            <a:xfrm>
              <a:off x="3787" y="2568"/>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人员</a:t>
              </a:r>
            </a:p>
          </p:txBody>
        </p:sp>
        <p:sp>
          <p:nvSpPr>
            <p:cNvPr id="34838" name="Rectangle 54"/>
            <p:cNvSpPr>
              <a:spLocks noChangeArrowheads="1"/>
            </p:cNvSpPr>
            <p:nvPr/>
          </p:nvSpPr>
          <p:spPr bwMode="auto">
            <a:xfrm>
              <a:off x="4241" y="2568"/>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流程</a:t>
              </a:r>
            </a:p>
          </p:txBody>
        </p:sp>
        <p:sp>
          <p:nvSpPr>
            <p:cNvPr id="34839" name="Rectangle 55"/>
            <p:cNvSpPr>
              <a:spLocks noChangeArrowheads="1"/>
            </p:cNvSpPr>
            <p:nvPr/>
          </p:nvSpPr>
          <p:spPr bwMode="auto">
            <a:xfrm>
              <a:off x="4694" y="2568"/>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标准</a:t>
              </a:r>
            </a:p>
          </p:txBody>
        </p:sp>
        <p:cxnSp>
          <p:nvCxnSpPr>
            <p:cNvPr id="34840" name="AutoShape 56"/>
            <p:cNvCxnSpPr>
              <a:cxnSpLocks noChangeShapeType="1"/>
              <a:stCxn id="34833" idx="2"/>
              <a:endCxn id="34845" idx="0"/>
            </p:cNvCxnSpPr>
            <p:nvPr/>
          </p:nvCxnSpPr>
          <p:spPr bwMode="auto">
            <a:xfrm rot="5400000">
              <a:off x="4558" y="2931"/>
              <a:ext cx="182" cy="0"/>
            </a:xfrm>
            <a:prstGeom prst="straightConnector1">
              <a:avLst/>
            </a:prstGeom>
            <a:noFill/>
            <a:ln w="31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41" name="Line 57"/>
            <p:cNvSpPr>
              <a:spLocks noChangeShapeType="1"/>
            </p:cNvSpPr>
            <p:nvPr/>
          </p:nvSpPr>
          <p:spPr bwMode="auto">
            <a:xfrm flipH="1">
              <a:off x="3969" y="3203"/>
              <a:ext cx="0" cy="227"/>
            </a:xfrm>
            <a:prstGeom prst="line">
              <a:avLst/>
            </a:prstGeom>
            <a:noFill/>
            <a:ln w="31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2" name="Line 58"/>
            <p:cNvSpPr>
              <a:spLocks noChangeShapeType="1"/>
            </p:cNvSpPr>
            <p:nvPr/>
          </p:nvSpPr>
          <p:spPr bwMode="auto">
            <a:xfrm flipV="1">
              <a:off x="4377" y="3203"/>
              <a:ext cx="0" cy="227"/>
            </a:xfrm>
            <a:prstGeom prst="line">
              <a:avLst/>
            </a:prstGeom>
            <a:noFill/>
            <a:ln w="31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3" name="Line 59"/>
            <p:cNvSpPr>
              <a:spLocks noChangeShapeType="1"/>
            </p:cNvSpPr>
            <p:nvPr/>
          </p:nvSpPr>
          <p:spPr bwMode="auto">
            <a:xfrm flipV="1">
              <a:off x="5329" y="3203"/>
              <a:ext cx="0" cy="227"/>
            </a:xfrm>
            <a:prstGeom prst="line">
              <a:avLst/>
            </a:prstGeom>
            <a:noFill/>
            <a:ln w="31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4" name="Rectangle 60"/>
            <p:cNvSpPr>
              <a:spLocks noChangeArrowheads="1"/>
            </p:cNvSpPr>
            <p:nvPr/>
          </p:nvSpPr>
          <p:spPr bwMode="auto">
            <a:xfrm>
              <a:off x="5148" y="2568"/>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服务</a:t>
              </a:r>
            </a:p>
          </p:txBody>
        </p:sp>
        <p:sp>
          <p:nvSpPr>
            <p:cNvPr id="34845" name="Rectangle 61"/>
            <p:cNvSpPr>
              <a:spLocks noChangeArrowheads="1"/>
            </p:cNvSpPr>
            <p:nvPr/>
          </p:nvSpPr>
          <p:spPr bwMode="auto">
            <a:xfrm>
              <a:off x="3742" y="3022"/>
              <a:ext cx="1814"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符合业界规范的双向数据管控系统</a:t>
              </a:r>
            </a:p>
          </p:txBody>
        </p:sp>
        <p:sp>
          <p:nvSpPr>
            <p:cNvPr id="34846" name="Rectangle 62"/>
            <p:cNvSpPr>
              <a:spLocks noChangeArrowheads="1"/>
            </p:cNvSpPr>
            <p:nvPr/>
          </p:nvSpPr>
          <p:spPr bwMode="auto">
            <a:xfrm>
              <a:off x="4694" y="3430"/>
              <a:ext cx="363" cy="181"/>
            </a:xfrm>
            <a:prstGeom prst="rect">
              <a:avLst/>
            </a:prstGeom>
            <a:solidFill>
              <a:schemeClr val="bg1"/>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rgbClr val="000000"/>
                  </a:solidFill>
                  <a:latin typeface="Arial" pitchFamily="34" charset="0"/>
                  <a:ea typeface="宋体" pitchFamily="2" charset="-122"/>
                </a:rPr>
                <a:t>系统</a:t>
              </a:r>
              <a:r>
                <a:rPr lang="en-US" altLang="zh-CN" sz="1200">
                  <a:solidFill>
                    <a:srgbClr val="000000"/>
                  </a:solidFill>
                  <a:latin typeface="Arial" pitchFamily="34" charset="0"/>
                  <a:ea typeface="宋体" pitchFamily="2" charset="-122"/>
                </a:rPr>
                <a:t>n</a:t>
              </a:r>
            </a:p>
          </p:txBody>
        </p:sp>
        <p:sp>
          <p:nvSpPr>
            <p:cNvPr id="34847" name="Line 63"/>
            <p:cNvSpPr>
              <a:spLocks noChangeShapeType="1"/>
            </p:cNvSpPr>
            <p:nvPr/>
          </p:nvSpPr>
          <p:spPr bwMode="auto">
            <a:xfrm flipV="1">
              <a:off x="4876" y="3203"/>
              <a:ext cx="0" cy="227"/>
            </a:xfrm>
            <a:prstGeom prst="line">
              <a:avLst/>
            </a:prstGeom>
            <a:noFill/>
            <a:ln w="31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25" name="AutoShape 64"/>
          <p:cNvSpPr>
            <a:spLocks noChangeArrowheads="1"/>
          </p:cNvSpPr>
          <p:nvPr/>
        </p:nvSpPr>
        <p:spPr bwMode="auto">
          <a:xfrm>
            <a:off x="4284663" y="2017713"/>
            <a:ext cx="738187" cy="574675"/>
          </a:xfrm>
          <a:prstGeom prst="rightArrow">
            <a:avLst>
              <a:gd name="adj1" fmla="val 57000"/>
              <a:gd name="adj2" fmla="val 7474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zh-CN" altLang="en-US">
              <a:solidFill>
                <a:srgbClr val="000000"/>
              </a:solidFill>
              <a:latin typeface="Arial" pitchFamily="34" charset="0"/>
              <a:ea typeface="宋体" pitchFamily="2" charset="-122"/>
            </a:endParaRPr>
          </a:p>
        </p:txBody>
      </p:sp>
      <p:sp>
        <p:nvSpPr>
          <p:cNvPr id="34826" name="Text Box 67"/>
          <p:cNvSpPr txBox="1">
            <a:spLocks noChangeArrowheads="1"/>
          </p:cNvSpPr>
          <p:nvPr/>
        </p:nvSpPr>
        <p:spPr bwMode="auto">
          <a:xfrm>
            <a:off x="179388" y="1339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zh-CN" altLang="en-US" sz="1200">
                <a:solidFill>
                  <a:srgbClr val="000000"/>
                </a:solidFill>
                <a:latin typeface="Arial" pitchFamily="34" charset="0"/>
                <a:ea typeface="宋体" pitchFamily="2" charset="-122"/>
              </a:rPr>
              <a:t>成熟度</a:t>
            </a:r>
            <a:r>
              <a:rPr lang="en-US" altLang="zh-CN" sz="1200">
                <a:solidFill>
                  <a:srgbClr val="000000"/>
                </a:solidFill>
                <a:latin typeface="Arial" pitchFamily="34" charset="0"/>
                <a:ea typeface="宋体" pitchFamily="2" charset="-122"/>
              </a:rPr>
              <a:t>1</a:t>
            </a:r>
            <a:r>
              <a:rPr lang="zh-CN" altLang="en-US" sz="1200">
                <a:solidFill>
                  <a:srgbClr val="000000"/>
                </a:solidFill>
                <a:latin typeface="Arial" pitchFamily="34" charset="0"/>
                <a:ea typeface="宋体" pitchFamily="2" charset="-122"/>
              </a:rPr>
              <a:t>：</a:t>
            </a:r>
          </a:p>
          <a:p>
            <a:r>
              <a:rPr lang="zh-CN" altLang="en-US" sz="1200">
                <a:solidFill>
                  <a:srgbClr val="000000"/>
                </a:solidFill>
                <a:latin typeface="Arial" pitchFamily="34" charset="0"/>
                <a:ea typeface="宋体" pitchFamily="2" charset="-122"/>
              </a:rPr>
              <a:t>未知级</a:t>
            </a:r>
          </a:p>
        </p:txBody>
      </p:sp>
      <p:sp>
        <p:nvSpPr>
          <p:cNvPr id="34827" name="Text Box 68"/>
          <p:cNvSpPr txBox="1">
            <a:spLocks noChangeArrowheads="1"/>
          </p:cNvSpPr>
          <p:nvPr/>
        </p:nvSpPr>
        <p:spPr bwMode="auto">
          <a:xfrm>
            <a:off x="5148263" y="1411288"/>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zh-CN" altLang="en-US" sz="1200">
                <a:solidFill>
                  <a:srgbClr val="000000"/>
                </a:solidFill>
                <a:latin typeface="Arial" pitchFamily="34" charset="0"/>
                <a:ea typeface="宋体" pitchFamily="2" charset="-122"/>
              </a:rPr>
              <a:t>成熟度</a:t>
            </a:r>
            <a:r>
              <a:rPr lang="en-US" altLang="zh-CN" sz="1200">
                <a:solidFill>
                  <a:srgbClr val="000000"/>
                </a:solidFill>
                <a:latin typeface="Arial" pitchFamily="34" charset="0"/>
                <a:ea typeface="宋体" pitchFamily="2" charset="-122"/>
              </a:rPr>
              <a:t>2</a:t>
            </a:r>
            <a:r>
              <a:rPr lang="zh-CN" altLang="en-US" sz="1200">
                <a:solidFill>
                  <a:srgbClr val="000000"/>
                </a:solidFill>
                <a:latin typeface="Arial" pitchFamily="34" charset="0"/>
                <a:ea typeface="宋体" pitchFamily="2" charset="-122"/>
              </a:rPr>
              <a:t>：</a:t>
            </a:r>
          </a:p>
          <a:p>
            <a:r>
              <a:rPr lang="zh-CN" altLang="en-US" sz="1200">
                <a:solidFill>
                  <a:srgbClr val="000000"/>
                </a:solidFill>
                <a:latin typeface="Arial" pitchFamily="34" charset="0"/>
                <a:ea typeface="宋体" pitchFamily="2" charset="-122"/>
              </a:rPr>
              <a:t>被动级</a:t>
            </a:r>
          </a:p>
        </p:txBody>
      </p:sp>
      <p:sp>
        <p:nvSpPr>
          <p:cNvPr id="34828" name="Text Box 69"/>
          <p:cNvSpPr txBox="1">
            <a:spLocks noChangeArrowheads="1"/>
          </p:cNvSpPr>
          <p:nvPr/>
        </p:nvSpPr>
        <p:spPr bwMode="auto">
          <a:xfrm>
            <a:off x="217488" y="3678238"/>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zh-CN" altLang="en-US" sz="1200">
                <a:solidFill>
                  <a:srgbClr val="000000"/>
                </a:solidFill>
                <a:latin typeface="Arial" pitchFamily="34" charset="0"/>
                <a:ea typeface="宋体" pitchFamily="2" charset="-122"/>
              </a:rPr>
              <a:t>成熟度</a:t>
            </a:r>
            <a:r>
              <a:rPr lang="en-US" altLang="zh-CN" sz="1200">
                <a:solidFill>
                  <a:srgbClr val="000000"/>
                </a:solidFill>
                <a:latin typeface="Arial" pitchFamily="34" charset="0"/>
                <a:ea typeface="宋体" pitchFamily="2" charset="-122"/>
              </a:rPr>
              <a:t>3</a:t>
            </a:r>
            <a:r>
              <a:rPr lang="zh-CN" altLang="en-US" sz="1200">
                <a:solidFill>
                  <a:srgbClr val="000000"/>
                </a:solidFill>
                <a:latin typeface="Arial" pitchFamily="34" charset="0"/>
                <a:ea typeface="宋体" pitchFamily="2" charset="-122"/>
              </a:rPr>
              <a:t>：</a:t>
            </a:r>
          </a:p>
          <a:p>
            <a:r>
              <a:rPr lang="zh-CN" altLang="en-US" sz="1200">
                <a:solidFill>
                  <a:srgbClr val="000000"/>
                </a:solidFill>
                <a:latin typeface="Arial" pitchFamily="34" charset="0"/>
                <a:ea typeface="宋体" pitchFamily="2" charset="-122"/>
              </a:rPr>
              <a:t>主动级</a:t>
            </a:r>
          </a:p>
        </p:txBody>
      </p:sp>
      <p:sp>
        <p:nvSpPr>
          <p:cNvPr id="34829" name="Text Box 70"/>
          <p:cNvSpPr txBox="1">
            <a:spLocks noChangeArrowheads="1"/>
          </p:cNvSpPr>
          <p:nvPr/>
        </p:nvSpPr>
        <p:spPr bwMode="auto">
          <a:xfrm>
            <a:off x="5241925" y="3608388"/>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zh-CN" altLang="en-US" sz="1200">
                <a:solidFill>
                  <a:srgbClr val="000000"/>
                </a:solidFill>
                <a:latin typeface="Arial" pitchFamily="34" charset="0"/>
                <a:ea typeface="宋体" pitchFamily="2" charset="-122"/>
              </a:rPr>
              <a:t>成熟度</a:t>
            </a:r>
            <a:r>
              <a:rPr lang="en-US" altLang="zh-CN" sz="1200">
                <a:solidFill>
                  <a:srgbClr val="000000"/>
                </a:solidFill>
                <a:latin typeface="Arial" pitchFamily="34" charset="0"/>
                <a:ea typeface="宋体" pitchFamily="2" charset="-122"/>
              </a:rPr>
              <a:t>4</a:t>
            </a:r>
            <a:r>
              <a:rPr lang="zh-CN" altLang="en-US" sz="1200">
                <a:solidFill>
                  <a:srgbClr val="000000"/>
                </a:solidFill>
                <a:latin typeface="Arial" pitchFamily="34" charset="0"/>
                <a:ea typeface="宋体" pitchFamily="2" charset="-122"/>
              </a:rPr>
              <a:t>：</a:t>
            </a:r>
          </a:p>
          <a:p>
            <a:r>
              <a:rPr lang="zh-CN" altLang="en-US" sz="1200">
                <a:solidFill>
                  <a:srgbClr val="000000"/>
                </a:solidFill>
                <a:latin typeface="Arial" pitchFamily="34" charset="0"/>
                <a:ea typeface="宋体" pitchFamily="2" charset="-122"/>
              </a:rPr>
              <a:t>预测级</a:t>
            </a:r>
          </a:p>
        </p:txBody>
      </p:sp>
      <p:sp>
        <p:nvSpPr>
          <p:cNvPr id="34830" name="AutoShape 71"/>
          <p:cNvSpPr>
            <a:spLocks noChangeArrowheads="1"/>
          </p:cNvSpPr>
          <p:nvPr/>
        </p:nvSpPr>
        <p:spPr bwMode="auto">
          <a:xfrm>
            <a:off x="4321175" y="5222875"/>
            <a:ext cx="738188" cy="574675"/>
          </a:xfrm>
          <a:prstGeom prst="rightArrow">
            <a:avLst>
              <a:gd name="adj1" fmla="val 57000"/>
              <a:gd name="adj2" fmla="val 7474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zh-CN" altLang="en-US">
              <a:solidFill>
                <a:srgbClr val="000000"/>
              </a:solidFill>
              <a:latin typeface="Arial" pitchFamily="34" charset="0"/>
              <a:ea typeface="宋体" pitchFamily="2" charset="-122"/>
            </a:endParaRPr>
          </a:p>
        </p:txBody>
      </p:sp>
      <p:sp>
        <p:nvSpPr>
          <p:cNvPr id="34831" name="AutoShape 72"/>
          <p:cNvSpPr>
            <a:spLocks noChangeArrowheads="1"/>
          </p:cNvSpPr>
          <p:nvPr/>
        </p:nvSpPr>
        <p:spPr bwMode="auto">
          <a:xfrm rot="8210068">
            <a:off x="4302125" y="3454400"/>
            <a:ext cx="504825" cy="342900"/>
          </a:xfrm>
          <a:prstGeom prst="rightArrow">
            <a:avLst>
              <a:gd name="adj1" fmla="val 34407"/>
              <a:gd name="adj2" fmla="val 7271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en-US">
              <a:solidFill>
                <a:srgbClr val="000000"/>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zh-CN" altLang="en-US" b="1" smtClean="0">
                <a:ea typeface="宋体" pitchFamily="2" charset="-122"/>
              </a:rPr>
              <a:t>数据管控成熟度模型</a:t>
            </a:r>
          </a:p>
        </p:txBody>
      </p:sp>
      <p:sp>
        <p:nvSpPr>
          <p:cNvPr id="35845" name="Rectangle 3"/>
          <p:cNvSpPr>
            <a:spLocks noGrp="1" noChangeArrowheads="1"/>
          </p:cNvSpPr>
          <p:nvPr>
            <p:ph idx="1"/>
          </p:nvPr>
        </p:nvSpPr>
        <p:spPr>
          <a:xfrm>
            <a:off x="250825" y="1268413"/>
            <a:ext cx="3600450" cy="4800600"/>
          </a:xfrm>
        </p:spPr>
        <p:txBody>
          <a:bodyPr>
            <a:normAutofit fontScale="77500" lnSpcReduction="20000"/>
          </a:bodyPr>
          <a:lstStyle/>
          <a:p>
            <a:pPr eaLnBrk="1" hangingPunct="1">
              <a:buFontTx/>
              <a:buNone/>
            </a:pPr>
            <a:r>
              <a:rPr lang="zh-CN" altLang="en-US" smtClean="0">
                <a:ea typeface="宋体" pitchFamily="2" charset="-122"/>
              </a:rPr>
              <a:t>我们建立了企业数据管控成熟度模型，该模型能够使企业识别和量化数据管控的成熟度，为企业的下一步数据管控提供指导。</a:t>
            </a:r>
          </a:p>
          <a:p>
            <a:pPr eaLnBrk="1" hangingPunct="1">
              <a:buFontTx/>
              <a:buNone/>
            </a:pPr>
            <a:endParaRPr lang="zh-CN" altLang="en-US" smtClean="0">
              <a:ea typeface="宋体" pitchFamily="2" charset="-122"/>
            </a:endParaRPr>
          </a:p>
          <a:p>
            <a:pPr eaLnBrk="1" hangingPunct="1">
              <a:buFontTx/>
              <a:buNone/>
            </a:pPr>
            <a:r>
              <a:rPr lang="zh-CN" altLang="en-US" smtClean="0">
                <a:ea typeface="宋体" pitchFamily="2" charset="-122"/>
              </a:rPr>
              <a:t>你的企业处在哪一级？</a:t>
            </a:r>
          </a:p>
          <a:p>
            <a:pPr eaLnBrk="1" hangingPunct="1"/>
            <a:r>
              <a:rPr lang="en-US" altLang="zh-TW" smtClean="0">
                <a:solidFill>
                  <a:schemeClr val="tx2"/>
                </a:solidFill>
                <a:ea typeface="新細明體" pitchFamily="18" charset="-120"/>
              </a:rPr>
              <a:t>Unaware</a:t>
            </a:r>
            <a:r>
              <a:rPr lang="zh-CN" altLang="en-US" smtClean="0">
                <a:solidFill>
                  <a:schemeClr val="tx2"/>
                </a:solidFill>
                <a:ea typeface="宋体" pitchFamily="2" charset="-122"/>
              </a:rPr>
              <a:t>：未知的</a:t>
            </a:r>
            <a:endParaRPr lang="zh-TW" altLang="en-US" smtClean="0">
              <a:solidFill>
                <a:schemeClr val="tx2"/>
              </a:solidFill>
              <a:ea typeface="新細明體" pitchFamily="18" charset="-120"/>
            </a:endParaRPr>
          </a:p>
          <a:p>
            <a:pPr eaLnBrk="1" hangingPunct="1"/>
            <a:r>
              <a:rPr lang="en-US" altLang="zh-TW" smtClean="0">
                <a:solidFill>
                  <a:schemeClr val="tx2"/>
                </a:solidFill>
                <a:ea typeface="新細明體" pitchFamily="18" charset="-120"/>
              </a:rPr>
              <a:t>Reactive</a:t>
            </a:r>
            <a:r>
              <a:rPr lang="zh-CN" altLang="en-US" smtClean="0">
                <a:solidFill>
                  <a:schemeClr val="tx2"/>
                </a:solidFill>
                <a:ea typeface="宋体" pitchFamily="2" charset="-122"/>
              </a:rPr>
              <a:t>：被动的</a:t>
            </a:r>
            <a:endParaRPr lang="zh-TW" altLang="en-US" smtClean="0">
              <a:solidFill>
                <a:schemeClr val="tx2"/>
              </a:solidFill>
              <a:ea typeface="新細明體" pitchFamily="18" charset="-120"/>
            </a:endParaRPr>
          </a:p>
          <a:p>
            <a:pPr eaLnBrk="1" hangingPunct="1"/>
            <a:r>
              <a:rPr lang="en-US" altLang="zh-TW" smtClean="0">
                <a:solidFill>
                  <a:schemeClr val="tx2"/>
                </a:solidFill>
                <a:ea typeface="新細明體" pitchFamily="18" charset="-120"/>
              </a:rPr>
              <a:t>Proactive</a:t>
            </a:r>
            <a:r>
              <a:rPr lang="zh-CN" altLang="en-US" smtClean="0">
                <a:solidFill>
                  <a:schemeClr val="tx2"/>
                </a:solidFill>
                <a:ea typeface="宋体" pitchFamily="2" charset="-122"/>
              </a:rPr>
              <a:t>：能动的</a:t>
            </a:r>
            <a:endParaRPr lang="zh-TW" altLang="en-US" smtClean="0">
              <a:solidFill>
                <a:schemeClr val="tx2"/>
              </a:solidFill>
              <a:ea typeface="新細明體" pitchFamily="18" charset="-120"/>
            </a:endParaRPr>
          </a:p>
          <a:p>
            <a:pPr eaLnBrk="1" hangingPunct="1"/>
            <a:r>
              <a:rPr lang="en-US" altLang="zh-TW" smtClean="0">
                <a:solidFill>
                  <a:schemeClr val="tx2"/>
                </a:solidFill>
                <a:ea typeface="新細明體" pitchFamily="18" charset="-120"/>
              </a:rPr>
              <a:t>Predictive</a:t>
            </a:r>
            <a:r>
              <a:rPr lang="zh-CN" altLang="en-US" smtClean="0">
                <a:solidFill>
                  <a:schemeClr val="tx2"/>
                </a:solidFill>
                <a:ea typeface="宋体" pitchFamily="2" charset="-122"/>
              </a:rPr>
              <a:t>：预测的</a:t>
            </a:r>
            <a:endParaRPr lang="zh-CN" altLang="en-US" smtClean="0">
              <a:ea typeface="宋体" pitchFamily="2" charset="-122"/>
            </a:endParaRPr>
          </a:p>
        </p:txBody>
      </p:sp>
      <p:sp>
        <p:nvSpPr>
          <p:cNvPr id="35843" name="日期占位符 4"/>
          <p:cNvSpPr>
            <a:spLocks noGrp="1"/>
          </p:cNvSpPr>
          <p:nvPr>
            <p:ph type="dt" sz="half" idx="10"/>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fld id="{671C8CDF-2256-4C91-9AEA-76873EDEBDEE}" type="slidenum">
              <a:rPr lang="zh-CN" altLang="en-US" sz="800" smtClean="0">
                <a:solidFill>
                  <a:srgbClr val="000000"/>
                </a:solidFill>
                <a:ea typeface="宋体" pitchFamily="2" charset="-122"/>
              </a:rPr>
              <a:pPr/>
              <a:t>8</a:t>
            </a:fld>
            <a:r>
              <a:rPr lang="en-US" altLang="zh-CN" sz="800" smtClean="0">
                <a:solidFill>
                  <a:srgbClr val="000000"/>
                </a:solidFill>
                <a:ea typeface="宋体" pitchFamily="2" charset="-122"/>
              </a:rPr>
              <a:t>  &gt;  </a:t>
            </a:r>
            <a:fld id="{6C035870-EE00-4E91-8322-034B45F46AE7}" type="datetime1">
              <a:rPr lang="en-US" altLang="zh-CN" sz="800" smtClean="0">
                <a:solidFill>
                  <a:srgbClr val="000000"/>
                </a:solidFill>
                <a:ea typeface="宋体" pitchFamily="2" charset="-122"/>
              </a:rPr>
              <a:pPr/>
              <a:t>10/9/2016</a:t>
            </a:fld>
            <a:endParaRPr lang="en-US" altLang="zh-CN" sz="800" smtClean="0">
              <a:solidFill>
                <a:srgbClr val="000000"/>
              </a:solidFill>
              <a:ea typeface="宋体" pitchFamily="2" charset="-122"/>
            </a:endParaRPr>
          </a:p>
        </p:txBody>
      </p:sp>
      <p:sp>
        <p:nvSpPr>
          <p:cNvPr id="35842" name="页脚占位符 3"/>
          <p:cNvSpPr>
            <a:spLocks noGrp="1"/>
          </p:cNvSpPr>
          <p:nvPr>
            <p:ph type="ftr" sz="quarter" idx="11"/>
          </p:nvPr>
        </p:nvSpPr>
        <p:spPr>
          <a:noFill/>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r>
              <a:rPr lang="en-US" altLang="zh-CN" sz="800" dirty="0" smtClean="0">
                <a:solidFill>
                  <a:srgbClr val="000000"/>
                </a:solidFill>
                <a:ea typeface="宋体" pitchFamily="2" charset="-122"/>
              </a:rPr>
              <a:t> </a:t>
            </a:r>
            <a:r>
              <a:rPr lang="en-US" altLang="zh-CN" sz="800" dirty="0" smtClean="0">
                <a:solidFill>
                  <a:srgbClr val="000000"/>
                </a:solidFill>
                <a:ea typeface="宋体" pitchFamily="2" charset="-122"/>
              </a:rPr>
              <a:t>Confidential</a:t>
            </a:r>
          </a:p>
        </p:txBody>
      </p:sp>
      <p:pic>
        <p:nvPicPr>
          <p:cNvPr id="35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1341438"/>
            <a:ext cx="52197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Text Box 5"/>
          <p:cNvSpPr txBox="1">
            <a:spLocks noChangeArrowheads="1"/>
          </p:cNvSpPr>
          <p:nvPr/>
        </p:nvSpPr>
        <p:spPr bwMode="auto">
          <a:xfrm>
            <a:off x="4067175" y="2349500"/>
            <a:ext cx="376238" cy="11144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488" tIns="44450" rIns="90488" bIns="44450">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lnSpc>
                <a:spcPct val="80000"/>
              </a:lnSpc>
              <a:spcBef>
                <a:spcPct val="50000"/>
              </a:spcBef>
            </a:pPr>
            <a:r>
              <a:rPr lang="zh-CN" altLang="en-US" sz="1600" b="1">
                <a:solidFill>
                  <a:srgbClr val="000000"/>
                </a:solidFill>
                <a:latin typeface="Arial" pitchFamily="34" charset="0"/>
                <a:ea typeface="宋体" pitchFamily="2" charset="-122"/>
              </a:rPr>
              <a:t>回报</a:t>
            </a:r>
          </a:p>
        </p:txBody>
      </p:sp>
      <p:sp>
        <p:nvSpPr>
          <p:cNvPr id="35848" name="Text Box 6"/>
          <p:cNvSpPr txBox="1">
            <a:spLocks noChangeArrowheads="1"/>
          </p:cNvSpPr>
          <p:nvPr/>
        </p:nvSpPr>
        <p:spPr bwMode="auto">
          <a:xfrm>
            <a:off x="4498975" y="4581525"/>
            <a:ext cx="4038600" cy="2841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lnSpc>
                <a:spcPct val="80000"/>
              </a:lnSpc>
              <a:spcBef>
                <a:spcPct val="50000"/>
              </a:spcBef>
            </a:pPr>
            <a:r>
              <a:rPr lang="zh-CN" altLang="en-US" sz="1600" b="1">
                <a:solidFill>
                  <a:srgbClr val="000000"/>
                </a:solidFill>
                <a:latin typeface="Arial" pitchFamily="34" charset="0"/>
                <a:ea typeface="宋体" pitchFamily="2" charset="-122"/>
              </a:rPr>
              <a:t>人员、流程、技术的整合程度</a:t>
            </a:r>
          </a:p>
        </p:txBody>
      </p:sp>
      <p:sp>
        <p:nvSpPr>
          <p:cNvPr id="35849" name="Text Box 7"/>
          <p:cNvSpPr txBox="1">
            <a:spLocks noChangeArrowheads="1"/>
          </p:cNvSpPr>
          <p:nvPr/>
        </p:nvSpPr>
        <p:spPr bwMode="auto">
          <a:xfrm>
            <a:off x="8767763" y="2349500"/>
            <a:ext cx="376237" cy="11144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488" tIns="44450" rIns="90488" bIns="44450">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lnSpc>
                <a:spcPct val="80000"/>
              </a:lnSpc>
              <a:spcBef>
                <a:spcPct val="50000"/>
              </a:spcBef>
            </a:pPr>
            <a:r>
              <a:rPr lang="zh-CN" altLang="en-US" sz="1600" b="1">
                <a:solidFill>
                  <a:srgbClr val="000000"/>
                </a:solidFill>
                <a:latin typeface="Arial" pitchFamily="34" charset="0"/>
                <a:ea typeface="宋体" pitchFamily="2" charset="-122"/>
              </a:rPr>
              <a:t>风险</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smtClean="0">
                <a:latin typeface="宋体" pitchFamily="2" charset="-122"/>
                <a:ea typeface="宋体" pitchFamily="2" charset="-122"/>
              </a:rPr>
              <a:t>数据</a:t>
            </a:r>
            <a:r>
              <a:rPr lang="zh-CN" altLang="en-US" dirty="0" smtClean="0">
                <a:latin typeface="宋体" pitchFamily="2" charset="-122"/>
                <a:ea typeface="宋体" pitchFamily="2" charset="-122"/>
              </a:rPr>
              <a:t>管控平台架构</a:t>
            </a:r>
            <a:endParaRPr lang="en-US" altLang="zh-CN" dirty="0" smtClean="0">
              <a:latin typeface="宋体" pitchFamily="2" charset="-122"/>
              <a:ea typeface="宋体" pitchFamily="2" charset="-122"/>
            </a:endParaRPr>
          </a:p>
        </p:txBody>
      </p:sp>
      <p:sp>
        <p:nvSpPr>
          <p:cNvPr id="39939" name="AutoShape 3"/>
          <p:cNvSpPr>
            <a:spLocks noChangeArrowheads="1"/>
          </p:cNvSpPr>
          <p:nvPr/>
        </p:nvSpPr>
        <p:spPr bwMode="auto">
          <a:xfrm>
            <a:off x="1331913" y="4005263"/>
            <a:ext cx="5903912" cy="1871662"/>
          </a:xfrm>
          <a:prstGeom prst="can">
            <a:avLst>
              <a:gd name="adj" fmla="val 19593"/>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ctr"/>
            <a:r>
              <a:rPr lang="en-US" altLang="zh-CN" b="1" dirty="0" smtClean="0">
                <a:solidFill>
                  <a:schemeClr val="bg1"/>
                </a:solidFill>
                <a:ea typeface="宋体" pitchFamily="2" charset="-122"/>
              </a:rPr>
              <a:t> </a:t>
            </a:r>
            <a:r>
              <a:rPr lang="en-US" altLang="zh-CN" b="1" dirty="0">
                <a:solidFill>
                  <a:schemeClr val="bg1"/>
                </a:solidFill>
                <a:ea typeface="宋体" pitchFamily="2" charset="-122"/>
              </a:rPr>
              <a:t>Database</a:t>
            </a:r>
          </a:p>
        </p:txBody>
      </p:sp>
      <p:sp>
        <p:nvSpPr>
          <p:cNvPr id="39940" name="AutoShape 4"/>
          <p:cNvSpPr>
            <a:spLocks noChangeArrowheads="1"/>
          </p:cNvSpPr>
          <p:nvPr/>
        </p:nvSpPr>
        <p:spPr bwMode="auto">
          <a:xfrm>
            <a:off x="3203575" y="4652963"/>
            <a:ext cx="2232025" cy="1081087"/>
          </a:xfrm>
          <a:prstGeom prst="can">
            <a:avLst>
              <a:gd name="adj" fmla="val 19593"/>
            </a:avLst>
          </a:prstGeom>
          <a:solidFill>
            <a:schemeClr val="bg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ctr"/>
            <a:r>
              <a:rPr lang="zh-CN" altLang="en-US" sz="1400" dirty="0">
                <a:solidFill>
                  <a:srgbClr val="A10007"/>
                </a:solidFill>
                <a:ea typeface="宋体" pitchFamily="2" charset="-122"/>
              </a:rPr>
              <a:t>数据管控知识库</a:t>
            </a:r>
          </a:p>
        </p:txBody>
      </p:sp>
      <p:sp>
        <p:nvSpPr>
          <p:cNvPr id="39941" name="Rectangle 5"/>
          <p:cNvSpPr>
            <a:spLocks noChangeArrowheads="1"/>
          </p:cNvSpPr>
          <p:nvPr/>
        </p:nvSpPr>
        <p:spPr bwMode="auto">
          <a:xfrm>
            <a:off x="3419475" y="5445125"/>
            <a:ext cx="1871663" cy="2159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chemeClr val="bg1"/>
                </a:solidFill>
                <a:ea typeface="宋体" pitchFamily="2" charset="-122"/>
              </a:rPr>
              <a:t>Metadata</a:t>
            </a:r>
          </a:p>
        </p:txBody>
      </p:sp>
      <p:sp>
        <p:nvSpPr>
          <p:cNvPr id="39942" name="Rectangle 6"/>
          <p:cNvSpPr>
            <a:spLocks noChangeArrowheads="1"/>
          </p:cNvSpPr>
          <p:nvPr/>
        </p:nvSpPr>
        <p:spPr bwMode="auto">
          <a:xfrm>
            <a:off x="3419475" y="5156200"/>
            <a:ext cx="574675" cy="2159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ea typeface="宋体" pitchFamily="2" charset="-122"/>
              </a:rPr>
              <a:t>DQ</a:t>
            </a:r>
          </a:p>
        </p:txBody>
      </p:sp>
      <p:sp>
        <p:nvSpPr>
          <p:cNvPr id="39943" name="Rectangle 7"/>
          <p:cNvSpPr>
            <a:spLocks noChangeArrowheads="1"/>
          </p:cNvSpPr>
          <p:nvPr/>
        </p:nvSpPr>
        <p:spPr bwMode="auto">
          <a:xfrm>
            <a:off x="4067175" y="5156200"/>
            <a:ext cx="574675" cy="2159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ea typeface="宋体" pitchFamily="2" charset="-122"/>
              </a:rPr>
              <a:t>DS</a:t>
            </a:r>
          </a:p>
        </p:txBody>
      </p:sp>
      <p:sp>
        <p:nvSpPr>
          <p:cNvPr id="39944" name="Rectangle 8"/>
          <p:cNvSpPr>
            <a:spLocks noChangeArrowheads="1"/>
          </p:cNvSpPr>
          <p:nvPr/>
        </p:nvSpPr>
        <p:spPr bwMode="auto">
          <a:xfrm>
            <a:off x="4714875" y="5156200"/>
            <a:ext cx="574675" cy="2159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chemeClr val="bg1"/>
                </a:solidFill>
                <a:ea typeface="宋体" pitchFamily="2" charset="-122"/>
              </a:rPr>
              <a:t>ETL</a:t>
            </a:r>
          </a:p>
        </p:txBody>
      </p:sp>
      <p:sp>
        <p:nvSpPr>
          <p:cNvPr id="39945" name="Line 9"/>
          <p:cNvSpPr>
            <a:spLocks noChangeShapeType="1"/>
          </p:cNvSpPr>
          <p:nvPr/>
        </p:nvSpPr>
        <p:spPr bwMode="auto">
          <a:xfrm>
            <a:off x="3706813" y="5373688"/>
            <a:ext cx="0" cy="71437"/>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6" name="Line 10"/>
          <p:cNvSpPr>
            <a:spLocks noChangeShapeType="1"/>
          </p:cNvSpPr>
          <p:nvPr/>
        </p:nvSpPr>
        <p:spPr bwMode="auto">
          <a:xfrm>
            <a:off x="5002213" y="5373688"/>
            <a:ext cx="0" cy="71437"/>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7" name="Line 11"/>
          <p:cNvSpPr>
            <a:spLocks noChangeShapeType="1"/>
          </p:cNvSpPr>
          <p:nvPr/>
        </p:nvSpPr>
        <p:spPr bwMode="auto">
          <a:xfrm>
            <a:off x="4354513" y="5373688"/>
            <a:ext cx="0" cy="71437"/>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8" name="Line 12"/>
          <p:cNvSpPr>
            <a:spLocks noChangeShapeType="1"/>
          </p:cNvSpPr>
          <p:nvPr/>
        </p:nvSpPr>
        <p:spPr bwMode="auto">
          <a:xfrm>
            <a:off x="3994150" y="5300663"/>
            <a:ext cx="73025"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9" name="Line 13"/>
          <p:cNvSpPr>
            <a:spLocks noChangeShapeType="1"/>
          </p:cNvSpPr>
          <p:nvPr/>
        </p:nvSpPr>
        <p:spPr bwMode="auto">
          <a:xfrm>
            <a:off x="4643438" y="5300663"/>
            <a:ext cx="73025"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0" name="Rectangle 14"/>
          <p:cNvSpPr>
            <a:spLocks noChangeArrowheads="1"/>
          </p:cNvSpPr>
          <p:nvPr/>
        </p:nvSpPr>
        <p:spPr bwMode="auto">
          <a:xfrm>
            <a:off x="1042988" y="2708275"/>
            <a:ext cx="4464050" cy="1131888"/>
          </a:xfrm>
          <a:prstGeom prst="rect">
            <a:avLst/>
          </a:prstGeom>
          <a:noFill/>
          <a:ln w="22225">
            <a:solidFill>
              <a:schemeClr val="accent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sz="1200">
                <a:solidFill>
                  <a:schemeClr val="accent2"/>
                </a:solidFill>
                <a:ea typeface="宋体" pitchFamily="2" charset="-122"/>
              </a:rPr>
              <a:t>数据管控平台 </a:t>
            </a:r>
            <a:r>
              <a:rPr lang="en-US" altLang="zh-CN" sz="1200">
                <a:solidFill>
                  <a:schemeClr val="accent2"/>
                </a:solidFill>
                <a:ea typeface="宋体" pitchFamily="2" charset="-122"/>
              </a:rPr>
              <a:t>B/S</a:t>
            </a:r>
            <a:r>
              <a:rPr lang="zh-CN" altLang="en-US" sz="1200">
                <a:solidFill>
                  <a:schemeClr val="accent2"/>
                </a:solidFill>
                <a:ea typeface="宋体" pitchFamily="2" charset="-122"/>
              </a:rPr>
              <a:t>应用</a:t>
            </a:r>
            <a:endParaRPr lang="en-US" altLang="zh-CN" sz="1200">
              <a:solidFill>
                <a:schemeClr val="accent2"/>
              </a:solidFill>
              <a:ea typeface="宋体" pitchFamily="2" charset="-122"/>
            </a:endParaRPr>
          </a:p>
        </p:txBody>
      </p:sp>
      <p:sp>
        <p:nvSpPr>
          <p:cNvPr id="39951" name="AutoShape 15"/>
          <p:cNvSpPr>
            <a:spLocks noChangeArrowheads="1"/>
          </p:cNvSpPr>
          <p:nvPr/>
        </p:nvSpPr>
        <p:spPr bwMode="auto">
          <a:xfrm rot="10800000" flipV="1">
            <a:off x="3851275" y="5732463"/>
            <a:ext cx="1185863" cy="504825"/>
          </a:xfrm>
          <a:prstGeom prst="upArrow">
            <a:avLst>
              <a:gd name="adj1" fmla="val 53074"/>
              <a:gd name="adj2" fmla="val 46125"/>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9952" name="Rectangle 16"/>
          <p:cNvSpPr>
            <a:spLocks noChangeArrowheads="1"/>
          </p:cNvSpPr>
          <p:nvPr/>
        </p:nvSpPr>
        <p:spPr bwMode="auto">
          <a:xfrm>
            <a:off x="1258888" y="6288088"/>
            <a:ext cx="865187" cy="288925"/>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1400">
                <a:solidFill>
                  <a:schemeClr val="bg1"/>
                </a:solidFill>
                <a:ea typeface="宋体" pitchFamily="2" charset="-122"/>
              </a:rPr>
              <a:t>DDL</a:t>
            </a:r>
          </a:p>
        </p:txBody>
      </p:sp>
      <p:sp>
        <p:nvSpPr>
          <p:cNvPr id="39953" name="Rectangle 17"/>
          <p:cNvSpPr>
            <a:spLocks noChangeArrowheads="1"/>
          </p:cNvSpPr>
          <p:nvPr/>
        </p:nvSpPr>
        <p:spPr bwMode="auto">
          <a:xfrm>
            <a:off x="4651375" y="6288088"/>
            <a:ext cx="1081088" cy="288925"/>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1400">
                <a:solidFill>
                  <a:schemeClr val="bg1"/>
                </a:solidFill>
                <a:ea typeface="宋体" pitchFamily="2" charset="-122"/>
              </a:rPr>
              <a:t>Excel</a:t>
            </a:r>
          </a:p>
        </p:txBody>
      </p:sp>
      <p:sp>
        <p:nvSpPr>
          <p:cNvPr id="39954" name="Rectangle 18"/>
          <p:cNvSpPr>
            <a:spLocks noChangeArrowheads="1"/>
          </p:cNvSpPr>
          <p:nvPr/>
        </p:nvSpPr>
        <p:spPr bwMode="auto">
          <a:xfrm>
            <a:off x="5835650" y="6288088"/>
            <a:ext cx="792163" cy="288925"/>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1400">
                <a:solidFill>
                  <a:schemeClr val="bg1"/>
                </a:solidFill>
                <a:ea typeface="宋体" pitchFamily="2" charset="-122"/>
              </a:rPr>
              <a:t>XML</a:t>
            </a:r>
          </a:p>
        </p:txBody>
      </p:sp>
      <p:sp>
        <p:nvSpPr>
          <p:cNvPr id="39955" name="Rectangle 19"/>
          <p:cNvSpPr>
            <a:spLocks noChangeArrowheads="1"/>
          </p:cNvSpPr>
          <p:nvPr/>
        </p:nvSpPr>
        <p:spPr bwMode="auto">
          <a:xfrm>
            <a:off x="3194050" y="6288088"/>
            <a:ext cx="1352550" cy="288925"/>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1400">
                <a:solidFill>
                  <a:schemeClr val="bg1"/>
                </a:solidFill>
                <a:ea typeface="宋体" pitchFamily="2" charset="-122"/>
              </a:rPr>
              <a:t>Source Data</a:t>
            </a:r>
          </a:p>
        </p:txBody>
      </p:sp>
      <p:sp>
        <p:nvSpPr>
          <p:cNvPr id="39956" name="Rectangle 20"/>
          <p:cNvSpPr>
            <a:spLocks noChangeArrowheads="1"/>
          </p:cNvSpPr>
          <p:nvPr/>
        </p:nvSpPr>
        <p:spPr bwMode="auto">
          <a:xfrm>
            <a:off x="2227263" y="6288088"/>
            <a:ext cx="863600" cy="288925"/>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1400">
                <a:solidFill>
                  <a:schemeClr val="bg1"/>
                </a:solidFill>
                <a:ea typeface="宋体" pitchFamily="2" charset="-122"/>
              </a:rPr>
              <a:t>SQL</a:t>
            </a:r>
          </a:p>
        </p:txBody>
      </p:sp>
      <p:grpSp>
        <p:nvGrpSpPr>
          <p:cNvPr id="39957" name="Group 21"/>
          <p:cNvGrpSpPr>
            <a:grpSpLocks/>
          </p:cNvGrpSpPr>
          <p:nvPr/>
        </p:nvGrpSpPr>
        <p:grpSpPr bwMode="auto">
          <a:xfrm>
            <a:off x="4806950" y="1268413"/>
            <a:ext cx="269875" cy="701675"/>
            <a:chOff x="4949" y="936"/>
            <a:chExt cx="290" cy="754"/>
          </a:xfrm>
        </p:grpSpPr>
        <p:sp>
          <p:nvSpPr>
            <p:cNvPr id="40261" name="Freeform 22"/>
            <p:cNvSpPr>
              <a:spLocks/>
            </p:cNvSpPr>
            <p:nvPr/>
          </p:nvSpPr>
          <p:spPr bwMode="auto">
            <a:xfrm>
              <a:off x="4966" y="936"/>
              <a:ext cx="273" cy="751"/>
            </a:xfrm>
            <a:custGeom>
              <a:avLst/>
              <a:gdLst>
                <a:gd name="T0" fmla="*/ 22 w 748"/>
                <a:gd name="T1" fmla="*/ 24 h 2058"/>
                <a:gd name="T2" fmla="*/ 26 w 748"/>
                <a:gd name="T3" fmla="*/ 22 h 2058"/>
                <a:gd name="T4" fmla="*/ 27 w 748"/>
                <a:gd name="T5" fmla="*/ 21 h 2058"/>
                <a:gd name="T6" fmla="*/ 28 w 748"/>
                <a:gd name="T7" fmla="*/ 20 h 2058"/>
                <a:gd name="T8" fmla="*/ 28 w 748"/>
                <a:gd name="T9" fmla="*/ 18 h 2058"/>
                <a:gd name="T10" fmla="*/ 28 w 748"/>
                <a:gd name="T11" fmla="*/ 16 h 2058"/>
                <a:gd name="T12" fmla="*/ 28 w 748"/>
                <a:gd name="T13" fmla="*/ 14 h 2058"/>
                <a:gd name="T14" fmla="*/ 28 w 748"/>
                <a:gd name="T15" fmla="*/ 11 h 2058"/>
                <a:gd name="T16" fmla="*/ 27 w 748"/>
                <a:gd name="T17" fmla="*/ 9 h 2058"/>
                <a:gd name="T18" fmla="*/ 27 w 748"/>
                <a:gd name="T19" fmla="*/ 7 h 2058"/>
                <a:gd name="T20" fmla="*/ 25 w 748"/>
                <a:gd name="T21" fmla="*/ 4 h 2058"/>
                <a:gd name="T22" fmla="*/ 24 w 748"/>
                <a:gd name="T23" fmla="*/ 3 h 2058"/>
                <a:gd name="T24" fmla="*/ 23 w 748"/>
                <a:gd name="T25" fmla="*/ 1 h 2058"/>
                <a:gd name="T26" fmla="*/ 21 w 748"/>
                <a:gd name="T27" fmla="*/ 1 h 2058"/>
                <a:gd name="T28" fmla="*/ 20 w 748"/>
                <a:gd name="T29" fmla="*/ 0 h 2058"/>
                <a:gd name="T30" fmla="*/ 18 w 748"/>
                <a:gd name="T31" fmla="*/ 0 h 2058"/>
                <a:gd name="T32" fmla="*/ 16 w 748"/>
                <a:gd name="T33" fmla="*/ 0 h 2058"/>
                <a:gd name="T34" fmla="*/ 9 w 748"/>
                <a:gd name="T35" fmla="*/ 3 h 2058"/>
                <a:gd name="T36" fmla="*/ 12 w 748"/>
                <a:gd name="T37" fmla="*/ 20 h 2058"/>
                <a:gd name="T38" fmla="*/ 11 w 748"/>
                <a:gd name="T39" fmla="*/ 20 h 2058"/>
                <a:gd name="T40" fmla="*/ 10 w 748"/>
                <a:gd name="T41" fmla="*/ 20 h 2058"/>
                <a:gd name="T42" fmla="*/ 0 w 748"/>
                <a:gd name="T43" fmla="*/ 24 h 2058"/>
                <a:gd name="T44" fmla="*/ 1 w 748"/>
                <a:gd name="T45" fmla="*/ 24 h 2058"/>
                <a:gd name="T46" fmla="*/ 2 w 748"/>
                <a:gd name="T47" fmla="*/ 24 h 2058"/>
                <a:gd name="T48" fmla="*/ 3 w 748"/>
                <a:gd name="T49" fmla="*/ 24 h 2058"/>
                <a:gd name="T50" fmla="*/ 20 w 748"/>
                <a:gd name="T51" fmla="*/ 30 h 2058"/>
                <a:gd name="T52" fmla="*/ 23 w 748"/>
                <a:gd name="T53" fmla="*/ 32 h 2058"/>
                <a:gd name="T54" fmla="*/ 25 w 748"/>
                <a:gd name="T55" fmla="*/ 34 h 2058"/>
                <a:gd name="T56" fmla="*/ 26 w 748"/>
                <a:gd name="T57" fmla="*/ 36 h 2058"/>
                <a:gd name="T58" fmla="*/ 27 w 748"/>
                <a:gd name="T59" fmla="*/ 38 h 2058"/>
                <a:gd name="T60" fmla="*/ 27 w 748"/>
                <a:gd name="T61" fmla="*/ 41 h 2058"/>
                <a:gd name="T62" fmla="*/ 27 w 748"/>
                <a:gd name="T63" fmla="*/ 42 h 2058"/>
                <a:gd name="T64" fmla="*/ 20 w 748"/>
                <a:gd name="T65" fmla="*/ 66 h 2058"/>
                <a:gd name="T66" fmla="*/ 28 w 748"/>
                <a:gd name="T67" fmla="*/ 97 h 2058"/>
                <a:gd name="T68" fmla="*/ 35 w 748"/>
                <a:gd name="T69" fmla="*/ 65 h 2058"/>
                <a:gd name="T70" fmla="*/ 36 w 748"/>
                <a:gd name="T71" fmla="*/ 38 h 2058"/>
                <a:gd name="T72" fmla="*/ 36 w 748"/>
                <a:gd name="T73" fmla="*/ 35 h 2058"/>
                <a:gd name="T74" fmla="*/ 35 w 748"/>
                <a:gd name="T75" fmla="*/ 34 h 2058"/>
                <a:gd name="T76" fmla="*/ 35 w 748"/>
                <a:gd name="T77" fmla="*/ 31 h 2058"/>
                <a:gd name="T78" fmla="*/ 33 w 748"/>
                <a:gd name="T79" fmla="*/ 29 h 2058"/>
                <a:gd name="T80" fmla="*/ 31 w 748"/>
                <a:gd name="T81" fmla="*/ 27 h 2058"/>
                <a:gd name="T82" fmla="*/ 28 w 748"/>
                <a:gd name="T83" fmla="*/ 26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62" name="Freeform 23"/>
            <p:cNvSpPr>
              <a:spLocks/>
            </p:cNvSpPr>
            <p:nvPr/>
          </p:nvSpPr>
          <p:spPr bwMode="auto">
            <a:xfrm>
              <a:off x="4949" y="1109"/>
              <a:ext cx="223" cy="581"/>
            </a:xfrm>
            <a:custGeom>
              <a:avLst/>
              <a:gdLst>
                <a:gd name="T0" fmla="*/ 31 w 598"/>
                <a:gd name="T1" fmla="*/ 16 h 1574"/>
                <a:gd name="T2" fmla="*/ 31 w 598"/>
                <a:gd name="T3" fmla="*/ 15 h 1574"/>
                <a:gd name="T4" fmla="*/ 30 w 598"/>
                <a:gd name="T5" fmla="*/ 14 h 1574"/>
                <a:gd name="T6" fmla="*/ 30 w 598"/>
                <a:gd name="T7" fmla="*/ 13 h 1574"/>
                <a:gd name="T8" fmla="*/ 29 w 598"/>
                <a:gd name="T9" fmla="*/ 12 h 1574"/>
                <a:gd name="T10" fmla="*/ 28 w 598"/>
                <a:gd name="T11" fmla="*/ 11 h 1574"/>
                <a:gd name="T12" fmla="*/ 28 w 598"/>
                <a:gd name="T13" fmla="*/ 10 h 1574"/>
                <a:gd name="T14" fmla="*/ 26 w 598"/>
                <a:gd name="T15" fmla="*/ 8 h 1574"/>
                <a:gd name="T16" fmla="*/ 25 w 598"/>
                <a:gd name="T17" fmla="*/ 7 h 1574"/>
                <a:gd name="T18" fmla="*/ 23 w 598"/>
                <a:gd name="T19" fmla="*/ 7 h 1574"/>
                <a:gd name="T20" fmla="*/ 22 w 598"/>
                <a:gd name="T21" fmla="*/ 6 h 1574"/>
                <a:gd name="T22" fmla="*/ 5 w 598"/>
                <a:gd name="T23" fmla="*/ 0 h 1574"/>
                <a:gd name="T24" fmla="*/ 5 w 598"/>
                <a:gd name="T25" fmla="*/ 0 h 1574"/>
                <a:gd name="T26" fmla="*/ 4 w 598"/>
                <a:gd name="T27" fmla="*/ 0 h 1574"/>
                <a:gd name="T28" fmla="*/ 3 w 598"/>
                <a:gd name="T29" fmla="*/ 0 h 1574"/>
                <a:gd name="T30" fmla="*/ 3 w 598"/>
                <a:gd name="T31" fmla="*/ 0 h 1574"/>
                <a:gd name="T32" fmla="*/ 2 w 598"/>
                <a:gd name="T33" fmla="*/ 0 h 1574"/>
                <a:gd name="T34" fmla="*/ 2 w 598"/>
                <a:gd name="T35" fmla="*/ 0 h 1574"/>
                <a:gd name="T36" fmla="*/ 1 w 598"/>
                <a:gd name="T37" fmla="*/ 1 h 1574"/>
                <a:gd name="T38" fmla="*/ 1 w 598"/>
                <a:gd name="T39" fmla="*/ 1 h 1574"/>
                <a:gd name="T40" fmla="*/ 1 w 598"/>
                <a:gd name="T41" fmla="*/ 1 h 1574"/>
                <a:gd name="T42" fmla="*/ 0 w 598"/>
                <a:gd name="T43" fmla="*/ 2 h 1574"/>
                <a:gd name="T44" fmla="*/ 0 w 598"/>
                <a:gd name="T45" fmla="*/ 3 h 1574"/>
                <a:gd name="T46" fmla="*/ 0 w 598"/>
                <a:gd name="T47" fmla="*/ 4 h 1574"/>
                <a:gd name="T48" fmla="*/ 0 w 598"/>
                <a:gd name="T49" fmla="*/ 4 h 1574"/>
                <a:gd name="T50" fmla="*/ 0 w 598"/>
                <a:gd name="T51" fmla="*/ 7 h 1574"/>
                <a:gd name="T52" fmla="*/ 0 w 598"/>
                <a:gd name="T53" fmla="*/ 12 h 1574"/>
                <a:gd name="T54" fmla="*/ 1 w 598"/>
                <a:gd name="T55" fmla="*/ 23 h 1574"/>
                <a:gd name="T56" fmla="*/ 3 w 598"/>
                <a:gd name="T57" fmla="*/ 36 h 1574"/>
                <a:gd name="T58" fmla="*/ 8 w 598"/>
                <a:gd name="T59" fmla="*/ 38 h 1574"/>
                <a:gd name="T60" fmla="*/ 8 w 598"/>
                <a:gd name="T61" fmla="*/ 13 h 1574"/>
                <a:gd name="T62" fmla="*/ 8 w 598"/>
                <a:gd name="T63" fmla="*/ 13 h 1574"/>
                <a:gd name="T64" fmla="*/ 9 w 598"/>
                <a:gd name="T65" fmla="*/ 13 h 1574"/>
                <a:gd name="T66" fmla="*/ 9 w 598"/>
                <a:gd name="T67" fmla="*/ 13 h 1574"/>
                <a:gd name="T68" fmla="*/ 9 w 598"/>
                <a:gd name="T69" fmla="*/ 13 h 1574"/>
                <a:gd name="T70" fmla="*/ 9 w 598"/>
                <a:gd name="T71" fmla="*/ 13 h 1574"/>
                <a:gd name="T72" fmla="*/ 9 w 598"/>
                <a:gd name="T73" fmla="*/ 13 h 1574"/>
                <a:gd name="T74" fmla="*/ 10 w 598"/>
                <a:gd name="T75" fmla="*/ 13 h 1574"/>
                <a:gd name="T76" fmla="*/ 10 w 598"/>
                <a:gd name="T77" fmla="*/ 13 h 1574"/>
                <a:gd name="T78" fmla="*/ 10 w 598"/>
                <a:gd name="T79" fmla="*/ 59 h 1574"/>
                <a:gd name="T80" fmla="*/ 10 w 598"/>
                <a:gd name="T81" fmla="*/ 75 h 1574"/>
                <a:gd name="T82" fmla="*/ 22 w 598"/>
                <a:gd name="T83" fmla="*/ 79 h 1574"/>
                <a:gd name="T84" fmla="*/ 22 w 598"/>
                <a:gd name="T85" fmla="*/ 18 h 1574"/>
                <a:gd name="T86" fmla="*/ 22 w 598"/>
                <a:gd name="T87" fmla="*/ 18 h 1574"/>
                <a:gd name="T88" fmla="*/ 22 w 598"/>
                <a:gd name="T89" fmla="*/ 17 h 1574"/>
                <a:gd name="T90" fmla="*/ 22 w 598"/>
                <a:gd name="T91" fmla="*/ 17 h 1574"/>
                <a:gd name="T92" fmla="*/ 23 w 598"/>
                <a:gd name="T93" fmla="*/ 17 h 1574"/>
                <a:gd name="T94" fmla="*/ 23 w 598"/>
                <a:gd name="T95" fmla="*/ 17 h 1574"/>
                <a:gd name="T96" fmla="*/ 23 w 598"/>
                <a:gd name="T97" fmla="*/ 17 h 1574"/>
                <a:gd name="T98" fmla="*/ 23 w 598"/>
                <a:gd name="T99" fmla="*/ 18 h 1574"/>
                <a:gd name="T100" fmla="*/ 23 w 598"/>
                <a:gd name="T101" fmla="*/ 18 h 1574"/>
                <a:gd name="T102" fmla="*/ 23 w 598"/>
                <a:gd name="T103" fmla="*/ 37 h 1574"/>
                <a:gd name="T104" fmla="*/ 23 w 598"/>
                <a:gd name="T105" fmla="*/ 44 h 1574"/>
                <a:gd name="T106" fmla="*/ 30 w 598"/>
                <a:gd name="T107" fmla="*/ 47 h 1574"/>
                <a:gd name="T108" fmla="*/ 31 w 598"/>
                <a:gd name="T109" fmla="*/ 20 h 1574"/>
                <a:gd name="T110" fmla="*/ 31 w 598"/>
                <a:gd name="T111" fmla="*/ 19 h 1574"/>
                <a:gd name="T112" fmla="*/ 31 w 598"/>
                <a:gd name="T113" fmla="*/ 18 h 1574"/>
                <a:gd name="T114" fmla="*/ 31 w 598"/>
                <a:gd name="T115" fmla="*/ 16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chemeClr val="folHlink"/>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endParaRPr lang="zh-CN" altLang="en-US"/>
            </a:p>
          </p:txBody>
        </p:sp>
        <p:sp>
          <p:nvSpPr>
            <p:cNvPr id="40263" name="Freeform 24"/>
            <p:cNvSpPr>
              <a:spLocks/>
            </p:cNvSpPr>
            <p:nvPr/>
          </p:nvSpPr>
          <p:spPr bwMode="white">
            <a:xfrm>
              <a:off x="5106" y="1238"/>
              <a:ext cx="10" cy="450"/>
            </a:xfrm>
            <a:custGeom>
              <a:avLst/>
              <a:gdLst>
                <a:gd name="T0" fmla="*/ 1 w 24"/>
                <a:gd name="T1" fmla="*/ 0 h 1234"/>
                <a:gd name="T2" fmla="*/ 0 w 24"/>
                <a:gd name="T3" fmla="*/ 0 h 1234"/>
                <a:gd name="T4" fmla="*/ 0 w 24"/>
                <a:gd name="T5" fmla="*/ 0 h 1234"/>
                <a:gd name="T6" fmla="*/ 0 w 24"/>
                <a:gd name="T7" fmla="*/ 0 h 1234"/>
                <a:gd name="T8" fmla="*/ 0 w 24"/>
                <a:gd name="T9" fmla="*/ 0 h 1234"/>
                <a:gd name="T10" fmla="*/ 0 w 24"/>
                <a:gd name="T11" fmla="*/ 60 h 1234"/>
                <a:gd name="T12" fmla="*/ 1 w 24"/>
                <a:gd name="T13" fmla="*/ 60 h 1234"/>
                <a:gd name="T14" fmla="*/ 2 w 24"/>
                <a:gd name="T15" fmla="*/ 60 h 1234"/>
                <a:gd name="T16" fmla="*/ 2 w 24"/>
                <a:gd name="T17" fmla="*/ 26 h 1234"/>
                <a:gd name="T18" fmla="*/ 2 w 24"/>
                <a:gd name="T19" fmla="*/ 19 h 1234"/>
                <a:gd name="T20" fmla="*/ 2 w 24"/>
                <a:gd name="T21" fmla="*/ 0 h 1234"/>
                <a:gd name="T22" fmla="*/ 2 w 24"/>
                <a:gd name="T23" fmla="*/ 0 h 1234"/>
                <a:gd name="T24" fmla="*/ 2 w 24"/>
                <a:gd name="T25" fmla="*/ 0 h 1234"/>
                <a:gd name="T26" fmla="*/ 1 w 24"/>
                <a:gd name="T27" fmla="*/ 0 h 1234"/>
                <a:gd name="T28" fmla="*/ 1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64" name="Freeform 25"/>
            <p:cNvSpPr>
              <a:spLocks/>
            </p:cNvSpPr>
            <p:nvPr/>
          </p:nvSpPr>
          <p:spPr bwMode="white">
            <a:xfrm>
              <a:off x="5010" y="1203"/>
              <a:ext cx="10" cy="342"/>
            </a:xfrm>
            <a:custGeom>
              <a:avLst/>
              <a:gdLst>
                <a:gd name="T0" fmla="*/ 1 w 26"/>
                <a:gd name="T1" fmla="*/ 0 h 938"/>
                <a:gd name="T2" fmla="*/ 0 w 26"/>
                <a:gd name="T3" fmla="*/ 0 h 938"/>
                <a:gd name="T4" fmla="*/ 0 w 26"/>
                <a:gd name="T5" fmla="*/ 0 h 938"/>
                <a:gd name="T6" fmla="*/ 0 w 26"/>
                <a:gd name="T7" fmla="*/ 0 h 938"/>
                <a:gd name="T8" fmla="*/ 0 w 26"/>
                <a:gd name="T9" fmla="*/ 0 h 938"/>
                <a:gd name="T10" fmla="*/ 0 w 26"/>
                <a:gd name="T11" fmla="*/ 25 h 938"/>
                <a:gd name="T12" fmla="*/ 1 w 26"/>
                <a:gd name="T13" fmla="*/ 25 h 938"/>
                <a:gd name="T14" fmla="*/ 1 w 26"/>
                <a:gd name="T15" fmla="*/ 46 h 938"/>
                <a:gd name="T16" fmla="*/ 2 w 26"/>
                <a:gd name="T17" fmla="*/ 0 h 938"/>
                <a:gd name="T18" fmla="*/ 1 w 26"/>
                <a:gd name="T19" fmla="*/ 0 h 938"/>
                <a:gd name="T20" fmla="*/ 1 w 26"/>
                <a:gd name="T21" fmla="*/ 0 h 938"/>
                <a:gd name="T22" fmla="*/ 1 w 26"/>
                <a:gd name="T23" fmla="*/ 0 h 938"/>
                <a:gd name="T24" fmla="*/ 1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65" name="Freeform 26"/>
            <p:cNvSpPr>
              <a:spLocks/>
            </p:cNvSpPr>
            <p:nvPr/>
          </p:nvSpPr>
          <p:spPr bwMode="auto">
            <a:xfrm>
              <a:off x="5003" y="952"/>
              <a:ext cx="122" cy="177"/>
            </a:xfrm>
            <a:custGeom>
              <a:avLst/>
              <a:gdLst>
                <a:gd name="T0" fmla="*/ 15 w 334"/>
                <a:gd name="T1" fmla="*/ 9 h 486"/>
                <a:gd name="T2" fmla="*/ 16 w 334"/>
                <a:gd name="T3" fmla="*/ 11 h 486"/>
                <a:gd name="T4" fmla="*/ 16 w 334"/>
                <a:gd name="T5" fmla="*/ 14 h 486"/>
                <a:gd name="T6" fmla="*/ 16 w 334"/>
                <a:gd name="T7" fmla="*/ 16 h 486"/>
                <a:gd name="T8" fmla="*/ 16 w 334"/>
                <a:gd name="T9" fmla="*/ 18 h 486"/>
                <a:gd name="T10" fmla="*/ 16 w 334"/>
                <a:gd name="T11" fmla="*/ 20 h 486"/>
                <a:gd name="T12" fmla="*/ 15 w 334"/>
                <a:gd name="T13" fmla="*/ 21 h 486"/>
                <a:gd name="T14" fmla="*/ 14 w 334"/>
                <a:gd name="T15" fmla="*/ 23 h 486"/>
                <a:gd name="T16" fmla="*/ 12 w 334"/>
                <a:gd name="T17" fmla="*/ 23 h 486"/>
                <a:gd name="T18" fmla="*/ 11 w 334"/>
                <a:gd name="T19" fmla="*/ 23 h 486"/>
                <a:gd name="T20" fmla="*/ 9 w 334"/>
                <a:gd name="T21" fmla="*/ 23 h 486"/>
                <a:gd name="T22" fmla="*/ 8 w 334"/>
                <a:gd name="T23" fmla="*/ 23 h 486"/>
                <a:gd name="T24" fmla="*/ 7 w 334"/>
                <a:gd name="T25" fmla="*/ 22 h 486"/>
                <a:gd name="T26" fmla="*/ 5 w 334"/>
                <a:gd name="T27" fmla="*/ 20 h 486"/>
                <a:gd name="T28" fmla="*/ 4 w 334"/>
                <a:gd name="T29" fmla="*/ 19 h 486"/>
                <a:gd name="T30" fmla="*/ 3 w 334"/>
                <a:gd name="T31" fmla="*/ 17 h 486"/>
                <a:gd name="T32" fmla="*/ 1 w 334"/>
                <a:gd name="T33" fmla="*/ 15 h 486"/>
                <a:gd name="T34" fmla="*/ 0 w 334"/>
                <a:gd name="T35" fmla="*/ 12 h 486"/>
                <a:gd name="T36" fmla="*/ 0 w 334"/>
                <a:gd name="T37" fmla="*/ 10 h 486"/>
                <a:gd name="T38" fmla="*/ 0 w 334"/>
                <a:gd name="T39" fmla="*/ 8 h 486"/>
                <a:gd name="T40" fmla="*/ 0 w 334"/>
                <a:gd name="T41" fmla="*/ 5 h 486"/>
                <a:gd name="T42" fmla="*/ 1 w 334"/>
                <a:gd name="T43" fmla="*/ 4 h 486"/>
                <a:gd name="T44" fmla="*/ 1 w 334"/>
                <a:gd name="T45" fmla="*/ 2 h 486"/>
                <a:gd name="T46" fmla="*/ 3 w 334"/>
                <a:gd name="T47" fmla="*/ 1 h 486"/>
                <a:gd name="T48" fmla="*/ 4 w 334"/>
                <a:gd name="T49" fmla="*/ 0 h 486"/>
                <a:gd name="T50" fmla="*/ 5 w 334"/>
                <a:gd name="T51" fmla="*/ 0 h 486"/>
                <a:gd name="T52" fmla="*/ 7 w 334"/>
                <a:gd name="T53" fmla="*/ 0 h 486"/>
                <a:gd name="T54" fmla="*/ 8 w 334"/>
                <a:gd name="T55" fmla="*/ 1 h 486"/>
                <a:gd name="T56" fmla="*/ 10 w 334"/>
                <a:gd name="T57" fmla="*/ 2 h 486"/>
                <a:gd name="T58" fmla="*/ 11 w 334"/>
                <a:gd name="T59" fmla="*/ 3 h 486"/>
                <a:gd name="T60" fmla="*/ 13 w 334"/>
                <a:gd name="T61" fmla="*/ 5 h 486"/>
                <a:gd name="T62" fmla="*/ 14 w 334"/>
                <a:gd name="T63" fmla="*/ 7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958" name="Group 27"/>
          <p:cNvGrpSpPr>
            <a:grpSpLocks/>
          </p:cNvGrpSpPr>
          <p:nvPr/>
        </p:nvGrpSpPr>
        <p:grpSpPr bwMode="auto">
          <a:xfrm>
            <a:off x="3851275" y="1268413"/>
            <a:ext cx="255588" cy="668337"/>
            <a:chOff x="2517" y="1057"/>
            <a:chExt cx="217" cy="569"/>
          </a:xfrm>
        </p:grpSpPr>
        <p:sp>
          <p:nvSpPr>
            <p:cNvPr id="40258" name="Freeform 28"/>
            <p:cNvSpPr>
              <a:spLocks/>
            </p:cNvSpPr>
            <p:nvPr/>
          </p:nvSpPr>
          <p:spPr bwMode="auto">
            <a:xfrm>
              <a:off x="2517" y="1190"/>
              <a:ext cx="166" cy="435"/>
            </a:xfrm>
            <a:custGeom>
              <a:avLst/>
              <a:gdLst>
                <a:gd name="T0" fmla="*/ 22 w 452"/>
                <a:gd name="T1" fmla="*/ 12 h 1192"/>
                <a:gd name="T2" fmla="*/ 22 w 452"/>
                <a:gd name="T3" fmla="*/ 11 h 1192"/>
                <a:gd name="T4" fmla="*/ 22 w 452"/>
                <a:gd name="T5" fmla="*/ 10 h 1192"/>
                <a:gd name="T6" fmla="*/ 21 w 452"/>
                <a:gd name="T7" fmla="*/ 9 h 1192"/>
                <a:gd name="T8" fmla="*/ 21 w 452"/>
                <a:gd name="T9" fmla="*/ 9 h 1192"/>
                <a:gd name="T10" fmla="*/ 21 w 452"/>
                <a:gd name="T11" fmla="*/ 8 h 1192"/>
                <a:gd name="T12" fmla="*/ 20 w 452"/>
                <a:gd name="T13" fmla="*/ 7 h 1192"/>
                <a:gd name="T14" fmla="*/ 19 w 452"/>
                <a:gd name="T15" fmla="*/ 6 h 1192"/>
                <a:gd name="T16" fmla="*/ 18 w 452"/>
                <a:gd name="T17" fmla="*/ 5 h 1192"/>
                <a:gd name="T18" fmla="*/ 17 w 452"/>
                <a:gd name="T19" fmla="*/ 5 h 1192"/>
                <a:gd name="T20" fmla="*/ 16 w 452"/>
                <a:gd name="T21" fmla="*/ 4 h 1192"/>
                <a:gd name="T22" fmla="*/ 4 w 452"/>
                <a:gd name="T23" fmla="*/ 0 h 1192"/>
                <a:gd name="T24" fmla="*/ 3 w 452"/>
                <a:gd name="T25" fmla="*/ 0 h 1192"/>
                <a:gd name="T26" fmla="*/ 2 w 452"/>
                <a:gd name="T27" fmla="*/ 0 h 1192"/>
                <a:gd name="T28" fmla="*/ 2 w 452"/>
                <a:gd name="T29" fmla="*/ 0 h 1192"/>
                <a:gd name="T30" fmla="*/ 1 w 452"/>
                <a:gd name="T31" fmla="*/ 0 h 1192"/>
                <a:gd name="T32" fmla="*/ 1 w 452"/>
                <a:gd name="T33" fmla="*/ 0 h 1192"/>
                <a:gd name="T34" fmla="*/ 1 w 452"/>
                <a:gd name="T35" fmla="*/ 1 h 1192"/>
                <a:gd name="T36" fmla="*/ 0 w 452"/>
                <a:gd name="T37" fmla="*/ 1 h 1192"/>
                <a:gd name="T38" fmla="*/ 0 w 452"/>
                <a:gd name="T39" fmla="*/ 1 h 1192"/>
                <a:gd name="T40" fmla="*/ 0 w 452"/>
                <a:gd name="T41" fmla="*/ 2 h 1192"/>
                <a:gd name="T42" fmla="*/ 0 w 452"/>
                <a:gd name="T43" fmla="*/ 3 h 1192"/>
                <a:gd name="T44" fmla="*/ 0 w 452"/>
                <a:gd name="T45" fmla="*/ 3 h 1192"/>
                <a:gd name="T46" fmla="*/ 0 w 452"/>
                <a:gd name="T47" fmla="*/ 5 h 1192"/>
                <a:gd name="T48" fmla="*/ 0 w 452"/>
                <a:gd name="T49" fmla="*/ 9 h 1192"/>
                <a:gd name="T50" fmla="*/ 1 w 452"/>
                <a:gd name="T51" fmla="*/ 16 h 1192"/>
                <a:gd name="T52" fmla="*/ 2 w 452"/>
                <a:gd name="T53" fmla="*/ 26 h 1192"/>
                <a:gd name="T54" fmla="*/ 6 w 452"/>
                <a:gd name="T55" fmla="*/ 28 h 1192"/>
                <a:gd name="T56" fmla="*/ 6 w 452"/>
                <a:gd name="T57" fmla="*/ 10 h 1192"/>
                <a:gd name="T58" fmla="*/ 6 w 452"/>
                <a:gd name="T59" fmla="*/ 10 h 1192"/>
                <a:gd name="T60" fmla="*/ 6 w 452"/>
                <a:gd name="T61" fmla="*/ 10 h 1192"/>
                <a:gd name="T62" fmla="*/ 6 w 452"/>
                <a:gd name="T63" fmla="*/ 10 h 1192"/>
                <a:gd name="T64" fmla="*/ 6 w 452"/>
                <a:gd name="T65" fmla="*/ 10 h 1192"/>
                <a:gd name="T66" fmla="*/ 7 w 452"/>
                <a:gd name="T67" fmla="*/ 10 h 1192"/>
                <a:gd name="T68" fmla="*/ 7 w 452"/>
                <a:gd name="T69" fmla="*/ 10 h 1192"/>
                <a:gd name="T70" fmla="*/ 7 w 452"/>
                <a:gd name="T71" fmla="*/ 10 h 1192"/>
                <a:gd name="T72" fmla="*/ 7 w 452"/>
                <a:gd name="T73" fmla="*/ 10 h 1192"/>
                <a:gd name="T74" fmla="*/ 7 w 452"/>
                <a:gd name="T75" fmla="*/ 50 h 1192"/>
                <a:gd name="T76" fmla="*/ 7 w 452"/>
                <a:gd name="T77" fmla="*/ 55 h 1192"/>
                <a:gd name="T78" fmla="*/ 16 w 452"/>
                <a:gd name="T79" fmla="*/ 58 h 1192"/>
                <a:gd name="T80" fmla="*/ 16 w 452"/>
                <a:gd name="T81" fmla="*/ 14 h 1192"/>
                <a:gd name="T82" fmla="*/ 16 w 452"/>
                <a:gd name="T83" fmla="*/ 14 h 1192"/>
                <a:gd name="T84" fmla="*/ 16 w 452"/>
                <a:gd name="T85" fmla="*/ 14 h 1192"/>
                <a:gd name="T86" fmla="*/ 16 w 452"/>
                <a:gd name="T87" fmla="*/ 13 h 1192"/>
                <a:gd name="T88" fmla="*/ 16 w 452"/>
                <a:gd name="T89" fmla="*/ 13 h 1192"/>
                <a:gd name="T90" fmla="*/ 17 w 452"/>
                <a:gd name="T91" fmla="*/ 13 h 1192"/>
                <a:gd name="T92" fmla="*/ 17 w 452"/>
                <a:gd name="T93" fmla="*/ 14 h 1192"/>
                <a:gd name="T94" fmla="*/ 17 w 452"/>
                <a:gd name="T95" fmla="*/ 14 h 1192"/>
                <a:gd name="T96" fmla="*/ 17 w 452"/>
                <a:gd name="T97" fmla="*/ 14 h 1192"/>
                <a:gd name="T98" fmla="*/ 17 w 452"/>
                <a:gd name="T99" fmla="*/ 27 h 1192"/>
                <a:gd name="T100" fmla="*/ 17 w 452"/>
                <a:gd name="T101" fmla="*/ 32 h 1192"/>
                <a:gd name="T102" fmla="*/ 22 w 452"/>
                <a:gd name="T103" fmla="*/ 34 h 1192"/>
                <a:gd name="T104" fmla="*/ 22 w 452"/>
                <a:gd name="T105" fmla="*/ 14 h 1192"/>
                <a:gd name="T106" fmla="*/ 22 w 452"/>
                <a:gd name="T107" fmla="*/ 14 h 1192"/>
                <a:gd name="T108" fmla="*/ 22 w 452"/>
                <a:gd name="T109" fmla="*/ 13 h 1192"/>
                <a:gd name="T110" fmla="*/ 22 w 452"/>
                <a:gd name="T111" fmla="*/ 12 h 1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52" h="1192">
                  <a:moveTo>
                    <a:pt x="448" y="244"/>
                  </a:moveTo>
                  <a:lnTo>
                    <a:pt x="446" y="228"/>
                  </a:lnTo>
                  <a:lnTo>
                    <a:pt x="440" y="212"/>
                  </a:lnTo>
                  <a:lnTo>
                    <a:pt x="434" y="196"/>
                  </a:lnTo>
                  <a:lnTo>
                    <a:pt x="426" y="178"/>
                  </a:lnTo>
                  <a:lnTo>
                    <a:pt x="416" y="162"/>
                  </a:lnTo>
                  <a:lnTo>
                    <a:pt x="402" y="146"/>
                  </a:lnTo>
                  <a:lnTo>
                    <a:pt x="386" y="130"/>
                  </a:lnTo>
                  <a:lnTo>
                    <a:pt x="368" y="116"/>
                  </a:lnTo>
                  <a:lnTo>
                    <a:pt x="344" y="102"/>
                  </a:lnTo>
                  <a:lnTo>
                    <a:pt x="320" y="92"/>
                  </a:lnTo>
                  <a:lnTo>
                    <a:pt x="72" y="4"/>
                  </a:lnTo>
                  <a:lnTo>
                    <a:pt x="60" y="0"/>
                  </a:lnTo>
                  <a:lnTo>
                    <a:pt x="46" y="0"/>
                  </a:lnTo>
                  <a:lnTo>
                    <a:pt x="38" y="2"/>
                  </a:lnTo>
                  <a:lnTo>
                    <a:pt x="30" y="4"/>
                  </a:lnTo>
                  <a:lnTo>
                    <a:pt x="18" y="12"/>
                  </a:lnTo>
                  <a:lnTo>
                    <a:pt x="14" y="18"/>
                  </a:lnTo>
                  <a:lnTo>
                    <a:pt x="8" y="24"/>
                  </a:lnTo>
                  <a:lnTo>
                    <a:pt x="4" y="32"/>
                  </a:lnTo>
                  <a:lnTo>
                    <a:pt x="2" y="44"/>
                  </a:lnTo>
                  <a:lnTo>
                    <a:pt x="0" y="56"/>
                  </a:lnTo>
                  <a:lnTo>
                    <a:pt x="0" y="70"/>
                  </a:lnTo>
                  <a:lnTo>
                    <a:pt x="0" y="114"/>
                  </a:lnTo>
                  <a:lnTo>
                    <a:pt x="6" y="180"/>
                  </a:lnTo>
                  <a:lnTo>
                    <a:pt x="18" y="338"/>
                  </a:lnTo>
                  <a:lnTo>
                    <a:pt x="38" y="538"/>
                  </a:lnTo>
                  <a:lnTo>
                    <a:pt x="116" y="572"/>
                  </a:lnTo>
                  <a:lnTo>
                    <a:pt x="116" y="212"/>
                  </a:lnTo>
                  <a:lnTo>
                    <a:pt x="116" y="208"/>
                  </a:lnTo>
                  <a:lnTo>
                    <a:pt x="120" y="204"/>
                  </a:lnTo>
                  <a:lnTo>
                    <a:pt x="124" y="200"/>
                  </a:lnTo>
                  <a:lnTo>
                    <a:pt x="128" y="200"/>
                  </a:lnTo>
                  <a:lnTo>
                    <a:pt x="132" y="200"/>
                  </a:lnTo>
                  <a:lnTo>
                    <a:pt x="136" y="204"/>
                  </a:lnTo>
                  <a:lnTo>
                    <a:pt x="140" y="208"/>
                  </a:lnTo>
                  <a:lnTo>
                    <a:pt x="140" y="212"/>
                  </a:lnTo>
                  <a:lnTo>
                    <a:pt x="138" y="1034"/>
                  </a:lnTo>
                  <a:lnTo>
                    <a:pt x="140" y="1126"/>
                  </a:lnTo>
                  <a:lnTo>
                    <a:pt x="316" y="1192"/>
                  </a:lnTo>
                  <a:lnTo>
                    <a:pt x="316" y="286"/>
                  </a:lnTo>
                  <a:lnTo>
                    <a:pt x="316" y="282"/>
                  </a:lnTo>
                  <a:lnTo>
                    <a:pt x="320" y="278"/>
                  </a:lnTo>
                  <a:lnTo>
                    <a:pt x="324" y="274"/>
                  </a:lnTo>
                  <a:lnTo>
                    <a:pt x="328" y="274"/>
                  </a:lnTo>
                  <a:lnTo>
                    <a:pt x="332" y="274"/>
                  </a:lnTo>
                  <a:lnTo>
                    <a:pt x="336" y="278"/>
                  </a:lnTo>
                  <a:lnTo>
                    <a:pt x="338" y="282"/>
                  </a:lnTo>
                  <a:lnTo>
                    <a:pt x="340" y="286"/>
                  </a:lnTo>
                  <a:lnTo>
                    <a:pt x="340" y="550"/>
                  </a:lnTo>
                  <a:lnTo>
                    <a:pt x="340" y="664"/>
                  </a:lnTo>
                  <a:lnTo>
                    <a:pt x="438" y="698"/>
                  </a:lnTo>
                  <a:lnTo>
                    <a:pt x="452" y="294"/>
                  </a:lnTo>
                  <a:lnTo>
                    <a:pt x="452" y="288"/>
                  </a:lnTo>
                  <a:lnTo>
                    <a:pt x="452" y="270"/>
                  </a:lnTo>
                  <a:lnTo>
                    <a:pt x="448" y="2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59" name="Freeform 29"/>
            <p:cNvSpPr>
              <a:spLocks/>
            </p:cNvSpPr>
            <p:nvPr/>
          </p:nvSpPr>
          <p:spPr bwMode="auto">
            <a:xfrm>
              <a:off x="2527" y="1057"/>
              <a:ext cx="207" cy="569"/>
            </a:xfrm>
            <a:custGeom>
              <a:avLst/>
              <a:gdLst>
                <a:gd name="T0" fmla="*/ 17 w 566"/>
                <a:gd name="T1" fmla="*/ 18 h 1560"/>
                <a:gd name="T2" fmla="*/ 20 w 566"/>
                <a:gd name="T3" fmla="*/ 16 h 1560"/>
                <a:gd name="T4" fmla="*/ 20 w 566"/>
                <a:gd name="T5" fmla="*/ 16 h 1560"/>
                <a:gd name="T6" fmla="*/ 21 w 566"/>
                <a:gd name="T7" fmla="*/ 15 h 1560"/>
                <a:gd name="T8" fmla="*/ 22 w 566"/>
                <a:gd name="T9" fmla="*/ 13 h 1560"/>
                <a:gd name="T10" fmla="*/ 22 w 566"/>
                <a:gd name="T11" fmla="*/ 9 h 1560"/>
                <a:gd name="T12" fmla="*/ 21 w 566"/>
                <a:gd name="T13" fmla="*/ 8 h 1560"/>
                <a:gd name="T14" fmla="*/ 20 w 566"/>
                <a:gd name="T15" fmla="*/ 6 h 1560"/>
                <a:gd name="T16" fmla="*/ 19 w 566"/>
                <a:gd name="T17" fmla="*/ 3 h 1560"/>
                <a:gd name="T18" fmla="*/ 18 w 566"/>
                <a:gd name="T19" fmla="*/ 2 h 1560"/>
                <a:gd name="T20" fmla="*/ 16 w 566"/>
                <a:gd name="T21" fmla="*/ 1 h 1560"/>
                <a:gd name="T22" fmla="*/ 15 w 566"/>
                <a:gd name="T23" fmla="*/ 0 h 1560"/>
                <a:gd name="T24" fmla="*/ 14 w 566"/>
                <a:gd name="T25" fmla="*/ 0 h 1560"/>
                <a:gd name="T26" fmla="*/ 13 w 566"/>
                <a:gd name="T27" fmla="*/ 0 h 1560"/>
                <a:gd name="T28" fmla="*/ 12 w 566"/>
                <a:gd name="T29" fmla="*/ 0 h 1560"/>
                <a:gd name="T30" fmla="*/ 13 w 566"/>
                <a:gd name="T31" fmla="*/ 16 h 1560"/>
                <a:gd name="T32" fmla="*/ 8 w 566"/>
                <a:gd name="T33" fmla="*/ 15 h 1560"/>
                <a:gd name="T34" fmla="*/ 7 w 566"/>
                <a:gd name="T35" fmla="*/ 15 h 1560"/>
                <a:gd name="T36" fmla="*/ 0 w 566"/>
                <a:gd name="T37" fmla="*/ 18 h 1560"/>
                <a:gd name="T38" fmla="*/ 1 w 566"/>
                <a:gd name="T39" fmla="*/ 18 h 1560"/>
                <a:gd name="T40" fmla="*/ 2 w 566"/>
                <a:gd name="T41" fmla="*/ 18 h 1560"/>
                <a:gd name="T42" fmla="*/ 15 w 566"/>
                <a:gd name="T43" fmla="*/ 23 h 1560"/>
                <a:gd name="T44" fmla="*/ 18 w 566"/>
                <a:gd name="T45" fmla="*/ 24 h 1560"/>
                <a:gd name="T46" fmla="*/ 19 w 566"/>
                <a:gd name="T47" fmla="*/ 26 h 1560"/>
                <a:gd name="T48" fmla="*/ 20 w 566"/>
                <a:gd name="T49" fmla="*/ 27 h 1560"/>
                <a:gd name="T50" fmla="*/ 20 w 566"/>
                <a:gd name="T51" fmla="*/ 29 h 1560"/>
                <a:gd name="T52" fmla="*/ 21 w 566"/>
                <a:gd name="T53" fmla="*/ 31 h 1560"/>
                <a:gd name="T54" fmla="*/ 21 w 566"/>
                <a:gd name="T55" fmla="*/ 32 h 1560"/>
                <a:gd name="T56" fmla="*/ 15 w 566"/>
                <a:gd name="T57" fmla="*/ 50 h 1560"/>
                <a:gd name="T58" fmla="*/ 21 w 566"/>
                <a:gd name="T59" fmla="*/ 74 h 1560"/>
                <a:gd name="T60" fmla="*/ 27 w 566"/>
                <a:gd name="T61" fmla="*/ 49 h 1560"/>
                <a:gd name="T62" fmla="*/ 28 w 566"/>
                <a:gd name="T63" fmla="*/ 29 h 1560"/>
                <a:gd name="T64" fmla="*/ 27 w 566"/>
                <a:gd name="T65" fmla="*/ 27 h 1560"/>
                <a:gd name="T66" fmla="*/ 27 w 566"/>
                <a:gd name="T67" fmla="*/ 25 h 1560"/>
                <a:gd name="T68" fmla="*/ 26 w 566"/>
                <a:gd name="T69" fmla="*/ 24 h 1560"/>
                <a:gd name="T70" fmla="*/ 25 w 566"/>
                <a:gd name="T71" fmla="*/ 22 h 1560"/>
                <a:gd name="T72" fmla="*/ 23 w 566"/>
                <a:gd name="T73" fmla="*/ 21 h 1560"/>
                <a:gd name="T74" fmla="*/ 21 w 566"/>
                <a:gd name="T75" fmla="*/ 19 h 15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6" h="1560">
                  <a:moveTo>
                    <a:pt x="434" y="400"/>
                  </a:moveTo>
                  <a:lnTo>
                    <a:pt x="342" y="368"/>
                  </a:lnTo>
                  <a:lnTo>
                    <a:pt x="398" y="346"/>
                  </a:lnTo>
                  <a:lnTo>
                    <a:pt x="406" y="340"/>
                  </a:lnTo>
                  <a:lnTo>
                    <a:pt x="414" y="334"/>
                  </a:lnTo>
                  <a:lnTo>
                    <a:pt x="420" y="326"/>
                  </a:lnTo>
                  <a:lnTo>
                    <a:pt x="426" y="316"/>
                  </a:lnTo>
                  <a:lnTo>
                    <a:pt x="432" y="304"/>
                  </a:lnTo>
                  <a:lnTo>
                    <a:pt x="436" y="292"/>
                  </a:lnTo>
                  <a:lnTo>
                    <a:pt x="442" y="262"/>
                  </a:lnTo>
                  <a:lnTo>
                    <a:pt x="444" y="228"/>
                  </a:lnTo>
                  <a:lnTo>
                    <a:pt x="442" y="194"/>
                  </a:lnTo>
                  <a:lnTo>
                    <a:pt x="438" y="174"/>
                  </a:lnTo>
                  <a:lnTo>
                    <a:pt x="434" y="156"/>
                  </a:lnTo>
                  <a:lnTo>
                    <a:pt x="428" y="138"/>
                  </a:lnTo>
                  <a:lnTo>
                    <a:pt x="420" y="120"/>
                  </a:lnTo>
                  <a:lnTo>
                    <a:pt x="402" y="86"/>
                  </a:lnTo>
                  <a:lnTo>
                    <a:pt x="384" y="58"/>
                  </a:lnTo>
                  <a:lnTo>
                    <a:pt x="372" y="46"/>
                  </a:lnTo>
                  <a:lnTo>
                    <a:pt x="362" y="36"/>
                  </a:lnTo>
                  <a:lnTo>
                    <a:pt x="350" y="26"/>
                  </a:lnTo>
                  <a:lnTo>
                    <a:pt x="340" y="18"/>
                  </a:lnTo>
                  <a:lnTo>
                    <a:pt x="328" y="12"/>
                  </a:lnTo>
                  <a:lnTo>
                    <a:pt x="316" y="6"/>
                  </a:lnTo>
                  <a:lnTo>
                    <a:pt x="304" y="4"/>
                  </a:lnTo>
                  <a:lnTo>
                    <a:pt x="292" y="0"/>
                  </a:lnTo>
                  <a:lnTo>
                    <a:pt x="280" y="0"/>
                  </a:lnTo>
                  <a:lnTo>
                    <a:pt x="268" y="0"/>
                  </a:lnTo>
                  <a:lnTo>
                    <a:pt x="254" y="2"/>
                  </a:lnTo>
                  <a:lnTo>
                    <a:pt x="242" y="4"/>
                  </a:lnTo>
                  <a:lnTo>
                    <a:pt x="138" y="36"/>
                  </a:lnTo>
                  <a:lnTo>
                    <a:pt x="260" y="338"/>
                  </a:lnTo>
                  <a:lnTo>
                    <a:pt x="188" y="312"/>
                  </a:lnTo>
                  <a:lnTo>
                    <a:pt x="174" y="310"/>
                  </a:lnTo>
                  <a:lnTo>
                    <a:pt x="162" y="310"/>
                  </a:lnTo>
                  <a:lnTo>
                    <a:pt x="146" y="312"/>
                  </a:lnTo>
                  <a:lnTo>
                    <a:pt x="0" y="370"/>
                  </a:lnTo>
                  <a:lnTo>
                    <a:pt x="2" y="370"/>
                  </a:lnTo>
                  <a:lnTo>
                    <a:pt x="10" y="368"/>
                  </a:lnTo>
                  <a:lnTo>
                    <a:pt x="18" y="366"/>
                  </a:lnTo>
                  <a:lnTo>
                    <a:pt x="32" y="366"/>
                  </a:lnTo>
                  <a:lnTo>
                    <a:pt x="44" y="370"/>
                  </a:lnTo>
                  <a:lnTo>
                    <a:pt x="292" y="458"/>
                  </a:lnTo>
                  <a:lnTo>
                    <a:pt x="316" y="468"/>
                  </a:lnTo>
                  <a:lnTo>
                    <a:pt x="340" y="482"/>
                  </a:lnTo>
                  <a:lnTo>
                    <a:pt x="358" y="496"/>
                  </a:lnTo>
                  <a:lnTo>
                    <a:pt x="374" y="512"/>
                  </a:lnTo>
                  <a:lnTo>
                    <a:pt x="388" y="528"/>
                  </a:lnTo>
                  <a:lnTo>
                    <a:pt x="398" y="544"/>
                  </a:lnTo>
                  <a:lnTo>
                    <a:pt x="406" y="562"/>
                  </a:lnTo>
                  <a:lnTo>
                    <a:pt x="412" y="578"/>
                  </a:lnTo>
                  <a:lnTo>
                    <a:pt x="418" y="594"/>
                  </a:lnTo>
                  <a:lnTo>
                    <a:pt x="420" y="610"/>
                  </a:lnTo>
                  <a:lnTo>
                    <a:pt x="424" y="636"/>
                  </a:lnTo>
                  <a:lnTo>
                    <a:pt x="424" y="654"/>
                  </a:lnTo>
                  <a:lnTo>
                    <a:pt x="424" y="660"/>
                  </a:lnTo>
                  <a:lnTo>
                    <a:pt x="410" y="1064"/>
                  </a:lnTo>
                  <a:lnTo>
                    <a:pt x="312" y="1030"/>
                  </a:lnTo>
                  <a:lnTo>
                    <a:pt x="312" y="1560"/>
                  </a:lnTo>
                  <a:lnTo>
                    <a:pt x="428" y="1518"/>
                  </a:lnTo>
                  <a:lnTo>
                    <a:pt x="436" y="1060"/>
                  </a:lnTo>
                  <a:lnTo>
                    <a:pt x="552" y="1008"/>
                  </a:lnTo>
                  <a:lnTo>
                    <a:pt x="566" y="604"/>
                  </a:lnTo>
                  <a:lnTo>
                    <a:pt x="566" y="598"/>
                  </a:lnTo>
                  <a:lnTo>
                    <a:pt x="566" y="580"/>
                  </a:lnTo>
                  <a:lnTo>
                    <a:pt x="562" y="552"/>
                  </a:lnTo>
                  <a:lnTo>
                    <a:pt x="560" y="538"/>
                  </a:lnTo>
                  <a:lnTo>
                    <a:pt x="554" y="522"/>
                  </a:lnTo>
                  <a:lnTo>
                    <a:pt x="548" y="504"/>
                  </a:lnTo>
                  <a:lnTo>
                    <a:pt x="540" y="488"/>
                  </a:lnTo>
                  <a:lnTo>
                    <a:pt x="530" y="470"/>
                  </a:lnTo>
                  <a:lnTo>
                    <a:pt x="516" y="454"/>
                  </a:lnTo>
                  <a:lnTo>
                    <a:pt x="500" y="438"/>
                  </a:lnTo>
                  <a:lnTo>
                    <a:pt x="482" y="424"/>
                  </a:lnTo>
                  <a:lnTo>
                    <a:pt x="460" y="412"/>
                  </a:lnTo>
                  <a:lnTo>
                    <a:pt x="434" y="400"/>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60" name="Freeform 30"/>
            <p:cNvSpPr>
              <a:spLocks/>
            </p:cNvSpPr>
            <p:nvPr/>
          </p:nvSpPr>
          <p:spPr bwMode="auto">
            <a:xfrm>
              <a:off x="2556" y="1069"/>
              <a:ext cx="92" cy="134"/>
            </a:xfrm>
            <a:custGeom>
              <a:avLst/>
              <a:gdLst>
                <a:gd name="T0" fmla="*/ 11 w 252"/>
                <a:gd name="T1" fmla="*/ 6 h 368"/>
                <a:gd name="T2" fmla="*/ 12 w 252"/>
                <a:gd name="T3" fmla="*/ 8 h 368"/>
                <a:gd name="T4" fmla="*/ 12 w 252"/>
                <a:gd name="T5" fmla="*/ 9 h 368"/>
                <a:gd name="T6" fmla="*/ 12 w 252"/>
                <a:gd name="T7" fmla="*/ 11 h 368"/>
                <a:gd name="T8" fmla="*/ 12 w 252"/>
                <a:gd name="T9" fmla="*/ 13 h 368"/>
                <a:gd name="T10" fmla="*/ 12 w 252"/>
                <a:gd name="T11" fmla="*/ 13 h 368"/>
                <a:gd name="T12" fmla="*/ 12 w 252"/>
                <a:gd name="T13" fmla="*/ 14 h 368"/>
                <a:gd name="T14" fmla="*/ 12 w 252"/>
                <a:gd name="T15" fmla="*/ 15 h 368"/>
                <a:gd name="T16" fmla="*/ 11 w 252"/>
                <a:gd name="T17" fmla="*/ 16 h 368"/>
                <a:gd name="T18" fmla="*/ 11 w 252"/>
                <a:gd name="T19" fmla="*/ 16 h 368"/>
                <a:gd name="T20" fmla="*/ 11 w 252"/>
                <a:gd name="T21" fmla="*/ 17 h 368"/>
                <a:gd name="T22" fmla="*/ 10 w 252"/>
                <a:gd name="T23" fmla="*/ 17 h 368"/>
                <a:gd name="T24" fmla="*/ 10 w 252"/>
                <a:gd name="T25" fmla="*/ 17 h 368"/>
                <a:gd name="T26" fmla="*/ 9 w 252"/>
                <a:gd name="T27" fmla="*/ 17 h 368"/>
                <a:gd name="T28" fmla="*/ 9 w 252"/>
                <a:gd name="T29" fmla="*/ 17 h 368"/>
                <a:gd name="T30" fmla="*/ 8 w 252"/>
                <a:gd name="T31" fmla="*/ 18 h 368"/>
                <a:gd name="T32" fmla="*/ 8 w 252"/>
                <a:gd name="T33" fmla="*/ 18 h 368"/>
                <a:gd name="T34" fmla="*/ 7 w 252"/>
                <a:gd name="T35" fmla="*/ 17 h 368"/>
                <a:gd name="T36" fmla="*/ 7 w 252"/>
                <a:gd name="T37" fmla="*/ 17 h 368"/>
                <a:gd name="T38" fmla="*/ 6 w 252"/>
                <a:gd name="T39" fmla="*/ 17 h 368"/>
                <a:gd name="T40" fmla="*/ 5 w 252"/>
                <a:gd name="T41" fmla="*/ 17 h 368"/>
                <a:gd name="T42" fmla="*/ 5 w 252"/>
                <a:gd name="T43" fmla="*/ 16 h 368"/>
                <a:gd name="T44" fmla="*/ 4 w 252"/>
                <a:gd name="T45" fmla="*/ 16 h 368"/>
                <a:gd name="T46" fmla="*/ 4 w 252"/>
                <a:gd name="T47" fmla="*/ 16 h 368"/>
                <a:gd name="T48" fmla="*/ 3 w 252"/>
                <a:gd name="T49" fmla="*/ 15 h 368"/>
                <a:gd name="T50" fmla="*/ 2 w 252"/>
                <a:gd name="T51" fmla="*/ 13 h 368"/>
                <a:gd name="T52" fmla="*/ 2 w 252"/>
                <a:gd name="T53" fmla="*/ 13 h 368"/>
                <a:gd name="T54" fmla="*/ 1 w 252"/>
                <a:gd name="T55" fmla="*/ 12 h 368"/>
                <a:gd name="T56" fmla="*/ 0 w 252"/>
                <a:gd name="T57" fmla="*/ 10 h 368"/>
                <a:gd name="T58" fmla="*/ 0 w 252"/>
                <a:gd name="T59" fmla="*/ 8 h 368"/>
                <a:gd name="T60" fmla="*/ 0 w 252"/>
                <a:gd name="T61" fmla="*/ 7 h 368"/>
                <a:gd name="T62" fmla="*/ 0 w 252"/>
                <a:gd name="T63" fmla="*/ 5 h 368"/>
                <a:gd name="T64" fmla="*/ 0 w 252"/>
                <a:gd name="T65" fmla="*/ 4 h 368"/>
                <a:gd name="T66" fmla="*/ 0 w 252"/>
                <a:gd name="T67" fmla="*/ 3 h 368"/>
                <a:gd name="T68" fmla="*/ 0 w 252"/>
                <a:gd name="T69" fmla="*/ 3 h 368"/>
                <a:gd name="T70" fmla="*/ 1 w 252"/>
                <a:gd name="T71" fmla="*/ 2 h 368"/>
                <a:gd name="T72" fmla="*/ 1 w 252"/>
                <a:gd name="T73" fmla="*/ 1 h 368"/>
                <a:gd name="T74" fmla="*/ 1 w 252"/>
                <a:gd name="T75" fmla="*/ 1 h 368"/>
                <a:gd name="T76" fmla="*/ 2 w 252"/>
                <a:gd name="T77" fmla="*/ 1 h 368"/>
                <a:gd name="T78" fmla="*/ 3 w 252"/>
                <a:gd name="T79" fmla="*/ 0 h 368"/>
                <a:gd name="T80" fmla="*/ 3 w 252"/>
                <a:gd name="T81" fmla="*/ 0 h 368"/>
                <a:gd name="T82" fmla="*/ 3 w 252"/>
                <a:gd name="T83" fmla="*/ 0 h 368"/>
                <a:gd name="T84" fmla="*/ 4 w 252"/>
                <a:gd name="T85" fmla="*/ 0 h 368"/>
                <a:gd name="T86" fmla="*/ 4 w 252"/>
                <a:gd name="T87" fmla="*/ 0 h 368"/>
                <a:gd name="T88" fmla="*/ 5 w 252"/>
                <a:gd name="T89" fmla="*/ 0 h 368"/>
                <a:gd name="T90" fmla="*/ 5 w 252"/>
                <a:gd name="T91" fmla="*/ 0 h 368"/>
                <a:gd name="T92" fmla="*/ 6 w 252"/>
                <a:gd name="T93" fmla="*/ 0 h 368"/>
                <a:gd name="T94" fmla="*/ 7 w 252"/>
                <a:gd name="T95" fmla="*/ 1 h 368"/>
                <a:gd name="T96" fmla="*/ 7 w 252"/>
                <a:gd name="T97" fmla="*/ 1 h 368"/>
                <a:gd name="T98" fmla="*/ 8 w 252"/>
                <a:gd name="T99" fmla="*/ 2 h 368"/>
                <a:gd name="T100" fmla="*/ 8 w 252"/>
                <a:gd name="T101" fmla="*/ 2 h 368"/>
                <a:gd name="T102" fmla="*/ 9 w 252"/>
                <a:gd name="T103" fmla="*/ 3 h 368"/>
                <a:gd name="T104" fmla="*/ 10 w 252"/>
                <a:gd name="T105" fmla="*/ 4 h 368"/>
                <a:gd name="T106" fmla="*/ 11 w 252"/>
                <a:gd name="T107" fmla="*/ 5 h 368"/>
                <a:gd name="T108" fmla="*/ 11 w 252"/>
                <a:gd name="T109" fmla="*/ 6 h 3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2" h="368">
                  <a:moveTo>
                    <a:pt x="226" y="124"/>
                  </a:moveTo>
                  <a:lnTo>
                    <a:pt x="238" y="160"/>
                  </a:lnTo>
                  <a:lnTo>
                    <a:pt x="248" y="196"/>
                  </a:lnTo>
                  <a:lnTo>
                    <a:pt x="252" y="232"/>
                  </a:lnTo>
                  <a:lnTo>
                    <a:pt x="252" y="264"/>
                  </a:lnTo>
                  <a:lnTo>
                    <a:pt x="250" y="280"/>
                  </a:lnTo>
                  <a:lnTo>
                    <a:pt x="246" y="296"/>
                  </a:lnTo>
                  <a:lnTo>
                    <a:pt x="242" y="308"/>
                  </a:lnTo>
                  <a:lnTo>
                    <a:pt x="236" y="322"/>
                  </a:lnTo>
                  <a:lnTo>
                    <a:pt x="230" y="332"/>
                  </a:lnTo>
                  <a:lnTo>
                    <a:pt x="222" y="342"/>
                  </a:lnTo>
                  <a:lnTo>
                    <a:pt x="214" y="352"/>
                  </a:lnTo>
                  <a:lnTo>
                    <a:pt x="204" y="358"/>
                  </a:lnTo>
                  <a:lnTo>
                    <a:pt x="194" y="364"/>
                  </a:lnTo>
                  <a:lnTo>
                    <a:pt x="182" y="366"/>
                  </a:lnTo>
                  <a:lnTo>
                    <a:pt x="170" y="368"/>
                  </a:lnTo>
                  <a:lnTo>
                    <a:pt x="160" y="368"/>
                  </a:lnTo>
                  <a:lnTo>
                    <a:pt x="148" y="366"/>
                  </a:lnTo>
                  <a:lnTo>
                    <a:pt x="136" y="362"/>
                  </a:lnTo>
                  <a:lnTo>
                    <a:pt x="124" y="356"/>
                  </a:lnTo>
                  <a:lnTo>
                    <a:pt x="110" y="350"/>
                  </a:lnTo>
                  <a:lnTo>
                    <a:pt x="98" y="340"/>
                  </a:lnTo>
                  <a:lnTo>
                    <a:pt x="88" y="330"/>
                  </a:lnTo>
                  <a:lnTo>
                    <a:pt x="76" y="320"/>
                  </a:lnTo>
                  <a:lnTo>
                    <a:pt x="64" y="306"/>
                  </a:lnTo>
                  <a:lnTo>
                    <a:pt x="44" y="278"/>
                  </a:lnTo>
                  <a:lnTo>
                    <a:pt x="36" y="262"/>
                  </a:lnTo>
                  <a:lnTo>
                    <a:pt x="26" y="244"/>
                  </a:lnTo>
                  <a:lnTo>
                    <a:pt x="12" y="208"/>
                  </a:lnTo>
                  <a:lnTo>
                    <a:pt x="4" y="170"/>
                  </a:lnTo>
                  <a:lnTo>
                    <a:pt x="0" y="136"/>
                  </a:lnTo>
                  <a:lnTo>
                    <a:pt x="0" y="102"/>
                  </a:lnTo>
                  <a:lnTo>
                    <a:pt x="2" y="86"/>
                  </a:lnTo>
                  <a:lnTo>
                    <a:pt x="6" y="72"/>
                  </a:lnTo>
                  <a:lnTo>
                    <a:pt x="10" y="58"/>
                  </a:lnTo>
                  <a:lnTo>
                    <a:pt x="16" y="46"/>
                  </a:lnTo>
                  <a:lnTo>
                    <a:pt x="22" y="34"/>
                  </a:lnTo>
                  <a:lnTo>
                    <a:pt x="30" y="24"/>
                  </a:lnTo>
                  <a:lnTo>
                    <a:pt x="38" y="16"/>
                  </a:lnTo>
                  <a:lnTo>
                    <a:pt x="48" y="8"/>
                  </a:lnTo>
                  <a:lnTo>
                    <a:pt x="58" y="4"/>
                  </a:lnTo>
                  <a:lnTo>
                    <a:pt x="70" y="0"/>
                  </a:lnTo>
                  <a:lnTo>
                    <a:pt x="80" y="0"/>
                  </a:lnTo>
                  <a:lnTo>
                    <a:pt x="92" y="0"/>
                  </a:lnTo>
                  <a:lnTo>
                    <a:pt x="104" y="2"/>
                  </a:lnTo>
                  <a:lnTo>
                    <a:pt x="116" y="6"/>
                  </a:lnTo>
                  <a:lnTo>
                    <a:pt x="128" y="10"/>
                  </a:lnTo>
                  <a:lnTo>
                    <a:pt x="140" y="18"/>
                  </a:lnTo>
                  <a:lnTo>
                    <a:pt x="152" y="26"/>
                  </a:lnTo>
                  <a:lnTo>
                    <a:pt x="164" y="36"/>
                  </a:lnTo>
                  <a:lnTo>
                    <a:pt x="176" y="48"/>
                  </a:lnTo>
                  <a:lnTo>
                    <a:pt x="186" y="60"/>
                  </a:lnTo>
                  <a:lnTo>
                    <a:pt x="208" y="90"/>
                  </a:lnTo>
                  <a:lnTo>
                    <a:pt x="216" y="106"/>
                  </a:lnTo>
                  <a:lnTo>
                    <a:pt x="226" y="12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959" name="Group 31"/>
          <p:cNvGrpSpPr>
            <a:grpSpLocks/>
          </p:cNvGrpSpPr>
          <p:nvPr/>
        </p:nvGrpSpPr>
        <p:grpSpPr bwMode="auto">
          <a:xfrm>
            <a:off x="1114425" y="1196975"/>
            <a:ext cx="269875" cy="701675"/>
            <a:chOff x="4949" y="936"/>
            <a:chExt cx="290" cy="754"/>
          </a:xfrm>
        </p:grpSpPr>
        <p:sp>
          <p:nvSpPr>
            <p:cNvPr id="40253" name="Freeform 32"/>
            <p:cNvSpPr>
              <a:spLocks/>
            </p:cNvSpPr>
            <p:nvPr/>
          </p:nvSpPr>
          <p:spPr bwMode="auto">
            <a:xfrm>
              <a:off x="4966" y="936"/>
              <a:ext cx="273" cy="751"/>
            </a:xfrm>
            <a:custGeom>
              <a:avLst/>
              <a:gdLst>
                <a:gd name="T0" fmla="*/ 22 w 748"/>
                <a:gd name="T1" fmla="*/ 24 h 2058"/>
                <a:gd name="T2" fmla="*/ 26 w 748"/>
                <a:gd name="T3" fmla="*/ 22 h 2058"/>
                <a:gd name="T4" fmla="*/ 27 w 748"/>
                <a:gd name="T5" fmla="*/ 21 h 2058"/>
                <a:gd name="T6" fmla="*/ 28 w 748"/>
                <a:gd name="T7" fmla="*/ 20 h 2058"/>
                <a:gd name="T8" fmla="*/ 28 w 748"/>
                <a:gd name="T9" fmla="*/ 18 h 2058"/>
                <a:gd name="T10" fmla="*/ 28 w 748"/>
                <a:gd name="T11" fmla="*/ 16 h 2058"/>
                <a:gd name="T12" fmla="*/ 28 w 748"/>
                <a:gd name="T13" fmla="*/ 14 h 2058"/>
                <a:gd name="T14" fmla="*/ 28 w 748"/>
                <a:gd name="T15" fmla="*/ 11 h 2058"/>
                <a:gd name="T16" fmla="*/ 27 w 748"/>
                <a:gd name="T17" fmla="*/ 9 h 2058"/>
                <a:gd name="T18" fmla="*/ 27 w 748"/>
                <a:gd name="T19" fmla="*/ 7 h 2058"/>
                <a:gd name="T20" fmla="*/ 25 w 748"/>
                <a:gd name="T21" fmla="*/ 4 h 2058"/>
                <a:gd name="T22" fmla="*/ 24 w 748"/>
                <a:gd name="T23" fmla="*/ 3 h 2058"/>
                <a:gd name="T24" fmla="*/ 23 w 748"/>
                <a:gd name="T25" fmla="*/ 1 h 2058"/>
                <a:gd name="T26" fmla="*/ 21 w 748"/>
                <a:gd name="T27" fmla="*/ 1 h 2058"/>
                <a:gd name="T28" fmla="*/ 20 w 748"/>
                <a:gd name="T29" fmla="*/ 0 h 2058"/>
                <a:gd name="T30" fmla="*/ 18 w 748"/>
                <a:gd name="T31" fmla="*/ 0 h 2058"/>
                <a:gd name="T32" fmla="*/ 16 w 748"/>
                <a:gd name="T33" fmla="*/ 0 h 2058"/>
                <a:gd name="T34" fmla="*/ 9 w 748"/>
                <a:gd name="T35" fmla="*/ 3 h 2058"/>
                <a:gd name="T36" fmla="*/ 12 w 748"/>
                <a:gd name="T37" fmla="*/ 20 h 2058"/>
                <a:gd name="T38" fmla="*/ 11 w 748"/>
                <a:gd name="T39" fmla="*/ 20 h 2058"/>
                <a:gd name="T40" fmla="*/ 10 w 748"/>
                <a:gd name="T41" fmla="*/ 20 h 2058"/>
                <a:gd name="T42" fmla="*/ 0 w 748"/>
                <a:gd name="T43" fmla="*/ 24 h 2058"/>
                <a:gd name="T44" fmla="*/ 1 w 748"/>
                <a:gd name="T45" fmla="*/ 24 h 2058"/>
                <a:gd name="T46" fmla="*/ 2 w 748"/>
                <a:gd name="T47" fmla="*/ 24 h 2058"/>
                <a:gd name="T48" fmla="*/ 3 w 748"/>
                <a:gd name="T49" fmla="*/ 24 h 2058"/>
                <a:gd name="T50" fmla="*/ 20 w 748"/>
                <a:gd name="T51" fmla="*/ 30 h 2058"/>
                <a:gd name="T52" fmla="*/ 23 w 748"/>
                <a:gd name="T53" fmla="*/ 32 h 2058"/>
                <a:gd name="T54" fmla="*/ 25 w 748"/>
                <a:gd name="T55" fmla="*/ 34 h 2058"/>
                <a:gd name="T56" fmla="*/ 26 w 748"/>
                <a:gd name="T57" fmla="*/ 36 h 2058"/>
                <a:gd name="T58" fmla="*/ 27 w 748"/>
                <a:gd name="T59" fmla="*/ 38 h 2058"/>
                <a:gd name="T60" fmla="*/ 27 w 748"/>
                <a:gd name="T61" fmla="*/ 41 h 2058"/>
                <a:gd name="T62" fmla="*/ 27 w 748"/>
                <a:gd name="T63" fmla="*/ 42 h 2058"/>
                <a:gd name="T64" fmla="*/ 20 w 748"/>
                <a:gd name="T65" fmla="*/ 66 h 2058"/>
                <a:gd name="T66" fmla="*/ 28 w 748"/>
                <a:gd name="T67" fmla="*/ 97 h 2058"/>
                <a:gd name="T68" fmla="*/ 35 w 748"/>
                <a:gd name="T69" fmla="*/ 65 h 2058"/>
                <a:gd name="T70" fmla="*/ 36 w 748"/>
                <a:gd name="T71" fmla="*/ 38 h 2058"/>
                <a:gd name="T72" fmla="*/ 36 w 748"/>
                <a:gd name="T73" fmla="*/ 35 h 2058"/>
                <a:gd name="T74" fmla="*/ 35 w 748"/>
                <a:gd name="T75" fmla="*/ 34 h 2058"/>
                <a:gd name="T76" fmla="*/ 35 w 748"/>
                <a:gd name="T77" fmla="*/ 31 h 2058"/>
                <a:gd name="T78" fmla="*/ 33 w 748"/>
                <a:gd name="T79" fmla="*/ 29 h 2058"/>
                <a:gd name="T80" fmla="*/ 31 w 748"/>
                <a:gd name="T81" fmla="*/ 27 h 2058"/>
                <a:gd name="T82" fmla="*/ 28 w 748"/>
                <a:gd name="T83" fmla="*/ 26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54" name="Freeform 33"/>
            <p:cNvSpPr>
              <a:spLocks/>
            </p:cNvSpPr>
            <p:nvPr/>
          </p:nvSpPr>
          <p:spPr bwMode="auto">
            <a:xfrm>
              <a:off x="4949" y="1109"/>
              <a:ext cx="223" cy="581"/>
            </a:xfrm>
            <a:custGeom>
              <a:avLst/>
              <a:gdLst>
                <a:gd name="T0" fmla="*/ 31 w 598"/>
                <a:gd name="T1" fmla="*/ 16 h 1574"/>
                <a:gd name="T2" fmla="*/ 31 w 598"/>
                <a:gd name="T3" fmla="*/ 15 h 1574"/>
                <a:gd name="T4" fmla="*/ 30 w 598"/>
                <a:gd name="T5" fmla="*/ 14 h 1574"/>
                <a:gd name="T6" fmla="*/ 30 w 598"/>
                <a:gd name="T7" fmla="*/ 13 h 1574"/>
                <a:gd name="T8" fmla="*/ 29 w 598"/>
                <a:gd name="T9" fmla="*/ 12 h 1574"/>
                <a:gd name="T10" fmla="*/ 28 w 598"/>
                <a:gd name="T11" fmla="*/ 11 h 1574"/>
                <a:gd name="T12" fmla="*/ 28 w 598"/>
                <a:gd name="T13" fmla="*/ 10 h 1574"/>
                <a:gd name="T14" fmla="*/ 26 w 598"/>
                <a:gd name="T15" fmla="*/ 8 h 1574"/>
                <a:gd name="T16" fmla="*/ 25 w 598"/>
                <a:gd name="T17" fmla="*/ 7 h 1574"/>
                <a:gd name="T18" fmla="*/ 23 w 598"/>
                <a:gd name="T19" fmla="*/ 7 h 1574"/>
                <a:gd name="T20" fmla="*/ 22 w 598"/>
                <a:gd name="T21" fmla="*/ 6 h 1574"/>
                <a:gd name="T22" fmla="*/ 5 w 598"/>
                <a:gd name="T23" fmla="*/ 0 h 1574"/>
                <a:gd name="T24" fmla="*/ 5 w 598"/>
                <a:gd name="T25" fmla="*/ 0 h 1574"/>
                <a:gd name="T26" fmla="*/ 4 w 598"/>
                <a:gd name="T27" fmla="*/ 0 h 1574"/>
                <a:gd name="T28" fmla="*/ 3 w 598"/>
                <a:gd name="T29" fmla="*/ 0 h 1574"/>
                <a:gd name="T30" fmla="*/ 3 w 598"/>
                <a:gd name="T31" fmla="*/ 0 h 1574"/>
                <a:gd name="T32" fmla="*/ 2 w 598"/>
                <a:gd name="T33" fmla="*/ 0 h 1574"/>
                <a:gd name="T34" fmla="*/ 2 w 598"/>
                <a:gd name="T35" fmla="*/ 0 h 1574"/>
                <a:gd name="T36" fmla="*/ 1 w 598"/>
                <a:gd name="T37" fmla="*/ 1 h 1574"/>
                <a:gd name="T38" fmla="*/ 1 w 598"/>
                <a:gd name="T39" fmla="*/ 1 h 1574"/>
                <a:gd name="T40" fmla="*/ 1 w 598"/>
                <a:gd name="T41" fmla="*/ 1 h 1574"/>
                <a:gd name="T42" fmla="*/ 0 w 598"/>
                <a:gd name="T43" fmla="*/ 2 h 1574"/>
                <a:gd name="T44" fmla="*/ 0 w 598"/>
                <a:gd name="T45" fmla="*/ 3 h 1574"/>
                <a:gd name="T46" fmla="*/ 0 w 598"/>
                <a:gd name="T47" fmla="*/ 4 h 1574"/>
                <a:gd name="T48" fmla="*/ 0 w 598"/>
                <a:gd name="T49" fmla="*/ 4 h 1574"/>
                <a:gd name="T50" fmla="*/ 0 w 598"/>
                <a:gd name="T51" fmla="*/ 7 h 1574"/>
                <a:gd name="T52" fmla="*/ 0 w 598"/>
                <a:gd name="T53" fmla="*/ 12 h 1574"/>
                <a:gd name="T54" fmla="*/ 1 w 598"/>
                <a:gd name="T55" fmla="*/ 23 h 1574"/>
                <a:gd name="T56" fmla="*/ 3 w 598"/>
                <a:gd name="T57" fmla="*/ 36 h 1574"/>
                <a:gd name="T58" fmla="*/ 8 w 598"/>
                <a:gd name="T59" fmla="*/ 38 h 1574"/>
                <a:gd name="T60" fmla="*/ 8 w 598"/>
                <a:gd name="T61" fmla="*/ 13 h 1574"/>
                <a:gd name="T62" fmla="*/ 8 w 598"/>
                <a:gd name="T63" fmla="*/ 13 h 1574"/>
                <a:gd name="T64" fmla="*/ 9 w 598"/>
                <a:gd name="T65" fmla="*/ 13 h 1574"/>
                <a:gd name="T66" fmla="*/ 9 w 598"/>
                <a:gd name="T67" fmla="*/ 13 h 1574"/>
                <a:gd name="T68" fmla="*/ 9 w 598"/>
                <a:gd name="T69" fmla="*/ 13 h 1574"/>
                <a:gd name="T70" fmla="*/ 9 w 598"/>
                <a:gd name="T71" fmla="*/ 13 h 1574"/>
                <a:gd name="T72" fmla="*/ 9 w 598"/>
                <a:gd name="T73" fmla="*/ 13 h 1574"/>
                <a:gd name="T74" fmla="*/ 10 w 598"/>
                <a:gd name="T75" fmla="*/ 13 h 1574"/>
                <a:gd name="T76" fmla="*/ 10 w 598"/>
                <a:gd name="T77" fmla="*/ 13 h 1574"/>
                <a:gd name="T78" fmla="*/ 10 w 598"/>
                <a:gd name="T79" fmla="*/ 59 h 1574"/>
                <a:gd name="T80" fmla="*/ 10 w 598"/>
                <a:gd name="T81" fmla="*/ 75 h 1574"/>
                <a:gd name="T82" fmla="*/ 22 w 598"/>
                <a:gd name="T83" fmla="*/ 79 h 1574"/>
                <a:gd name="T84" fmla="*/ 22 w 598"/>
                <a:gd name="T85" fmla="*/ 18 h 1574"/>
                <a:gd name="T86" fmla="*/ 22 w 598"/>
                <a:gd name="T87" fmla="*/ 18 h 1574"/>
                <a:gd name="T88" fmla="*/ 22 w 598"/>
                <a:gd name="T89" fmla="*/ 17 h 1574"/>
                <a:gd name="T90" fmla="*/ 22 w 598"/>
                <a:gd name="T91" fmla="*/ 17 h 1574"/>
                <a:gd name="T92" fmla="*/ 23 w 598"/>
                <a:gd name="T93" fmla="*/ 17 h 1574"/>
                <a:gd name="T94" fmla="*/ 23 w 598"/>
                <a:gd name="T95" fmla="*/ 17 h 1574"/>
                <a:gd name="T96" fmla="*/ 23 w 598"/>
                <a:gd name="T97" fmla="*/ 17 h 1574"/>
                <a:gd name="T98" fmla="*/ 23 w 598"/>
                <a:gd name="T99" fmla="*/ 18 h 1574"/>
                <a:gd name="T100" fmla="*/ 23 w 598"/>
                <a:gd name="T101" fmla="*/ 18 h 1574"/>
                <a:gd name="T102" fmla="*/ 23 w 598"/>
                <a:gd name="T103" fmla="*/ 37 h 1574"/>
                <a:gd name="T104" fmla="*/ 23 w 598"/>
                <a:gd name="T105" fmla="*/ 44 h 1574"/>
                <a:gd name="T106" fmla="*/ 30 w 598"/>
                <a:gd name="T107" fmla="*/ 47 h 1574"/>
                <a:gd name="T108" fmla="*/ 31 w 598"/>
                <a:gd name="T109" fmla="*/ 20 h 1574"/>
                <a:gd name="T110" fmla="*/ 31 w 598"/>
                <a:gd name="T111" fmla="*/ 19 h 1574"/>
                <a:gd name="T112" fmla="*/ 31 w 598"/>
                <a:gd name="T113" fmla="*/ 18 h 1574"/>
                <a:gd name="T114" fmla="*/ 31 w 598"/>
                <a:gd name="T115" fmla="*/ 16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chemeClr val="folHlink"/>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endParaRPr lang="zh-CN" altLang="en-US"/>
            </a:p>
          </p:txBody>
        </p:sp>
        <p:sp>
          <p:nvSpPr>
            <p:cNvPr id="40255" name="Freeform 34"/>
            <p:cNvSpPr>
              <a:spLocks/>
            </p:cNvSpPr>
            <p:nvPr/>
          </p:nvSpPr>
          <p:spPr bwMode="white">
            <a:xfrm>
              <a:off x="5106" y="1238"/>
              <a:ext cx="10" cy="450"/>
            </a:xfrm>
            <a:custGeom>
              <a:avLst/>
              <a:gdLst>
                <a:gd name="T0" fmla="*/ 1 w 24"/>
                <a:gd name="T1" fmla="*/ 0 h 1234"/>
                <a:gd name="T2" fmla="*/ 0 w 24"/>
                <a:gd name="T3" fmla="*/ 0 h 1234"/>
                <a:gd name="T4" fmla="*/ 0 w 24"/>
                <a:gd name="T5" fmla="*/ 0 h 1234"/>
                <a:gd name="T6" fmla="*/ 0 w 24"/>
                <a:gd name="T7" fmla="*/ 0 h 1234"/>
                <a:gd name="T8" fmla="*/ 0 w 24"/>
                <a:gd name="T9" fmla="*/ 0 h 1234"/>
                <a:gd name="T10" fmla="*/ 0 w 24"/>
                <a:gd name="T11" fmla="*/ 60 h 1234"/>
                <a:gd name="T12" fmla="*/ 1 w 24"/>
                <a:gd name="T13" fmla="*/ 60 h 1234"/>
                <a:gd name="T14" fmla="*/ 2 w 24"/>
                <a:gd name="T15" fmla="*/ 60 h 1234"/>
                <a:gd name="T16" fmla="*/ 2 w 24"/>
                <a:gd name="T17" fmla="*/ 26 h 1234"/>
                <a:gd name="T18" fmla="*/ 2 w 24"/>
                <a:gd name="T19" fmla="*/ 19 h 1234"/>
                <a:gd name="T20" fmla="*/ 2 w 24"/>
                <a:gd name="T21" fmla="*/ 0 h 1234"/>
                <a:gd name="T22" fmla="*/ 2 w 24"/>
                <a:gd name="T23" fmla="*/ 0 h 1234"/>
                <a:gd name="T24" fmla="*/ 2 w 24"/>
                <a:gd name="T25" fmla="*/ 0 h 1234"/>
                <a:gd name="T26" fmla="*/ 1 w 24"/>
                <a:gd name="T27" fmla="*/ 0 h 1234"/>
                <a:gd name="T28" fmla="*/ 1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56" name="Freeform 35"/>
            <p:cNvSpPr>
              <a:spLocks/>
            </p:cNvSpPr>
            <p:nvPr/>
          </p:nvSpPr>
          <p:spPr bwMode="white">
            <a:xfrm>
              <a:off x="5010" y="1203"/>
              <a:ext cx="10" cy="342"/>
            </a:xfrm>
            <a:custGeom>
              <a:avLst/>
              <a:gdLst>
                <a:gd name="T0" fmla="*/ 1 w 26"/>
                <a:gd name="T1" fmla="*/ 0 h 938"/>
                <a:gd name="T2" fmla="*/ 0 w 26"/>
                <a:gd name="T3" fmla="*/ 0 h 938"/>
                <a:gd name="T4" fmla="*/ 0 w 26"/>
                <a:gd name="T5" fmla="*/ 0 h 938"/>
                <a:gd name="T6" fmla="*/ 0 w 26"/>
                <a:gd name="T7" fmla="*/ 0 h 938"/>
                <a:gd name="T8" fmla="*/ 0 w 26"/>
                <a:gd name="T9" fmla="*/ 0 h 938"/>
                <a:gd name="T10" fmla="*/ 0 w 26"/>
                <a:gd name="T11" fmla="*/ 25 h 938"/>
                <a:gd name="T12" fmla="*/ 1 w 26"/>
                <a:gd name="T13" fmla="*/ 25 h 938"/>
                <a:gd name="T14" fmla="*/ 1 w 26"/>
                <a:gd name="T15" fmla="*/ 46 h 938"/>
                <a:gd name="T16" fmla="*/ 2 w 26"/>
                <a:gd name="T17" fmla="*/ 0 h 938"/>
                <a:gd name="T18" fmla="*/ 1 w 26"/>
                <a:gd name="T19" fmla="*/ 0 h 938"/>
                <a:gd name="T20" fmla="*/ 1 w 26"/>
                <a:gd name="T21" fmla="*/ 0 h 938"/>
                <a:gd name="T22" fmla="*/ 1 w 26"/>
                <a:gd name="T23" fmla="*/ 0 h 938"/>
                <a:gd name="T24" fmla="*/ 1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57" name="Freeform 36"/>
            <p:cNvSpPr>
              <a:spLocks/>
            </p:cNvSpPr>
            <p:nvPr/>
          </p:nvSpPr>
          <p:spPr bwMode="auto">
            <a:xfrm>
              <a:off x="5003" y="952"/>
              <a:ext cx="122" cy="177"/>
            </a:xfrm>
            <a:custGeom>
              <a:avLst/>
              <a:gdLst>
                <a:gd name="T0" fmla="*/ 15 w 334"/>
                <a:gd name="T1" fmla="*/ 9 h 486"/>
                <a:gd name="T2" fmla="*/ 16 w 334"/>
                <a:gd name="T3" fmla="*/ 11 h 486"/>
                <a:gd name="T4" fmla="*/ 16 w 334"/>
                <a:gd name="T5" fmla="*/ 14 h 486"/>
                <a:gd name="T6" fmla="*/ 16 w 334"/>
                <a:gd name="T7" fmla="*/ 16 h 486"/>
                <a:gd name="T8" fmla="*/ 16 w 334"/>
                <a:gd name="T9" fmla="*/ 18 h 486"/>
                <a:gd name="T10" fmla="*/ 16 w 334"/>
                <a:gd name="T11" fmla="*/ 20 h 486"/>
                <a:gd name="T12" fmla="*/ 15 w 334"/>
                <a:gd name="T13" fmla="*/ 21 h 486"/>
                <a:gd name="T14" fmla="*/ 14 w 334"/>
                <a:gd name="T15" fmla="*/ 23 h 486"/>
                <a:gd name="T16" fmla="*/ 12 w 334"/>
                <a:gd name="T17" fmla="*/ 23 h 486"/>
                <a:gd name="T18" fmla="*/ 11 w 334"/>
                <a:gd name="T19" fmla="*/ 23 h 486"/>
                <a:gd name="T20" fmla="*/ 9 w 334"/>
                <a:gd name="T21" fmla="*/ 23 h 486"/>
                <a:gd name="T22" fmla="*/ 8 w 334"/>
                <a:gd name="T23" fmla="*/ 23 h 486"/>
                <a:gd name="T24" fmla="*/ 7 w 334"/>
                <a:gd name="T25" fmla="*/ 22 h 486"/>
                <a:gd name="T26" fmla="*/ 5 w 334"/>
                <a:gd name="T27" fmla="*/ 20 h 486"/>
                <a:gd name="T28" fmla="*/ 4 w 334"/>
                <a:gd name="T29" fmla="*/ 19 h 486"/>
                <a:gd name="T30" fmla="*/ 3 w 334"/>
                <a:gd name="T31" fmla="*/ 17 h 486"/>
                <a:gd name="T32" fmla="*/ 1 w 334"/>
                <a:gd name="T33" fmla="*/ 15 h 486"/>
                <a:gd name="T34" fmla="*/ 0 w 334"/>
                <a:gd name="T35" fmla="*/ 12 h 486"/>
                <a:gd name="T36" fmla="*/ 0 w 334"/>
                <a:gd name="T37" fmla="*/ 10 h 486"/>
                <a:gd name="T38" fmla="*/ 0 w 334"/>
                <a:gd name="T39" fmla="*/ 8 h 486"/>
                <a:gd name="T40" fmla="*/ 0 w 334"/>
                <a:gd name="T41" fmla="*/ 5 h 486"/>
                <a:gd name="T42" fmla="*/ 1 w 334"/>
                <a:gd name="T43" fmla="*/ 4 h 486"/>
                <a:gd name="T44" fmla="*/ 1 w 334"/>
                <a:gd name="T45" fmla="*/ 2 h 486"/>
                <a:gd name="T46" fmla="*/ 3 w 334"/>
                <a:gd name="T47" fmla="*/ 1 h 486"/>
                <a:gd name="T48" fmla="*/ 4 w 334"/>
                <a:gd name="T49" fmla="*/ 0 h 486"/>
                <a:gd name="T50" fmla="*/ 5 w 334"/>
                <a:gd name="T51" fmla="*/ 0 h 486"/>
                <a:gd name="T52" fmla="*/ 7 w 334"/>
                <a:gd name="T53" fmla="*/ 0 h 486"/>
                <a:gd name="T54" fmla="*/ 8 w 334"/>
                <a:gd name="T55" fmla="*/ 1 h 486"/>
                <a:gd name="T56" fmla="*/ 10 w 334"/>
                <a:gd name="T57" fmla="*/ 2 h 486"/>
                <a:gd name="T58" fmla="*/ 11 w 334"/>
                <a:gd name="T59" fmla="*/ 3 h 486"/>
                <a:gd name="T60" fmla="*/ 13 w 334"/>
                <a:gd name="T61" fmla="*/ 5 h 486"/>
                <a:gd name="T62" fmla="*/ 14 w 334"/>
                <a:gd name="T63" fmla="*/ 7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960" name="Group 37"/>
          <p:cNvGrpSpPr>
            <a:grpSpLocks/>
          </p:cNvGrpSpPr>
          <p:nvPr/>
        </p:nvGrpSpPr>
        <p:grpSpPr bwMode="auto">
          <a:xfrm>
            <a:off x="2409825" y="1268413"/>
            <a:ext cx="249238" cy="642937"/>
            <a:chOff x="4589" y="936"/>
            <a:chExt cx="290" cy="754"/>
          </a:xfrm>
        </p:grpSpPr>
        <p:sp>
          <p:nvSpPr>
            <p:cNvPr id="40248" name="Freeform 38"/>
            <p:cNvSpPr>
              <a:spLocks/>
            </p:cNvSpPr>
            <p:nvPr/>
          </p:nvSpPr>
          <p:spPr bwMode="auto">
            <a:xfrm>
              <a:off x="4606" y="936"/>
              <a:ext cx="273" cy="751"/>
            </a:xfrm>
            <a:custGeom>
              <a:avLst/>
              <a:gdLst>
                <a:gd name="T0" fmla="*/ 22 w 748"/>
                <a:gd name="T1" fmla="*/ 24 h 2058"/>
                <a:gd name="T2" fmla="*/ 26 w 748"/>
                <a:gd name="T3" fmla="*/ 22 h 2058"/>
                <a:gd name="T4" fmla="*/ 27 w 748"/>
                <a:gd name="T5" fmla="*/ 21 h 2058"/>
                <a:gd name="T6" fmla="*/ 28 w 748"/>
                <a:gd name="T7" fmla="*/ 20 h 2058"/>
                <a:gd name="T8" fmla="*/ 28 w 748"/>
                <a:gd name="T9" fmla="*/ 18 h 2058"/>
                <a:gd name="T10" fmla="*/ 28 w 748"/>
                <a:gd name="T11" fmla="*/ 16 h 2058"/>
                <a:gd name="T12" fmla="*/ 28 w 748"/>
                <a:gd name="T13" fmla="*/ 14 h 2058"/>
                <a:gd name="T14" fmla="*/ 28 w 748"/>
                <a:gd name="T15" fmla="*/ 11 h 2058"/>
                <a:gd name="T16" fmla="*/ 27 w 748"/>
                <a:gd name="T17" fmla="*/ 9 h 2058"/>
                <a:gd name="T18" fmla="*/ 27 w 748"/>
                <a:gd name="T19" fmla="*/ 7 h 2058"/>
                <a:gd name="T20" fmla="*/ 25 w 748"/>
                <a:gd name="T21" fmla="*/ 4 h 2058"/>
                <a:gd name="T22" fmla="*/ 24 w 748"/>
                <a:gd name="T23" fmla="*/ 3 h 2058"/>
                <a:gd name="T24" fmla="*/ 23 w 748"/>
                <a:gd name="T25" fmla="*/ 1 h 2058"/>
                <a:gd name="T26" fmla="*/ 21 w 748"/>
                <a:gd name="T27" fmla="*/ 1 h 2058"/>
                <a:gd name="T28" fmla="*/ 20 w 748"/>
                <a:gd name="T29" fmla="*/ 0 h 2058"/>
                <a:gd name="T30" fmla="*/ 18 w 748"/>
                <a:gd name="T31" fmla="*/ 0 h 2058"/>
                <a:gd name="T32" fmla="*/ 16 w 748"/>
                <a:gd name="T33" fmla="*/ 0 h 2058"/>
                <a:gd name="T34" fmla="*/ 9 w 748"/>
                <a:gd name="T35" fmla="*/ 3 h 2058"/>
                <a:gd name="T36" fmla="*/ 12 w 748"/>
                <a:gd name="T37" fmla="*/ 20 h 2058"/>
                <a:gd name="T38" fmla="*/ 11 w 748"/>
                <a:gd name="T39" fmla="*/ 20 h 2058"/>
                <a:gd name="T40" fmla="*/ 10 w 748"/>
                <a:gd name="T41" fmla="*/ 20 h 2058"/>
                <a:gd name="T42" fmla="*/ 0 w 748"/>
                <a:gd name="T43" fmla="*/ 24 h 2058"/>
                <a:gd name="T44" fmla="*/ 1 w 748"/>
                <a:gd name="T45" fmla="*/ 24 h 2058"/>
                <a:gd name="T46" fmla="*/ 2 w 748"/>
                <a:gd name="T47" fmla="*/ 24 h 2058"/>
                <a:gd name="T48" fmla="*/ 3 w 748"/>
                <a:gd name="T49" fmla="*/ 24 h 2058"/>
                <a:gd name="T50" fmla="*/ 20 w 748"/>
                <a:gd name="T51" fmla="*/ 30 h 2058"/>
                <a:gd name="T52" fmla="*/ 23 w 748"/>
                <a:gd name="T53" fmla="*/ 32 h 2058"/>
                <a:gd name="T54" fmla="*/ 25 w 748"/>
                <a:gd name="T55" fmla="*/ 34 h 2058"/>
                <a:gd name="T56" fmla="*/ 26 w 748"/>
                <a:gd name="T57" fmla="*/ 36 h 2058"/>
                <a:gd name="T58" fmla="*/ 27 w 748"/>
                <a:gd name="T59" fmla="*/ 38 h 2058"/>
                <a:gd name="T60" fmla="*/ 27 w 748"/>
                <a:gd name="T61" fmla="*/ 41 h 2058"/>
                <a:gd name="T62" fmla="*/ 27 w 748"/>
                <a:gd name="T63" fmla="*/ 42 h 2058"/>
                <a:gd name="T64" fmla="*/ 20 w 748"/>
                <a:gd name="T65" fmla="*/ 66 h 2058"/>
                <a:gd name="T66" fmla="*/ 28 w 748"/>
                <a:gd name="T67" fmla="*/ 97 h 2058"/>
                <a:gd name="T68" fmla="*/ 35 w 748"/>
                <a:gd name="T69" fmla="*/ 65 h 2058"/>
                <a:gd name="T70" fmla="*/ 36 w 748"/>
                <a:gd name="T71" fmla="*/ 38 h 2058"/>
                <a:gd name="T72" fmla="*/ 36 w 748"/>
                <a:gd name="T73" fmla="*/ 35 h 2058"/>
                <a:gd name="T74" fmla="*/ 35 w 748"/>
                <a:gd name="T75" fmla="*/ 34 h 2058"/>
                <a:gd name="T76" fmla="*/ 35 w 748"/>
                <a:gd name="T77" fmla="*/ 31 h 2058"/>
                <a:gd name="T78" fmla="*/ 33 w 748"/>
                <a:gd name="T79" fmla="*/ 29 h 2058"/>
                <a:gd name="T80" fmla="*/ 31 w 748"/>
                <a:gd name="T81" fmla="*/ 27 h 2058"/>
                <a:gd name="T82" fmla="*/ 28 w 748"/>
                <a:gd name="T83" fmla="*/ 26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49" name="Freeform 39"/>
            <p:cNvSpPr>
              <a:spLocks/>
            </p:cNvSpPr>
            <p:nvPr/>
          </p:nvSpPr>
          <p:spPr bwMode="auto">
            <a:xfrm>
              <a:off x="4589" y="1109"/>
              <a:ext cx="223" cy="581"/>
            </a:xfrm>
            <a:custGeom>
              <a:avLst/>
              <a:gdLst>
                <a:gd name="T0" fmla="*/ 31 w 598"/>
                <a:gd name="T1" fmla="*/ 16 h 1574"/>
                <a:gd name="T2" fmla="*/ 31 w 598"/>
                <a:gd name="T3" fmla="*/ 15 h 1574"/>
                <a:gd name="T4" fmla="*/ 30 w 598"/>
                <a:gd name="T5" fmla="*/ 14 h 1574"/>
                <a:gd name="T6" fmla="*/ 30 w 598"/>
                <a:gd name="T7" fmla="*/ 13 h 1574"/>
                <a:gd name="T8" fmla="*/ 29 w 598"/>
                <a:gd name="T9" fmla="*/ 12 h 1574"/>
                <a:gd name="T10" fmla="*/ 28 w 598"/>
                <a:gd name="T11" fmla="*/ 11 h 1574"/>
                <a:gd name="T12" fmla="*/ 28 w 598"/>
                <a:gd name="T13" fmla="*/ 10 h 1574"/>
                <a:gd name="T14" fmla="*/ 26 w 598"/>
                <a:gd name="T15" fmla="*/ 8 h 1574"/>
                <a:gd name="T16" fmla="*/ 25 w 598"/>
                <a:gd name="T17" fmla="*/ 7 h 1574"/>
                <a:gd name="T18" fmla="*/ 23 w 598"/>
                <a:gd name="T19" fmla="*/ 7 h 1574"/>
                <a:gd name="T20" fmla="*/ 22 w 598"/>
                <a:gd name="T21" fmla="*/ 6 h 1574"/>
                <a:gd name="T22" fmla="*/ 5 w 598"/>
                <a:gd name="T23" fmla="*/ 0 h 1574"/>
                <a:gd name="T24" fmla="*/ 5 w 598"/>
                <a:gd name="T25" fmla="*/ 0 h 1574"/>
                <a:gd name="T26" fmla="*/ 4 w 598"/>
                <a:gd name="T27" fmla="*/ 0 h 1574"/>
                <a:gd name="T28" fmla="*/ 3 w 598"/>
                <a:gd name="T29" fmla="*/ 0 h 1574"/>
                <a:gd name="T30" fmla="*/ 3 w 598"/>
                <a:gd name="T31" fmla="*/ 0 h 1574"/>
                <a:gd name="T32" fmla="*/ 2 w 598"/>
                <a:gd name="T33" fmla="*/ 0 h 1574"/>
                <a:gd name="T34" fmla="*/ 2 w 598"/>
                <a:gd name="T35" fmla="*/ 0 h 1574"/>
                <a:gd name="T36" fmla="*/ 1 w 598"/>
                <a:gd name="T37" fmla="*/ 1 h 1574"/>
                <a:gd name="T38" fmla="*/ 1 w 598"/>
                <a:gd name="T39" fmla="*/ 1 h 1574"/>
                <a:gd name="T40" fmla="*/ 1 w 598"/>
                <a:gd name="T41" fmla="*/ 1 h 1574"/>
                <a:gd name="T42" fmla="*/ 0 w 598"/>
                <a:gd name="T43" fmla="*/ 2 h 1574"/>
                <a:gd name="T44" fmla="*/ 0 w 598"/>
                <a:gd name="T45" fmla="*/ 3 h 1574"/>
                <a:gd name="T46" fmla="*/ 0 w 598"/>
                <a:gd name="T47" fmla="*/ 4 h 1574"/>
                <a:gd name="T48" fmla="*/ 0 w 598"/>
                <a:gd name="T49" fmla="*/ 4 h 1574"/>
                <a:gd name="T50" fmla="*/ 0 w 598"/>
                <a:gd name="T51" fmla="*/ 7 h 1574"/>
                <a:gd name="T52" fmla="*/ 0 w 598"/>
                <a:gd name="T53" fmla="*/ 12 h 1574"/>
                <a:gd name="T54" fmla="*/ 1 w 598"/>
                <a:gd name="T55" fmla="*/ 23 h 1574"/>
                <a:gd name="T56" fmla="*/ 3 w 598"/>
                <a:gd name="T57" fmla="*/ 36 h 1574"/>
                <a:gd name="T58" fmla="*/ 8 w 598"/>
                <a:gd name="T59" fmla="*/ 38 h 1574"/>
                <a:gd name="T60" fmla="*/ 8 w 598"/>
                <a:gd name="T61" fmla="*/ 13 h 1574"/>
                <a:gd name="T62" fmla="*/ 8 w 598"/>
                <a:gd name="T63" fmla="*/ 13 h 1574"/>
                <a:gd name="T64" fmla="*/ 9 w 598"/>
                <a:gd name="T65" fmla="*/ 13 h 1574"/>
                <a:gd name="T66" fmla="*/ 9 w 598"/>
                <a:gd name="T67" fmla="*/ 13 h 1574"/>
                <a:gd name="T68" fmla="*/ 9 w 598"/>
                <a:gd name="T69" fmla="*/ 13 h 1574"/>
                <a:gd name="T70" fmla="*/ 9 w 598"/>
                <a:gd name="T71" fmla="*/ 13 h 1574"/>
                <a:gd name="T72" fmla="*/ 9 w 598"/>
                <a:gd name="T73" fmla="*/ 13 h 1574"/>
                <a:gd name="T74" fmla="*/ 10 w 598"/>
                <a:gd name="T75" fmla="*/ 13 h 1574"/>
                <a:gd name="T76" fmla="*/ 10 w 598"/>
                <a:gd name="T77" fmla="*/ 13 h 1574"/>
                <a:gd name="T78" fmla="*/ 10 w 598"/>
                <a:gd name="T79" fmla="*/ 59 h 1574"/>
                <a:gd name="T80" fmla="*/ 10 w 598"/>
                <a:gd name="T81" fmla="*/ 75 h 1574"/>
                <a:gd name="T82" fmla="*/ 22 w 598"/>
                <a:gd name="T83" fmla="*/ 79 h 1574"/>
                <a:gd name="T84" fmla="*/ 22 w 598"/>
                <a:gd name="T85" fmla="*/ 18 h 1574"/>
                <a:gd name="T86" fmla="*/ 22 w 598"/>
                <a:gd name="T87" fmla="*/ 18 h 1574"/>
                <a:gd name="T88" fmla="*/ 22 w 598"/>
                <a:gd name="T89" fmla="*/ 17 h 1574"/>
                <a:gd name="T90" fmla="*/ 22 w 598"/>
                <a:gd name="T91" fmla="*/ 17 h 1574"/>
                <a:gd name="T92" fmla="*/ 23 w 598"/>
                <a:gd name="T93" fmla="*/ 17 h 1574"/>
                <a:gd name="T94" fmla="*/ 23 w 598"/>
                <a:gd name="T95" fmla="*/ 17 h 1574"/>
                <a:gd name="T96" fmla="*/ 23 w 598"/>
                <a:gd name="T97" fmla="*/ 17 h 1574"/>
                <a:gd name="T98" fmla="*/ 23 w 598"/>
                <a:gd name="T99" fmla="*/ 18 h 1574"/>
                <a:gd name="T100" fmla="*/ 23 w 598"/>
                <a:gd name="T101" fmla="*/ 18 h 1574"/>
                <a:gd name="T102" fmla="*/ 23 w 598"/>
                <a:gd name="T103" fmla="*/ 37 h 1574"/>
                <a:gd name="T104" fmla="*/ 23 w 598"/>
                <a:gd name="T105" fmla="*/ 44 h 1574"/>
                <a:gd name="T106" fmla="*/ 30 w 598"/>
                <a:gd name="T107" fmla="*/ 47 h 1574"/>
                <a:gd name="T108" fmla="*/ 31 w 598"/>
                <a:gd name="T109" fmla="*/ 20 h 1574"/>
                <a:gd name="T110" fmla="*/ 31 w 598"/>
                <a:gd name="T111" fmla="*/ 19 h 1574"/>
                <a:gd name="T112" fmla="*/ 31 w 598"/>
                <a:gd name="T113" fmla="*/ 18 h 1574"/>
                <a:gd name="T114" fmla="*/ 31 w 598"/>
                <a:gd name="T115" fmla="*/ 16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chemeClr val="accent1"/>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endParaRPr lang="zh-CN" altLang="en-US"/>
            </a:p>
          </p:txBody>
        </p:sp>
        <p:sp>
          <p:nvSpPr>
            <p:cNvPr id="40250" name="Freeform 40"/>
            <p:cNvSpPr>
              <a:spLocks/>
            </p:cNvSpPr>
            <p:nvPr/>
          </p:nvSpPr>
          <p:spPr bwMode="white">
            <a:xfrm>
              <a:off x="4746" y="1238"/>
              <a:ext cx="10" cy="450"/>
            </a:xfrm>
            <a:custGeom>
              <a:avLst/>
              <a:gdLst>
                <a:gd name="T0" fmla="*/ 1 w 24"/>
                <a:gd name="T1" fmla="*/ 0 h 1234"/>
                <a:gd name="T2" fmla="*/ 0 w 24"/>
                <a:gd name="T3" fmla="*/ 0 h 1234"/>
                <a:gd name="T4" fmla="*/ 0 w 24"/>
                <a:gd name="T5" fmla="*/ 0 h 1234"/>
                <a:gd name="T6" fmla="*/ 0 w 24"/>
                <a:gd name="T7" fmla="*/ 0 h 1234"/>
                <a:gd name="T8" fmla="*/ 0 w 24"/>
                <a:gd name="T9" fmla="*/ 0 h 1234"/>
                <a:gd name="T10" fmla="*/ 0 w 24"/>
                <a:gd name="T11" fmla="*/ 60 h 1234"/>
                <a:gd name="T12" fmla="*/ 1 w 24"/>
                <a:gd name="T13" fmla="*/ 60 h 1234"/>
                <a:gd name="T14" fmla="*/ 2 w 24"/>
                <a:gd name="T15" fmla="*/ 60 h 1234"/>
                <a:gd name="T16" fmla="*/ 2 w 24"/>
                <a:gd name="T17" fmla="*/ 26 h 1234"/>
                <a:gd name="T18" fmla="*/ 2 w 24"/>
                <a:gd name="T19" fmla="*/ 19 h 1234"/>
                <a:gd name="T20" fmla="*/ 2 w 24"/>
                <a:gd name="T21" fmla="*/ 0 h 1234"/>
                <a:gd name="T22" fmla="*/ 2 w 24"/>
                <a:gd name="T23" fmla="*/ 0 h 1234"/>
                <a:gd name="T24" fmla="*/ 2 w 24"/>
                <a:gd name="T25" fmla="*/ 0 h 1234"/>
                <a:gd name="T26" fmla="*/ 1 w 24"/>
                <a:gd name="T27" fmla="*/ 0 h 1234"/>
                <a:gd name="T28" fmla="*/ 1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51" name="Freeform 41"/>
            <p:cNvSpPr>
              <a:spLocks/>
            </p:cNvSpPr>
            <p:nvPr/>
          </p:nvSpPr>
          <p:spPr bwMode="white">
            <a:xfrm>
              <a:off x="4650" y="1203"/>
              <a:ext cx="10" cy="342"/>
            </a:xfrm>
            <a:custGeom>
              <a:avLst/>
              <a:gdLst>
                <a:gd name="T0" fmla="*/ 1 w 26"/>
                <a:gd name="T1" fmla="*/ 0 h 938"/>
                <a:gd name="T2" fmla="*/ 0 w 26"/>
                <a:gd name="T3" fmla="*/ 0 h 938"/>
                <a:gd name="T4" fmla="*/ 0 w 26"/>
                <a:gd name="T5" fmla="*/ 0 h 938"/>
                <a:gd name="T6" fmla="*/ 0 w 26"/>
                <a:gd name="T7" fmla="*/ 0 h 938"/>
                <a:gd name="T8" fmla="*/ 0 w 26"/>
                <a:gd name="T9" fmla="*/ 0 h 938"/>
                <a:gd name="T10" fmla="*/ 0 w 26"/>
                <a:gd name="T11" fmla="*/ 25 h 938"/>
                <a:gd name="T12" fmla="*/ 1 w 26"/>
                <a:gd name="T13" fmla="*/ 25 h 938"/>
                <a:gd name="T14" fmla="*/ 1 w 26"/>
                <a:gd name="T15" fmla="*/ 46 h 938"/>
                <a:gd name="T16" fmla="*/ 2 w 26"/>
                <a:gd name="T17" fmla="*/ 0 h 938"/>
                <a:gd name="T18" fmla="*/ 1 w 26"/>
                <a:gd name="T19" fmla="*/ 0 h 938"/>
                <a:gd name="T20" fmla="*/ 1 w 26"/>
                <a:gd name="T21" fmla="*/ 0 h 938"/>
                <a:gd name="T22" fmla="*/ 1 w 26"/>
                <a:gd name="T23" fmla="*/ 0 h 938"/>
                <a:gd name="T24" fmla="*/ 1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52" name="Freeform 42"/>
            <p:cNvSpPr>
              <a:spLocks/>
            </p:cNvSpPr>
            <p:nvPr/>
          </p:nvSpPr>
          <p:spPr bwMode="auto">
            <a:xfrm>
              <a:off x="4643" y="952"/>
              <a:ext cx="122" cy="177"/>
            </a:xfrm>
            <a:custGeom>
              <a:avLst/>
              <a:gdLst>
                <a:gd name="T0" fmla="*/ 15 w 334"/>
                <a:gd name="T1" fmla="*/ 9 h 486"/>
                <a:gd name="T2" fmla="*/ 16 w 334"/>
                <a:gd name="T3" fmla="*/ 11 h 486"/>
                <a:gd name="T4" fmla="*/ 16 w 334"/>
                <a:gd name="T5" fmla="*/ 14 h 486"/>
                <a:gd name="T6" fmla="*/ 16 w 334"/>
                <a:gd name="T7" fmla="*/ 16 h 486"/>
                <a:gd name="T8" fmla="*/ 16 w 334"/>
                <a:gd name="T9" fmla="*/ 18 h 486"/>
                <a:gd name="T10" fmla="*/ 16 w 334"/>
                <a:gd name="T11" fmla="*/ 20 h 486"/>
                <a:gd name="T12" fmla="*/ 15 w 334"/>
                <a:gd name="T13" fmla="*/ 21 h 486"/>
                <a:gd name="T14" fmla="*/ 14 w 334"/>
                <a:gd name="T15" fmla="*/ 23 h 486"/>
                <a:gd name="T16" fmla="*/ 12 w 334"/>
                <a:gd name="T17" fmla="*/ 23 h 486"/>
                <a:gd name="T18" fmla="*/ 11 w 334"/>
                <a:gd name="T19" fmla="*/ 23 h 486"/>
                <a:gd name="T20" fmla="*/ 9 w 334"/>
                <a:gd name="T21" fmla="*/ 23 h 486"/>
                <a:gd name="T22" fmla="*/ 8 w 334"/>
                <a:gd name="T23" fmla="*/ 23 h 486"/>
                <a:gd name="T24" fmla="*/ 7 w 334"/>
                <a:gd name="T25" fmla="*/ 22 h 486"/>
                <a:gd name="T26" fmla="*/ 5 w 334"/>
                <a:gd name="T27" fmla="*/ 20 h 486"/>
                <a:gd name="T28" fmla="*/ 4 w 334"/>
                <a:gd name="T29" fmla="*/ 19 h 486"/>
                <a:gd name="T30" fmla="*/ 3 w 334"/>
                <a:gd name="T31" fmla="*/ 17 h 486"/>
                <a:gd name="T32" fmla="*/ 1 w 334"/>
                <a:gd name="T33" fmla="*/ 15 h 486"/>
                <a:gd name="T34" fmla="*/ 0 w 334"/>
                <a:gd name="T35" fmla="*/ 12 h 486"/>
                <a:gd name="T36" fmla="*/ 0 w 334"/>
                <a:gd name="T37" fmla="*/ 10 h 486"/>
                <a:gd name="T38" fmla="*/ 0 w 334"/>
                <a:gd name="T39" fmla="*/ 8 h 486"/>
                <a:gd name="T40" fmla="*/ 0 w 334"/>
                <a:gd name="T41" fmla="*/ 5 h 486"/>
                <a:gd name="T42" fmla="*/ 1 w 334"/>
                <a:gd name="T43" fmla="*/ 4 h 486"/>
                <a:gd name="T44" fmla="*/ 1 w 334"/>
                <a:gd name="T45" fmla="*/ 2 h 486"/>
                <a:gd name="T46" fmla="*/ 3 w 334"/>
                <a:gd name="T47" fmla="*/ 1 h 486"/>
                <a:gd name="T48" fmla="*/ 4 w 334"/>
                <a:gd name="T49" fmla="*/ 0 h 486"/>
                <a:gd name="T50" fmla="*/ 5 w 334"/>
                <a:gd name="T51" fmla="*/ 0 h 486"/>
                <a:gd name="T52" fmla="*/ 7 w 334"/>
                <a:gd name="T53" fmla="*/ 0 h 486"/>
                <a:gd name="T54" fmla="*/ 8 w 334"/>
                <a:gd name="T55" fmla="*/ 1 h 486"/>
                <a:gd name="T56" fmla="*/ 10 w 334"/>
                <a:gd name="T57" fmla="*/ 2 h 486"/>
                <a:gd name="T58" fmla="*/ 11 w 334"/>
                <a:gd name="T59" fmla="*/ 3 h 486"/>
                <a:gd name="T60" fmla="*/ 13 w 334"/>
                <a:gd name="T61" fmla="*/ 5 h 486"/>
                <a:gd name="T62" fmla="*/ 14 w 334"/>
                <a:gd name="T63" fmla="*/ 7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961" name="Group 43"/>
          <p:cNvGrpSpPr>
            <a:grpSpLocks/>
          </p:cNvGrpSpPr>
          <p:nvPr/>
        </p:nvGrpSpPr>
        <p:grpSpPr bwMode="auto">
          <a:xfrm>
            <a:off x="4211638" y="1341438"/>
            <a:ext cx="509587" cy="555625"/>
            <a:chOff x="3804" y="3220"/>
            <a:chExt cx="321" cy="350"/>
          </a:xfrm>
        </p:grpSpPr>
        <p:grpSp>
          <p:nvGrpSpPr>
            <p:cNvPr id="40241" name="Group 44"/>
            <p:cNvGrpSpPr>
              <a:grpSpLocks/>
            </p:cNvGrpSpPr>
            <p:nvPr/>
          </p:nvGrpSpPr>
          <p:grpSpPr bwMode="auto">
            <a:xfrm>
              <a:off x="3804" y="3220"/>
              <a:ext cx="321" cy="350"/>
              <a:chOff x="1195" y="577"/>
              <a:chExt cx="896" cy="977"/>
            </a:xfrm>
          </p:grpSpPr>
          <p:sp>
            <p:nvSpPr>
              <p:cNvPr id="40245" name="Freeform 45"/>
              <p:cNvSpPr>
                <a:spLocks/>
              </p:cNvSpPr>
              <p:nvPr/>
            </p:nvSpPr>
            <p:spPr bwMode="auto">
              <a:xfrm>
                <a:off x="1397" y="1199"/>
                <a:ext cx="492" cy="140"/>
              </a:xfrm>
              <a:custGeom>
                <a:avLst/>
                <a:gdLst>
                  <a:gd name="T0" fmla="*/ 484 w 492"/>
                  <a:gd name="T1" fmla="*/ 0 h 140"/>
                  <a:gd name="T2" fmla="*/ 0 w 492"/>
                  <a:gd name="T3" fmla="*/ 0 h 140"/>
                  <a:gd name="T4" fmla="*/ 0 w 492"/>
                  <a:gd name="T5" fmla="*/ 140 h 140"/>
                  <a:gd name="T6" fmla="*/ 492 w 492"/>
                  <a:gd name="T7" fmla="*/ 140 h 140"/>
                  <a:gd name="T8" fmla="*/ 492 w 492"/>
                  <a:gd name="T9" fmla="*/ 0 h 140"/>
                  <a:gd name="T10" fmla="*/ 484 w 492"/>
                  <a:gd name="T11" fmla="*/ 0 h 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2" h="140">
                    <a:moveTo>
                      <a:pt x="484" y="0"/>
                    </a:moveTo>
                    <a:lnTo>
                      <a:pt x="0" y="0"/>
                    </a:lnTo>
                    <a:lnTo>
                      <a:pt x="0" y="140"/>
                    </a:lnTo>
                    <a:lnTo>
                      <a:pt x="492" y="140"/>
                    </a:lnTo>
                    <a:lnTo>
                      <a:pt x="492" y="0"/>
                    </a:lnTo>
                    <a:lnTo>
                      <a:pt x="484"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46" name="Freeform 46"/>
              <p:cNvSpPr>
                <a:spLocks/>
              </p:cNvSpPr>
              <p:nvPr/>
            </p:nvSpPr>
            <p:spPr bwMode="auto">
              <a:xfrm>
                <a:off x="1257" y="577"/>
                <a:ext cx="766" cy="638"/>
              </a:xfrm>
              <a:custGeom>
                <a:avLst/>
                <a:gdLst>
                  <a:gd name="T0" fmla="*/ 756 w 766"/>
                  <a:gd name="T1" fmla="*/ 0 h 638"/>
                  <a:gd name="T2" fmla="*/ 0 w 766"/>
                  <a:gd name="T3" fmla="*/ 0 h 638"/>
                  <a:gd name="T4" fmla="*/ 0 w 766"/>
                  <a:gd name="T5" fmla="*/ 638 h 638"/>
                  <a:gd name="T6" fmla="*/ 766 w 766"/>
                  <a:gd name="T7" fmla="*/ 638 h 638"/>
                  <a:gd name="T8" fmla="*/ 766 w 766"/>
                  <a:gd name="T9" fmla="*/ 0 h 638"/>
                  <a:gd name="T10" fmla="*/ 756 w 766"/>
                  <a:gd name="T11" fmla="*/ 0 h 6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6" h="638">
                    <a:moveTo>
                      <a:pt x="756" y="0"/>
                    </a:moveTo>
                    <a:lnTo>
                      <a:pt x="0" y="0"/>
                    </a:lnTo>
                    <a:lnTo>
                      <a:pt x="0" y="638"/>
                    </a:lnTo>
                    <a:lnTo>
                      <a:pt x="766" y="638"/>
                    </a:lnTo>
                    <a:lnTo>
                      <a:pt x="766" y="0"/>
                    </a:lnTo>
                    <a:lnTo>
                      <a:pt x="75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47" name="Freeform 47"/>
              <p:cNvSpPr>
                <a:spLocks/>
              </p:cNvSpPr>
              <p:nvPr/>
            </p:nvSpPr>
            <p:spPr bwMode="auto">
              <a:xfrm>
                <a:off x="1195" y="1323"/>
                <a:ext cx="896" cy="231"/>
              </a:xfrm>
              <a:custGeom>
                <a:avLst/>
                <a:gdLst>
                  <a:gd name="T0" fmla="*/ 814 w 896"/>
                  <a:gd name="T1" fmla="*/ 0 h 231"/>
                  <a:gd name="T2" fmla="*/ 68 w 896"/>
                  <a:gd name="T3" fmla="*/ 0 h 231"/>
                  <a:gd name="T4" fmla="*/ 0 w 896"/>
                  <a:gd name="T5" fmla="*/ 231 h 231"/>
                  <a:gd name="T6" fmla="*/ 896 w 896"/>
                  <a:gd name="T7" fmla="*/ 231 h 231"/>
                  <a:gd name="T8" fmla="*/ 822 w 896"/>
                  <a:gd name="T9" fmla="*/ 0 h 231"/>
                  <a:gd name="T10" fmla="*/ 814 w 896"/>
                  <a:gd name="T11" fmla="*/ 0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96" h="231">
                    <a:moveTo>
                      <a:pt x="814" y="0"/>
                    </a:moveTo>
                    <a:lnTo>
                      <a:pt x="68" y="0"/>
                    </a:lnTo>
                    <a:lnTo>
                      <a:pt x="0" y="231"/>
                    </a:lnTo>
                    <a:lnTo>
                      <a:pt x="896" y="231"/>
                    </a:lnTo>
                    <a:lnTo>
                      <a:pt x="822" y="0"/>
                    </a:lnTo>
                    <a:lnTo>
                      <a:pt x="81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242" name="Group 48"/>
            <p:cNvGrpSpPr>
              <a:grpSpLocks/>
            </p:cNvGrpSpPr>
            <p:nvPr/>
          </p:nvGrpSpPr>
          <p:grpSpPr bwMode="auto">
            <a:xfrm>
              <a:off x="3846" y="3240"/>
              <a:ext cx="235" cy="189"/>
              <a:chOff x="1311" y="631"/>
              <a:chExt cx="658" cy="530"/>
            </a:xfrm>
          </p:grpSpPr>
          <p:sp>
            <p:nvSpPr>
              <p:cNvPr id="40243" name="Freeform 49"/>
              <p:cNvSpPr>
                <a:spLocks/>
              </p:cNvSpPr>
              <p:nvPr/>
            </p:nvSpPr>
            <p:spPr bwMode="auto">
              <a:xfrm>
                <a:off x="1311" y="631"/>
                <a:ext cx="658" cy="530"/>
              </a:xfrm>
              <a:custGeom>
                <a:avLst/>
                <a:gdLst>
                  <a:gd name="T0" fmla="*/ 84 w 658"/>
                  <a:gd name="T1" fmla="*/ 0 h 530"/>
                  <a:gd name="T2" fmla="*/ 68 w 658"/>
                  <a:gd name="T3" fmla="*/ 2 h 530"/>
                  <a:gd name="T4" fmla="*/ 52 w 658"/>
                  <a:gd name="T5" fmla="*/ 6 h 530"/>
                  <a:gd name="T6" fmla="*/ 38 w 658"/>
                  <a:gd name="T7" fmla="*/ 14 h 530"/>
                  <a:gd name="T8" fmla="*/ 26 w 658"/>
                  <a:gd name="T9" fmla="*/ 24 h 530"/>
                  <a:gd name="T10" fmla="*/ 14 w 658"/>
                  <a:gd name="T11" fmla="*/ 38 h 530"/>
                  <a:gd name="T12" fmla="*/ 8 w 658"/>
                  <a:gd name="T13" fmla="*/ 52 h 530"/>
                  <a:gd name="T14" fmla="*/ 2 w 658"/>
                  <a:gd name="T15" fmla="*/ 68 h 530"/>
                  <a:gd name="T16" fmla="*/ 0 w 658"/>
                  <a:gd name="T17" fmla="*/ 84 h 530"/>
                  <a:gd name="T18" fmla="*/ 0 w 658"/>
                  <a:gd name="T19" fmla="*/ 446 h 530"/>
                  <a:gd name="T20" fmla="*/ 2 w 658"/>
                  <a:gd name="T21" fmla="*/ 462 h 530"/>
                  <a:gd name="T22" fmla="*/ 8 w 658"/>
                  <a:gd name="T23" fmla="*/ 478 h 530"/>
                  <a:gd name="T24" fmla="*/ 14 w 658"/>
                  <a:gd name="T25" fmla="*/ 492 h 530"/>
                  <a:gd name="T26" fmla="*/ 26 w 658"/>
                  <a:gd name="T27" fmla="*/ 506 h 530"/>
                  <a:gd name="T28" fmla="*/ 38 w 658"/>
                  <a:gd name="T29" fmla="*/ 516 h 530"/>
                  <a:gd name="T30" fmla="*/ 52 w 658"/>
                  <a:gd name="T31" fmla="*/ 524 h 530"/>
                  <a:gd name="T32" fmla="*/ 68 w 658"/>
                  <a:gd name="T33" fmla="*/ 528 h 530"/>
                  <a:gd name="T34" fmla="*/ 84 w 658"/>
                  <a:gd name="T35" fmla="*/ 530 h 530"/>
                  <a:gd name="T36" fmla="*/ 574 w 658"/>
                  <a:gd name="T37" fmla="*/ 530 h 530"/>
                  <a:gd name="T38" fmla="*/ 590 w 658"/>
                  <a:gd name="T39" fmla="*/ 528 h 530"/>
                  <a:gd name="T40" fmla="*/ 606 w 658"/>
                  <a:gd name="T41" fmla="*/ 524 h 530"/>
                  <a:gd name="T42" fmla="*/ 620 w 658"/>
                  <a:gd name="T43" fmla="*/ 516 h 530"/>
                  <a:gd name="T44" fmla="*/ 634 w 658"/>
                  <a:gd name="T45" fmla="*/ 506 h 530"/>
                  <a:gd name="T46" fmla="*/ 644 w 658"/>
                  <a:gd name="T47" fmla="*/ 492 h 530"/>
                  <a:gd name="T48" fmla="*/ 652 w 658"/>
                  <a:gd name="T49" fmla="*/ 478 h 530"/>
                  <a:gd name="T50" fmla="*/ 656 w 658"/>
                  <a:gd name="T51" fmla="*/ 462 h 530"/>
                  <a:gd name="T52" fmla="*/ 658 w 658"/>
                  <a:gd name="T53" fmla="*/ 446 h 530"/>
                  <a:gd name="T54" fmla="*/ 658 w 658"/>
                  <a:gd name="T55" fmla="*/ 84 h 530"/>
                  <a:gd name="T56" fmla="*/ 656 w 658"/>
                  <a:gd name="T57" fmla="*/ 68 h 530"/>
                  <a:gd name="T58" fmla="*/ 652 w 658"/>
                  <a:gd name="T59" fmla="*/ 52 h 530"/>
                  <a:gd name="T60" fmla="*/ 644 w 658"/>
                  <a:gd name="T61" fmla="*/ 38 h 530"/>
                  <a:gd name="T62" fmla="*/ 634 w 658"/>
                  <a:gd name="T63" fmla="*/ 24 h 530"/>
                  <a:gd name="T64" fmla="*/ 620 w 658"/>
                  <a:gd name="T65" fmla="*/ 14 h 530"/>
                  <a:gd name="T66" fmla="*/ 606 w 658"/>
                  <a:gd name="T67" fmla="*/ 6 h 530"/>
                  <a:gd name="T68" fmla="*/ 590 w 658"/>
                  <a:gd name="T69" fmla="*/ 2 h 530"/>
                  <a:gd name="T70" fmla="*/ 574 w 658"/>
                  <a:gd name="T71" fmla="*/ 0 h 530"/>
                  <a:gd name="T72" fmla="*/ 84 w 658"/>
                  <a:gd name="T73" fmla="*/ 0 h 5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58" h="530">
                    <a:moveTo>
                      <a:pt x="84" y="0"/>
                    </a:moveTo>
                    <a:lnTo>
                      <a:pt x="68" y="2"/>
                    </a:lnTo>
                    <a:lnTo>
                      <a:pt x="52" y="6"/>
                    </a:lnTo>
                    <a:lnTo>
                      <a:pt x="38" y="14"/>
                    </a:lnTo>
                    <a:lnTo>
                      <a:pt x="26" y="24"/>
                    </a:lnTo>
                    <a:lnTo>
                      <a:pt x="14" y="38"/>
                    </a:lnTo>
                    <a:lnTo>
                      <a:pt x="8" y="52"/>
                    </a:lnTo>
                    <a:lnTo>
                      <a:pt x="2" y="68"/>
                    </a:lnTo>
                    <a:lnTo>
                      <a:pt x="0" y="84"/>
                    </a:lnTo>
                    <a:lnTo>
                      <a:pt x="0" y="446"/>
                    </a:lnTo>
                    <a:lnTo>
                      <a:pt x="2" y="462"/>
                    </a:lnTo>
                    <a:lnTo>
                      <a:pt x="8" y="478"/>
                    </a:lnTo>
                    <a:lnTo>
                      <a:pt x="14" y="492"/>
                    </a:lnTo>
                    <a:lnTo>
                      <a:pt x="26" y="506"/>
                    </a:lnTo>
                    <a:lnTo>
                      <a:pt x="38" y="516"/>
                    </a:lnTo>
                    <a:lnTo>
                      <a:pt x="52" y="524"/>
                    </a:lnTo>
                    <a:lnTo>
                      <a:pt x="68" y="528"/>
                    </a:lnTo>
                    <a:lnTo>
                      <a:pt x="84" y="530"/>
                    </a:lnTo>
                    <a:lnTo>
                      <a:pt x="574" y="530"/>
                    </a:lnTo>
                    <a:lnTo>
                      <a:pt x="590" y="528"/>
                    </a:lnTo>
                    <a:lnTo>
                      <a:pt x="606" y="524"/>
                    </a:lnTo>
                    <a:lnTo>
                      <a:pt x="620" y="516"/>
                    </a:lnTo>
                    <a:lnTo>
                      <a:pt x="634" y="506"/>
                    </a:lnTo>
                    <a:lnTo>
                      <a:pt x="644" y="492"/>
                    </a:lnTo>
                    <a:lnTo>
                      <a:pt x="652" y="478"/>
                    </a:lnTo>
                    <a:lnTo>
                      <a:pt x="656" y="462"/>
                    </a:lnTo>
                    <a:lnTo>
                      <a:pt x="658" y="446"/>
                    </a:lnTo>
                    <a:lnTo>
                      <a:pt x="658" y="84"/>
                    </a:lnTo>
                    <a:lnTo>
                      <a:pt x="656" y="68"/>
                    </a:lnTo>
                    <a:lnTo>
                      <a:pt x="652" y="52"/>
                    </a:lnTo>
                    <a:lnTo>
                      <a:pt x="644" y="38"/>
                    </a:lnTo>
                    <a:lnTo>
                      <a:pt x="634" y="24"/>
                    </a:lnTo>
                    <a:lnTo>
                      <a:pt x="620" y="14"/>
                    </a:lnTo>
                    <a:lnTo>
                      <a:pt x="606" y="6"/>
                    </a:lnTo>
                    <a:lnTo>
                      <a:pt x="590" y="2"/>
                    </a:lnTo>
                    <a:lnTo>
                      <a:pt x="574" y="0"/>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44" name="Freeform 50"/>
              <p:cNvSpPr>
                <a:spLocks/>
              </p:cNvSpPr>
              <p:nvPr/>
            </p:nvSpPr>
            <p:spPr bwMode="auto">
              <a:xfrm>
                <a:off x="1331" y="651"/>
                <a:ext cx="618" cy="490"/>
              </a:xfrm>
              <a:custGeom>
                <a:avLst/>
                <a:gdLst>
                  <a:gd name="T0" fmla="*/ 0 w 618"/>
                  <a:gd name="T1" fmla="*/ 426 h 490"/>
                  <a:gd name="T2" fmla="*/ 0 w 618"/>
                  <a:gd name="T3" fmla="*/ 64 h 490"/>
                  <a:gd name="T4" fmla="*/ 0 w 618"/>
                  <a:gd name="T5" fmla="*/ 50 h 490"/>
                  <a:gd name="T6" fmla="*/ 4 w 618"/>
                  <a:gd name="T7" fmla="*/ 38 h 490"/>
                  <a:gd name="T8" fmla="*/ 10 w 618"/>
                  <a:gd name="T9" fmla="*/ 28 h 490"/>
                  <a:gd name="T10" fmla="*/ 18 w 618"/>
                  <a:gd name="T11" fmla="*/ 18 h 490"/>
                  <a:gd name="T12" fmla="*/ 28 w 618"/>
                  <a:gd name="T13" fmla="*/ 10 h 490"/>
                  <a:gd name="T14" fmla="*/ 40 w 618"/>
                  <a:gd name="T15" fmla="*/ 4 h 490"/>
                  <a:gd name="T16" fmla="*/ 52 w 618"/>
                  <a:gd name="T17" fmla="*/ 0 h 490"/>
                  <a:gd name="T18" fmla="*/ 64 w 618"/>
                  <a:gd name="T19" fmla="*/ 0 h 490"/>
                  <a:gd name="T20" fmla="*/ 554 w 618"/>
                  <a:gd name="T21" fmla="*/ 0 h 490"/>
                  <a:gd name="T22" fmla="*/ 566 w 618"/>
                  <a:gd name="T23" fmla="*/ 0 h 490"/>
                  <a:gd name="T24" fmla="*/ 578 w 618"/>
                  <a:gd name="T25" fmla="*/ 4 h 490"/>
                  <a:gd name="T26" fmla="*/ 590 w 618"/>
                  <a:gd name="T27" fmla="*/ 10 h 490"/>
                  <a:gd name="T28" fmla="*/ 600 w 618"/>
                  <a:gd name="T29" fmla="*/ 18 h 490"/>
                  <a:gd name="T30" fmla="*/ 608 w 618"/>
                  <a:gd name="T31" fmla="*/ 28 h 490"/>
                  <a:gd name="T32" fmla="*/ 614 w 618"/>
                  <a:gd name="T33" fmla="*/ 38 h 490"/>
                  <a:gd name="T34" fmla="*/ 618 w 618"/>
                  <a:gd name="T35" fmla="*/ 50 h 490"/>
                  <a:gd name="T36" fmla="*/ 618 w 618"/>
                  <a:gd name="T37" fmla="*/ 64 h 490"/>
                  <a:gd name="T38" fmla="*/ 618 w 618"/>
                  <a:gd name="T39" fmla="*/ 426 h 490"/>
                  <a:gd name="T40" fmla="*/ 618 w 618"/>
                  <a:gd name="T41" fmla="*/ 438 h 490"/>
                  <a:gd name="T42" fmla="*/ 614 w 618"/>
                  <a:gd name="T43" fmla="*/ 452 h 490"/>
                  <a:gd name="T44" fmla="*/ 608 w 618"/>
                  <a:gd name="T45" fmla="*/ 462 h 490"/>
                  <a:gd name="T46" fmla="*/ 600 w 618"/>
                  <a:gd name="T47" fmla="*/ 472 h 490"/>
                  <a:gd name="T48" fmla="*/ 590 w 618"/>
                  <a:gd name="T49" fmla="*/ 480 h 490"/>
                  <a:gd name="T50" fmla="*/ 578 w 618"/>
                  <a:gd name="T51" fmla="*/ 486 h 490"/>
                  <a:gd name="T52" fmla="*/ 566 w 618"/>
                  <a:gd name="T53" fmla="*/ 490 h 490"/>
                  <a:gd name="T54" fmla="*/ 554 w 618"/>
                  <a:gd name="T55" fmla="*/ 490 h 490"/>
                  <a:gd name="T56" fmla="*/ 64 w 618"/>
                  <a:gd name="T57" fmla="*/ 490 h 490"/>
                  <a:gd name="T58" fmla="*/ 52 w 618"/>
                  <a:gd name="T59" fmla="*/ 490 h 490"/>
                  <a:gd name="T60" fmla="*/ 40 w 618"/>
                  <a:gd name="T61" fmla="*/ 486 h 490"/>
                  <a:gd name="T62" fmla="*/ 28 w 618"/>
                  <a:gd name="T63" fmla="*/ 480 h 490"/>
                  <a:gd name="T64" fmla="*/ 18 w 618"/>
                  <a:gd name="T65" fmla="*/ 472 h 490"/>
                  <a:gd name="T66" fmla="*/ 10 w 618"/>
                  <a:gd name="T67" fmla="*/ 462 h 490"/>
                  <a:gd name="T68" fmla="*/ 4 w 618"/>
                  <a:gd name="T69" fmla="*/ 452 h 490"/>
                  <a:gd name="T70" fmla="*/ 0 w 618"/>
                  <a:gd name="T71" fmla="*/ 438 h 490"/>
                  <a:gd name="T72" fmla="*/ 0 w 618"/>
                  <a:gd name="T73" fmla="*/ 426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18" h="490">
                    <a:moveTo>
                      <a:pt x="0" y="426"/>
                    </a:moveTo>
                    <a:lnTo>
                      <a:pt x="0" y="64"/>
                    </a:lnTo>
                    <a:lnTo>
                      <a:pt x="0" y="50"/>
                    </a:lnTo>
                    <a:lnTo>
                      <a:pt x="4" y="38"/>
                    </a:lnTo>
                    <a:lnTo>
                      <a:pt x="10" y="28"/>
                    </a:lnTo>
                    <a:lnTo>
                      <a:pt x="18" y="18"/>
                    </a:lnTo>
                    <a:lnTo>
                      <a:pt x="28" y="10"/>
                    </a:lnTo>
                    <a:lnTo>
                      <a:pt x="40" y="4"/>
                    </a:lnTo>
                    <a:lnTo>
                      <a:pt x="52" y="0"/>
                    </a:lnTo>
                    <a:lnTo>
                      <a:pt x="64" y="0"/>
                    </a:lnTo>
                    <a:lnTo>
                      <a:pt x="554" y="0"/>
                    </a:lnTo>
                    <a:lnTo>
                      <a:pt x="566" y="0"/>
                    </a:lnTo>
                    <a:lnTo>
                      <a:pt x="578" y="4"/>
                    </a:lnTo>
                    <a:lnTo>
                      <a:pt x="590" y="10"/>
                    </a:lnTo>
                    <a:lnTo>
                      <a:pt x="600" y="18"/>
                    </a:lnTo>
                    <a:lnTo>
                      <a:pt x="608" y="28"/>
                    </a:lnTo>
                    <a:lnTo>
                      <a:pt x="614" y="38"/>
                    </a:lnTo>
                    <a:lnTo>
                      <a:pt x="618" y="50"/>
                    </a:lnTo>
                    <a:lnTo>
                      <a:pt x="618" y="64"/>
                    </a:lnTo>
                    <a:lnTo>
                      <a:pt x="618" y="426"/>
                    </a:lnTo>
                    <a:lnTo>
                      <a:pt x="618" y="438"/>
                    </a:lnTo>
                    <a:lnTo>
                      <a:pt x="614" y="452"/>
                    </a:lnTo>
                    <a:lnTo>
                      <a:pt x="608" y="462"/>
                    </a:lnTo>
                    <a:lnTo>
                      <a:pt x="600" y="472"/>
                    </a:lnTo>
                    <a:lnTo>
                      <a:pt x="590" y="480"/>
                    </a:lnTo>
                    <a:lnTo>
                      <a:pt x="578" y="486"/>
                    </a:lnTo>
                    <a:lnTo>
                      <a:pt x="566" y="490"/>
                    </a:lnTo>
                    <a:lnTo>
                      <a:pt x="554" y="490"/>
                    </a:lnTo>
                    <a:lnTo>
                      <a:pt x="64" y="490"/>
                    </a:lnTo>
                    <a:lnTo>
                      <a:pt x="52" y="490"/>
                    </a:lnTo>
                    <a:lnTo>
                      <a:pt x="40" y="486"/>
                    </a:lnTo>
                    <a:lnTo>
                      <a:pt x="28" y="480"/>
                    </a:lnTo>
                    <a:lnTo>
                      <a:pt x="18" y="472"/>
                    </a:lnTo>
                    <a:lnTo>
                      <a:pt x="10" y="462"/>
                    </a:lnTo>
                    <a:lnTo>
                      <a:pt x="4" y="452"/>
                    </a:lnTo>
                    <a:lnTo>
                      <a:pt x="0" y="438"/>
                    </a:lnTo>
                    <a:lnTo>
                      <a:pt x="0"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962" name="Group 51"/>
          <p:cNvGrpSpPr>
            <a:grpSpLocks/>
          </p:cNvGrpSpPr>
          <p:nvPr/>
        </p:nvGrpSpPr>
        <p:grpSpPr bwMode="auto">
          <a:xfrm>
            <a:off x="1546225" y="1339850"/>
            <a:ext cx="603250" cy="571500"/>
            <a:chOff x="3803" y="1392"/>
            <a:chExt cx="380" cy="360"/>
          </a:xfrm>
        </p:grpSpPr>
        <p:sp>
          <p:nvSpPr>
            <p:cNvPr id="40228" name="Rectangle 52"/>
            <p:cNvSpPr>
              <a:spLocks noChangeArrowheads="1"/>
            </p:cNvSpPr>
            <p:nvPr/>
          </p:nvSpPr>
          <p:spPr bwMode="auto">
            <a:xfrm>
              <a:off x="3808" y="1397"/>
              <a:ext cx="126" cy="350"/>
            </a:xfrm>
            <a:prstGeom prst="rect">
              <a:avLst/>
            </a:prstGeom>
            <a:solidFill>
              <a:srgbClr val="FFB64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ea typeface="宋体" pitchFamily="2" charset="-122"/>
              </a:endParaRPr>
            </a:p>
          </p:txBody>
        </p:sp>
        <p:sp>
          <p:nvSpPr>
            <p:cNvPr id="40229" name="Freeform 53"/>
            <p:cNvSpPr>
              <a:spLocks/>
            </p:cNvSpPr>
            <p:nvPr/>
          </p:nvSpPr>
          <p:spPr bwMode="auto">
            <a:xfrm>
              <a:off x="3803" y="1392"/>
              <a:ext cx="136" cy="360"/>
            </a:xfrm>
            <a:custGeom>
              <a:avLst/>
              <a:gdLst>
                <a:gd name="T0" fmla="*/ 34 w 265"/>
                <a:gd name="T1" fmla="*/ 0 h 699"/>
                <a:gd name="T2" fmla="*/ 0 w 265"/>
                <a:gd name="T3" fmla="*/ 0 h 699"/>
                <a:gd name="T4" fmla="*/ 0 w 265"/>
                <a:gd name="T5" fmla="*/ 95 h 699"/>
                <a:gd name="T6" fmla="*/ 36 w 265"/>
                <a:gd name="T7" fmla="*/ 95 h 699"/>
                <a:gd name="T8" fmla="*/ 36 w 265"/>
                <a:gd name="T9" fmla="*/ 0 h 699"/>
                <a:gd name="T10" fmla="*/ 34 w 265"/>
                <a:gd name="T11" fmla="*/ 0 h 699"/>
                <a:gd name="T12" fmla="*/ 33 w 265"/>
                <a:gd name="T13" fmla="*/ 3 h 699"/>
                <a:gd name="T14" fmla="*/ 33 w 265"/>
                <a:gd name="T15" fmla="*/ 93 h 699"/>
                <a:gd name="T16" fmla="*/ 3 w 265"/>
                <a:gd name="T17" fmla="*/ 93 h 699"/>
                <a:gd name="T18" fmla="*/ 3 w 265"/>
                <a:gd name="T19" fmla="*/ 3 h 699"/>
                <a:gd name="T20" fmla="*/ 33 w 265"/>
                <a:gd name="T21" fmla="*/ 3 h 699"/>
                <a:gd name="T22" fmla="*/ 34 w 265"/>
                <a:gd name="T23" fmla="*/ 0 h 6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699">
                  <a:moveTo>
                    <a:pt x="255" y="0"/>
                  </a:moveTo>
                  <a:lnTo>
                    <a:pt x="0" y="0"/>
                  </a:lnTo>
                  <a:lnTo>
                    <a:pt x="0" y="699"/>
                  </a:lnTo>
                  <a:lnTo>
                    <a:pt x="265" y="699"/>
                  </a:lnTo>
                  <a:lnTo>
                    <a:pt x="265" y="0"/>
                  </a:lnTo>
                  <a:lnTo>
                    <a:pt x="255" y="0"/>
                  </a:lnTo>
                  <a:lnTo>
                    <a:pt x="247" y="18"/>
                  </a:lnTo>
                  <a:lnTo>
                    <a:pt x="247" y="681"/>
                  </a:lnTo>
                  <a:lnTo>
                    <a:pt x="19" y="681"/>
                  </a:lnTo>
                  <a:lnTo>
                    <a:pt x="19" y="18"/>
                  </a:lnTo>
                  <a:lnTo>
                    <a:pt x="247" y="18"/>
                  </a:lnTo>
                  <a:lnTo>
                    <a:pt x="25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endParaRPr lang="zh-CN" altLang="en-US"/>
            </a:p>
          </p:txBody>
        </p:sp>
        <p:sp>
          <p:nvSpPr>
            <p:cNvPr id="40230" name="Rectangle 54"/>
            <p:cNvSpPr>
              <a:spLocks noChangeArrowheads="1"/>
            </p:cNvSpPr>
            <p:nvPr/>
          </p:nvSpPr>
          <p:spPr bwMode="auto">
            <a:xfrm>
              <a:off x="3815" y="1405"/>
              <a:ext cx="112" cy="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ea typeface="宋体" pitchFamily="2" charset="-122"/>
              </a:endParaRPr>
            </a:p>
          </p:txBody>
        </p:sp>
        <p:sp>
          <p:nvSpPr>
            <p:cNvPr id="40231" name="Rectangle 55"/>
            <p:cNvSpPr>
              <a:spLocks noChangeArrowheads="1"/>
            </p:cNvSpPr>
            <p:nvPr/>
          </p:nvSpPr>
          <p:spPr bwMode="auto">
            <a:xfrm>
              <a:off x="3821" y="1430"/>
              <a:ext cx="99"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ea typeface="宋体" pitchFamily="2" charset="-122"/>
              </a:endParaRPr>
            </a:p>
          </p:txBody>
        </p:sp>
        <p:sp>
          <p:nvSpPr>
            <p:cNvPr id="40232" name="Rectangle 56"/>
            <p:cNvSpPr>
              <a:spLocks noChangeArrowheads="1"/>
            </p:cNvSpPr>
            <p:nvPr/>
          </p:nvSpPr>
          <p:spPr bwMode="auto">
            <a:xfrm>
              <a:off x="3821" y="1448"/>
              <a:ext cx="99"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ea typeface="宋体" pitchFamily="2" charset="-122"/>
              </a:endParaRPr>
            </a:p>
          </p:txBody>
        </p:sp>
        <p:sp>
          <p:nvSpPr>
            <p:cNvPr id="40233" name="Rectangle 57"/>
            <p:cNvSpPr>
              <a:spLocks noChangeArrowheads="1"/>
            </p:cNvSpPr>
            <p:nvPr/>
          </p:nvSpPr>
          <p:spPr bwMode="auto">
            <a:xfrm>
              <a:off x="3821" y="1482"/>
              <a:ext cx="99" cy="1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ea typeface="宋体" pitchFamily="2" charset="-122"/>
              </a:endParaRPr>
            </a:p>
          </p:txBody>
        </p:sp>
        <p:sp>
          <p:nvSpPr>
            <p:cNvPr id="40234" name="Rectangle 58"/>
            <p:cNvSpPr>
              <a:spLocks noChangeArrowheads="1"/>
            </p:cNvSpPr>
            <p:nvPr/>
          </p:nvSpPr>
          <p:spPr bwMode="auto">
            <a:xfrm>
              <a:off x="3821" y="1628"/>
              <a:ext cx="102" cy="6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ea typeface="宋体" pitchFamily="2" charset="-122"/>
              </a:endParaRPr>
            </a:p>
          </p:txBody>
        </p:sp>
        <p:sp>
          <p:nvSpPr>
            <p:cNvPr id="40235" name="Rectangle 59"/>
            <p:cNvSpPr>
              <a:spLocks noChangeArrowheads="1"/>
            </p:cNvSpPr>
            <p:nvPr/>
          </p:nvSpPr>
          <p:spPr bwMode="auto">
            <a:xfrm>
              <a:off x="3988" y="1652"/>
              <a:ext cx="139" cy="3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ea typeface="宋体" pitchFamily="2" charset="-122"/>
              </a:endParaRPr>
            </a:p>
          </p:txBody>
        </p:sp>
        <p:sp>
          <p:nvSpPr>
            <p:cNvPr id="40236" name="Rectangle 60"/>
            <p:cNvSpPr>
              <a:spLocks noChangeArrowheads="1"/>
            </p:cNvSpPr>
            <p:nvPr/>
          </p:nvSpPr>
          <p:spPr bwMode="auto">
            <a:xfrm>
              <a:off x="3949" y="1472"/>
              <a:ext cx="216" cy="1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ea typeface="宋体" pitchFamily="2" charset="-122"/>
              </a:endParaRPr>
            </a:p>
          </p:txBody>
        </p:sp>
        <p:sp>
          <p:nvSpPr>
            <p:cNvPr id="40237" name="Freeform 61"/>
            <p:cNvSpPr>
              <a:spLocks/>
            </p:cNvSpPr>
            <p:nvPr/>
          </p:nvSpPr>
          <p:spPr bwMode="auto">
            <a:xfrm>
              <a:off x="3932" y="1689"/>
              <a:ext cx="251" cy="61"/>
            </a:xfrm>
            <a:custGeom>
              <a:avLst/>
              <a:gdLst>
                <a:gd name="T0" fmla="*/ 5 w 487"/>
                <a:gd name="T1" fmla="*/ 0 h 119"/>
                <a:gd name="T2" fmla="*/ 61 w 487"/>
                <a:gd name="T3" fmla="*/ 0 h 119"/>
                <a:gd name="T4" fmla="*/ 66 w 487"/>
                <a:gd name="T5" fmla="*/ 16 h 119"/>
                <a:gd name="T6" fmla="*/ 0 w 487"/>
                <a:gd name="T7" fmla="*/ 16 h 119"/>
                <a:gd name="T8" fmla="*/ 5 w 487"/>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7" h="119">
                  <a:moveTo>
                    <a:pt x="35" y="0"/>
                  </a:moveTo>
                  <a:lnTo>
                    <a:pt x="449" y="0"/>
                  </a:lnTo>
                  <a:lnTo>
                    <a:pt x="487" y="119"/>
                  </a:lnTo>
                  <a:lnTo>
                    <a:pt x="0" y="119"/>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endParaRPr lang="zh-CN" altLang="en-US"/>
            </a:p>
          </p:txBody>
        </p:sp>
        <p:grpSp>
          <p:nvGrpSpPr>
            <p:cNvPr id="40238" name="Group 62"/>
            <p:cNvGrpSpPr>
              <a:grpSpLocks/>
            </p:cNvGrpSpPr>
            <p:nvPr/>
          </p:nvGrpSpPr>
          <p:grpSpPr bwMode="auto">
            <a:xfrm>
              <a:off x="3960" y="1485"/>
              <a:ext cx="195" cy="156"/>
              <a:chOff x="1311" y="631"/>
              <a:chExt cx="658" cy="530"/>
            </a:xfrm>
          </p:grpSpPr>
          <p:sp>
            <p:nvSpPr>
              <p:cNvPr id="40239" name="Freeform 63"/>
              <p:cNvSpPr>
                <a:spLocks/>
              </p:cNvSpPr>
              <p:nvPr/>
            </p:nvSpPr>
            <p:spPr bwMode="auto">
              <a:xfrm>
                <a:off x="1311" y="631"/>
                <a:ext cx="658" cy="530"/>
              </a:xfrm>
              <a:custGeom>
                <a:avLst/>
                <a:gdLst>
                  <a:gd name="T0" fmla="*/ 84 w 658"/>
                  <a:gd name="T1" fmla="*/ 0 h 530"/>
                  <a:gd name="T2" fmla="*/ 68 w 658"/>
                  <a:gd name="T3" fmla="*/ 2 h 530"/>
                  <a:gd name="T4" fmla="*/ 52 w 658"/>
                  <a:gd name="T5" fmla="*/ 6 h 530"/>
                  <a:gd name="T6" fmla="*/ 38 w 658"/>
                  <a:gd name="T7" fmla="*/ 14 h 530"/>
                  <a:gd name="T8" fmla="*/ 26 w 658"/>
                  <a:gd name="T9" fmla="*/ 24 h 530"/>
                  <a:gd name="T10" fmla="*/ 14 w 658"/>
                  <a:gd name="T11" fmla="*/ 38 h 530"/>
                  <a:gd name="T12" fmla="*/ 8 w 658"/>
                  <a:gd name="T13" fmla="*/ 52 h 530"/>
                  <a:gd name="T14" fmla="*/ 2 w 658"/>
                  <a:gd name="T15" fmla="*/ 68 h 530"/>
                  <a:gd name="T16" fmla="*/ 0 w 658"/>
                  <a:gd name="T17" fmla="*/ 84 h 530"/>
                  <a:gd name="T18" fmla="*/ 0 w 658"/>
                  <a:gd name="T19" fmla="*/ 446 h 530"/>
                  <a:gd name="T20" fmla="*/ 2 w 658"/>
                  <a:gd name="T21" fmla="*/ 462 h 530"/>
                  <a:gd name="T22" fmla="*/ 8 w 658"/>
                  <a:gd name="T23" fmla="*/ 478 h 530"/>
                  <a:gd name="T24" fmla="*/ 14 w 658"/>
                  <a:gd name="T25" fmla="*/ 492 h 530"/>
                  <a:gd name="T26" fmla="*/ 26 w 658"/>
                  <a:gd name="T27" fmla="*/ 506 h 530"/>
                  <a:gd name="T28" fmla="*/ 38 w 658"/>
                  <a:gd name="T29" fmla="*/ 516 h 530"/>
                  <a:gd name="T30" fmla="*/ 52 w 658"/>
                  <a:gd name="T31" fmla="*/ 524 h 530"/>
                  <a:gd name="T32" fmla="*/ 68 w 658"/>
                  <a:gd name="T33" fmla="*/ 528 h 530"/>
                  <a:gd name="T34" fmla="*/ 84 w 658"/>
                  <a:gd name="T35" fmla="*/ 530 h 530"/>
                  <a:gd name="T36" fmla="*/ 574 w 658"/>
                  <a:gd name="T37" fmla="*/ 530 h 530"/>
                  <a:gd name="T38" fmla="*/ 590 w 658"/>
                  <a:gd name="T39" fmla="*/ 528 h 530"/>
                  <a:gd name="T40" fmla="*/ 606 w 658"/>
                  <a:gd name="T41" fmla="*/ 524 h 530"/>
                  <a:gd name="T42" fmla="*/ 620 w 658"/>
                  <a:gd name="T43" fmla="*/ 516 h 530"/>
                  <a:gd name="T44" fmla="*/ 634 w 658"/>
                  <a:gd name="T45" fmla="*/ 506 h 530"/>
                  <a:gd name="T46" fmla="*/ 644 w 658"/>
                  <a:gd name="T47" fmla="*/ 492 h 530"/>
                  <a:gd name="T48" fmla="*/ 652 w 658"/>
                  <a:gd name="T49" fmla="*/ 478 h 530"/>
                  <a:gd name="T50" fmla="*/ 656 w 658"/>
                  <a:gd name="T51" fmla="*/ 462 h 530"/>
                  <a:gd name="T52" fmla="*/ 658 w 658"/>
                  <a:gd name="T53" fmla="*/ 446 h 530"/>
                  <a:gd name="T54" fmla="*/ 658 w 658"/>
                  <a:gd name="T55" fmla="*/ 84 h 530"/>
                  <a:gd name="T56" fmla="*/ 656 w 658"/>
                  <a:gd name="T57" fmla="*/ 68 h 530"/>
                  <a:gd name="T58" fmla="*/ 652 w 658"/>
                  <a:gd name="T59" fmla="*/ 52 h 530"/>
                  <a:gd name="T60" fmla="*/ 644 w 658"/>
                  <a:gd name="T61" fmla="*/ 38 h 530"/>
                  <a:gd name="T62" fmla="*/ 634 w 658"/>
                  <a:gd name="T63" fmla="*/ 24 h 530"/>
                  <a:gd name="T64" fmla="*/ 620 w 658"/>
                  <a:gd name="T65" fmla="*/ 14 h 530"/>
                  <a:gd name="T66" fmla="*/ 606 w 658"/>
                  <a:gd name="T67" fmla="*/ 6 h 530"/>
                  <a:gd name="T68" fmla="*/ 590 w 658"/>
                  <a:gd name="T69" fmla="*/ 2 h 530"/>
                  <a:gd name="T70" fmla="*/ 574 w 658"/>
                  <a:gd name="T71" fmla="*/ 0 h 530"/>
                  <a:gd name="T72" fmla="*/ 84 w 658"/>
                  <a:gd name="T73" fmla="*/ 0 h 5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58" h="530">
                    <a:moveTo>
                      <a:pt x="84" y="0"/>
                    </a:moveTo>
                    <a:lnTo>
                      <a:pt x="68" y="2"/>
                    </a:lnTo>
                    <a:lnTo>
                      <a:pt x="52" y="6"/>
                    </a:lnTo>
                    <a:lnTo>
                      <a:pt x="38" y="14"/>
                    </a:lnTo>
                    <a:lnTo>
                      <a:pt x="26" y="24"/>
                    </a:lnTo>
                    <a:lnTo>
                      <a:pt x="14" y="38"/>
                    </a:lnTo>
                    <a:lnTo>
                      <a:pt x="8" y="52"/>
                    </a:lnTo>
                    <a:lnTo>
                      <a:pt x="2" y="68"/>
                    </a:lnTo>
                    <a:lnTo>
                      <a:pt x="0" y="84"/>
                    </a:lnTo>
                    <a:lnTo>
                      <a:pt x="0" y="446"/>
                    </a:lnTo>
                    <a:lnTo>
                      <a:pt x="2" y="462"/>
                    </a:lnTo>
                    <a:lnTo>
                      <a:pt x="8" y="478"/>
                    </a:lnTo>
                    <a:lnTo>
                      <a:pt x="14" y="492"/>
                    </a:lnTo>
                    <a:lnTo>
                      <a:pt x="26" y="506"/>
                    </a:lnTo>
                    <a:lnTo>
                      <a:pt x="38" y="516"/>
                    </a:lnTo>
                    <a:lnTo>
                      <a:pt x="52" y="524"/>
                    </a:lnTo>
                    <a:lnTo>
                      <a:pt x="68" y="528"/>
                    </a:lnTo>
                    <a:lnTo>
                      <a:pt x="84" y="530"/>
                    </a:lnTo>
                    <a:lnTo>
                      <a:pt x="574" y="530"/>
                    </a:lnTo>
                    <a:lnTo>
                      <a:pt x="590" y="528"/>
                    </a:lnTo>
                    <a:lnTo>
                      <a:pt x="606" y="524"/>
                    </a:lnTo>
                    <a:lnTo>
                      <a:pt x="620" y="516"/>
                    </a:lnTo>
                    <a:lnTo>
                      <a:pt x="634" y="506"/>
                    </a:lnTo>
                    <a:lnTo>
                      <a:pt x="644" y="492"/>
                    </a:lnTo>
                    <a:lnTo>
                      <a:pt x="652" y="478"/>
                    </a:lnTo>
                    <a:lnTo>
                      <a:pt x="656" y="462"/>
                    </a:lnTo>
                    <a:lnTo>
                      <a:pt x="658" y="446"/>
                    </a:lnTo>
                    <a:lnTo>
                      <a:pt x="658" y="84"/>
                    </a:lnTo>
                    <a:lnTo>
                      <a:pt x="656" y="68"/>
                    </a:lnTo>
                    <a:lnTo>
                      <a:pt x="652" y="52"/>
                    </a:lnTo>
                    <a:lnTo>
                      <a:pt x="644" y="38"/>
                    </a:lnTo>
                    <a:lnTo>
                      <a:pt x="634" y="24"/>
                    </a:lnTo>
                    <a:lnTo>
                      <a:pt x="620" y="14"/>
                    </a:lnTo>
                    <a:lnTo>
                      <a:pt x="606" y="6"/>
                    </a:lnTo>
                    <a:lnTo>
                      <a:pt x="590" y="2"/>
                    </a:lnTo>
                    <a:lnTo>
                      <a:pt x="574" y="0"/>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40" name="Freeform 64"/>
              <p:cNvSpPr>
                <a:spLocks/>
              </p:cNvSpPr>
              <p:nvPr/>
            </p:nvSpPr>
            <p:spPr bwMode="auto">
              <a:xfrm>
                <a:off x="1331" y="651"/>
                <a:ext cx="618" cy="490"/>
              </a:xfrm>
              <a:custGeom>
                <a:avLst/>
                <a:gdLst>
                  <a:gd name="T0" fmla="*/ 0 w 618"/>
                  <a:gd name="T1" fmla="*/ 426 h 490"/>
                  <a:gd name="T2" fmla="*/ 0 w 618"/>
                  <a:gd name="T3" fmla="*/ 64 h 490"/>
                  <a:gd name="T4" fmla="*/ 0 w 618"/>
                  <a:gd name="T5" fmla="*/ 50 h 490"/>
                  <a:gd name="T6" fmla="*/ 4 w 618"/>
                  <a:gd name="T7" fmla="*/ 38 h 490"/>
                  <a:gd name="T8" fmla="*/ 10 w 618"/>
                  <a:gd name="T9" fmla="*/ 28 h 490"/>
                  <a:gd name="T10" fmla="*/ 18 w 618"/>
                  <a:gd name="T11" fmla="*/ 18 h 490"/>
                  <a:gd name="T12" fmla="*/ 28 w 618"/>
                  <a:gd name="T13" fmla="*/ 10 h 490"/>
                  <a:gd name="T14" fmla="*/ 40 w 618"/>
                  <a:gd name="T15" fmla="*/ 4 h 490"/>
                  <a:gd name="T16" fmla="*/ 52 w 618"/>
                  <a:gd name="T17" fmla="*/ 0 h 490"/>
                  <a:gd name="T18" fmla="*/ 64 w 618"/>
                  <a:gd name="T19" fmla="*/ 0 h 490"/>
                  <a:gd name="T20" fmla="*/ 554 w 618"/>
                  <a:gd name="T21" fmla="*/ 0 h 490"/>
                  <a:gd name="T22" fmla="*/ 566 w 618"/>
                  <a:gd name="T23" fmla="*/ 0 h 490"/>
                  <a:gd name="T24" fmla="*/ 578 w 618"/>
                  <a:gd name="T25" fmla="*/ 4 h 490"/>
                  <a:gd name="T26" fmla="*/ 590 w 618"/>
                  <a:gd name="T27" fmla="*/ 10 h 490"/>
                  <a:gd name="T28" fmla="*/ 600 w 618"/>
                  <a:gd name="T29" fmla="*/ 18 h 490"/>
                  <a:gd name="T30" fmla="*/ 608 w 618"/>
                  <a:gd name="T31" fmla="*/ 28 h 490"/>
                  <a:gd name="T32" fmla="*/ 614 w 618"/>
                  <a:gd name="T33" fmla="*/ 38 h 490"/>
                  <a:gd name="T34" fmla="*/ 618 w 618"/>
                  <a:gd name="T35" fmla="*/ 50 h 490"/>
                  <a:gd name="T36" fmla="*/ 618 w 618"/>
                  <a:gd name="T37" fmla="*/ 64 h 490"/>
                  <a:gd name="T38" fmla="*/ 618 w 618"/>
                  <a:gd name="T39" fmla="*/ 426 h 490"/>
                  <a:gd name="T40" fmla="*/ 618 w 618"/>
                  <a:gd name="T41" fmla="*/ 438 h 490"/>
                  <a:gd name="T42" fmla="*/ 614 w 618"/>
                  <a:gd name="T43" fmla="*/ 452 h 490"/>
                  <a:gd name="T44" fmla="*/ 608 w 618"/>
                  <a:gd name="T45" fmla="*/ 462 h 490"/>
                  <a:gd name="T46" fmla="*/ 600 w 618"/>
                  <a:gd name="T47" fmla="*/ 472 h 490"/>
                  <a:gd name="T48" fmla="*/ 590 w 618"/>
                  <a:gd name="T49" fmla="*/ 480 h 490"/>
                  <a:gd name="T50" fmla="*/ 578 w 618"/>
                  <a:gd name="T51" fmla="*/ 486 h 490"/>
                  <a:gd name="T52" fmla="*/ 566 w 618"/>
                  <a:gd name="T53" fmla="*/ 490 h 490"/>
                  <a:gd name="T54" fmla="*/ 554 w 618"/>
                  <a:gd name="T55" fmla="*/ 490 h 490"/>
                  <a:gd name="T56" fmla="*/ 64 w 618"/>
                  <a:gd name="T57" fmla="*/ 490 h 490"/>
                  <a:gd name="T58" fmla="*/ 52 w 618"/>
                  <a:gd name="T59" fmla="*/ 490 h 490"/>
                  <a:gd name="T60" fmla="*/ 40 w 618"/>
                  <a:gd name="T61" fmla="*/ 486 h 490"/>
                  <a:gd name="T62" fmla="*/ 28 w 618"/>
                  <a:gd name="T63" fmla="*/ 480 h 490"/>
                  <a:gd name="T64" fmla="*/ 18 w 618"/>
                  <a:gd name="T65" fmla="*/ 472 h 490"/>
                  <a:gd name="T66" fmla="*/ 10 w 618"/>
                  <a:gd name="T67" fmla="*/ 462 h 490"/>
                  <a:gd name="T68" fmla="*/ 4 w 618"/>
                  <a:gd name="T69" fmla="*/ 452 h 490"/>
                  <a:gd name="T70" fmla="*/ 0 w 618"/>
                  <a:gd name="T71" fmla="*/ 438 h 490"/>
                  <a:gd name="T72" fmla="*/ 0 w 618"/>
                  <a:gd name="T73" fmla="*/ 426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18" h="490">
                    <a:moveTo>
                      <a:pt x="0" y="426"/>
                    </a:moveTo>
                    <a:lnTo>
                      <a:pt x="0" y="64"/>
                    </a:lnTo>
                    <a:lnTo>
                      <a:pt x="0" y="50"/>
                    </a:lnTo>
                    <a:lnTo>
                      <a:pt x="4" y="38"/>
                    </a:lnTo>
                    <a:lnTo>
                      <a:pt x="10" y="28"/>
                    </a:lnTo>
                    <a:lnTo>
                      <a:pt x="18" y="18"/>
                    </a:lnTo>
                    <a:lnTo>
                      <a:pt x="28" y="10"/>
                    </a:lnTo>
                    <a:lnTo>
                      <a:pt x="40" y="4"/>
                    </a:lnTo>
                    <a:lnTo>
                      <a:pt x="52" y="0"/>
                    </a:lnTo>
                    <a:lnTo>
                      <a:pt x="64" y="0"/>
                    </a:lnTo>
                    <a:lnTo>
                      <a:pt x="554" y="0"/>
                    </a:lnTo>
                    <a:lnTo>
                      <a:pt x="566" y="0"/>
                    </a:lnTo>
                    <a:lnTo>
                      <a:pt x="578" y="4"/>
                    </a:lnTo>
                    <a:lnTo>
                      <a:pt x="590" y="10"/>
                    </a:lnTo>
                    <a:lnTo>
                      <a:pt x="600" y="18"/>
                    </a:lnTo>
                    <a:lnTo>
                      <a:pt x="608" y="28"/>
                    </a:lnTo>
                    <a:lnTo>
                      <a:pt x="614" y="38"/>
                    </a:lnTo>
                    <a:lnTo>
                      <a:pt x="618" y="50"/>
                    </a:lnTo>
                    <a:lnTo>
                      <a:pt x="618" y="64"/>
                    </a:lnTo>
                    <a:lnTo>
                      <a:pt x="618" y="426"/>
                    </a:lnTo>
                    <a:lnTo>
                      <a:pt x="618" y="438"/>
                    </a:lnTo>
                    <a:lnTo>
                      <a:pt x="614" y="452"/>
                    </a:lnTo>
                    <a:lnTo>
                      <a:pt x="608" y="462"/>
                    </a:lnTo>
                    <a:lnTo>
                      <a:pt x="600" y="472"/>
                    </a:lnTo>
                    <a:lnTo>
                      <a:pt x="590" y="480"/>
                    </a:lnTo>
                    <a:lnTo>
                      <a:pt x="578" y="486"/>
                    </a:lnTo>
                    <a:lnTo>
                      <a:pt x="566" y="490"/>
                    </a:lnTo>
                    <a:lnTo>
                      <a:pt x="554" y="490"/>
                    </a:lnTo>
                    <a:lnTo>
                      <a:pt x="64" y="490"/>
                    </a:lnTo>
                    <a:lnTo>
                      <a:pt x="52" y="490"/>
                    </a:lnTo>
                    <a:lnTo>
                      <a:pt x="40" y="486"/>
                    </a:lnTo>
                    <a:lnTo>
                      <a:pt x="28" y="480"/>
                    </a:lnTo>
                    <a:lnTo>
                      <a:pt x="18" y="472"/>
                    </a:lnTo>
                    <a:lnTo>
                      <a:pt x="10" y="462"/>
                    </a:lnTo>
                    <a:lnTo>
                      <a:pt x="4" y="452"/>
                    </a:lnTo>
                    <a:lnTo>
                      <a:pt x="0" y="438"/>
                    </a:lnTo>
                    <a:lnTo>
                      <a:pt x="0"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963" name="Group 65"/>
          <p:cNvGrpSpPr>
            <a:grpSpLocks/>
          </p:cNvGrpSpPr>
          <p:nvPr/>
        </p:nvGrpSpPr>
        <p:grpSpPr bwMode="auto">
          <a:xfrm>
            <a:off x="2843213" y="1268413"/>
            <a:ext cx="860425" cy="636587"/>
            <a:chOff x="3608" y="2386"/>
            <a:chExt cx="542" cy="401"/>
          </a:xfrm>
        </p:grpSpPr>
        <p:sp>
          <p:nvSpPr>
            <p:cNvPr id="40185" name="Freeform 66"/>
            <p:cNvSpPr>
              <a:spLocks/>
            </p:cNvSpPr>
            <p:nvPr/>
          </p:nvSpPr>
          <p:spPr bwMode="auto">
            <a:xfrm>
              <a:off x="4067" y="2489"/>
              <a:ext cx="83" cy="217"/>
            </a:xfrm>
            <a:custGeom>
              <a:avLst/>
              <a:gdLst>
                <a:gd name="T0" fmla="*/ 17 w 169"/>
                <a:gd name="T1" fmla="*/ 0 h 440"/>
                <a:gd name="T2" fmla="*/ 0 w 169"/>
                <a:gd name="T3" fmla="*/ 52 h 440"/>
                <a:gd name="T4" fmla="*/ 3 w 169"/>
                <a:gd name="T5" fmla="*/ 53 h 440"/>
                <a:gd name="T6" fmla="*/ 20 w 169"/>
                <a:gd name="T7" fmla="*/ 1 h 440"/>
                <a:gd name="T8" fmla="*/ 17 w 169"/>
                <a:gd name="T9" fmla="*/ 0 h 4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 h="440">
                  <a:moveTo>
                    <a:pt x="145" y="0"/>
                  </a:moveTo>
                  <a:lnTo>
                    <a:pt x="0" y="431"/>
                  </a:lnTo>
                  <a:lnTo>
                    <a:pt x="26" y="440"/>
                  </a:lnTo>
                  <a:lnTo>
                    <a:pt x="169" y="8"/>
                  </a:lnTo>
                  <a:lnTo>
                    <a:pt x="145" y="0"/>
                  </a:lnTo>
                  <a:close/>
                </a:path>
              </a:pathLst>
            </a:custGeom>
            <a:solidFill>
              <a:srgbClr val="FFA6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86" name="Freeform 67"/>
            <p:cNvSpPr>
              <a:spLocks/>
            </p:cNvSpPr>
            <p:nvPr/>
          </p:nvSpPr>
          <p:spPr bwMode="auto">
            <a:xfrm>
              <a:off x="3890" y="2701"/>
              <a:ext cx="177" cy="86"/>
            </a:xfrm>
            <a:custGeom>
              <a:avLst/>
              <a:gdLst>
                <a:gd name="T0" fmla="*/ 43 w 359"/>
                <a:gd name="T1" fmla="*/ 0 h 174"/>
                <a:gd name="T2" fmla="*/ 43 w 359"/>
                <a:gd name="T3" fmla="*/ 5 h 174"/>
                <a:gd name="T4" fmla="*/ 0 w 359"/>
                <a:gd name="T5" fmla="*/ 21 h 174"/>
                <a:gd name="T6" fmla="*/ 0 w 359"/>
                <a:gd name="T7" fmla="*/ 16 h 174"/>
                <a:gd name="T8" fmla="*/ 43 w 359"/>
                <a:gd name="T9" fmla="*/ 0 h 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174">
                  <a:moveTo>
                    <a:pt x="359" y="0"/>
                  </a:moveTo>
                  <a:lnTo>
                    <a:pt x="359" y="46"/>
                  </a:lnTo>
                  <a:lnTo>
                    <a:pt x="0" y="174"/>
                  </a:lnTo>
                  <a:lnTo>
                    <a:pt x="0" y="130"/>
                  </a:lnTo>
                  <a:lnTo>
                    <a:pt x="359" y="0"/>
                  </a:lnTo>
                  <a:close/>
                </a:path>
              </a:pathLst>
            </a:custGeom>
            <a:solidFill>
              <a:srgbClr val="FFA6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87" name="Freeform 68"/>
            <p:cNvSpPr>
              <a:spLocks/>
            </p:cNvSpPr>
            <p:nvPr/>
          </p:nvSpPr>
          <p:spPr bwMode="auto">
            <a:xfrm>
              <a:off x="3608" y="2663"/>
              <a:ext cx="283" cy="123"/>
            </a:xfrm>
            <a:custGeom>
              <a:avLst/>
              <a:gdLst>
                <a:gd name="T0" fmla="*/ 69 w 574"/>
                <a:gd name="T1" fmla="*/ 30 h 250"/>
                <a:gd name="T2" fmla="*/ 69 w 574"/>
                <a:gd name="T3" fmla="*/ 24 h 250"/>
                <a:gd name="T4" fmla="*/ 0 w 574"/>
                <a:gd name="T5" fmla="*/ 0 h 250"/>
                <a:gd name="T6" fmla="*/ 0 w 574"/>
                <a:gd name="T7" fmla="*/ 5 h 250"/>
                <a:gd name="T8" fmla="*/ 69 w 574"/>
                <a:gd name="T9" fmla="*/ 30 h 2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 h="250">
                  <a:moveTo>
                    <a:pt x="572" y="250"/>
                  </a:moveTo>
                  <a:lnTo>
                    <a:pt x="574" y="204"/>
                  </a:lnTo>
                  <a:lnTo>
                    <a:pt x="0" y="0"/>
                  </a:lnTo>
                  <a:lnTo>
                    <a:pt x="0" y="45"/>
                  </a:lnTo>
                  <a:lnTo>
                    <a:pt x="572" y="250"/>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88" name="Freeform 69"/>
            <p:cNvSpPr>
              <a:spLocks/>
            </p:cNvSpPr>
            <p:nvPr/>
          </p:nvSpPr>
          <p:spPr bwMode="auto">
            <a:xfrm>
              <a:off x="3608" y="2386"/>
              <a:ext cx="531" cy="381"/>
            </a:xfrm>
            <a:custGeom>
              <a:avLst/>
              <a:gdLst>
                <a:gd name="T0" fmla="*/ 129 w 1077"/>
                <a:gd name="T1" fmla="*/ 25 h 773"/>
                <a:gd name="T2" fmla="*/ 60 w 1077"/>
                <a:gd name="T3" fmla="*/ 0 h 773"/>
                <a:gd name="T4" fmla="*/ 43 w 1077"/>
                <a:gd name="T5" fmla="*/ 51 h 773"/>
                <a:gd name="T6" fmla="*/ 0 w 1077"/>
                <a:gd name="T7" fmla="*/ 68 h 773"/>
                <a:gd name="T8" fmla="*/ 69 w 1077"/>
                <a:gd name="T9" fmla="*/ 93 h 773"/>
                <a:gd name="T10" fmla="*/ 112 w 1077"/>
                <a:gd name="T11" fmla="*/ 77 h 773"/>
                <a:gd name="T12" fmla="*/ 129 w 1077"/>
                <a:gd name="T13" fmla="*/ 25 h 7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7" h="773">
                  <a:moveTo>
                    <a:pt x="1077" y="209"/>
                  </a:moveTo>
                  <a:lnTo>
                    <a:pt x="500" y="0"/>
                  </a:lnTo>
                  <a:lnTo>
                    <a:pt x="359" y="429"/>
                  </a:lnTo>
                  <a:lnTo>
                    <a:pt x="0" y="562"/>
                  </a:lnTo>
                  <a:lnTo>
                    <a:pt x="572" y="773"/>
                  </a:lnTo>
                  <a:lnTo>
                    <a:pt x="932" y="641"/>
                  </a:lnTo>
                  <a:lnTo>
                    <a:pt x="1077" y="2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89" name="Freeform 70"/>
            <p:cNvSpPr>
              <a:spLocks/>
            </p:cNvSpPr>
            <p:nvPr/>
          </p:nvSpPr>
          <p:spPr bwMode="auto">
            <a:xfrm>
              <a:off x="3806" y="2408"/>
              <a:ext cx="313" cy="273"/>
            </a:xfrm>
            <a:custGeom>
              <a:avLst/>
              <a:gdLst>
                <a:gd name="T0" fmla="*/ 14 w 634"/>
                <a:gd name="T1" fmla="*/ 1 h 554"/>
                <a:gd name="T2" fmla="*/ 0 w 634"/>
                <a:gd name="T3" fmla="*/ 44 h 554"/>
                <a:gd name="T4" fmla="*/ 62 w 634"/>
                <a:gd name="T5" fmla="*/ 67 h 554"/>
                <a:gd name="T6" fmla="*/ 77 w 634"/>
                <a:gd name="T7" fmla="*/ 22 h 554"/>
                <a:gd name="T8" fmla="*/ 15 w 634"/>
                <a:gd name="T9" fmla="*/ 0 h 554"/>
                <a:gd name="T10" fmla="*/ 14 w 634"/>
                <a:gd name="T11" fmla="*/ 1 h 5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4" h="554">
                  <a:moveTo>
                    <a:pt x="119" y="8"/>
                  </a:moveTo>
                  <a:lnTo>
                    <a:pt x="0" y="365"/>
                  </a:lnTo>
                  <a:lnTo>
                    <a:pt x="513" y="554"/>
                  </a:lnTo>
                  <a:lnTo>
                    <a:pt x="634" y="187"/>
                  </a:lnTo>
                  <a:lnTo>
                    <a:pt x="121" y="0"/>
                  </a:lnTo>
                  <a:lnTo>
                    <a:pt x="1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90" name="Freeform 71"/>
            <p:cNvSpPr>
              <a:spLocks/>
            </p:cNvSpPr>
            <p:nvPr/>
          </p:nvSpPr>
          <p:spPr bwMode="auto">
            <a:xfrm>
              <a:off x="3816" y="2418"/>
              <a:ext cx="293" cy="253"/>
            </a:xfrm>
            <a:custGeom>
              <a:avLst/>
              <a:gdLst>
                <a:gd name="T0" fmla="*/ 13 w 594"/>
                <a:gd name="T1" fmla="*/ 0 h 513"/>
                <a:gd name="T2" fmla="*/ 72 w 594"/>
                <a:gd name="T3" fmla="*/ 21 h 513"/>
                <a:gd name="T4" fmla="*/ 58 w 594"/>
                <a:gd name="T5" fmla="*/ 62 h 513"/>
                <a:gd name="T6" fmla="*/ 0 w 594"/>
                <a:gd name="T7" fmla="*/ 40 h 513"/>
                <a:gd name="T8" fmla="*/ 13 w 594"/>
                <a:gd name="T9" fmla="*/ 0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4" h="513">
                  <a:moveTo>
                    <a:pt x="111" y="0"/>
                  </a:moveTo>
                  <a:lnTo>
                    <a:pt x="594" y="177"/>
                  </a:lnTo>
                  <a:lnTo>
                    <a:pt x="483" y="513"/>
                  </a:lnTo>
                  <a:lnTo>
                    <a:pt x="0" y="335"/>
                  </a:lnTo>
                  <a:lnTo>
                    <a:pt x="11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91" name="Freeform 72"/>
            <p:cNvSpPr>
              <a:spLocks/>
            </p:cNvSpPr>
            <p:nvPr/>
          </p:nvSpPr>
          <p:spPr bwMode="auto">
            <a:xfrm>
              <a:off x="3735" y="2683"/>
              <a:ext cx="108" cy="39"/>
            </a:xfrm>
            <a:custGeom>
              <a:avLst/>
              <a:gdLst>
                <a:gd name="T0" fmla="*/ 26 w 219"/>
                <a:gd name="T1" fmla="*/ 5 h 81"/>
                <a:gd name="T2" fmla="*/ 11 w 219"/>
                <a:gd name="T3" fmla="*/ 0 h 81"/>
                <a:gd name="T4" fmla="*/ 0 w 219"/>
                <a:gd name="T5" fmla="*/ 4 h 81"/>
                <a:gd name="T6" fmla="*/ 15 w 219"/>
                <a:gd name="T7" fmla="*/ 9 h 81"/>
                <a:gd name="T8" fmla="*/ 26 w 219"/>
                <a:gd name="T9" fmla="*/ 5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9" h="81">
                  <a:moveTo>
                    <a:pt x="219" y="48"/>
                  </a:moveTo>
                  <a:lnTo>
                    <a:pt x="91" y="0"/>
                  </a:lnTo>
                  <a:lnTo>
                    <a:pt x="0" y="35"/>
                  </a:lnTo>
                  <a:lnTo>
                    <a:pt x="122" y="81"/>
                  </a:lnTo>
                  <a:lnTo>
                    <a:pt x="219"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92" name="Freeform 73"/>
            <p:cNvSpPr>
              <a:spLocks/>
            </p:cNvSpPr>
            <p:nvPr/>
          </p:nvSpPr>
          <p:spPr bwMode="auto">
            <a:xfrm>
              <a:off x="3705" y="2611"/>
              <a:ext cx="336" cy="119"/>
            </a:xfrm>
            <a:custGeom>
              <a:avLst/>
              <a:gdLst>
                <a:gd name="T0" fmla="*/ 22 w 680"/>
                <a:gd name="T1" fmla="*/ 0 h 242"/>
                <a:gd name="T2" fmla="*/ 0 w 680"/>
                <a:gd name="T3" fmla="*/ 8 h 242"/>
                <a:gd name="T4" fmla="*/ 58 w 680"/>
                <a:gd name="T5" fmla="*/ 29 h 242"/>
                <a:gd name="T6" fmla="*/ 82 w 680"/>
                <a:gd name="T7" fmla="*/ 21 h 242"/>
                <a:gd name="T8" fmla="*/ 22 w 680"/>
                <a:gd name="T9" fmla="*/ 0 h 242"/>
                <a:gd name="T10" fmla="*/ 22 w 680"/>
                <a:gd name="T11" fmla="*/ 0 h 2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242">
                  <a:moveTo>
                    <a:pt x="180" y="0"/>
                  </a:moveTo>
                  <a:lnTo>
                    <a:pt x="0" y="65"/>
                  </a:lnTo>
                  <a:lnTo>
                    <a:pt x="484" y="242"/>
                  </a:lnTo>
                  <a:lnTo>
                    <a:pt x="680" y="177"/>
                  </a:lnTo>
                  <a:lnTo>
                    <a:pt x="181"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93" name="Freeform 74"/>
            <p:cNvSpPr>
              <a:spLocks/>
            </p:cNvSpPr>
            <p:nvPr/>
          </p:nvSpPr>
          <p:spPr bwMode="auto">
            <a:xfrm>
              <a:off x="3717" y="2615"/>
              <a:ext cx="311" cy="111"/>
            </a:xfrm>
            <a:custGeom>
              <a:avLst/>
              <a:gdLst>
                <a:gd name="T0" fmla="*/ 19 w 631"/>
                <a:gd name="T1" fmla="*/ 0 h 226"/>
                <a:gd name="T2" fmla="*/ 75 w 631"/>
                <a:gd name="T3" fmla="*/ 20 h 226"/>
                <a:gd name="T4" fmla="*/ 55 w 631"/>
                <a:gd name="T5" fmla="*/ 27 h 226"/>
                <a:gd name="T6" fmla="*/ 0 w 631"/>
                <a:gd name="T7" fmla="*/ 7 h 226"/>
                <a:gd name="T8" fmla="*/ 19 w 631"/>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226">
                  <a:moveTo>
                    <a:pt x="158" y="0"/>
                  </a:moveTo>
                  <a:lnTo>
                    <a:pt x="631" y="168"/>
                  </a:lnTo>
                  <a:lnTo>
                    <a:pt x="461" y="226"/>
                  </a:lnTo>
                  <a:lnTo>
                    <a:pt x="0" y="57"/>
                  </a:lnTo>
                  <a:lnTo>
                    <a:pt x="158"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94" name="Freeform 75"/>
            <p:cNvSpPr>
              <a:spLocks/>
            </p:cNvSpPr>
            <p:nvPr/>
          </p:nvSpPr>
          <p:spPr bwMode="auto">
            <a:xfrm>
              <a:off x="3730" y="2620"/>
              <a:ext cx="281" cy="102"/>
            </a:xfrm>
            <a:custGeom>
              <a:avLst/>
              <a:gdLst>
                <a:gd name="T0" fmla="*/ 67 w 571"/>
                <a:gd name="T1" fmla="*/ 17 h 208"/>
                <a:gd name="T2" fmla="*/ 62 w 571"/>
                <a:gd name="T3" fmla="*/ 18 h 208"/>
                <a:gd name="T4" fmla="*/ 62 w 571"/>
                <a:gd name="T5" fmla="*/ 15 h 208"/>
                <a:gd name="T6" fmla="*/ 57 w 571"/>
                <a:gd name="T7" fmla="*/ 16 h 208"/>
                <a:gd name="T8" fmla="*/ 56 w 571"/>
                <a:gd name="T9" fmla="*/ 13 h 208"/>
                <a:gd name="T10" fmla="*/ 51 w 571"/>
                <a:gd name="T11" fmla="*/ 14 h 208"/>
                <a:gd name="T12" fmla="*/ 50 w 571"/>
                <a:gd name="T13" fmla="*/ 11 h 208"/>
                <a:gd name="T14" fmla="*/ 45 w 571"/>
                <a:gd name="T15" fmla="*/ 12 h 208"/>
                <a:gd name="T16" fmla="*/ 44 w 571"/>
                <a:gd name="T17" fmla="*/ 9 h 208"/>
                <a:gd name="T18" fmla="*/ 39 w 571"/>
                <a:gd name="T19" fmla="*/ 10 h 208"/>
                <a:gd name="T20" fmla="*/ 38 w 571"/>
                <a:gd name="T21" fmla="*/ 7 h 208"/>
                <a:gd name="T22" fmla="*/ 33 w 571"/>
                <a:gd name="T23" fmla="*/ 7 h 208"/>
                <a:gd name="T24" fmla="*/ 32 w 571"/>
                <a:gd name="T25" fmla="*/ 5 h 208"/>
                <a:gd name="T26" fmla="*/ 28 w 571"/>
                <a:gd name="T27" fmla="*/ 5 h 208"/>
                <a:gd name="T28" fmla="*/ 26 w 571"/>
                <a:gd name="T29" fmla="*/ 2 h 208"/>
                <a:gd name="T30" fmla="*/ 22 w 571"/>
                <a:gd name="T31" fmla="*/ 3 h 208"/>
                <a:gd name="T32" fmla="*/ 20 w 571"/>
                <a:gd name="T33" fmla="*/ 0 h 208"/>
                <a:gd name="T34" fmla="*/ 16 w 571"/>
                <a:gd name="T35" fmla="*/ 1 h 208"/>
                <a:gd name="T36" fmla="*/ 12 w 571"/>
                <a:gd name="T37" fmla="*/ 0 h 208"/>
                <a:gd name="T38" fmla="*/ 10 w 571"/>
                <a:gd name="T39" fmla="*/ 3 h 208"/>
                <a:gd name="T40" fmla="*/ 6 w 571"/>
                <a:gd name="T41" fmla="*/ 2 h 208"/>
                <a:gd name="T42" fmla="*/ 4 w 571"/>
                <a:gd name="T43" fmla="*/ 5 h 208"/>
                <a:gd name="T44" fmla="*/ 0 w 571"/>
                <a:gd name="T45" fmla="*/ 4 h 208"/>
                <a:gd name="T46" fmla="*/ 0 w 571"/>
                <a:gd name="T47" fmla="*/ 7 h 208"/>
                <a:gd name="T48" fmla="*/ 4 w 571"/>
                <a:gd name="T49" fmla="*/ 6 h 208"/>
                <a:gd name="T50" fmla="*/ 46 w 571"/>
                <a:gd name="T51" fmla="*/ 24 h 208"/>
                <a:gd name="T52" fmla="*/ 50 w 571"/>
                <a:gd name="T53" fmla="*/ 23 h 208"/>
                <a:gd name="T54" fmla="*/ 56 w 571"/>
                <a:gd name="T55" fmla="*/ 25 h 208"/>
                <a:gd name="T56" fmla="*/ 57 w 571"/>
                <a:gd name="T57" fmla="*/ 21 h 208"/>
                <a:gd name="T58" fmla="*/ 62 w 571"/>
                <a:gd name="T59" fmla="*/ 22 h 208"/>
                <a:gd name="T60" fmla="*/ 62 w 571"/>
                <a:gd name="T61" fmla="*/ 19 h 208"/>
                <a:gd name="T62" fmla="*/ 68 w 571"/>
                <a:gd name="T63" fmla="*/ 20 h 2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1" h="208">
                  <a:moveTo>
                    <a:pt x="534" y="157"/>
                  </a:moveTo>
                  <a:lnTo>
                    <a:pt x="566" y="146"/>
                  </a:lnTo>
                  <a:lnTo>
                    <a:pt x="557" y="142"/>
                  </a:lnTo>
                  <a:lnTo>
                    <a:pt x="525" y="153"/>
                  </a:lnTo>
                  <a:lnTo>
                    <a:pt x="484" y="138"/>
                  </a:lnTo>
                  <a:lnTo>
                    <a:pt x="516" y="127"/>
                  </a:lnTo>
                  <a:lnTo>
                    <a:pt x="507" y="124"/>
                  </a:lnTo>
                  <a:lnTo>
                    <a:pt x="475" y="135"/>
                  </a:lnTo>
                  <a:lnTo>
                    <a:pt x="436" y="121"/>
                  </a:lnTo>
                  <a:lnTo>
                    <a:pt x="467" y="110"/>
                  </a:lnTo>
                  <a:lnTo>
                    <a:pt x="458" y="107"/>
                  </a:lnTo>
                  <a:lnTo>
                    <a:pt x="427" y="117"/>
                  </a:lnTo>
                  <a:lnTo>
                    <a:pt x="387" y="103"/>
                  </a:lnTo>
                  <a:lnTo>
                    <a:pt x="417" y="92"/>
                  </a:lnTo>
                  <a:lnTo>
                    <a:pt x="408" y="89"/>
                  </a:lnTo>
                  <a:lnTo>
                    <a:pt x="378" y="100"/>
                  </a:lnTo>
                  <a:lnTo>
                    <a:pt x="339" y="85"/>
                  </a:lnTo>
                  <a:lnTo>
                    <a:pt x="368" y="75"/>
                  </a:lnTo>
                  <a:lnTo>
                    <a:pt x="359" y="72"/>
                  </a:lnTo>
                  <a:lnTo>
                    <a:pt x="330" y="82"/>
                  </a:lnTo>
                  <a:lnTo>
                    <a:pt x="290" y="67"/>
                  </a:lnTo>
                  <a:lnTo>
                    <a:pt x="319" y="58"/>
                  </a:lnTo>
                  <a:lnTo>
                    <a:pt x="310" y="54"/>
                  </a:lnTo>
                  <a:lnTo>
                    <a:pt x="281" y="64"/>
                  </a:lnTo>
                  <a:lnTo>
                    <a:pt x="242" y="49"/>
                  </a:lnTo>
                  <a:lnTo>
                    <a:pt x="270" y="40"/>
                  </a:lnTo>
                  <a:lnTo>
                    <a:pt x="260" y="37"/>
                  </a:lnTo>
                  <a:lnTo>
                    <a:pt x="233" y="46"/>
                  </a:lnTo>
                  <a:lnTo>
                    <a:pt x="193" y="31"/>
                  </a:lnTo>
                  <a:lnTo>
                    <a:pt x="219" y="22"/>
                  </a:lnTo>
                  <a:lnTo>
                    <a:pt x="210" y="19"/>
                  </a:lnTo>
                  <a:lnTo>
                    <a:pt x="184" y="28"/>
                  </a:lnTo>
                  <a:lnTo>
                    <a:pt x="146" y="14"/>
                  </a:lnTo>
                  <a:lnTo>
                    <a:pt x="171" y="5"/>
                  </a:lnTo>
                  <a:lnTo>
                    <a:pt x="162" y="2"/>
                  </a:lnTo>
                  <a:lnTo>
                    <a:pt x="137" y="11"/>
                  </a:lnTo>
                  <a:lnTo>
                    <a:pt x="107" y="0"/>
                  </a:lnTo>
                  <a:lnTo>
                    <a:pt x="99" y="3"/>
                  </a:lnTo>
                  <a:lnTo>
                    <a:pt x="129" y="14"/>
                  </a:lnTo>
                  <a:lnTo>
                    <a:pt x="88" y="29"/>
                  </a:lnTo>
                  <a:lnTo>
                    <a:pt x="58" y="17"/>
                  </a:lnTo>
                  <a:lnTo>
                    <a:pt x="49" y="21"/>
                  </a:lnTo>
                  <a:lnTo>
                    <a:pt x="80" y="32"/>
                  </a:lnTo>
                  <a:lnTo>
                    <a:pt x="39" y="47"/>
                  </a:lnTo>
                  <a:lnTo>
                    <a:pt x="9" y="35"/>
                  </a:lnTo>
                  <a:lnTo>
                    <a:pt x="0" y="39"/>
                  </a:lnTo>
                  <a:lnTo>
                    <a:pt x="30" y="50"/>
                  </a:lnTo>
                  <a:lnTo>
                    <a:pt x="4" y="59"/>
                  </a:lnTo>
                  <a:lnTo>
                    <a:pt x="13" y="63"/>
                  </a:lnTo>
                  <a:lnTo>
                    <a:pt x="39" y="53"/>
                  </a:lnTo>
                  <a:lnTo>
                    <a:pt x="413" y="191"/>
                  </a:lnTo>
                  <a:lnTo>
                    <a:pt x="386" y="199"/>
                  </a:lnTo>
                  <a:lnTo>
                    <a:pt x="396" y="203"/>
                  </a:lnTo>
                  <a:lnTo>
                    <a:pt x="422" y="194"/>
                  </a:lnTo>
                  <a:lnTo>
                    <a:pt x="460" y="208"/>
                  </a:lnTo>
                  <a:lnTo>
                    <a:pt x="469" y="205"/>
                  </a:lnTo>
                  <a:lnTo>
                    <a:pt x="431" y="191"/>
                  </a:lnTo>
                  <a:lnTo>
                    <a:pt x="474" y="177"/>
                  </a:lnTo>
                  <a:lnTo>
                    <a:pt x="512" y="191"/>
                  </a:lnTo>
                  <a:lnTo>
                    <a:pt x="521" y="188"/>
                  </a:lnTo>
                  <a:lnTo>
                    <a:pt x="483" y="174"/>
                  </a:lnTo>
                  <a:lnTo>
                    <a:pt x="525" y="160"/>
                  </a:lnTo>
                  <a:lnTo>
                    <a:pt x="562" y="174"/>
                  </a:lnTo>
                  <a:lnTo>
                    <a:pt x="571" y="171"/>
                  </a:lnTo>
                  <a:lnTo>
                    <a:pt x="534" y="1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0195" name="Group 76"/>
            <p:cNvGrpSpPr>
              <a:grpSpLocks/>
            </p:cNvGrpSpPr>
            <p:nvPr/>
          </p:nvGrpSpPr>
          <p:grpSpPr bwMode="auto">
            <a:xfrm>
              <a:off x="3753" y="2628"/>
              <a:ext cx="231" cy="84"/>
              <a:chOff x="876" y="1455"/>
              <a:chExt cx="469" cy="171"/>
            </a:xfrm>
          </p:grpSpPr>
          <p:sp>
            <p:nvSpPr>
              <p:cNvPr id="40196" name="Freeform 77"/>
              <p:cNvSpPr>
                <a:spLocks/>
              </p:cNvSpPr>
              <p:nvPr/>
            </p:nvSpPr>
            <p:spPr bwMode="auto">
              <a:xfrm>
                <a:off x="1021" y="1491"/>
                <a:ext cx="80" cy="28"/>
              </a:xfrm>
              <a:custGeom>
                <a:avLst/>
                <a:gdLst>
                  <a:gd name="T0" fmla="*/ 39 w 80"/>
                  <a:gd name="T1" fmla="*/ 28 h 28"/>
                  <a:gd name="T2" fmla="*/ 80 w 80"/>
                  <a:gd name="T3" fmla="*/ 14 h 28"/>
                  <a:gd name="T4" fmla="*/ 41 w 80"/>
                  <a:gd name="T5" fmla="*/ 0 h 28"/>
                  <a:gd name="T6" fmla="*/ 0 w 80"/>
                  <a:gd name="T7" fmla="*/ 14 h 28"/>
                  <a:gd name="T8" fmla="*/ 39 w 80"/>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8">
                    <a:moveTo>
                      <a:pt x="39" y="28"/>
                    </a:moveTo>
                    <a:lnTo>
                      <a:pt x="80" y="14"/>
                    </a:lnTo>
                    <a:lnTo>
                      <a:pt x="41" y="0"/>
                    </a:lnTo>
                    <a:lnTo>
                      <a:pt x="0" y="14"/>
                    </a:lnTo>
                    <a:lnTo>
                      <a:pt x="39"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97" name="Freeform 78"/>
              <p:cNvSpPr>
                <a:spLocks/>
              </p:cNvSpPr>
              <p:nvPr/>
            </p:nvSpPr>
            <p:spPr bwMode="auto">
              <a:xfrm>
                <a:off x="972" y="1473"/>
                <a:ext cx="81" cy="28"/>
              </a:xfrm>
              <a:custGeom>
                <a:avLst/>
                <a:gdLst>
                  <a:gd name="T0" fmla="*/ 40 w 81"/>
                  <a:gd name="T1" fmla="*/ 28 h 28"/>
                  <a:gd name="T2" fmla="*/ 81 w 81"/>
                  <a:gd name="T3" fmla="*/ 14 h 28"/>
                  <a:gd name="T4" fmla="*/ 41 w 81"/>
                  <a:gd name="T5" fmla="*/ 0 h 28"/>
                  <a:gd name="T6" fmla="*/ 0 w 81"/>
                  <a:gd name="T7" fmla="*/ 14 h 28"/>
                  <a:gd name="T8" fmla="*/ 40 w 81"/>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8">
                    <a:moveTo>
                      <a:pt x="40" y="28"/>
                    </a:moveTo>
                    <a:lnTo>
                      <a:pt x="81" y="14"/>
                    </a:lnTo>
                    <a:lnTo>
                      <a:pt x="41" y="0"/>
                    </a:lnTo>
                    <a:lnTo>
                      <a:pt x="0" y="14"/>
                    </a:lnTo>
                    <a:lnTo>
                      <a:pt x="4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98" name="Freeform 79"/>
              <p:cNvSpPr>
                <a:spLocks/>
              </p:cNvSpPr>
              <p:nvPr/>
            </p:nvSpPr>
            <p:spPr bwMode="auto">
              <a:xfrm>
                <a:off x="1069" y="1508"/>
                <a:ext cx="81" cy="29"/>
              </a:xfrm>
              <a:custGeom>
                <a:avLst/>
                <a:gdLst>
                  <a:gd name="T0" fmla="*/ 40 w 81"/>
                  <a:gd name="T1" fmla="*/ 29 h 29"/>
                  <a:gd name="T2" fmla="*/ 81 w 81"/>
                  <a:gd name="T3" fmla="*/ 15 h 29"/>
                  <a:gd name="T4" fmla="*/ 41 w 81"/>
                  <a:gd name="T5" fmla="*/ 0 h 29"/>
                  <a:gd name="T6" fmla="*/ 0 w 81"/>
                  <a:gd name="T7" fmla="*/ 14 h 29"/>
                  <a:gd name="T8" fmla="*/ 40 w 81"/>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40" y="29"/>
                    </a:moveTo>
                    <a:lnTo>
                      <a:pt x="81" y="15"/>
                    </a:lnTo>
                    <a:lnTo>
                      <a:pt x="41" y="0"/>
                    </a:lnTo>
                    <a:lnTo>
                      <a:pt x="0" y="14"/>
                    </a:lnTo>
                    <a:lnTo>
                      <a:pt x="40"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99" name="Freeform 80"/>
              <p:cNvSpPr>
                <a:spLocks/>
              </p:cNvSpPr>
              <p:nvPr/>
            </p:nvSpPr>
            <p:spPr bwMode="auto">
              <a:xfrm>
                <a:off x="876" y="1473"/>
                <a:ext cx="78" cy="28"/>
              </a:xfrm>
              <a:custGeom>
                <a:avLst/>
                <a:gdLst>
                  <a:gd name="T0" fmla="*/ 78 w 78"/>
                  <a:gd name="T1" fmla="*/ 13 h 28"/>
                  <a:gd name="T2" fmla="*/ 41 w 78"/>
                  <a:gd name="T3" fmla="*/ 0 h 28"/>
                  <a:gd name="T4" fmla="*/ 0 w 78"/>
                  <a:gd name="T5" fmla="*/ 15 h 28"/>
                  <a:gd name="T6" fmla="*/ 37 w 78"/>
                  <a:gd name="T7" fmla="*/ 28 h 28"/>
                  <a:gd name="T8" fmla="*/ 78 w 78"/>
                  <a:gd name="T9" fmla="*/ 13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78" y="13"/>
                    </a:moveTo>
                    <a:lnTo>
                      <a:pt x="41" y="0"/>
                    </a:lnTo>
                    <a:lnTo>
                      <a:pt x="0" y="15"/>
                    </a:lnTo>
                    <a:lnTo>
                      <a:pt x="37" y="28"/>
                    </a:lnTo>
                    <a:lnTo>
                      <a:pt x="78" y="13"/>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0" name="Freeform 81"/>
              <p:cNvSpPr>
                <a:spLocks/>
              </p:cNvSpPr>
              <p:nvPr/>
            </p:nvSpPr>
            <p:spPr bwMode="auto">
              <a:xfrm>
                <a:off x="926" y="1455"/>
                <a:ext cx="78" cy="28"/>
              </a:xfrm>
              <a:custGeom>
                <a:avLst/>
                <a:gdLst>
                  <a:gd name="T0" fmla="*/ 78 w 78"/>
                  <a:gd name="T1" fmla="*/ 14 h 28"/>
                  <a:gd name="T2" fmla="*/ 40 w 78"/>
                  <a:gd name="T3" fmla="*/ 0 h 28"/>
                  <a:gd name="T4" fmla="*/ 0 w 78"/>
                  <a:gd name="T5" fmla="*/ 15 h 28"/>
                  <a:gd name="T6" fmla="*/ 37 w 78"/>
                  <a:gd name="T7" fmla="*/ 28 h 28"/>
                  <a:gd name="T8" fmla="*/ 78 w 78"/>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78" y="14"/>
                    </a:moveTo>
                    <a:lnTo>
                      <a:pt x="40" y="0"/>
                    </a:lnTo>
                    <a:lnTo>
                      <a:pt x="0" y="15"/>
                    </a:lnTo>
                    <a:lnTo>
                      <a:pt x="37" y="28"/>
                    </a:lnTo>
                    <a:lnTo>
                      <a:pt x="78"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1" name="Freeform 82"/>
              <p:cNvSpPr>
                <a:spLocks/>
              </p:cNvSpPr>
              <p:nvPr/>
            </p:nvSpPr>
            <p:spPr bwMode="auto">
              <a:xfrm>
                <a:off x="921" y="1490"/>
                <a:ext cx="82" cy="29"/>
              </a:xfrm>
              <a:custGeom>
                <a:avLst/>
                <a:gdLst>
                  <a:gd name="T0" fmla="*/ 82 w 82"/>
                  <a:gd name="T1" fmla="*/ 14 h 29"/>
                  <a:gd name="T2" fmla="*/ 42 w 82"/>
                  <a:gd name="T3" fmla="*/ 0 h 29"/>
                  <a:gd name="T4" fmla="*/ 0 w 82"/>
                  <a:gd name="T5" fmla="*/ 14 h 29"/>
                  <a:gd name="T6" fmla="*/ 40 w 82"/>
                  <a:gd name="T7" fmla="*/ 29 h 29"/>
                  <a:gd name="T8" fmla="*/ 82 w 82"/>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82" y="14"/>
                    </a:moveTo>
                    <a:lnTo>
                      <a:pt x="42" y="0"/>
                    </a:lnTo>
                    <a:lnTo>
                      <a:pt x="0" y="14"/>
                    </a:lnTo>
                    <a:lnTo>
                      <a:pt x="40" y="29"/>
                    </a:lnTo>
                    <a:lnTo>
                      <a:pt x="82"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2" name="Freeform 83"/>
              <p:cNvSpPr>
                <a:spLocks/>
              </p:cNvSpPr>
              <p:nvPr/>
            </p:nvSpPr>
            <p:spPr bwMode="auto">
              <a:xfrm>
                <a:off x="1215" y="1562"/>
                <a:ext cx="80" cy="28"/>
              </a:xfrm>
              <a:custGeom>
                <a:avLst/>
                <a:gdLst>
                  <a:gd name="T0" fmla="*/ 39 w 80"/>
                  <a:gd name="T1" fmla="*/ 28 h 28"/>
                  <a:gd name="T2" fmla="*/ 80 w 80"/>
                  <a:gd name="T3" fmla="*/ 14 h 28"/>
                  <a:gd name="T4" fmla="*/ 41 w 80"/>
                  <a:gd name="T5" fmla="*/ 0 h 28"/>
                  <a:gd name="T6" fmla="*/ 0 w 80"/>
                  <a:gd name="T7" fmla="*/ 14 h 28"/>
                  <a:gd name="T8" fmla="*/ 39 w 80"/>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8">
                    <a:moveTo>
                      <a:pt x="39" y="28"/>
                    </a:moveTo>
                    <a:lnTo>
                      <a:pt x="80" y="14"/>
                    </a:lnTo>
                    <a:lnTo>
                      <a:pt x="41" y="0"/>
                    </a:lnTo>
                    <a:lnTo>
                      <a:pt x="0" y="14"/>
                    </a:lnTo>
                    <a:lnTo>
                      <a:pt x="39"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3" name="Freeform 84"/>
              <p:cNvSpPr>
                <a:spLocks/>
              </p:cNvSpPr>
              <p:nvPr/>
            </p:nvSpPr>
            <p:spPr bwMode="auto">
              <a:xfrm>
                <a:off x="1118" y="1526"/>
                <a:ext cx="80" cy="29"/>
              </a:xfrm>
              <a:custGeom>
                <a:avLst/>
                <a:gdLst>
                  <a:gd name="T0" fmla="*/ 39 w 80"/>
                  <a:gd name="T1" fmla="*/ 29 h 29"/>
                  <a:gd name="T2" fmla="*/ 80 w 80"/>
                  <a:gd name="T3" fmla="*/ 15 h 29"/>
                  <a:gd name="T4" fmla="*/ 41 w 80"/>
                  <a:gd name="T5" fmla="*/ 0 h 29"/>
                  <a:gd name="T6" fmla="*/ 0 w 80"/>
                  <a:gd name="T7" fmla="*/ 14 h 29"/>
                  <a:gd name="T8" fmla="*/ 39 w 80"/>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9">
                    <a:moveTo>
                      <a:pt x="39" y="29"/>
                    </a:moveTo>
                    <a:lnTo>
                      <a:pt x="80" y="15"/>
                    </a:lnTo>
                    <a:lnTo>
                      <a:pt x="41" y="0"/>
                    </a:lnTo>
                    <a:lnTo>
                      <a:pt x="0" y="14"/>
                    </a:lnTo>
                    <a:lnTo>
                      <a:pt x="39"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4" name="Freeform 85"/>
              <p:cNvSpPr>
                <a:spLocks/>
              </p:cNvSpPr>
              <p:nvPr/>
            </p:nvSpPr>
            <p:spPr bwMode="auto">
              <a:xfrm>
                <a:off x="1166" y="1544"/>
                <a:ext cx="81" cy="29"/>
              </a:xfrm>
              <a:custGeom>
                <a:avLst/>
                <a:gdLst>
                  <a:gd name="T0" fmla="*/ 40 w 81"/>
                  <a:gd name="T1" fmla="*/ 29 h 29"/>
                  <a:gd name="T2" fmla="*/ 81 w 81"/>
                  <a:gd name="T3" fmla="*/ 14 h 29"/>
                  <a:gd name="T4" fmla="*/ 41 w 81"/>
                  <a:gd name="T5" fmla="*/ 0 h 29"/>
                  <a:gd name="T6" fmla="*/ 0 w 81"/>
                  <a:gd name="T7" fmla="*/ 14 h 29"/>
                  <a:gd name="T8" fmla="*/ 40 w 81"/>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40" y="29"/>
                    </a:moveTo>
                    <a:lnTo>
                      <a:pt x="81" y="14"/>
                    </a:lnTo>
                    <a:lnTo>
                      <a:pt x="41" y="0"/>
                    </a:lnTo>
                    <a:lnTo>
                      <a:pt x="0" y="14"/>
                    </a:lnTo>
                    <a:lnTo>
                      <a:pt x="40"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5" name="Freeform 86"/>
              <p:cNvSpPr>
                <a:spLocks/>
              </p:cNvSpPr>
              <p:nvPr/>
            </p:nvSpPr>
            <p:spPr bwMode="auto">
              <a:xfrm>
                <a:off x="1212" y="1597"/>
                <a:ext cx="82" cy="29"/>
              </a:xfrm>
              <a:custGeom>
                <a:avLst/>
                <a:gdLst>
                  <a:gd name="T0" fmla="*/ 0 w 82"/>
                  <a:gd name="T1" fmla="*/ 14 h 29"/>
                  <a:gd name="T2" fmla="*/ 39 w 82"/>
                  <a:gd name="T3" fmla="*/ 29 h 29"/>
                  <a:gd name="T4" fmla="*/ 82 w 82"/>
                  <a:gd name="T5" fmla="*/ 14 h 29"/>
                  <a:gd name="T6" fmla="*/ 42 w 82"/>
                  <a:gd name="T7" fmla="*/ 0 h 29"/>
                  <a:gd name="T8" fmla="*/ 0 w 82"/>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0" y="14"/>
                    </a:moveTo>
                    <a:lnTo>
                      <a:pt x="39" y="29"/>
                    </a:lnTo>
                    <a:lnTo>
                      <a:pt x="82" y="14"/>
                    </a:lnTo>
                    <a:lnTo>
                      <a:pt x="42" y="0"/>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6" name="Freeform 87"/>
              <p:cNvSpPr>
                <a:spLocks/>
              </p:cNvSpPr>
              <p:nvPr/>
            </p:nvSpPr>
            <p:spPr bwMode="auto">
              <a:xfrm>
                <a:off x="1263" y="1579"/>
                <a:ext cx="82" cy="29"/>
              </a:xfrm>
              <a:custGeom>
                <a:avLst/>
                <a:gdLst>
                  <a:gd name="T0" fmla="*/ 0 w 82"/>
                  <a:gd name="T1" fmla="*/ 15 h 29"/>
                  <a:gd name="T2" fmla="*/ 40 w 82"/>
                  <a:gd name="T3" fmla="*/ 29 h 29"/>
                  <a:gd name="T4" fmla="*/ 82 w 82"/>
                  <a:gd name="T5" fmla="*/ 15 h 29"/>
                  <a:gd name="T6" fmla="*/ 41 w 82"/>
                  <a:gd name="T7" fmla="*/ 0 h 29"/>
                  <a:gd name="T8" fmla="*/ 0 w 82"/>
                  <a:gd name="T9" fmla="*/ 15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0" y="15"/>
                    </a:moveTo>
                    <a:lnTo>
                      <a:pt x="40" y="29"/>
                    </a:lnTo>
                    <a:lnTo>
                      <a:pt x="82" y="15"/>
                    </a:lnTo>
                    <a:lnTo>
                      <a:pt x="41" y="0"/>
                    </a:lnTo>
                    <a:lnTo>
                      <a:pt x="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7" name="Freeform 88"/>
              <p:cNvSpPr>
                <a:spLocks/>
              </p:cNvSpPr>
              <p:nvPr/>
            </p:nvSpPr>
            <p:spPr bwMode="auto">
              <a:xfrm>
                <a:off x="970" y="1508"/>
                <a:ext cx="81" cy="29"/>
              </a:xfrm>
              <a:custGeom>
                <a:avLst/>
                <a:gdLst>
                  <a:gd name="T0" fmla="*/ 42 w 81"/>
                  <a:gd name="T1" fmla="*/ 0 h 29"/>
                  <a:gd name="T2" fmla="*/ 0 w 81"/>
                  <a:gd name="T3" fmla="*/ 14 h 29"/>
                  <a:gd name="T4" fmla="*/ 39 w 81"/>
                  <a:gd name="T5" fmla="*/ 29 h 29"/>
                  <a:gd name="T6" fmla="*/ 81 w 81"/>
                  <a:gd name="T7" fmla="*/ 14 h 29"/>
                  <a:gd name="T8" fmla="*/ 42 w 81"/>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42" y="0"/>
                    </a:moveTo>
                    <a:lnTo>
                      <a:pt x="0" y="14"/>
                    </a:lnTo>
                    <a:lnTo>
                      <a:pt x="39" y="29"/>
                    </a:lnTo>
                    <a:lnTo>
                      <a:pt x="81" y="14"/>
                    </a:lnTo>
                    <a:lnTo>
                      <a:pt x="42"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8" name="Freeform 89"/>
              <p:cNvSpPr>
                <a:spLocks/>
              </p:cNvSpPr>
              <p:nvPr/>
            </p:nvSpPr>
            <p:spPr bwMode="auto">
              <a:xfrm>
                <a:off x="1164" y="1579"/>
                <a:ext cx="81" cy="29"/>
              </a:xfrm>
              <a:custGeom>
                <a:avLst/>
                <a:gdLst>
                  <a:gd name="T0" fmla="*/ 42 w 81"/>
                  <a:gd name="T1" fmla="*/ 0 h 29"/>
                  <a:gd name="T2" fmla="*/ 0 w 81"/>
                  <a:gd name="T3" fmla="*/ 14 h 29"/>
                  <a:gd name="T4" fmla="*/ 39 w 81"/>
                  <a:gd name="T5" fmla="*/ 29 h 29"/>
                  <a:gd name="T6" fmla="*/ 81 w 81"/>
                  <a:gd name="T7" fmla="*/ 14 h 29"/>
                  <a:gd name="T8" fmla="*/ 42 w 81"/>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42" y="0"/>
                    </a:moveTo>
                    <a:lnTo>
                      <a:pt x="0" y="14"/>
                    </a:lnTo>
                    <a:lnTo>
                      <a:pt x="39" y="29"/>
                    </a:lnTo>
                    <a:lnTo>
                      <a:pt x="81" y="14"/>
                    </a:lnTo>
                    <a:lnTo>
                      <a:pt x="42"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09" name="Freeform 90"/>
              <p:cNvSpPr>
                <a:spLocks/>
              </p:cNvSpPr>
              <p:nvPr/>
            </p:nvSpPr>
            <p:spPr bwMode="auto">
              <a:xfrm>
                <a:off x="1115" y="1561"/>
                <a:ext cx="82" cy="30"/>
              </a:xfrm>
              <a:custGeom>
                <a:avLst/>
                <a:gdLst>
                  <a:gd name="T0" fmla="*/ 82 w 82"/>
                  <a:gd name="T1" fmla="*/ 15 h 30"/>
                  <a:gd name="T2" fmla="*/ 42 w 82"/>
                  <a:gd name="T3" fmla="*/ 0 h 30"/>
                  <a:gd name="T4" fmla="*/ 0 w 82"/>
                  <a:gd name="T5" fmla="*/ 15 h 30"/>
                  <a:gd name="T6" fmla="*/ 43 w 82"/>
                  <a:gd name="T7" fmla="*/ 30 h 30"/>
                  <a:gd name="T8" fmla="*/ 42 w 82"/>
                  <a:gd name="T9" fmla="*/ 28 h 30"/>
                  <a:gd name="T10" fmla="*/ 82 w 82"/>
                  <a:gd name="T11" fmla="*/ 15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30">
                    <a:moveTo>
                      <a:pt x="82" y="15"/>
                    </a:moveTo>
                    <a:lnTo>
                      <a:pt x="42" y="0"/>
                    </a:lnTo>
                    <a:lnTo>
                      <a:pt x="0" y="15"/>
                    </a:lnTo>
                    <a:lnTo>
                      <a:pt x="43" y="30"/>
                    </a:lnTo>
                    <a:lnTo>
                      <a:pt x="42" y="28"/>
                    </a:lnTo>
                    <a:lnTo>
                      <a:pt x="82"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0" name="Freeform 91"/>
              <p:cNvSpPr>
                <a:spLocks/>
              </p:cNvSpPr>
              <p:nvPr/>
            </p:nvSpPr>
            <p:spPr bwMode="auto">
              <a:xfrm>
                <a:off x="1018" y="1525"/>
                <a:ext cx="82" cy="30"/>
              </a:xfrm>
              <a:custGeom>
                <a:avLst/>
                <a:gdLst>
                  <a:gd name="T0" fmla="*/ 42 w 82"/>
                  <a:gd name="T1" fmla="*/ 0 h 30"/>
                  <a:gd name="T2" fmla="*/ 0 w 82"/>
                  <a:gd name="T3" fmla="*/ 15 h 30"/>
                  <a:gd name="T4" fmla="*/ 40 w 82"/>
                  <a:gd name="T5" fmla="*/ 30 h 30"/>
                  <a:gd name="T6" fmla="*/ 82 w 82"/>
                  <a:gd name="T7" fmla="*/ 15 h 30"/>
                  <a:gd name="T8" fmla="*/ 42 w 8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30">
                    <a:moveTo>
                      <a:pt x="42" y="0"/>
                    </a:moveTo>
                    <a:lnTo>
                      <a:pt x="0" y="15"/>
                    </a:lnTo>
                    <a:lnTo>
                      <a:pt x="40" y="30"/>
                    </a:lnTo>
                    <a:lnTo>
                      <a:pt x="82" y="15"/>
                    </a:lnTo>
                    <a:lnTo>
                      <a:pt x="42"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1" name="Freeform 92"/>
              <p:cNvSpPr>
                <a:spLocks/>
              </p:cNvSpPr>
              <p:nvPr/>
            </p:nvSpPr>
            <p:spPr bwMode="auto">
              <a:xfrm>
                <a:off x="1067" y="1544"/>
                <a:ext cx="81" cy="28"/>
              </a:xfrm>
              <a:custGeom>
                <a:avLst/>
                <a:gdLst>
                  <a:gd name="T0" fmla="*/ 81 w 81"/>
                  <a:gd name="T1" fmla="*/ 14 h 28"/>
                  <a:gd name="T2" fmla="*/ 42 w 81"/>
                  <a:gd name="T3" fmla="*/ 0 h 28"/>
                  <a:gd name="T4" fmla="*/ 0 w 81"/>
                  <a:gd name="T5" fmla="*/ 14 h 28"/>
                  <a:gd name="T6" fmla="*/ 39 w 81"/>
                  <a:gd name="T7" fmla="*/ 28 h 28"/>
                  <a:gd name="T8" fmla="*/ 81 w 81"/>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8">
                    <a:moveTo>
                      <a:pt x="81" y="14"/>
                    </a:moveTo>
                    <a:lnTo>
                      <a:pt x="42" y="0"/>
                    </a:lnTo>
                    <a:lnTo>
                      <a:pt x="0" y="14"/>
                    </a:lnTo>
                    <a:lnTo>
                      <a:pt x="39" y="28"/>
                    </a:lnTo>
                    <a:lnTo>
                      <a:pt x="81"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2" name="Freeform 93"/>
              <p:cNvSpPr>
                <a:spLocks/>
              </p:cNvSpPr>
              <p:nvPr/>
            </p:nvSpPr>
            <p:spPr bwMode="auto">
              <a:xfrm>
                <a:off x="1215" y="1562"/>
                <a:ext cx="80" cy="28"/>
              </a:xfrm>
              <a:custGeom>
                <a:avLst/>
                <a:gdLst>
                  <a:gd name="T0" fmla="*/ 80 w 80"/>
                  <a:gd name="T1" fmla="*/ 14 h 28"/>
                  <a:gd name="T2" fmla="*/ 39 w 80"/>
                  <a:gd name="T3" fmla="*/ 28 h 28"/>
                  <a:gd name="T4" fmla="*/ 0 w 80"/>
                  <a:gd name="T5" fmla="*/ 14 h 28"/>
                  <a:gd name="T6" fmla="*/ 41 w 80"/>
                  <a:gd name="T7" fmla="*/ 0 h 28"/>
                  <a:gd name="T8" fmla="*/ 80 w 80"/>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8">
                    <a:moveTo>
                      <a:pt x="80" y="14"/>
                    </a:moveTo>
                    <a:lnTo>
                      <a:pt x="39" y="28"/>
                    </a:lnTo>
                    <a:lnTo>
                      <a:pt x="0" y="14"/>
                    </a:lnTo>
                    <a:lnTo>
                      <a:pt x="41" y="0"/>
                    </a:lnTo>
                    <a:lnTo>
                      <a:pt x="8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3" name="Freeform 94"/>
              <p:cNvSpPr>
                <a:spLocks/>
              </p:cNvSpPr>
              <p:nvPr/>
            </p:nvSpPr>
            <p:spPr bwMode="auto">
              <a:xfrm>
                <a:off x="1166" y="1544"/>
                <a:ext cx="81" cy="29"/>
              </a:xfrm>
              <a:custGeom>
                <a:avLst/>
                <a:gdLst>
                  <a:gd name="T0" fmla="*/ 81 w 81"/>
                  <a:gd name="T1" fmla="*/ 14 h 29"/>
                  <a:gd name="T2" fmla="*/ 40 w 81"/>
                  <a:gd name="T3" fmla="*/ 29 h 29"/>
                  <a:gd name="T4" fmla="*/ 0 w 81"/>
                  <a:gd name="T5" fmla="*/ 14 h 29"/>
                  <a:gd name="T6" fmla="*/ 41 w 81"/>
                  <a:gd name="T7" fmla="*/ 0 h 29"/>
                  <a:gd name="T8" fmla="*/ 81 w 81"/>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81" y="14"/>
                    </a:moveTo>
                    <a:lnTo>
                      <a:pt x="40" y="29"/>
                    </a:lnTo>
                    <a:lnTo>
                      <a:pt x="0" y="14"/>
                    </a:lnTo>
                    <a:lnTo>
                      <a:pt x="41" y="0"/>
                    </a:lnTo>
                    <a:lnTo>
                      <a:pt x="81"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4" name="Freeform 95"/>
              <p:cNvSpPr>
                <a:spLocks/>
              </p:cNvSpPr>
              <p:nvPr/>
            </p:nvSpPr>
            <p:spPr bwMode="auto">
              <a:xfrm>
                <a:off x="1118" y="1526"/>
                <a:ext cx="80" cy="29"/>
              </a:xfrm>
              <a:custGeom>
                <a:avLst/>
                <a:gdLst>
                  <a:gd name="T0" fmla="*/ 80 w 80"/>
                  <a:gd name="T1" fmla="*/ 15 h 29"/>
                  <a:gd name="T2" fmla="*/ 39 w 80"/>
                  <a:gd name="T3" fmla="*/ 29 h 29"/>
                  <a:gd name="T4" fmla="*/ 0 w 80"/>
                  <a:gd name="T5" fmla="*/ 14 h 29"/>
                  <a:gd name="T6" fmla="*/ 41 w 80"/>
                  <a:gd name="T7" fmla="*/ 0 h 29"/>
                  <a:gd name="T8" fmla="*/ 80 w 80"/>
                  <a:gd name="T9" fmla="*/ 15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9">
                    <a:moveTo>
                      <a:pt x="80" y="15"/>
                    </a:moveTo>
                    <a:lnTo>
                      <a:pt x="39" y="29"/>
                    </a:lnTo>
                    <a:lnTo>
                      <a:pt x="0" y="14"/>
                    </a:lnTo>
                    <a:lnTo>
                      <a:pt x="41" y="0"/>
                    </a:lnTo>
                    <a:lnTo>
                      <a:pt x="8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5" name="Freeform 96"/>
              <p:cNvSpPr>
                <a:spLocks/>
              </p:cNvSpPr>
              <p:nvPr/>
            </p:nvSpPr>
            <p:spPr bwMode="auto">
              <a:xfrm>
                <a:off x="1069" y="1508"/>
                <a:ext cx="81" cy="29"/>
              </a:xfrm>
              <a:custGeom>
                <a:avLst/>
                <a:gdLst>
                  <a:gd name="T0" fmla="*/ 81 w 81"/>
                  <a:gd name="T1" fmla="*/ 15 h 29"/>
                  <a:gd name="T2" fmla="*/ 40 w 81"/>
                  <a:gd name="T3" fmla="*/ 29 h 29"/>
                  <a:gd name="T4" fmla="*/ 0 w 81"/>
                  <a:gd name="T5" fmla="*/ 14 h 29"/>
                  <a:gd name="T6" fmla="*/ 41 w 81"/>
                  <a:gd name="T7" fmla="*/ 0 h 29"/>
                  <a:gd name="T8" fmla="*/ 81 w 81"/>
                  <a:gd name="T9" fmla="*/ 15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81" y="15"/>
                    </a:moveTo>
                    <a:lnTo>
                      <a:pt x="40" y="29"/>
                    </a:lnTo>
                    <a:lnTo>
                      <a:pt x="0" y="14"/>
                    </a:lnTo>
                    <a:lnTo>
                      <a:pt x="41" y="0"/>
                    </a:lnTo>
                    <a:lnTo>
                      <a:pt x="81"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6" name="Freeform 97"/>
              <p:cNvSpPr>
                <a:spLocks/>
              </p:cNvSpPr>
              <p:nvPr/>
            </p:nvSpPr>
            <p:spPr bwMode="auto">
              <a:xfrm>
                <a:off x="1021" y="1491"/>
                <a:ext cx="80" cy="28"/>
              </a:xfrm>
              <a:custGeom>
                <a:avLst/>
                <a:gdLst>
                  <a:gd name="T0" fmla="*/ 80 w 80"/>
                  <a:gd name="T1" fmla="*/ 14 h 28"/>
                  <a:gd name="T2" fmla="*/ 39 w 80"/>
                  <a:gd name="T3" fmla="*/ 28 h 28"/>
                  <a:gd name="T4" fmla="*/ 0 w 80"/>
                  <a:gd name="T5" fmla="*/ 14 h 28"/>
                  <a:gd name="T6" fmla="*/ 41 w 80"/>
                  <a:gd name="T7" fmla="*/ 0 h 28"/>
                  <a:gd name="T8" fmla="*/ 80 w 80"/>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8">
                    <a:moveTo>
                      <a:pt x="80" y="14"/>
                    </a:moveTo>
                    <a:lnTo>
                      <a:pt x="39" y="28"/>
                    </a:lnTo>
                    <a:lnTo>
                      <a:pt x="0" y="14"/>
                    </a:lnTo>
                    <a:lnTo>
                      <a:pt x="41" y="0"/>
                    </a:lnTo>
                    <a:lnTo>
                      <a:pt x="8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7" name="Freeform 98"/>
              <p:cNvSpPr>
                <a:spLocks/>
              </p:cNvSpPr>
              <p:nvPr/>
            </p:nvSpPr>
            <p:spPr bwMode="auto">
              <a:xfrm>
                <a:off x="972" y="1473"/>
                <a:ext cx="81" cy="28"/>
              </a:xfrm>
              <a:custGeom>
                <a:avLst/>
                <a:gdLst>
                  <a:gd name="T0" fmla="*/ 81 w 81"/>
                  <a:gd name="T1" fmla="*/ 14 h 28"/>
                  <a:gd name="T2" fmla="*/ 40 w 81"/>
                  <a:gd name="T3" fmla="*/ 28 h 28"/>
                  <a:gd name="T4" fmla="*/ 0 w 81"/>
                  <a:gd name="T5" fmla="*/ 14 h 28"/>
                  <a:gd name="T6" fmla="*/ 41 w 81"/>
                  <a:gd name="T7" fmla="*/ 0 h 28"/>
                  <a:gd name="T8" fmla="*/ 81 w 81"/>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8">
                    <a:moveTo>
                      <a:pt x="81" y="14"/>
                    </a:moveTo>
                    <a:lnTo>
                      <a:pt x="40" y="28"/>
                    </a:lnTo>
                    <a:lnTo>
                      <a:pt x="0" y="14"/>
                    </a:lnTo>
                    <a:lnTo>
                      <a:pt x="41" y="0"/>
                    </a:lnTo>
                    <a:lnTo>
                      <a:pt x="81"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8" name="Freeform 99"/>
              <p:cNvSpPr>
                <a:spLocks/>
              </p:cNvSpPr>
              <p:nvPr/>
            </p:nvSpPr>
            <p:spPr bwMode="auto">
              <a:xfrm>
                <a:off x="926" y="1455"/>
                <a:ext cx="78" cy="28"/>
              </a:xfrm>
              <a:custGeom>
                <a:avLst/>
                <a:gdLst>
                  <a:gd name="T0" fmla="*/ 40 w 78"/>
                  <a:gd name="T1" fmla="*/ 0 h 28"/>
                  <a:gd name="T2" fmla="*/ 78 w 78"/>
                  <a:gd name="T3" fmla="*/ 14 h 28"/>
                  <a:gd name="T4" fmla="*/ 37 w 78"/>
                  <a:gd name="T5" fmla="*/ 28 h 28"/>
                  <a:gd name="T6" fmla="*/ 0 w 78"/>
                  <a:gd name="T7" fmla="*/ 15 h 28"/>
                  <a:gd name="T8" fmla="*/ 40 w 7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40" y="0"/>
                    </a:moveTo>
                    <a:lnTo>
                      <a:pt x="78" y="14"/>
                    </a:lnTo>
                    <a:lnTo>
                      <a:pt x="37" y="28"/>
                    </a:lnTo>
                    <a:lnTo>
                      <a:pt x="0" y="15"/>
                    </a:lnTo>
                    <a:lnTo>
                      <a:pt x="4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19" name="Freeform 100"/>
              <p:cNvSpPr>
                <a:spLocks/>
              </p:cNvSpPr>
              <p:nvPr/>
            </p:nvSpPr>
            <p:spPr bwMode="auto">
              <a:xfrm>
                <a:off x="876" y="1473"/>
                <a:ext cx="78" cy="28"/>
              </a:xfrm>
              <a:custGeom>
                <a:avLst/>
                <a:gdLst>
                  <a:gd name="T0" fmla="*/ 0 w 78"/>
                  <a:gd name="T1" fmla="*/ 15 h 28"/>
                  <a:gd name="T2" fmla="*/ 41 w 78"/>
                  <a:gd name="T3" fmla="*/ 0 h 28"/>
                  <a:gd name="T4" fmla="*/ 78 w 78"/>
                  <a:gd name="T5" fmla="*/ 13 h 28"/>
                  <a:gd name="T6" fmla="*/ 37 w 78"/>
                  <a:gd name="T7" fmla="*/ 28 h 28"/>
                  <a:gd name="T8" fmla="*/ 0 w 78"/>
                  <a:gd name="T9" fmla="*/ 15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0" y="15"/>
                    </a:moveTo>
                    <a:lnTo>
                      <a:pt x="41" y="0"/>
                    </a:lnTo>
                    <a:lnTo>
                      <a:pt x="78" y="13"/>
                    </a:lnTo>
                    <a:lnTo>
                      <a:pt x="37" y="28"/>
                    </a:lnTo>
                    <a:lnTo>
                      <a:pt x="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20" name="Freeform 101"/>
              <p:cNvSpPr>
                <a:spLocks/>
              </p:cNvSpPr>
              <p:nvPr/>
            </p:nvSpPr>
            <p:spPr bwMode="auto">
              <a:xfrm>
                <a:off x="921" y="1490"/>
                <a:ext cx="82" cy="29"/>
              </a:xfrm>
              <a:custGeom>
                <a:avLst/>
                <a:gdLst>
                  <a:gd name="T0" fmla="*/ 0 w 82"/>
                  <a:gd name="T1" fmla="*/ 14 h 29"/>
                  <a:gd name="T2" fmla="*/ 42 w 82"/>
                  <a:gd name="T3" fmla="*/ 0 h 29"/>
                  <a:gd name="T4" fmla="*/ 82 w 82"/>
                  <a:gd name="T5" fmla="*/ 14 h 29"/>
                  <a:gd name="T6" fmla="*/ 40 w 82"/>
                  <a:gd name="T7" fmla="*/ 29 h 29"/>
                  <a:gd name="T8" fmla="*/ 0 w 82"/>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0" y="14"/>
                    </a:moveTo>
                    <a:lnTo>
                      <a:pt x="42" y="0"/>
                    </a:lnTo>
                    <a:lnTo>
                      <a:pt x="82" y="14"/>
                    </a:lnTo>
                    <a:lnTo>
                      <a:pt x="40" y="29"/>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21" name="Freeform 102"/>
              <p:cNvSpPr>
                <a:spLocks/>
              </p:cNvSpPr>
              <p:nvPr/>
            </p:nvSpPr>
            <p:spPr bwMode="auto">
              <a:xfrm>
                <a:off x="970" y="1508"/>
                <a:ext cx="81" cy="29"/>
              </a:xfrm>
              <a:custGeom>
                <a:avLst/>
                <a:gdLst>
                  <a:gd name="T0" fmla="*/ 0 w 81"/>
                  <a:gd name="T1" fmla="*/ 14 h 29"/>
                  <a:gd name="T2" fmla="*/ 42 w 81"/>
                  <a:gd name="T3" fmla="*/ 0 h 29"/>
                  <a:gd name="T4" fmla="*/ 81 w 81"/>
                  <a:gd name="T5" fmla="*/ 14 h 29"/>
                  <a:gd name="T6" fmla="*/ 39 w 81"/>
                  <a:gd name="T7" fmla="*/ 29 h 29"/>
                  <a:gd name="T8" fmla="*/ 0 w 81"/>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0" y="14"/>
                    </a:moveTo>
                    <a:lnTo>
                      <a:pt x="42" y="0"/>
                    </a:lnTo>
                    <a:lnTo>
                      <a:pt x="81" y="14"/>
                    </a:lnTo>
                    <a:lnTo>
                      <a:pt x="39" y="29"/>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22" name="Freeform 103"/>
              <p:cNvSpPr>
                <a:spLocks/>
              </p:cNvSpPr>
              <p:nvPr/>
            </p:nvSpPr>
            <p:spPr bwMode="auto">
              <a:xfrm>
                <a:off x="1018" y="1525"/>
                <a:ext cx="82" cy="30"/>
              </a:xfrm>
              <a:custGeom>
                <a:avLst/>
                <a:gdLst>
                  <a:gd name="T0" fmla="*/ 0 w 82"/>
                  <a:gd name="T1" fmla="*/ 15 h 30"/>
                  <a:gd name="T2" fmla="*/ 42 w 82"/>
                  <a:gd name="T3" fmla="*/ 0 h 30"/>
                  <a:gd name="T4" fmla="*/ 82 w 82"/>
                  <a:gd name="T5" fmla="*/ 15 h 30"/>
                  <a:gd name="T6" fmla="*/ 40 w 82"/>
                  <a:gd name="T7" fmla="*/ 30 h 30"/>
                  <a:gd name="T8" fmla="*/ 0 w 82"/>
                  <a:gd name="T9" fmla="*/ 15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30">
                    <a:moveTo>
                      <a:pt x="0" y="15"/>
                    </a:moveTo>
                    <a:lnTo>
                      <a:pt x="42" y="0"/>
                    </a:lnTo>
                    <a:lnTo>
                      <a:pt x="82" y="15"/>
                    </a:lnTo>
                    <a:lnTo>
                      <a:pt x="40" y="30"/>
                    </a:lnTo>
                    <a:lnTo>
                      <a:pt x="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23" name="Freeform 104"/>
              <p:cNvSpPr>
                <a:spLocks/>
              </p:cNvSpPr>
              <p:nvPr/>
            </p:nvSpPr>
            <p:spPr bwMode="auto">
              <a:xfrm>
                <a:off x="1067" y="1544"/>
                <a:ext cx="81" cy="28"/>
              </a:xfrm>
              <a:custGeom>
                <a:avLst/>
                <a:gdLst>
                  <a:gd name="T0" fmla="*/ 0 w 81"/>
                  <a:gd name="T1" fmla="*/ 14 h 28"/>
                  <a:gd name="T2" fmla="*/ 42 w 81"/>
                  <a:gd name="T3" fmla="*/ 0 h 28"/>
                  <a:gd name="T4" fmla="*/ 81 w 81"/>
                  <a:gd name="T5" fmla="*/ 14 h 28"/>
                  <a:gd name="T6" fmla="*/ 39 w 81"/>
                  <a:gd name="T7" fmla="*/ 28 h 28"/>
                  <a:gd name="T8" fmla="*/ 0 w 81"/>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8">
                    <a:moveTo>
                      <a:pt x="0" y="14"/>
                    </a:moveTo>
                    <a:lnTo>
                      <a:pt x="42" y="0"/>
                    </a:lnTo>
                    <a:lnTo>
                      <a:pt x="81" y="14"/>
                    </a:lnTo>
                    <a:lnTo>
                      <a:pt x="39" y="28"/>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24" name="Freeform 105"/>
              <p:cNvSpPr>
                <a:spLocks/>
              </p:cNvSpPr>
              <p:nvPr/>
            </p:nvSpPr>
            <p:spPr bwMode="auto">
              <a:xfrm>
                <a:off x="1115" y="1561"/>
                <a:ext cx="82" cy="30"/>
              </a:xfrm>
              <a:custGeom>
                <a:avLst/>
                <a:gdLst>
                  <a:gd name="T0" fmla="*/ 0 w 82"/>
                  <a:gd name="T1" fmla="*/ 15 h 30"/>
                  <a:gd name="T2" fmla="*/ 42 w 82"/>
                  <a:gd name="T3" fmla="*/ 0 h 30"/>
                  <a:gd name="T4" fmla="*/ 82 w 82"/>
                  <a:gd name="T5" fmla="*/ 15 h 30"/>
                  <a:gd name="T6" fmla="*/ 42 w 82"/>
                  <a:gd name="T7" fmla="*/ 28 h 30"/>
                  <a:gd name="T8" fmla="*/ 43 w 82"/>
                  <a:gd name="T9" fmla="*/ 30 h 30"/>
                  <a:gd name="T10" fmla="*/ 0 w 82"/>
                  <a:gd name="T11" fmla="*/ 15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30">
                    <a:moveTo>
                      <a:pt x="0" y="15"/>
                    </a:moveTo>
                    <a:lnTo>
                      <a:pt x="42" y="0"/>
                    </a:lnTo>
                    <a:lnTo>
                      <a:pt x="82" y="15"/>
                    </a:lnTo>
                    <a:lnTo>
                      <a:pt x="42" y="28"/>
                    </a:lnTo>
                    <a:lnTo>
                      <a:pt x="43" y="30"/>
                    </a:lnTo>
                    <a:lnTo>
                      <a:pt x="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25" name="Freeform 106"/>
              <p:cNvSpPr>
                <a:spLocks/>
              </p:cNvSpPr>
              <p:nvPr/>
            </p:nvSpPr>
            <p:spPr bwMode="auto">
              <a:xfrm>
                <a:off x="1164" y="1579"/>
                <a:ext cx="81" cy="29"/>
              </a:xfrm>
              <a:custGeom>
                <a:avLst/>
                <a:gdLst>
                  <a:gd name="T0" fmla="*/ 0 w 81"/>
                  <a:gd name="T1" fmla="*/ 14 h 29"/>
                  <a:gd name="T2" fmla="*/ 42 w 81"/>
                  <a:gd name="T3" fmla="*/ 0 h 29"/>
                  <a:gd name="T4" fmla="*/ 81 w 81"/>
                  <a:gd name="T5" fmla="*/ 14 h 29"/>
                  <a:gd name="T6" fmla="*/ 39 w 81"/>
                  <a:gd name="T7" fmla="*/ 29 h 29"/>
                  <a:gd name="T8" fmla="*/ 0 w 81"/>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0" y="14"/>
                    </a:moveTo>
                    <a:lnTo>
                      <a:pt x="42" y="0"/>
                    </a:lnTo>
                    <a:lnTo>
                      <a:pt x="81" y="14"/>
                    </a:lnTo>
                    <a:lnTo>
                      <a:pt x="39" y="29"/>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26" name="Freeform 107"/>
              <p:cNvSpPr>
                <a:spLocks/>
              </p:cNvSpPr>
              <p:nvPr/>
            </p:nvSpPr>
            <p:spPr bwMode="auto">
              <a:xfrm>
                <a:off x="1212" y="1597"/>
                <a:ext cx="82" cy="29"/>
              </a:xfrm>
              <a:custGeom>
                <a:avLst/>
                <a:gdLst>
                  <a:gd name="T0" fmla="*/ 39 w 82"/>
                  <a:gd name="T1" fmla="*/ 29 h 29"/>
                  <a:gd name="T2" fmla="*/ 0 w 82"/>
                  <a:gd name="T3" fmla="*/ 14 h 29"/>
                  <a:gd name="T4" fmla="*/ 42 w 82"/>
                  <a:gd name="T5" fmla="*/ 0 h 29"/>
                  <a:gd name="T6" fmla="*/ 82 w 82"/>
                  <a:gd name="T7" fmla="*/ 14 h 29"/>
                  <a:gd name="T8" fmla="*/ 39 w 82"/>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39" y="29"/>
                    </a:moveTo>
                    <a:lnTo>
                      <a:pt x="0" y="14"/>
                    </a:lnTo>
                    <a:lnTo>
                      <a:pt x="42" y="0"/>
                    </a:lnTo>
                    <a:lnTo>
                      <a:pt x="82" y="14"/>
                    </a:lnTo>
                    <a:lnTo>
                      <a:pt x="39"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27" name="Freeform 108"/>
              <p:cNvSpPr>
                <a:spLocks/>
              </p:cNvSpPr>
              <p:nvPr/>
            </p:nvSpPr>
            <p:spPr bwMode="auto">
              <a:xfrm>
                <a:off x="1263" y="1579"/>
                <a:ext cx="82" cy="29"/>
              </a:xfrm>
              <a:custGeom>
                <a:avLst/>
                <a:gdLst>
                  <a:gd name="T0" fmla="*/ 40 w 82"/>
                  <a:gd name="T1" fmla="*/ 29 h 29"/>
                  <a:gd name="T2" fmla="*/ 0 w 82"/>
                  <a:gd name="T3" fmla="*/ 15 h 29"/>
                  <a:gd name="T4" fmla="*/ 41 w 82"/>
                  <a:gd name="T5" fmla="*/ 0 h 29"/>
                  <a:gd name="T6" fmla="*/ 82 w 82"/>
                  <a:gd name="T7" fmla="*/ 15 h 29"/>
                  <a:gd name="T8" fmla="*/ 40 w 82"/>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40" y="29"/>
                    </a:moveTo>
                    <a:lnTo>
                      <a:pt x="0" y="15"/>
                    </a:lnTo>
                    <a:lnTo>
                      <a:pt x="41" y="0"/>
                    </a:lnTo>
                    <a:lnTo>
                      <a:pt x="82" y="15"/>
                    </a:lnTo>
                    <a:lnTo>
                      <a:pt x="40"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9964" name="Rectangle 109"/>
          <p:cNvSpPr>
            <a:spLocks noChangeArrowheads="1"/>
          </p:cNvSpPr>
          <p:nvPr/>
        </p:nvSpPr>
        <p:spPr bwMode="auto">
          <a:xfrm>
            <a:off x="1042988" y="2132013"/>
            <a:ext cx="6481762" cy="360362"/>
          </a:xfrm>
          <a:prstGeom prst="rect">
            <a:avLst/>
          </a:prstGeom>
          <a:noFill/>
          <a:ln w="22225">
            <a:solidFill>
              <a:schemeClr val="accent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zh-CN" sz="1200">
              <a:ea typeface="宋体" pitchFamily="2" charset="-122"/>
            </a:endParaRPr>
          </a:p>
        </p:txBody>
      </p:sp>
      <p:sp>
        <p:nvSpPr>
          <p:cNvPr id="39965" name="Rectangle 110"/>
          <p:cNvSpPr>
            <a:spLocks noChangeArrowheads="1"/>
          </p:cNvSpPr>
          <p:nvPr/>
        </p:nvSpPr>
        <p:spPr bwMode="auto">
          <a:xfrm>
            <a:off x="1114425" y="2205038"/>
            <a:ext cx="650875" cy="2159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登录</a:t>
            </a:r>
          </a:p>
        </p:txBody>
      </p:sp>
      <p:sp>
        <p:nvSpPr>
          <p:cNvPr id="39966" name="Rectangle 111"/>
          <p:cNvSpPr>
            <a:spLocks noChangeArrowheads="1"/>
          </p:cNvSpPr>
          <p:nvPr/>
        </p:nvSpPr>
        <p:spPr bwMode="auto">
          <a:xfrm>
            <a:off x="1824038" y="2205038"/>
            <a:ext cx="650875" cy="215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浏览</a:t>
            </a:r>
          </a:p>
        </p:txBody>
      </p:sp>
      <p:sp>
        <p:nvSpPr>
          <p:cNvPr id="39967" name="Rectangle 112"/>
          <p:cNvSpPr>
            <a:spLocks noChangeArrowheads="1"/>
          </p:cNvSpPr>
          <p:nvPr/>
        </p:nvSpPr>
        <p:spPr bwMode="auto">
          <a:xfrm>
            <a:off x="2535238" y="2205038"/>
            <a:ext cx="650875" cy="2159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搜索</a:t>
            </a:r>
          </a:p>
        </p:txBody>
      </p:sp>
      <p:sp>
        <p:nvSpPr>
          <p:cNvPr id="39968" name="Rectangle 113"/>
          <p:cNvSpPr>
            <a:spLocks noChangeArrowheads="1"/>
          </p:cNvSpPr>
          <p:nvPr/>
        </p:nvSpPr>
        <p:spPr bwMode="auto">
          <a:xfrm>
            <a:off x="3246438" y="2205038"/>
            <a:ext cx="650875" cy="2159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管理</a:t>
            </a:r>
          </a:p>
        </p:txBody>
      </p:sp>
      <p:sp>
        <p:nvSpPr>
          <p:cNvPr id="39969" name="Rectangle 114"/>
          <p:cNvSpPr>
            <a:spLocks noChangeArrowheads="1"/>
          </p:cNvSpPr>
          <p:nvPr/>
        </p:nvSpPr>
        <p:spPr bwMode="auto">
          <a:xfrm>
            <a:off x="3957638" y="2205038"/>
            <a:ext cx="650875" cy="2159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下载</a:t>
            </a:r>
          </a:p>
        </p:txBody>
      </p:sp>
      <p:sp>
        <p:nvSpPr>
          <p:cNvPr id="39970" name="Line 115"/>
          <p:cNvSpPr>
            <a:spLocks noChangeShapeType="1"/>
          </p:cNvSpPr>
          <p:nvPr/>
        </p:nvSpPr>
        <p:spPr bwMode="auto">
          <a:xfrm>
            <a:off x="1762125" y="1916113"/>
            <a:ext cx="0" cy="21590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1" name="Line 116"/>
          <p:cNvSpPr>
            <a:spLocks noChangeShapeType="1"/>
          </p:cNvSpPr>
          <p:nvPr/>
        </p:nvSpPr>
        <p:spPr bwMode="auto">
          <a:xfrm>
            <a:off x="4138613" y="1916113"/>
            <a:ext cx="0" cy="21590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2" name="Line 117"/>
          <p:cNvSpPr>
            <a:spLocks noChangeShapeType="1"/>
          </p:cNvSpPr>
          <p:nvPr/>
        </p:nvSpPr>
        <p:spPr bwMode="auto">
          <a:xfrm>
            <a:off x="2843213" y="1916113"/>
            <a:ext cx="0" cy="21590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3" name="Line 118"/>
          <p:cNvSpPr>
            <a:spLocks noChangeShapeType="1"/>
          </p:cNvSpPr>
          <p:nvPr/>
        </p:nvSpPr>
        <p:spPr bwMode="auto">
          <a:xfrm>
            <a:off x="3490913" y="1916113"/>
            <a:ext cx="0" cy="215900"/>
          </a:xfrm>
          <a:prstGeom prst="line">
            <a:avLst/>
          </a:prstGeom>
          <a:noFill/>
          <a:ln w="9525">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4" name="Line 119"/>
          <p:cNvSpPr>
            <a:spLocks noChangeShapeType="1"/>
          </p:cNvSpPr>
          <p:nvPr/>
        </p:nvSpPr>
        <p:spPr bwMode="auto">
          <a:xfrm>
            <a:off x="5148263" y="1916113"/>
            <a:ext cx="0" cy="215900"/>
          </a:xfrm>
          <a:prstGeom prst="line">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5" name="Line 120"/>
          <p:cNvSpPr>
            <a:spLocks noChangeShapeType="1"/>
          </p:cNvSpPr>
          <p:nvPr/>
        </p:nvSpPr>
        <p:spPr bwMode="auto">
          <a:xfrm>
            <a:off x="2338388" y="1916113"/>
            <a:ext cx="0" cy="215900"/>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6" name="Line 121"/>
          <p:cNvSpPr>
            <a:spLocks noChangeShapeType="1"/>
          </p:cNvSpPr>
          <p:nvPr/>
        </p:nvSpPr>
        <p:spPr bwMode="auto">
          <a:xfrm>
            <a:off x="1762125" y="2492375"/>
            <a:ext cx="0" cy="21590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7" name="Line 122"/>
          <p:cNvSpPr>
            <a:spLocks noChangeShapeType="1"/>
          </p:cNvSpPr>
          <p:nvPr/>
        </p:nvSpPr>
        <p:spPr bwMode="auto">
          <a:xfrm>
            <a:off x="4138613" y="2492375"/>
            <a:ext cx="0" cy="21590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8" name="Line 123"/>
          <p:cNvSpPr>
            <a:spLocks noChangeShapeType="1"/>
          </p:cNvSpPr>
          <p:nvPr/>
        </p:nvSpPr>
        <p:spPr bwMode="auto">
          <a:xfrm>
            <a:off x="2843213" y="2492375"/>
            <a:ext cx="0" cy="21590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9" name="Line 124"/>
          <p:cNvSpPr>
            <a:spLocks noChangeShapeType="1"/>
          </p:cNvSpPr>
          <p:nvPr/>
        </p:nvSpPr>
        <p:spPr bwMode="auto">
          <a:xfrm>
            <a:off x="3490913" y="2492375"/>
            <a:ext cx="0" cy="215900"/>
          </a:xfrm>
          <a:prstGeom prst="line">
            <a:avLst/>
          </a:prstGeom>
          <a:noFill/>
          <a:ln w="9525">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80" name="Line 125"/>
          <p:cNvSpPr>
            <a:spLocks noChangeShapeType="1"/>
          </p:cNvSpPr>
          <p:nvPr/>
        </p:nvSpPr>
        <p:spPr bwMode="auto">
          <a:xfrm>
            <a:off x="6948488" y="2492375"/>
            <a:ext cx="0" cy="215900"/>
          </a:xfrm>
          <a:prstGeom prst="line">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81" name="Line 126"/>
          <p:cNvSpPr>
            <a:spLocks noChangeShapeType="1"/>
          </p:cNvSpPr>
          <p:nvPr/>
        </p:nvSpPr>
        <p:spPr bwMode="auto">
          <a:xfrm>
            <a:off x="2338388" y="2492375"/>
            <a:ext cx="0" cy="215900"/>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82" name="Rectangle 127"/>
          <p:cNvSpPr>
            <a:spLocks noChangeArrowheads="1"/>
          </p:cNvSpPr>
          <p:nvPr/>
        </p:nvSpPr>
        <p:spPr bwMode="auto">
          <a:xfrm>
            <a:off x="4668838" y="2205038"/>
            <a:ext cx="650875" cy="2159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分析</a:t>
            </a:r>
          </a:p>
        </p:txBody>
      </p:sp>
      <p:sp>
        <p:nvSpPr>
          <p:cNvPr id="39983" name="Rectangle 274"/>
          <p:cNvSpPr>
            <a:spLocks noChangeArrowheads="1"/>
          </p:cNvSpPr>
          <p:nvPr/>
        </p:nvSpPr>
        <p:spPr bwMode="ltGray">
          <a:xfrm>
            <a:off x="7856538" y="1341438"/>
            <a:ext cx="288925" cy="5256212"/>
          </a:xfrm>
          <a:prstGeom prst="rect">
            <a:avLst/>
          </a:prstGeom>
          <a:solidFill>
            <a:schemeClr val="bg2"/>
          </a:solidFill>
          <a:ln>
            <a:noFill/>
          </a:ln>
          <a:extLst>
            <a:ext uri="{91240B29-F687-4F45-9708-019B960494DF}">
              <a14:hiddenLine xmlns:a14="http://schemas.microsoft.com/office/drawing/2010/main" w="15875">
                <a:solidFill>
                  <a:schemeClr val="bg2"/>
                </a:solidFill>
                <a:miter lim="800000"/>
                <a:headEnd/>
                <a:tailEnd/>
              </a14:hiddenLine>
            </a:ext>
          </a:extLst>
        </p:spPr>
        <p:txBody>
          <a:bodyPr wrap="none" anchor="ctr"/>
          <a:lstStyle/>
          <a:p>
            <a:pPr algn="ctr"/>
            <a:endParaRPr lang="zh-CN" altLang="en-US" sz="1500" b="1">
              <a:solidFill>
                <a:schemeClr val="folHlink"/>
              </a:solidFill>
              <a:ea typeface="宋体" pitchFamily="2" charset="-122"/>
            </a:endParaRPr>
          </a:p>
          <a:p>
            <a:pPr algn="ctr"/>
            <a:r>
              <a:rPr lang="zh-CN" altLang="en-US" sz="1500" b="1">
                <a:solidFill>
                  <a:schemeClr val="folHlink"/>
                </a:solidFill>
                <a:ea typeface="宋体" pitchFamily="2" charset="-122"/>
              </a:rPr>
              <a:t>管</a:t>
            </a:r>
          </a:p>
          <a:p>
            <a:pPr algn="ctr"/>
            <a:r>
              <a:rPr lang="zh-CN" altLang="en-US" sz="1500" b="1">
                <a:solidFill>
                  <a:schemeClr val="folHlink"/>
                </a:solidFill>
                <a:ea typeface="宋体" pitchFamily="2" charset="-122"/>
              </a:rPr>
              <a:t>理</a:t>
            </a:r>
            <a:endParaRPr lang="zh-CN" altLang="en-US" sz="1500">
              <a:solidFill>
                <a:schemeClr val="folHlink"/>
              </a:solidFill>
              <a:ea typeface="宋体" pitchFamily="2" charset="-122"/>
            </a:endParaRPr>
          </a:p>
        </p:txBody>
      </p:sp>
      <p:sp>
        <p:nvSpPr>
          <p:cNvPr id="39984" name="Rectangle 274"/>
          <p:cNvSpPr>
            <a:spLocks noChangeArrowheads="1"/>
          </p:cNvSpPr>
          <p:nvPr/>
        </p:nvSpPr>
        <p:spPr bwMode="ltGray">
          <a:xfrm>
            <a:off x="8145463" y="1341438"/>
            <a:ext cx="288925" cy="5256212"/>
          </a:xfrm>
          <a:prstGeom prst="rect">
            <a:avLst/>
          </a:prstGeom>
          <a:solidFill>
            <a:schemeClr val="folHlink"/>
          </a:solidFill>
          <a:ln w="15875">
            <a:solidFill>
              <a:schemeClr val="bg2"/>
            </a:solidFill>
            <a:miter lim="800000"/>
            <a:headEnd/>
            <a:tailEnd/>
          </a:ln>
        </p:spPr>
        <p:txBody>
          <a:bodyPr wrap="none" anchor="ctr"/>
          <a:lstStyle/>
          <a:p>
            <a:pPr algn="ctr"/>
            <a:endParaRPr lang="zh-CN" altLang="en-US" sz="1500" b="1">
              <a:solidFill>
                <a:schemeClr val="bg2"/>
              </a:solidFill>
              <a:ea typeface="宋体" pitchFamily="2" charset="-122"/>
            </a:endParaRPr>
          </a:p>
          <a:p>
            <a:pPr algn="ctr"/>
            <a:r>
              <a:rPr lang="zh-CN" altLang="en-US" sz="1500" b="1">
                <a:solidFill>
                  <a:schemeClr val="bg2"/>
                </a:solidFill>
                <a:ea typeface="宋体" pitchFamily="2" charset="-122"/>
              </a:rPr>
              <a:t>安</a:t>
            </a:r>
          </a:p>
          <a:p>
            <a:pPr algn="ctr"/>
            <a:r>
              <a:rPr lang="zh-CN" altLang="en-US" sz="1500" b="1">
                <a:solidFill>
                  <a:schemeClr val="bg2"/>
                </a:solidFill>
                <a:ea typeface="宋体" pitchFamily="2" charset="-122"/>
              </a:rPr>
              <a:t>全</a:t>
            </a:r>
            <a:endParaRPr lang="zh-CN" altLang="en-US" sz="1500">
              <a:solidFill>
                <a:schemeClr val="bg2"/>
              </a:solidFill>
              <a:ea typeface="宋体" pitchFamily="2" charset="-122"/>
            </a:endParaRPr>
          </a:p>
        </p:txBody>
      </p:sp>
      <p:sp>
        <p:nvSpPr>
          <p:cNvPr id="39985" name="AutoShape 130"/>
          <p:cNvSpPr>
            <a:spLocks noChangeArrowheads="1"/>
          </p:cNvSpPr>
          <p:nvPr/>
        </p:nvSpPr>
        <p:spPr bwMode="auto">
          <a:xfrm>
            <a:off x="6299200" y="4673600"/>
            <a:ext cx="576263" cy="360363"/>
          </a:xfrm>
          <a:prstGeom prst="can">
            <a:avLst>
              <a:gd name="adj" fmla="val 19593"/>
            </a:avLst>
          </a:prstGeom>
          <a:solidFill>
            <a:schemeClr val="bg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ctr"/>
            <a:r>
              <a:rPr lang="en-US" altLang="zh-CN" sz="1400">
                <a:solidFill>
                  <a:srgbClr val="A10007"/>
                </a:solidFill>
                <a:ea typeface="宋体" pitchFamily="2" charset="-122"/>
              </a:rPr>
              <a:t>Mart</a:t>
            </a:r>
          </a:p>
        </p:txBody>
      </p:sp>
      <p:sp>
        <p:nvSpPr>
          <p:cNvPr id="39986" name="AutoShape 131"/>
          <p:cNvSpPr>
            <a:spLocks noChangeArrowheads="1"/>
          </p:cNvSpPr>
          <p:nvPr/>
        </p:nvSpPr>
        <p:spPr bwMode="auto">
          <a:xfrm>
            <a:off x="5651500" y="5033963"/>
            <a:ext cx="576263" cy="360362"/>
          </a:xfrm>
          <a:prstGeom prst="can">
            <a:avLst>
              <a:gd name="adj" fmla="val 19593"/>
            </a:avLst>
          </a:prstGeom>
          <a:solidFill>
            <a:schemeClr val="bg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ctr"/>
            <a:r>
              <a:rPr lang="en-US" altLang="zh-CN" sz="1400">
                <a:solidFill>
                  <a:srgbClr val="A10007"/>
                </a:solidFill>
                <a:ea typeface="宋体" pitchFamily="2" charset="-122"/>
              </a:rPr>
              <a:t>PDM</a:t>
            </a:r>
          </a:p>
        </p:txBody>
      </p:sp>
      <p:sp>
        <p:nvSpPr>
          <p:cNvPr id="39987" name="AutoShape 132"/>
          <p:cNvSpPr>
            <a:spLocks noChangeArrowheads="1"/>
          </p:cNvSpPr>
          <p:nvPr/>
        </p:nvSpPr>
        <p:spPr bwMode="auto">
          <a:xfrm>
            <a:off x="6372225" y="5249863"/>
            <a:ext cx="576263" cy="360362"/>
          </a:xfrm>
          <a:prstGeom prst="can">
            <a:avLst>
              <a:gd name="adj" fmla="val 19593"/>
            </a:avLst>
          </a:prstGeom>
          <a:solidFill>
            <a:schemeClr val="bg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ctr"/>
            <a:r>
              <a:rPr lang="en-US" altLang="zh-CN" sz="1400">
                <a:solidFill>
                  <a:srgbClr val="A10007"/>
                </a:solidFill>
                <a:ea typeface="宋体" pitchFamily="2" charset="-122"/>
              </a:rPr>
              <a:t>Stage</a:t>
            </a:r>
          </a:p>
        </p:txBody>
      </p:sp>
      <p:sp>
        <p:nvSpPr>
          <p:cNvPr id="39988" name="Line 133"/>
          <p:cNvSpPr>
            <a:spLocks noChangeShapeType="1"/>
          </p:cNvSpPr>
          <p:nvPr/>
        </p:nvSpPr>
        <p:spPr bwMode="auto">
          <a:xfrm flipH="1">
            <a:off x="5435600" y="4818063"/>
            <a:ext cx="863600" cy="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89" name="Line 134"/>
          <p:cNvSpPr>
            <a:spLocks noChangeShapeType="1"/>
          </p:cNvSpPr>
          <p:nvPr/>
        </p:nvSpPr>
        <p:spPr bwMode="auto">
          <a:xfrm flipH="1">
            <a:off x="5435600" y="5465763"/>
            <a:ext cx="936625" cy="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90" name="Line 135"/>
          <p:cNvSpPr>
            <a:spLocks noChangeShapeType="1"/>
          </p:cNvSpPr>
          <p:nvPr/>
        </p:nvSpPr>
        <p:spPr bwMode="auto">
          <a:xfrm flipH="1">
            <a:off x="5435600" y="5249863"/>
            <a:ext cx="215900" cy="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91" name="AutoShape 136"/>
          <p:cNvSpPr>
            <a:spLocks noChangeArrowheads="1"/>
          </p:cNvSpPr>
          <p:nvPr/>
        </p:nvSpPr>
        <p:spPr bwMode="auto">
          <a:xfrm rot="5400000">
            <a:off x="7523163" y="2163762"/>
            <a:ext cx="381000" cy="288925"/>
          </a:xfrm>
          <a:prstGeom prst="downArrow">
            <a:avLst>
              <a:gd name="adj1" fmla="val 50000"/>
              <a:gd name="adj2" fmla="val 51102"/>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64008" bIns="64008" anchor="ctr"/>
          <a:lstStyle/>
          <a:p>
            <a:endParaRPr lang="zh-CN" altLang="en-US">
              <a:ea typeface="宋体" pitchFamily="2" charset="-122"/>
            </a:endParaRPr>
          </a:p>
        </p:txBody>
      </p:sp>
      <p:sp>
        <p:nvSpPr>
          <p:cNvPr id="39992" name="AutoShape 137"/>
          <p:cNvSpPr>
            <a:spLocks noChangeArrowheads="1"/>
          </p:cNvSpPr>
          <p:nvPr/>
        </p:nvSpPr>
        <p:spPr bwMode="auto">
          <a:xfrm rot="5400000">
            <a:off x="7523163" y="3043237"/>
            <a:ext cx="381000" cy="288925"/>
          </a:xfrm>
          <a:prstGeom prst="downArrow">
            <a:avLst>
              <a:gd name="adj1" fmla="val 50000"/>
              <a:gd name="adj2" fmla="val 51102"/>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64008" bIns="64008" anchor="ctr"/>
          <a:lstStyle/>
          <a:p>
            <a:endParaRPr lang="zh-CN" altLang="en-US">
              <a:ea typeface="宋体" pitchFamily="2" charset="-122"/>
            </a:endParaRPr>
          </a:p>
        </p:txBody>
      </p:sp>
      <p:sp>
        <p:nvSpPr>
          <p:cNvPr id="39993" name="AutoShape 138"/>
          <p:cNvSpPr>
            <a:spLocks noChangeArrowheads="1"/>
          </p:cNvSpPr>
          <p:nvPr/>
        </p:nvSpPr>
        <p:spPr bwMode="auto">
          <a:xfrm rot="5400000">
            <a:off x="7523163" y="4822825"/>
            <a:ext cx="381000" cy="288925"/>
          </a:xfrm>
          <a:prstGeom prst="downArrow">
            <a:avLst>
              <a:gd name="adj1" fmla="val 50000"/>
              <a:gd name="adj2" fmla="val 51102"/>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64008" bIns="64008" anchor="ctr"/>
          <a:lstStyle/>
          <a:p>
            <a:endParaRPr lang="zh-CN" altLang="en-US">
              <a:ea typeface="宋体" pitchFamily="2" charset="-122"/>
            </a:endParaRPr>
          </a:p>
        </p:txBody>
      </p:sp>
      <p:sp>
        <p:nvSpPr>
          <p:cNvPr id="39994" name="AutoShape 139"/>
          <p:cNvSpPr>
            <a:spLocks noChangeArrowheads="1"/>
          </p:cNvSpPr>
          <p:nvPr/>
        </p:nvSpPr>
        <p:spPr bwMode="auto">
          <a:xfrm rot="5400000">
            <a:off x="7523163" y="6283325"/>
            <a:ext cx="381000" cy="288925"/>
          </a:xfrm>
          <a:prstGeom prst="downArrow">
            <a:avLst>
              <a:gd name="adj1" fmla="val 50000"/>
              <a:gd name="adj2" fmla="val 51102"/>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64008" bIns="64008" anchor="ctr"/>
          <a:lstStyle/>
          <a:p>
            <a:endParaRPr lang="zh-CN" altLang="en-US">
              <a:ea typeface="宋体" pitchFamily="2" charset="-122"/>
            </a:endParaRPr>
          </a:p>
        </p:txBody>
      </p:sp>
      <p:grpSp>
        <p:nvGrpSpPr>
          <p:cNvPr id="39995" name="Group 140"/>
          <p:cNvGrpSpPr>
            <a:grpSpLocks/>
          </p:cNvGrpSpPr>
          <p:nvPr/>
        </p:nvGrpSpPr>
        <p:grpSpPr bwMode="auto">
          <a:xfrm>
            <a:off x="1588" y="1339850"/>
            <a:ext cx="1008062" cy="381000"/>
            <a:chOff x="22" y="844"/>
            <a:chExt cx="635" cy="240"/>
          </a:xfrm>
        </p:grpSpPr>
        <p:sp>
          <p:nvSpPr>
            <p:cNvPr id="40183" name="Text Box 141"/>
            <p:cNvSpPr txBox="1">
              <a:spLocks noChangeArrowheads="1"/>
            </p:cNvSpPr>
            <p:nvPr/>
          </p:nvSpPr>
          <p:spPr bwMode="auto">
            <a:xfrm>
              <a:off x="22" y="852"/>
              <a:ext cx="454" cy="227"/>
            </a:xfrm>
            <a:prstGeom prst="rect">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tIns="64008" bIns="64008"/>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1200" b="1">
                  <a:solidFill>
                    <a:schemeClr val="bg1"/>
                  </a:solidFill>
                  <a:ea typeface="宋体" pitchFamily="2" charset="-122"/>
                </a:rPr>
                <a:t>用户层</a:t>
              </a:r>
            </a:p>
          </p:txBody>
        </p:sp>
        <p:sp>
          <p:nvSpPr>
            <p:cNvPr id="40184" name="AutoShape 142"/>
            <p:cNvSpPr>
              <a:spLocks noChangeArrowheads="1"/>
            </p:cNvSpPr>
            <p:nvPr/>
          </p:nvSpPr>
          <p:spPr bwMode="auto">
            <a:xfrm rot="-5400000">
              <a:off x="447" y="873"/>
              <a:ext cx="240" cy="181"/>
            </a:xfrm>
            <a:prstGeom prst="downArrow">
              <a:avLst>
                <a:gd name="adj1" fmla="val 51667"/>
                <a:gd name="adj2" fmla="val 65750"/>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tIns="64008" bIns="64008" anchor="ctr"/>
            <a:lstStyle/>
            <a:p>
              <a:endParaRPr lang="zh-CN" altLang="en-US">
                <a:ea typeface="宋体" pitchFamily="2" charset="-122"/>
              </a:endParaRPr>
            </a:p>
          </p:txBody>
        </p:sp>
      </p:grpSp>
      <p:sp>
        <p:nvSpPr>
          <p:cNvPr id="39996" name="AutoShape 143"/>
          <p:cNvSpPr>
            <a:spLocks noChangeArrowheads="1"/>
          </p:cNvSpPr>
          <p:nvPr/>
        </p:nvSpPr>
        <p:spPr bwMode="auto">
          <a:xfrm rot="5400000">
            <a:off x="7523163" y="1387475"/>
            <a:ext cx="381000" cy="288925"/>
          </a:xfrm>
          <a:prstGeom prst="downArrow">
            <a:avLst>
              <a:gd name="adj1" fmla="val 50000"/>
              <a:gd name="adj2" fmla="val 51102"/>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64008" bIns="64008" anchor="ctr"/>
          <a:lstStyle/>
          <a:p>
            <a:endParaRPr lang="zh-CN" altLang="en-US">
              <a:ea typeface="宋体" pitchFamily="2" charset="-122"/>
            </a:endParaRPr>
          </a:p>
        </p:txBody>
      </p:sp>
      <p:grpSp>
        <p:nvGrpSpPr>
          <p:cNvPr id="39997" name="Group 144"/>
          <p:cNvGrpSpPr>
            <a:grpSpLocks/>
          </p:cNvGrpSpPr>
          <p:nvPr/>
        </p:nvGrpSpPr>
        <p:grpSpPr bwMode="auto">
          <a:xfrm>
            <a:off x="8624888" y="5373688"/>
            <a:ext cx="457200" cy="420687"/>
            <a:chOff x="2579" y="882"/>
            <a:chExt cx="296" cy="272"/>
          </a:xfrm>
        </p:grpSpPr>
        <p:grpSp>
          <p:nvGrpSpPr>
            <p:cNvPr id="40169" name="Group 145"/>
            <p:cNvGrpSpPr>
              <a:grpSpLocks/>
            </p:cNvGrpSpPr>
            <p:nvPr/>
          </p:nvGrpSpPr>
          <p:grpSpPr bwMode="auto">
            <a:xfrm>
              <a:off x="2579" y="894"/>
              <a:ext cx="192" cy="215"/>
              <a:chOff x="2563" y="894"/>
              <a:chExt cx="208" cy="231"/>
            </a:xfrm>
          </p:grpSpPr>
          <p:sp>
            <p:nvSpPr>
              <p:cNvPr id="40175" name="Rectangle 146"/>
              <p:cNvSpPr>
                <a:spLocks noChangeArrowheads="1"/>
              </p:cNvSpPr>
              <p:nvPr/>
            </p:nvSpPr>
            <p:spPr bwMode="auto">
              <a:xfrm>
                <a:off x="2610" y="1044"/>
                <a:ext cx="115" cy="3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
            <p:nvSpPr>
              <p:cNvPr id="40176" name="Rectangle 147"/>
              <p:cNvSpPr>
                <a:spLocks noChangeArrowheads="1"/>
              </p:cNvSpPr>
              <p:nvPr/>
            </p:nvSpPr>
            <p:spPr bwMode="auto">
              <a:xfrm>
                <a:off x="2578" y="896"/>
                <a:ext cx="179" cy="148"/>
              </a:xfrm>
              <a:prstGeom prst="rect">
                <a:avLst/>
              </a:prstGeom>
              <a:solidFill>
                <a:srgbClr val="FF8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
            <p:nvSpPr>
              <p:cNvPr id="40177" name="Freeform 148"/>
              <p:cNvSpPr>
                <a:spLocks/>
              </p:cNvSpPr>
              <p:nvPr/>
            </p:nvSpPr>
            <p:spPr bwMode="auto">
              <a:xfrm>
                <a:off x="2609" y="1043"/>
                <a:ext cx="116" cy="29"/>
              </a:xfrm>
              <a:custGeom>
                <a:avLst/>
                <a:gdLst>
                  <a:gd name="T0" fmla="*/ 0 w 116"/>
                  <a:gd name="T1" fmla="*/ 0 h 29"/>
                  <a:gd name="T2" fmla="*/ 116 w 116"/>
                  <a:gd name="T3" fmla="*/ 0 h 29"/>
                  <a:gd name="T4" fmla="*/ 116 w 116"/>
                  <a:gd name="T5" fmla="*/ 29 h 29"/>
                  <a:gd name="T6" fmla="*/ 0 w 116"/>
                  <a:gd name="T7" fmla="*/ 29 h 29"/>
                  <a:gd name="T8" fmla="*/ 0 w 116"/>
                  <a:gd name="T9" fmla="*/ 0 h 29"/>
                  <a:gd name="T10" fmla="*/ 0 w 116"/>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29">
                    <a:moveTo>
                      <a:pt x="0" y="0"/>
                    </a:moveTo>
                    <a:lnTo>
                      <a:pt x="116" y="0"/>
                    </a:lnTo>
                    <a:lnTo>
                      <a:pt x="116" y="29"/>
                    </a:lnTo>
                    <a:lnTo>
                      <a:pt x="0" y="29"/>
                    </a:lnTo>
                    <a:lnTo>
                      <a:pt x="0" y="0"/>
                    </a:lnTo>
                    <a:close/>
                  </a:path>
                </a:pathLst>
              </a:custGeom>
              <a:noFill/>
              <a:ln w="4763">
                <a:solidFill>
                  <a:srgbClr val="AC193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78" name="Freeform 149"/>
              <p:cNvSpPr>
                <a:spLocks/>
              </p:cNvSpPr>
              <p:nvPr/>
            </p:nvSpPr>
            <p:spPr bwMode="auto">
              <a:xfrm>
                <a:off x="2578" y="894"/>
                <a:ext cx="178" cy="149"/>
              </a:xfrm>
              <a:custGeom>
                <a:avLst/>
                <a:gdLst>
                  <a:gd name="T0" fmla="*/ 0 w 178"/>
                  <a:gd name="T1" fmla="*/ 0 h 149"/>
                  <a:gd name="T2" fmla="*/ 178 w 178"/>
                  <a:gd name="T3" fmla="*/ 0 h 149"/>
                  <a:gd name="T4" fmla="*/ 178 w 178"/>
                  <a:gd name="T5" fmla="*/ 149 h 149"/>
                  <a:gd name="T6" fmla="*/ 0 w 178"/>
                  <a:gd name="T7" fmla="*/ 149 h 149"/>
                  <a:gd name="T8" fmla="*/ 0 w 178"/>
                  <a:gd name="T9" fmla="*/ 0 h 149"/>
                  <a:gd name="T10" fmla="*/ 0 w 178"/>
                  <a:gd name="T11" fmla="*/ 0 h 1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8" h="149">
                    <a:moveTo>
                      <a:pt x="0" y="0"/>
                    </a:moveTo>
                    <a:lnTo>
                      <a:pt x="178" y="0"/>
                    </a:lnTo>
                    <a:lnTo>
                      <a:pt x="178" y="149"/>
                    </a:lnTo>
                    <a:lnTo>
                      <a:pt x="0" y="149"/>
                    </a:lnTo>
                    <a:lnTo>
                      <a:pt x="0" y="0"/>
                    </a:lnTo>
                    <a:close/>
                  </a:path>
                </a:pathLst>
              </a:custGeom>
              <a:solidFill>
                <a:schemeClr val="accent1"/>
              </a:solidFill>
              <a:ln w="7938">
                <a:solidFill>
                  <a:srgbClr val="FF8700"/>
                </a:solidFill>
                <a:prstDash val="solid"/>
                <a:round/>
                <a:headEnd/>
                <a:tailEnd/>
              </a:ln>
            </p:spPr>
            <p:txBody>
              <a:bodyPr/>
              <a:lstStyle/>
              <a:p>
                <a:endParaRPr lang="zh-CN" altLang="en-US"/>
              </a:p>
            </p:txBody>
          </p:sp>
          <p:sp>
            <p:nvSpPr>
              <p:cNvPr id="40179" name="Freeform 150"/>
              <p:cNvSpPr>
                <a:spLocks/>
              </p:cNvSpPr>
              <p:nvPr/>
            </p:nvSpPr>
            <p:spPr bwMode="auto">
              <a:xfrm>
                <a:off x="2563" y="1074"/>
                <a:ext cx="208" cy="51"/>
              </a:xfrm>
              <a:custGeom>
                <a:avLst/>
                <a:gdLst>
                  <a:gd name="T0" fmla="*/ 15 w 208"/>
                  <a:gd name="T1" fmla="*/ 0 h 51"/>
                  <a:gd name="T2" fmla="*/ 192 w 208"/>
                  <a:gd name="T3" fmla="*/ 0 h 51"/>
                  <a:gd name="T4" fmla="*/ 208 w 208"/>
                  <a:gd name="T5" fmla="*/ 51 h 51"/>
                  <a:gd name="T6" fmla="*/ 0 w 208"/>
                  <a:gd name="T7" fmla="*/ 51 h 51"/>
                  <a:gd name="T8" fmla="*/ 15 w 208"/>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51">
                    <a:moveTo>
                      <a:pt x="15" y="0"/>
                    </a:moveTo>
                    <a:lnTo>
                      <a:pt x="192" y="0"/>
                    </a:lnTo>
                    <a:lnTo>
                      <a:pt x="208" y="51"/>
                    </a:lnTo>
                    <a:lnTo>
                      <a:pt x="0" y="5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80" name="Freeform 151"/>
              <p:cNvSpPr>
                <a:spLocks/>
              </p:cNvSpPr>
              <p:nvPr/>
            </p:nvSpPr>
            <p:spPr bwMode="auto">
              <a:xfrm>
                <a:off x="2591" y="908"/>
                <a:ext cx="152" cy="122"/>
              </a:xfrm>
              <a:custGeom>
                <a:avLst/>
                <a:gdLst>
                  <a:gd name="T0" fmla="*/ 17 w 152"/>
                  <a:gd name="T1" fmla="*/ 0 h 122"/>
                  <a:gd name="T2" fmla="*/ 134 w 152"/>
                  <a:gd name="T3" fmla="*/ 0 h 122"/>
                  <a:gd name="T4" fmla="*/ 141 w 152"/>
                  <a:gd name="T5" fmla="*/ 2 h 122"/>
                  <a:gd name="T6" fmla="*/ 147 w 152"/>
                  <a:gd name="T7" fmla="*/ 5 h 122"/>
                  <a:gd name="T8" fmla="*/ 152 w 152"/>
                  <a:gd name="T9" fmla="*/ 12 h 122"/>
                  <a:gd name="T10" fmla="*/ 152 w 152"/>
                  <a:gd name="T11" fmla="*/ 19 h 122"/>
                  <a:gd name="T12" fmla="*/ 152 w 152"/>
                  <a:gd name="T13" fmla="*/ 105 h 122"/>
                  <a:gd name="T14" fmla="*/ 152 w 152"/>
                  <a:gd name="T15" fmla="*/ 112 h 122"/>
                  <a:gd name="T16" fmla="*/ 147 w 152"/>
                  <a:gd name="T17" fmla="*/ 117 h 122"/>
                  <a:gd name="T18" fmla="*/ 141 w 152"/>
                  <a:gd name="T19" fmla="*/ 122 h 122"/>
                  <a:gd name="T20" fmla="*/ 134 w 152"/>
                  <a:gd name="T21" fmla="*/ 122 h 122"/>
                  <a:gd name="T22" fmla="*/ 17 w 152"/>
                  <a:gd name="T23" fmla="*/ 122 h 122"/>
                  <a:gd name="T24" fmla="*/ 10 w 152"/>
                  <a:gd name="T25" fmla="*/ 122 h 122"/>
                  <a:gd name="T26" fmla="*/ 5 w 152"/>
                  <a:gd name="T27" fmla="*/ 117 h 122"/>
                  <a:gd name="T28" fmla="*/ 1 w 152"/>
                  <a:gd name="T29" fmla="*/ 112 h 122"/>
                  <a:gd name="T30" fmla="*/ 0 w 152"/>
                  <a:gd name="T31" fmla="*/ 105 h 122"/>
                  <a:gd name="T32" fmla="*/ 0 w 152"/>
                  <a:gd name="T33" fmla="*/ 19 h 122"/>
                  <a:gd name="T34" fmla="*/ 1 w 152"/>
                  <a:gd name="T35" fmla="*/ 12 h 122"/>
                  <a:gd name="T36" fmla="*/ 5 w 152"/>
                  <a:gd name="T37" fmla="*/ 5 h 122"/>
                  <a:gd name="T38" fmla="*/ 10 w 152"/>
                  <a:gd name="T39" fmla="*/ 2 h 122"/>
                  <a:gd name="T40" fmla="*/ 17 w 152"/>
                  <a:gd name="T41" fmla="*/ 0 h 1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122">
                    <a:moveTo>
                      <a:pt x="17" y="0"/>
                    </a:moveTo>
                    <a:lnTo>
                      <a:pt x="134" y="0"/>
                    </a:lnTo>
                    <a:lnTo>
                      <a:pt x="141" y="2"/>
                    </a:lnTo>
                    <a:lnTo>
                      <a:pt x="147" y="5"/>
                    </a:lnTo>
                    <a:lnTo>
                      <a:pt x="152" y="12"/>
                    </a:lnTo>
                    <a:lnTo>
                      <a:pt x="152" y="19"/>
                    </a:lnTo>
                    <a:lnTo>
                      <a:pt x="152" y="105"/>
                    </a:lnTo>
                    <a:lnTo>
                      <a:pt x="152" y="112"/>
                    </a:lnTo>
                    <a:lnTo>
                      <a:pt x="147" y="117"/>
                    </a:lnTo>
                    <a:lnTo>
                      <a:pt x="141" y="122"/>
                    </a:lnTo>
                    <a:lnTo>
                      <a:pt x="134" y="122"/>
                    </a:lnTo>
                    <a:lnTo>
                      <a:pt x="17" y="122"/>
                    </a:lnTo>
                    <a:lnTo>
                      <a:pt x="10" y="122"/>
                    </a:lnTo>
                    <a:lnTo>
                      <a:pt x="5" y="117"/>
                    </a:lnTo>
                    <a:lnTo>
                      <a:pt x="1" y="112"/>
                    </a:lnTo>
                    <a:lnTo>
                      <a:pt x="0" y="105"/>
                    </a:lnTo>
                    <a:lnTo>
                      <a:pt x="0" y="19"/>
                    </a:lnTo>
                    <a:lnTo>
                      <a:pt x="1" y="12"/>
                    </a:lnTo>
                    <a:lnTo>
                      <a:pt x="5" y="5"/>
                    </a:lnTo>
                    <a:lnTo>
                      <a:pt x="10" y="2"/>
                    </a:lnTo>
                    <a:lnTo>
                      <a:pt x="1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81" name="Freeform 152"/>
              <p:cNvSpPr>
                <a:spLocks/>
              </p:cNvSpPr>
              <p:nvPr/>
            </p:nvSpPr>
            <p:spPr bwMode="auto">
              <a:xfrm>
                <a:off x="2563" y="1072"/>
                <a:ext cx="208" cy="51"/>
              </a:xfrm>
              <a:custGeom>
                <a:avLst/>
                <a:gdLst>
                  <a:gd name="T0" fmla="*/ 16 w 208"/>
                  <a:gd name="T1" fmla="*/ 0 h 51"/>
                  <a:gd name="T2" fmla="*/ 192 w 208"/>
                  <a:gd name="T3" fmla="*/ 0 h 51"/>
                  <a:gd name="T4" fmla="*/ 208 w 208"/>
                  <a:gd name="T5" fmla="*/ 51 h 51"/>
                  <a:gd name="T6" fmla="*/ 0 w 208"/>
                  <a:gd name="T7" fmla="*/ 51 h 51"/>
                  <a:gd name="T8" fmla="*/ 16 w 208"/>
                  <a:gd name="T9" fmla="*/ 0 h 51"/>
                  <a:gd name="T10" fmla="*/ 16 w 208"/>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51">
                    <a:moveTo>
                      <a:pt x="16" y="0"/>
                    </a:moveTo>
                    <a:lnTo>
                      <a:pt x="192" y="0"/>
                    </a:lnTo>
                    <a:lnTo>
                      <a:pt x="208" y="51"/>
                    </a:lnTo>
                    <a:lnTo>
                      <a:pt x="0" y="51"/>
                    </a:lnTo>
                    <a:lnTo>
                      <a:pt x="16" y="0"/>
                    </a:lnTo>
                    <a:close/>
                  </a:path>
                </a:pathLst>
              </a:custGeom>
              <a:noFill/>
              <a:ln w="7938">
                <a:solidFill>
                  <a:srgbClr val="FF87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82" name="Freeform 153"/>
              <p:cNvSpPr>
                <a:spLocks/>
              </p:cNvSpPr>
              <p:nvPr/>
            </p:nvSpPr>
            <p:spPr bwMode="auto">
              <a:xfrm>
                <a:off x="2591" y="906"/>
                <a:ext cx="152" cy="123"/>
              </a:xfrm>
              <a:custGeom>
                <a:avLst/>
                <a:gdLst>
                  <a:gd name="T0" fmla="*/ 17 w 152"/>
                  <a:gd name="T1" fmla="*/ 0 h 123"/>
                  <a:gd name="T2" fmla="*/ 135 w 152"/>
                  <a:gd name="T3" fmla="*/ 0 h 123"/>
                  <a:gd name="T4" fmla="*/ 135 w 152"/>
                  <a:gd name="T5" fmla="*/ 0 h 123"/>
                  <a:gd name="T6" fmla="*/ 142 w 152"/>
                  <a:gd name="T7" fmla="*/ 2 h 123"/>
                  <a:gd name="T8" fmla="*/ 147 w 152"/>
                  <a:gd name="T9" fmla="*/ 5 h 123"/>
                  <a:gd name="T10" fmla="*/ 152 w 152"/>
                  <a:gd name="T11" fmla="*/ 12 h 123"/>
                  <a:gd name="T12" fmla="*/ 152 w 152"/>
                  <a:gd name="T13" fmla="*/ 19 h 123"/>
                  <a:gd name="T14" fmla="*/ 152 w 152"/>
                  <a:gd name="T15" fmla="*/ 105 h 123"/>
                  <a:gd name="T16" fmla="*/ 152 w 152"/>
                  <a:gd name="T17" fmla="*/ 105 h 123"/>
                  <a:gd name="T18" fmla="*/ 152 w 152"/>
                  <a:gd name="T19" fmla="*/ 112 h 123"/>
                  <a:gd name="T20" fmla="*/ 147 w 152"/>
                  <a:gd name="T21" fmla="*/ 117 h 123"/>
                  <a:gd name="T22" fmla="*/ 142 w 152"/>
                  <a:gd name="T23" fmla="*/ 123 h 123"/>
                  <a:gd name="T24" fmla="*/ 135 w 152"/>
                  <a:gd name="T25" fmla="*/ 123 h 123"/>
                  <a:gd name="T26" fmla="*/ 17 w 152"/>
                  <a:gd name="T27" fmla="*/ 123 h 123"/>
                  <a:gd name="T28" fmla="*/ 17 w 152"/>
                  <a:gd name="T29" fmla="*/ 123 h 123"/>
                  <a:gd name="T30" fmla="*/ 10 w 152"/>
                  <a:gd name="T31" fmla="*/ 123 h 123"/>
                  <a:gd name="T32" fmla="*/ 5 w 152"/>
                  <a:gd name="T33" fmla="*/ 117 h 123"/>
                  <a:gd name="T34" fmla="*/ 2 w 152"/>
                  <a:gd name="T35" fmla="*/ 112 h 123"/>
                  <a:gd name="T36" fmla="*/ 0 w 152"/>
                  <a:gd name="T37" fmla="*/ 105 h 123"/>
                  <a:gd name="T38" fmla="*/ 0 w 152"/>
                  <a:gd name="T39" fmla="*/ 19 h 123"/>
                  <a:gd name="T40" fmla="*/ 0 w 152"/>
                  <a:gd name="T41" fmla="*/ 19 h 123"/>
                  <a:gd name="T42" fmla="*/ 2 w 152"/>
                  <a:gd name="T43" fmla="*/ 12 h 123"/>
                  <a:gd name="T44" fmla="*/ 5 w 152"/>
                  <a:gd name="T45" fmla="*/ 5 h 123"/>
                  <a:gd name="T46" fmla="*/ 10 w 152"/>
                  <a:gd name="T47" fmla="*/ 2 h 123"/>
                  <a:gd name="T48" fmla="*/ 17 w 152"/>
                  <a:gd name="T49" fmla="*/ 0 h 123"/>
                  <a:gd name="T50" fmla="*/ 17 w 152"/>
                  <a:gd name="T51" fmla="*/ 0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52" h="123">
                    <a:moveTo>
                      <a:pt x="17" y="0"/>
                    </a:moveTo>
                    <a:lnTo>
                      <a:pt x="135" y="0"/>
                    </a:lnTo>
                    <a:lnTo>
                      <a:pt x="142" y="2"/>
                    </a:lnTo>
                    <a:lnTo>
                      <a:pt x="147" y="5"/>
                    </a:lnTo>
                    <a:lnTo>
                      <a:pt x="152" y="12"/>
                    </a:lnTo>
                    <a:lnTo>
                      <a:pt x="152" y="19"/>
                    </a:lnTo>
                    <a:lnTo>
                      <a:pt x="152" y="105"/>
                    </a:lnTo>
                    <a:lnTo>
                      <a:pt x="152" y="112"/>
                    </a:lnTo>
                    <a:lnTo>
                      <a:pt x="147" y="117"/>
                    </a:lnTo>
                    <a:lnTo>
                      <a:pt x="142" y="123"/>
                    </a:lnTo>
                    <a:lnTo>
                      <a:pt x="135" y="123"/>
                    </a:lnTo>
                    <a:lnTo>
                      <a:pt x="17" y="123"/>
                    </a:lnTo>
                    <a:lnTo>
                      <a:pt x="10" y="123"/>
                    </a:lnTo>
                    <a:lnTo>
                      <a:pt x="5" y="117"/>
                    </a:lnTo>
                    <a:lnTo>
                      <a:pt x="2" y="112"/>
                    </a:lnTo>
                    <a:lnTo>
                      <a:pt x="0" y="105"/>
                    </a:lnTo>
                    <a:lnTo>
                      <a:pt x="0" y="19"/>
                    </a:lnTo>
                    <a:lnTo>
                      <a:pt x="2" y="12"/>
                    </a:lnTo>
                    <a:lnTo>
                      <a:pt x="5" y="5"/>
                    </a:lnTo>
                    <a:lnTo>
                      <a:pt x="10" y="2"/>
                    </a:lnTo>
                    <a:lnTo>
                      <a:pt x="17" y="0"/>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0170" name="Group 154"/>
            <p:cNvGrpSpPr>
              <a:grpSpLocks/>
            </p:cNvGrpSpPr>
            <p:nvPr/>
          </p:nvGrpSpPr>
          <p:grpSpPr bwMode="auto">
            <a:xfrm>
              <a:off x="2757" y="882"/>
              <a:ext cx="118" cy="272"/>
              <a:chOff x="2712" y="848"/>
              <a:chExt cx="168" cy="388"/>
            </a:xfrm>
          </p:grpSpPr>
          <p:sp>
            <p:nvSpPr>
              <p:cNvPr id="40171" name="Oval 155"/>
              <p:cNvSpPr>
                <a:spLocks noChangeArrowheads="1"/>
              </p:cNvSpPr>
              <p:nvPr/>
            </p:nvSpPr>
            <p:spPr bwMode="auto">
              <a:xfrm>
                <a:off x="2724" y="848"/>
                <a:ext cx="144" cy="14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nvGrpSpPr>
              <p:cNvPr id="40172" name="Group 156"/>
              <p:cNvGrpSpPr>
                <a:grpSpLocks/>
              </p:cNvGrpSpPr>
              <p:nvPr/>
            </p:nvGrpSpPr>
            <p:grpSpPr bwMode="auto">
              <a:xfrm>
                <a:off x="2712" y="1004"/>
                <a:ext cx="168" cy="232"/>
                <a:chOff x="2712" y="1004"/>
                <a:chExt cx="168" cy="232"/>
              </a:xfrm>
            </p:grpSpPr>
            <p:sp>
              <p:nvSpPr>
                <p:cNvPr id="40173" name="AutoShape 157"/>
                <p:cNvSpPr>
                  <a:spLocks noChangeArrowheads="1"/>
                </p:cNvSpPr>
                <p:nvPr/>
              </p:nvSpPr>
              <p:spPr bwMode="auto">
                <a:xfrm>
                  <a:off x="2712" y="1004"/>
                  <a:ext cx="168" cy="232"/>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0174" name="Rectangle 158"/>
                <p:cNvSpPr>
                  <a:spLocks noChangeArrowheads="1"/>
                </p:cNvSpPr>
                <p:nvPr/>
              </p:nvSpPr>
              <p:spPr bwMode="auto">
                <a:xfrm>
                  <a:off x="2712" y="1048"/>
                  <a:ext cx="168" cy="1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grpSp>
      <p:sp>
        <p:nvSpPr>
          <p:cNvPr id="39998" name="Text Box 159"/>
          <p:cNvSpPr txBox="1">
            <a:spLocks noChangeArrowheads="1"/>
          </p:cNvSpPr>
          <p:nvPr/>
        </p:nvSpPr>
        <p:spPr bwMode="auto">
          <a:xfrm>
            <a:off x="8697913" y="5805488"/>
            <a:ext cx="360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spcBef>
                <a:spcPct val="50000"/>
              </a:spcBef>
            </a:pPr>
            <a:r>
              <a:rPr lang="en-US" altLang="zh-CN" sz="1200">
                <a:solidFill>
                  <a:schemeClr val="accent2"/>
                </a:solidFill>
                <a:ea typeface="宋体" pitchFamily="2" charset="-122"/>
              </a:rPr>
              <a:t>DBA</a:t>
            </a:r>
          </a:p>
        </p:txBody>
      </p:sp>
      <p:sp>
        <p:nvSpPr>
          <p:cNvPr id="39999" name="Line 160"/>
          <p:cNvSpPr>
            <a:spLocks noChangeShapeType="1"/>
          </p:cNvSpPr>
          <p:nvPr/>
        </p:nvSpPr>
        <p:spPr bwMode="auto">
          <a:xfrm>
            <a:off x="8434388" y="5516563"/>
            <a:ext cx="215900" cy="0"/>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000" name="Group 161"/>
          <p:cNvGrpSpPr>
            <a:grpSpLocks/>
          </p:cNvGrpSpPr>
          <p:nvPr/>
        </p:nvGrpSpPr>
        <p:grpSpPr bwMode="auto">
          <a:xfrm>
            <a:off x="8650288" y="4149725"/>
            <a:ext cx="457200" cy="420688"/>
            <a:chOff x="2579" y="882"/>
            <a:chExt cx="296" cy="272"/>
          </a:xfrm>
        </p:grpSpPr>
        <p:grpSp>
          <p:nvGrpSpPr>
            <p:cNvPr id="40155" name="Group 162"/>
            <p:cNvGrpSpPr>
              <a:grpSpLocks/>
            </p:cNvGrpSpPr>
            <p:nvPr/>
          </p:nvGrpSpPr>
          <p:grpSpPr bwMode="auto">
            <a:xfrm>
              <a:off x="2579" y="894"/>
              <a:ext cx="192" cy="215"/>
              <a:chOff x="2563" y="894"/>
              <a:chExt cx="208" cy="231"/>
            </a:xfrm>
          </p:grpSpPr>
          <p:sp>
            <p:nvSpPr>
              <p:cNvPr id="40161" name="Rectangle 163"/>
              <p:cNvSpPr>
                <a:spLocks noChangeArrowheads="1"/>
              </p:cNvSpPr>
              <p:nvPr/>
            </p:nvSpPr>
            <p:spPr bwMode="auto">
              <a:xfrm>
                <a:off x="2610" y="1044"/>
                <a:ext cx="115" cy="3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
            <p:nvSpPr>
              <p:cNvPr id="40162" name="Rectangle 164"/>
              <p:cNvSpPr>
                <a:spLocks noChangeArrowheads="1"/>
              </p:cNvSpPr>
              <p:nvPr/>
            </p:nvSpPr>
            <p:spPr bwMode="auto">
              <a:xfrm>
                <a:off x="2578" y="896"/>
                <a:ext cx="179" cy="148"/>
              </a:xfrm>
              <a:prstGeom prst="rect">
                <a:avLst/>
              </a:prstGeom>
              <a:solidFill>
                <a:srgbClr val="FF8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
            <p:nvSpPr>
              <p:cNvPr id="40163" name="Freeform 165"/>
              <p:cNvSpPr>
                <a:spLocks/>
              </p:cNvSpPr>
              <p:nvPr/>
            </p:nvSpPr>
            <p:spPr bwMode="auto">
              <a:xfrm>
                <a:off x="2609" y="1043"/>
                <a:ext cx="116" cy="29"/>
              </a:xfrm>
              <a:custGeom>
                <a:avLst/>
                <a:gdLst>
                  <a:gd name="T0" fmla="*/ 0 w 116"/>
                  <a:gd name="T1" fmla="*/ 0 h 29"/>
                  <a:gd name="T2" fmla="*/ 116 w 116"/>
                  <a:gd name="T3" fmla="*/ 0 h 29"/>
                  <a:gd name="T4" fmla="*/ 116 w 116"/>
                  <a:gd name="T5" fmla="*/ 29 h 29"/>
                  <a:gd name="T6" fmla="*/ 0 w 116"/>
                  <a:gd name="T7" fmla="*/ 29 h 29"/>
                  <a:gd name="T8" fmla="*/ 0 w 116"/>
                  <a:gd name="T9" fmla="*/ 0 h 29"/>
                  <a:gd name="T10" fmla="*/ 0 w 116"/>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29">
                    <a:moveTo>
                      <a:pt x="0" y="0"/>
                    </a:moveTo>
                    <a:lnTo>
                      <a:pt x="116" y="0"/>
                    </a:lnTo>
                    <a:lnTo>
                      <a:pt x="116" y="29"/>
                    </a:lnTo>
                    <a:lnTo>
                      <a:pt x="0" y="29"/>
                    </a:lnTo>
                    <a:lnTo>
                      <a:pt x="0" y="0"/>
                    </a:lnTo>
                    <a:close/>
                  </a:path>
                </a:pathLst>
              </a:custGeom>
              <a:noFill/>
              <a:ln w="4763">
                <a:solidFill>
                  <a:srgbClr val="AC193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64" name="Freeform 166"/>
              <p:cNvSpPr>
                <a:spLocks/>
              </p:cNvSpPr>
              <p:nvPr/>
            </p:nvSpPr>
            <p:spPr bwMode="auto">
              <a:xfrm>
                <a:off x="2578" y="894"/>
                <a:ext cx="178" cy="149"/>
              </a:xfrm>
              <a:custGeom>
                <a:avLst/>
                <a:gdLst>
                  <a:gd name="T0" fmla="*/ 0 w 178"/>
                  <a:gd name="T1" fmla="*/ 0 h 149"/>
                  <a:gd name="T2" fmla="*/ 178 w 178"/>
                  <a:gd name="T3" fmla="*/ 0 h 149"/>
                  <a:gd name="T4" fmla="*/ 178 w 178"/>
                  <a:gd name="T5" fmla="*/ 149 h 149"/>
                  <a:gd name="T6" fmla="*/ 0 w 178"/>
                  <a:gd name="T7" fmla="*/ 149 h 149"/>
                  <a:gd name="T8" fmla="*/ 0 w 178"/>
                  <a:gd name="T9" fmla="*/ 0 h 149"/>
                  <a:gd name="T10" fmla="*/ 0 w 178"/>
                  <a:gd name="T11" fmla="*/ 0 h 1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8" h="149">
                    <a:moveTo>
                      <a:pt x="0" y="0"/>
                    </a:moveTo>
                    <a:lnTo>
                      <a:pt x="178" y="0"/>
                    </a:lnTo>
                    <a:lnTo>
                      <a:pt x="178" y="149"/>
                    </a:lnTo>
                    <a:lnTo>
                      <a:pt x="0" y="149"/>
                    </a:lnTo>
                    <a:lnTo>
                      <a:pt x="0" y="0"/>
                    </a:lnTo>
                    <a:close/>
                  </a:path>
                </a:pathLst>
              </a:custGeom>
              <a:solidFill>
                <a:schemeClr val="accent1"/>
              </a:solidFill>
              <a:ln w="7938">
                <a:solidFill>
                  <a:srgbClr val="FF8700"/>
                </a:solidFill>
                <a:prstDash val="solid"/>
                <a:round/>
                <a:headEnd/>
                <a:tailEnd/>
              </a:ln>
            </p:spPr>
            <p:txBody>
              <a:bodyPr/>
              <a:lstStyle/>
              <a:p>
                <a:endParaRPr lang="zh-CN" altLang="en-US"/>
              </a:p>
            </p:txBody>
          </p:sp>
          <p:sp>
            <p:nvSpPr>
              <p:cNvPr id="40165" name="Freeform 167"/>
              <p:cNvSpPr>
                <a:spLocks/>
              </p:cNvSpPr>
              <p:nvPr/>
            </p:nvSpPr>
            <p:spPr bwMode="auto">
              <a:xfrm>
                <a:off x="2563" y="1074"/>
                <a:ext cx="208" cy="51"/>
              </a:xfrm>
              <a:custGeom>
                <a:avLst/>
                <a:gdLst>
                  <a:gd name="T0" fmla="*/ 15 w 208"/>
                  <a:gd name="T1" fmla="*/ 0 h 51"/>
                  <a:gd name="T2" fmla="*/ 192 w 208"/>
                  <a:gd name="T3" fmla="*/ 0 h 51"/>
                  <a:gd name="T4" fmla="*/ 208 w 208"/>
                  <a:gd name="T5" fmla="*/ 51 h 51"/>
                  <a:gd name="T6" fmla="*/ 0 w 208"/>
                  <a:gd name="T7" fmla="*/ 51 h 51"/>
                  <a:gd name="T8" fmla="*/ 15 w 208"/>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51">
                    <a:moveTo>
                      <a:pt x="15" y="0"/>
                    </a:moveTo>
                    <a:lnTo>
                      <a:pt x="192" y="0"/>
                    </a:lnTo>
                    <a:lnTo>
                      <a:pt x="208" y="51"/>
                    </a:lnTo>
                    <a:lnTo>
                      <a:pt x="0" y="5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66" name="Freeform 168"/>
              <p:cNvSpPr>
                <a:spLocks/>
              </p:cNvSpPr>
              <p:nvPr/>
            </p:nvSpPr>
            <p:spPr bwMode="auto">
              <a:xfrm>
                <a:off x="2591" y="908"/>
                <a:ext cx="152" cy="122"/>
              </a:xfrm>
              <a:custGeom>
                <a:avLst/>
                <a:gdLst>
                  <a:gd name="T0" fmla="*/ 17 w 152"/>
                  <a:gd name="T1" fmla="*/ 0 h 122"/>
                  <a:gd name="T2" fmla="*/ 134 w 152"/>
                  <a:gd name="T3" fmla="*/ 0 h 122"/>
                  <a:gd name="T4" fmla="*/ 141 w 152"/>
                  <a:gd name="T5" fmla="*/ 2 h 122"/>
                  <a:gd name="T6" fmla="*/ 147 w 152"/>
                  <a:gd name="T7" fmla="*/ 5 h 122"/>
                  <a:gd name="T8" fmla="*/ 152 w 152"/>
                  <a:gd name="T9" fmla="*/ 12 h 122"/>
                  <a:gd name="T10" fmla="*/ 152 w 152"/>
                  <a:gd name="T11" fmla="*/ 19 h 122"/>
                  <a:gd name="T12" fmla="*/ 152 w 152"/>
                  <a:gd name="T13" fmla="*/ 105 h 122"/>
                  <a:gd name="T14" fmla="*/ 152 w 152"/>
                  <a:gd name="T15" fmla="*/ 112 h 122"/>
                  <a:gd name="T16" fmla="*/ 147 w 152"/>
                  <a:gd name="T17" fmla="*/ 117 h 122"/>
                  <a:gd name="T18" fmla="*/ 141 w 152"/>
                  <a:gd name="T19" fmla="*/ 122 h 122"/>
                  <a:gd name="T20" fmla="*/ 134 w 152"/>
                  <a:gd name="T21" fmla="*/ 122 h 122"/>
                  <a:gd name="T22" fmla="*/ 17 w 152"/>
                  <a:gd name="T23" fmla="*/ 122 h 122"/>
                  <a:gd name="T24" fmla="*/ 10 w 152"/>
                  <a:gd name="T25" fmla="*/ 122 h 122"/>
                  <a:gd name="T26" fmla="*/ 5 w 152"/>
                  <a:gd name="T27" fmla="*/ 117 h 122"/>
                  <a:gd name="T28" fmla="*/ 1 w 152"/>
                  <a:gd name="T29" fmla="*/ 112 h 122"/>
                  <a:gd name="T30" fmla="*/ 0 w 152"/>
                  <a:gd name="T31" fmla="*/ 105 h 122"/>
                  <a:gd name="T32" fmla="*/ 0 w 152"/>
                  <a:gd name="T33" fmla="*/ 19 h 122"/>
                  <a:gd name="T34" fmla="*/ 1 w 152"/>
                  <a:gd name="T35" fmla="*/ 12 h 122"/>
                  <a:gd name="T36" fmla="*/ 5 w 152"/>
                  <a:gd name="T37" fmla="*/ 5 h 122"/>
                  <a:gd name="T38" fmla="*/ 10 w 152"/>
                  <a:gd name="T39" fmla="*/ 2 h 122"/>
                  <a:gd name="T40" fmla="*/ 17 w 152"/>
                  <a:gd name="T41" fmla="*/ 0 h 1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122">
                    <a:moveTo>
                      <a:pt x="17" y="0"/>
                    </a:moveTo>
                    <a:lnTo>
                      <a:pt x="134" y="0"/>
                    </a:lnTo>
                    <a:lnTo>
                      <a:pt x="141" y="2"/>
                    </a:lnTo>
                    <a:lnTo>
                      <a:pt x="147" y="5"/>
                    </a:lnTo>
                    <a:lnTo>
                      <a:pt x="152" y="12"/>
                    </a:lnTo>
                    <a:lnTo>
                      <a:pt x="152" y="19"/>
                    </a:lnTo>
                    <a:lnTo>
                      <a:pt x="152" y="105"/>
                    </a:lnTo>
                    <a:lnTo>
                      <a:pt x="152" y="112"/>
                    </a:lnTo>
                    <a:lnTo>
                      <a:pt x="147" y="117"/>
                    </a:lnTo>
                    <a:lnTo>
                      <a:pt x="141" y="122"/>
                    </a:lnTo>
                    <a:lnTo>
                      <a:pt x="134" y="122"/>
                    </a:lnTo>
                    <a:lnTo>
                      <a:pt x="17" y="122"/>
                    </a:lnTo>
                    <a:lnTo>
                      <a:pt x="10" y="122"/>
                    </a:lnTo>
                    <a:lnTo>
                      <a:pt x="5" y="117"/>
                    </a:lnTo>
                    <a:lnTo>
                      <a:pt x="1" y="112"/>
                    </a:lnTo>
                    <a:lnTo>
                      <a:pt x="0" y="105"/>
                    </a:lnTo>
                    <a:lnTo>
                      <a:pt x="0" y="19"/>
                    </a:lnTo>
                    <a:lnTo>
                      <a:pt x="1" y="12"/>
                    </a:lnTo>
                    <a:lnTo>
                      <a:pt x="5" y="5"/>
                    </a:lnTo>
                    <a:lnTo>
                      <a:pt x="10" y="2"/>
                    </a:lnTo>
                    <a:lnTo>
                      <a:pt x="1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67" name="Freeform 169"/>
              <p:cNvSpPr>
                <a:spLocks/>
              </p:cNvSpPr>
              <p:nvPr/>
            </p:nvSpPr>
            <p:spPr bwMode="auto">
              <a:xfrm>
                <a:off x="2563" y="1072"/>
                <a:ext cx="208" cy="51"/>
              </a:xfrm>
              <a:custGeom>
                <a:avLst/>
                <a:gdLst>
                  <a:gd name="T0" fmla="*/ 16 w 208"/>
                  <a:gd name="T1" fmla="*/ 0 h 51"/>
                  <a:gd name="T2" fmla="*/ 192 w 208"/>
                  <a:gd name="T3" fmla="*/ 0 h 51"/>
                  <a:gd name="T4" fmla="*/ 208 w 208"/>
                  <a:gd name="T5" fmla="*/ 51 h 51"/>
                  <a:gd name="T6" fmla="*/ 0 w 208"/>
                  <a:gd name="T7" fmla="*/ 51 h 51"/>
                  <a:gd name="T8" fmla="*/ 16 w 208"/>
                  <a:gd name="T9" fmla="*/ 0 h 51"/>
                  <a:gd name="T10" fmla="*/ 16 w 208"/>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51">
                    <a:moveTo>
                      <a:pt x="16" y="0"/>
                    </a:moveTo>
                    <a:lnTo>
                      <a:pt x="192" y="0"/>
                    </a:lnTo>
                    <a:lnTo>
                      <a:pt x="208" y="51"/>
                    </a:lnTo>
                    <a:lnTo>
                      <a:pt x="0" y="51"/>
                    </a:lnTo>
                    <a:lnTo>
                      <a:pt x="16" y="0"/>
                    </a:lnTo>
                    <a:close/>
                  </a:path>
                </a:pathLst>
              </a:custGeom>
              <a:noFill/>
              <a:ln w="7938">
                <a:solidFill>
                  <a:srgbClr val="FF87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68" name="Freeform 170"/>
              <p:cNvSpPr>
                <a:spLocks/>
              </p:cNvSpPr>
              <p:nvPr/>
            </p:nvSpPr>
            <p:spPr bwMode="auto">
              <a:xfrm>
                <a:off x="2591" y="906"/>
                <a:ext cx="152" cy="123"/>
              </a:xfrm>
              <a:custGeom>
                <a:avLst/>
                <a:gdLst>
                  <a:gd name="T0" fmla="*/ 17 w 152"/>
                  <a:gd name="T1" fmla="*/ 0 h 123"/>
                  <a:gd name="T2" fmla="*/ 135 w 152"/>
                  <a:gd name="T3" fmla="*/ 0 h 123"/>
                  <a:gd name="T4" fmla="*/ 135 w 152"/>
                  <a:gd name="T5" fmla="*/ 0 h 123"/>
                  <a:gd name="T6" fmla="*/ 142 w 152"/>
                  <a:gd name="T7" fmla="*/ 2 h 123"/>
                  <a:gd name="T8" fmla="*/ 147 w 152"/>
                  <a:gd name="T9" fmla="*/ 5 h 123"/>
                  <a:gd name="T10" fmla="*/ 152 w 152"/>
                  <a:gd name="T11" fmla="*/ 12 h 123"/>
                  <a:gd name="T12" fmla="*/ 152 w 152"/>
                  <a:gd name="T13" fmla="*/ 19 h 123"/>
                  <a:gd name="T14" fmla="*/ 152 w 152"/>
                  <a:gd name="T15" fmla="*/ 105 h 123"/>
                  <a:gd name="T16" fmla="*/ 152 w 152"/>
                  <a:gd name="T17" fmla="*/ 105 h 123"/>
                  <a:gd name="T18" fmla="*/ 152 w 152"/>
                  <a:gd name="T19" fmla="*/ 112 h 123"/>
                  <a:gd name="T20" fmla="*/ 147 w 152"/>
                  <a:gd name="T21" fmla="*/ 117 h 123"/>
                  <a:gd name="T22" fmla="*/ 142 w 152"/>
                  <a:gd name="T23" fmla="*/ 123 h 123"/>
                  <a:gd name="T24" fmla="*/ 135 w 152"/>
                  <a:gd name="T25" fmla="*/ 123 h 123"/>
                  <a:gd name="T26" fmla="*/ 17 w 152"/>
                  <a:gd name="T27" fmla="*/ 123 h 123"/>
                  <a:gd name="T28" fmla="*/ 17 w 152"/>
                  <a:gd name="T29" fmla="*/ 123 h 123"/>
                  <a:gd name="T30" fmla="*/ 10 w 152"/>
                  <a:gd name="T31" fmla="*/ 123 h 123"/>
                  <a:gd name="T32" fmla="*/ 5 w 152"/>
                  <a:gd name="T33" fmla="*/ 117 h 123"/>
                  <a:gd name="T34" fmla="*/ 2 w 152"/>
                  <a:gd name="T35" fmla="*/ 112 h 123"/>
                  <a:gd name="T36" fmla="*/ 0 w 152"/>
                  <a:gd name="T37" fmla="*/ 105 h 123"/>
                  <a:gd name="T38" fmla="*/ 0 w 152"/>
                  <a:gd name="T39" fmla="*/ 19 h 123"/>
                  <a:gd name="T40" fmla="*/ 0 w 152"/>
                  <a:gd name="T41" fmla="*/ 19 h 123"/>
                  <a:gd name="T42" fmla="*/ 2 w 152"/>
                  <a:gd name="T43" fmla="*/ 12 h 123"/>
                  <a:gd name="T44" fmla="*/ 5 w 152"/>
                  <a:gd name="T45" fmla="*/ 5 h 123"/>
                  <a:gd name="T46" fmla="*/ 10 w 152"/>
                  <a:gd name="T47" fmla="*/ 2 h 123"/>
                  <a:gd name="T48" fmla="*/ 17 w 152"/>
                  <a:gd name="T49" fmla="*/ 0 h 123"/>
                  <a:gd name="T50" fmla="*/ 17 w 152"/>
                  <a:gd name="T51" fmla="*/ 0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52" h="123">
                    <a:moveTo>
                      <a:pt x="17" y="0"/>
                    </a:moveTo>
                    <a:lnTo>
                      <a:pt x="135" y="0"/>
                    </a:lnTo>
                    <a:lnTo>
                      <a:pt x="142" y="2"/>
                    </a:lnTo>
                    <a:lnTo>
                      <a:pt x="147" y="5"/>
                    </a:lnTo>
                    <a:lnTo>
                      <a:pt x="152" y="12"/>
                    </a:lnTo>
                    <a:lnTo>
                      <a:pt x="152" y="19"/>
                    </a:lnTo>
                    <a:lnTo>
                      <a:pt x="152" y="105"/>
                    </a:lnTo>
                    <a:lnTo>
                      <a:pt x="152" y="112"/>
                    </a:lnTo>
                    <a:lnTo>
                      <a:pt x="147" y="117"/>
                    </a:lnTo>
                    <a:lnTo>
                      <a:pt x="142" y="123"/>
                    </a:lnTo>
                    <a:lnTo>
                      <a:pt x="135" y="123"/>
                    </a:lnTo>
                    <a:lnTo>
                      <a:pt x="17" y="123"/>
                    </a:lnTo>
                    <a:lnTo>
                      <a:pt x="10" y="123"/>
                    </a:lnTo>
                    <a:lnTo>
                      <a:pt x="5" y="117"/>
                    </a:lnTo>
                    <a:lnTo>
                      <a:pt x="2" y="112"/>
                    </a:lnTo>
                    <a:lnTo>
                      <a:pt x="0" y="105"/>
                    </a:lnTo>
                    <a:lnTo>
                      <a:pt x="0" y="19"/>
                    </a:lnTo>
                    <a:lnTo>
                      <a:pt x="2" y="12"/>
                    </a:lnTo>
                    <a:lnTo>
                      <a:pt x="5" y="5"/>
                    </a:lnTo>
                    <a:lnTo>
                      <a:pt x="10" y="2"/>
                    </a:lnTo>
                    <a:lnTo>
                      <a:pt x="17" y="0"/>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0156" name="Group 171"/>
            <p:cNvGrpSpPr>
              <a:grpSpLocks/>
            </p:cNvGrpSpPr>
            <p:nvPr/>
          </p:nvGrpSpPr>
          <p:grpSpPr bwMode="auto">
            <a:xfrm>
              <a:off x="2757" y="882"/>
              <a:ext cx="118" cy="272"/>
              <a:chOff x="2712" y="848"/>
              <a:chExt cx="168" cy="388"/>
            </a:xfrm>
          </p:grpSpPr>
          <p:sp>
            <p:nvSpPr>
              <p:cNvPr id="40157" name="Oval 172"/>
              <p:cNvSpPr>
                <a:spLocks noChangeArrowheads="1"/>
              </p:cNvSpPr>
              <p:nvPr/>
            </p:nvSpPr>
            <p:spPr bwMode="auto">
              <a:xfrm>
                <a:off x="2724" y="848"/>
                <a:ext cx="144" cy="14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nvGrpSpPr>
              <p:cNvPr id="40158" name="Group 173"/>
              <p:cNvGrpSpPr>
                <a:grpSpLocks/>
              </p:cNvGrpSpPr>
              <p:nvPr/>
            </p:nvGrpSpPr>
            <p:grpSpPr bwMode="auto">
              <a:xfrm>
                <a:off x="2712" y="1004"/>
                <a:ext cx="168" cy="232"/>
                <a:chOff x="2712" y="1004"/>
                <a:chExt cx="168" cy="232"/>
              </a:xfrm>
            </p:grpSpPr>
            <p:sp>
              <p:nvSpPr>
                <p:cNvPr id="40159" name="AutoShape 174"/>
                <p:cNvSpPr>
                  <a:spLocks noChangeArrowheads="1"/>
                </p:cNvSpPr>
                <p:nvPr/>
              </p:nvSpPr>
              <p:spPr bwMode="auto">
                <a:xfrm>
                  <a:off x="2712" y="1004"/>
                  <a:ext cx="168" cy="232"/>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0160" name="Rectangle 175"/>
                <p:cNvSpPr>
                  <a:spLocks noChangeArrowheads="1"/>
                </p:cNvSpPr>
                <p:nvPr/>
              </p:nvSpPr>
              <p:spPr bwMode="auto">
                <a:xfrm>
                  <a:off x="2712" y="1048"/>
                  <a:ext cx="168" cy="1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grpSp>
      <p:sp>
        <p:nvSpPr>
          <p:cNvPr id="40001" name="Text Box 176"/>
          <p:cNvSpPr txBox="1">
            <a:spLocks noChangeArrowheads="1"/>
          </p:cNvSpPr>
          <p:nvPr/>
        </p:nvSpPr>
        <p:spPr bwMode="auto">
          <a:xfrm>
            <a:off x="8650288" y="4581525"/>
            <a:ext cx="504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spcBef>
                <a:spcPct val="50000"/>
              </a:spcBef>
            </a:pPr>
            <a:r>
              <a:rPr lang="en-US" altLang="zh-CN" sz="1200">
                <a:solidFill>
                  <a:schemeClr val="accent2"/>
                </a:solidFill>
                <a:ea typeface="宋体" pitchFamily="2" charset="-122"/>
              </a:rPr>
              <a:t>Admin</a:t>
            </a:r>
          </a:p>
        </p:txBody>
      </p:sp>
      <p:sp>
        <p:nvSpPr>
          <p:cNvPr id="40002" name="Line 177"/>
          <p:cNvSpPr>
            <a:spLocks noChangeShapeType="1"/>
          </p:cNvSpPr>
          <p:nvPr/>
        </p:nvSpPr>
        <p:spPr bwMode="auto">
          <a:xfrm>
            <a:off x="8432800" y="4292600"/>
            <a:ext cx="217488" cy="0"/>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03" name="Rectangle 178"/>
          <p:cNvSpPr>
            <a:spLocks noChangeArrowheads="1"/>
          </p:cNvSpPr>
          <p:nvPr/>
        </p:nvSpPr>
        <p:spPr bwMode="auto">
          <a:xfrm>
            <a:off x="1116013" y="3573463"/>
            <a:ext cx="4032250" cy="209550"/>
          </a:xfrm>
          <a:prstGeom prst="rect">
            <a:avLst/>
          </a:prstGeom>
          <a:solidFill>
            <a:srgbClr val="03769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US" altLang="zh-CN" sz="1200" b="1" dirty="0" smtClean="0">
                <a:solidFill>
                  <a:schemeClr val="bg1"/>
                </a:solidFill>
                <a:ea typeface="宋体" pitchFamily="2" charset="-122"/>
              </a:rPr>
              <a:t> </a:t>
            </a:r>
            <a:r>
              <a:rPr lang="en-US" altLang="zh-CN" sz="1200" b="1" dirty="0">
                <a:solidFill>
                  <a:schemeClr val="bg1"/>
                </a:solidFill>
                <a:ea typeface="宋体" pitchFamily="2" charset="-122"/>
              </a:rPr>
              <a:t>Application Platform (TAP)</a:t>
            </a:r>
          </a:p>
        </p:txBody>
      </p:sp>
      <p:sp>
        <p:nvSpPr>
          <p:cNvPr id="40004" name="Rectangle 179"/>
          <p:cNvSpPr>
            <a:spLocks noChangeArrowheads="1"/>
          </p:cNvSpPr>
          <p:nvPr/>
        </p:nvSpPr>
        <p:spPr bwMode="auto">
          <a:xfrm>
            <a:off x="1116013" y="3284538"/>
            <a:ext cx="2303462" cy="234950"/>
          </a:xfrm>
          <a:prstGeom prst="rect">
            <a:avLst/>
          </a:prstGeom>
          <a:solidFill>
            <a:schemeClr val="fo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业务单元</a:t>
            </a:r>
          </a:p>
        </p:txBody>
      </p:sp>
      <p:sp>
        <p:nvSpPr>
          <p:cNvPr id="40005" name="Rectangle 180"/>
          <p:cNvSpPr>
            <a:spLocks noChangeArrowheads="1"/>
          </p:cNvSpPr>
          <p:nvPr/>
        </p:nvSpPr>
        <p:spPr bwMode="auto">
          <a:xfrm rot="5400000">
            <a:off x="4940300" y="3276600"/>
            <a:ext cx="792163" cy="233363"/>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US" altLang="zh-CN" sz="1000">
                <a:solidFill>
                  <a:schemeClr val="bg1"/>
                </a:solidFill>
                <a:ea typeface="宋体" pitchFamily="2" charset="-122"/>
              </a:rPr>
              <a:t>MVC</a:t>
            </a:r>
          </a:p>
        </p:txBody>
      </p:sp>
      <p:sp>
        <p:nvSpPr>
          <p:cNvPr id="40006" name="Rectangle 181"/>
          <p:cNvSpPr>
            <a:spLocks noChangeArrowheads="1"/>
          </p:cNvSpPr>
          <p:nvPr/>
        </p:nvSpPr>
        <p:spPr bwMode="auto">
          <a:xfrm>
            <a:off x="3490913" y="3284538"/>
            <a:ext cx="647700" cy="234950"/>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独立单元</a:t>
            </a:r>
          </a:p>
        </p:txBody>
      </p:sp>
      <p:sp>
        <p:nvSpPr>
          <p:cNvPr id="40007" name="Rectangle 182"/>
          <p:cNvSpPr>
            <a:spLocks noChangeArrowheads="1"/>
          </p:cNvSpPr>
          <p:nvPr/>
        </p:nvSpPr>
        <p:spPr bwMode="auto">
          <a:xfrm>
            <a:off x="4211638" y="3284538"/>
            <a:ext cx="936625" cy="234950"/>
          </a:xfrm>
          <a:prstGeom prst="rect">
            <a:avLst/>
          </a:prstGeom>
          <a:solidFill>
            <a:srgbClr val="6C308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系统管理</a:t>
            </a:r>
          </a:p>
        </p:txBody>
      </p:sp>
      <p:sp>
        <p:nvSpPr>
          <p:cNvPr id="40008" name="Rectangle 183"/>
          <p:cNvSpPr>
            <a:spLocks noChangeArrowheads="1"/>
          </p:cNvSpPr>
          <p:nvPr/>
        </p:nvSpPr>
        <p:spPr bwMode="auto">
          <a:xfrm>
            <a:off x="1806575" y="2997200"/>
            <a:ext cx="576263"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数据标准</a:t>
            </a:r>
          </a:p>
        </p:txBody>
      </p:sp>
      <p:sp>
        <p:nvSpPr>
          <p:cNvPr id="40009" name="Rectangle 184"/>
          <p:cNvSpPr>
            <a:spLocks noChangeArrowheads="1"/>
          </p:cNvSpPr>
          <p:nvPr/>
        </p:nvSpPr>
        <p:spPr bwMode="auto">
          <a:xfrm>
            <a:off x="1116013" y="2997200"/>
            <a:ext cx="576262"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元数据</a:t>
            </a:r>
          </a:p>
        </p:txBody>
      </p:sp>
      <p:sp>
        <p:nvSpPr>
          <p:cNvPr id="40010" name="Rectangle 185"/>
          <p:cNvSpPr>
            <a:spLocks noChangeArrowheads="1"/>
          </p:cNvSpPr>
          <p:nvPr/>
        </p:nvSpPr>
        <p:spPr bwMode="auto">
          <a:xfrm>
            <a:off x="2497138" y="2997200"/>
            <a:ext cx="576262"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数据质量</a:t>
            </a:r>
          </a:p>
        </p:txBody>
      </p:sp>
      <p:sp>
        <p:nvSpPr>
          <p:cNvPr id="40011" name="Rectangle 186"/>
          <p:cNvSpPr>
            <a:spLocks noChangeArrowheads="1"/>
          </p:cNvSpPr>
          <p:nvPr/>
        </p:nvSpPr>
        <p:spPr bwMode="auto">
          <a:xfrm>
            <a:off x="3189288" y="2997200"/>
            <a:ext cx="576262"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需求管理</a:t>
            </a:r>
          </a:p>
        </p:txBody>
      </p:sp>
      <p:sp>
        <p:nvSpPr>
          <p:cNvPr id="40012" name="Rectangle 187"/>
          <p:cNvSpPr>
            <a:spLocks noChangeArrowheads="1"/>
          </p:cNvSpPr>
          <p:nvPr/>
        </p:nvSpPr>
        <p:spPr bwMode="auto">
          <a:xfrm>
            <a:off x="3879850" y="2997200"/>
            <a:ext cx="576263"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数据安全</a:t>
            </a:r>
          </a:p>
        </p:txBody>
      </p:sp>
      <p:sp>
        <p:nvSpPr>
          <p:cNvPr id="40013" name="Rectangle 188"/>
          <p:cNvSpPr>
            <a:spLocks noChangeArrowheads="1"/>
          </p:cNvSpPr>
          <p:nvPr/>
        </p:nvSpPr>
        <p:spPr bwMode="auto">
          <a:xfrm>
            <a:off x="4572000" y="2997200"/>
            <a:ext cx="576263"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灵活查询</a:t>
            </a:r>
          </a:p>
        </p:txBody>
      </p:sp>
      <p:grpSp>
        <p:nvGrpSpPr>
          <p:cNvPr id="40014" name="Group 189"/>
          <p:cNvGrpSpPr>
            <a:grpSpLocks/>
          </p:cNvGrpSpPr>
          <p:nvPr/>
        </p:nvGrpSpPr>
        <p:grpSpPr bwMode="auto">
          <a:xfrm>
            <a:off x="4067175" y="3862388"/>
            <a:ext cx="609600" cy="503237"/>
            <a:chOff x="2472" y="2387"/>
            <a:chExt cx="384" cy="318"/>
          </a:xfrm>
        </p:grpSpPr>
        <p:sp>
          <p:nvSpPr>
            <p:cNvPr id="40153" name="AutoShape 190"/>
            <p:cNvSpPr>
              <a:spLocks noChangeArrowheads="1"/>
            </p:cNvSpPr>
            <p:nvPr/>
          </p:nvSpPr>
          <p:spPr bwMode="auto">
            <a:xfrm rot="10800000" flipV="1">
              <a:off x="2472" y="2387"/>
              <a:ext cx="384" cy="227"/>
            </a:xfrm>
            <a:prstGeom prst="upArrow">
              <a:avLst>
                <a:gd name="adj1" fmla="val 53074"/>
                <a:gd name="adj2" fmla="val 46125"/>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0154" name="AutoShape 191"/>
            <p:cNvSpPr>
              <a:spLocks noChangeArrowheads="1"/>
            </p:cNvSpPr>
            <p:nvPr/>
          </p:nvSpPr>
          <p:spPr bwMode="auto">
            <a:xfrm rot="32904" flipV="1">
              <a:off x="2472" y="2478"/>
              <a:ext cx="384" cy="227"/>
            </a:xfrm>
            <a:prstGeom prst="upArrow">
              <a:avLst>
                <a:gd name="adj1" fmla="val 53074"/>
                <a:gd name="adj2" fmla="val 46125"/>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40015" name="Group 192"/>
          <p:cNvGrpSpPr>
            <a:grpSpLocks/>
          </p:cNvGrpSpPr>
          <p:nvPr/>
        </p:nvGrpSpPr>
        <p:grpSpPr bwMode="auto">
          <a:xfrm>
            <a:off x="0" y="2133600"/>
            <a:ext cx="1008063" cy="381000"/>
            <a:chOff x="22" y="844"/>
            <a:chExt cx="635" cy="240"/>
          </a:xfrm>
        </p:grpSpPr>
        <p:sp>
          <p:nvSpPr>
            <p:cNvPr id="40151" name="Text Box 193"/>
            <p:cNvSpPr txBox="1">
              <a:spLocks noChangeArrowheads="1"/>
            </p:cNvSpPr>
            <p:nvPr/>
          </p:nvSpPr>
          <p:spPr bwMode="auto">
            <a:xfrm>
              <a:off x="22" y="852"/>
              <a:ext cx="454" cy="227"/>
            </a:xfrm>
            <a:prstGeom prst="rect">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tIns="64008" bIns="64008"/>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1200" b="1">
                  <a:solidFill>
                    <a:schemeClr val="bg1"/>
                  </a:solidFill>
                  <a:ea typeface="宋体" pitchFamily="2" charset="-122"/>
                </a:rPr>
                <a:t>访问层</a:t>
              </a:r>
            </a:p>
          </p:txBody>
        </p:sp>
        <p:sp>
          <p:nvSpPr>
            <p:cNvPr id="40152" name="AutoShape 194"/>
            <p:cNvSpPr>
              <a:spLocks noChangeArrowheads="1"/>
            </p:cNvSpPr>
            <p:nvPr/>
          </p:nvSpPr>
          <p:spPr bwMode="auto">
            <a:xfrm rot="-5400000">
              <a:off x="447" y="873"/>
              <a:ext cx="240" cy="181"/>
            </a:xfrm>
            <a:prstGeom prst="downArrow">
              <a:avLst>
                <a:gd name="adj1" fmla="val 51667"/>
                <a:gd name="adj2" fmla="val 65750"/>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tIns="64008" bIns="64008" anchor="ctr"/>
            <a:lstStyle/>
            <a:p>
              <a:endParaRPr lang="zh-CN" altLang="en-US">
                <a:ea typeface="宋体" pitchFamily="2" charset="-122"/>
              </a:endParaRPr>
            </a:p>
          </p:txBody>
        </p:sp>
      </p:grpSp>
      <p:grpSp>
        <p:nvGrpSpPr>
          <p:cNvPr id="40016" name="Group 195"/>
          <p:cNvGrpSpPr>
            <a:grpSpLocks/>
          </p:cNvGrpSpPr>
          <p:nvPr/>
        </p:nvGrpSpPr>
        <p:grpSpPr bwMode="auto">
          <a:xfrm>
            <a:off x="0" y="3068638"/>
            <a:ext cx="1008063" cy="381000"/>
            <a:chOff x="22" y="844"/>
            <a:chExt cx="635" cy="240"/>
          </a:xfrm>
        </p:grpSpPr>
        <p:sp>
          <p:nvSpPr>
            <p:cNvPr id="40149" name="Text Box 196"/>
            <p:cNvSpPr txBox="1">
              <a:spLocks noChangeArrowheads="1"/>
            </p:cNvSpPr>
            <p:nvPr/>
          </p:nvSpPr>
          <p:spPr bwMode="auto">
            <a:xfrm>
              <a:off x="22" y="852"/>
              <a:ext cx="454" cy="227"/>
            </a:xfrm>
            <a:prstGeom prst="rect">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tIns="64008" bIns="64008"/>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1200" b="1">
                  <a:solidFill>
                    <a:schemeClr val="bg1"/>
                  </a:solidFill>
                  <a:ea typeface="宋体" pitchFamily="2" charset="-122"/>
                </a:rPr>
                <a:t>应用层</a:t>
              </a:r>
            </a:p>
          </p:txBody>
        </p:sp>
        <p:sp>
          <p:nvSpPr>
            <p:cNvPr id="40150" name="AutoShape 197"/>
            <p:cNvSpPr>
              <a:spLocks noChangeArrowheads="1"/>
            </p:cNvSpPr>
            <p:nvPr/>
          </p:nvSpPr>
          <p:spPr bwMode="auto">
            <a:xfrm rot="-5400000">
              <a:off x="447" y="873"/>
              <a:ext cx="240" cy="181"/>
            </a:xfrm>
            <a:prstGeom prst="downArrow">
              <a:avLst>
                <a:gd name="adj1" fmla="val 51667"/>
                <a:gd name="adj2" fmla="val 65750"/>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tIns="64008" bIns="64008" anchor="ctr"/>
            <a:lstStyle/>
            <a:p>
              <a:endParaRPr lang="zh-CN" altLang="en-US">
                <a:ea typeface="宋体" pitchFamily="2" charset="-122"/>
              </a:endParaRPr>
            </a:p>
          </p:txBody>
        </p:sp>
      </p:grpSp>
      <p:grpSp>
        <p:nvGrpSpPr>
          <p:cNvPr id="40017" name="Group 198"/>
          <p:cNvGrpSpPr>
            <a:grpSpLocks/>
          </p:cNvGrpSpPr>
          <p:nvPr/>
        </p:nvGrpSpPr>
        <p:grpSpPr bwMode="auto">
          <a:xfrm>
            <a:off x="0" y="4581525"/>
            <a:ext cx="1008063" cy="381000"/>
            <a:chOff x="22" y="844"/>
            <a:chExt cx="635" cy="240"/>
          </a:xfrm>
        </p:grpSpPr>
        <p:sp>
          <p:nvSpPr>
            <p:cNvPr id="40147" name="Text Box 199"/>
            <p:cNvSpPr txBox="1">
              <a:spLocks noChangeArrowheads="1"/>
            </p:cNvSpPr>
            <p:nvPr/>
          </p:nvSpPr>
          <p:spPr bwMode="auto">
            <a:xfrm>
              <a:off x="22" y="852"/>
              <a:ext cx="454" cy="227"/>
            </a:xfrm>
            <a:prstGeom prst="rect">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tIns="64008" bIns="64008"/>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1200" b="1">
                  <a:solidFill>
                    <a:schemeClr val="bg1"/>
                  </a:solidFill>
                  <a:ea typeface="宋体" pitchFamily="2" charset="-122"/>
                </a:rPr>
                <a:t>模型层</a:t>
              </a:r>
            </a:p>
          </p:txBody>
        </p:sp>
        <p:sp>
          <p:nvSpPr>
            <p:cNvPr id="40148" name="AutoShape 200"/>
            <p:cNvSpPr>
              <a:spLocks noChangeArrowheads="1"/>
            </p:cNvSpPr>
            <p:nvPr/>
          </p:nvSpPr>
          <p:spPr bwMode="auto">
            <a:xfrm rot="-5400000">
              <a:off x="447" y="873"/>
              <a:ext cx="240" cy="181"/>
            </a:xfrm>
            <a:prstGeom prst="downArrow">
              <a:avLst>
                <a:gd name="adj1" fmla="val 51667"/>
                <a:gd name="adj2" fmla="val 65750"/>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tIns="64008" bIns="64008" anchor="ctr"/>
            <a:lstStyle/>
            <a:p>
              <a:endParaRPr lang="zh-CN" altLang="en-US">
                <a:ea typeface="宋体" pitchFamily="2" charset="-122"/>
              </a:endParaRPr>
            </a:p>
          </p:txBody>
        </p:sp>
      </p:grpSp>
      <p:grpSp>
        <p:nvGrpSpPr>
          <p:cNvPr id="40018" name="Group 201"/>
          <p:cNvGrpSpPr>
            <a:grpSpLocks/>
          </p:cNvGrpSpPr>
          <p:nvPr/>
        </p:nvGrpSpPr>
        <p:grpSpPr bwMode="auto">
          <a:xfrm>
            <a:off x="0" y="6237288"/>
            <a:ext cx="1008063" cy="381000"/>
            <a:chOff x="22" y="844"/>
            <a:chExt cx="635" cy="240"/>
          </a:xfrm>
        </p:grpSpPr>
        <p:sp>
          <p:nvSpPr>
            <p:cNvPr id="40145" name="Text Box 202"/>
            <p:cNvSpPr txBox="1">
              <a:spLocks noChangeArrowheads="1"/>
            </p:cNvSpPr>
            <p:nvPr/>
          </p:nvSpPr>
          <p:spPr bwMode="auto">
            <a:xfrm>
              <a:off x="22" y="852"/>
              <a:ext cx="454" cy="227"/>
            </a:xfrm>
            <a:prstGeom prst="rect">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tIns="64008" bIns="64008"/>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200">
                  <a:solidFill>
                    <a:schemeClr val="tx1"/>
                  </a:solidFill>
                  <a:latin typeface="Verdana" pitchFamily="34" charset="0"/>
                </a:defRPr>
              </a:lvl3pPr>
              <a:lvl4pPr marL="1600200" indent="-228600">
                <a:defRPr sz="2200">
                  <a:solidFill>
                    <a:schemeClr val="tx1"/>
                  </a:solidFill>
                  <a:latin typeface="Verdana" pitchFamily="34" charset="0"/>
                </a:defRPr>
              </a:lvl4pPr>
              <a:lvl5pPr marL="2057400" indent="-228600">
                <a:defRPr sz="2200">
                  <a:solidFill>
                    <a:schemeClr val="tx1"/>
                  </a:solidFill>
                  <a:latin typeface="Verdana" pitchFamily="34" charset="0"/>
                </a:defRPr>
              </a:lvl5pPr>
              <a:lvl6pPr marL="2514600" indent="-228600" eaLnBrk="0" fontAlgn="base" hangingPunct="0">
                <a:spcBef>
                  <a:spcPct val="0"/>
                </a:spcBef>
                <a:spcAft>
                  <a:spcPct val="0"/>
                </a:spcAft>
                <a:defRPr sz="2200">
                  <a:solidFill>
                    <a:schemeClr val="tx1"/>
                  </a:solidFill>
                  <a:latin typeface="Verdana" pitchFamily="34" charset="0"/>
                </a:defRPr>
              </a:lvl6pPr>
              <a:lvl7pPr marL="2971800" indent="-228600" eaLnBrk="0" fontAlgn="base" hangingPunct="0">
                <a:spcBef>
                  <a:spcPct val="0"/>
                </a:spcBef>
                <a:spcAft>
                  <a:spcPct val="0"/>
                </a:spcAft>
                <a:defRPr sz="2200">
                  <a:solidFill>
                    <a:schemeClr val="tx1"/>
                  </a:solidFill>
                  <a:latin typeface="Verdana" pitchFamily="34" charset="0"/>
                </a:defRPr>
              </a:lvl7pPr>
              <a:lvl8pPr marL="3429000" indent="-228600" eaLnBrk="0" fontAlgn="base" hangingPunct="0">
                <a:spcBef>
                  <a:spcPct val="0"/>
                </a:spcBef>
                <a:spcAft>
                  <a:spcPct val="0"/>
                </a:spcAft>
                <a:defRPr sz="2200">
                  <a:solidFill>
                    <a:schemeClr val="tx1"/>
                  </a:solidFill>
                  <a:latin typeface="Verdana" pitchFamily="34" charset="0"/>
                </a:defRPr>
              </a:lvl8pPr>
              <a:lvl9pPr marL="3886200" indent="-228600" eaLnBrk="0" fontAlgn="base" hangingPunct="0">
                <a:spcBef>
                  <a:spcPct val="0"/>
                </a:spcBef>
                <a:spcAft>
                  <a:spcPct val="0"/>
                </a:spcAft>
                <a:defRPr sz="2200">
                  <a:solidFill>
                    <a:schemeClr val="tx1"/>
                  </a:solidFill>
                  <a:latin typeface="Verdana" pitchFamily="34" charset="0"/>
                </a:defRPr>
              </a:lvl9pPr>
            </a:lstStyle>
            <a:p>
              <a:pPr algn="ctr"/>
              <a:r>
                <a:rPr lang="zh-CN" altLang="en-US" sz="1200" b="1">
                  <a:solidFill>
                    <a:schemeClr val="bg1"/>
                  </a:solidFill>
                  <a:ea typeface="宋体" pitchFamily="2" charset="-122"/>
                </a:rPr>
                <a:t>数据层</a:t>
              </a:r>
            </a:p>
          </p:txBody>
        </p:sp>
        <p:sp>
          <p:nvSpPr>
            <p:cNvPr id="40146" name="AutoShape 203"/>
            <p:cNvSpPr>
              <a:spLocks noChangeArrowheads="1"/>
            </p:cNvSpPr>
            <p:nvPr/>
          </p:nvSpPr>
          <p:spPr bwMode="auto">
            <a:xfrm rot="-5400000">
              <a:off x="447" y="873"/>
              <a:ext cx="240" cy="181"/>
            </a:xfrm>
            <a:prstGeom prst="downArrow">
              <a:avLst>
                <a:gd name="adj1" fmla="val 51667"/>
                <a:gd name="adj2" fmla="val 65750"/>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tIns="64008" bIns="64008" anchor="ctr"/>
            <a:lstStyle/>
            <a:p>
              <a:endParaRPr lang="zh-CN" altLang="en-US">
                <a:ea typeface="宋体" pitchFamily="2" charset="-122"/>
              </a:endParaRPr>
            </a:p>
          </p:txBody>
        </p:sp>
      </p:grpSp>
      <p:sp>
        <p:nvSpPr>
          <p:cNvPr id="40019" name="Rectangle 204"/>
          <p:cNvSpPr>
            <a:spLocks noChangeArrowheads="1"/>
          </p:cNvSpPr>
          <p:nvPr/>
        </p:nvSpPr>
        <p:spPr bwMode="auto">
          <a:xfrm>
            <a:off x="5559425" y="2708275"/>
            <a:ext cx="1992313" cy="1131888"/>
          </a:xfrm>
          <a:prstGeom prst="rect">
            <a:avLst/>
          </a:prstGeom>
          <a:noFill/>
          <a:ln w="22225">
            <a:solidFill>
              <a:schemeClr val="accent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sz="1200">
                <a:solidFill>
                  <a:schemeClr val="accent2"/>
                </a:solidFill>
                <a:ea typeface="宋体" pitchFamily="2" charset="-122"/>
              </a:rPr>
              <a:t>数据管控平台 </a:t>
            </a:r>
            <a:r>
              <a:rPr lang="en-US" altLang="zh-CN" sz="1200">
                <a:solidFill>
                  <a:schemeClr val="accent2"/>
                </a:solidFill>
                <a:ea typeface="宋体" pitchFamily="2" charset="-122"/>
              </a:rPr>
              <a:t>C/S</a:t>
            </a:r>
            <a:r>
              <a:rPr lang="zh-CN" altLang="en-US" sz="1200">
                <a:solidFill>
                  <a:schemeClr val="accent2"/>
                </a:solidFill>
                <a:ea typeface="宋体" pitchFamily="2" charset="-122"/>
              </a:rPr>
              <a:t>应用</a:t>
            </a:r>
            <a:endParaRPr lang="en-US" altLang="zh-CN" sz="1200">
              <a:solidFill>
                <a:schemeClr val="accent2"/>
              </a:solidFill>
              <a:ea typeface="宋体" pitchFamily="2" charset="-122"/>
            </a:endParaRPr>
          </a:p>
        </p:txBody>
      </p:sp>
      <p:sp>
        <p:nvSpPr>
          <p:cNvPr id="40020" name="AutoShape 205"/>
          <p:cNvSpPr>
            <a:spLocks noChangeArrowheads="1"/>
          </p:cNvSpPr>
          <p:nvPr/>
        </p:nvSpPr>
        <p:spPr bwMode="auto">
          <a:xfrm>
            <a:off x="2124075" y="4652963"/>
            <a:ext cx="576263" cy="360362"/>
          </a:xfrm>
          <a:prstGeom prst="can">
            <a:avLst>
              <a:gd name="adj" fmla="val 19593"/>
            </a:avLst>
          </a:prstGeom>
          <a:solidFill>
            <a:schemeClr val="bg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ctr"/>
            <a:r>
              <a:rPr lang="en-US" altLang="zh-CN" sz="1400">
                <a:solidFill>
                  <a:srgbClr val="A10007"/>
                </a:solidFill>
                <a:ea typeface="宋体" pitchFamily="2" charset="-122"/>
              </a:rPr>
              <a:t>ETL</a:t>
            </a:r>
          </a:p>
        </p:txBody>
      </p:sp>
      <p:sp>
        <p:nvSpPr>
          <p:cNvPr id="40021" name="AutoShape 206"/>
          <p:cNvSpPr>
            <a:spLocks noChangeArrowheads="1"/>
          </p:cNvSpPr>
          <p:nvPr/>
        </p:nvSpPr>
        <p:spPr bwMode="auto">
          <a:xfrm>
            <a:off x="2268538" y="5229225"/>
            <a:ext cx="576262" cy="360363"/>
          </a:xfrm>
          <a:prstGeom prst="can">
            <a:avLst>
              <a:gd name="adj" fmla="val 19593"/>
            </a:avLst>
          </a:prstGeom>
          <a:solidFill>
            <a:schemeClr val="bg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ctr"/>
            <a:r>
              <a:rPr lang="en-US" altLang="zh-CN" sz="1400">
                <a:solidFill>
                  <a:srgbClr val="A10007"/>
                </a:solidFill>
                <a:ea typeface="宋体" pitchFamily="2" charset="-122"/>
              </a:rPr>
              <a:t>DBC</a:t>
            </a:r>
          </a:p>
        </p:txBody>
      </p:sp>
      <p:sp>
        <p:nvSpPr>
          <p:cNvPr id="40022" name="Line 207"/>
          <p:cNvSpPr>
            <a:spLocks noChangeShapeType="1"/>
          </p:cNvSpPr>
          <p:nvPr/>
        </p:nvSpPr>
        <p:spPr bwMode="auto">
          <a:xfrm>
            <a:off x="2700338" y="4868863"/>
            <a:ext cx="503237" cy="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23" name="Line 208"/>
          <p:cNvSpPr>
            <a:spLocks noChangeShapeType="1"/>
          </p:cNvSpPr>
          <p:nvPr/>
        </p:nvSpPr>
        <p:spPr bwMode="auto">
          <a:xfrm>
            <a:off x="2843213" y="5445125"/>
            <a:ext cx="360362" cy="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24" name="Rectangle 209"/>
          <p:cNvSpPr>
            <a:spLocks noChangeArrowheads="1"/>
          </p:cNvSpPr>
          <p:nvPr/>
        </p:nvSpPr>
        <p:spPr bwMode="auto">
          <a:xfrm>
            <a:off x="6732588" y="6288088"/>
            <a:ext cx="792162" cy="288925"/>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1400">
                <a:solidFill>
                  <a:schemeClr val="bg1"/>
                </a:solidFill>
                <a:ea typeface="宋体" pitchFamily="2" charset="-122"/>
              </a:rPr>
              <a:t>Perl</a:t>
            </a:r>
          </a:p>
        </p:txBody>
      </p:sp>
      <p:grpSp>
        <p:nvGrpSpPr>
          <p:cNvPr id="40025" name="Group 210"/>
          <p:cNvGrpSpPr>
            <a:grpSpLocks/>
          </p:cNvGrpSpPr>
          <p:nvPr/>
        </p:nvGrpSpPr>
        <p:grpSpPr bwMode="auto">
          <a:xfrm>
            <a:off x="6732588" y="1268413"/>
            <a:ext cx="255587" cy="668337"/>
            <a:chOff x="2517" y="1057"/>
            <a:chExt cx="217" cy="569"/>
          </a:xfrm>
        </p:grpSpPr>
        <p:sp>
          <p:nvSpPr>
            <p:cNvPr id="40142" name="Freeform 211"/>
            <p:cNvSpPr>
              <a:spLocks/>
            </p:cNvSpPr>
            <p:nvPr/>
          </p:nvSpPr>
          <p:spPr bwMode="auto">
            <a:xfrm>
              <a:off x="2517" y="1190"/>
              <a:ext cx="166" cy="435"/>
            </a:xfrm>
            <a:custGeom>
              <a:avLst/>
              <a:gdLst>
                <a:gd name="T0" fmla="*/ 22 w 452"/>
                <a:gd name="T1" fmla="*/ 12 h 1192"/>
                <a:gd name="T2" fmla="*/ 22 w 452"/>
                <a:gd name="T3" fmla="*/ 11 h 1192"/>
                <a:gd name="T4" fmla="*/ 22 w 452"/>
                <a:gd name="T5" fmla="*/ 10 h 1192"/>
                <a:gd name="T6" fmla="*/ 21 w 452"/>
                <a:gd name="T7" fmla="*/ 9 h 1192"/>
                <a:gd name="T8" fmla="*/ 21 w 452"/>
                <a:gd name="T9" fmla="*/ 9 h 1192"/>
                <a:gd name="T10" fmla="*/ 21 w 452"/>
                <a:gd name="T11" fmla="*/ 8 h 1192"/>
                <a:gd name="T12" fmla="*/ 20 w 452"/>
                <a:gd name="T13" fmla="*/ 7 h 1192"/>
                <a:gd name="T14" fmla="*/ 19 w 452"/>
                <a:gd name="T15" fmla="*/ 6 h 1192"/>
                <a:gd name="T16" fmla="*/ 18 w 452"/>
                <a:gd name="T17" fmla="*/ 5 h 1192"/>
                <a:gd name="T18" fmla="*/ 17 w 452"/>
                <a:gd name="T19" fmla="*/ 5 h 1192"/>
                <a:gd name="T20" fmla="*/ 16 w 452"/>
                <a:gd name="T21" fmla="*/ 4 h 1192"/>
                <a:gd name="T22" fmla="*/ 4 w 452"/>
                <a:gd name="T23" fmla="*/ 0 h 1192"/>
                <a:gd name="T24" fmla="*/ 3 w 452"/>
                <a:gd name="T25" fmla="*/ 0 h 1192"/>
                <a:gd name="T26" fmla="*/ 2 w 452"/>
                <a:gd name="T27" fmla="*/ 0 h 1192"/>
                <a:gd name="T28" fmla="*/ 2 w 452"/>
                <a:gd name="T29" fmla="*/ 0 h 1192"/>
                <a:gd name="T30" fmla="*/ 1 w 452"/>
                <a:gd name="T31" fmla="*/ 0 h 1192"/>
                <a:gd name="T32" fmla="*/ 1 w 452"/>
                <a:gd name="T33" fmla="*/ 0 h 1192"/>
                <a:gd name="T34" fmla="*/ 1 w 452"/>
                <a:gd name="T35" fmla="*/ 1 h 1192"/>
                <a:gd name="T36" fmla="*/ 0 w 452"/>
                <a:gd name="T37" fmla="*/ 1 h 1192"/>
                <a:gd name="T38" fmla="*/ 0 w 452"/>
                <a:gd name="T39" fmla="*/ 1 h 1192"/>
                <a:gd name="T40" fmla="*/ 0 w 452"/>
                <a:gd name="T41" fmla="*/ 2 h 1192"/>
                <a:gd name="T42" fmla="*/ 0 w 452"/>
                <a:gd name="T43" fmla="*/ 3 h 1192"/>
                <a:gd name="T44" fmla="*/ 0 w 452"/>
                <a:gd name="T45" fmla="*/ 3 h 1192"/>
                <a:gd name="T46" fmla="*/ 0 w 452"/>
                <a:gd name="T47" fmla="*/ 5 h 1192"/>
                <a:gd name="T48" fmla="*/ 0 w 452"/>
                <a:gd name="T49" fmla="*/ 9 h 1192"/>
                <a:gd name="T50" fmla="*/ 1 w 452"/>
                <a:gd name="T51" fmla="*/ 16 h 1192"/>
                <a:gd name="T52" fmla="*/ 2 w 452"/>
                <a:gd name="T53" fmla="*/ 26 h 1192"/>
                <a:gd name="T54" fmla="*/ 6 w 452"/>
                <a:gd name="T55" fmla="*/ 28 h 1192"/>
                <a:gd name="T56" fmla="*/ 6 w 452"/>
                <a:gd name="T57" fmla="*/ 10 h 1192"/>
                <a:gd name="T58" fmla="*/ 6 w 452"/>
                <a:gd name="T59" fmla="*/ 10 h 1192"/>
                <a:gd name="T60" fmla="*/ 6 w 452"/>
                <a:gd name="T61" fmla="*/ 10 h 1192"/>
                <a:gd name="T62" fmla="*/ 6 w 452"/>
                <a:gd name="T63" fmla="*/ 10 h 1192"/>
                <a:gd name="T64" fmla="*/ 6 w 452"/>
                <a:gd name="T65" fmla="*/ 10 h 1192"/>
                <a:gd name="T66" fmla="*/ 7 w 452"/>
                <a:gd name="T67" fmla="*/ 10 h 1192"/>
                <a:gd name="T68" fmla="*/ 7 w 452"/>
                <a:gd name="T69" fmla="*/ 10 h 1192"/>
                <a:gd name="T70" fmla="*/ 7 w 452"/>
                <a:gd name="T71" fmla="*/ 10 h 1192"/>
                <a:gd name="T72" fmla="*/ 7 w 452"/>
                <a:gd name="T73" fmla="*/ 10 h 1192"/>
                <a:gd name="T74" fmla="*/ 7 w 452"/>
                <a:gd name="T75" fmla="*/ 50 h 1192"/>
                <a:gd name="T76" fmla="*/ 7 w 452"/>
                <a:gd name="T77" fmla="*/ 55 h 1192"/>
                <a:gd name="T78" fmla="*/ 16 w 452"/>
                <a:gd name="T79" fmla="*/ 58 h 1192"/>
                <a:gd name="T80" fmla="*/ 16 w 452"/>
                <a:gd name="T81" fmla="*/ 14 h 1192"/>
                <a:gd name="T82" fmla="*/ 16 w 452"/>
                <a:gd name="T83" fmla="*/ 14 h 1192"/>
                <a:gd name="T84" fmla="*/ 16 w 452"/>
                <a:gd name="T85" fmla="*/ 14 h 1192"/>
                <a:gd name="T86" fmla="*/ 16 w 452"/>
                <a:gd name="T87" fmla="*/ 13 h 1192"/>
                <a:gd name="T88" fmla="*/ 16 w 452"/>
                <a:gd name="T89" fmla="*/ 13 h 1192"/>
                <a:gd name="T90" fmla="*/ 17 w 452"/>
                <a:gd name="T91" fmla="*/ 13 h 1192"/>
                <a:gd name="T92" fmla="*/ 17 w 452"/>
                <a:gd name="T93" fmla="*/ 14 h 1192"/>
                <a:gd name="T94" fmla="*/ 17 w 452"/>
                <a:gd name="T95" fmla="*/ 14 h 1192"/>
                <a:gd name="T96" fmla="*/ 17 w 452"/>
                <a:gd name="T97" fmla="*/ 14 h 1192"/>
                <a:gd name="T98" fmla="*/ 17 w 452"/>
                <a:gd name="T99" fmla="*/ 27 h 1192"/>
                <a:gd name="T100" fmla="*/ 17 w 452"/>
                <a:gd name="T101" fmla="*/ 32 h 1192"/>
                <a:gd name="T102" fmla="*/ 22 w 452"/>
                <a:gd name="T103" fmla="*/ 34 h 1192"/>
                <a:gd name="T104" fmla="*/ 22 w 452"/>
                <a:gd name="T105" fmla="*/ 14 h 1192"/>
                <a:gd name="T106" fmla="*/ 22 w 452"/>
                <a:gd name="T107" fmla="*/ 14 h 1192"/>
                <a:gd name="T108" fmla="*/ 22 w 452"/>
                <a:gd name="T109" fmla="*/ 13 h 1192"/>
                <a:gd name="T110" fmla="*/ 22 w 452"/>
                <a:gd name="T111" fmla="*/ 12 h 1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52" h="1192">
                  <a:moveTo>
                    <a:pt x="448" y="244"/>
                  </a:moveTo>
                  <a:lnTo>
                    <a:pt x="446" y="228"/>
                  </a:lnTo>
                  <a:lnTo>
                    <a:pt x="440" y="212"/>
                  </a:lnTo>
                  <a:lnTo>
                    <a:pt x="434" y="196"/>
                  </a:lnTo>
                  <a:lnTo>
                    <a:pt x="426" y="178"/>
                  </a:lnTo>
                  <a:lnTo>
                    <a:pt x="416" y="162"/>
                  </a:lnTo>
                  <a:lnTo>
                    <a:pt x="402" y="146"/>
                  </a:lnTo>
                  <a:lnTo>
                    <a:pt x="386" y="130"/>
                  </a:lnTo>
                  <a:lnTo>
                    <a:pt x="368" y="116"/>
                  </a:lnTo>
                  <a:lnTo>
                    <a:pt x="344" y="102"/>
                  </a:lnTo>
                  <a:lnTo>
                    <a:pt x="320" y="92"/>
                  </a:lnTo>
                  <a:lnTo>
                    <a:pt x="72" y="4"/>
                  </a:lnTo>
                  <a:lnTo>
                    <a:pt x="60" y="0"/>
                  </a:lnTo>
                  <a:lnTo>
                    <a:pt x="46" y="0"/>
                  </a:lnTo>
                  <a:lnTo>
                    <a:pt x="38" y="2"/>
                  </a:lnTo>
                  <a:lnTo>
                    <a:pt x="30" y="4"/>
                  </a:lnTo>
                  <a:lnTo>
                    <a:pt x="18" y="12"/>
                  </a:lnTo>
                  <a:lnTo>
                    <a:pt x="14" y="18"/>
                  </a:lnTo>
                  <a:lnTo>
                    <a:pt x="8" y="24"/>
                  </a:lnTo>
                  <a:lnTo>
                    <a:pt x="4" y="32"/>
                  </a:lnTo>
                  <a:lnTo>
                    <a:pt x="2" y="44"/>
                  </a:lnTo>
                  <a:lnTo>
                    <a:pt x="0" y="56"/>
                  </a:lnTo>
                  <a:lnTo>
                    <a:pt x="0" y="70"/>
                  </a:lnTo>
                  <a:lnTo>
                    <a:pt x="0" y="114"/>
                  </a:lnTo>
                  <a:lnTo>
                    <a:pt x="6" y="180"/>
                  </a:lnTo>
                  <a:lnTo>
                    <a:pt x="18" y="338"/>
                  </a:lnTo>
                  <a:lnTo>
                    <a:pt x="38" y="538"/>
                  </a:lnTo>
                  <a:lnTo>
                    <a:pt x="116" y="572"/>
                  </a:lnTo>
                  <a:lnTo>
                    <a:pt x="116" y="212"/>
                  </a:lnTo>
                  <a:lnTo>
                    <a:pt x="116" y="208"/>
                  </a:lnTo>
                  <a:lnTo>
                    <a:pt x="120" y="204"/>
                  </a:lnTo>
                  <a:lnTo>
                    <a:pt x="124" y="200"/>
                  </a:lnTo>
                  <a:lnTo>
                    <a:pt x="128" y="200"/>
                  </a:lnTo>
                  <a:lnTo>
                    <a:pt x="132" y="200"/>
                  </a:lnTo>
                  <a:lnTo>
                    <a:pt x="136" y="204"/>
                  </a:lnTo>
                  <a:lnTo>
                    <a:pt x="140" y="208"/>
                  </a:lnTo>
                  <a:lnTo>
                    <a:pt x="140" y="212"/>
                  </a:lnTo>
                  <a:lnTo>
                    <a:pt x="138" y="1034"/>
                  </a:lnTo>
                  <a:lnTo>
                    <a:pt x="140" y="1126"/>
                  </a:lnTo>
                  <a:lnTo>
                    <a:pt x="316" y="1192"/>
                  </a:lnTo>
                  <a:lnTo>
                    <a:pt x="316" y="286"/>
                  </a:lnTo>
                  <a:lnTo>
                    <a:pt x="316" y="282"/>
                  </a:lnTo>
                  <a:lnTo>
                    <a:pt x="320" y="278"/>
                  </a:lnTo>
                  <a:lnTo>
                    <a:pt x="324" y="274"/>
                  </a:lnTo>
                  <a:lnTo>
                    <a:pt x="328" y="274"/>
                  </a:lnTo>
                  <a:lnTo>
                    <a:pt x="332" y="274"/>
                  </a:lnTo>
                  <a:lnTo>
                    <a:pt x="336" y="278"/>
                  </a:lnTo>
                  <a:lnTo>
                    <a:pt x="338" y="282"/>
                  </a:lnTo>
                  <a:lnTo>
                    <a:pt x="340" y="286"/>
                  </a:lnTo>
                  <a:lnTo>
                    <a:pt x="340" y="550"/>
                  </a:lnTo>
                  <a:lnTo>
                    <a:pt x="340" y="664"/>
                  </a:lnTo>
                  <a:lnTo>
                    <a:pt x="438" y="698"/>
                  </a:lnTo>
                  <a:lnTo>
                    <a:pt x="452" y="294"/>
                  </a:lnTo>
                  <a:lnTo>
                    <a:pt x="452" y="288"/>
                  </a:lnTo>
                  <a:lnTo>
                    <a:pt x="452" y="270"/>
                  </a:lnTo>
                  <a:lnTo>
                    <a:pt x="448" y="2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43" name="Freeform 212"/>
            <p:cNvSpPr>
              <a:spLocks/>
            </p:cNvSpPr>
            <p:nvPr/>
          </p:nvSpPr>
          <p:spPr bwMode="auto">
            <a:xfrm>
              <a:off x="2527" y="1057"/>
              <a:ext cx="207" cy="569"/>
            </a:xfrm>
            <a:custGeom>
              <a:avLst/>
              <a:gdLst>
                <a:gd name="T0" fmla="*/ 17 w 566"/>
                <a:gd name="T1" fmla="*/ 18 h 1560"/>
                <a:gd name="T2" fmla="*/ 20 w 566"/>
                <a:gd name="T3" fmla="*/ 16 h 1560"/>
                <a:gd name="T4" fmla="*/ 20 w 566"/>
                <a:gd name="T5" fmla="*/ 16 h 1560"/>
                <a:gd name="T6" fmla="*/ 21 w 566"/>
                <a:gd name="T7" fmla="*/ 15 h 1560"/>
                <a:gd name="T8" fmla="*/ 22 w 566"/>
                <a:gd name="T9" fmla="*/ 13 h 1560"/>
                <a:gd name="T10" fmla="*/ 22 w 566"/>
                <a:gd name="T11" fmla="*/ 9 h 1560"/>
                <a:gd name="T12" fmla="*/ 21 w 566"/>
                <a:gd name="T13" fmla="*/ 8 h 1560"/>
                <a:gd name="T14" fmla="*/ 20 w 566"/>
                <a:gd name="T15" fmla="*/ 6 h 1560"/>
                <a:gd name="T16" fmla="*/ 19 w 566"/>
                <a:gd name="T17" fmla="*/ 3 h 1560"/>
                <a:gd name="T18" fmla="*/ 18 w 566"/>
                <a:gd name="T19" fmla="*/ 2 h 1560"/>
                <a:gd name="T20" fmla="*/ 16 w 566"/>
                <a:gd name="T21" fmla="*/ 1 h 1560"/>
                <a:gd name="T22" fmla="*/ 15 w 566"/>
                <a:gd name="T23" fmla="*/ 0 h 1560"/>
                <a:gd name="T24" fmla="*/ 14 w 566"/>
                <a:gd name="T25" fmla="*/ 0 h 1560"/>
                <a:gd name="T26" fmla="*/ 13 w 566"/>
                <a:gd name="T27" fmla="*/ 0 h 1560"/>
                <a:gd name="T28" fmla="*/ 12 w 566"/>
                <a:gd name="T29" fmla="*/ 0 h 1560"/>
                <a:gd name="T30" fmla="*/ 13 w 566"/>
                <a:gd name="T31" fmla="*/ 16 h 1560"/>
                <a:gd name="T32" fmla="*/ 8 w 566"/>
                <a:gd name="T33" fmla="*/ 15 h 1560"/>
                <a:gd name="T34" fmla="*/ 7 w 566"/>
                <a:gd name="T35" fmla="*/ 15 h 1560"/>
                <a:gd name="T36" fmla="*/ 0 w 566"/>
                <a:gd name="T37" fmla="*/ 18 h 1560"/>
                <a:gd name="T38" fmla="*/ 1 w 566"/>
                <a:gd name="T39" fmla="*/ 18 h 1560"/>
                <a:gd name="T40" fmla="*/ 2 w 566"/>
                <a:gd name="T41" fmla="*/ 18 h 1560"/>
                <a:gd name="T42" fmla="*/ 15 w 566"/>
                <a:gd name="T43" fmla="*/ 23 h 1560"/>
                <a:gd name="T44" fmla="*/ 18 w 566"/>
                <a:gd name="T45" fmla="*/ 24 h 1560"/>
                <a:gd name="T46" fmla="*/ 19 w 566"/>
                <a:gd name="T47" fmla="*/ 26 h 1560"/>
                <a:gd name="T48" fmla="*/ 20 w 566"/>
                <a:gd name="T49" fmla="*/ 27 h 1560"/>
                <a:gd name="T50" fmla="*/ 20 w 566"/>
                <a:gd name="T51" fmla="*/ 29 h 1560"/>
                <a:gd name="T52" fmla="*/ 21 w 566"/>
                <a:gd name="T53" fmla="*/ 31 h 1560"/>
                <a:gd name="T54" fmla="*/ 21 w 566"/>
                <a:gd name="T55" fmla="*/ 32 h 1560"/>
                <a:gd name="T56" fmla="*/ 15 w 566"/>
                <a:gd name="T57" fmla="*/ 50 h 1560"/>
                <a:gd name="T58" fmla="*/ 21 w 566"/>
                <a:gd name="T59" fmla="*/ 74 h 1560"/>
                <a:gd name="T60" fmla="*/ 27 w 566"/>
                <a:gd name="T61" fmla="*/ 49 h 1560"/>
                <a:gd name="T62" fmla="*/ 28 w 566"/>
                <a:gd name="T63" fmla="*/ 29 h 1560"/>
                <a:gd name="T64" fmla="*/ 27 w 566"/>
                <a:gd name="T65" fmla="*/ 27 h 1560"/>
                <a:gd name="T66" fmla="*/ 27 w 566"/>
                <a:gd name="T67" fmla="*/ 25 h 1560"/>
                <a:gd name="T68" fmla="*/ 26 w 566"/>
                <a:gd name="T69" fmla="*/ 24 h 1560"/>
                <a:gd name="T70" fmla="*/ 25 w 566"/>
                <a:gd name="T71" fmla="*/ 22 h 1560"/>
                <a:gd name="T72" fmla="*/ 23 w 566"/>
                <a:gd name="T73" fmla="*/ 21 h 1560"/>
                <a:gd name="T74" fmla="*/ 21 w 566"/>
                <a:gd name="T75" fmla="*/ 19 h 15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6" h="1560">
                  <a:moveTo>
                    <a:pt x="434" y="400"/>
                  </a:moveTo>
                  <a:lnTo>
                    <a:pt x="342" y="368"/>
                  </a:lnTo>
                  <a:lnTo>
                    <a:pt x="398" y="346"/>
                  </a:lnTo>
                  <a:lnTo>
                    <a:pt x="406" y="340"/>
                  </a:lnTo>
                  <a:lnTo>
                    <a:pt x="414" y="334"/>
                  </a:lnTo>
                  <a:lnTo>
                    <a:pt x="420" y="326"/>
                  </a:lnTo>
                  <a:lnTo>
                    <a:pt x="426" y="316"/>
                  </a:lnTo>
                  <a:lnTo>
                    <a:pt x="432" y="304"/>
                  </a:lnTo>
                  <a:lnTo>
                    <a:pt x="436" y="292"/>
                  </a:lnTo>
                  <a:lnTo>
                    <a:pt x="442" y="262"/>
                  </a:lnTo>
                  <a:lnTo>
                    <a:pt x="444" y="228"/>
                  </a:lnTo>
                  <a:lnTo>
                    <a:pt x="442" y="194"/>
                  </a:lnTo>
                  <a:lnTo>
                    <a:pt x="438" y="174"/>
                  </a:lnTo>
                  <a:lnTo>
                    <a:pt x="434" y="156"/>
                  </a:lnTo>
                  <a:lnTo>
                    <a:pt x="428" y="138"/>
                  </a:lnTo>
                  <a:lnTo>
                    <a:pt x="420" y="120"/>
                  </a:lnTo>
                  <a:lnTo>
                    <a:pt x="402" y="86"/>
                  </a:lnTo>
                  <a:lnTo>
                    <a:pt x="384" y="58"/>
                  </a:lnTo>
                  <a:lnTo>
                    <a:pt x="372" y="46"/>
                  </a:lnTo>
                  <a:lnTo>
                    <a:pt x="362" y="36"/>
                  </a:lnTo>
                  <a:lnTo>
                    <a:pt x="350" y="26"/>
                  </a:lnTo>
                  <a:lnTo>
                    <a:pt x="340" y="18"/>
                  </a:lnTo>
                  <a:lnTo>
                    <a:pt x="328" y="12"/>
                  </a:lnTo>
                  <a:lnTo>
                    <a:pt x="316" y="6"/>
                  </a:lnTo>
                  <a:lnTo>
                    <a:pt x="304" y="4"/>
                  </a:lnTo>
                  <a:lnTo>
                    <a:pt x="292" y="0"/>
                  </a:lnTo>
                  <a:lnTo>
                    <a:pt x="280" y="0"/>
                  </a:lnTo>
                  <a:lnTo>
                    <a:pt x="268" y="0"/>
                  </a:lnTo>
                  <a:lnTo>
                    <a:pt x="254" y="2"/>
                  </a:lnTo>
                  <a:lnTo>
                    <a:pt x="242" y="4"/>
                  </a:lnTo>
                  <a:lnTo>
                    <a:pt x="138" y="36"/>
                  </a:lnTo>
                  <a:lnTo>
                    <a:pt x="260" y="338"/>
                  </a:lnTo>
                  <a:lnTo>
                    <a:pt x="188" y="312"/>
                  </a:lnTo>
                  <a:lnTo>
                    <a:pt x="174" y="310"/>
                  </a:lnTo>
                  <a:lnTo>
                    <a:pt x="162" y="310"/>
                  </a:lnTo>
                  <a:lnTo>
                    <a:pt x="146" y="312"/>
                  </a:lnTo>
                  <a:lnTo>
                    <a:pt x="0" y="370"/>
                  </a:lnTo>
                  <a:lnTo>
                    <a:pt x="2" y="370"/>
                  </a:lnTo>
                  <a:lnTo>
                    <a:pt x="10" y="368"/>
                  </a:lnTo>
                  <a:lnTo>
                    <a:pt x="18" y="366"/>
                  </a:lnTo>
                  <a:lnTo>
                    <a:pt x="32" y="366"/>
                  </a:lnTo>
                  <a:lnTo>
                    <a:pt x="44" y="370"/>
                  </a:lnTo>
                  <a:lnTo>
                    <a:pt x="292" y="458"/>
                  </a:lnTo>
                  <a:lnTo>
                    <a:pt x="316" y="468"/>
                  </a:lnTo>
                  <a:lnTo>
                    <a:pt x="340" y="482"/>
                  </a:lnTo>
                  <a:lnTo>
                    <a:pt x="358" y="496"/>
                  </a:lnTo>
                  <a:lnTo>
                    <a:pt x="374" y="512"/>
                  </a:lnTo>
                  <a:lnTo>
                    <a:pt x="388" y="528"/>
                  </a:lnTo>
                  <a:lnTo>
                    <a:pt x="398" y="544"/>
                  </a:lnTo>
                  <a:lnTo>
                    <a:pt x="406" y="562"/>
                  </a:lnTo>
                  <a:lnTo>
                    <a:pt x="412" y="578"/>
                  </a:lnTo>
                  <a:lnTo>
                    <a:pt x="418" y="594"/>
                  </a:lnTo>
                  <a:lnTo>
                    <a:pt x="420" y="610"/>
                  </a:lnTo>
                  <a:lnTo>
                    <a:pt x="424" y="636"/>
                  </a:lnTo>
                  <a:lnTo>
                    <a:pt x="424" y="654"/>
                  </a:lnTo>
                  <a:lnTo>
                    <a:pt x="424" y="660"/>
                  </a:lnTo>
                  <a:lnTo>
                    <a:pt x="410" y="1064"/>
                  </a:lnTo>
                  <a:lnTo>
                    <a:pt x="312" y="1030"/>
                  </a:lnTo>
                  <a:lnTo>
                    <a:pt x="312" y="1560"/>
                  </a:lnTo>
                  <a:lnTo>
                    <a:pt x="428" y="1518"/>
                  </a:lnTo>
                  <a:lnTo>
                    <a:pt x="436" y="1060"/>
                  </a:lnTo>
                  <a:lnTo>
                    <a:pt x="552" y="1008"/>
                  </a:lnTo>
                  <a:lnTo>
                    <a:pt x="566" y="604"/>
                  </a:lnTo>
                  <a:lnTo>
                    <a:pt x="566" y="598"/>
                  </a:lnTo>
                  <a:lnTo>
                    <a:pt x="566" y="580"/>
                  </a:lnTo>
                  <a:lnTo>
                    <a:pt x="562" y="552"/>
                  </a:lnTo>
                  <a:lnTo>
                    <a:pt x="560" y="538"/>
                  </a:lnTo>
                  <a:lnTo>
                    <a:pt x="554" y="522"/>
                  </a:lnTo>
                  <a:lnTo>
                    <a:pt x="548" y="504"/>
                  </a:lnTo>
                  <a:lnTo>
                    <a:pt x="540" y="488"/>
                  </a:lnTo>
                  <a:lnTo>
                    <a:pt x="530" y="470"/>
                  </a:lnTo>
                  <a:lnTo>
                    <a:pt x="516" y="454"/>
                  </a:lnTo>
                  <a:lnTo>
                    <a:pt x="500" y="438"/>
                  </a:lnTo>
                  <a:lnTo>
                    <a:pt x="482" y="424"/>
                  </a:lnTo>
                  <a:lnTo>
                    <a:pt x="460" y="412"/>
                  </a:lnTo>
                  <a:lnTo>
                    <a:pt x="434" y="400"/>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44" name="Freeform 213"/>
            <p:cNvSpPr>
              <a:spLocks/>
            </p:cNvSpPr>
            <p:nvPr/>
          </p:nvSpPr>
          <p:spPr bwMode="auto">
            <a:xfrm>
              <a:off x="2556" y="1069"/>
              <a:ext cx="92" cy="134"/>
            </a:xfrm>
            <a:custGeom>
              <a:avLst/>
              <a:gdLst>
                <a:gd name="T0" fmla="*/ 11 w 252"/>
                <a:gd name="T1" fmla="*/ 6 h 368"/>
                <a:gd name="T2" fmla="*/ 12 w 252"/>
                <a:gd name="T3" fmla="*/ 8 h 368"/>
                <a:gd name="T4" fmla="*/ 12 w 252"/>
                <a:gd name="T5" fmla="*/ 9 h 368"/>
                <a:gd name="T6" fmla="*/ 12 w 252"/>
                <a:gd name="T7" fmla="*/ 11 h 368"/>
                <a:gd name="T8" fmla="*/ 12 w 252"/>
                <a:gd name="T9" fmla="*/ 13 h 368"/>
                <a:gd name="T10" fmla="*/ 12 w 252"/>
                <a:gd name="T11" fmla="*/ 13 h 368"/>
                <a:gd name="T12" fmla="*/ 12 w 252"/>
                <a:gd name="T13" fmla="*/ 14 h 368"/>
                <a:gd name="T14" fmla="*/ 12 w 252"/>
                <a:gd name="T15" fmla="*/ 15 h 368"/>
                <a:gd name="T16" fmla="*/ 11 w 252"/>
                <a:gd name="T17" fmla="*/ 16 h 368"/>
                <a:gd name="T18" fmla="*/ 11 w 252"/>
                <a:gd name="T19" fmla="*/ 16 h 368"/>
                <a:gd name="T20" fmla="*/ 11 w 252"/>
                <a:gd name="T21" fmla="*/ 17 h 368"/>
                <a:gd name="T22" fmla="*/ 10 w 252"/>
                <a:gd name="T23" fmla="*/ 17 h 368"/>
                <a:gd name="T24" fmla="*/ 10 w 252"/>
                <a:gd name="T25" fmla="*/ 17 h 368"/>
                <a:gd name="T26" fmla="*/ 9 w 252"/>
                <a:gd name="T27" fmla="*/ 17 h 368"/>
                <a:gd name="T28" fmla="*/ 9 w 252"/>
                <a:gd name="T29" fmla="*/ 17 h 368"/>
                <a:gd name="T30" fmla="*/ 8 w 252"/>
                <a:gd name="T31" fmla="*/ 18 h 368"/>
                <a:gd name="T32" fmla="*/ 8 w 252"/>
                <a:gd name="T33" fmla="*/ 18 h 368"/>
                <a:gd name="T34" fmla="*/ 7 w 252"/>
                <a:gd name="T35" fmla="*/ 17 h 368"/>
                <a:gd name="T36" fmla="*/ 7 w 252"/>
                <a:gd name="T37" fmla="*/ 17 h 368"/>
                <a:gd name="T38" fmla="*/ 6 w 252"/>
                <a:gd name="T39" fmla="*/ 17 h 368"/>
                <a:gd name="T40" fmla="*/ 5 w 252"/>
                <a:gd name="T41" fmla="*/ 17 h 368"/>
                <a:gd name="T42" fmla="*/ 5 w 252"/>
                <a:gd name="T43" fmla="*/ 16 h 368"/>
                <a:gd name="T44" fmla="*/ 4 w 252"/>
                <a:gd name="T45" fmla="*/ 16 h 368"/>
                <a:gd name="T46" fmla="*/ 4 w 252"/>
                <a:gd name="T47" fmla="*/ 16 h 368"/>
                <a:gd name="T48" fmla="*/ 3 w 252"/>
                <a:gd name="T49" fmla="*/ 15 h 368"/>
                <a:gd name="T50" fmla="*/ 2 w 252"/>
                <a:gd name="T51" fmla="*/ 13 h 368"/>
                <a:gd name="T52" fmla="*/ 2 w 252"/>
                <a:gd name="T53" fmla="*/ 13 h 368"/>
                <a:gd name="T54" fmla="*/ 1 w 252"/>
                <a:gd name="T55" fmla="*/ 12 h 368"/>
                <a:gd name="T56" fmla="*/ 0 w 252"/>
                <a:gd name="T57" fmla="*/ 10 h 368"/>
                <a:gd name="T58" fmla="*/ 0 w 252"/>
                <a:gd name="T59" fmla="*/ 8 h 368"/>
                <a:gd name="T60" fmla="*/ 0 w 252"/>
                <a:gd name="T61" fmla="*/ 7 h 368"/>
                <a:gd name="T62" fmla="*/ 0 w 252"/>
                <a:gd name="T63" fmla="*/ 5 h 368"/>
                <a:gd name="T64" fmla="*/ 0 w 252"/>
                <a:gd name="T65" fmla="*/ 4 h 368"/>
                <a:gd name="T66" fmla="*/ 0 w 252"/>
                <a:gd name="T67" fmla="*/ 3 h 368"/>
                <a:gd name="T68" fmla="*/ 0 w 252"/>
                <a:gd name="T69" fmla="*/ 3 h 368"/>
                <a:gd name="T70" fmla="*/ 1 w 252"/>
                <a:gd name="T71" fmla="*/ 2 h 368"/>
                <a:gd name="T72" fmla="*/ 1 w 252"/>
                <a:gd name="T73" fmla="*/ 1 h 368"/>
                <a:gd name="T74" fmla="*/ 1 w 252"/>
                <a:gd name="T75" fmla="*/ 1 h 368"/>
                <a:gd name="T76" fmla="*/ 2 w 252"/>
                <a:gd name="T77" fmla="*/ 1 h 368"/>
                <a:gd name="T78" fmla="*/ 3 w 252"/>
                <a:gd name="T79" fmla="*/ 0 h 368"/>
                <a:gd name="T80" fmla="*/ 3 w 252"/>
                <a:gd name="T81" fmla="*/ 0 h 368"/>
                <a:gd name="T82" fmla="*/ 3 w 252"/>
                <a:gd name="T83" fmla="*/ 0 h 368"/>
                <a:gd name="T84" fmla="*/ 4 w 252"/>
                <a:gd name="T85" fmla="*/ 0 h 368"/>
                <a:gd name="T86" fmla="*/ 4 w 252"/>
                <a:gd name="T87" fmla="*/ 0 h 368"/>
                <a:gd name="T88" fmla="*/ 5 w 252"/>
                <a:gd name="T89" fmla="*/ 0 h 368"/>
                <a:gd name="T90" fmla="*/ 5 w 252"/>
                <a:gd name="T91" fmla="*/ 0 h 368"/>
                <a:gd name="T92" fmla="*/ 6 w 252"/>
                <a:gd name="T93" fmla="*/ 0 h 368"/>
                <a:gd name="T94" fmla="*/ 7 w 252"/>
                <a:gd name="T95" fmla="*/ 1 h 368"/>
                <a:gd name="T96" fmla="*/ 7 w 252"/>
                <a:gd name="T97" fmla="*/ 1 h 368"/>
                <a:gd name="T98" fmla="*/ 8 w 252"/>
                <a:gd name="T99" fmla="*/ 2 h 368"/>
                <a:gd name="T100" fmla="*/ 8 w 252"/>
                <a:gd name="T101" fmla="*/ 2 h 368"/>
                <a:gd name="T102" fmla="*/ 9 w 252"/>
                <a:gd name="T103" fmla="*/ 3 h 368"/>
                <a:gd name="T104" fmla="*/ 10 w 252"/>
                <a:gd name="T105" fmla="*/ 4 h 368"/>
                <a:gd name="T106" fmla="*/ 11 w 252"/>
                <a:gd name="T107" fmla="*/ 5 h 368"/>
                <a:gd name="T108" fmla="*/ 11 w 252"/>
                <a:gd name="T109" fmla="*/ 6 h 3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2" h="368">
                  <a:moveTo>
                    <a:pt x="226" y="124"/>
                  </a:moveTo>
                  <a:lnTo>
                    <a:pt x="238" y="160"/>
                  </a:lnTo>
                  <a:lnTo>
                    <a:pt x="248" y="196"/>
                  </a:lnTo>
                  <a:lnTo>
                    <a:pt x="252" y="232"/>
                  </a:lnTo>
                  <a:lnTo>
                    <a:pt x="252" y="264"/>
                  </a:lnTo>
                  <a:lnTo>
                    <a:pt x="250" y="280"/>
                  </a:lnTo>
                  <a:lnTo>
                    <a:pt x="246" y="296"/>
                  </a:lnTo>
                  <a:lnTo>
                    <a:pt x="242" y="308"/>
                  </a:lnTo>
                  <a:lnTo>
                    <a:pt x="236" y="322"/>
                  </a:lnTo>
                  <a:lnTo>
                    <a:pt x="230" y="332"/>
                  </a:lnTo>
                  <a:lnTo>
                    <a:pt x="222" y="342"/>
                  </a:lnTo>
                  <a:lnTo>
                    <a:pt x="214" y="352"/>
                  </a:lnTo>
                  <a:lnTo>
                    <a:pt x="204" y="358"/>
                  </a:lnTo>
                  <a:lnTo>
                    <a:pt x="194" y="364"/>
                  </a:lnTo>
                  <a:lnTo>
                    <a:pt x="182" y="366"/>
                  </a:lnTo>
                  <a:lnTo>
                    <a:pt x="170" y="368"/>
                  </a:lnTo>
                  <a:lnTo>
                    <a:pt x="160" y="368"/>
                  </a:lnTo>
                  <a:lnTo>
                    <a:pt x="148" y="366"/>
                  </a:lnTo>
                  <a:lnTo>
                    <a:pt x="136" y="362"/>
                  </a:lnTo>
                  <a:lnTo>
                    <a:pt x="124" y="356"/>
                  </a:lnTo>
                  <a:lnTo>
                    <a:pt x="110" y="350"/>
                  </a:lnTo>
                  <a:lnTo>
                    <a:pt x="98" y="340"/>
                  </a:lnTo>
                  <a:lnTo>
                    <a:pt x="88" y="330"/>
                  </a:lnTo>
                  <a:lnTo>
                    <a:pt x="76" y="320"/>
                  </a:lnTo>
                  <a:lnTo>
                    <a:pt x="64" y="306"/>
                  </a:lnTo>
                  <a:lnTo>
                    <a:pt x="44" y="278"/>
                  </a:lnTo>
                  <a:lnTo>
                    <a:pt x="36" y="262"/>
                  </a:lnTo>
                  <a:lnTo>
                    <a:pt x="26" y="244"/>
                  </a:lnTo>
                  <a:lnTo>
                    <a:pt x="12" y="208"/>
                  </a:lnTo>
                  <a:lnTo>
                    <a:pt x="4" y="170"/>
                  </a:lnTo>
                  <a:lnTo>
                    <a:pt x="0" y="136"/>
                  </a:lnTo>
                  <a:lnTo>
                    <a:pt x="0" y="102"/>
                  </a:lnTo>
                  <a:lnTo>
                    <a:pt x="2" y="86"/>
                  </a:lnTo>
                  <a:lnTo>
                    <a:pt x="6" y="72"/>
                  </a:lnTo>
                  <a:lnTo>
                    <a:pt x="10" y="58"/>
                  </a:lnTo>
                  <a:lnTo>
                    <a:pt x="16" y="46"/>
                  </a:lnTo>
                  <a:lnTo>
                    <a:pt x="22" y="34"/>
                  </a:lnTo>
                  <a:lnTo>
                    <a:pt x="30" y="24"/>
                  </a:lnTo>
                  <a:lnTo>
                    <a:pt x="38" y="16"/>
                  </a:lnTo>
                  <a:lnTo>
                    <a:pt x="48" y="8"/>
                  </a:lnTo>
                  <a:lnTo>
                    <a:pt x="58" y="4"/>
                  </a:lnTo>
                  <a:lnTo>
                    <a:pt x="70" y="0"/>
                  </a:lnTo>
                  <a:lnTo>
                    <a:pt x="80" y="0"/>
                  </a:lnTo>
                  <a:lnTo>
                    <a:pt x="92" y="0"/>
                  </a:lnTo>
                  <a:lnTo>
                    <a:pt x="104" y="2"/>
                  </a:lnTo>
                  <a:lnTo>
                    <a:pt x="116" y="6"/>
                  </a:lnTo>
                  <a:lnTo>
                    <a:pt x="128" y="10"/>
                  </a:lnTo>
                  <a:lnTo>
                    <a:pt x="140" y="18"/>
                  </a:lnTo>
                  <a:lnTo>
                    <a:pt x="152" y="26"/>
                  </a:lnTo>
                  <a:lnTo>
                    <a:pt x="164" y="36"/>
                  </a:lnTo>
                  <a:lnTo>
                    <a:pt x="176" y="48"/>
                  </a:lnTo>
                  <a:lnTo>
                    <a:pt x="186" y="60"/>
                  </a:lnTo>
                  <a:lnTo>
                    <a:pt x="208" y="90"/>
                  </a:lnTo>
                  <a:lnTo>
                    <a:pt x="216" y="106"/>
                  </a:lnTo>
                  <a:lnTo>
                    <a:pt x="226" y="12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026" name="Group 214"/>
          <p:cNvGrpSpPr>
            <a:grpSpLocks/>
          </p:cNvGrpSpPr>
          <p:nvPr/>
        </p:nvGrpSpPr>
        <p:grpSpPr bwMode="auto">
          <a:xfrm>
            <a:off x="5799138" y="1341438"/>
            <a:ext cx="860425" cy="636587"/>
            <a:chOff x="3608" y="2386"/>
            <a:chExt cx="542" cy="401"/>
          </a:xfrm>
        </p:grpSpPr>
        <p:sp>
          <p:nvSpPr>
            <p:cNvPr id="40099" name="Freeform 215"/>
            <p:cNvSpPr>
              <a:spLocks/>
            </p:cNvSpPr>
            <p:nvPr/>
          </p:nvSpPr>
          <p:spPr bwMode="auto">
            <a:xfrm>
              <a:off x="4067" y="2489"/>
              <a:ext cx="83" cy="217"/>
            </a:xfrm>
            <a:custGeom>
              <a:avLst/>
              <a:gdLst>
                <a:gd name="T0" fmla="*/ 17 w 169"/>
                <a:gd name="T1" fmla="*/ 0 h 440"/>
                <a:gd name="T2" fmla="*/ 0 w 169"/>
                <a:gd name="T3" fmla="*/ 52 h 440"/>
                <a:gd name="T4" fmla="*/ 3 w 169"/>
                <a:gd name="T5" fmla="*/ 53 h 440"/>
                <a:gd name="T6" fmla="*/ 20 w 169"/>
                <a:gd name="T7" fmla="*/ 1 h 440"/>
                <a:gd name="T8" fmla="*/ 17 w 169"/>
                <a:gd name="T9" fmla="*/ 0 h 4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 h="440">
                  <a:moveTo>
                    <a:pt x="145" y="0"/>
                  </a:moveTo>
                  <a:lnTo>
                    <a:pt x="0" y="431"/>
                  </a:lnTo>
                  <a:lnTo>
                    <a:pt x="26" y="440"/>
                  </a:lnTo>
                  <a:lnTo>
                    <a:pt x="169" y="8"/>
                  </a:lnTo>
                  <a:lnTo>
                    <a:pt x="145" y="0"/>
                  </a:lnTo>
                  <a:close/>
                </a:path>
              </a:pathLst>
            </a:custGeom>
            <a:solidFill>
              <a:srgbClr val="FFA6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0" name="Freeform 216"/>
            <p:cNvSpPr>
              <a:spLocks/>
            </p:cNvSpPr>
            <p:nvPr/>
          </p:nvSpPr>
          <p:spPr bwMode="auto">
            <a:xfrm>
              <a:off x="3890" y="2701"/>
              <a:ext cx="177" cy="86"/>
            </a:xfrm>
            <a:custGeom>
              <a:avLst/>
              <a:gdLst>
                <a:gd name="T0" fmla="*/ 43 w 359"/>
                <a:gd name="T1" fmla="*/ 0 h 174"/>
                <a:gd name="T2" fmla="*/ 43 w 359"/>
                <a:gd name="T3" fmla="*/ 5 h 174"/>
                <a:gd name="T4" fmla="*/ 0 w 359"/>
                <a:gd name="T5" fmla="*/ 21 h 174"/>
                <a:gd name="T6" fmla="*/ 0 w 359"/>
                <a:gd name="T7" fmla="*/ 16 h 174"/>
                <a:gd name="T8" fmla="*/ 43 w 359"/>
                <a:gd name="T9" fmla="*/ 0 h 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174">
                  <a:moveTo>
                    <a:pt x="359" y="0"/>
                  </a:moveTo>
                  <a:lnTo>
                    <a:pt x="359" y="46"/>
                  </a:lnTo>
                  <a:lnTo>
                    <a:pt x="0" y="174"/>
                  </a:lnTo>
                  <a:lnTo>
                    <a:pt x="0" y="130"/>
                  </a:lnTo>
                  <a:lnTo>
                    <a:pt x="359" y="0"/>
                  </a:lnTo>
                  <a:close/>
                </a:path>
              </a:pathLst>
            </a:custGeom>
            <a:solidFill>
              <a:srgbClr val="FFA6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1" name="Freeform 217"/>
            <p:cNvSpPr>
              <a:spLocks/>
            </p:cNvSpPr>
            <p:nvPr/>
          </p:nvSpPr>
          <p:spPr bwMode="auto">
            <a:xfrm>
              <a:off x="3608" y="2663"/>
              <a:ext cx="283" cy="123"/>
            </a:xfrm>
            <a:custGeom>
              <a:avLst/>
              <a:gdLst>
                <a:gd name="T0" fmla="*/ 69 w 574"/>
                <a:gd name="T1" fmla="*/ 30 h 250"/>
                <a:gd name="T2" fmla="*/ 69 w 574"/>
                <a:gd name="T3" fmla="*/ 24 h 250"/>
                <a:gd name="T4" fmla="*/ 0 w 574"/>
                <a:gd name="T5" fmla="*/ 0 h 250"/>
                <a:gd name="T6" fmla="*/ 0 w 574"/>
                <a:gd name="T7" fmla="*/ 5 h 250"/>
                <a:gd name="T8" fmla="*/ 69 w 574"/>
                <a:gd name="T9" fmla="*/ 30 h 2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 h="250">
                  <a:moveTo>
                    <a:pt x="572" y="250"/>
                  </a:moveTo>
                  <a:lnTo>
                    <a:pt x="574" y="204"/>
                  </a:lnTo>
                  <a:lnTo>
                    <a:pt x="0" y="0"/>
                  </a:lnTo>
                  <a:lnTo>
                    <a:pt x="0" y="45"/>
                  </a:lnTo>
                  <a:lnTo>
                    <a:pt x="572" y="250"/>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2" name="Freeform 218"/>
            <p:cNvSpPr>
              <a:spLocks/>
            </p:cNvSpPr>
            <p:nvPr/>
          </p:nvSpPr>
          <p:spPr bwMode="auto">
            <a:xfrm>
              <a:off x="3608" y="2386"/>
              <a:ext cx="531" cy="381"/>
            </a:xfrm>
            <a:custGeom>
              <a:avLst/>
              <a:gdLst>
                <a:gd name="T0" fmla="*/ 129 w 1077"/>
                <a:gd name="T1" fmla="*/ 25 h 773"/>
                <a:gd name="T2" fmla="*/ 60 w 1077"/>
                <a:gd name="T3" fmla="*/ 0 h 773"/>
                <a:gd name="T4" fmla="*/ 43 w 1077"/>
                <a:gd name="T5" fmla="*/ 51 h 773"/>
                <a:gd name="T6" fmla="*/ 0 w 1077"/>
                <a:gd name="T7" fmla="*/ 68 h 773"/>
                <a:gd name="T8" fmla="*/ 69 w 1077"/>
                <a:gd name="T9" fmla="*/ 93 h 773"/>
                <a:gd name="T10" fmla="*/ 112 w 1077"/>
                <a:gd name="T11" fmla="*/ 77 h 773"/>
                <a:gd name="T12" fmla="*/ 129 w 1077"/>
                <a:gd name="T13" fmla="*/ 25 h 7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7" h="773">
                  <a:moveTo>
                    <a:pt x="1077" y="209"/>
                  </a:moveTo>
                  <a:lnTo>
                    <a:pt x="500" y="0"/>
                  </a:lnTo>
                  <a:lnTo>
                    <a:pt x="359" y="429"/>
                  </a:lnTo>
                  <a:lnTo>
                    <a:pt x="0" y="562"/>
                  </a:lnTo>
                  <a:lnTo>
                    <a:pt x="572" y="773"/>
                  </a:lnTo>
                  <a:lnTo>
                    <a:pt x="932" y="641"/>
                  </a:lnTo>
                  <a:lnTo>
                    <a:pt x="1077" y="2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3" name="Freeform 219"/>
            <p:cNvSpPr>
              <a:spLocks/>
            </p:cNvSpPr>
            <p:nvPr/>
          </p:nvSpPr>
          <p:spPr bwMode="auto">
            <a:xfrm>
              <a:off x="3806" y="2408"/>
              <a:ext cx="313" cy="273"/>
            </a:xfrm>
            <a:custGeom>
              <a:avLst/>
              <a:gdLst>
                <a:gd name="T0" fmla="*/ 14 w 634"/>
                <a:gd name="T1" fmla="*/ 1 h 554"/>
                <a:gd name="T2" fmla="*/ 0 w 634"/>
                <a:gd name="T3" fmla="*/ 44 h 554"/>
                <a:gd name="T4" fmla="*/ 62 w 634"/>
                <a:gd name="T5" fmla="*/ 67 h 554"/>
                <a:gd name="T6" fmla="*/ 77 w 634"/>
                <a:gd name="T7" fmla="*/ 22 h 554"/>
                <a:gd name="T8" fmla="*/ 15 w 634"/>
                <a:gd name="T9" fmla="*/ 0 h 554"/>
                <a:gd name="T10" fmla="*/ 14 w 634"/>
                <a:gd name="T11" fmla="*/ 1 h 5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4" h="554">
                  <a:moveTo>
                    <a:pt x="119" y="8"/>
                  </a:moveTo>
                  <a:lnTo>
                    <a:pt x="0" y="365"/>
                  </a:lnTo>
                  <a:lnTo>
                    <a:pt x="513" y="554"/>
                  </a:lnTo>
                  <a:lnTo>
                    <a:pt x="634" y="187"/>
                  </a:lnTo>
                  <a:lnTo>
                    <a:pt x="121" y="0"/>
                  </a:lnTo>
                  <a:lnTo>
                    <a:pt x="1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4" name="Freeform 220"/>
            <p:cNvSpPr>
              <a:spLocks/>
            </p:cNvSpPr>
            <p:nvPr/>
          </p:nvSpPr>
          <p:spPr bwMode="auto">
            <a:xfrm>
              <a:off x="3816" y="2418"/>
              <a:ext cx="293" cy="253"/>
            </a:xfrm>
            <a:custGeom>
              <a:avLst/>
              <a:gdLst>
                <a:gd name="T0" fmla="*/ 13 w 594"/>
                <a:gd name="T1" fmla="*/ 0 h 513"/>
                <a:gd name="T2" fmla="*/ 72 w 594"/>
                <a:gd name="T3" fmla="*/ 21 h 513"/>
                <a:gd name="T4" fmla="*/ 58 w 594"/>
                <a:gd name="T5" fmla="*/ 62 h 513"/>
                <a:gd name="T6" fmla="*/ 0 w 594"/>
                <a:gd name="T7" fmla="*/ 40 h 513"/>
                <a:gd name="T8" fmla="*/ 13 w 594"/>
                <a:gd name="T9" fmla="*/ 0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4" h="513">
                  <a:moveTo>
                    <a:pt x="111" y="0"/>
                  </a:moveTo>
                  <a:lnTo>
                    <a:pt x="594" y="177"/>
                  </a:lnTo>
                  <a:lnTo>
                    <a:pt x="483" y="513"/>
                  </a:lnTo>
                  <a:lnTo>
                    <a:pt x="0" y="335"/>
                  </a:lnTo>
                  <a:lnTo>
                    <a:pt x="11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5" name="Freeform 221"/>
            <p:cNvSpPr>
              <a:spLocks/>
            </p:cNvSpPr>
            <p:nvPr/>
          </p:nvSpPr>
          <p:spPr bwMode="auto">
            <a:xfrm>
              <a:off x="3735" y="2683"/>
              <a:ext cx="108" cy="39"/>
            </a:xfrm>
            <a:custGeom>
              <a:avLst/>
              <a:gdLst>
                <a:gd name="T0" fmla="*/ 26 w 219"/>
                <a:gd name="T1" fmla="*/ 5 h 81"/>
                <a:gd name="T2" fmla="*/ 11 w 219"/>
                <a:gd name="T3" fmla="*/ 0 h 81"/>
                <a:gd name="T4" fmla="*/ 0 w 219"/>
                <a:gd name="T5" fmla="*/ 4 h 81"/>
                <a:gd name="T6" fmla="*/ 15 w 219"/>
                <a:gd name="T7" fmla="*/ 9 h 81"/>
                <a:gd name="T8" fmla="*/ 26 w 219"/>
                <a:gd name="T9" fmla="*/ 5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9" h="81">
                  <a:moveTo>
                    <a:pt x="219" y="48"/>
                  </a:moveTo>
                  <a:lnTo>
                    <a:pt x="91" y="0"/>
                  </a:lnTo>
                  <a:lnTo>
                    <a:pt x="0" y="35"/>
                  </a:lnTo>
                  <a:lnTo>
                    <a:pt x="122" y="81"/>
                  </a:lnTo>
                  <a:lnTo>
                    <a:pt x="219"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6" name="Freeform 222"/>
            <p:cNvSpPr>
              <a:spLocks/>
            </p:cNvSpPr>
            <p:nvPr/>
          </p:nvSpPr>
          <p:spPr bwMode="auto">
            <a:xfrm>
              <a:off x="3705" y="2611"/>
              <a:ext cx="336" cy="119"/>
            </a:xfrm>
            <a:custGeom>
              <a:avLst/>
              <a:gdLst>
                <a:gd name="T0" fmla="*/ 22 w 680"/>
                <a:gd name="T1" fmla="*/ 0 h 242"/>
                <a:gd name="T2" fmla="*/ 0 w 680"/>
                <a:gd name="T3" fmla="*/ 8 h 242"/>
                <a:gd name="T4" fmla="*/ 58 w 680"/>
                <a:gd name="T5" fmla="*/ 29 h 242"/>
                <a:gd name="T6" fmla="*/ 82 w 680"/>
                <a:gd name="T7" fmla="*/ 21 h 242"/>
                <a:gd name="T8" fmla="*/ 22 w 680"/>
                <a:gd name="T9" fmla="*/ 0 h 242"/>
                <a:gd name="T10" fmla="*/ 22 w 680"/>
                <a:gd name="T11" fmla="*/ 0 h 2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242">
                  <a:moveTo>
                    <a:pt x="180" y="0"/>
                  </a:moveTo>
                  <a:lnTo>
                    <a:pt x="0" y="65"/>
                  </a:lnTo>
                  <a:lnTo>
                    <a:pt x="484" y="242"/>
                  </a:lnTo>
                  <a:lnTo>
                    <a:pt x="680" y="177"/>
                  </a:lnTo>
                  <a:lnTo>
                    <a:pt x="181"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7" name="Freeform 223"/>
            <p:cNvSpPr>
              <a:spLocks/>
            </p:cNvSpPr>
            <p:nvPr/>
          </p:nvSpPr>
          <p:spPr bwMode="auto">
            <a:xfrm>
              <a:off x="3717" y="2615"/>
              <a:ext cx="311" cy="111"/>
            </a:xfrm>
            <a:custGeom>
              <a:avLst/>
              <a:gdLst>
                <a:gd name="T0" fmla="*/ 19 w 631"/>
                <a:gd name="T1" fmla="*/ 0 h 226"/>
                <a:gd name="T2" fmla="*/ 75 w 631"/>
                <a:gd name="T3" fmla="*/ 20 h 226"/>
                <a:gd name="T4" fmla="*/ 55 w 631"/>
                <a:gd name="T5" fmla="*/ 27 h 226"/>
                <a:gd name="T6" fmla="*/ 0 w 631"/>
                <a:gd name="T7" fmla="*/ 7 h 226"/>
                <a:gd name="T8" fmla="*/ 19 w 631"/>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226">
                  <a:moveTo>
                    <a:pt x="158" y="0"/>
                  </a:moveTo>
                  <a:lnTo>
                    <a:pt x="631" y="168"/>
                  </a:lnTo>
                  <a:lnTo>
                    <a:pt x="461" y="226"/>
                  </a:lnTo>
                  <a:lnTo>
                    <a:pt x="0" y="57"/>
                  </a:lnTo>
                  <a:lnTo>
                    <a:pt x="158"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08" name="Freeform 224"/>
            <p:cNvSpPr>
              <a:spLocks/>
            </p:cNvSpPr>
            <p:nvPr/>
          </p:nvSpPr>
          <p:spPr bwMode="auto">
            <a:xfrm>
              <a:off x="3730" y="2620"/>
              <a:ext cx="281" cy="102"/>
            </a:xfrm>
            <a:custGeom>
              <a:avLst/>
              <a:gdLst>
                <a:gd name="T0" fmla="*/ 67 w 571"/>
                <a:gd name="T1" fmla="*/ 17 h 208"/>
                <a:gd name="T2" fmla="*/ 62 w 571"/>
                <a:gd name="T3" fmla="*/ 18 h 208"/>
                <a:gd name="T4" fmla="*/ 62 w 571"/>
                <a:gd name="T5" fmla="*/ 15 h 208"/>
                <a:gd name="T6" fmla="*/ 57 w 571"/>
                <a:gd name="T7" fmla="*/ 16 h 208"/>
                <a:gd name="T8" fmla="*/ 56 w 571"/>
                <a:gd name="T9" fmla="*/ 13 h 208"/>
                <a:gd name="T10" fmla="*/ 51 w 571"/>
                <a:gd name="T11" fmla="*/ 14 h 208"/>
                <a:gd name="T12" fmla="*/ 50 w 571"/>
                <a:gd name="T13" fmla="*/ 11 h 208"/>
                <a:gd name="T14" fmla="*/ 45 w 571"/>
                <a:gd name="T15" fmla="*/ 12 h 208"/>
                <a:gd name="T16" fmla="*/ 44 w 571"/>
                <a:gd name="T17" fmla="*/ 9 h 208"/>
                <a:gd name="T18" fmla="*/ 39 w 571"/>
                <a:gd name="T19" fmla="*/ 10 h 208"/>
                <a:gd name="T20" fmla="*/ 38 w 571"/>
                <a:gd name="T21" fmla="*/ 7 h 208"/>
                <a:gd name="T22" fmla="*/ 33 w 571"/>
                <a:gd name="T23" fmla="*/ 7 h 208"/>
                <a:gd name="T24" fmla="*/ 32 w 571"/>
                <a:gd name="T25" fmla="*/ 5 h 208"/>
                <a:gd name="T26" fmla="*/ 28 w 571"/>
                <a:gd name="T27" fmla="*/ 5 h 208"/>
                <a:gd name="T28" fmla="*/ 26 w 571"/>
                <a:gd name="T29" fmla="*/ 2 h 208"/>
                <a:gd name="T30" fmla="*/ 22 w 571"/>
                <a:gd name="T31" fmla="*/ 3 h 208"/>
                <a:gd name="T32" fmla="*/ 20 w 571"/>
                <a:gd name="T33" fmla="*/ 0 h 208"/>
                <a:gd name="T34" fmla="*/ 16 w 571"/>
                <a:gd name="T35" fmla="*/ 1 h 208"/>
                <a:gd name="T36" fmla="*/ 12 w 571"/>
                <a:gd name="T37" fmla="*/ 0 h 208"/>
                <a:gd name="T38" fmla="*/ 10 w 571"/>
                <a:gd name="T39" fmla="*/ 3 h 208"/>
                <a:gd name="T40" fmla="*/ 6 w 571"/>
                <a:gd name="T41" fmla="*/ 2 h 208"/>
                <a:gd name="T42" fmla="*/ 4 w 571"/>
                <a:gd name="T43" fmla="*/ 5 h 208"/>
                <a:gd name="T44" fmla="*/ 0 w 571"/>
                <a:gd name="T45" fmla="*/ 4 h 208"/>
                <a:gd name="T46" fmla="*/ 0 w 571"/>
                <a:gd name="T47" fmla="*/ 7 h 208"/>
                <a:gd name="T48" fmla="*/ 4 w 571"/>
                <a:gd name="T49" fmla="*/ 6 h 208"/>
                <a:gd name="T50" fmla="*/ 46 w 571"/>
                <a:gd name="T51" fmla="*/ 24 h 208"/>
                <a:gd name="T52" fmla="*/ 50 w 571"/>
                <a:gd name="T53" fmla="*/ 23 h 208"/>
                <a:gd name="T54" fmla="*/ 56 w 571"/>
                <a:gd name="T55" fmla="*/ 25 h 208"/>
                <a:gd name="T56" fmla="*/ 57 w 571"/>
                <a:gd name="T57" fmla="*/ 21 h 208"/>
                <a:gd name="T58" fmla="*/ 62 w 571"/>
                <a:gd name="T59" fmla="*/ 22 h 208"/>
                <a:gd name="T60" fmla="*/ 62 w 571"/>
                <a:gd name="T61" fmla="*/ 19 h 208"/>
                <a:gd name="T62" fmla="*/ 68 w 571"/>
                <a:gd name="T63" fmla="*/ 20 h 2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1" h="208">
                  <a:moveTo>
                    <a:pt x="534" y="157"/>
                  </a:moveTo>
                  <a:lnTo>
                    <a:pt x="566" y="146"/>
                  </a:lnTo>
                  <a:lnTo>
                    <a:pt x="557" y="142"/>
                  </a:lnTo>
                  <a:lnTo>
                    <a:pt x="525" y="153"/>
                  </a:lnTo>
                  <a:lnTo>
                    <a:pt x="484" y="138"/>
                  </a:lnTo>
                  <a:lnTo>
                    <a:pt x="516" y="127"/>
                  </a:lnTo>
                  <a:lnTo>
                    <a:pt x="507" y="124"/>
                  </a:lnTo>
                  <a:lnTo>
                    <a:pt x="475" y="135"/>
                  </a:lnTo>
                  <a:lnTo>
                    <a:pt x="436" y="121"/>
                  </a:lnTo>
                  <a:lnTo>
                    <a:pt x="467" y="110"/>
                  </a:lnTo>
                  <a:lnTo>
                    <a:pt x="458" y="107"/>
                  </a:lnTo>
                  <a:lnTo>
                    <a:pt x="427" y="117"/>
                  </a:lnTo>
                  <a:lnTo>
                    <a:pt x="387" y="103"/>
                  </a:lnTo>
                  <a:lnTo>
                    <a:pt x="417" y="92"/>
                  </a:lnTo>
                  <a:lnTo>
                    <a:pt x="408" y="89"/>
                  </a:lnTo>
                  <a:lnTo>
                    <a:pt x="378" y="100"/>
                  </a:lnTo>
                  <a:lnTo>
                    <a:pt x="339" y="85"/>
                  </a:lnTo>
                  <a:lnTo>
                    <a:pt x="368" y="75"/>
                  </a:lnTo>
                  <a:lnTo>
                    <a:pt x="359" y="72"/>
                  </a:lnTo>
                  <a:lnTo>
                    <a:pt x="330" y="82"/>
                  </a:lnTo>
                  <a:lnTo>
                    <a:pt x="290" y="67"/>
                  </a:lnTo>
                  <a:lnTo>
                    <a:pt x="319" y="58"/>
                  </a:lnTo>
                  <a:lnTo>
                    <a:pt x="310" y="54"/>
                  </a:lnTo>
                  <a:lnTo>
                    <a:pt x="281" y="64"/>
                  </a:lnTo>
                  <a:lnTo>
                    <a:pt x="242" y="49"/>
                  </a:lnTo>
                  <a:lnTo>
                    <a:pt x="270" y="40"/>
                  </a:lnTo>
                  <a:lnTo>
                    <a:pt x="260" y="37"/>
                  </a:lnTo>
                  <a:lnTo>
                    <a:pt x="233" y="46"/>
                  </a:lnTo>
                  <a:lnTo>
                    <a:pt x="193" y="31"/>
                  </a:lnTo>
                  <a:lnTo>
                    <a:pt x="219" y="22"/>
                  </a:lnTo>
                  <a:lnTo>
                    <a:pt x="210" y="19"/>
                  </a:lnTo>
                  <a:lnTo>
                    <a:pt x="184" y="28"/>
                  </a:lnTo>
                  <a:lnTo>
                    <a:pt x="146" y="14"/>
                  </a:lnTo>
                  <a:lnTo>
                    <a:pt x="171" y="5"/>
                  </a:lnTo>
                  <a:lnTo>
                    <a:pt x="162" y="2"/>
                  </a:lnTo>
                  <a:lnTo>
                    <a:pt x="137" y="11"/>
                  </a:lnTo>
                  <a:lnTo>
                    <a:pt x="107" y="0"/>
                  </a:lnTo>
                  <a:lnTo>
                    <a:pt x="99" y="3"/>
                  </a:lnTo>
                  <a:lnTo>
                    <a:pt x="129" y="14"/>
                  </a:lnTo>
                  <a:lnTo>
                    <a:pt x="88" y="29"/>
                  </a:lnTo>
                  <a:lnTo>
                    <a:pt x="58" y="17"/>
                  </a:lnTo>
                  <a:lnTo>
                    <a:pt x="49" y="21"/>
                  </a:lnTo>
                  <a:lnTo>
                    <a:pt x="80" y="32"/>
                  </a:lnTo>
                  <a:lnTo>
                    <a:pt x="39" y="47"/>
                  </a:lnTo>
                  <a:lnTo>
                    <a:pt x="9" y="35"/>
                  </a:lnTo>
                  <a:lnTo>
                    <a:pt x="0" y="39"/>
                  </a:lnTo>
                  <a:lnTo>
                    <a:pt x="30" y="50"/>
                  </a:lnTo>
                  <a:lnTo>
                    <a:pt x="4" y="59"/>
                  </a:lnTo>
                  <a:lnTo>
                    <a:pt x="13" y="63"/>
                  </a:lnTo>
                  <a:lnTo>
                    <a:pt x="39" y="53"/>
                  </a:lnTo>
                  <a:lnTo>
                    <a:pt x="413" y="191"/>
                  </a:lnTo>
                  <a:lnTo>
                    <a:pt x="386" y="199"/>
                  </a:lnTo>
                  <a:lnTo>
                    <a:pt x="396" y="203"/>
                  </a:lnTo>
                  <a:lnTo>
                    <a:pt x="422" y="194"/>
                  </a:lnTo>
                  <a:lnTo>
                    <a:pt x="460" y="208"/>
                  </a:lnTo>
                  <a:lnTo>
                    <a:pt x="469" y="205"/>
                  </a:lnTo>
                  <a:lnTo>
                    <a:pt x="431" y="191"/>
                  </a:lnTo>
                  <a:lnTo>
                    <a:pt x="474" y="177"/>
                  </a:lnTo>
                  <a:lnTo>
                    <a:pt x="512" y="191"/>
                  </a:lnTo>
                  <a:lnTo>
                    <a:pt x="521" y="188"/>
                  </a:lnTo>
                  <a:lnTo>
                    <a:pt x="483" y="174"/>
                  </a:lnTo>
                  <a:lnTo>
                    <a:pt x="525" y="160"/>
                  </a:lnTo>
                  <a:lnTo>
                    <a:pt x="562" y="174"/>
                  </a:lnTo>
                  <a:lnTo>
                    <a:pt x="571" y="171"/>
                  </a:lnTo>
                  <a:lnTo>
                    <a:pt x="534" y="1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0109" name="Group 225"/>
            <p:cNvGrpSpPr>
              <a:grpSpLocks/>
            </p:cNvGrpSpPr>
            <p:nvPr/>
          </p:nvGrpSpPr>
          <p:grpSpPr bwMode="auto">
            <a:xfrm>
              <a:off x="3753" y="2628"/>
              <a:ext cx="231" cy="84"/>
              <a:chOff x="876" y="1455"/>
              <a:chExt cx="469" cy="171"/>
            </a:xfrm>
          </p:grpSpPr>
          <p:sp>
            <p:nvSpPr>
              <p:cNvPr id="40110" name="Freeform 226"/>
              <p:cNvSpPr>
                <a:spLocks/>
              </p:cNvSpPr>
              <p:nvPr/>
            </p:nvSpPr>
            <p:spPr bwMode="auto">
              <a:xfrm>
                <a:off x="1021" y="1491"/>
                <a:ext cx="80" cy="28"/>
              </a:xfrm>
              <a:custGeom>
                <a:avLst/>
                <a:gdLst>
                  <a:gd name="T0" fmla="*/ 39 w 80"/>
                  <a:gd name="T1" fmla="*/ 28 h 28"/>
                  <a:gd name="T2" fmla="*/ 80 w 80"/>
                  <a:gd name="T3" fmla="*/ 14 h 28"/>
                  <a:gd name="T4" fmla="*/ 41 w 80"/>
                  <a:gd name="T5" fmla="*/ 0 h 28"/>
                  <a:gd name="T6" fmla="*/ 0 w 80"/>
                  <a:gd name="T7" fmla="*/ 14 h 28"/>
                  <a:gd name="T8" fmla="*/ 39 w 80"/>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8">
                    <a:moveTo>
                      <a:pt x="39" y="28"/>
                    </a:moveTo>
                    <a:lnTo>
                      <a:pt x="80" y="14"/>
                    </a:lnTo>
                    <a:lnTo>
                      <a:pt x="41" y="0"/>
                    </a:lnTo>
                    <a:lnTo>
                      <a:pt x="0" y="14"/>
                    </a:lnTo>
                    <a:lnTo>
                      <a:pt x="39"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1" name="Freeform 227"/>
              <p:cNvSpPr>
                <a:spLocks/>
              </p:cNvSpPr>
              <p:nvPr/>
            </p:nvSpPr>
            <p:spPr bwMode="auto">
              <a:xfrm>
                <a:off x="972" y="1473"/>
                <a:ext cx="81" cy="28"/>
              </a:xfrm>
              <a:custGeom>
                <a:avLst/>
                <a:gdLst>
                  <a:gd name="T0" fmla="*/ 40 w 81"/>
                  <a:gd name="T1" fmla="*/ 28 h 28"/>
                  <a:gd name="T2" fmla="*/ 81 w 81"/>
                  <a:gd name="T3" fmla="*/ 14 h 28"/>
                  <a:gd name="T4" fmla="*/ 41 w 81"/>
                  <a:gd name="T5" fmla="*/ 0 h 28"/>
                  <a:gd name="T6" fmla="*/ 0 w 81"/>
                  <a:gd name="T7" fmla="*/ 14 h 28"/>
                  <a:gd name="T8" fmla="*/ 40 w 81"/>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8">
                    <a:moveTo>
                      <a:pt x="40" y="28"/>
                    </a:moveTo>
                    <a:lnTo>
                      <a:pt x="81" y="14"/>
                    </a:lnTo>
                    <a:lnTo>
                      <a:pt x="41" y="0"/>
                    </a:lnTo>
                    <a:lnTo>
                      <a:pt x="0" y="14"/>
                    </a:lnTo>
                    <a:lnTo>
                      <a:pt x="4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2" name="Freeform 228"/>
              <p:cNvSpPr>
                <a:spLocks/>
              </p:cNvSpPr>
              <p:nvPr/>
            </p:nvSpPr>
            <p:spPr bwMode="auto">
              <a:xfrm>
                <a:off x="1069" y="1508"/>
                <a:ext cx="81" cy="29"/>
              </a:xfrm>
              <a:custGeom>
                <a:avLst/>
                <a:gdLst>
                  <a:gd name="T0" fmla="*/ 40 w 81"/>
                  <a:gd name="T1" fmla="*/ 29 h 29"/>
                  <a:gd name="T2" fmla="*/ 81 w 81"/>
                  <a:gd name="T3" fmla="*/ 15 h 29"/>
                  <a:gd name="T4" fmla="*/ 41 w 81"/>
                  <a:gd name="T5" fmla="*/ 0 h 29"/>
                  <a:gd name="T6" fmla="*/ 0 w 81"/>
                  <a:gd name="T7" fmla="*/ 14 h 29"/>
                  <a:gd name="T8" fmla="*/ 40 w 81"/>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40" y="29"/>
                    </a:moveTo>
                    <a:lnTo>
                      <a:pt x="81" y="15"/>
                    </a:lnTo>
                    <a:lnTo>
                      <a:pt x="41" y="0"/>
                    </a:lnTo>
                    <a:lnTo>
                      <a:pt x="0" y="14"/>
                    </a:lnTo>
                    <a:lnTo>
                      <a:pt x="40"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3" name="Freeform 229"/>
              <p:cNvSpPr>
                <a:spLocks/>
              </p:cNvSpPr>
              <p:nvPr/>
            </p:nvSpPr>
            <p:spPr bwMode="auto">
              <a:xfrm>
                <a:off x="876" y="1473"/>
                <a:ext cx="78" cy="28"/>
              </a:xfrm>
              <a:custGeom>
                <a:avLst/>
                <a:gdLst>
                  <a:gd name="T0" fmla="*/ 78 w 78"/>
                  <a:gd name="T1" fmla="*/ 13 h 28"/>
                  <a:gd name="T2" fmla="*/ 41 w 78"/>
                  <a:gd name="T3" fmla="*/ 0 h 28"/>
                  <a:gd name="T4" fmla="*/ 0 w 78"/>
                  <a:gd name="T5" fmla="*/ 15 h 28"/>
                  <a:gd name="T6" fmla="*/ 37 w 78"/>
                  <a:gd name="T7" fmla="*/ 28 h 28"/>
                  <a:gd name="T8" fmla="*/ 78 w 78"/>
                  <a:gd name="T9" fmla="*/ 13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78" y="13"/>
                    </a:moveTo>
                    <a:lnTo>
                      <a:pt x="41" y="0"/>
                    </a:lnTo>
                    <a:lnTo>
                      <a:pt x="0" y="15"/>
                    </a:lnTo>
                    <a:lnTo>
                      <a:pt x="37" y="28"/>
                    </a:lnTo>
                    <a:lnTo>
                      <a:pt x="78" y="13"/>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4" name="Freeform 230"/>
              <p:cNvSpPr>
                <a:spLocks/>
              </p:cNvSpPr>
              <p:nvPr/>
            </p:nvSpPr>
            <p:spPr bwMode="auto">
              <a:xfrm>
                <a:off x="926" y="1455"/>
                <a:ext cx="78" cy="28"/>
              </a:xfrm>
              <a:custGeom>
                <a:avLst/>
                <a:gdLst>
                  <a:gd name="T0" fmla="*/ 78 w 78"/>
                  <a:gd name="T1" fmla="*/ 14 h 28"/>
                  <a:gd name="T2" fmla="*/ 40 w 78"/>
                  <a:gd name="T3" fmla="*/ 0 h 28"/>
                  <a:gd name="T4" fmla="*/ 0 w 78"/>
                  <a:gd name="T5" fmla="*/ 15 h 28"/>
                  <a:gd name="T6" fmla="*/ 37 w 78"/>
                  <a:gd name="T7" fmla="*/ 28 h 28"/>
                  <a:gd name="T8" fmla="*/ 78 w 78"/>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78" y="14"/>
                    </a:moveTo>
                    <a:lnTo>
                      <a:pt x="40" y="0"/>
                    </a:lnTo>
                    <a:lnTo>
                      <a:pt x="0" y="15"/>
                    </a:lnTo>
                    <a:lnTo>
                      <a:pt x="37" y="28"/>
                    </a:lnTo>
                    <a:lnTo>
                      <a:pt x="78"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5" name="Freeform 231"/>
              <p:cNvSpPr>
                <a:spLocks/>
              </p:cNvSpPr>
              <p:nvPr/>
            </p:nvSpPr>
            <p:spPr bwMode="auto">
              <a:xfrm>
                <a:off x="921" y="1490"/>
                <a:ext cx="82" cy="29"/>
              </a:xfrm>
              <a:custGeom>
                <a:avLst/>
                <a:gdLst>
                  <a:gd name="T0" fmla="*/ 82 w 82"/>
                  <a:gd name="T1" fmla="*/ 14 h 29"/>
                  <a:gd name="T2" fmla="*/ 42 w 82"/>
                  <a:gd name="T3" fmla="*/ 0 h 29"/>
                  <a:gd name="T4" fmla="*/ 0 w 82"/>
                  <a:gd name="T5" fmla="*/ 14 h 29"/>
                  <a:gd name="T6" fmla="*/ 40 w 82"/>
                  <a:gd name="T7" fmla="*/ 29 h 29"/>
                  <a:gd name="T8" fmla="*/ 82 w 82"/>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82" y="14"/>
                    </a:moveTo>
                    <a:lnTo>
                      <a:pt x="42" y="0"/>
                    </a:lnTo>
                    <a:lnTo>
                      <a:pt x="0" y="14"/>
                    </a:lnTo>
                    <a:lnTo>
                      <a:pt x="40" y="29"/>
                    </a:lnTo>
                    <a:lnTo>
                      <a:pt x="82"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6" name="Freeform 232"/>
              <p:cNvSpPr>
                <a:spLocks/>
              </p:cNvSpPr>
              <p:nvPr/>
            </p:nvSpPr>
            <p:spPr bwMode="auto">
              <a:xfrm>
                <a:off x="1215" y="1562"/>
                <a:ext cx="80" cy="28"/>
              </a:xfrm>
              <a:custGeom>
                <a:avLst/>
                <a:gdLst>
                  <a:gd name="T0" fmla="*/ 39 w 80"/>
                  <a:gd name="T1" fmla="*/ 28 h 28"/>
                  <a:gd name="T2" fmla="*/ 80 w 80"/>
                  <a:gd name="T3" fmla="*/ 14 h 28"/>
                  <a:gd name="T4" fmla="*/ 41 w 80"/>
                  <a:gd name="T5" fmla="*/ 0 h 28"/>
                  <a:gd name="T6" fmla="*/ 0 w 80"/>
                  <a:gd name="T7" fmla="*/ 14 h 28"/>
                  <a:gd name="T8" fmla="*/ 39 w 80"/>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8">
                    <a:moveTo>
                      <a:pt x="39" y="28"/>
                    </a:moveTo>
                    <a:lnTo>
                      <a:pt x="80" y="14"/>
                    </a:lnTo>
                    <a:lnTo>
                      <a:pt x="41" y="0"/>
                    </a:lnTo>
                    <a:lnTo>
                      <a:pt x="0" y="14"/>
                    </a:lnTo>
                    <a:lnTo>
                      <a:pt x="39"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7" name="Freeform 233"/>
              <p:cNvSpPr>
                <a:spLocks/>
              </p:cNvSpPr>
              <p:nvPr/>
            </p:nvSpPr>
            <p:spPr bwMode="auto">
              <a:xfrm>
                <a:off x="1118" y="1526"/>
                <a:ext cx="80" cy="29"/>
              </a:xfrm>
              <a:custGeom>
                <a:avLst/>
                <a:gdLst>
                  <a:gd name="T0" fmla="*/ 39 w 80"/>
                  <a:gd name="T1" fmla="*/ 29 h 29"/>
                  <a:gd name="T2" fmla="*/ 80 w 80"/>
                  <a:gd name="T3" fmla="*/ 15 h 29"/>
                  <a:gd name="T4" fmla="*/ 41 w 80"/>
                  <a:gd name="T5" fmla="*/ 0 h 29"/>
                  <a:gd name="T6" fmla="*/ 0 w 80"/>
                  <a:gd name="T7" fmla="*/ 14 h 29"/>
                  <a:gd name="T8" fmla="*/ 39 w 80"/>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9">
                    <a:moveTo>
                      <a:pt x="39" y="29"/>
                    </a:moveTo>
                    <a:lnTo>
                      <a:pt x="80" y="15"/>
                    </a:lnTo>
                    <a:lnTo>
                      <a:pt x="41" y="0"/>
                    </a:lnTo>
                    <a:lnTo>
                      <a:pt x="0" y="14"/>
                    </a:lnTo>
                    <a:lnTo>
                      <a:pt x="39"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8" name="Freeform 234"/>
              <p:cNvSpPr>
                <a:spLocks/>
              </p:cNvSpPr>
              <p:nvPr/>
            </p:nvSpPr>
            <p:spPr bwMode="auto">
              <a:xfrm>
                <a:off x="1166" y="1544"/>
                <a:ext cx="81" cy="29"/>
              </a:xfrm>
              <a:custGeom>
                <a:avLst/>
                <a:gdLst>
                  <a:gd name="T0" fmla="*/ 40 w 81"/>
                  <a:gd name="T1" fmla="*/ 29 h 29"/>
                  <a:gd name="T2" fmla="*/ 81 w 81"/>
                  <a:gd name="T3" fmla="*/ 14 h 29"/>
                  <a:gd name="T4" fmla="*/ 41 w 81"/>
                  <a:gd name="T5" fmla="*/ 0 h 29"/>
                  <a:gd name="T6" fmla="*/ 0 w 81"/>
                  <a:gd name="T7" fmla="*/ 14 h 29"/>
                  <a:gd name="T8" fmla="*/ 40 w 81"/>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40" y="29"/>
                    </a:moveTo>
                    <a:lnTo>
                      <a:pt x="81" y="14"/>
                    </a:lnTo>
                    <a:lnTo>
                      <a:pt x="41" y="0"/>
                    </a:lnTo>
                    <a:lnTo>
                      <a:pt x="0" y="14"/>
                    </a:lnTo>
                    <a:lnTo>
                      <a:pt x="40"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19" name="Freeform 235"/>
              <p:cNvSpPr>
                <a:spLocks/>
              </p:cNvSpPr>
              <p:nvPr/>
            </p:nvSpPr>
            <p:spPr bwMode="auto">
              <a:xfrm>
                <a:off x="1212" y="1597"/>
                <a:ext cx="82" cy="29"/>
              </a:xfrm>
              <a:custGeom>
                <a:avLst/>
                <a:gdLst>
                  <a:gd name="T0" fmla="*/ 0 w 82"/>
                  <a:gd name="T1" fmla="*/ 14 h 29"/>
                  <a:gd name="T2" fmla="*/ 39 w 82"/>
                  <a:gd name="T3" fmla="*/ 29 h 29"/>
                  <a:gd name="T4" fmla="*/ 82 w 82"/>
                  <a:gd name="T5" fmla="*/ 14 h 29"/>
                  <a:gd name="T6" fmla="*/ 42 w 82"/>
                  <a:gd name="T7" fmla="*/ 0 h 29"/>
                  <a:gd name="T8" fmla="*/ 0 w 82"/>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0" y="14"/>
                    </a:moveTo>
                    <a:lnTo>
                      <a:pt x="39" y="29"/>
                    </a:lnTo>
                    <a:lnTo>
                      <a:pt x="82" y="14"/>
                    </a:lnTo>
                    <a:lnTo>
                      <a:pt x="42" y="0"/>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0" name="Freeform 236"/>
              <p:cNvSpPr>
                <a:spLocks/>
              </p:cNvSpPr>
              <p:nvPr/>
            </p:nvSpPr>
            <p:spPr bwMode="auto">
              <a:xfrm>
                <a:off x="1263" y="1579"/>
                <a:ext cx="82" cy="29"/>
              </a:xfrm>
              <a:custGeom>
                <a:avLst/>
                <a:gdLst>
                  <a:gd name="T0" fmla="*/ 0 w 82"/>
                  <a:gd name="T1" fmla="*/ 15 h 29"/>
                  <a:gd name="T2" fmla="*/ 40 w 82"/>
                  <a:gd name="T3" fmla="*/ 29 h 29"/>
                  <a:gd name="T4" fmla="*/ 82 w 82"/>
                  <a:gd name="T5" fmla="*/ 15 h 29"/>
                  <a:gd name="T6" fmla="*/ 41 w 82"/>
                  <a:gd name="T7" fmla="*/ 0 h 29"/>
                  <a:gd name="T8" fmla="*/ 0 w 82"/>
                  <a:gd name="T9" fmla="*/ 15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0" y="15"/>
                    </a:moveTo>
                    <a:lnTo>
                      <a:pt x="40" y="29"/>
                    </a:lnTo>
                    <a:lnTo>
                      <a:pt x="82" y="15"/>
                    </a:lnTo>
                    <a:lnTo>
                      <a:pt x="41" y="0"/>
                    </a:lnTo>
                    <a:lnTo>
                      <a:pt x="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1" name="Freeform 237"/>
              <p:cNvSpPr>
                <a:spLocks/>
              </p:cNvSpPr>
              <p:nvPr/>
            </p:nvSpPr>
            <p:spPr bwMode="auto">
              <a:xfrm>
                <a:off x="970" y="1508"/>
                <a:ext cx="81" cy="29"/>
              </a:xfrm>
              <a:custGeom>
                <a:avLst/>
                <a:gdLst>
                  <a:gd name="T0" fmla="*/ 42 w 81"/>
                  <a:gd name="T1" fmla="*/ 0 h 29"/>
                  <a:gd name="T2" fmla="*/ 0 w 81"/>
                  <a:gd name="T3" fmla="*/ 14 h 29"/>
                  <a:gd name="T4" fmla="*/ 39 w 81"/>
                  <a:gd name="T5" fmla="*/ 29 h 29"/>
                  <a:gd name="T6" fmla="*/ 81 w 81"/>
                  <a:gd name="T7" fmla="*/ 14 h 29"/>
                  <a:gd name="T8" fmla="*/ 42 w 81"/>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42" y="0"/>
                    </a:moveTo>
                    <a:lnTo>
                      <a:pt x="0" y="14"/>
                    </a:lnTo>
                    <a:lnTo>
                      <a:pt x="39" y="29"/>
                    </a:lnTo>
                    <a:lnTo>
                      <a:pt x="81" y="14"/>
                    </a:lnTo>
                    <a:lnTo>
                      <a:pt x="42"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2" name="Freeform 238"/>
              <p:cNvSpPr>
                <a:spLocks/>
              </p:cNvSpPr>
              <p:nvPr/>
            </p:nvSpPr>
            <p:spPr bwMode="auto">
              <a:xfrm>
                <a:off x="1164" y="1579"/>
                <a:ext cx="81" cy="29"/>
              </a:xfrm>
              <a:custGeom>
                <a:avLst/>
                <a:gdLst>
                  <a:gd name="T0" fmla="*/ 42 w 81"/>
                  <a:gd name="T1" fmla="*/ 0 h 29"/>
                  <a:gd name="T2" fmla="*/ 0 w 81"/>
                  <a:gd name="T3" fmla="*/ 14 h 29"/>
                  <a:gd name="T4" fmla="*/ 39 w 81"/>
                  <a:gd name="T5" fmla="*/ 29 h 29"/>
                  <a:gd name="T6" fmla="*/ 81 w 81"/>
                  <a:gd name="T7" fmla="*/ 14 h 29"/>
                  <a:gd name="T8" fmla="*/ 42 w 81"/>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42" y="0"/>
                    </a:moveTo>
                    <a:lnTo>
                      <a:pt x="0" y="14"/>
                    </a:lnTo>
                    <a:lnTo>
                      <a:pt x="39" y="29"/>
                    </a:lnTo>
                    <a:lnTo>
                      <a:pt x="81" y="14"/>
                    </a:lnTo>
                    <a:lnTo>
                      <a:pt x="42"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3" name="Freeform 239"/>
              <p:cNvSpPr>
                <a:spLocks/>
              </p:cNvSpPr>
              <p:nvPr/>
            </p:nvSpPr>
            <p:spPr bwMode="auto">
              <a:xfrm>
                <a:off x="1115" y="1561"/>
                <a:ext cx="82" cy="30"/>
              </a:xfrm>
              <a:custGeom>
                <a:avLst/>
                <a:gdLst>
                  <a:gd name="T0" fmla="*/ 82 w 82"/>
                  <a:gd name="T1" fmla="*/ 15 h 30"/>
                  <a:gd name="T2" fmla="*/ 42 w 82"/>
                  <a:gd name="T3" fmla="*/ 0 h 30"/>
                  <a:gd name="T4" fmla="*/ 0 w 82"/>
                  <a:gd name="T5" fmla="*/ 15 h 30"/>
                  <a:gd name="T6" fmla="*/ 43 w 82"/>
                  <a:gd name="T7" fmla="*/ 30 h 30"/>
                  <a:gd name="T8" fmla="*/ 42 w 82"/>
                  <a:gd name="T9" fmla="*/ 28 h 30"/>
                  <a:gd name="T10" fmla="*/ 82 w 82"/>
                  <a:gd name="T11" fmla="*/ 15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30">
                    <a:moveTo>
                      <a:pt x="82" y="15"/>
                    </a:moveTo>
                    <a:lnTo>
                      <a:pt x="42" y="0"/>
                    </a:lnTo>
                    <a:lnTo>
                      <a:pt x="0" y="15"/>
                    </a:lnTo>
                    <a:lnTo>
                      <a:pt x="43" y="30"/>
                    </a:lnTo>
                    <a:lnTo>
                      <a:pt x="42" y="28"/>
                    </a:lnTo>
                    <a:lnTo>
                      <a:pt x="82"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4" name="Freeform 240"/>
              <p:cNvSpPr>
                <a:spLocks/>
              </p:cNvSpPr>
              <p:nvPr/>
            </p:nvSpPr>
            <p:spPr bwMode="auto">
              <a:xfrm>
                <a:off x="1018" y="1525"/>
                <a:ext cx="82" cy="30"/>
              </a:xfrm>
              <a:custGeom>
                <a:avLst/>
                <a:gdLst>
                  <a:gd name="T0" fmla="*/ 42 w 82"/>
                  <a:gd name="T1" fmla="*/ 0 h 30"/>
                  <a:gd name="T2" fmla="*/ 0 w 82"/>
                  <a:gd name="T3" fmla="*/ 15 h 30"/>
                  <a:gd name="T4" fmla="*/ 40 w 82"/>
                  <a:gd name="T5" fmla="*/ 30 h 30"/>
                  <a:gd name="T6" fmla="*/ 82 w 82"/>
                  <a:gd name="T7" fmla="*/ 15 h 30"/>
                  <a:gd name="T8" fmla="*/ 42 w 8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30">
                    <a:moveTo>
                      <a:pt x="42" y="0"/>
                    </a:moveTo>
                    <a:lnTo>
                      <a:pt x="0" y="15"/>
                    </a:lnTo>
                    <a:lnTo>
                      <a:pt x="40" y="30"/>
                    </a:lnTo>
                    <a:lnTo>
                      <a:pt x="82" y="15"/>
                    </a:lnTo>
                    <a:lnTo>
                      <a:pt x="42"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5" name="Freeform 241"/>
              <p:cNvSpPr>
                <a:spLocks/>
              </p:cNvSpPr>
              <p:nvPr/>
            </p:nvSpPr>
            <p:spPr bwMode="auto">
              <a:xfrm>
                <a:off x="1067" y="1544"/>
                <a:ext cx="81" cy="28"/>
              </a:xfrm>
              <a:custGeom>
                <a:avLst/>
                <a:gdLst>
                  <a:gd name="T0" fmla="*/ 81 w 81"/>
                  <a:gd name="T1" fmla="*/ 14 h 28"/>
                  <a:gd name="T2" fmla="*/ 42 w 81"/>
                  <a:gd name="T3" fmla="*/ 0 h 28"/>
                  <a:gd name="T4" fmla="*/ 0 w 81"/>
                  <a:gd name="T5" fmla="*/ 14 h 28"/>
                  <a:gd name="T6" fmla="*/ 39 w 81"/>
                  <a:gd name="T7" fmla="*/ 28 h 28"/>
                  <a:gd name="T8" fmla="*/ 81 w 81"/>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8">
                    <a:moveTo>
                      <a:pt x="81" y="14"/>
                    </a:moveTo>
                    <a:lnTo>
                      <a:pt x="42" y="0"/>
                    </a:lnTo>
                    <a:lnTo>
                      <a:pt x="0" y="14"/>
                    </a:lnTo>
                    <a:lnTo>
                      <a:pt x="39" y="28"/>
                    </a:lnTo>
                    <a:lnTo>
                      <a:pt x="81"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6" name="Freeform 242"/>
              <p:cNvSpPr>
                <a:spLocks/>
              </p:cNvSpPr>
              <p:nvPr/>
            </p:nvSpPr>
            <p:spPr bwMode="auto">
              <a:xfrm>
                <a:off x="1215" y="1562"/>
                <a:ext cx="80" cy="28"/>
              </a:xfrm>
              <a:custGeom>
                <a:avLst/>
                <a:gdLst>
                  <a:gd name="T0" fmla="*/ 80 w 80"/>
                  <a:gd name="T1" fmla="*/ 14 h 28"/>
                  <a:gd name="T2" fmla="*/ 39 w 80"/>
                  <a:gd name="T3" fmla="*/ 28 h 28"/>
                  <a:gd name="T4" fmla="*/ 0 w 80"/>
                  <a:gd name="T5" fmla="*/ 14 h 28"/>
                  <a:gd name="T6" fmla="*/ 41 w 80"/>
                  <a:gd name="T7" fmla="*/ 0 h 28"/>
                  <a:gd name="T8" fmla="*/ 80 w 80"/>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8">
                    <a:moveTo>
                      <a:pt x="80" y="14"/>
                    </a:moveTo>
                    <a:lnTo>
                      <a:pt x="39" y="28"/>
                    </a:lnTo>
                    <a:lnTo>
                      <a:pt x="0" y="14"/>
                    </a:lnTo>
                    <a:lnTo>
                      <a:pt x="41" y="0"/>
                    </a:lnTo>
                    <a:lnTo>
                      <a:pt x="8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7" name="Freeform 243"/>
              <p:cNvSpPr>
                <a:spLocks/>
              </p:cNvSpPr>
              <p:nvPr/>
            </p:nvSpPr>
            <p:spPr bwMode="auto">
              <a:xfrm>
                <a:off x="1166" y="1544"/>
                <a:ext cx="81" cy="29"/>
              </a:xfrm>
              <a:custGeom>
                <a:avLst/>
                <a:gdLst>
                  <a:gd name="T0" fmla="*/ 81 w 81"/>
                  <a:gd name="T1" fmla="*/ 14 h 29"/>
                  <a:gd name="T2" fmla="*/ 40 w 81"/>
                  <a:gd name="T3" fmla="*/ 29 h 29"/>
                  <a:gd name="T4" fmla="*/ 0 w 81"/>
                  <a:gd name="T5" fmla="*/ 14 h 29"/>
                  <a:gd name="T6" fmla="*/ 41 w 81"/>
                  <a:gd name="T7" fmla="*/ 0 h 29"/>
                  <a:gd name="T8" fmla="*/ 81 w 81"/>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81" y="14"/>
                    </a:moveTo>
                    <a:lnTo>
                      <a:pt x="40" y="29"/>
                    </a:lnTo>
                    <a:lnTo>
                      <a:pt x="0" y="14"/>
                    </a:lnTo>
                    <a:lnTo>
                      <a:pt x="41" y="0"/>
                    </a:lnTo>
                    <a:lnTo>
                      <a:pt x="81"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8" name="Freeform 244"/>
              <p:cNvSpPr>
                <a:spLocks/>
              </p:cNvSpPr>
              <p:nvPr/>
            </p:nvSpPr>
            <p:spPr bwMode="auto">
              <a:xfrm>
                <a:off x="1118" y="1526"/>
                <a:ext cx="80" cy="29"/>
              </a:xfrm>
              <a:custGeom>
                <a:avLst/>
                <a:gdLst>
                  <a:gd name="T0" fmla="*/ 80 w 80"/>
                  <a:gd name="T1" fmla="*/ 15 h 29"/>
                  <a:gd name="T2" fmla="*/ 39 w 80"/>
                  <a:gd name="T3" fmla="*/ 29 h 29"/>
                  <a:gd name="T4" fmla="*/ 0 w 80"/>
                  <a:gd name="T5" fmla="*/ 14 h 29"/>
                  <a:gd name="T6" fmla="*/ 41 w 80"/>
                  <a:gd name="T7" fmla="*/ 0 h 29"/>
                  <a:gd name="T8" fmla="*/ 80 w 80"/>
                  <a:gd name="T9" fmla="*/ 15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9">
                    <a:moveTo>
                      <a:pt x="80" y="15"/>
                    </a:moveTo>
                    <a:lnTo>
                      <a:pt x="39" y="29"/>
                    </a:lnTo>
                    <a:lnTo>
                      <a:pt x="0" y="14"/>
                    </a:lnTo>
                    <a:lnTo>
                      <a:pt x="41" y="0"/>
                    </a:lnTo>
                    <a:lnTo>
                      <a:pt x="8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29" name="Freeform 245"/>
              <p:cNvSpPr>
                <a:spLocks/>
              </p:cNvSpPr>
              <p:nvPr/>
            </p:nvSpPr>
            <p:spPr bwMode="auto">
              <a:xfrm>
                <a:off x="1069" y="1508"/>
                <a:ext cx="81" cy="29"/>
              </a:xfrm>
              <a:custGeom>
                <a:avLst/>
                <a:gdLst>
                  <a:gd name="T0" fmla="*/ 81 w 81"/>
                  <a:gd name="T1" fmla="*/ 15 h 29"/>
                  <a:gd name="T2" fmla="*/ 40 w 81"/>
                  <a:gd name="T3" fmla="*/ 29 h 29"/>
                  <a:gd name="T4" fmla="*/ 0 w 81"/>
                  <a:gd name="T5" fmla="*/ 14 h 29"/>
                  <a:gd name="T6" fmla="*/ 41 w 81"/>
                  <a:gd name="T7" fmla="*/ 0 h 29"/>
                  <a:gd name="T8" fmla="*/ 81 w 81"/>
                  <a:gd name="T9" fmla="*/ 15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81" y="15"/>
                    </a:moveTo>
                    <a:lnTo>
                      <a:pt x="40" y="29"/>
                    </a:lnTo>
                    <a:lnTo>
                      <a:pt x="0" y="14"/>
                    </a:lnTo>
                    <a:lnTo>
                      <a:pt x="41" y="0"/>
                    </a:lnTo>
                    <a:lnTo>
                      <a:pt x="81"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0" name="Freeform 246"/>
              <p:cNvSpPr>
                <a:spLocks/>
              </p:cNvSpPr>
              <p:nvPr/>
            </p:nvSpPr>
            <p:spPr bwMode="auto">
              <a:xfrm>
                <a:off x="1021" y="1491"/>
                <a:ext cx="80" cy="28"/>
              </a:xfrm>
              <a:custGeom>
                <a:avLst/>
                <a:gdLst>
                  <a:gd name="T0" fmla="*/ 80 w 80"/>
                  <a:gd name="T1" fmla="*/ 14 h 28"/>
                  <a:gd name="T2" fmla="*/ 39 w 80"/>
                  <a:gd name="T3" fmla="*/ 28 h 28"/>
                  <a:gd name="T4" fmla="*/ 0 w 80"/>
                  <a:gd name="T5" fmla="*/ 14 h 28"/>
                  <a:gd name="T6" fmla="*/ 41 w 80"/>
                  <a:gd name="T7" fmla="*/ 0 h 28"/>
                  <a:gd name="T8" fmla="*/ 80 w 80"/>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8">
                    <a:moveTo>
                      <a:pt x="80" y="14"/>
                    </a:moveTo>
                    <a:lnTo>
                      <a:pt x="39" y="28"/>
                    </a:lnTo>
                    <a:lnTo>
                      <a:pt x="0" y="14"/>
                    </a:lnTo>
                    <a:lnTo>
                      <a:pt x="41" y="0"/>
                    </a:lnTo>
                    <a:lnTo>
                      <a:pt x="8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1" name="Freeform 247"/>
              <p:cNvSpPr>
                <a:spLocks/>
              </p:cNvSpPr>
              <p:nvPr/>
            </p:nvSpPr>
            <p:spPr bwMode="auto">
              <a:xfrm>
                <a:off x="972" y="1473"/>
                <a:ext cx="81" cy="28"/>
              </a:xfrm>
              <a:custGeom>
                <a:avLst/>
                <a:gdLst>
                  <a:gd name="T0" fmla="*/ 81 w 81"/>
                  <a:gd name="T1" fmla="*/ 14 h 28"/>
                  <a:gd name="T2" fmla="*/ 40 w 81"/>
                  <a:gd name="T3" fmla="*/ 28 h 28"/>
                  <a:gd name="T4" fmla="*/ 0 w 81"/>
                  <a:gd name="T5" fmla="*/ 14 h 28"/>
                  <a:gd name="T6" fmla="*/ 41 w 81"/>
                  <a:gd name="T7" fmla="*/ 0 h 28"/>
                  <a:gd name="T8" fmla="*/ 81 w 81"/>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8">
                    <a:moveTo>
                      <a:pt x="81" y="14"/>
                    </a:moveTo>
                    <a:lnTo>
                      <a:pt x="40" y="28"/>
                    </a:lnTo>
                    <a:lnTo>
                      <a:pt x="0" y="14"/>
                    </a:lnTo>
                    <a:lnTo>
                      <a:pt x="41" y="0"/>
                    </a:lnTo>
                    <a:lnTo>
                      <a:pt x="81"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2" name="Freeform 248"/>
              <p:cNvSpPr>
                <a:spLocks/>
              </p:cNvSpPr>
              <p:nvPr/>
            </p:nvSpPr>
            <p:spPr bwMode="auto">
              <a:xfrm>
                <a:off x="926" y="1455"/>
                <a:ext cx="78" cy="28"/>
              </a:xfrm>
              <a:custGeom>
                <a:avLst/>
                <a:gdLst>
                  <a:gd name="T0" fmla="*/ 40 w 78"/>
                  <a:gd name="T1" fmla="*/ 0 h 28"/>
                  <a:gd name="T2" fmla="*/ 78 w 78"/>
                  <a:gd name="T3" fmla="*/ 14 h 28"/>
                  <a:gd name="T4" fmla="*/ 37 w 78"/>
                  <a:gd name="T5" fmla="*/ 28 h 28"/>
                  <a:gd name="T6" fmla="*/ 0 w 78"/>
                  <a:gd name="T7" fmla="*/ 15 h 28"/>
                  <a:gd name="T8" fmla="*/ 40 w 7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40" y="0"/>
                    </a:moveTo>
                    <a:lnTo>
                      <a:pt x="78" y="14"/>
                    </a:lnTo>
                    <a:lnTo>
                      <a:pt x="37" y="28"/>
                    </a:lnTo>
                    <a:lnTo>
                      <a:pt x="0" y="15"/>
                    </a:lnTo>
                    <a:lnTo>
                      <a:pt x="4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3" name="Freeform 249"/>
              <p:cNvSpPr>
                <a:spLocks/>
              </p:cNvSpPr>
              <p:nvPr/>
            </p:nvSpPr>
            <p:spPr bwMode="auto">
              <a:xfrm>
                <a:off x="876" y="1473"/>
                <a:ext cx="78" cy="28"/>
              </a:xfrm>
              <a:custGeom>
                <a:avLst/>
                <a:gdLst>
                  <a:gd name="T0" fmla="*/ 0 w 78"/>
                  <a:gd name="T1" fmla="*/ 15 h 28"/>
                  <a:gd name="T2" fmla="*/ 41 w 78"/>
                  <a:gd name="T3" fmla="*/ 0 h 28"/>
                  <a:gd name="T4" fmla="*/ 78 w 78"/>
                  <a:gd name="T5" fmla="*/ 13 h 28"/>
                  <a:gd name="T6" fmla="*/ 37 w 78"/>
                  <a:gd name="T7" fmla="*/ 28 h 28"/>
                  <a:gd name="T8" fmla="*/ 0 w 78"/>
                  <a:gd name="T9" fmla="*/ 15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28">
                    <a:moveTo>
                      <a:pt x="0" y="15"/>
                    </a:moveTo>
                    <a:lnTo>
                      <a:pt x="41" y="0"/>
                    </a:lnTo>
                    <a:lnTo>
                      <a:pt x="78" y="13"/>
                    </a:lnTo>
                    <a:lnTo>
                      <a:pt x="37" y="28"/>
                    </a:lnTo>
                    <a:lnTo>
                      <a:pt x="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4" name="Freeform 250"/>
              <p:cNvSpPr>
                <a:spLocks/>
              </p:cNvSpPr>
              <p:nvPr/>
            </p:nvSpPr>
            <p:spPr bwMode="auto">
              <a:xfrm>
                <a:off x="921" y="1490"/>
                <a:ext cx="82" cy="29"/>
              </a:xfrm>
              <a:custGeom>
                <a:avLst/>
                <a:gdLst>
                  <a:gd name="T0" fmla="*/ 0 w 82"/>
                  <a:gd name="T1" fmla="*/ 14 h 29"/>
                  <a:gd name="T2" fmla="*/ 42 w 82"/>
                  <a:gd name="T3" fmla="*/ 0 h 29"/>
                  <a:gd name="T4" fmla="*/ 82 w 82"/>
                  <a:gd name="T5" fmla="*/ 14 h 29"/>
                  <a:gd name="T6" fmla="*/ 40 w 82"/>
                  <a:gd name="T7" fmla="*/ 29 h 29"/>
                  <a:gd name="T8" fmla="*/ 0 w 82"/>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0" y="14"/>
                    </a:moveTo>
                    <a:lnTo>
                      <a:pt x="42" y="0"/>
                    </a:lnTo>
                    <a:lnTo>
                      <a:pt x="82" y="14"/>
                    </a:lnTo>
                    <a:lnTo>
                      <a:pt x="40" y="29"/>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5" name="Freeform 251"/>
              <p:cNvSpPr>
                <a:spLocks/>
              </p:cNvSpPr>
              <p:nvPr/>
            </p:nvSpPr>
            <p:spPr bwMode="auto">
              <a:xfrm>
                <a:off x="970" y="1508"/>
                <a:ext cx="81" cy="29"/>
              </a:xfrm>
              <a:custGeom>
                <a:avLst/>
                <a:gdLst>
                  <a:gd name="T0" fmla="*/ 0 w 81"/>
                  <a:gd name="T1" fmla="*/ 14 h 29"/>
                  <a:gd name="T2" fmla="*/ 42 w 81"/>
                  <a:gd name="T3" fmla="*/ 0 h 29"/>
                  <a:gd name="T4" fmla="*/ 81 w 81"/>
                  <a:gd name="T5" fmla="*/ 14 h 29"/>
                  <a:gd name="T6" fmla="*/ 39 w 81"/>
                  <a:gd name="T7" fmla="*/ 29 h 29"/>
                  <a:gd name="T8" fmla="*/ 0 w 81"/>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0" y="14"/>
                    </a:moveTo>
                    <a:lnTo>
                      <a:pt x="42" y="0"/>
                    </a:lnTo>
                    <a:lnTo>
                      <a:pt x="81" y="14"/>
                    </a:lnTo>
                    <a:lnTo>
                      <a:pt x="39" y="29"/>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6" name="Freeform 252"/>
              <p:cNvSpPr>
                <a:spLocks/>
              </p:cNvSpPr>
              <p:nvPr/>
            </p:nvSpPr>
            <p:spPr bwMode="auto">
              <a:xfrm>
                <a:off x="1018" y="1525"/>
                <a:ext cx="82" cy="30"/>
              </a:xfrm>
              <a:custGeom>
                <a:avLst/>
                <a:gdLst>
                  <a:gd name="T0" fmla="*/ 0 w 82"/>
                  <a:gd name="T1" fmla="*/ 15 h 30"/>
                  <a:gd name="T2" fmla="*/ 42 w 82"/>
                  <a:gd name="T3" fmla="*/ 0 h 30"/>
                  <a:gd name="T4" fmla="*/ 82 w 82"/>
                  <a:gd name="T5" fmla="*/ 15 h 30"/>
                  <a:gd name="T6" fmla="*/ 40 w 82"/>
                  <a:gd name="T7" fmla="*/ 30 h 30"/>
                  <a:gd name="T8" fmla="*/ 0 w 82"/>
                  <a:gd name="T9" fmla="*/ 15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30">
                    <a:moveTo>
                      <a:pt x="0" y="15"/>
                    </a:moveTo>
                    <a:lnTo>
                      <a:pt x="42" y="0"/>
                    </a:lnTo>
                    <a:lnTo>
                      <a:pt x="82" y="15"/>
                    </a:lnTo>
                    <a:lnTo>
                      <a:pt x="40" y="30"/>
                    </a:lnTo>
                    <a:lnTo>
                      <a:pt x="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7" name="Freeform 253"/>
              <p:cNvSpPr>
                <a:spLocks/>
              </p:cNvSpPr>
              <p:nvPr/>
            </p:nvSpPr>
            <p:spPr bwMode="auto">
              <a:xfrm>
                <a:off x="1067" y="1544"/>
                <a:ext cx="81" cy="28"/>
              </a:xfrm>
              <a:custGeom>
                <a:avLst/>
                <a:gdLst>
                  <a:gd name="T0" fmla="*/ 0 w 81"/>
                  <a:gd name="T1" fmla="*/ 14 h 28"/>
                  <a:gd name="T2" fmla="*/ 42 w 81"/>
                  <a:gd name="T3" fmla="*/ 0 h 28"/>
                  <a:gd name="T4" fmla="*/ 81 w 81"/>
                  <a:gd name="T5" fmla="*/ 14 h 28"/>
                  <a:gd name="T6" fmla="*/ 39 w 81"/>
                  <a:gd name="T7" fmla="*/ 28 h 28"/>
                  <a:gd name="T8" fmla="*/ 0 w 81"/>
                  <a:gd name="T9" fmla="*/ 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8">
                    <a:moveTo>
                      <a:pt x="0" y="14"/>
                    </a:moveTo>
                    <a:lnTo>
                      <a:pt x="42" y="0"/>
                    </a:lnTo>
                    <a:lnTo>
                      <a:pt x="81" y="14"/>
                    </a:lnTo>
                    <a:lnTo>
                      <a:pt x="39" y="28"/>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8" name="Freeform 254"/>
              <p:cNvSpPr>
                <a:spLocks/>
              </p:cNvSpPr>
              <p:nvPr/>
            </p:nvSpPr>
            <p:spPr bwMode="auto">
              <a:xfrm>
                <a:off x="1115" y="1561"/>
                <a:ext cx="82" cy="30"/>
              </a:xfrm>
              <a:custGeom>
                <a:avLst/>
                <a:gdLst>
                  <a:gd name="T0" fmla="*/ 0 w 82"/>
                  <a:gd name="T1" fmla="*/ 15 h 30"/>
                  <a:gd name="T2" fmla="*/ 42 w 82"/>
                  <a:gd name="T3" fmla="*/ 0 h 30"/>
                  <a:gd name="T4" fmla="*/ 82 w 82"/>
                  <a:gd name="T5" fmla="*/ 15 h 30"/>
                  <a:gd name="T6" fmla="*/ 42 w 82"/>
                  <a:gd name="T7" fmla="*/ 28 h 30"/>
                  <a:gd name="T8" fmla="*/ 43 w 82"/>
                  <a:gd name="T9" fmla="*/ 30 h 30"/>
                  <a:gd name="T10" fmla="*/ 0 w 82"/>
                  <a:gd name="T11" fmla="*/ 15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30">
                    <a:moveTo>
                      <a:pt x="0" y="15"/>
                    </a:moveTo>
                    <a:lnTo>
                      <a:pt x="42" y="0"/>
                    </a:lnTo>
                    <a:lnTo>
                      <a:pt x="82" y="15"/>
                    </a:lnTo>
                    <a:lnTo>
                      <a:pt x="42" y="28"/>
                    </a:lnTo>
                    <a:lnTo>
                      <a:pt x="43" y="30"/>
                    </a:lnTo>
                    <a:lnTo>
                      <a:pt x="0" y="1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39" name="Freeform 255"/>
              <p:cNvSpPr>
                <a:spLocks/>
              </p:cNvSpPr>
              <p:nvPr/>
            </p:nvSpPr>
            <p:spPr bwMode="auto">
              <a:xfrm>
                <a:off x="1164" y="1579"/>
                <a:ext cx="81" cy="29"/>
              </a:xfrm>
              <a:custGeom>
                <a:avLst/>
                <a:gdLst>
                  <a:gd name="T0" fmla="*/ 0 w 81"/>
                  <a:gd name="T1" fmla="*/ 14 h 29"/>
                  <a:gd name="T2" fmla="*/ 42 w 81"/>
                  <a:gd name="T3" fmla="*/ 0 h 29"/>
                  <a:gd name="T4" fmla="*/ 81 w 81"/>
                  <a:gd name="T5" fmla="*/ 14 h 29"/>
                  <a:gd name="T6" fmla="*/ 39 w 81"/>
                  <a:gd name="T7" fmla="*/ 29 h 29"/>
                  <a:gd name="T8" fmla="*/ 0 w 81"/>
                  <a:gd name="T9" fmla="*/ 1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9">
                    <a:moveTo>
                      <a:pt x="0" y="14"/>
                    </a:moveTo>
                    <a:lnTo>
                      <a:pt x="42" y="0"/>
                    </a:lnTo>
                    <a:lnTo>
                      <a:pt x="81" y="14"/>
                    </a:lnTo>
                    <a:lnTo>
                      <a:pt x="39" y="29"/>
                    </a:lnTo>
                    <a:lnTo>
                      <a:pt x="0"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40" name="Freeform 256"/>
              <p:cNvSpPr>
                <a:spLocks/>
              </p:cNvSpPr>
              <p:nvPr/>
            </p:nvSpPr>
            <p:spPr bwMode="auto">
              <a:xfrm>
                <a:off x="1212" y="1597"/>
                <a:ext cx="82" cy="29"/>
              </a:xfrm>
              <a:custGeom>
                <a:avLst/>
                <a:gdLst>
                  <a:gd name="T0" fmla="*/ 39 w 82"/>
                  <a:gd name="T1" fmla="*/ 29 h 29"/>
                  <a:gd name="T2" fmla="*/ 0 w 82"/>
                  <a:gd name="T3" fmla="*/ 14 h 29"/>
                  <a:gd name="T4" fmla="*/ 42 w 82"/>
                  <a:gd name="T5" fmla="*/ 0 h 29"/>
                  <a:gd name="T6" fmla="*/ 82 w 82"/>
                  <a:gd name="T7" fmla="*/ 14 h 29"/>
                  <a:gd name="T8" fmla="*/ 39 w 82"/>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39" y="29"/>
                    </a:moveTo>
                    <a:lnTo>
                      <a:pt x="0" y="14"/>
                    </a:lnTo>
                    <a:lnTo>
                      <a:pt x="42" y="0"/>
                    </a:lnTo>
                    <a:lnTo>
                      <a:pt x="82" y="14"/>
                    </a:lnTo>
                    <a:lnTo>
                      <a:pt x="39"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41" name="Freeform 257"/>
              <p:cNvSpPr>
                <a:spLocks/>
              </p:cNvSpPr>
              <p:nvPr/>
            </p:nvSpPr>
            <p:spPr bwMode="auto">
              <a:xfrm>
                <a:off x="1263" y="1579"/>
                <a:ext cx="82" cy="29"/>
              </a:xfrm>
              <a:custGeom>
                <a:avLst/>
                <a:gdLst>
                  <a:gd name="T0" fmla="*/ 40 w 82"/>
                  <a:gd name="T1" fmla="*/ 29 h 29"/>
                  <a:gd name="T2" fmla="*/ 0 w 82"/>
                  <a:gd name="T3" fmla="*/ 15 h 29"/>
                  <a:gd name="T4" fmla="*/ 41 w 82"/>
                  <a:gd name="T5" fmla="*/ 0 h 29"/>
                  <a:gd name="T6" fmla="*/ 82 w 82"/>
                  <a:gd name="T7" fmla="*/ 15 h 29"/>
                  <a:gd name="T8" fmla="*/ 40 w 82"/>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29">
                    <a:moveTo>
                      <a:pt x="40" y="29"/>
                    </a:moveTo>
                    <a:lnTo>
                      <a:pt x="0" y="15"/>
                    </a:lnTo>
                    <a:lnTo>
                      <a:pt x="41" y="0"/>
                    </a:lnTo>
                    <a:lnTo>
                      <a:pt x="82" y="15"/>
                    </a:lnTo>
                    <a:lnTo>
                      <a:pt x="40" y="29"/>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0027" name="Line 258"/>
          <p:cNvSpPr>
            <a:spLocks noChangeShapeType="1"/>
          </p:cNvSpPr>
          <p:nvPr/>
        </p:nvSpPr>
        <p:spPr bwMode="auto">
          <a:xfrm>
            <a:off x="6732588" y="1916113"/>
            <a:ext cx="0" cy="21590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28" name="Line 259"/>
          <p:cNvSpPr>
            <a:spLocks noChangeShapeType="1"/>
          </p:cNvSpPr>
          <p:nvPr/>
        </p:nvSpPr>
        <p:spPr bwMode="auto">
          <a:xfrm flipH="1">
            <a:off x="5592763" y="1150938"/>
            <a:ext cx="4762" cy="935037"/>
          </a:xfrm>
          <a:prstGeom prst="line">
            <a:avLst/>
          </a:prstGeom>
          <a:noFill/>
          <a:ln w="22225">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29" name="AutoShape 260"/>
          <p:cNvSpPr>
            <a:spLocks noChangeArrowheads="1"/>
          </p:cNvSpPr>
          <p:nvPr/>
        </p:nvSpPr>
        <p:spPr bwMode="auto">
          <a:xfrm rot="-5400000">
            <a:off x="5641182" y="1159668"/>
            <a:ext cx="381000" cy="360363"/>
          </a:xfrm>
          <a:prstGeom prst="downArrow">
            <a:avLst>
              <a:gd name="adj1" fmla="val 66676"/>
              <a:gd name="adj2" fmla="val 37889"/>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lIns="90000" tIns="64800" rIns="54000" bIns="64800" anchor="ctr"/>
          <a:lstStyle/>
          <a:p>
            <a:pPr algn="ctr"/>
            <a:r>
              <a:rPr lang="zh-CN" altLang="en-US" sz="1200" b="1">
                <a:solidFill>
                  <a:schemeClr val="bg1"/>
                </a:solidFill>
                <a:ea typeface="宋体" pitchFamily="2" charset="-122"/>
              </a:rPr>
              <a:t>开发</a:t>
            </a:r>
          </a:p>
        </p:txBody>
      </p:sp>
      <p:sp>
        <p:nvSpPr>
          <p:cNvPr id="40030" name="AutoShape 261"/>
          <p:cNvSpPr>
            <a:spLocks noChangeArrowheads="1"/>
          </p:cNvSpPr>
          <p:nvPr/>
        </p:nvSpPr>
        <p:spPr bwMode="auto">
          <a:xfrm>
            <a:off x="5148263" y="1154113"/>
            <a:ext cx="379412" cy="360362"/>
          </a:xfrm>
          <a:prstGeom prst="leftArrow">
            <a:avLst>
              <a:gd name="adj1" fmla="val 70046"/>
              <a:gd name="adj2" fmla="val 31537"/>
            </a:avLst>
          </a:prstGeom>
          <a:solidFill>
            <a:schemeClr val="accent1"/>
          </a:solidFill>
          <a:ln>
            <a:noFill/>
          </a:ln>
          <a:effectLst>
            <a:outerShdw dist="35921" dir="2700000" algn="ctr" rotWithShape="0">
              <a:schemeClr val="tx1">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lIns="54000" tIns="28800" rIns="54000" bIns="64800" anchor="ctr"/>
          <a:lstStyle/>
          <a:p>
            <a:pPr algn="ctr"/>
            <a:r>
              <a:rPr lang="zh-CN" altLang="en-US" sz="1200" b="1">
                <a:solidFill>
                  <a:schemeClr val="bg1"/>
                </a:solidFill>
                <a:ea typeface="宋体" pitchFamily="2" charset="-122"/>
              </a:rPr>
              <a:t>应用</a:t>
            </a:r>
          </a:p>
        </p:txBody>
      </p:sp>
      <p:grpSp>
        <p:nvGrpSpPr>
          <p:cNvPr id="40031" name="Group 262"/>
          <p:cNvGrpSpPr>
            <a:grpSpLocks/>
          </p:cNvGrpSpPr>
          <p:nvPr/>
        </p:nvGrpSpPr>
        <p:grpSpPr bwMode="auto">
          <a:xfrm>
            <a:off x="7092950" y="1341438"/>
            <a:ext cx="269875" cy="701675"/>
            <a:chOff x="4949" y="936"/>
            <a:chExt cx="290" cy="754"/>
          </a:xfrm>
        </p:grpSpPr>
        <p:sp>
          <p:nvSpPr>
            <p:cNvPr id="40094" name="Freeform 263"/>
            <p:cNvSpPr>
              <a:spLocks/>
            </p:cNvSpPr>
            <p:nvPr/>
          </p:nvSpPr>
          <p:spPr bwMode="auto">
            <a:xfrm>
              <a:off x="4966" y="936"/>
              <a:ext cx="273" cy="751"/>
            </a:xfrm>
            <a:custGeom>
              <a:avLst/>
              <a:gdLst>
                <a:gd name="T0" fmla="*/ 22 w 748"/>
                <a:gd name="T1" fmla="*/ 24 h 2058"/>
                <a:gd name="T2" fmla="*/ 26 w 748"/>
                <a:gd name="T3" fmla="*/ 22 h 2058"/>
                <a:gd name="T4" fmla="*/ 27 w 748"/>
                <a:gd name="T5" fmla="*/ 21 h 2058"/>
                <a:gd name="T6" fmla="*/ 28 w 748"/>
                <a:gd name="T7" fmla="*/ 20 h 2058"/>
                <a:gd name="T8" fmla="*/ 28 w 748"/>
                <a:gd name="T9" fmla="*/ 18 h 2058"/>
                <a:gd name="T10" fmla="*/ 28 w 748"/>
                <a:gd name="T11" fmla="*/ 16 h 2058"/>
                <a:gd name="T12" fmla="*/ 28 w 748"/>
                <a:gd name="T13" fmla="*/ 14 h 2058"/>
                <a:gd name="T14" fmla="*/ 28 w 748"/>
                <a:gd name="T15" fmla="*/ 11 h 2058"/>
                <a:gd name="T16" fmla="*/ 27 w 748"/>
                <a:gd name="T17" fmla="*/ 9 h 2058"/>
                <a:gd name="T18" fmla="*/ 27 w 748"/>
                <a:gd name="T19" fmla="*/ 7 h 2058"/>
                <a:gd name="T20" fmla="*/ 25 w 748"/>
                <a:gd name="T21" fmla="*/ 4 h 2058"/>
                <a:gd name="T22" fmla="*/ 24 w 748"/>
                <a:gd name="T23" fmla="*/ 3 h 2058"/>
                <a:gd name="T24" fmla="*/ 23 w 748"/>
                <a:gd name="T25" fmla="*/ 1 h 2058"/>
                <a:gd name="T26" fmla="*/ 21 w 748"/>
                <a:gd name="T27" fmla="*/ 1 h 2058"/>
                <a:gd name="T28" fmla="*/ 20 w 748"/>
                <a:gd name="T29" fmla="*/ 0 h 2058"/>
                <a:gd name="T30" fmla="*/ 18 w 748"/>
                <a:gd name="T31" fmla="*/ 0 h 2058"/>
                <a:gd name="T32" fmla="*/ 16 w 748"/>
                <a:gd name="T33" fmla="*/ 0 h 2058"/>
                <a:gd name="T34" fmla="*/ 9 w 748"/>
                <a:gd name="T35" fmla="*/ 3 h 2058"/>
                <a:gd name="T36" fmla="*/ 12 w 748"/>
                <a:gd name="T37" fmla="*/ 20 h 2058"/>
                <a:gd name="T38" fmla="*/ 11 w 748"/>
                <a:gd name="T39" fmla="*/ 20 h 2058"/>
                <a:gd name="T40" fmla="*/ 10 w 748"/>
                <a:gd name="T41" fmla="*/ 20 h 2058"/>
                <a:gd name="T42" fmla="*/ 0 w 748"/>
                <a:gd name="T43" fmla="*/ 24 h 2058"/>
                <a:gd name="T44" fmla="*/ 1 w 748"/>
                <a:gd name="T45" fmla="*/ 24 h 2058"/>
                <a:gd name="T46" fmla="*/ 2 w 748"/>
                <a:gd name="T47" fmla="*/ 24 h 2058"/>
                <a:gd name="T48" fmla="*/ 3 w 748"/>
                <a:gd name="T49" fmla="*/ 24 h 2058"/>
                <a:gd name="T50" fmla="*/ 20 w 748"/>
                <a:gd name="T51" fmla="*/ 30 h 2058"/>
                <a:gd name="T52" fmla="*/ 23 w 748"/>
                <a:gd name="T53" fmla="*/ 32 h 2058"/>
                <a:gd name="T54" fmla="*/ 25 w 748"/>
                <a:gd name="T55" fmla="*/ 34 h 2058"/>
                <a:gd name="T56" fmla="*/ 26 w 748"/>
                <a:gd name="T57" fmla="*/ 36 h 2058"/>
                <a:gd name="T58" fmla="*/ 27 w 748"/>
                <a:gd name="T59" fmla="*/ 38 h 2058"/>
                <a:gd name="T60" fmla="*/ 27 w 748"/>
                <a:gd name="T61" fmla="*/ 41 h 2058"/>
                <a:gd name="T62" fmla="*/ 27 w 748"/>
                <a:gd name="T63" fmla="*/ 42 h 2058"/>
                <a:gd name="T64" fmla="*/ 20 w 748"/>
                <a:gd name="T65" fmla="*/ 66 h 2058"/>
                <a:gd name="T66" fmla="*/ 28 w 748"/>
                <a:gd name="T67" fmla="*/ 97 h 2058"/>
                <a:gd name="T68" fmla="*/ 35 w 748"/>
                <a:gd name="T69" fmla="*/ 65 h 2058"/>
                <a:gd name="T70" fmla="*/ 36 w 748"/>
                <a:gd name="T71" fmla="*/ 38 h 2058"/>
                <a:gd name="T72" fmla="*/ 36 w 748"/>
                <a:gd name="T73" fmla="*/ 35 h 2058"/>
                <a:gd name="T74" fmla="*/ 35 w 748"/>
                <a:gd name="T75" fmla="*/ 34 h 2058"/>
                <a:gd name="T76" fmla="*/ 35 w 748"/>
                <a:gd name="T77" fmla="*/ 31 h 2058"/>
                <a:gd name="T78" fmla="*/ 33 w 748"/>
                <a:gd name="T79" fmla="*/ 29 h 2058"/>
                <a:gd name="T80" fmla="*/ 31 w 748"/>
                <a:gd name="T81" fmla="*/ 27 h 2058"/>
                <a:gd name="T82" fmla="*/ 28 w 748"/>
                <a:gd name="T83" fmla="*/ 26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95" name="Freeform 264"/>
            <p:cNvSpPr>
              <a:spLocks/>
            </p:cNvSpPr>
            <p:nvPr/>
          </p:nvSpPr>
          <p:spPr bwMode="auto">
            <a:xfrm>
              <a:off x="4949" y="1109"/>
              <a:ext cx="223" cy="581"/>
            </a:xfrm>
            <a:custGeom>
              <a:avLst/>
              <a:gdLst>
                <a:gd name="T0" fmla="*/ 31 w 598"/>
                <a:gd name="T1" fmla="*/ 16 h 1574"/>
                <a:gd name="T2" fmla="*/ 31 w 598"/>
                <a:gd name="T3" fmla="*/ 15 h 1574"/>
                <a:gd name="T4" fmla="*/ 30 w 598"/>
                <a:gd name="T5" fmla="*/ 14 h 1574"/>
                <a:gd name="T6" fmla="*/ 30 w 598"/>
                <a:gd name="T7" fmla="*/ 13 h 1574"/>
                <a:gd name="T8" fmla="*/ 29 w 598"/>
                <a:gd name="T9" fmla="*/ 12 h 1574"/>
                <a:gd name="T10" fmla="*/ 28 w 598"/>
                <a:gd name="T11" fmla="*/ 11 h 1574"/>
                <a:gd name="T12" fmla="*/ 28 w 598"/>
                <a:gd name="T13" fmla="*/ 10 h 1574"/>
                <a:gd name="T14" fmla="*/ 26 w 598"/>
                <a:gd name="T15" fmla="*/ 8 h 1574"/>
                <a:gd name="T16" fmla="*/ 25 w 598"/>
                <a:gd name="T17" fmla="*/ 7 h 1574"/>
                <a:gd name="T18" fmla="*/ 23 w 598"/>
                <a:gd name="T19" fmla="*/ 7 h 1574"/>
                <a:gd name="T20" fmla="*/ 22 w 598"/>
                <a:gd name="T21" fmla="*/ 6 h 1574"/>
                <a:gd name="T22" fmla="*/ 5 w 598"/>
                <a:gd name="T23" fmla="*/ 0 h 1574"/>
                <a:gd name="T24" fmla="*/ 5 w 598"/>
                <a:gd name="T25" fmla="*/ 0 h 1574"/>
                <a:gd name="T26" fmla="*/ 4 w 598"/>
                <a:gd name="T27" fmla="*/ 0 h 1574"/>
                <a:gd name="T28" fmla="*/ 3 w 598"/>
                <a:gd name="T29" fmla="*/ 0 h 1574"/>
                <a:gd name="T30" fmla="*/ 3 w 598"/>
                <a:gd name="T31" fmla="*/ 0 h 1574"/>
                <a:gd name="T32" fmla="*/ 2 w 598"/>
                <a:gd name="T33" fmla="*/ 0 h 1574"/>
                <a:gd name="T34" fmla="*/ 2 w 598"/>
                <a:gd name="T35" fmla="*/ 0 h 1574"/>
                <a:gd name="T36" fmla="*/ 1 w 598"/>
                <a:gd name="T37" fmla="*/ 1 h 1574"/>
                <a:gd name="T38" fmla="*/ 1 w 598"/>
                <a:gd name="T39" fmla="*/ 1 h 1574"/>
                <a:gd name="T40" fmla="*/ 1 w 598"/>
                <a:gd name="T41" fmla="*/ 1 h 1574"/>
                <a:gd name="T42" fmla="*/ 0 w 598"/>
                <a:gd name="T43" fmla="*/ 2 h 1574"/>
                <a:gd name="T44" fmla="*/ 0 w 598"/>
                <a:gd name="T45" fmla="*/ 3 h 1574"/>
                <a:gd name="T46" fmla="*/ 0 w 598"/>
                <a:gd name="T47" fmla="*/ 4 h 1574"/>
                <a:gd name="T48" fmla="*/ 0 w 598"/>
                <a:gd name="T49" fmla="*/ 4 h 1574"/>
                <a:gd name="T50" fmla="*/ 0 w 598"/>
                <a:gd name="T51" fmla="*/ 7 h 1574"/>
                <a:gd name="T52" fmla="*/ 0 w 598"/>
                <a:gd name="T53" fmla="*/ 12 h 1574"/>
                <a:gd name="T54" fmla="*/ 1 w 598"/>
                <a:gd name="T55" fmla="*/ 23 h 1574"/>
                <a:gd name="T56" fmla="*/ 3 w 598"/>
                <a:gd name="T57" fmla="*/ 36 h 1574"/>
                <a:gd name="T58" fmla="*/ 8 w 598"/>
                <a:gd name="T59" fmla="*/ 38 h 1574"/>
                <a:gd name="T60" fmla="*/ 8 w 598"/>
                <a:gd name="T61" fmla="*/ 13 h 1574"/>
                <a:gd name="T62" fmla="*/ 8 w 598"/>
                <a:gd name="T63" fmla="*/ 13 h 1574"/>
                <a:gd name="T64" fmla="*/ 9 w 598"/>
                <a:gd name="T65" fmla="*/ 13 h 1574"/>
                <a:gd name="T66" fmla="*/ 9 w 598"/>
                <a:gd name="T67" fmla="*/ 13 h 1574"/>
                <a:gd name="T68" fmla="*/ 9 w 598"/>
                <a:gd name="T69" fmla="*/ 13 h 1574"/>
                <a:gd name="T70" fmla="*/ 9 w 598"/>
                <a:gd name="T71" fmla="*/ 13 h 1574"/>
                <a:gd name="T72" fmla="*/ 9 w 598"/>
                <a:gd name="T73" fmla="*/ 13 h 1574"/>
                <a:gd name="T74" fmla="*/ 10 w 598"/>
                <a:gd name="T75" fmla="*/ 13 h 1574"/>
                <a:gd name="T76" fmla="*/ 10 w 598"/>
                <a:gd name="T77" fmla="*/ 13 h 1574"/>
                <a:gd name="T78" fmla="*/ 10 w 598"/>
                <a:gd name="T79" fmla="*/ 59 h 1574"/>
                <a:gd name="T80" fmla="*/ 10 w 598"/>
                <a:gd name="T81" fmla="*/ 75 h 1574"/>
                <a:gd name="T82" fmla="*/ 22 w 598"/>
                <a:gd name="T83" fmla="*/ 79 h 1574"/>
                <a:gd name="T84" fmla="*/ 22 w 598"/>
                <a:gd name="T85" fmla="*/ 18 h 1574"/>
                <a:gd name="T86" fmla="*/ 22 w 598"/>
                <a:gd name="T87" fmla="*/ 18 h 1574"/>
                <a:gd name="T88" fmla="*/ 22 w 598"/>
                <a:gd name="T89" fmla="*/ 17 h 1574"/>
                <a:gd name="T90" fmla="*/ 22 w 598"/>
                <a:gd name="T91" fmla="*/ 17 h 1574"/>
                <a:gd name="T92" fmla="*/ 23 w 598"/>
                <a:gd name="T93" fmla="*/ 17 h 1574"/>
                <a:gd name="T94" fmla="*/ 23 w 598"/>
                <a:gd name="T95" fmla="*/ 17 h 1574"/>
                <a:gd name="T96" fmla="*/ 23 w 598"/>
                <a:gd name="T97" fmla="*/ 17 h 1574"/>
                <a:gd name="T98" fmla="*/ 23 w 598"/>
                <a:gd name="T99" fmla="*/ 18 h 1574"/>
                <a:gd name="T100" fmla="*/ 23 w 598"/>
                <a:gd name="T101" fmla="*/ 18 h 1574"/>
                <a:gd name="T102" fmla="*/ 23 w 598"/>
                <a:gd name="T103" fmla="*/ 37 h 1574"/>
                <a:gd name="T104" fmla="*/ 23 w 598"/>
                <a:gd name="T105" fmla="*/ 44 h 1574"/>
                <a:gd name="T106" fmla="*/ 30 w 598"/>
                <a:gd name="T107" fmla="*/ 47 h 1574"/>
                <a:gd name="T108" fmla="*/ 31 w 598"/>
                <a:gd name="T109" fmla="*/ 20 h 1574"/>
                <a:gd name="T110" fmla="*/ 31 w 598"/>
                <a:gd name="T111" fmla="*/ 19 h 1574"/>
                <a:gd name="T112" fmla="*/ 31 w 598"/>
                <a:gd name="T113" fmla="*/ 18 h 1574"/>
                <a:gd name="T114" fmla="*/ 31 w 598"/>
                <a:gd name="T115" fmla="*/ 16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chemeClr val="folHlink"/>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endParaRPr lang="zh-CN" altLang="en-US"/>
            </a:p>
          </p:txBody>
        </p:sp>
        <p:sp>
          <p:nvSpPr>
            <p:cNvPr id="40096" name="Freeform 265"/>
            <p:cNvSpPr>
              <a:spLocks/>
            </p:cNvSpPr>
            <p:nvPr/>
          </p:nvSpPr>
          <p:spPr bwMode="white">
            <a:xfrm>
              <a:off x="5106" y="1238"/>
              <a:ext cx="10" cy="450"/>
            </a:xfrm>
            <a:custGeom>
              <a:avLst/>
              <a:gdLst>
                <a:gd name="T0" fmla="*/ 1 w 24"/>
                <a:gd name="T1" fmla="*/ 0 h 1234"/>
                <a:gd name="T2" fmla="*/ 0 w 24"/>
                <a:gd name="T3" fmla="*/ 0 h 1234"/>
                <a:gd name="T4" fmla="*/ 0 w 24"/>
                <a:gd name="T5" fmla="*/ 0 h 1234"/>
                <a:gd name="T6" fmla="*/ 0 w 24"/>
                <a:gd name="T7" fmla="*/ 0 h 1234"/>
                <a:gd name="T8" fmla="*/ 0 w 24"/>
                <a:gd name="T9" fmla="*/ 0 h 1234"/>
                <a:gd name="T10" fmla="*/ 0 w 24"/>
                <a:gd name="T11" fmla="*/ 60 h 1234"/>
                <a:gd name="T12" fmla="*/ 1 w 24"/>
                <a:gd name="T13" fmla="*/ 60 h 1234"/>
                <a:gd name="T14" fmla="*/ 2 w 24"/>
                <a:gd name="T15" fmla="*/ 60 h 1234"/>
                <a:gd name="T16" fmla="*/ 2 w 24"/>
                <a:gd name="T17" fmla="*/ 26 h 1234"/>
                <a:gd name="T18" fmla="*/ 2 w 24"/>
                <a:gd name="T19" fmla="*/ 19 h 1234"/>
                <a:gd name="T20" fmla="*/ 2 w 24"/>
                <a:gd name="T21" fmla="*/ 0 h 1234"/>
                <a:gd name="T22" fmla="*/ 2 w 24"/>
                <a:gd name="T23" fmla="*/ 0 h 1234"/>
                <a:gd name="T24" fmla="*/ 2 w 24"/>
                <a:gd name="T25" fmla="*/ 0 h 1234"/>
                <a:gd name="T26" fmla="*/ 1 w 24"/>
                <a:gd name="T27" fmla="*/ 0 h 1234"/>
                <a:gd name="T28" fmla="*/ 1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97" name="Freeform 266"/>
            <p:cNvSpPr>
              <a:spLocks/>
            </p:cNvSpPr>
            <p:nvPr/>
          </p:nvSpPr>
          <p:spPr bwMode="white">
            <a:xfrm>
              <a:off x="5010" y="1203"/>
              <a:ext cx="10" cy="342"/>
            </a:xfrm>
            <a:custGeom>
              <a:avLst/>
              <a:gdLst>
                <a:gd name="T0" fmla="*/ 1 w 26"/>
                <a:gd name="T1" fmla="*/ 0 h 938"/>
                <a:gd name="T2" fmla="*/ 0 w 26"/>
                <a:gd name="T3" fmla="*/ 0 h 938"/>
                <a:gd name="T4" fmla="*/ 0 w 26"/>
                <a:gd name="T5" fmla="*/ 0 h 938"/>
                <a:gd name="T6" fmla="*/ 0 w 26"/>
                <a:gd name="T7" fmla="*/ 0 h 938"/>
                <a:gd name="T8" fmla="*/ 0 w 26"/>
                <a:gd name="T9" fmla="*/ 0 h 938"/>
                <a:gd name="T10" fmla="*/ 0 w 26"/>
                <a:gd name="T11" fmla="*/ 25 h 938"/>
                <a:gd name="T12" fmla="*/ 1 w 26"/>
                <a:gd name="T13" fmla="*/ 25 h 938"/>
                <a:gd name="T14" fmla="*/ 1 w 26"/>
                <a:gd name="T15" fmla="*/ 46 h 938"/>
                <a:gd name="T16" fmla="*/ 2 w 26"/>
                <a:gd name="T17" fmla="*/ 0 h 938"/>
                <a:gd name="T18" fmla="*/ 1 w 26"/>
                <a:gd name="T19" fmla="*/ 0 h 938"/>
                <a:gd name="T20" fmla="*/ 1 w 26"/>
                <a:gd name="T21" fmla="*/ 0 h 938"/>
                <a:gd name="T22" fmla="*/ 1 w 26"/>
                <a:gd name="T23" fmla="*/ 0 h 938"/>
                <a:gd name="T24" fmla="*/ 1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98" name="Freeform 267"/>
            <p:cNvSpPr>
              <a:spLocks/>
            </p:cNvSpPr>
            <p:nvPr/>
          </p:nvSpPr>
          <p:spPr bwMode="auto">
            <a:xfrm>
              <a:off x="5003" y="952"/>
              <a:ext cx="122" cy="177"/>
            </a:xfrm>
            <a:custGeom>
              <a:avLst/>
              <a:gdLst>
                <a:gd name="T0" fmla="*/ 15 w 334"/>
                <a:gd name="T1" fmla="*/ 9 h 486"/>
                <a:gd name="T2" fmla="*/ 16 w 334"/>
                <a:gd name="T3" fmla="*/ 11 h 486"/>
                <a:gd name="T4" fmla="*/ 16 w 334"/>
                <a:gd name="T5" fmla="*/ 14 h 486"/>
                <a:gd name="T6" fmla="*/ 16 w 334"/>
                <a:gd name="T7" fmla="*/ 16 h 486"/>
                <a:gd name="T8" fmla="*/ 16 w 334"/>
                <a:gd name="T9" fmla="*/ 18 h 486"/>
                <a:gd name="T10" fmla="*/ 16 w 334"/>
                <a:gd name="T11" fmla="*/ 20 h 486"/>
                <a:gd name="T12" fmla="*/ 15 w 334"/>
                <a:gd name="T13" fmla="*/ 21 h 486"/>
                <a:gd name="T14" fmla="*/ 14 w 334"/>
                <a:gd name="T15" fmla="*/ 23 h 486"/>
                <a:gd name="T16" fmla="*/ 12 w 334"/>
                <a:gd name="T17" fmla="*/ 23 h 486"/>
                <a:gd name="T18" fmla="*/ 11 w 334"/>
                <a:gd name="T19" fmla="*/ 23 h 486"/>
                <a:gd name="T20" fmla="*/ 9 w 334"/>
                <a:gd name="T21" fmla="*/ 23 h 486"/>
                <a:gd name="T22" fmla="*/ 8 w 334"/>
                <a:gd name="T23" fmla="*/ 23 h 486"/>
                <a:gd name="T24" fmla="*/ 7 w 334"/>
                <a:gd name="T25" fmla="*/ 22 h 486"/>
                <a:gd name="T26" fmla="*/ 5 w 334"/>
                <a:gd name="T27" fmla="*/ 20 h 486"/>
                <a:gd name="T28" fmla="*/ 4 w 334"/>
                <a:gd name="T29" fmla="*/ 19 h 486"/>
                <a:gd name="T30" fmla="*/ 3 w 334"/>
                <a:gd name="T31" fmla="*/ 17 h 486"/>
                <a:gd name="T32" fmla="*/ 1 w 334"/>
                <a:gd name="T33" fmla="*/ 15 h 486"/>
                <a:gd name="T34" fmla="*/ 0 w 334"/>
                <a:gd name="T35" fmla="*/ 12 h 486"/>
                <a:gd name="T36" fmla="*/ 0 w 334"/>
                <a:gd name="T37" fmla="*/ 10 h 486"/>
                <a:gd name="T38" fmla="*/ 0 w 334"/>
                <a:gd name="T39" fmla="*/ 8 h 486"/>
                <a:gd name="T40" fmla="*/ 0 w 334"/>
                <a:gd name="T41" fmla="*/ 5 h 486"/>
                <a:gd name="T42" fmla="*/ 1 w 334"/>
                <a:gd name="T43" fmla="*/ 4 h 486"/>
                <a:gd name="T44" fmla="*/ 1 w 334"/>
                <a:gd name="T45" fmla="*/ 2 h 486"/>
                <a:gd name="T46" fmla="*/ 3 w 334"/>
                <a:gd name="T47" fmla="*/ 1 h 486"/>
                <a:gd name="T48" fmla="*/ 4 w 334"/>
                <a:gd name="T49" fmla="*/ 0 h 486"/>
                <a:gd name="T50" fmla="*/ 5 w 334"/>
                <a:gd name="T51" fmla="*/ 0 h 486"/>
                <a:gd name="T52" fmla="*/ 7 w 334"/>
                <a:gd name="T53" fmla="*/ 0 h 486"/>
                <a:gd name="T54" fmla="*/ 8 w 334"/>
                <a:gd name="T55" fmla="*/ 1 h 486"/>
                <a:gd name="T56" fmla="*/ 10 w 334"/>
                <a:gd name="T57" fmla="*/ 2 h 486"/>
                <a:gd name="T58" fmla="*/ 11 w 334"/>
                <a:gd name="T59" fmla="*/ 3 h 486"/>
                <a:gd name="T60" fmla="*/ 13 w 334"/>
                <a:gd name="T61" fmla="*/ 5 h 486"/>
                <a:gd name="T62" fmla="*/ 14 w 334"/>
                <a:gd name="T63" fmla="*/ 7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032" name="Group 433"/>
          <p:cNvGrpSpPr>
            <a:grpSpLocks/>
          </p:cNvGrpSpPr>
          <p:nvPr/>
        </p:nvGrpSpPr>
        <p:grpSpPr bwMode="auto">
          <a:xfrm>
            <a:off x="1476375" y="4986338"/>
            <a:ext cx="679450" cy="674687"/>
            <a:chOff x="1721" y="3232"/>
            <a:chExt cx="742" cy="735"/>
          </a:xfrm>
        </p:grpSpPr>
        <p:sp>
          <p:nvSpPr>
            <p:cNvPr id="40046" name="Freeform 434"/>
            <p:cNvSpPr>
              <a:spLocks/>
            </p:cNvSpPr>
            <p:nvPr/>
          </p:nvSpPr>
          <p:spPr bwMode="auto">
            <a:xfrm>
              <a:off x="1898" y="3397"/>
              <a:ext cx="195" cy="71"/>
            </a:xfrm>
            <a:custGeom>
              <a:avLst/>
              <a:gdLst>
                <a:gd name="T0" fmla="*/ 100 w 195"/>
                <a:gd name="T1" fmla="*/ 0 h 71"/>
                <a:gd name="T2" fmla="*/ 0 w 195"/>
                <a:gd name="T3" fmla="*/ 36 h 71"/>
                <a:gd name="T4" fmla="*/ 94 w 195"/>
                <a:gd name="T5" fmla="*/ 71 h 71"/>
                <a:gd name="T6" fmla="*/ 195 w 195"/>
                <a:gd name="T7" fmla="*/ 34 h 71"/>
                <a:gd name="T8" fmla="*/ 100 w 195"/>
                <a:gd name="T9" fmla="*/ 0 h 71"/>
                <a:gd name="T10" fmla="*/ 0 60000 65536"/>
                <a:gd name="T11" fmla="*/ 0 60000 65536"/>
                <a:gd name="T12" fmla="*/ 0 60000 65536"/>
                <a:gd name="T13" fmla="*/ 0 60000 65536"/>
                <a:gd name="T14" fmla="*/ 0 60000 65536"/>
                <a:gd name="T15" fmla="*/ 0 w 195"/>
                <a:gd name="T16" fmla="*/ 0 h 71"/>
                <a:gd name="T17" fmla="*/ 195 w 195"/>
                <a:gd name="T18" fmla="*/ 71 h 71"/>
              </a:gdLst>
              <a:ahLst/>
              <a:cxnLst>
                <a:cxn ang="T10">
                  <a:pos x="T0" y="T1"/>
                </a:cxn>
                <a:cxn ang="T11">
                  <a:pos x="T2" y="T3"/>
                </a:cxn>
                <a:cxn ang="T12">
                  <a:pos x="T4" y="T5"/>
                </a:cxn>
                <a:cxn ang="T13">
                  <a:pos x="T6" y="T7"/>
                </a:cxn>
                <a:cxn ang="T14">
                  <a:pos x="T8" y="T9"/>
                </a:cxn>
              </a:cxnLst>
              <a:rect l="T15" t="T16" r="T17" b="T18"/>
              <a:pathLst>
                <a:path w="195" h="71">
                  <a:moveTo>
                    <a:pt x="100" y="0"/>
                  </a:moveTo>
                  <a:lnTo>
                    <a:pt x="0" y="36"/>
                  </a:lnTo>
                  <a:lnTo>
                    <a:pt x="94" y="71"/>
                  </a:lnTo>
                  <a:lnTo>
                    <a:pt x="195" y="34"/>
                  </a:lnTo>
                  <a:lnTo>
                    <a:pt x="100" y="0"/>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7" name="Freeform 435"/>
            <p:cNvSpPr>
              <a:spLocks/>
            </p:cNvSpPr>
            <p:nvPr/>
          </p:nvSpPr>
          <p:spPr bwMode="auto">
            <a:xfrm>
              <a:off x="1721" y="3332"/>
              <a:ext cx="189" cy="69"/>
            </a:xfrm>
            <a:custGeom>
              <a:avLst/>
              <a:gdLst>
                <a:gd name="T0" fmla="*/ 98 w 189"/>
                <a:gd name="T1" fmla="*/ 0 h 69"/>
                <a:gd name="T2" fmla="*/ 0 w 189"/>
                <a:gd name="T3" fmla="*/ 35 h 69"/>
                <a:gd name="T4" fmla="*/ 91 w 189"/>
                <a:gd name="T5" fmla="*/ 69 h 69"/>
                <a:gd name="T6" fmla="*/ 189 w 189"/>
                <a:gd name="T7" fmla="*/ 33 h 69"/>
                <a:gd name="T8" fmla="*/ 98 w 189"/>
                <a:gd name="T9" fmla="*/ 0 h 69"/>
                <a:gd name="T10" fmla="*/ 0 60000 65536"/>
                <a:gd name="T11" fmla="*/ 0 60000 65536"/>
                <a:gd name="T12" fmla="*/ 0 60000 65536"/>
                <a:gd name="T13" fmla="*/ 0 60000 65536"/>
                <a:gd name="T14" fmla="*/ 0 60000 65536"/>
                <a:gd name="T15" fmla="*/ 0 w 189"/>
                <a:gd name="T16" fmla="*/ 0 h 69"/>
                <a:gd name="T17" fmla="*/ 189 w 189"/>
                <a:gd name="T18" fmla="*/ 69 h 69"/>
              </a:gdLst>
              <a:ahLst/>
              <a:cxnLst>
                <a:cxn ang="T10">
                  <a:pos x="T0" y="T1"/>
                </a:cxn>
                <a:cxn ang="T11">
                  <a:pos x="T2" y="T3"/>
                </a:cxn>
                <a:cxn ang="T12">
                  <a:pos x="T4" y="T5"/>
                </a:cxn>
                <a:cxn ang="T13">
                  <a:pos x="T6" y="T7"/>
                </a:cxn>
                <a:cxn ang="T14">
                  <a:pos x="T8" y="T9"/>
                </a:cxn>
              </a:cxnLst>
              <a:rect l="T15" t="T16" r="T17" b="T18"/>
              <a:pathLst>
                <a:path w="189" h="69">
                  <a:moveTo>
                    <a:pt x="98" y="0"/>
                  </a:moveTo>
                  <a:lnTo>
                    <a:pt x="0" y="35"/>
                  </a:lnTo>
                  <a:lnTo>
                    <a:pt x="91" y="69"/>
                  </a:lnTo>
                  <a:lnTo>
                    <a:pt x="189" y="33"/>
                  </a:lnTo>
                  <a:lnTo>
                    <a:pt x="98" y="0"/>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8" name="Freeform 436"/>
            <p:cNvSpPr>
              <a:spLocks/>
            </p:cNvSpPr>
            <p:nvPr/>
          </p:nvSpPr>
          <p:spPr bwMode="auto">
            <a:xfrm>
              <a:off x="2094" y="3329"/>
              <a:ext cx="184" cy="68"/>
            </a:xfrm>
            <a:custGeom>
              <a:avLst/>
              <a:gdLst>
                <a:gd name="T0" fmla="*/ 94 w 184"/>
                <a:gd name="T1" fmla="*/ 68 h 68"/>
                <a:gd name="T2" fmla="*/ 184 w 184"/>
                <a:gd name="T3" fmla="*/ 34 h 68"/>
                <a:gd name="T4" fmla="*/ 89 w 184"/>
                <a:gd name="T5" fmla="*/ 0 h 68"/>
                <a:gd name="T6" fmla="*/ 0 w 184"/>
                <a:gd name="T7" fmla="*/ 33 h 68"/>
                <a:gd name="T8" fmla="*/ 94 w 184"/>
                <a:gd name="T9" fmla="*/ 68 h 68"/>
                <a:gd name="T10" fmla="*/ 0 60000 65536"/>
                <a:gd name="T11" fmla="*/ 0 60000 65536"/>
                <a:gd name="T12" fmla="*/ 0 60000 65536"/>
                <a:gd name="T13" fmla="*/ 0 60000 65536"/>
                <a:gd name="T14" fmla="*/ 0 60000 65536"/>
                <a:gd name="T15" fmla="*/ 0 w 184"/>
                <a:gd name="T16" fmla="*/ 0 h 68"/>
                <a:gd name="T17" fmla="*/ 184 w 184"/>
                <a:gd name="T18" fmla="*/ 68 h 68"/>
              </a:gdLst>
              <a:ahLst/>
              <a:cxnLst>
                <a:cxn ang="T10">
                  <a:pos x="T0" y="T1"/>
                </a:cxn>
                <a:cxn ang="T11">
                  <a:pos x="T2" y="T3"/>
                </a:cxn>
                <a:cxn ang="T12">
                  <a:pos x="T4" y="T5"/>
                </a:cxn>
                <a:cxn ang="T13">
                  <a:pos x="T6" y="T7"/>
                </a:cxn>
                <a:cxn ang="T14">
                  <a:pos x="T8" y="T9"/>
                </a:cxn>
              </a:cxnLst>
              <a:rect l="T15" t="T16" r="T17" b="T18"/>
              <a:pathLst>
                <a:path w="184" h="68">
                  <a:moveTo>
                    <a:pt x="94" y="68"/>
                  </a:moveTo>
                  <a:lnTo>
                    <a:pt x="184" y="34"/>
                  </a:lnTo>
                  <a:lnTo>
                    <a:pt x="89" y="0"/>
                  </a:lnTo>
                  <a:lnTo>
                    <a:pt x="0" y="33"/>
                  </a:lnTo>
                  <a:lnTo>
                    <a:pt x="94" y="68"/>
                  </a:lnTo>
                  <a:close/>
                </a:path>
              </a:pathLst>
            </a:custGeom>
            <a:solidFill>
              <a:srgbClr val="C150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49" name="Freeform 437"/>
            <p:cNvSpPr>
              <a:spLocks/>
            </p:cNvSpPr>
            <p:nvPr/>
          </p:nvSpPr>
          <p:spPr bwMode="auto">
            <a:xfrm>
              <a:off x="1915" y="3265"/>
              <a:ext cx="181" cy="65"/>
            </a:xfrm>
            <a:custGeom>
              <a:avLst/>
              <a:gdLst>
                <a:gd name="T0" fmla="*/ 181 w 181"/>
                <a:gd name="T1" fmla="*/ 33 h 65"/>
                <a:gd name="T2" fmla="*/ 88 w 181"/>
                <a:gd name="T3" fmla="*/ 0 h 65"/>
                <a:gd name="T4" fmla="*/ 0 w 181"/>
                <a:gd name="T5" fmla="*/ 31 h 65"/>
                <a:gd name="T6" fmla="*/ 92 w 181"/>
                <a:gd name="T7" fmla="*/ 65 h 65"/>
                <a:gd name="T8" fmla="*/ 181 w 181"/>
                <a:gd name="T9" fmla="*/ 33 h 65"/>
                <a:gd name="T10" fmla="*/ 0 60000 65536"/>
                <a:gd name="T11" fmla="*/ 0 60000 65536"/>
                <a:gd name="T12" fmla="*/ 0 60000 65536"/>
                <a:gd name="T13" fmla="*/ 0 60000 65536"/>
                <a:gd name="T14" fmla="*/ 0 60000 65536"/>
                <a:gd name="T15" fmla="*/ 0 w 181"/>
                <a:gd name="T16" fmla="*/ 0 h 65"/>
                <a:gd name="T17" fmla="*/ 181 w 181"/>
                <a:gd name="T18" fmla="*/ 65 h 65"/>
              </a:gdLst>
              <a:ahLst/>
              <a:cxnLst>
                <a:cxn ang="T10">
                  <a:pos x="T0" y="T1"/>
                </a:cxn>
                <a:cxn ang="T11">
                  <a:pos x="T2" y="T3"/>
                </a:cxn>
                <a:cxn ang="T12">
                  <a:pos x="T4" y="T5"/>
                </a:cxn>
                <a:cxn ang="T13">
                  <a:pos x="T6" y="T7"/>
                </a:cxn>
                <a:cxn ang="T14">
                  <a:pos x="T8" y="T9"/>
                </a:cxn>
              </a:cxnLst>
              <a:rect l="T15" t="T16" r="T17" b="T18"/>
              <a:pathLst>
                <a:path w="181" h="65">
                  <a:moveTo>
                    <a:pt x="181" y="33"/>
                  </a:moveTo>
                  <a:lnTo>
                    <a:pt x="88" y="0"/>
                  </a:lnTo>
                  <a:lnTo>
                    <a:pt x="0" y="31"/>
                  </a:lnTo>
                  <a:lnTo>
                    <a:pt x="92" y="65"/>
                  </a:lnTo>
                  <a:lnTo>
                    <a:pt x="181" y="33"/>
                  </a:lnTo>
                  <a:close/>
                </a:path>
              </a:pathLst>
            </a:custGeom>
            <a:solidFill>
              <a:srgbClr val="C150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0" name="Freeform 438"/>
            <p:cNvSpPr>
              <a:spLocks/>
            </p:cNvSpPr>
            <p:nvPr/>
          </p:nvSpPr>
          <p:spPr bwMode="auto">
            <a:xfrm>
              <a:off x="1998" y="3362"/>
              <a:ext cx="190" cy="69"/>
            </a:xfrm>
            <a:custGeom>
              <a:avLst/>
              <a:gdLst>
                <a:gd name="T0" fmla="*/ 96 w 190"/>
                <a:gd name="T1" fmla="*/ 0 h 69"/>
                <a:gd name="T2" fmla="*/ 0 w 190"/>
                <a:gd name="T3" fmla="*/ 35 h 69"/>
                <a:gd name="T4" fmla="*/ 95 w 190"/>
                <a:gd name="T5" fmla="*/ 69 h 69"/>
                <a:gd name="T6" fmla="*/ 190 w 190"/>
                <a:gd name="T7" fmla="*/ 35 h 69"/>
                <a:gd name="T8" fmla="*/ 96 w 190"/>
                <a:gd name="T9" fmla="*/ 0 h 69"/>
                <a:gd name="T10" fmla="*/ 0 60000 65536"/>
                <a:gd name="T11" fmla="*/ 0 60000 65536"/>
                <a:gd name="T12" fmla="*/ 0 60000 65536"/>
                <a:gd name="T13" fmla="*/ 0 60000 65536"/>
                <a:gd name="T14" fmla="*/ 0 60000 65536"/>
                <a:gd name="T15" fmla="*/ 0 w 190"/>
                <a:gd name="T16" fmla="*/ 0 h 69"/>
                <a:gd name="T17" fmla="*/ 190 w 190"/>
                <a:gd name="T18" fmla="*/ 69 h 69"/>
              </a:gdLst>
              <a:ahLst/>
              <a:cxnLst>
                <a:cxn ang="T10">
                  <a:pos x="T0" y="T1"/>
                </a:cxn>
                <a:cxn ang="T11">
                  <a:pos x="T2" y="T3"/>
                </a:cxn>
                <a:cxn ang="T12">
                  <a:pos x="T4" y="T5"/>
                </a:cxn>
                <a:cxn ang="T13">
                  <a:pos x="T6" y="T7"/>
                </a:cxn>
                <a:cxn ang="T14">
                  <a:pos x="T8" y="T9"/>
                </a:cxn>
              </a:cxnLst>
              <a:rect l="T15" t="T16" r="T17" b="T18"/>
              <a:pathLst>
                <a:path w="190" h="69">
                  <a:moveTo>
                    <a:pt x="96" y="0"/>
                  </a:moveTo>
                  <a:lnTo>
                    <a:pt x="0" y="35"/>
                  </a:lnTo>
                  <a:lnTo>
                    <a:pt x="95" y="69"/>
                  </a:lnTo>
                  <a:lnTo>
                    <a:pt x="190" y="35"/>
                  </a:lnTo>
                  <a:lnTo>
                    <a:pt x="96" y="0"/>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1" name="Freeform 439"/>
            <p:cNvSpPr>
              <a:spLocks/>
            </p:cNvSpPr>
            <p:nvPr/>
          </p:nvSpPr>
          <p:spPr bwMode="auto">
            <a:xfrm>
              <a:off x="1819" y="3296"/>
              <a:ext cx="188" cy="69"/>
            </a:xfrm>
            <a:custGeom>
              <a:avLst/>
              <a:gdLst>
                <a:gd name="T0" fmla="*/ 188 w 188"/>
                <a:gd name="T1" fmla="*/ 34 h 69"/>
                <a:gd name="T2" fmla="*/ 96 w 188"/>
                <a:gd name="T3" fmla="*/ 0 h 69"/>
                <a:gd name="T4" fmla="*/ 0 w 188"/>
                <a:gd name="T5" fmla="*/ 36 h 69"/>
                <a:gd name="T6" fmla="*/ 91 w 188"/>
                <a:gd name="T7" fmla="*/ 69 h 69"/>
                <a:gd name="T8" fmla="*/ 188 w 188"/>
                <a:gd name="T9" fmla="*/ 34 h 69"/>
                <a:gd name="T10" fmla="*/ 0 60000 65536"/>
                <a:gd name="T11" fmla="*/ 0 60000 65536"/>
                <a:gd name="T12" fmla="*/ 0 60000 65536"/>
                <a:gd name="T13" fmla="*/ 0 60000 65536"/>
                <a:gd name="T14" fmla="*/ 0 60000 65536"/>
                <a:gd name="T15" fmla="*/ 0 w 188"/>
                <a:gd name="T16" fmla="*/ 0 h 69"/>
                <a:gd name="T17" fmla="*/ 188 w 188"/>
                <a:gd name="T18" fmla="*/ 69 h 69"/>
              </a:gdLst>
              <a:ahLst/>
              <a:cxnLst>
                <a:cxn ang="T10">
                  <a:pos x="T0" y="T1"/>
                </a:cxn>
                <a:cxn ang="T11">
                  <a:pos x="T2" y="T3"/>
                </a:cxn>
                <a:cxn ang="T12">
                  <a:pos x="T4" y="T5"/>
                </a:cxn>
                <a:cxn ang="T13">
                  <a:pos x="T6" y="T7"/>
                </a:cxn>
                <a:cxn ang="T14">
                  <a:pos x="T8" y="T9"/>
                </a:cxn>
              </a:cxnLst>
              <a:rect l="T15" t="T16" r="T17" b="T18"/>
              <a:pathLst>
                <a:path w="188" h="69">
                  <a:moveTo>
                    <a:pt x="188" y="34"/>
                  </a:moveTo>
                  <a:lnTo>
                    <a:pt x="96" y="0"/>
                  </a:lnTo>
                  <a:lnTo>
                    <a:pt x="0" y="36"/>
                  </a:lnTo>
                  <a:lnTo>
                    <a:pt x="91" y="69"/>
                  </a:lnTo>
                  <a:lnTo>
                    <a:pt x="188" y="34"/>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2" name="Freeform 440"/>
            <p:cNvSpPr>
              <a:spLocks/>
            </p:cNvSpPr>
            <p:nvPr/>
          </p:nvSpPr>
          <p:spPr bwMode="auto">
            <a:xfrm>
              <a:off x="2183" y="3297"/>
              <a:ext cx="183" cy="66"/>
            </a:xfrm>
            <a:custGeom>
              <a:avLst/>
              <a:gdLst>
                <a:gd name="T0" fmla="*/ 95 w 183"/>
                <a:gd name="T1" fmla="*/ 66 h 66"/>
                <a:gd name="T2" fmla="*/ 183 w 183"/>
                <a:gd name="T3" fmla="*/ 35 h 66"/>
                <a:gd name="T4" fmla="*/ 87 w 183"/>
                <a:gd name="T5" fmla="*/ 0 h 66"/>
                <a:gd name="T6" fmla="*/ 0 w 183"/>
                <a:gd name="T7" fmla="*/ 32 h 66"/>
                <a:gd name="T8" fmla="*/ 95 w 183"/>
                <a:gd name="T9" fmla="*/ 66 h 66"/>
                <a:gd name="T10" fmla="*/ 0 60000 65536"/>
                <a:gd name="T11" fmla="*/ 0 60000 65536"/>
                <a:gd name="T12" fmla="*/ 0 60000 65536"/>
                <a:gd name="T13" fmla="*/ 0 60000 65536"/>
                <a:gd name="T14" fmla="*/ 0 60000 65536"/>
                <a:gd name="T15" fmla="*/ 0 w 183"/>
                <a:gd name="T16" fmla="*/ 0 h 66"/>
                <a:gd name="T17" fmla="*/ 183 w 183"/>
                <a:gd name="T18" fmla="*/ 66 h 66"/>
              </a:gdLst>
              <a:ahLst/>
              <a:cxnLst>
                <a:cxn ang="T10">
                  <a:pos x="T0" y="T1"/>
                </a:cxn>
                <a:cxn ang="T11">
                  <a:pos x="T2" y="T3"/>
                </a:cxn>
                <a:cxn ang="T12">
                  <a:pos x="T4" y="T5"/>
                </a:cxn>
                <a:cxn ang="T13">
                  <a:pos x="T6" y="T7"/>
                </a:cxn>
                <a:cxn ang="T14">
                  <a:pos x="T8" y="T9"/>
                </a:cxn>
              </a:cxnLst>
              <a:rect l="T15" t="T16" r="T17" b="T18"/>
              <a:pathLst>
                <a:path w="183" h="66">
                  <a:moveTo>
                    <a:pt x="95" y="66"/>
                  </a:moveTo>
                  <a:lnTo>
                    <a:pt x="183" y="35"/>
                  </a:lnTo>
                  <a:lnTo>
                    <a:pt x="87" y="0"/>
                  </a:lnTo>
                  <a:lnTo>
                    <a:pt x="0" y="32"/>
                  </a:lnTo>
                  <a:lnTo>
                    <a:pt x="95" y="66"/>
                  </a:lnTo>
                  <a:close/>
                </a:path>
              </a:pathLst>
            </a:custGeom>
            <a:solidFill>
              <a:srgbClr val="9AB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3" name="Freeform 441"/>
            <p:cNvSpPr>
              <a:spLocks/>
            </p:cNvSpPr>
            <p:nvPr/>
          </p:nvSpPr>
          <p:spPr bwMode="auto">
            <a:xfrm>
              <a:off x="2003" y="3232"/>
              <a:ext cx="181" cy="66"/>
            </a:xfrm>
            <a:custGeom>
              <a:avLst/>
              <a:gdLst>
                <a:gd name="T0" fmla="*/ 181 w 181"/>
                <a:gd name="T1" fmla="*/ 34 h 66"/>
                <a:gd name="T2" fmla="*/ 87 w 181"/>
                <a:gd name="T3" fmla="*/ 0 h 66"/>
                <a:gd name="T4" fmla="*/ 0 w 181"/>
                <a:gd name="T5" fmla="*/ 33 h 66"/>
                <a:gd name="T6" fmla="*/ 93 w 181"/>
                <a:gd name="T7" fmla="*/ 66 h 66"/>
                <a:gd name="T8" fmla="*/ 181 w 181"/>
                <a:gd name="T9" fmla="*/ 34 h 66"/>
                <a:gd name="T10" fmla="*/ 0 60000 65536"/>
                <a:gd name="T11" fmla="*/ 0 60000 65536"/>
                <a:gd name="T12" fmla="*/ 0 60000 65536"/>
                <a:gd name="T13" fmla="*/ 0 60000 65536"/>
                <a:gd name="T14" fmla="*/ 0 60000 65536"/>
                <a:gd name="T15" fmla="*/ 0 w 181"/>
                <a:gd name="T16" fmla="*/ 0 h 66"/>
                <a:gd name="T17" fmla="*/ 181 w 181"/>
                <a:gd name="T18" fmla="*/ 66 h 66"/>
              </a:gdLst>
              <a:ahLst/>
              <a:cxnLst>
                <a:cxn ang="T10">
                  <a:pos x="T0" y="T1"/>
                </a:cxn>
                <a:cxn ang="T11">
                  <a:pos x="T2" y="T3"/>
                </a:cxn>
                <a:cxn ang="T12">
                  <a:pos x="T4" y="T5"/>
                </a:cxn>
                <a:cxn ang="T13">
                  <a:pos x="T6" y="T7"/>
                </a:cxn>
                <a:cxn ang="T14">
                  <a:pos x="T8" y="T9"/>
                </a:cxn>
              </a:cxnLst>
              <a:rect l="T15" t="T16" r="T17" b="T18"/>
              <a:pathLst>
                <a:path w="181" h="66">
                  <a:moveTo>
                    <a:pt x="181" y="34"/>
                  </a:moveTo>
                  <a:lnTo>
                    <a:pt x="87" y="0"/>
                  </a:lnTo>
                  <a:lnTo>
                    <a:pt x="0" y="33"/>
                  </a:lnTo>
                  <a:lnTo>
                    <a:pt x="93" y="66"/>
                  </a:lnTo>
                  <a:lnTo>
                    <a:pt x="181" y="34"/>
                  </a:lnTo>
                  <a:close/>
                </a:path>
              </a:pathLst>
            </a:custGeom>
            <a:solidFill>
              <a:srgbClr val="C150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4" name="Freeform 442"/>
            <p:cNvSpPr>
              <a:spLocks/>
            </p:cNvSpPr>
            <p:nvPr/>
          </p:nvSpPr>
          <p:spPr bwMode="auto">
            <a:xfrm>
              <a:off x="1992" y="3431"/>
              <a:ext cx="200" cy="73"/>
            </a:xfrm>
            <a:custGeom>
              <a:avLst/>
              <a:gdLst>
                <a:gd name="T0" fmla="*/ 200 w 200"/>
                <a:gd name="T1" fmla="*/ 36 h 73"/>
                <a:gd name="T2" fmla="*/ 101 w 200"/>
                <a:gd name="T3" fmla="*/ 0 h 73"/>
                <a:gd name="T4" fmla="*/ 0 w 200"/>
                <a:gd name="T5" fmla="*/ 37 h 73"/>
                <a:gd name="T6" fmla="*/ 98 w 200"/>
                <a:gd name="T7" fmla="*/ 73 h 73"/>
                <a:gd name="T8" fmla="*/ 200 w 200"/>
                <a:gd name="T9" fmla="*/ 36 h 73"/>
                <a:gd name="T10" fmla="*/ 0 60000 65536"/>
                <a:gd name="T11" fmla="*/ 0 60000 65536"/>
                <a:gd name="T12" fmla="*/ 0 60000 65536"/>
                <a:gd name="T13" fmla="*/ 0 60000 65536"/>
                <a:gd name="T14" fmla="*/ 0 60000 65536"/>
                <a:gd name="T15" fmla="*/ 0 w 200"/>
                <a:gd name="T16" fmla="*/ 0 h 73"/>
                <a:gd name="T17" fmla="*/ 200 w 200"/>
                <a:gd name="T18" fmla="*/ 73 h 73"/>
              </a:gdLst>
              <a:ahLst/>
              <a:cxnLst>
                <a:cxn ang="T10">
                  <a:pos x="T0" y="T1"/>
                </a:cxn>
                <a:cxn ang="T11">
                  <a:pos x="T2" y="T3"/>
                </a:cxn>
                <a:cxn ang="T12">
                  <a:pos x="T4" y="T5"/>
                </a:cxn>
                <a:cxn ang="T13">
                  <a:pos x="T6" y="T7"/>
                </a:cxn>
                <a:cxn ang="T14">
                  <a:pos x="T8" y="T9"/>
                </a:cxn>
              </a:cxnLst>
              <a:rect l="T15" t="T16" r="T17" b="T18"/>
              <a:pathLst>
                <a:path w="200" h="73">
                  <a:moveTo>
                    <a:pt x="200" y="36"/>
                  </a:moveTo>
                  <a:lnTo>
                    <a:pt x="101" y="0"/>
                  </a:lnTo>
                  <a:lnTo>
                    <a:pt x="0" y="37"/>
                  </a:lnTo>
                  <a:lnTo>
                    <a:pt x="98" y="73"/>
                  </a:lnTo>
                  <a:lnTo>
                    <a:pt x="200" y="36"/>
                  </a:lnTo>
                  <a:close/>
                </a:path>
              </a:pathLst>
            </a:custGeom>
            <a:solidFill>
              <a:srgbClr val="9AB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5" name="Freeform 443"/>
            <p:cNvSpPr>
              <a:spLocks/>
            </p:cNvSpPr>
            <p:nvPr/>
          </p:nvSpPr>
          <p:spPr bwMode="auto">
            <a:xfrm>
              <a:off x="1812" y="3365"/>
              <a:ext cx="186" cy="68"/>
            </a:xfrm>
            <a:custGeom>
              <a:avLst/>
              <a:gdLst>
                <a:gd name="T0" fmla="*/ 98 w 186"/>
                <a:gd name="T1" fmla="*/ 0 h 68"/>
                <a:gd name="T2" fmla="*/ 0 w 186"/>
                <a:gd name="T3" fmla="*/ 36 h 68"/>
                <a:gd name="T4" fmla="*/ 86 w 186"/>
                <a:gd name="T5" fmla="*/ 68 h 68"/>
                <a:gd name="T6" fmla="*/ 186 w 186"/>
                <a:gd name="T7" fmla="*/ 32 h 68"/>
                <a:gd name="T8" fmla="*/ 98 w 186"/>
                <a:gd name="T9" fmla="*/ 0 h 68"/>
                <a:gd name="T10" fmla="*/ 0 60000 65536"/>
                <a:gd name="T11" fmla="*/ 0 60000 65536"/>
                <a:gd name="T12" fmla="*/ 0 60000 65536"/>
                <a:gd name="T13" fmla="*/ 0 60000 65536"/>
                <a:gd name="T14" fmla="*/ 0 60000 65536"/>
                <a:gd name="T15" fmla="*/ 0 w 186"/>
                <a:gd name="T16" fmla="*/ 0 h 68"/>
                <a:gd name="T17" fmla="*/ 186 w 186"/>
                <a:gd name="T18" fmla="*/ 68 h 68"/>
              </a:gdLst>
              <a:ahLst/>
              <a:cxnLst>
                <a:cxn ang="T10">
                  <a:pos x="T0" y="T1"/>
                </a:cxn>
                <a:cxn ang="T11">
                  <a:pos x="T2" y="T3"/>
                </a:cxn>
                <a:cxn ang="T12">
                  <a:pos x="T4" y="T5"/>
                </a:cxn>
                <a:cxn ang="T13">
                  <a:pos x="T6" y="T7"/>
                </a:cxn>
                <a:cxn ang="T14">
                  <a:pos x="T8" y="T9"/>
                </a:cxn>
              </a:cxnLst>
              <a:rect l="T15" t="T16" r="T17" b="T18"/>
              <a:pathLst>
                <a:path w="186" h="68">
                  <a:moveTo>
                    <a:pt x="98" y="0"/>
                  </a:moveTo>
                  <a:lnTo>
                    <a:pt x="0" y="36"/>
                  </a:lnTo>
                  <a:lnTo>
                    <a:pt x="86" y="68"/>
                  </a:lnTo>
                  <a:lnTo>
                    <a:pt x="186" y="32"/>
                  </a:lnTo>
                  <a:lnTo>
                    <a:pt x="98" y="0"/>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6" name="Freeform 444"/>
            <p:cNvSpPr>
              <a:spLocks/>
            </p:cNvSpPr>
            <p:nvPr/>
          </p:nvSpPr>
          <p:spPr bwMode="auto">
            <a:xfrm>
              <a:off x="2188" y="3363"/>
              <a:ext cx="188" cy="69"/>
            </a:xfrm>
            <a:custGeom>
              <a:avLst/>
              <a:gdLst>
                <a:gd name="T0" fmla="*/ 0 w 188"/>
                <a:gd name="T1" fmla="*/ 34 h 69"/>
                <a:gd name="T2" fmla="*/ 99 w 188"/>
                <a:gd name="T3" fmla="*/ 69 h 69"/>
                <a:gd name="T4" fmla="*/ 188 w 188"/>
                <a:gd name="T5" fmla="*/ 36 h 69"/>
                <a:gd name="T6" fmla="*/ 90 w 188"/>
                <a:gd name="T7" fmla="*/ 0 h 69"/>
                <a:gd name="T8" fmla="*/ 0 w 188"/>
                <a:gd name="T9" fmla="*/ 34 h 69"/>
                <a:gd name="T10" fmla="*/ 0 60000 65536"/>
                <a:gd name="T11" fmla="*/ 0 60000 65536"/>
                <a:gd name="T12" fmla="*/ 0 60000 65536"/>
                <a:gd name="T13" fmla="*/ 0 60000 65536"/>
                <a:gd name="T14" fmla="*/ 0 60000 65536"/>
                <a:gd name="T15" fmla="*/ 0 w 188"/>
                <a:gd name="T16" fmla="*/ 0 h 69"/>
                <a:gd name="T17" fmla="*/ 188 w 188"/>
                <a:gd name="T18" fmla="*/ 69 h 69"/>
              </a:gdLst>
              <a:ahLst/>
              <a:cxnLst>
                <a:cxn ang="T10">
                  <a:pos x="T0" y="T1"/>
                </a:cxn>
                <a:cxn ang="T11">
                  <a:pos x="T2" y="T3"/>
                </a:cxn>
                <a:cxn ang="T12">
                  <a:pos x="T4" y="T5"/>
                </a:cxn>
                <a:cxn ang="T13">
                  <a:pos x="T6" y="T7"/>
                </a:cxn>
                <a:cxn ang="T14">
                  <a:pos x="T8" y="T9"/>
                </a:cxn>
              </a:cxnLst>
              <a:rect l="T15" t="T16" r="T17" b="T18"/>
              <a:pathLst>
                <a:path w="188" h="69">
                  <a:moveTo>
                    <a:pt x="0" y="34"/>
                  </a:moveTo>
                  <a:lnTo>
                    <a:pt x="99" y="69"/>
                  </a:lnTo>
                  <a:lnTo>
                    <a:pt x="188" y="36"/>
                  </a:lnTo>
                  <a:lnTo>
                    <a:pt x="90" y="0"/>
                  </a:lnTo>
                  <a:lnTo>
                    <a:pt x="0" y="34"/>
                  </a:lnTo>
                  <a:close/>
                </a:path>
              </a:pathLst>
            </a:custGeom>
            <a:solidFill>
              <a:srgbClr val="C150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7" name="Freeform 445"/>
            <p:cNvSpPr>
              <a:spLocks/>
            </p:cNvSpPr>
            <p:nvPr/>
          </p:nvSpPr>
          <p:spPr bwMode="auto">
            <a:xfrm>
              <a:off x="2007" y="3298"/>
              <a:ext cx="176" cy="64"/>
            </a:xfrm>
            <a:custGeom>
              <a:avLst/>
              <a:gdLst>
                <a:gd name="T0" fmla="*/ 176 w 176"/>
                <a:gd name="T1" fmla="*/ 31 h 64"/>
                <a:gd name="T2" fmla="*/ 89 w 176"/>
                <a:gd name="T3" fmla="*/ 0 h 64"/>
                <a:gd name="T4" fmla="*/ 0 w 176"/>
                <a:gd name="T5" fmla="*/ 32 h 64"/>
                <a:gd name="T6" fmla="*/ 87 w 176"/>
                <a:gd name="T7" fmla="*/ 64 h 64"/>
                <a:gd name="T8" fmla="*/ 176 w 176"/>
                <a:gd name="T9" fmla="*/ 31 h 64"/>
                <a:gd name="T10" fmla="*/ 0 60000 65536"/>
                <a:gd name="T11" fmla="*/ 0 60000 65536"/>
                <a:gd name="T12" fmla="*/ 0 60000 65536"/>
                <a:gd name="T13" fmla="*/ 0 60000 65536"/>
                <a:gd name="T14" fmla="*/ 0 60000 65536"/>
                <a:gd name="T15" fmla="*/ 0 w 176"/>
                <a:gd name="T16" fmla="*/ 0 h 64"/>
                <a:gd name="T17" fmla="*/ 176 w 176"/>
                <a:gd name="T18" fmla="*/ 64 h 64"/>
              </a:gdLst>
              <a:ahLst/>
              <a:cxnLst>
                <a:cxn ang="T10">
                  <a:pos x="T0" y="T1"/>
                </a:cxn>
                <a:cxn ang="T11">
                  <a:pos x="T2" y="T3"/>
                </a:cxn>
                <a:cxn ang="T12">
                  <a:pos x="T4" y="T5"/>
                </a:cxn>
                <a:cxn ang="T13">
                  <a:pos x="T6" y="T7"/>
                </a:cxn>
                <a:cxn ang="T14">
                  <a:pos x="T8" y="T9"/>
                </a:cxn>
              </a:cxnLst>
              <a:rect l="T15" t="T16" r="T17" b="T18"/>
              <a:pathLst>
                <a:path w="176" h="64">
                  <a:moveTo>
                    <a:pt x="176" y="31"/>
                  </a:moveTo>
                  <a:lnTo>
                    <a:pt x="89" y="0"/>
                  </a:lnTo>
                  <a:lnTo>
                    <a:pt x="0" y="32"/>
                  </a:lnTo>
                  <a:lnTo>
                    <a:pt x="87" y="64"/>
                  </a:lnTo>
                  <a:lnTo>
                    <a:pt x="176" y="31"/>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8" name="Freeform 446"/>
            <p:cNvSpPr>
              <a:spLocks/>
            </p:cNvSpPr>
            <p:nvPr/>
          </p:nvSpPr>
          <p:spPr bwMode="auto">
            <a:xfrm>
              <a:off x="1910" y="3330"/>
              <a:ext cx="184" cy="67"/>
            </a:xfrm>
            <a:custGeom>
              <a:avLst/>
              <a:gdLst>
                <a:gd name="T0" fmla="*/ 97 w 184"/>
                <a:gd name="T1" fmla="*/ 0 h 67"/>
                <a:gd name="T2" fmla="*/ 0 w 184"/>
                <a:gd name="T3" fmla="*/ 35 h 67"/>
                <a:gd name="T4" fmla="*/ 88 w 184"/>
                <a:gd name="T5" fmla="*/ 67 h 67"/>
                <a:gd name="T6" fmla="*/ 184 w 184"/>
                <a:gd name="T7" fmla="*/ 32 h 67"/>
                <a:gd name="T8" fmla="*/ 97 w 184"/>
                <a:gd name="T9" fmla="*/ 0 h 67"/>
                <a:gd name="T10" fmla="*/ 0 60000 65536"/>
                <a:gd name="T11" fmla="*/ 0 60000 65536"/>
                <a:gd name="T12" fmla="*/ 0 60000 65536"/>
                <a:gd name="T13" fmla="*/ 0 60000 65536"/>
                <a:gd name="T14" fmla="*/ 0 60000 65536"/>
                <a:gd name="T15" fmla="*/ 0 w 184"/>
                <a:gd name="T16" fmla="*/ 0 h 67"/>
                <a:gd name="T17" fmla="*/ 184 w 184"/>
                <a:gd name="T18" fmla="*/ 67 h 67"/>
              </a:gdLst>
              <a:ahLst/>
              <a:cxnLst>
                <a:cxn ang="T10">
                  <a:pos x="T0" y="T1"/>
                </a:cxn>
                <a:cxn ang="T11">
                  <a:pos x="T2" y="T3"/>
                </a:cxn>
                <a:cxn ang="T12">
                  <a:pos x="T4" y="T5"/>
                </a:cxn>
                <a:cxn ang="T13">
                  <a:pos x="T6" y="T7"/>
                </a:cxn>
                <a:cxn ang="T14">
                  <a:pos x="T8" y="T9"/>
                </a:cxn>
              </a:cxnLst>
              <a:rect l="T15" t="T16" r="T17" b="T18"/>
              <a:pathLst>
                <a:path w="184" h="67">
                  <a:moveTo>
                    <a:pt x="97" y="0"/>
                  </a:moveTo>
                  <a:lnTo>
                    <a:pt x="0" y="35"/>
                  </a:lnTo>
                  <a:lnTo>
                    <a:pt x="88" y="67"/>
                  </a:lnTo>
                  <a:lnTo>
                    <a:pt x="184" y="32"/>
                  </a:lnTo>
                  <a:lnTo>
                    <a:pt x="97" y="0"/>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59" name="Freeform 447"/>
            <p:cNvSpPr>
              <a:spLocks/>
            </p:cNvSpPr>
            <p:nvPr/>
          </p:nvSpPr>
          <p:spPr bwMode="auto">
            <a:xfrm>
              <a:off x="2093" y="3397"/>
              <a:ext cx="194" cy="70"/>
            </a:xfrm>
            <a:custGeom>
              <a:avLst/>
              <a:gdLst>
                <a:gd name="T0" fmla="*/ 0 w 194"/>
                <a:gd name="T1" fmla="*/ 34 h 70"/>
                <a:gd name="T2" fmla="*/ 99 w 194"/>
                <a:gd name="T3" fmla="*/ 70 h 70"/>
                <a:gd name="T4" fmla="*/ 194 w 194"/>
                <a:gd name="T5" fmla="*/ 35 h 70"/>
                <a:gd name="T6" fmla="*/ 95 w 194"/>
                <a:gd name="T7" fmla="*/ 0 h 70"/>
                <a:gd name="T8" fmla="*/ 0 w 194"/>
                <a:gd name="T9" fmla="*/ 34 h 70"/>
                <a:gd name="T10" fmla="*/ 0 60000 65536"/>
                <a:gd name="T11" fmla="*/ 0 60000 65536"/>
                <a:gd name="T12" fmla="*/ 0 60000 65536"/>
                <a:gd name="T13" fmla="*/ 0 60000 65536"/>
                <a:gd name="T14" fmla="*/ 0 60000 65536"/>
                <a:gd name="T15" fmla="*/ 0 w 194"/>
                <a:gd name="T16" fmla="*/ 0 h 70"/>
                <a:gd name="T17" fmla="*/ 194 w 194"/>
                <a:gd name="T18" fmla="*/ 70 h 70"/>
              </a:gdLst>
              <a:ahLst/>
              <a:cxnLst>
                <a:cxn ang="T10">
                  <a:pos x="T0" y="T1"/>
                </a:cxn>
                <a:cxn ang="T11">
                  <a:pos x="T2" y="T3"/>
                </a:cxn>
                <a:cxn ang="T12">
                  <a:pos x="T4" y="T5"/>
                </a:cxn>
                <a:cxn ang="T13">
                  <a:pos x="T6" y="T7"/>
                </a:cxn>
                <a:cxn ang="T14">
                  <a:pos x="T8" y="T9"/>
                </a:cxn>
              </a:cxnLst>
              <a:rect l="T15" t="T16" r="T17" b="T18"/>
              <a:pathLst>
                <a:path w="194" h="70">
                  <a:moveTo>
                    <a:pt x="0" y="34"/>
                  </a:moveTo>
                  <a:lnTo>
                    <a:pt x="99" y="70"/>
                  </a:lnTo>
                  <a:lnTo>
                    <a:pt x="194" y="35"/>
                  </a:lnTo>
                  <a:lnTo>
                    <a:pt x="95" y="0"/>
                  </a:lnTo>
                  <a:lnTo>
                    <a:pt x="0" y="34"/>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0" name="Freeform 448"/>
            <p:cNvSpPr>
              <a:spLocks/>
            </p:cNvSpPr>
            <p:nvPr/>
          </p:nvSpPr>
          <p:spPr bwMode="auto">
            <a:xfrm>
              <a:off x="2096" y="3266"/>
              <a:ext cx="174" cy="63"/>
            </a:xfrm>
            <a:custGeom>
              <a:avLst/>
              <a:gdLst>
                <a:gd name="T0" fmla="*/ 87 w 174"/>
                <a:gd name="T1" fmla="*/ 63 h 63"/>
                <a:gd name="T2" fmla="*/ 174 w 174"/>
                <a:gd name="T3" fmla="*/ 31 h 63"/>
                <a:gd name="T4" fmla="*/ 88 w 174"/>
                <a:gd name="T5" fmla="*/ 0 h 63"/>
                <a:gd name="T6" fmla="*/ 0 w 174"/>
                <a:gd name="T7" fmla="*/ 32 h 63"/>
                <a:gd name="T8" fmla="*/ 87 w 174"/>
                <a:gd name="T9" fmla="*/ 63 h 63"/>
                <a:gd name="T10" fmla="*/ 0 60000 65536"/>
                <a:gd name="T11" fmla="*/ 0 60000 65536"/>
                <a:gd name="T12" fmla="*/ 0 60000 65536"/>
                <a:gd name="T13" fmla="*/ 0 60000 65536"/>
                <a:gd name="T14" fmla="*/ 0 60000 65536"/>
                <a:gd name="T15" fmla="*/ 0 w 174"/>
                <a:gd name="T16" fmla="*/ 0 h 63"/>
                <a:gd name="T17" fmla="*/ 174 w 174"/>
                <a:gd name="T18" fmla="*/ 63 h 63"/>
              </a:gdLst>
              <a:ahLst/>
              <a:cxnLst>
                <a:cxn ang="T10">
                  <a:pos x="T0" y="T1"/>
                </a:cxn>
                <a:cxn ang="T11">
                  <a:pos x="T2" y="T3"/>
                </a:cxn>
                <a:cxn ang="T12">
                  <a:pos x="T4" y="T5"/>
                </a:cxn>
                <a:cxn ang="T13">
                  <a:pos x="T6" y="T7"/>
                </a:cxn>
                <a:cxn ang="T14">
                  <a:pos x="T8" y="T9"/>
                </a:cxn>
              </a:cxnLst>
              <a:rect l="T15" t="T16" r="T17" b="T18"/>
              <a:pathLst>
                <a:path w="174" h="63">
                  <a:moveTo>
                    <a:pt x="87" y="63"/>
                  </a:moveTo>
                  <a:lnTo>
                    <a:pt x="174" y="31"/>
                  </a:lnTo>
                  <a:lnTo>
                    <a:pt x="88" y="0"/>
                  </a:lnTo>
                  <a:lnTo>
                    <a:pt x="0" y="32"/>
                  </a:lnTo>
                  <a:lnTo>
                    <a:pt x="87" y="63"/>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1" name="Freeform 449"/>
            <p:cNvSpPr>
              <a:spLocks/>
            </p:cNvSpPr>
            <p:nvPr/>
          </p:nvSpPr>
          <p:spPr bwMode="auto">
            <a:xfrm>
              <a:off x="2278" y="3332"/>
              <a:ext cx="185" cy="67"/>
            </a:xfrm>
            <a:custGeom>
              <a:avLst/>
              <a:gdLst>
                <a:gd name="T0" fmla="*/ 98 w 185"/>
                <a:gd name="T1" fmla="*/ 67 h 67"/>
                <a:gd name="T2" fmla="*/ 185 w 185"/>
                <a:gd name="T3" fmla="*/ 35 h 67"/>
                <a:gd name="T4" fmla="*/ 88 w 185"/>
                <a:gd name="T5" fmla="*/ 0 h 67"/>
                <a:gd name="T6" fmla="*/ 0 w 185"/>
                <a:gd name="T7" fmla="*/ 31 h 67"/>
                <a:gd name="T8" fmla="*/ 98 w 185"/>
                <a:gd name="T9" fmla="*/ 67 h 67"/>
                <a:gd name="T10" fmla="*/ 0 60000 65536"/>
                <a:gd name="T11" fmla="*/ 0 60000 65536"/>
                <a:gd name="T12" fmla="*/ 0 60000 65536"/>
                <a:gd name="T13" fmla="*/ 0 60000 65536"/>
                <a:gd name="T14" fmla="*/ 0 60000 65536"/>
                <a:gd name="T15" fmla="*/ 0 w 185"/>
                <a:gd name="T16" fmla="*/ 0 h 67"/>
                <a:gd name="T17" fmla="*/ 185 w 185"/>
                <a:gd name="T18" fmla="*/ 67 h 67"/>
              </a:gdLst>
              <a:ahLst/>
              <a:cxnLst>
                <a:cxn ang="T10">
                  <a:pos x="T0" y="T1"/>
                </a:cxn>
                <a:cxn ang="T11">
                  <a:pos x="T2" y="T3"/>
                </a:cxn>
                <a:cxn ang="T12">
                  <a:pos x="T4" y="T5"/>
                </a:cxn>
                <a:cxn ang="T13">
                  <a:pos x="T6" y="T7"/>
                </a:cxn>
                <a:cxn ang="T14">
                  <a:pos x="T8" y="T9"/>
                </a:cxn>
              </a:cxnLst>
              <a:rect l="T15" t="T16" r="T17" b="T18"/>
              <a:pathLst>
                <a:path w="185" h="67">
                  <a:moveTo>
                    <a:pt x="98" y="67"/>
                  </a:moveTo>
                  <a:lnTo>
                    <a:pt x="185" y="35"/>
                  </a:lnTo>
                  <a:lnTo>
                    <a:pt x="88" y="0"/>
                  </a:lnTo>
                  <a:lnTo>
                    <a:pt x="0" y="31"/>
                  </a:lnTo>
                  <a:lnTo>
                    <a:pt x="98" y="67"/>
                  </a:lnTo>
                  <a:close/>
                </a:path>
              </a:pathLst>
            </a:custGeom>
            <a:solidFill>
              <a:srgbClr val="9AB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2" name="Freeform 450"/>
            <p:cNvSpPr>
              <a:spLocks/>
            </p:cNvSpPr>
            <p:nvPr/>
          </p:nvSpPr>
          <p:spPr bwMode="auto">
            <a:xfrm>
              <a:off x="1813" y="3401"/>
              <a:ext cx="88" cy="151"/>
            </a:xfrm>
            <a:custGeom>
              <a:avLst/>
              <a:gdLst>
                <a:gd name="T0" fmla="*/ 88 w 88"/>
                <a:gd name="T1" fmla="*/ 151 h 151"/>
                <a:gd name="T2" fmla="*/ 88 w 88"/>
                <a:gd name="T3" fmla="*/ 32 h 151"/>
                <a:gd name="T4" fmla="*/ 0 w 88"/>
                <a:gd name="T5" fmla="*/ 0 h 151"/>
                <a:gd name="T6" fmla="*/ 0 w 88"/>
                <a:gd name="T7" fmla="*/ 119 h 151"/>
                <a:gd name="T8" fmla="*/ 88 w 88"/>
                <a:gd name="T9" fmla="*/ 151 h 151"/>
                <a:gd name="T10" fmla="*/ 0 60000 65536"/>
                <a:gd name="T11" fmla="*/ 0 60000 65536"/>
                <a:gd name="T12" fmla="*/ 0 60000 65536"/>
                <a:gd name="T13" fmla="*/ 0 60000 65536"/>
                <a:gd name="T14" fmla="*/ 0 60000 65536"/>
                <a:gd name="T15" fmla="*/ 0 w 88"/>
                <a:gd name="T16" fmla="*/ 0 h 151"/>
                <a:gd name="T17" fmla="*/ 88 w 88"/>
                <a:gd name="T18" fmla="*/ 151 h 151"/>
              </a:gdLst>
              <a:ahLst/>
              <a:cxnLst>
                <a:cxn ang="T10">
                  <a:pos x="T0" y="T1"/>
                </a:cxn>
                <a:cxn ang="T11">
                  <a:pos x="T2" y="T3"/>
                </a:cxn>
                <a:cxn ang="T12">
                  <a:pos x="T4" y="T5"/>
                </a:cxn>
                <a:cxn ang="T13">
                  <a:pos x="T6" y="T7"/>
                </a:cxn>
                <a:cxn ang="T14">
                  <a:pos x="T8" y="T9"/>
                </a:cxn>
              </a:cxnLst>
              <a:rect l="T15" t="T16" r="T17" b="T18"/>
              <a:pathLst>
                <a:path w="88" h="151">
                  <a:moveTo>
                    <a:pt x="88" y="151"/>
                  </a:moveTo>
                  <a:lnTo>
                    <a:pt x="88" y="32"/>
                  </a:lnTo>
                  <a:lnTo>
                    <a:pt x="0" y="0"/>
                  </a:lnTo>
                  <a:lnTo>
                    <a:pt x="0" y="119"/>
                  </a:lnTo>
                  <a:lnTo>
                    <a:pt x="88" y="1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3" name="Freeform 451"/>
            <p:cNvSpPr>
              <a:spLocks/>
            </p:cNvSpPr>
            <p:nvPr/>
          </p:nvSpPr>
          <p:spPr bwMode="auto">
            <a:xfrm>
              <a:off x="1995" y="3468"/>
              <a:ext cx="95" cy="154"/>
            </a:xfrm>
            <a:custGeom>
              <a:avLst/>
              <a:gdLst>
                <a:gd name="T0" fmla="*/ 0 w 95"/>
                <a:gd name="T1" fmla="*/ 0 h 154"/>
                <a:gd name="T2" fmla="*/ 0 w 95"/>
                <a:gd name="T3" fmla="*/ 118 h 154"/>
                <a:gd name="T4" fmla="*/ 95 w 95"/>
                <a:gd name="T5" fmla="*/ 154 h 154"/>
                <a:gd name="T6" fmla="*/ 95 w 95"/>
                <a:gd name="T7" fmla="*/ 35 h 154"/>
                <a:gd name="T8" fmla="*/ 0 w 95"/>
                <a:gd name="T9" fmla="*/ 0 h 154"/>
                <a:gd name="T10" fmla="*/ 0 60000 65536"/>
                <a:gd name="T11" fmla="*/ 0 60000 65536"/>
                <a:gd name="T12" fmla="*/ 0 60000 65536"/>
                <a:gd name="T13" fmla="*/ 0 60000 65536"/>
                <a:gd name="T14" fmla="*/ 0 60000 65536"/>
                <a:gd name="T15" fmla="*/ 0 w 95"/>
                <a:gd name="T16" fmla="*/ 0 h 154"/>
                <a:gd name="T17" fmla="*/ 95 w 95"/>
                <a:gd name="T18" fmla="*/ 154 h 154"/>
              </a:gdLst>
              <a:ahLst/>
              <a:cxnLst>
                <a:cxn ang="T10">
                  <a:pos x="T0" y="T1"/>
                </a:cxn>
                <a:cxn ang="T11">
                  <a:pos x="T2" y="T3"/>
                </a:cxn>
                <a:cxn ang="T12">
                  <a:pos x="T4" y="T5"/>
                </a:cxn>
                <a:cxn ang="T13">
                  <a:pos x="T6" y="T7"/>
                </a:cxn>
                <a:cxn ang="T14">
                  <a:pos x="T8" y="T9"/>
                </a:cxn>
              </a:cxnLst>
              <a:rect l="T15" t="T16" r="T17" b="T18"/>
              <a:pathLst>
                <a:path w="95" h="154">
                  <a:moveTo>
                    <a:pt x="0" y="0"/>
                  </a:moveTo>
                  <a:lnTo>
                    <a:pt x="0" y="118"/>
                  </a:lnTo>
                  <a:lnTo>
                    <a:pt x="95" y="154"/>
                  </a:lnTo>
                  <a:lnTo>
                    <a:pt x="95" y="35"/>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4" name="Freeform 452"/>
            <p:cNvSpPr>
              <a:spLocks/>
            </p:cNvSpPr>
            <p:nvPr/>
          </p:nvSpPr>
          <p:spPr bwMode="auto">
            <a:xfrm>
              <a:off x="1813" y="3634"/>
              <a:ext cx="88" cy="148"/>
            </a:xfrm>
            <a:custGeom>
              <a:avLst/>
              <a:gdLst>
                <a:gd name="T0" fmla="*/ 0 w 88"/>
                <a:gd name="T1" fmla="*/ 0 h 148"/>
                <a:gd name="T2" fmla="*/ 0 w 88"/>
                <a:gd name="T3" fmla="*/ 116 h 148"/>
                <a:gd name="T4" fmla="*/ 88 w 88"/>
                <a:gd name="T5" fmla="*/ 148 h 148"/>
                <a:gd name="T6" fmla="*/ 88 w 88"/>
                <a:gd name="T7" fmla="*/ 32 h 148"/>
                <a:gd name="T8" fmla="*/ 0 w 88"/>
                <a:gd name="T9" fmla="*/ 0 h 148"/>
                <a:gd name="T10" fmla="*/ 0 60000 65536"/>
                <a:gd name="T11" fmla="*/ 0 60000 65536"/>
                <a:gd name="T12" fmla="*/ 0 60000 65536"/>
                <a:gd name="T13" fmla="*/ 0 60000 65536"/>
                <a:gd name="T14" fmla="*/ 0 60000 65536"/>
                <a:gd name="T15" fmla="*/ 0 w 88"/>
                <a:gd name="T16" fmla="*/ 0 h 148"/>
                <a:gd name="T17" fmla="*/ 88 w 88"/>
                <a:gd name="T18" fmla="*/ 148 h 148"/>
              </a:gdLst>
              <a:ahLst/>
              <a:cxnLst>
                <a:cxn ang="T10">
                  <a:pos x="T0" y="T1"/>
                </a:cxn>
                <a:cxn ang="T11">
                  <a:pos x="T2" y="T3"/>
                </a:cxn>
                <a:cxn ang="T12">
                  <a:pos x="T4" y="T5"/>
                </a:cxn>
                <a:cxn ang="T13">
                  <a:pos x="T6" y="T7"/>
                </a:cxn>
                <a:cxn ang="T14">
                  <a:pos x="T8" y="T9"/>
                </a:cxn>
              </a:cxnLst>
              <a:rect l="T15" t="T16" r="T17" b="T18"/>
              <a:pathLst>
                <a:path w="88" h="148">
                  <a:moveTo>
                    <a:pt x="0" y="0"/>
                  </a:moveTo>
                  <a:lnTo>
                    <a:pt x="0" y="116"/>
                  </a:lnTo>
                  <a:lnTo>
                    <a:pt x="88" y="148"/>
                  </a:lnTo>
                  <a:lnTo>
                    <a:pt x="88" y="3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5" name="Freeform 453"/>
            <p:cNvSpPr>
              <a:spLocks/>
            </p:cNvSpPr>
            <p:nvPr/>
          </p:nvSpPr>
          <p:spPr bwMode="auto">
            <a:xfrm>
              <a:off x="1995" y="3700"/>
              <a:ext cx="95" cy="150"/>
            </a:xfrm>
            <a:custGeom>
              <a:avLst/>
              <a:gdLst>
                <a:gd name="T0" fmla="*/ 0 w 95"/>
                <a:gd name="T1" fmla="*/ 116 h 150"/>
                <a:gd name="T2" fmla="*/ 95 w 95"/>
                <a:gd name="T3" fmla="*/ 150 h 150"/>
                <a:gd name="T4" fmla="*/ 95 w 95"/>
                <a:gd name="T5" fmla="*/ 35 h 150"/>
                <a:gd name="T6" fmla="*/ 0 w 95"/>
                <a:gd name="T7" fmla="*/ 0 h 150"/>
                <a:gd name="T8" fmla="*/ 0 w 95"/>
                <a:gd name="T9" fmla="*/ 116 h 150"/>
                <a:gd name="T10" fmla="*/ 0 60000 65536"/>
                <a:gd name="T11" fmla="*/ 0 60000 65536"/>
                <a:gd name="T12" fmla="*/ 0 60000 65536"/>
                <a:gd name="T13" fmla="*/ 0 60000 65536"/>
                <a:gd name="T14" fmla="*/ 0 60000 65536"/>
                <a:gd name="T15" fmla="*/ 0 w 95"/>
                <a:gd name="T16" fmla="*/ 0 h 150"/>
                <a:gd name="T17" fmla="*/ 95 w 95"/>
                <a:gd name="T18" fmla="*/ 150 h 150"/>
              </a:gdLst>
              <a:ahLst/>
              <a:cxnLst>
                <a:cxn ang="T10">
                  <a:pos x="T0" y="T1"/>
                </a:cxn>
                <a:cxn ang="T11">
                  <a:pos x="T2" y="T3"/>
                </a:cxn>
                <a:cxn ang="T12">
                  <a:pos x="T4" y="T5"/>
                </a:cxn>
                <a:cxn ang="T13">
                  <a:pos x="T6" y="T7"/>
                </a:cxn>
                <a:cxn ang="T14">
                  <a:pos x="T8" y="T9"/>
                </a:cxn>
              </a:cxnLst>
              <a:rect l="T15" t="T16" r="T17" b="T18"/>
              <a:pathLst>
                <a:path w="95" h="150">
                  <a:moveTo>
                    <a:pt x="0" y="116"/>
                  </a:moveTo>
                  <a:lnTo>
                    <a:pt x="95" y="150"/>
                  </a:lnTo>
                  <a:lnTo>
                    <a:pt x="95" y="35"/>
                  </a:lnTo>
                  <a:lnTo>
                    <a:pt x="0" y="0"/>
                  </a:lnTo>
                  <a:lnTo>
                    <a:pt x="0" y="11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6" name="Freeform 454"/>
            <p:cNvSpPr>
              <a:spLocks/>
            </p:cNvSpPr>
            <p:nvPr/>
          </p:nvSpPr>
          <p:spPr bwMode="auto">
            <a:xfrm>
              <a:off x="1995" y="3816"/>
              <a:ext cx="95" cy="151"/>
            </a:xfrm>
            <a:custGeom>
              <a:avLst/>
              <a:gdLst>
                <a:gd name="T0" fmla="*/ 0 w 95"/>
                <a:gd name="T1" fmla="*/ 116 h 151"/>
                <a:gd name="T2" fmla="*/ 95 w 95"/>
                <a:gd name="T3" fmla="*/ 151 h 151"/>
                <a:gd name="T4" fmla="*/ 95 w 95"/>
                <a:gd name="T5" fmla="*/ 34 h 151"/>
                <a:gd name="T6" fmla="*/ 0 w 95"/>
                <a:gd name="T7" fmla="*/ 0 h 151"/>
                <a:gd name="T8" fmla="*/ 0 w 95"/>
                <a:gd name="T9" fmla="*/ 116 h 151"/>
                <a:gd name="T10" fmla="*/ 0 60000 65536"/>
                <a:gd name="T11" fmla="*/ 0 60000 65536"/>
                <a:gd name="T12" fmla="*/ 0 60000 65536"/>
                <a:gd name="T13" fmla="*/ 0 60000 65536"/>
                <a:gd name="T14" fmla="*/ 0 60000 65536"/>
                <a:gd name="T15" fmla="*/ 0 w 95"/>
                <a:gd name="T16" fmla="*/ 0 h 151"/>
                <a:gd name="T17" fmla="*/ 95 w 95"/>
                <a:gd name="T18" fmla="*/ 151 h 151"/>
              </a:gdLst>
              <a:ahLst/>
              <a:cxnLst>
                <a:cxn ang="T10">
                  <a:pos x="T0" y="T1"/>
                </a:cxn>
                <a:cxn ang="T11">
                  <a:pos x="T2" y="T3"/>
                </a:cxn>
                <a:cxn ang="T12">
                  <a:pos x="T4" y="T5"/>
                </a:cxn>
                <a:cxn ang="T13">
                  <a:pos x="T6" y="T7"/>
                </a:cxn>
                <a:cxn ang="T14">
                  <a:pos x="T8" y="T9"/>
                </a:cxn>
              </a:cxnLst>
              <a:rect l="T15" t="T16" r="T17" b="T18"/>
              <a:pathLst>
                <a:path w="95" h="151">
                  <a:moveTo>
                    <a:pt x="0" y="116"/>
                  </a:moveTo>
                  <a:lnTo>
                    <a:pt x="95" y="151"/>
                  </a:lnTo>
                  <a:lnTo>
                    <a:pt x="95" y="34"/>
                  </a:lnTo>
                  <a:lnTo>
                    <a:pt x="0" y="0"/>
                  </a:lnTo>
                  <a:lnTo>
                    <a:pt x="0" y="1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7" name="Freeform 455"/>
            <p:cNvSpPr>
              <a:spLocks/>
            </p:cNvSpPr>
            <p:nvPr/>
          </p:nvSpPr>
          <p:spPr bwMode="auto">
            <a:xfrm>
              <a:off x="1813" y="3750"/>
              <a:ext cx="88" cy="148"/>
            </a:xfrm>
            <a:custGeom>
              <a:avLst/>
              <a:gdLst>
                <a:gd name="T0" fmla="*/ 0 w 88"/>
                <a:gd name="T1" fmla="*/ 117 h 148"/>
                <a:gd name="T2" fmla="*/ 88 w 88"/>
                <a:gd name="T3" fmla="*/ 148 h 148"/>
                <a:gd name="T4" fmla="*/ 88 w 88"/>
                <a:gd name="T5" fmla="*/ 32 h 148"/>
                <a:gd name="T6" fmla="*/ 0 w 88"/>
                <a:gd name="T7" fmla="*/ 0 h 148"/>
                <a:gd name="T8" fmla="*/ 0 w 88"/>
                <a:gd name="T9" fmla="*/ 117 h 148"/>
                <a:gd name="T10" fmla="*/ 0 60000 65536"/>
                <a:gd name="T11" fmla="*/ 0 60000 65536"/>
                <a:gd name="T12" fmla="*/ 0 60000 65536"/>
                <a:gd name="T13" fmla="*/ 0 60000 65536"/>
                <a:gd name="T14" fmla="*/ 0 60000 65536"/>
                <a:gd name="T15" fmla="*/ 0 w 88"/>
                <a:gd name="T16" fmla="*/ 0 h 148"/>
                <a:gd name="T17" fmla="*/ 88 w 88"/>
                <a:gd name="T18" fmla="*/ 148 h 148"/>
              </a:gdLst>
              <a:ahLst/>
              <a:cxnLst>
                <a:cxn ang="T10">
                  <a:pos x="T0" y="T1"/>
                </a:cxn>
                <a:cxn ang="T11">
                  <a:pos x="T2" y="T3"/>
                </a:cxn>
                <a:cxn ang="T12">
                  <a:pos x="T4" y="T5"/>
                </a:cxn>
                <a:cxn ang="T13">
                  <a:pos x="T6" y="T7"/>
                </a:cxn>
                <a:cxn ang="T14">
                  <a:pos x="T8" y="T9"/>
                </a:cxn>
              </a:cxnLst>
              <a:rect l="T15" t="T16" r="T17" b="T18"/>
              <a:pathLst>
                <a:path w="88" h="148">
                  <a:moveTo>
                    <a:pt x="0" y="117"/>
                  </a:moveTo>
                  <a:lnTo>
                    <a:pt x="88" y="148"/>
                  </a:lnTo>
                  <a:lnTo>
                    <a:pt x="88" y="32"/>
                  </a:lnTo>
                  <a:lnTo>
                    <a:pt x="0" y="0"/>
                  </a:lnTo>
                  <a:lnTo>
                    <a:pt x="0" y="11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8" name="Freeform 456"/>
            <p:cNvSpPr>
              <a:spLocks/>
            </p:cNvSpPr>
            <p:nvPr/>
          </p:nvSpPr>
          <p:spPr bwMode="auto">
            <a:xfrm>
              <a:off x="1813" y="3520"/>
              <a:ext cx="88" cy="146"/>
            </a:xfrm>
            <a:custGeom>
              <a:avLst/>
              <a:gdLst>
                <a:gd name="T0" fmla="*/ 88 w 88"/>
                <a:gd name="T1" fmla="*/ 146 h 146"/>
                <a:gd name="T2" fmla="*/ 88 w 88"/>
                <a:gd name="T3" fmla="*/ 32 h 146"/>
                <a:gd name="T4" fmla="*/ 0 w 88"/>
                <a:gd name="T5" fmla="*/ 0 h 146"/>
                <a:gd name="T6" fmla="*/ 0 w 88"/>
                <a:gd name="T7" fmla="*/ 114 h 146"/>
                <a:gd name="T8" fmla="*/ 88 w 88"/>
                <a:gd name="T9" fmla="*/ 146 h 146"/>
                <a:gd name="T10" fmla="*/ 0 60000 65536"/>
                <a:gd name="T11" fmla="*/ 0 60000 65536"/>
                <a:gd name="T12" fmla="*/ 0 60000 65536"/>
                <a:gd name="T13" fmla="*/ 0 60000 65536"/>
                <a:gd name="T14" fmla="*/ 0 60000 65536"/>
                <a:gd name="T15" fmla="*/ 0 w 88"/>
                <a:gd name="T16" fmla="*/ 0 h 146"/>
                <a:gd name="T17" fmla="*/ 88 w 88"/>
                <a:gd name="T18" fmla="*/ 146 h 146"/>
              </a:gdLst>
              <a:ahLst/>
              <a:cxnLst>
                <a:cxn ang="T10">
                  <a:pos x="T0" y="T1"/>
                </a:cxn>
                <a:cxn ang="T11">
                  <a:pos x="T2" y="T3"/>
                </a:cxn>
                <a:cxn ang="T12">
                  <a:pos x="T4" y="T5"/>
                </a:cxn>
                <a:cxn ang="T13">
                  <a:pos x="T6" y="T7"/>
                </a:cxn>
                <a:cxn ang="T14">
                  <a:pos x="T8" y="T9"/>
                </a:cxn>
              </a:cxnLst>
              <a:rect l="T15" t="T16" r="T17" b="T18"/>
              <a:pathLst>
                <a:path w="88" h="146">
                  <a:moveTo>
                    <a:pt x="88" y="146"/>
                  </a:moveTo>
                  <a:lnTo>
                    <a:pt x="88" y="32"/>
                  </a:lnTo>
                  <a:lnTo>
                    <a:pt x="0" y="0"/>
                  </a:lnTo>
                  <a:lnTo>
                    <a:pt x="0" y="114"/>
                  </a:lnTo>
                  <a:lnTo>
                    <a:pt x="88" y="14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69" name="Freeform 457"/>
            <p:cNvSpPr>
              <a:spLocks/>
            </p:cNvSpPr>
            <p:nvPr/>
          </p:nvSpPr>
          <p:spPr bwMode="auto">
            <a:xfrm>
              <a:off x="1995" y="3586"/>
              <a:ext cx="95" cy="149"/>
            </a:xfrm>
            <a:custGeom>
              <a:avLst/>
              <a:gdLst>
                <a:gd name="T0" fmla="*/ 0 w 95"/>
                <a:gd name="T1" fmla="*/ 114 h 149"/>
                <a:gd name="T2" fmla="*/ 95 w 95"/>
                <a:gd name="T3" fmla="*/ 149 h 149"/>
                <a:gd name="T4" fmla="*/ 95 w 95"/>
                <a:gd name="T5" fmla="*/ 36 h 149"/>
                <a:gd name="T6" fmla="*/ 0 w 95"/>
                <a:gd name="T7" fmla="*/ 0 h 149"/>
                <a:gd name="T8" fmla="*/ 0 w 95"/>
                <a:gd name="T9" fmla="*/ 114 h 149"/>
                <a:gd name="T10" fmla="*/ 0 60000 65536"/>
                <a:gd name="T11" fmla="*/ 0 60000 65536"/>
                <a:gd name="T12" fmla="*/ 0 60000 65536"/>
                <a:gd name="T13" fmla="*/ 0 60000 65536"/>
                <a:gd name="T14" fmla="*/ 0 60000 65536"/>
                <a:gd name="T15" fmla="*/ 0 w 95"/>
                <a:gd name="T16" fmla="*/ 0 h 149"/>
                <a:gd name="T17" fmla="*/ 95 w 95"/>
                <a:gd name="T18" fmla="*/ 149 h 149"/>
              </a:gdLst>
              <a:ahLst/>
              <a:cxnLst>
                <a:cxn ang="T10">
                  <a:pos x="T0" y="T1"/>
                </a:cxn>
                <a:cxn ang="T11">
                  <a:pos x="T2" y="T3"/>
                </a:cxn>
                <a:cxn ang="T12">
                  <a:pos x="T4" y="T5"/>
                </a:cxn>
                <a:cxn ang="T13">
                  <a:pos x="T6" y="T7"/>
                </a:cxn>
                <a:cxn ang="T14">
                  <a:pos x="T8" y="T9"/>
                </a:cxn>
              </a:cxnLst>
              <a:rect l="T15" t="T16" r="T17" b="T18"/>
              <a:pathLst>
                <a:path w="95" h="149">
                  <a:moveTo>
                    <a:pt x="0" y="114"/>
                  </a:moveTo>
                  <a:lnTo>
                    <a:pt x="95" y="149"/>
                  </a:lnTo>
                  <a:lnTo>
                    <a:pt x="95" y="36"/>
                  </a:lnTo>
                  <a:lnTo>
                    <a:pt x="0" y="0"/>
                  </a:lnTo>
                  <a:lnTo>
                    <a:pt x="0" y="1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0" name="Freeform 458"/>
            <p:cNvSpPr>
              <a:spLocks/>
            </p:cNvSpPr>
            <p:nvPr/>
          </p:nvSpPr>
          <p:spPr bwMode="auto">
            <a:xfrm>
              <a:off x="1721" y="3367"/>
              <a:ext cx="92" cy="153"/>
            </a:xfrm>
            <a:custGeom>
              <a:avLst/>
              <a:gdLst>
                <a:gd name="T0" fmla="*/ 0 w 92"/>
                <a:gd name="T1" fmla="*/ 120 h 153"/>
                <a:gd name="T2" fmla="*/ 92 w 92"/>
                <a:gd name="T3" fmla="*/ 153 h 153"/>
                <a:gd name="T4" fmla="*/ 92 w 92"/>
                <a:gd name="T5" fmla="*/ 34 h 153"/>
                <a:gd name="T6" fmla="*/ 0 w 92"/>
                <a:gd name="T7" fmla="*/ 0 h 153"/>
                <a:gd name="T8" fmla="*/ 0 w 92"/>
                <a:gd name="T9" fmla="*/ 120 h 153"/>
                <a:gd name="T10" fmla="*/ 0 60000 65536"/>
                <a:gd name="T11" fmla="*/ 0 60000 65536"/>
                <a:gd name="T12" fmla="*/ 0 60000 65536"/>
                <a:gd name="T13" fmla="*/ 0 60000 65536"/>
                <a:gd name="T14" fmla="*/ 0 60000 65536"/>
                <a:gd name="T15" fmla="*/ 0 w 92"/>
                <a:gd name="T16" fmla="*/ 0 h 153"/>
                <a:gd name="T17" fmla="*/ 92 w 92"/>
                <a:gd name="T18" fmla="*/ 153 h 153"/>
              </a:gdLst>
              <a:ahLst/>
              <a:cxnLst>
                <a:cxn ang="T10">
                  <a:pos x="T0" y="T1"/>
                </a:cxn>
                <a:cxn ang="T11">
                  <a:pos x="T2" y="T3"/>
                </a:cxn>
                <a:cxn ang="T12">
                  <a:pos x="T4" y="T5"/>
                </a:cxn>
                <a:cxn ang="T13">
                  <a:pos x="T6" y="T7"/>
                </a:cxn>
                <a:cxn ang="T14">
                  <a:pos x="T8" y="T9"/>
                </a:cxn>
              </a:cxnLst>
              <a:rect l="T15" t="T16" r="T17" b="T18"/>
              <a:pathLst>
                <a:path w="92" h="153">
                  <a:moveTo>
                    <a:pt x="0" y="120"/>
                  </a:moveTo>
                  <a:lnTo>
                    <a:pt x="92" y="153"/>
                  </a:lnTo>
                  <a:lnTo>
                    <a:pt x="92" y="34"/>
                  </a:lnTo>
                  <a:lnTo>
                    <a:pt x="0" y="0"/>
                  </a:lnTo>
                  <a:lnTo>
                    <a:pt x="0" y="12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1" name="Freeform 459"/>
            <p:cNvSpPr>
              <a:spLocks/>
            </p:cNvSpPr>
            <p:nvPr/>
          </p:nvSpPr>
          <p:spPr bwMode="auto">
            <a:xfrm>
              <a:off x="1901" y="3433"/>
              <a:ext cx="94" cy="153"/>
            </a:xfrm>
            <a:custGeom>
              <a:avLst/>
              <a:gdLst>
                <a:gd name="T0" fmla="*/ 94 w 94"/>
                <a:gd name="T1" fmla="*/ 153 h 153"/>
                <a:gd name="T2" fmla="*/ 94 w 94"/>
                <a:gd name="T3" fmla="*/ 35 h 153"/>
                <a:gd name="T4" fmla="*/ 0 w 94"/>
                <a:gd name="T5" fmla="*/ 0 h 153"/>
                <a:gd name="T6" fmla="*/ 0 w 94"/>
                <a:gd name="T7" fmla="*/ 119 h 153"/>
                <a:gd name="T8" fmla="*/ 94 w 94"/>
                <a:gd name="T9" fmla="*/ 153 h 153"/>
                <a:gd name="T10" fmla="*/ 0 60000 65536"/>
                <a:gd name="T11" fmla="*/ 0 60000 65536"/>
                <a:gd name="T12" fmla="*/ 0 60000 65536"/>
                <a:gd name="T13" fmla="*/ 0 60000 65536"/>
                <a:gd name="T14" fmla="*/ 0 60000 65536"/>
                <a:gd name="T15" fmla="*/ 0 w 94"/>
                <a:gd name="T16" fmla="*/ 0 h 153"/>
                <a:gd name="T17" fmla="*/ 94 w 94"/>
                <a:gd name="T18" fmla="*/ 153 h 153"/>
              </a:gdLst>
              <a:ahLst/>
              <a:cxnLst>
                <a:cxn ang="T10">
                  <a:pos x="T0" y="T1"/>
                </a:cxn>
                <a:cxn ang="T11">
                  <a:pos x="T2" y="T3"/>
                </a:cxn>
                <a:cxn ang="T12">
                  <a:pos x="T4" y="T5"/>
                </a:cxn>
                <a:cxn ang="T13">
                  <a:pos x="T6" y="T7"/>
                </a:cxn>
                <a:cxn ang="T14">
                  <a:pos x="T8" y="T9"/>
                </a:cxn>
              </a:cxnLst>
              <a:rect l="T15" t="T16" r="T17" b="T18"/>
              <a:pathLst>
                <a:path w="94" h="153">
                  <a:moveTo>
                    <a:pt x="94" y="153"/>
                  </a:moveTo>
                  <a:lnTo>
                    <a:pt x="94" y="35"/>
                  </a:lnTo>
                  <a:lnTo>
                    <a:pt x="0" y="0"/>
                  </a:lnTo>
                  <a:lnTo>
                    <a:pt x="0" y="119"/>
                  </a:lnTo>
                  <a:lnTo>
                    <a:pt x="94" y="15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2" name="Freeform 460"/>
            <p:cNvSpPr>
              <a:spLocks/>
            </p:cNvSpPr>
            <p:nvPr/>
          </p:nvSpPr>
          <p:spPr bwMode="auto">
            <a:xfrm>
              <a:off x="1721" y="3601"/>
              <a:ext cx="92" cy="149"/>
            </a:xfrm>
            <a:custGeom>
              <a:avLst/>
              <a:gdLst>
                <a:gd name="T0" fmla="*/ 92 w 92"/>
                <a:gd name="T1" fmla="*/ 33 h 149"/>
                <a:gd name="T2" fmla="*/ 0 w 92"/>
                <a:gd name="T3" fmla="*/ 0 h 149"/>
                <a:gd name="T4" fmla="*/ 0 w 92"/>
                <a:gd name="T5" fmla="*/ 116 h 149"/>
                <a:gd name="T6" fmla="*/ 92 w 92"/>
                <a:gd name="T7" fmla="*/ 149 h 149"/>
                <a:gd name="T8" fmla="*/ 92 w 92"/>
                <a:gd name="T9" fmla="*/ 33 h 149"/>
                <a:gd name="T10" fmla="*/ 0 60000 65536"/>
                <a:gd name="T11" fmla="*/ 0 60000 65536"/>
                <a:gd name="T12" fmla="*/ 0 60000 65536"/>
                <a:gd name="T13" fmla="*/ 0 60000 65536"/>
                <a:gd name="T14" fmla="*/ 0 60000 65536"/>
                <a:gd name="T15" fmla="*/ 0 w 92"/>
                <a:gd name="T16" fmla="*/ 0 h 149"/>
                <a:gd name="T17" fmla="*/ 92 w 92"/>
                <a:gd name="T18" fmla="*/ 149 h 149"/>
              </a:gdLst>
              <a:ahLst/>
              <a:cxnLst>
                <a:cxn ang="T10">
                  <a:pos x="T0" y="T1"/>
                </a:cxn>
                <a:cxn ang="T11">
                  <a:pos x="T2" y="T3"/>
                </a:cxn>
                <a:cxn ang="T12">
                  <a:pos x="T4" y="T5"/>
                </a:cxn>
                <a:cxn ang="T13">
                  <a:pos x="T6" y="T7"/>
                </a:cxn>
                <a:cxn ang="T14">
                  <a:pos x="T8" y="T9"/>
                </a:cxn>
              </a:cxnLst>
              <a:rect l="T15" t="T16" r="T17" b="T18"/>
              <a:pathLst>
                <a:path w="92" h="149">
                  <a:moveTo>
                    <a:pt x="92" y="33"/>
                  </a:moveTo>
                  <a:lnTo>
                    <a:pt x="0" y="0"/>
                  </a:lnTo>
                  <a:lnTo>
                    <a:pt x="0" y="116"/>
                  </a:lnTo>
                  <a:lnTo>
                    <a:pt x="92" y="149"/>
                  </a:lnTo>
                  <a:lnTo>
                    <a:pt x="92" y="33"/>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3" name="Freeform 461"/>
            <p:cNvSpPr>
              <a:spLocks/>
            </p:cNvSpPr>
            <p:nvPr/>
          </p:nvSpPr>
          <p:spPr bwMode="auto">
            <a:xfrm>
              <a:off x="1901" y="3666"/>
              <a:ext cx="94" cy="150"/>
            </a:xfrm>
            <a:custGeom>
              <a:avLst/>
              <a:gdLst>
                <a:gd name="T0" fmla="*/ 0 w 94"/>
                <a:gd name="T1" fmla="*/ 116 h 150"/>
                <a:gd name="T2" fmla="*/ 94 w 94"/>
                <a:gd name="T3" fmla="*/ 150 h 150"/>
                <a:gd name="T4" fmla="*/ 94 w 94"/>
                <a:gd name="T5" fmla="*/ 34 h 150"/>
                <a:gd name="T6" fmla="*/ 0 w 94"/>
                <a:gd name="T7" fmla="*/ 0 h 150"/>
                <a:gd name="T8" fmla="*/ 0 w 94"/>
                <a:gd name="T9" fmla="*/ 116 h 150"/>
                <a:gd name="T10" fmla="*/ 0 60000 65536"/>
                <a:gd name="T11" fmla="*/ 0 60000 65536"/>
                <a:gd name="T12" fmla="*/ 0 60000 65536"/>
                <a:gd name="T13" fmla="*/ 0 60000 65536"/>
                <a:gd name="T14" fmla="*/ 0 60000 65536"/>
                <a:gd name="T15" fmla="*/ 0 w 94"/>
                <a:gd name="T16" fmla="*/ 0 h 150"/>
                <a:gd name="T17" fmla="*/ 94 w 94"/>
                <a:gd name="T18" fmla="*/ 150 h 150"/>
              </a:gdLst>
              <a:ahLst/>
              <a:cxnLst>
                <a:cxn ang="T10">
                  <a:pos x="T0" y="T1"/>
                </a:cxn>
                <a:cxn ang="T11">
                  <a:pos x="T2" y="T3"/>
                </a:cxn>
                <a:cxn ang="T12">
                  <a:pos x="T4" y="T5"/>
                </a:cxn>
                <a:cxn ang="T13">
                  <a:pos x="T6" y="T7"/>
                </a:cxn>
                <a:cxn ang="T14">
                  <a:pos x="T8" y="T9"/>
                </a:cxn>
              </a:cxnLst>
              <a:rect l="T15" t="T16" r="T17" b="T18"/>
              <a:pathLst>
                <a:path w="94" h="150">
                  <a:moveTo>
                    <a:pt x="0" y="116"/>
                  </a:moveTo>
                  <a:lnTo>
                    <a:pt x="94" y="150"/>
                  </a:lnTo>
                  <a:lnTo>
                    <a:pt x="94" y="34"/>
                  </a:lnTo>
                  <a:lnTo>
                    <a:pt x="0" y="0"/>
                  </a:lnTo>
                  <a:lnTo>
                    <a:pt x="0" y="1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4" name="Freeform 462"/>
            <p:cNvSpPr>
              <a:spLocks/>
            </p:cNvSpPr>
            <p:nvPr/>
          </p:nvSpPr>
          <p:spPr bwMode="auto">
            <a:xfrm>
              <a:off x="1901" y="3782"/>
              <a:ext cx="94" cy="150"/>
            </a:xfrm>
            <a:custGeom>
              <a:avLst/>
              <a:gdLst>
                <a:gd name="T0" fmla="*/ 0 w 94"/>
                <a:gd name="T1" fmla="*/ 0 h 150"/>
                <a:gd name="T2" fmla="*/ 0 w 94"/>
                <a:gd name="T3" fmla="*/ 116 h 150"/>
                <a:gd name="T4" fmla="*/ 94 w 94"/>
                <a:gd name="T5" fmla="*/ 150 h 150"/>
                <a:gd name="T6" fmla="*/ 94 w 94"/>
                <a:gd name="T7" fmla="*/ 34 h 150"/>
                <a:gd name="T8" fmla="*/ 0 w 94"/>
                <a:gd name="T9" fmla="*/ 0 h 150"/>
                <a:gd name="T10" fmla="*/ 0 60000 65536"/>
                <a:gd name="T11" fmla="*/ 0 60000 65536"/>
                <a:gd name="T12" fmla="*/ 0 60000 65536"/>
                <a:gd name="T13" fmla="*/ 0 60000 65536"/>
                <a:gd name="T14" fmla="*/ 0 60000 65536"/>
                <a:gd name="T15" fmla="*/ 0 w 94"/>
                <a:gd name="T16" fmla="*/ 0 h 150"/>
                <a:gd name="T17" fmla="*/ 94 w 94"/>
                <a:gd name="T18" fmla="*/ 150 h 150"/>
              </a:gdLst>
              <a:ahLst/>
              <a:cxnLst>
                <a:cxn ang="T10">
                  <a:pos x="T0" y="T1"/>
                </a:cxn>
                <a:cxn ang="T11">
                  <a:pos x="T2" y="T3"/>
                </a:cxn>
                <a:cxn ang="T12">
                  <a:pos x="T4" y="T5"/>
                </a:cxn>
                <a:cxn ang="T13">
                  <a:pos x="T6" y="T7"/>
                </a:cxn>
                <a:cxn ang="T14">
                  <a:pos x="T8" y="T9"/>
                </a:cxn>
              </a:cxnLst>
              <a:rect l="T15" t="T16" r="T17" b="T18"/>
              <a:pathLst>
                <a:path w="94" h="150">
                  <a:moveTo>
                    <a:pt x="0" y="0"/>
                  </a:moveTo>
                  <a:lnTo>
                    <a:pt x="0" y="116"/>
                  </a:lnTo>
                  <a:lnTo>
                    <a:pt x="94" y="150"/>
                  </a:lnTo>
                  <a:lnTo>
                    <a:pt x="94" y="3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5" name="Freeform 463"/>
            <p:cNvSpPr>
              <a:spLocks/>
            </p:cNvSpPr>
            <p:nvPr/>
          </p:nvSpPr>
          <p:spPr bwMode="auto">
            <a:xfrm>
              <a:off x="1721" y="3717"/>
              <a:ext cx="92" cy="150"/>
            </a:xfrm>
            <a:custGeom>
              <a:avLst/>
              <a:gdLst>
                <a:gd name="T0" fmla="*/ 0 w 92"/>
                <a:gd name="T1" fmla="*/ 0 h 150"/>
                <a:gd name="T2" fmla="*/ 0 w 92"/>
                <a:gd name="T3" fmla="*/ 116 h 150"/>
                <a:gd name="T4" fmla="*/ 92 w 92"/>
                <a:gd name="T5" fmla="*/ 150 h 150"/>
                <a:gd name="T6" fmla="*/ 92 w 92"/>
                <a:gd name="T7" fmla="*/ 33 h 150"/>
                <a:gd name="T8" fmla="*/ 0 w 92"/>
                <a:gd name="T9" fmla="*/ 0 h 150"/>
                <a:gd name="T10" fmla="*/ 0 60000 65536"/>
                <a:gd name="T11" fmla="*/ 0 60000 65536"/>
                <a:gd name="T12" fmla="*/ 0 60000 65536"/>
                <a:gd name="T13" fmla="*/ 0 60000 65536"/>
                <a:gd name="T14" fmla="*/ 0 60000 65536"/>
                <a:gd name="T15" fmla="*/ 0 w 92"/>
                <a:gd name="T16" fmla="*/ 0 h 150"/>
                <a:gd name="T17" fmla="*/ 92 w 92"/>
                <a:gd name="T18" fmla="*/ 150 h 150"/>
              </a:gdLst>
              <a:ahLst/>
              <a:cxnLst>
                <a:cxn ang="T10">
                  <a:pos x="T0" y="T1"/>
                </a:cxn>
                <a:cxn ang="T11">
                  <a:pos x="T2" y="T3"/>
                </a:cxn>
                <a:cxn ang="T12">
                  <a:pos x="T4" y="T5"/>
                </a:cxn>
                <a:cxn ang="T13">
                  <a:pos x="T6" y="T7"/>
                </a:cxn>
                <a:cxn ang="T14">
                  <a:pos x="T8" y="T9"/>
                </a:cxn>
              </a:cxnLst>
              <a:rect l="T15" t="T16" r="T17" b="T18"/>
              <a:pathLst>
                <a:path w="92" h="150">
                  <a:moveTo>
                    <a:pt x="0" y="0"/>
                  </a:moveTo>
                  <a:lnTo>
                    <a:pt x="0" y="116"/>
                  </a:lnTo>
                  <a:lnTo>
                    <a:pt x="92" y="150"/>
                  </a:lnTo>
                  <a:lnTo>
                    <a:pt x="92" y="3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6" name="Freeform 464"/>
            <p:cNvSpPr>
              <a:spLocks/>
            </p:cNvSpPr>
            <p:nvPr/>
          </p:nvSpPr>
          <p:spPr bwMode="auto">
            <a:xfrm>
              <a:off x="1721" y="3487"/>
              <a:ext cx="92" cy="147"/>
            </a:xfrm>
            <a:custGeom>
              <a:avLst/>
              <a:gdLst>
                <a:gd name="T0" fmla="*/ 92 w 92"/>
                <a:gd name="T1" fmla="*/ 33 h 147"/>
                <a:gd name="T2" fmla="*/ 0 w 92"/>
                <a:gd name="T3" fmla="*/ 0 h 147"/>
                <a:gd name="T4" fmla="*/ 0 w 92"/>
                <a:gd name="T5" fmla="*/ 114 h 147"/>
                <a:gd name="T6" fmla="*/ 92 w 92"/>
                <a:gd name="T7" fmla="*/ 147 h 147"/>
                <a:gd name="T8" fmla="*/ 92 w 92"/>
                <a:gd name="T9" fmla="*/ 33 h 147"/>
                <a:gd name="T10" fmla="*/ 0 60000 65536"/>
                <a:gd name="T11" fmla="*/ 0 60000 65536"/>
                <a:gd name="T12" fmla="*/ 0 60000 65536"/>
                <a:gd name="T13" fmla="*/ 0 60000 65536"/>
                <a:gd name="T14" fmla="*/ 0 60000 65536"/>
                <a:gd name="T15" fmla="*/ 0 w 92"/>
                <a:gd name="T16" fmla="*/ 0 h 147"/>
                <a:gd name="T17" fmla="*/ 92 w 92"/>
                <a:gd name="T18" fmla="*/ 147 h 147"/>
              </a:gdLst>
              <a:ahLst/>
              <a:cxnLst>
                <a:cxn ang="T10">
                  <a:pos x="T0" y="T1"/>
                </a:cxn>
                <a:cxn ang="T11">
                  <a:pos x="T2" y="T3"/>
                </a:cxn>
                <a:cxn ang="T12">
                  <a:pos x="T4" y="T5"/>
                </a:cxn>
                <a:cxn ang="T13">
                  <a:pos x="T6" y="T7"/>
                </a:cxn>
                <a:cxn ang="T14">
                  <a:pos x="T8" y="T9"/>
                </a:cxn>
              </a:cxnLst>
              <a:rect l="T15" t="T16" r="T17" b="T18"/>
              <a:pathLst>
                <a:path w="92" h="147">
                  <a:moveTo>
                    <a:pt x="92" y="33"/>
                  </a:moveTo>
                  <a:lnTo>
                    <a:pt x="0" y="0"/>
                  </a:lnTo>
                  <a:lnTo>
                    <a:pt x="0" y="114"/>
                  </a:lnTo>
                  <a:lnTo>
                    <a:pt x="92" y="147"/>
                  </a:lnTo>
                  <a:lnTo>
                    <a:pt x="92" y="33"/>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7" name="Freeform 465"/>
            <p:cNvSpPr>
              <a:spLocks/>
            </p:cNvSpPr>
            <p:nvPr/>
          </p:nvSpPr>
          <p:spPr bwMode="auto">
            <a:xfrm>
              <a:off x="1901" y="3552"/>
              <a:ext cx="94" cy="148"/>
            </a:xfrm>
            <a:custGeom>
              <a:avLst/>
              <a:gdLst>
                <a:gd name="T0" fmla="*/ 0 w 94"/>
                <a:gd name="T1" fmla="*/ 114 h 148"/>
                <a:gd name="T2" fmla="*/ 94 w 94"/>
                <a:gd name="T3" fmla="*/ 148 h 148"/>
                <a:gd name="T4" fmla="*/ 94 w 94"/>
                <a:gd name="T5" fmla="*/ 34 h 148"/>
                <a:gd name="T6" fmla="*/ 0 w 94"/>
                <a:gd name="T7" fmla="*/ 0 h 148"/>
                <a:gd name="T8" fmla="*/ 0 w 94"/>
                <a:gd name="T9" fmla="*/ 114 h 148"/>
                <a:gd name="T10" fmla="*/ 0 60000 65536"/>
                <a:gd name="T11" fmla="*/ 0 60000 65536"/>
                <a:gd name="T12" fmla="*/ 0 60000 65536"/>
                <a:gd name="T13" fmla="*/ 0 60000 65536"/>
                <a:gd name="T14" fmla="*/ 0 60000 65536"/>
                <a:gd name="T15" fmla="*/ 0 w 94"/>
                <a:gd name="T16" fmla="*/ 0 h 148"/>
                <a:gd name="T17" fmla="*/ 94 w 94"/>
                <a:gd name="T18" fmla="*/ 148 h 148"/>
              </a:gdLst>
              <a:ahLst/>
              <a:cxnLst>
                <a:cxn ang="T10">
                  <a:pos x="T0" y="T1"/>
                </a:cxn>
                <a:cxn ang="T11">
                  <a:pos x="T2" y="T3"/>
                </a:cxn>
                <a:cxn ang="T12">
                  <a:pos x="T4" y="T5"/>
                </a:cxn>
                <a:cxn ang="T13">
                  <a:pos x="T6" y="T7"/>
                </a:cxn>
                <a:cxn ang="T14">
                  <a:pos x="T8" y="T9"/>
                </a:cxn>
              </a:cxnLst>
              <a:rect l="T15" t="T16" r="T17" b="T18"/>
              <a:pathLst>
                <a:path w="94" h="148">
                  <a:moveTo>
                    <a:pt x="0" y="114"/>
                  </a:moveTo>
                  <a:lnTo>
                    <a:pt x="94" y="148"/>
                  </a:lnTo>
                  <a:lnTo>
                    <a:pt x="94" y="34"/>
                  </a:lnTo>
                  <a:lnTo>
                    <a:pt x="0" y="0"/>
                  </a:lnTo>
                  <a:lnTo>
                    <a:pt x="0" y="11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8" name="Freeform 466"/>
            <p:cNvSpPr>
              <a:spLocks/>
            </p:cNvSpPr>
            <p:nvPr/>
          </p:nvSpPr>
          <p:spPr bwMode="auto">
            <a:xfrm>
              <a:off x="2090" y="3699"/>
              <a:ext cx="102" cy="151"/>
            </a:xfrm>
            <a:custGeom>
              <a:avLst/>
              <a:gdLst>
                <a:gd name="T0" fmla="*/ 102 w 102"/>
                <a:gd name="T1" fmla="*/ 0 h 151"/>
                <a:gd name="T2" fmla="*/ 0 w 102"/>
                <a:gd name="T3" fmla="*/ 36 h 151"/>
                <a:gd name="T4" fmla="*/ 0 w 102"/>
                <a:gd name="T5" fmla="*/ 151 h 151"/>
                <a:gd name="T6" fmla="*/ 102 w 102"/>
                <a:gd name="T7" fmla="*/ 114 h 151"/>
                <a:gd name="T8" fmla="*/ 102 w 102"/>
                <a:gd name="T9" fmla="*/ 0 h 151"/>
                <a:gd name="T10" fmla="*/ 0 60000 65536"/>
                <a:gd name="T11" fmla="*/ 0 60000 65536"/>
                <a:gd name="T12" fmla="*/ 0 60000 65536"/>
                <a:gd name="T13" fmla="*/ 0 60000 65536"/>
                <a:gd name="T14" fmla="*/ 0 60000 65536"/>
                <a:gd name="T15" fmla="*/ 0 w 102"/>
                <a:gd name="T16" fmla="*/ 0 h 151"/>
                <a:gd name="T17" fmla="*/ 102 w 102"/>
                <a:gd name="T18" fmla="*/ 151 h 151"/>
              </a:gdLst>
              <a:ahLst/>
              <a:cxnLst>
                <a:cxn ang="T10">
                  <a:pos x="T0" y="T1"/>
                </a:cxn>
                <a:cxn ang="T11">
                  <a:pos x="T2" y="T3"/>
                </a:cxn>
                <a:cxn ang="T12">
                  <a:pos x="T4" y="T5"/>
                </a:cxn>
                <a:cxn ang="T13">
                  <a:pos x="T6" y="T7"/>
                </a:cxn>
                <a:cxn ang="T14">
                  <a:pos x="T8" y="T9"/>
                </a:cxn>
              </a:cxnLst>
              <a:rect l="T15" t="T16" r="T17" b="T18"/>
              <a:pathLst>
                <a:path w="102" h="151">
                  <a:moveTo>
                    <a:pt x="102" y="0"/>
                  </a:moveTo>
                  <a:lnTo>
                    <a:pt x="0" y="36"/>
                  </a:lnTo>
                  <a:lnTo>
                    <a:pt x="0" y="151"/>
                  </a:lnTo>
                  <a:lnTo>
                    <a:pt x="102" y="114"/>
                  </a:lnTo>
                  <a:lnTo>
                    <a:pt x="102" y="0"/>
                  </a:lnTo>
                  <a:close/>
                </a:path>
              </a:pathLst>
            </a:custGeom>
            <a:solidFill>
              <a:srgbClr val="B02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79" name="Freeform 467"/>
            <p:cNvSpPr>
              <a:spLocks/>
            </p:cNvSpPr>
            <p:nvPr/>
          </p:nvSpPr>
          <p:spPr bwMode="auto">
            <a:xfrm>
              <a:off x="2289" y="3631"/>
              <a:ext cx="90" cy="146"/>
            </a:xfrm>
            <a:custGeom>
              <a:avLst/>
              <a:gdLst>
                <a:gd name="T0" fmla="*/ 90 w 90"/>
                <a:gd name="T1" fmla="*/ 0 h 146"/>
                <a:gd name="T2" fmla="*/ 0 w 90"/>
                <a:gd name="T3" fmla="*/ 32 h 146"/>
                <a:gd name="T4" fmla="*/ 0 w 90"/>
                <a:gd name="T5" fmla="*/ 146 h 146"/>
                <a:gd name="T6" fmla="*/ 90 w 90"/>
                <a:gd name="T7" fmla="*/ 114 h 146"/>
                <a:gd name="T8" fmla="*/ 90 w 90"/>
                <a:gd name="T9" fmla="*/ 0 h 146"/>
                <a:gd name="T10" fmla="*/ 0 60000 65536"/>
                <a:gd name="T11" fmla="*/ 0 60000 65536"/>
                <a:gd name="T12" fmla="*/ 0 60000 65536"/>
                <a:gd name="T13" fmla="*/ 0 60000 65536"/>
                <a:gd name="T14" fmla="*/ 0 60000 65536"/>
                <a:gd name="T15" fmla="*/ 0 w 90"/>
                <a:gd name="T16" fmla="*/ 0 h 146"/>
                <a:gd name="T17" fmla="*/ 90 w 90"/>
                <a:gd name="T18" fmla="*/ 146 h 146"/>
              </a:gdLst>
              <a:ahLst/>
              <a:cxnLst>
                <a:cxn ang="T10">
                  <a:pos x="T0" y="T1"/>
                </a:cxn>
                <a:cxn ang="T11">
                  <a:pos x="T2" y="T3"/>
                </a:cxn>
                <a:cxn ang="T12">
                  <a:pos x="T4" y="T5"/>
                </a:cxn>
                <a:cxn ang="T13">
                  <a:pos x="T6" y="T7"/>
                </a:cxn>
                <a:cxn ang="T14">
                  <a:pos x="T8" y="T9"/>
                </a:cxn>
              </a:cxnLst>
              <a:rect l="T15" t="T16" r="T17" b="T18"/>
              <a:pathLst>
                <a:path w="90" h="146">
                  <a:moveTo>
                    <a:pt x="90" y="0"/>
                  </a:moveTo>
                  <a:lnTo>
                    <a:pt x="0" y="32"/>
                  </a:lnTo>
                  <a:lnTo>
                    <a:pt x="0" y="146"/>
                  </a:lnTo>
                  <a:lnTo>
                    <a:pt x="90" y="114"/>
                  </a:lnTo>
                  <a:lnTo>
                    <a:pt x="90" y="0"/>
                  </a:lnTo>
                  <a:close/>
                </a:path>
              </a:pathLst>
            </a:custGeom>
            <a:solidFill>
              <a:srgbClr val="B02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0" name="Freeform 468"/>
            <p:cNvSpPr>
              <a:spLocks/>
            </p:cNvSpPr>
            <p:nvPr/>
          </p:nvSpPr>
          <p:spPr bwMode="auto">
            <a:xfrm>
              <a:off x="2289" y="3398"/>
              <a:ext cx="90" cy="151"/>
            </a:xfrm>
            <a:custGeom>
              <a:avLst/>
              <a:gdLst>
                <a:gd name="T0" fmla="*/ 90 w 90"/>
                <a:gd name="T1" fmla="*/ 119 h 151"/>
                <a:gd name="T2" fmla="*/ 90 w 90"/>
                <a:gd name="T3" fmla="*/ 0 h 151"/>
                <a:gd name="T4" fmla="*/ 0 w 90"/>
                <a:gd name="T5" fmla="*/ 33 h 151"/>
                <a:gd name="T6" fmla="*/ 0 w 90"/>
                <a:gd name="T7" fmla="*/ 151 h 151"/>
                <a:gd name="T8" fmla="*/ 90 w 90"/>
                <a:gd name="T9" fmla="*/ 119 h 151"/>
                <a:gd name="T10" fmla="*/ 0 60000 65536"/>
                <a:gd name="T11" fmla="*/ 0 60000 65536"/>
                <a:gd name="T12" fmla="*/ 0 60000 65536"/>
                <a:gd name="T13" fmla="*/ 0 60000 65536"/>
                <a:gd name="T14" fmla="*/ 0 60000 65536"/>
                <a:gd name="T15" fmla="*/ 0 w 90"/>
                <a:gd name="T16" fmla="*/ 0 h 151"/>
                <a:gd name="T17" fmla="*/ 90 w 90"/>
                <a:gd name="T18" fmla="*/ 151 h 151"/>
              </a:gdLst>
              <a:ahLst/>
              <a:cxnLst>
                <a:cxn ang="T10">
                  <a:pos x="T0" y="T1"/>
                </a:cxn>
                <a:cxn ang="T11">
                  <a:pos x="T2" y="T3"/>
                </a:cxn>
                <a:cxn ang="T12">
                  <a:pos x="T4" y="T5"/>
                </a:cxn>
                <a:cxn ang="T13">
                  <a:pos x="T6" y="T7"/>
                </a:cxn>
                <a:cxn ang="T14">
                  <a:pos x="T8" y="T9"/>
                </a:cxn>
              </a:cxnLst>
              <a:rect l="T15" t="T16" r="T17" b="T18"/>
              <a:pathLst>
                <a:path w="90" h="151">
                  <a:moveTo>
                    <a:pt x="90" y="119"/>
                  </a:moveTo>
                  <a:lnTo>
                    <a:pt x="90" y="0"/>
                  </a:lnTo>
                  <a:lnTo>
                    <a:pt x="0" y="33"/>
                  </a:lnTo>
                  <a:lnTo>
                    <a:pt x="0" y="151"/>
                  </a:lnTo>
                  <a:lnTo>
                    <a:pt x="90" y="119"/>
                  </a:lnTo>
                  <a:close/>
                </a:path>
              </a:pathLst>
            </a:custGeom>
            <a:solidFill>
              <a:srgbClr val="B02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1" name="Freeform 469"/>
            <p:cNvSpPr>
              <a:spLocks/>
            </p:cNvSpPr>
            <p:nvPr/>
          </p:nvSpPr>
          <p:spPr bwMode="auto">
            <a:xfrm>
              <a:off x="2090" y="3465"/>
              <a:ext cx="102" cy="155"/>
            </a:xfrm>
            <a:custGeom>
              <a:avLst/>
              <a:gdLst>
                <a:gd name="T0" fmla="*/ 102 w 102"/>
                <a:gd name="T1" fmla="*/ 0 h 155"/>
                <a:gd name="T2" fmla="*/ 0 w 102"/>
                <a:gd name="T3" fmla="*/ 38 h 155"/>
                <a:gd name="T4" fmla="*/ 0 w 102"/>
                <a:gd name="T5" fmla="*/ 155 h 155"/>
                <a:gd name="T6" fmla="*/ 102 w 102"/>
                <a:gd name="T7" fmla="*/ 119 h 155"/>
                <a:gd name="T8" fmla="*/ 102 w 102"/>
                <a:gd name="T9" fmla="*/ 0 h 155"/>
                <a:gd name="T10" fmla="*/ 0 60000 65536"/>
                <a:gd name="T11" fmla="*/ 0 60000 65536"/>
                <a:gd name="T12" fmla="*/ 0 60000 65536"/>
                <a:gd name="T13" fmla="*/ 0 60000 65536"/>
                <a:gd name="T14" fmla="*/ 0 60000 65536"/>
                <a:gd name="T15" fmla="*/ 0 w 102"/>
                <a:gd name="T16" fmla="*/ 0 h 155"/>
                <a:gd name="T17" fmla="*/ 102 w 102"/>
                <a:gd name="T18" fmla="*/ 155 h 155"/>
              </a:gdLst>
              <a:ahLst/>
              <a:cxnLst>
                <a:cxn ang="T10">
                  <a:pos x="T0" y="T1"/>
                </a:cxn>
                <a:cxn ang="T11">
                  <a:pos x="T2" y="T3"/>
                </a:cxn>
                <a:cxn ang="T12">
                  <a:pos x="T4" y="T5"/>
                </a:cxn>
                <a:cxn ang="T13">
                  <a:pos x="T6" y="T7"/>
                </a:cxn>
                <a:cxn ang="T14">
                  <a:pos x="T8" y="T9"/>
                </a:cxn>
              </a:cxnLst>
              <a:rect l="T15" t="T16" r="T17" b="T18"/>
              <a:pathLst>
                <a:path w="102" h="155">
                  <a:moveTo>
                    <a:pt x="102" y="0"/>
                  </a:moveTo>
                  <a:lnTo>
                    <a:pt x="0" y="38"/>
                  </a:lnTo>
                  <a:lnTo>
                    <a:pt x="0" y="155"/>
                  </a:lnTo>
                  <a:lnTo>
                    <a:pt x="102" y="119"/>
                  </a:lnTo>
                  <a:lnTo>
                    <a:pt x="102" y="0"/>
                  </a:lnTo>
                  <a:close/>
                </a:path>
              </a:pathLst>
            </a:custGeom>
            <a:solidFill>
              <a:srgbClr val="689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2" name="Freeform 470"/>
            <p:cNvSpPr>
              <a:spLocks/>
            </p:cNvSpPr>
            <p:nvPr/>
          </p:nvSpPr>
          <p:spPr bwMode="auto">
            <a:xfrm>
              <a:off x="2289" y="3517"/>
              <a:ext cx="90" cy="146"/>
            </a:xfrm>
            <a:custGeom>
              <a:avLst/>
              <a:gdLst>
                <a:gd name="T0" fmla="*/ 90 w 90"/>
                <a:gd name="T1" fmla="*/ 114 h 146"/>
                <a:gd name="T2" fmla="*/ 90 w 90"/>
                <a:gd name="T3" fmla="*/ 0 h 146"/>
                <a:gd name="T4" fmla="*/ 0 w 90"/>
                <a:gd name="T5" fmla="*/ 32 h 146"/>
                <a:gd name="T6" fmla="*/ 0 w 90"/>
                <a:gd name="T7" fmla="*/ 146 h 146"/>
                <a:gd name="T8" fmla="*/ 90 w 90"/>
                <a:gd name="T9" fmla="*/ 114 h 146"/>
                <a:gd name="T10" fmla="*/ 0 60000 65536"/>
                <a:gd name="T11" fmla="*/ 0 60000 65536"/>
                <a:gd name="T12" fmla="*/ 0 60000 65536"/>
                <a:gd name="T13" fmla="*/ 0 60000 65536"/>
                <a:gd name="T14" fmla="*/ 0 60000 65536"/>
                <a:gd name="T15" fmla="*/ 0 w 90"/>
                <a:gd name="T16" fmla="*/ 0 h 146"/>
                <a:gd name="T17" fmla="*/ 90 w 90"/>
                <a:gd name="T18" fmla="*/ 146 h 146"/>
              </a:gdLst>
              <a:ahLst/>
              <a:cxnLst>
                <a:cxn ang="T10">
                  <a:pos x="T0" y="T1"/>
                </a:cxn>
                <a:cxn ang="T11">
                  <a:pos x="T2" y="T3"/>
                </a:cxn>
                <a:cxn ang="T12">
                  <a:pos x="T4" y="T5"/>
                </a:cxn>
                <a:cxn ang="T13">
                  <a:pos x="T6" y="T7"/>
                </a:cxn>
                <a:cxn ang="T14">
                  <a:pos x="T8" y="T9"/>
                </a:cxn>
              </a:cxnLst>
              <a:rect l="T15" t="T16" r="T17" b="T18"/>
              <a:pathLst>
                <a:path w="90" h="146">
                  <a:moveTo>
                    <a:pt x="90" y="114"/>
                  </a:moveTo>
                  <a:lnTo>
                    <a:pt x="90" y="0"/>
                  </a:lnTo>
                  <a:lnTo>
                    <a:pt x="0" y="32"/>
                  </a:lnTo>
                  <a:lnTo>
                    <a:pt x="0" y="146"/>
                  </a:lnTo>
                  <a:lnTo>
                    <a:pt x="90" y="114"/>
                  </a:lnTo>
                  <a:close/>
                </a:path>
              </a:pathLst>
            </a:custGeom>
            <a:solidFill>
              <a:srgbClr val="3777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3" name="Freeform 471"/>
            <p:cNvSpPr>
              <a:spLocks/>
            </p:cNvSpPr>
            <p:nvPr/>
          </p:nvSpPr>
          <p:spPr bwMode="auto">
            <a:xfrm>
              <a:off x="2090" y="3584"/>
              <a:ext cx="102" cy="151"/>
            </a:xfrm>
            <a:custGeom>
              <a:avLst/>
              <a:gdLst>
                <a:gd name="T0" fmla="*/ 102 w 102"/>
                <a:gd name="T1" fmla="*/ 0 h 151"/>
                <a:gd name="T2" fmla="*/ 0 w 102"/>
                <a:gd name="T3" fmla="*/ 36 h 151"/>
                <a:gd name="T4" fmla="*/ 0 w 102"/>
                <a:gd name="T5" fmla="*/ 151 h 151"/>
                <a:gd name="T6" fmla="*/ 102 w 102"/>
                <a:gd name="T7" fmla="*/ 115 h 151"/>
                <a:gd name="T8" fmla="*/ 102 w 102"/>
                <a:gd name="T9" fmla="*/ 0 h 151"/>
                <a:gd name="T10" fmla="*/ 0 60000 65536"/>
                <a:gd name="T11" fmla="*/ 0 60000 65536"/>
                <a:gd name="T12" fmla="*/ 0 60000 65536"/>
                <a:gd name="T13" fmla="*/ 0 60000 65536"/>
                <a:gd name="T14" fmla="*/ 0 60000 65536"/>
                <a:gd name="T15" fmla="*/ 0 w 102"/>
                <a:gd name="T16" fmla="*/ 0 h 151"/>
                <a:gd name="T17" fmla="*/ 102 w 102"/>
                <a:gd name="T18" fmla="*/ 151 h 151"/>
              </a:gdLst>
              <a:ahLst/>
              <a:cxnLst>
                <a:cxn ang="T10">
                  <a:pos x="T0" y="T1"/>
                </a:cxn>
                <a:cxn ang="T11">
                  <a:pos x="T2" y="T3"/>
                </a:cxn>
                <a:cxn ang="T12">
                  <a:pos x="T4" y="T5"/>
                </a:cxn>
                <a:cxn ang="T13">
                  <a:pos x="T6" y="T7"/>
                </a:cxn>
                <a:cxn ang="T14">
                  <a:pos x="T8" y="T9"/>
                </a:cxn>
              </a:cxnLst>
              <a:rect l="T15" t="T16" r="T17" b="T18"/>
              <a:pathLst>
                <a:path w="102" h="151">
                  <a:moveTo>
                    <a:pt x="102" y="0"/>
                  </a:moveTo>
                  <a:lnTo>
                    <a:pt x="0" y="36"/>
                  </a:lnTo>
                  <a:lnTo>
                    <a:pt x="0" y="151"/>
                  </a:lnTo>
                  <a:lnTo>
                    <a:pt x="102" y="115"/>
                  </a:lnTo>
                  <a:lnTo>
                    <a:pt x="102" y="0"/>
                  </a:lnTo>
                  <a:close/>
                </a:path>
              </a:pathLst>
            </a:custGeom>
            <a:solidFill>
              <a:srgbClr val="3777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4" name="Freeform 472"/>
            <p:cNvSpPr>
              <a:spLocks/>
            </p:cNvSpPr>
            <p:nvPr/>
          </p:nvSpPr>
          <p:spPr bwMode="auto">
            <a:xfrm>
              <a:off x="2289" y="3745"/>
              <a:ext cx="90" cy="150"/>
            </a:xfrm>
            <a:custGeom>
              <a:avLst/>
              <a:gdLst>
                <a:gd name="T0" fmla="*/ 0 w 90"/>
                <a:gd name="T1" fmla="*/ 32 h 150"/>
                <a:gd name="T2" fmla="*/ 0 w 90"/>
                <a:gd name="T3" fmla="*/ 150 h 150"/>
                <a:gd name="T4" fmla="*/ 90 w 90"/>
                <a:gd name="T5" fmla="*/ 117 h 150"/>
                <a:gd name="T6" fmla="*/ 90 w 90"/>
                <a:gd name="T7" fmla="*/ 0 h 150"/>
                <a:gd name="T8" fmla="*/ 0 w 90"/>
                <a:gd name="T9" fmla="*/ 32 h 150"/>
                <a:gd name="T10" fmla="*/ 0 60000 65536"/>
                <a:gd name="T11" fmla="*/ 0 60000 65536"/>
                <a:gd name="T12" fmla="*/ 0 60000 65536"/>
                <a:gd name="T13" fmla="*/ 0 60000 65536"/>
                <a:gd name="T14" fmla="*/ 0 60000 65536"/>
                <a:gd name="T15" fmla="*/ 0 w 90"/>
                <a:gd name="T16" fmla="*/ 0 h 150"/>
                <a:gd name="T17" fmla="*/ 90 w 90"/>
                <a:gd name="T18" fmla="*/ 150 h 150"/>
              </a:gdLst>
              <a:ahLst/>
              <a:cxnLst>
                <a:cxn ang="T10">
                  <a:pos x="T0" y="T1"/>
                </a:cxn>
                <a:cxn ang="T11">
                  <a:pos x="T2" y="T3"/>
                </a:cxn>
                <a:cxn ang="T12">
                  <a:pos x="T4" y="T5"/>
                </a:cxn>
                <a:cxn ang="T13">
                  <a:pos x="T6" y="T7"/>
                </a:cxn>
                <a:cxn ang="T14">
                  <a:pos x="T8" y="T9"/>
                </a:cxn>
              </a:cxnLst>
              <a:rect l="T15" t="T16" r="T17" b="T18"/>
              <a:pathLst>
                <a:path w="90" h="150">
                  <a:moveTo>
                    <a:pt x="0" y="32"/>
                  </a:moveTo>
                  <a:lnTo>
                    <a:pt x="0" y="150"/>
                  </a:lnTo>
                  <a:lnTo>
                    <a:pt x="90" y="117"/>
                  </a:lnTo>
                  <a:lnTo>
                    <a:pt x="90" y="0"/>
                  </a:lnTo>
                  <a:lnTo>
                    <a:pt x="0" y="32"/>
                  </a:lnTo>
                  <a:close/>
                </a:path>
              </a:pathLst>
            </a:custGeom>
            <a:solidFill>
              <a:srgbClr val="FFA6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5" name="Freeform 473"/>
            <p:cNvSpPr>
              <a:spLocks/>
            </p:cNvSpPr>
            <p:nvPr/>
          </p:nvSpPr>
          <p:spPr bwMode="auto">
            <a:xfrm>
              <a:off x="2090" y="3813"/>
              <a:ext cx="102" cy="154"/>
            </a:xfrm>
            <a:custGeom>
              <a:avLst/>
              <a:gdLst>
                <a:gd name="T0" fmla="*/ 0 w 102"/>
                <a:gd name="T1" fmla="*/ 37 h 154"/>
                <a:gd name="T2" fmla="*/ 0 w 102"/>
                <a:gd name="T3" fmla="*/ 154 h 154"/>
                <a:gd name="T4" fmla="*/ 102 w 102"/>
                <a:gd name="T5" fmla="*/ 118 h 154"/>
                <a:gd name="T6" fmla="*/ 102 w 102"/>
                <a:gd name="T7" fmla="*/ 0 h 154"/>
                <a:gd name="T8" fmla="*/ 0 w 102"/>
                <a:gd name="T9" fmla="*/ 37 h 154"/>
                <a:gd name="T10" fmla="*/ 0 60000 65536"/>
                <a:gd name="T11" fmla="*/ 0 60000 65536"/>
                <a:gd name="T12" fmla="*/ 0 60000 65536"/>
                <a:gd name="T13" fmla="*/ 0 60000 65536"/>
                <a:gd name="T14" fmla="*/ 0 60000 65536"/>
                <a:gd name="T15" fmla="*/ 0 w 102"/>
                <a:gd name="T16" fmla="*/ 0 h 154"/>
                <a:gd name="T17" fmla="*/ 102 w 102"/>
                <a:gd name="T18" fmla="*/ 154 h 154"/>
              </a:gdLst>
              <a:ahLst/>
              <a:cxnLst>
                <a:cxn ang="T10">
                  <a:pos x="T0" y="T1"/>
                </a:cxn>
                <a:cxn ang="T11">
                  <a:pos x="T2" y="T3"/>
                </a:cxn>
                <a:cxn ang="T12">
                  <a:pos x="T4" y="T5"/>
                </a:cxn>
                <a:cxn ang="T13">
                  <a:pos x="T6" y="T7"/>
                </a:cxn>
                <a:cxn ang="T14">
                  <a:pos x="T8" y="T9"/>
                </a:cxn>
              </a:cxnLst>
              <a:rect l="T15" t="T16" r="T17" b="T18"/>
              <a:pathLst>
                <a:path w="102" h="154">
                  <a:moveTo>
                    <a:pt x="0" y="37"/>
                  </a:moveTo>
                  <a:lnTo>
                    <a:pt x="0" y="154"/>
                  </a:lnTo>
                  <a:lnTo>
                    <a:pt x="102" y="118"/>
                  </a:lnTo>
                  <a:lnTo>
                    <a:pt x="102" y="0"/>
                  </a:lnTo>
                  <a:lnTo>
                    <a:pt x="0" y="37"/>
                  </a:lnTo>
                  <a:close/>
                </a:path>
              </a:pathLst>
            </a:custGeom>
            <a:solidFill>
              <a:srgbClr val="FFA6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6" name="Freeform 474"/>
            <p:cNvSpPr>
              <a:spLocks/>
            </p:cNvSpPr>
            <p:nvPr/>
          </p:nvSpPr>
          <p:spPr bwMode="auto">
            <a:xfrm>
              <a:off x="2192" y="3663"/>
              <a:ext cx="97" cy="150"/>
            </a:xfrm>
            <a:custGeom>
              <a:avLst/>
              <a:gdLst>
                <a:gd name="T0" fmla="*/ 0 w 97"/>
                <a:gd name="T1" fmla="*/ 36 h 150"/>
                <a:gd name="T2" fmla="*/ 0 w 97"/>
                <a:gd name="T3" fmla="*/ 150 h 150"/>
                <a:gd name="T4" fmla="*/ 97 w 97"/>
                <a:gd name="T5" fmla="*/ 114 h 150"/>
                <a:gd name="T6" fmla="*/ 97 w 97"/>
                <a:gd name="T7" fmla="*/ 0 h 150"/>
                <a:gd name="T8" fmla="*/ 0 w 97"/>
                <a:gd name="T9" fmla="*/ 36 h 150"/>
                <a:gd name="T10" fmla="*/ 0 60000 65536"/>
                <a:gd name="T11" fmla="*/ 0 60000 65536"/>
                <a:gd name="T12" fmla="*/ 0 60000 65536"/>
                <a:gd name="T13" fmla="*/ 0 60000 65536"/>
                <a:gd name="T14" fmla="*/ 0 60000 65536"/>
                <a:gd name="T15" fmla="*/ 0 w 97"/>
                <a:gd name="T16" fmla="*/ 0 h 150"/>
                <a:gd name="T17" fmla="*/ 97 w 97"/>
                <a:gd name="T18" fmla="*/ 150 h 150"/>
              </a:gdLst>
              <a:ahLst/>
              <a:cxnLst>
                <a:cxn ang="T10">
                  <a:pos x="T0" y="T1"/>
                </a:cxn>
                <a:cxn ang="T11">
                  <a:pos x="T2" y="T3"/>
                </a:cxn>
                <a:cxn ang="T12">
                  <a:pos x="T4" y="T5"/>
                </a:cxn>
                <a:cxn ang="T13">
                  <a:pos x="T6" y="T7"/>
                </a:cxn>
                <a:cxn ang="T14">
                  <a:pos x="T8" y="T9"/>
                </a:cxn>
              </a:cxnLst>
              <a:rect l="T15" t="T16" r="T17" b="T18"/>
              <a:pathLst>
                <a:path w="97" h="150">
                  <a:moveTo>
                    <a:pt x="0" y="36"/>
                  </a:moveTo>
                  <a:lnTo>
                    <a:pt x="0" y="150"/>
                  </a:lnTo>
                  <a:lnTo>
                    <a:pt x="97" y="114"/>
                  </a:lnTo>
                  <a:lnTo>
                    <a:pt x="97" y="0"/>
                  </a:lnTo>
                  <a:lnTo>
                    <a:pt x="0" y="36"/>
                  </a:lnTo>
                  <a:close/>
                </a:path>
              </a:pathLst>
            </a:custGeom>
            <a:solidFill>
              <a:srgbClr val="B02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7" name="Freeform 475"/>
            <p:cNvSpPr>
              <a:spLocks/>
            </p:cNvSpPr>
            <p:nvPr/>
          </p:nvSpPr>
          <p:spPr bwMode="auto">
            <a:xfrm>
              <a:off x="2379" y="3600"/>
              <a:ext cx="83" cy="145"/>
            </a:xfrm>
            <a:custGeom>
              <a:avLst/>
              <a:gdLst>
                <a:gd name="T0" fmla="*/ 0 w 83"/>
                <a:gd name="T1" fmla="*/ 145 h 145"/>
                <a:gd name="T2" fmla="*/ 83 w 83"/>
                <a:gd name="T3" fmla="*/ 115 h 145"/>
                <a:gd name="T4" fmla="*/ 83 w 83"/>
                <a:gd name="T5" fmla="*/ 0 h 145"/>
                <a:gd name="T6" fmla="*/ 0 w 83"/>
                <a:gd name="T7" fmla="*/ 31 h 145"/>
                <a:gd name="T8" fmla="*/ 0 w 83"/>
                <a:gd name="T9" fmla="*/ 145 h 145"/>
                <a:gd name="T10" fmla="*/ 0 60000 65536"/>
                <a:gd name="T11" fmla="*/ 0 60000 65536"/>
                <a:gd name="T12" fmla="*/ 0 60000 65536"/>
                <a:gd name="T13" fmla="*/ 0 60000 65536"/>
                <a:gd name="T14" fmla="*/ 0 60000 65536"/>
                <a:gd name="T15" fmla="*/ 0 w 83"/>
                <a:gd name="T16" fmla="*/ 0 h 145"/>
                <a:gd name="T17" fmla="*/ 83 w 83"/>
                <a:gd name="T18" fmla="*/ 145 h 145"/>
              </a:gdLst>
              <a:ahLst/>
              <a:cxnLst>
                <a:cxn ang="T10">
                  <a:pos x="T0" y="T1"/>
                </a:cxn>
                <a:cxn ang="T11">
                  <a:pos x="T2" y="T3"/>
                </a:cxn>
                <a:cxn ang="T12">
                  <a:pos x="T4" y="T5"/>
                </a:cxn>
                <a:cxn ang="T13">
                  <a:pos x="T6" y="T7"/>
                </a:cxn>
                <a:cxn ang="T14">
                  <a:pos x="T8" y="T9"/>
                </a:cxn>
              </a:cxnLst>
              <a:rect l="T15" t="T16" r="T17" b="T18"/>
              <a:pathLst>
                <a:path w="83" h="145">
                  <a:moveTo>
                    <a:pt x="0" y="145"/>
                  </a:moveTo>
                  <a:lnTo>
                    <a:pt x="83" y="115"/>
                  </a:lnTo>
                  <a:lnTo>
                    <a:pt x="83" y="0"/>
                  </a:lnTo>
                  <a:lnTo>
                    <a:pt x="0" y="31"/>
                  </a:lnTo>
                  <a:lnTo>
                    <a:pt x="0" y="145"/>
                  </a:lnTo>
                  <a:close/>
                </a:path>
              </a:pathLst>
            </a:custGeom>
            <a:solidFill>
              <a:srgbClr val="B02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8" name="Freeform 476"/>
            <p:cNvSpPr>
              <a:spLocks/>
            </p:cNvSpPr>
            <p:nvPr/>
          </p:nvSpPr>
          <p:spPr bwMode="auto">
            <a:xfrm>
              <a:off x="2192" y="3431"/>
              <a:ext cx="97" cy="153"/>
            </a:xfrm>
            <a:custGeom>
              <a:avLst/>
              <a:gdLst>
                <a:gd name="T0" fmla="*/ 97 w 97"/>
                <a:gd name="T1" fmla="*/ 118 h 153"/>
                <a:gd name="T2" fmla="*/ 97 w 97"/>
                <a:gd name="T3" fmla="*/ 0 h 153"/>
                <a:gd name="T4" fmla="*/ 0 w 97"/>
                <a:gd name="T5" fmla="*/ 34 h 153"/>
                <a:gd name="T6" fmla="*/ 0 w 97"/>
                <a:gd name="T7" fmla="*/ 153 h 153"/>
                <a:gd name="T8" fmla="*/ 97 w 97"/>
                <a:gd name="T9" fmla="*/ 118 h 153"/>
                <a:gd name="T10" fmla="*/ 0 60000 65536"/>
                <a:gd name="T11" fmla="*/ 0 60000 65536"/>
                <a:gd name="T12" fmla="*/ 0 60000 65536"/>
                <a:gd name="T13" fmla="*/ 0 60000 65536"/>
                <a:gd name="T14" fmla="*/ 0 60000 65536"/>
                <a:gd name="T15" fmla="*/ 0 w 97"/>
                <a:gd name="T16" fmla="*/ 0 h 153"/>
                <a:gd name="T17" fmla="*/ 97 w 97"/>
                <a:gd name="T18" fmla="*/ 153 h 153"/>
              </a:gdLst>
              <a:ahLst/>
              <a:cxnLst>
                <a:cxn ang="T10">
                  <a:pos x="T0" y="T1"/>
                </a:cxn>
                <a:cxn ang="T11">
                  <a:pos x="T2" y="T3"/>
                </a:cxn>
                <a:cxn ang="T12">
                  <a:pos x="T4" y="T5"/>
                </a:cxn>
                <a:cxn ang="T13">
                  <a:pos x="T6" y="T7"/>
                </a:cxn>
                <a:cxn ang="T14">
                  <a:pos x="T8" y="T9"/>
                </a:cxn>
              </a:cxnLst>
              <a:rect l="T15" t="T16" r="T17" b="T18"/>
              <a:pathLst>
                <a:path w="97" h="153">
                  <a:moveTo>
                    <a:pt x="97" y="118"/>
                  </a:moveTo>
                  <a:lnTo>
                    <a:pt x="97" y="0"/>
                  </a:lnTo>
                  <a:lnTo>
                    <a:pt x="0" y="34"/>
                  </a:lnTo>
                  <a:lnTo>
                    <a:pt x="0" y="153"/>
                  </a:lnTo>
                  <a:lnTo>
                    <a:pt x="97" y="118"/>
                  </a:lnTo>
                  <a:close/>
                </a:path>
              </a:pathLst>
            </a:custGeom>
            <a:solidFill>
              <a:srgbClr val="FFA6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89" name="Freeform 477"/>
            <p:cNvSpPr>
              <a:spLocks/>
            </p:cNvSpPr>
            <p:nvPr/>
          </p:nvSpPr>
          <p:spPr bwMode="auto">
            <a:xfrm>
              <a:off x="2379" y="3367"/>
              <a:ext cx="84" cy="150"/>
            </a:xfrm>
            <a:custGeom>
              <a:avLst/>
              <a:gdLst>
                <a:gd name="T0" fmla="*/ 83 w 84"/>
                <a:gd name="T1" fmla="*/ 119 h 150"/>
                <a:gd name="T2" fmla="*/ 84 w 84"/>
                <a:gd name="T3" fmla="*/ 0 h 150"/>
                <a:gd name="T4" fmla="*/ 0 w 84"/>
                <a:gd name="T5" fmla="*/ 31 h 150"/>
                <a:gd name="T6" fmla="*/ 0 w 84"/>
                <a:gd name="T7" fmla="*/ 150 h 150"/>
                <a:gd name="T8" fmla="*/ 83 w 84"/>
                <a:gd name="T9" fmla="*/ 119 h 150"/>
                <a:gd name="T10" fmla="*/ 0 60000 65536"/>
                <a:gd name="T11" fmla="*/ 0 60000 65536"/>
                <a:gd name="T12" fmla="*/ 0 60000 65536"/>
                <a:gd name="T13" fmla="*/ 0 60000 65536"/>
                <a:gd name="T14" fmla="*/ 0 60000 65536"/>
                <a:gd name="T15" fmla="*/ 0 w 84"/>
                <a:gd name="T16" fmla="*/ 0 h 150"/>
                <a:gd name="T17" fmla="*/ 84 w 84"/>
                <a:gd name="T18" fmla="*/ 150 h 150"/>
              </a:gdLst>
              <a:ahLst/>
              <a:cxnLst>
                <a:cxn ang="T10">
                  <a:pos x="T0" y="T1"/>
                </a:cxn>
                <a:cxn ang="T11">
                  <a:pos x="T2" y="T3"/>
                </a:cxn>
                <a:cxn ang="T12">
                  <a:pos x="T4" y="T5"/>
                </a:cxn>
                <a:cxn ang="T13">
                  <a:pos x="T6" y="T7"/>
                </a:cxn>
                <a:cxn ang="T14">
                  <a:pos x="T8" y="T9"/>
                </a:cxn>
              </a:cxnLst>
              <a:rect l="T15" t="T16" r="T17" b="T18"/>
              <a:pathLst>
                <a:path w="84" h="150">
                  <a:moveTo>
                    <a:pt x="83" y="119"/>
                  </a:moveTo>
                  <a:lnTo>
                    <a:pt x="84" y="0"/>
                  </a:lnTo>
                  <a:lnTo>
                    <a:pt x="0" y="31"/>
                  </a:lnTo>
                  <a:lnTo>
                    <a:pt x="0" y="150"/>
                  </a:lnTo>
                  <a:lnTo>
                    <a:pt x="83" y="119"/>
                  </a:lnTo>
                  <a:close/>
                </a:path>
              </a:pathLst>
            </a:custGeom>
            <a:solidFill>
              <a:srgbClr val="689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90" name="Freeform 478"/>
            <p:cNvSpPr>
              <a:spLocks/>
            </p:cNvSpPr>
            <p:nvPr/>
          </p:nvSpPr>
          <p:spPr bwMode="auto">
            <a:xfrm>
              <a:off x="2192" y="3549"/>
              <a:ext cx="97" cy="150"/>
            </a:xfrm>
            <a:custGeom>
              <a:avLst/>
              <a:gdLst>
                <a:gd name="T0" fmla="*/ 97 w 97"/>
                <a:gd name="T1" fmla="*/ 0 h 150"/>
                <a:gd name="T2" fmla="*/ 0 w 97"/>
                <a:gd name="T3" fmla="*/ 35 h 150"/>
                <a:gd name="T4" fmla="*/ 0 w 97"/>
                <a:gd name="T5" fmla="*/ 150 h 150"/>
                <a:gd name="T6" fmla="*/ 97 w 97"/>
                <a:gd name="T7" fmla="*/ 114 h 150"/>
                <a:gd name="T8" fmla="*/ 97 w 97"/>
                <a:gd name="T9" fmla="*/ 0 h 150"/>
                <a:gd name="T10" fmla="*/ 0 60000 65536"/>
                <a:gd name="T11" fmla="*/ 0 60000 65536"/>
                <a:gd name="T12" fmla="*/ 0 60000 65536"/>
                <a:gd name="T13" fmla="*/ 0 60000 65536"/>
                <a:gd name="T14" fmla="*/ 0 60000 65536"/>
                <a:gd name="T15" fmla="*/ 0 w 97"/>
                <a:gd name="T16" fmla="*/ 0 h 150"/>
                <a:gd name="T17" fmla="*/ 97 w 97"/>
                <a:gd name="T18" fmla="*/ 150 h 150"/>
              </a:gdLst>
              <a:ahLst/>
              <a:cxnLst>
                <a:cxn ang="T10">
                  <a:pos x="T0" y="T1"/>
                </a:cxn>
                <a:cxn ang="T11">
                  <a:pos x="T2" y="T3"/>
                </a:cxn>
                <a:cxn ang="T12">
                  <a:pos x="T4" y="T5"/>
                </a:cxn>
                <a:cxn ang="T13">
                  <a:pos x="T6" y="T7"/>
                </a:cxn>
                <a:cxn ang="T14">
                  <a:pos x="T8" y="T9"/>
                </a:cxn>
              </a:cxnLst>
              <a:rect l="T15" t="T16" r="T17" b="T18"/>
              <a:pathLst>
                <a:path w="97" h="150">
                  <a:moveTo>
                    <a:pt x="97" y="0"/>
                  </a:moveTo>
                  <a:lnTo>
                    <a:pt x="0" y="35"/>
                  </a:lnTo>
                  <a:lnTo>
                    <a:pt x="0" y="150"/>
                  </a:lnTo>
                  <a:lnTo>
                    <a:pt x="97" y="114"/>
                  </a:lnTo>
                  <a:lnTo>
                    <a:pt x="97" y="0"/>
                  </a:lnTo>
                  <a:close/>
                </a:path>
              </a:pathLst>
            </a:custGeom>
            <a:solidFill>
              <a:srgbClr val="3777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91" name="Freeform 479"/>
            <p:cNvSpPr>
              <a:spLocks/>
            </p:cNvSpPr>
            <p:nvPr/>
          </p:nvSpPr>
          <p:spPr bwMode="auto">
            <a:xfrm>
              <a:off x="2379" y="3486"/>
              <a:ext cx="83" cy="145"/>
            </a:xfrm>
            <a:custGeom>
              <a:avLst/>
              <a:gdLst>
                <a:gd name="T0" fmla="*/ 0 w 83"/>
                <a:gd name="T1" fmla="*/ 145 h 145"/>
                <a:gd name="T2" fmla="*/ 83 w 83"/>
                <a:gd name="T3" fmla="*/ 114 h 145"/>
                <a:gd name="T4" fmla="*/ 83 w 83"/>
                <a:gd name="T5" fmla="*/ 0 h 145"/>
                <a:gd name="T6" fmla="*/ 0 w 83"/>
                <a:gd name="T7" fmla="*/ 31 h 145"/>
                <a:gd name="T8" fmla="*/ 0 w 83"/>
                <a:gd name="T9" fmla="*/ 145 h 145"/>
                <a:gd name="T10" fmla="*/ 0 60000 65536"/>
                <a:gd name="T11" fmla="*/ 0 60000 65536"/>
                <a:gd name="T12" fmla="*/ 0 60000 65536"/>
                <a:gd name="T13" fmla="*/ 0 60000 65536"/>
                <a:gd name="T14" fmla="*/ 0 60000 65536"/>
                <a:gd name="T15" fmla="*/ 0 w 83"/>
                <a:gd name="T16" fmla="*/ 0 h 145"/>
                <a:gd name="T17" fmla="*/ 83 w 83"/>
                <a:gd name="T18" fmla="*/ 145 h 145"/>
              </a:gdLst>
              <a:ahLst/>
              <a:cxnLst>
                <a:cxn ang="T10">
                  <a:pos x="T0" y="T1"/>
                </a:cxn>
                <a:cxn ang="T11">
                  <a:pos x="T2" y="T3"/>
                </a:cxn>
                <a:cxn ang="T12">
                  <a:pos x="T4" y="T5"/>
                </a:cxn>
                <a:cxn ang="T13">
                  <a:pos x="T6" y="T7"/>
                </a:cxn>
                <a:cxn ang="T14">
                  <a:pos x="T8" y="T9"/>
                </a:cxn>
              </a:cxnLst>
              <a:rect l="T15" t="T16" r="T17" b="T18"/>
              <a:pathLst>
                <a:path w="83" h="145">
                  <a:moveTo>
                    <a:pt x="0" y="145"/>
                  </a:moveTo>
                  <a:lnTo>
                    <a:pt x="83" y="114"/>
                  </a:lnTo>
                  <a:lnTo>
                    <a:pt x="83" y="0"/>
                  </a:lnTo>
                  <a:lnTo>
                    <a:pt x="0" y="31"/>
                  </a:lnTo>
                  <a:lnTo>
                    <a:pt x="0" y="145"/>
                  </a:lnTo>
                  <a:close/>
                </a:path>
              </a:pathLst>
            </a:custGeom>
            <a:solidFill>
              <a:srgbClr val="689A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92" name="Freeform 480"/>
            <p:cNvSpPr>
              <a:spLocks/>
            </p:cNvSpPr>
            <p:nvPr/>
          </p:nvSpPr>
          <p:spPr bwMode="auto">
            <a:xfrm>
              <a:off x="2379" y="3715"/>
              <a:ext cx="83" cy="147"/>
            </a:xfrm>
            <a:custGeom>
              <a:avLst/>
              <a:gdLst>
                <a:gd name="T0" fmla="*/ 0 w 83"/>
                <a:gd name="T1" fmla="*/ 147 h 147"/>
                <a:gd name="T2" fmla="*/ 83 w 83"/>
                <a:gd name="T3" fmla="*/ 117 h 147"/>
                <a:gd name="T4" fmla="*/ 83 w 83"/>
                <a:gd name="T5" fmla="*/ 0 h 147"/>
                <a:gd name="T6" fmla="*/ 0 w 83"/>
                <a:gd name="T7" fmla="*/ 30 h 147"/>
                <a:gd name="T8" fmla="*/ 0 w 83"/>
                <a:gd name="T9" fmla="*/ 147 h 147"/>
                <a:gd name="T10" fmla="*/ 0 60000 65536"/>
                <a:gd name="T11" fmla="*/ 0 60000 65536"/>
                <a:gd name="T12" fmla="*/ 0 60000 65536"/>
                <a:gd name="T13" fmla="*/ 0 60000 65536"/>
                <a:gd name="T14" fmla="*/ 0 60000 65536"/>
                <a:gd name="T15" fmla="*/ 0 w 83"/>
                <a:gd name="T16" fmla="*/ 0 h 147"/>
                <a:gd name="T17" fmla="*/ 83 w 83"/>
                <a:gd name="T18" fmla="*/ 147 h 147"/>
              </a:gdLst>
              <a:ahLst/>
              <a:cxnLst>
                <a:cxn ang="T10">
                  <a:pos x="T0" y="T1"/>
                </a:cxn>
                <a:cxn ang="T11">
                  <a:pos x="T2" y="T3"/>
                </a:cxn>
                <a:cxn ang="T12">
                  <a:pos x="T4" y="T5"/>
                </a:cxn>
                <a:cxn ang="T13">
                  <a:pos x="T6" y="T7"/>
                </a:cxn>
                <a:cxn ang="T14">
                  <a:pos x="T8" y="T9"/>
                </a:cxn>
              </a:cxnLst>
              <a:rect l="T15" t="T16" r="T17" b="T18"/>
              <a:pathLst>
                <a:path w="83" h="147">
                  <a:moveTo>
                    <a:pt x="0" y="147"/>
                  </a:moveTo>
                  <a:lnTo>
                    <a:pt x="83" y="117"/>
                  </a:lnTo>
                  <a:lnTo>
                    <a:pt x="83" y="0"/>
                  </a:lnTo>
                  <a:lnTo>
                    <a:pt x="0" y="30"/>
                  </a:lnTo>
                  <a:lnTo>
                    <a:pt x="0" y="147"/>
                  </a:lnTo>
                  <a:close/>
                </a:path>
              </a:pathLst>
            </a:custGeom>
            <a:solidFill>
              <a:srgbClr val="FFA6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93" name="Freeform 481"/>
            <p:cNvSpPr>
              <a:spLocks/>
            </p:cNvSpPr>
            <p:nvPr/>
          </p:nvSpPr>
          <p:spPr bwMode="auto">
            <a:xfrm>
              <a:off x="2192" y="3777"/>
              <a:ext cx="97" cy="154"/>
            </a:xfrm>
            <a:custGeom>
              <a:avLst/>
              <a:gdLst>
                <a:gd name="T0" fmla="*/ 97 w 97"/>
                <a:gd name="T1" fmla="*/ 0 h 154"/>
                <a:gd name="T2" fmla="*/ 0 w 97"/>
                <a:gd name="T3" fmla="*/ 36 h 154"/>
                <a:gd name="T4" fmla="*/ 0 w 97"/>
                <a:gd name="T5" fmla="*/ 154 h 154"/>
                <a:gd name="T6" fmla="*/ 97 w 97"/>
                <a:gd name="T7" fmla="*/ 118 h 154"/>
                <a:gd name="T8" fmla="*/ 97 w 97"/>
                <a:gd name="T9" fmla="*/ 0 h 154"/>
                <a:gd name="T10" fmla="*/ 0 60000 65536"/>
                <a:gd name="T11" fmla="*/ 0 60000 65536"/>
                <a:gd name="T12" fmla="*/ 0 60000 65536"/>
                <a:gd name="T13" fmla="*/ 0 60000 65536"/>
                <a:gd name="T14" fmla="*/ 0 60000 65536"/>
                <a:gd name="T15" fmla="*/ 0 w 97"/>
                <a:gd name="T16" fmla="*/ 0 h 154"/>
                <a:gd name="T17" fmla="*/ 97 w 97"/>
                <a:gd name="T18" fmla="*/ 154 h 154"/>
              </a:gdLst>
              <a:ahLst/>
              <a:cxnLst>
                <a:cxn ang="T10">
                  <a:pos x="T0" y="T1"/>
                </a:cxn>
                <a:cxn ang="T11">
                  <a:pos x="T2" y="T3"/>
                </a:cxn>
                <a:cxn ang="T12">
                  <a:pos x="T4" y="T5"/>
                </a:cxn>
                <a:cxn ang="T13">
                  <a:pos x="T6" y="T7"/>
                </a:cxn>
                <a:cxn ang="T14">
                  <a:pos x="T8" y="T9"/>
                </a:cxn>
              </a:cxnLst>
              <a:rect l="T15" t="T16" r="T17" b="T18"/>
              <a:pathLst>
                <a:path w="97" h="154">
                  <a:moveTo>
                    <a:pt x="97" y="0"/>
                  </a:moveTo>
                  <a:lnTo>
                    <a:pt x="0" y="36"/>
                  </a:lnTo>
                  <a:lnTo>
                    <a:pt x="0" y="154"/>
                  </a:lnTo>
                  <a:lnTo>
                    <a:pt x="97" y="118"/>
                  </a:lnTo>
                  <a:lnTo>
                    <a:pt x="97" y="0"/>
                  </a:lnTo>
                  <a:close/>
                </a:path>
              </a:pathLst>
            </a:custGeom>
            <a:solidFill>
              <a:srgbClr val="3777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033" name="Line 317"/>
          <p:cNvSpPr>
            <a:spLocks noChangeShapeType="1"/>
          </p:cNvSpPr>
          <p:nvPr/>
        </p:nvSpPr>
        <p:spPr bwMode="auto">
          <a:xfrm>
            <a:off x="2195513" y="5157788"/>
            <a:ext cx="1008062" cy="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34" name="Rectangle 318"/>
          <p:cNvSpPr>
            <a:spLocks noChangeArrowheads="1"/>
          </p:cNvSpPr>
          <p:nvPr/>
        </p:nvSpPr>
        <p:spPr bwMode="auto">
          <a:xfrm>
            <a:off x="5610225" y="2994025"/>
            <a:ext cx="576263"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dirty="0">
                <a:solidFill>
                  <a:schemeClr val="bg1"/>
                </a:solidFill>
                <a:ea typeface="宋体" pitchFamily="2" charset="-122"/>
              </a:rPr>
              <a:t>需求开发</a:t>
            </a:r>
          </a:p>
        </p:txBody>
      </p:sp>
      <p:sp>
        <p:nvSpPr>
          <p:cNvPr id="40035" name="Rectangle 319"/>
          <p:cNvSpPr>
            <a:spLocks noChangeArrowheads="1"/>
          </p:cNvSpPr>
          <p:nvPr/>
        </p:nvSpPr>
        <p:spPr bwMode="auto">
          <a:xfrm>
            <a:off x="6907213" y="2994025"/>
            <a:ext cx="576262"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US" altLang="zh-CN" sz="1000">
                <a:solidFill>
                  <a:schemeClr val="bg1"/>
                </a:solidFill>
                <a:ea typeface="宋体" pitchFamily="2" charset="-122"/>
              </a:rPr>
              <a:t>SDM</a:t>
            </a:r>
            <a:endParaRPr lang="zh-CN" altLang="en-US" sz="1000">
              <a:solidFill>
                <a:schemeClr val="bg1"/>
              </a:solidFill>
              <a:ea typeface="宋体" pitchFamily="2" charset="-122"/>
            </a:endParaRPr>
          </a:p>
        </p:txBody>
      </p:sp>
      <p:sp>
        <p:nvSpPr>
          <p:cNvPr id="40036" name="Rectangle 320"/>
          <p:cNvSpPr>
            <a:spLocks noChangeArrowheads="1"/>
          </p:cNvSpPr>
          <p:nvPr/>
        </p:nvSpPr>
        <p:spPr bwMode="auto">
          <a:xfrm>
            <a:off x="6259513" y="2994025"/>
            <a:ext cx="576262"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信息调研</a:t>
            </a:r>
          </a:p>
        </p:txBody>
      </p:sp>
      <p:sp>
        <p:nvSpPr>
          <p:cNvPr id="40037" name="Rectangle 321"/>
          <p:cNvSpPr>
            <a:spLocks noChangeArrowheads="1"/>
          </p:cNvSpPr>
          <p:nvPr/>
        </p:nvSpPr>
        <p:spPr bwMode="auto">
          <a:xfrm>
            <a:off x="5611813" y="3294063"/>
            <a:ext cx="576262"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版本控制</a:t>
            </a:r>
          </a:p>
        </p:txBody>
      </p:sp>
      <p:sp>
        <p:nvSpPr>
          <p:cNvPr id="40038" name="Rectangle 322"/>
          <p:cNvSpPr>
            <a:spLocks noChangeArrowheads="1"/>
          </p:cNvSpPr>
          <p:nvPr/>
        </p:nvSpPr>
        <p:spPr bwMode="auto">
          <a:xfrm>
            <a:off x="6908800" y="3294063"/>
            <a:ext cx="576263"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测试</a:t>
            </a:r>
          </a:p>
        </p:txBody>
      </p:sp>
      <p:sp>
        <p:nvSpPr>
          <p:cNvPr id="40039" name="Rectangle 323"/>
          <p:cNvSpPr>
            <a:spLocks noChangeArrowheads="1"/>
          </p:cNvSpPr>
          <p:nvPr/>
        </p:nvSpPr>
        <p:spPr bwMode="auto">
          <a:xfrm>
            <a:off x="6261100" y="3294063"/>
            <a:ext cx="576263" cy="2349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US" altLang="zh-CN" sz="1000">
                <a:solidFill>
                  <a:schemeClr val="bg1"/>
                </a:solidFill>
                <a:ea typeface="宋体" pitchFamily="2" charset="-122"/>
              </a:rPr>
              <a:t>ETL</a:t>
            </a:r>
            <a:r>
              <a:rPr lang="zh-CN" altLang="en-US" sz="1000">
                <a:solidFill>
                  <a:schemeClr val="bg1"/>
                </a:solidFill>
                <a:ea typeface="宋体" pitchFamily="2" charset="-122"/>
              </a:rPr>
              <a:t>开发</a:t>
            </a:r>
          </a:p>
        </p:txBody>
      </p:sp>
      <p:sp>
        <p:nvSpPr>
          <p:cNvPr id="40040" name="Rectangle 324"/>
          <p:cNvSpPr>
            <a:spLocks noChangeArrowheads="1"/>
          </p:cNvSpPr>
          <p:nvPr/>
        </p:nvSpPr>
        <p:spPr bwMode="auto">
          <a:xfrm>
            <a:off x="5600700" y="3579813"/>
            <a:ext cx="1885950" cy="204787"/>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a:solidFill>
                  <a:schemeClr val="bg1"/>
                </a:solidFill>
                <a:ea typeface="宋体" pitchFamily="2" charset="-122"/>
              </a:rPr>
              <a:t>工作模板</a:t>
            </a:r>
          </a:p>
        </p:txBody>
      </p:sp>
      <p:sp>
        <p:nvSpPr>
          <p:cNvPr id="40041" name="Line 325"/>
          <p:cNvSpPr>
            <a:spLocks noChangeShapeType="1"/>
          </p:cNvSpPr>
          <p:nvPr/>
        </p:nvSpPr>
        <p:spPr bwMode="auto">
          <a:xfrm>
            <a:off x="4859338" y="2492375"/>
            <a:ext cx="0" cy="215900"/>
          </a:xfrm>
          <a:prstGeom prst="line">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42" name="Line 326"/>
          <p:cNvSpPr>
            <a:spLocks noChangeShapeType="1"/>
          </p:cNvSpPr>
          <p:nvPr/>
        </p:nvSpPr>
        <p:spPr bwMode="auto">
          <a:xfrm>
            <a:off x="6084888" y="2492375"/>
            <a:ext cx="0" cy="215900"/>
          </a:xfrm>
          <a:prstGeom prst="line">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43" name="Rectangle 327"/>
          <p:cNvSpPr>
            <a:spLocks noChangeArrowheads="1"/>
          </p:cNvSpPr>
          <p:nvPr/>
        </p:nvSpPr>
        <p:spPr bwMode="auto">
          <a:xfrm>
            <a:off x="6091238" y="2205038"/>
            <a:ext cx="650875" cy="2159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控制</a:t>
            </a:r>
          </a:p>
        </p:txBody>
      </p:sp>
      <p:sp>
        <p:nvSpPr>
          <p:cNvPr id="40044" name="Rectangle 328"/>
          <p:cNvSpPr>
            <a:spLocks noChangeArrowheads="1"/>
          </p:cNvSpPr>
          <p:nvPr/>
        </p:nvSpPr>
        <p:spPr bwMode="auto">
          <a:xfrm>
            <a:off x="6802438" y="2205038"/>
            <a:ext cx="650875" cy="2159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批量</a:t>
            </a:r>
          </a:p>
        </p:txBody>
      </p:sp>
      <p:sp>
        <p:nvSpPr>
          <p:cNvPr id="40045" name="Rectangle 329"/>
          <p:cNvSpPr>
            <a:spLocks noChangeArrowheads="1"/>
          </p:cNvSpPr>
          <p:nvPr/>
        </p:nvSpPr>
        <p:spPr bwMode="auto">
          <a:xfrm>
            <a:off x="5380038" y="2205038"/>
            <a:ext cx="650875" cy="215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solidFill>
                  <a:schemeClr val="bg1"/>
                </a:solidFill>
                <a:ea typeface="宋体" pitchFamily="2" charset="-122"/>
              </a:rPr>
              <a:t>加工</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1655</TotalTime>
  <Words>4513</Words>
  <Application>Microsoft Office PowerPoint</Application>
  <PresentationFormat>全屏显示(4:3)</PresentationFormat>
  <Paragraphs>715</Paragraphs>
  <Slides>39</Slides>
  <Notes>14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39</vt:i4>
      </vt:variant>
    </vt:vector>
  </HeadingPairs>
  <TitlesOfParts>
    <vt:vector size="44" baseType="lpstr">
      <vt:lpstr>Office 主题​​</vt:lpstr>
      <vt:lpstr>Visio</vt:lpstr>
      <vt:lpstr>Microsoft Graph Chart</vt:lpstr>
      <vt:lpstr>Chart</vt:lpstr>
      <vt:lpstr>Clip</vt:lpstr>
      <vt:lpstr>元数据及数据质量介绍</vt:lpstr>
      <vt:lpstr>议程内容</vt:lpstr>
      <vt:lpstr>随着数据仓库的不断成长，你能回答下面的问题吗？</vt:lpstr>
      <vt:lpstr>企业级信息管控体系</vt:lpstr>
      <vt:lpstr>数据管控实施的三个方向</vt:lpstr>
      <vt:lpstr>数据管控特点</vt:lpstr>
      <vt:lpstr>企业数据管控成熟度</vt:lpstr>
      <vt:lpstr>数据管控成熟度模型</vt:lpstr>
      <vt:lpstr>数据管控平台架构</vt:lpstr>
      <vt:lpstr>数据管控平台应用</vt:lpstr>
      <vt:lpstr>议程内容</vt:lpstr>
      <vt:lpstr>什么是元数据</vt:lpstr>
      <vt:lpstr>元数据的国际标准－CWM</vt:lpstr>
      <vt:lpstr>数据仓库为什么需要元数据管理</vt:lpstr>
      <vt:lpstr>PowerPoint 演示文稿</vt:lpstr>
      <vt:lpstr>功能清单－元数据</vt:lpstr>
      <vt:lpstr>元数据浏览的灵活性</vt:lpstr>
      <vt:lpstr>核心价值：元数据分析功能</vt:lpstr>
      <vt:lpstr>彻底解决影响/血缘分析放大的问题</vt:lpstr>
      <vt:lpstr>系统简要介绍－元数据</vt:lpstr>
      <vt:lpstr>选择的元数据管理的10个理由</vt:lpstr>
      <vt:lpstr>议程内容</vt:lpstr>
      <vt:lpstr>中国金融行业数据质量管理的发展历程</vt:lpstr>
      <vt:lpstr>数据质量管理的指标</vt:lpstr>
      <vt:lpstr>数据质量问题成因鱼骨图分析</vt:lpstr>
      <vt:lpstr>数据质量问题气泡图分析</vt:lpstr>
      <vt:lpstr>数据质量改进流程 PDCA</vt:lpstr>
      <vt:lpstr>质量以满足客户的需求为原则</vt:lpstr>
      <vt:lpstr>完善开发管理流程</vt:lpstr>
      <vt:lpstr>数据管控的数据质量组织角色与职责</vt:lpstr>
      <vt:lpstr>数据管控的数据质量问题治理流程</vt:lpstr>
      <vt:lpstr>数据管理平台－数据质量管理子系统架构</vt:lpstr>
      <vt:lpstr>数据质量管理的手段与工具</vt:lpstr>
      <vt:lpstr>数据质量指标积分卡</vt:lpstr>
      <vt:lpstr>功能清单－数据质量</vt:lpstr>
      <vt:lpstr>系统简要介绍－数据质量</vt:lpstr>
      <vt:lpstr>某金融客户的部分质量检查规则</vt:lpstr>
      <vt:lpstr>选择的数据质量管理的10个理由</vt:lpstr>
      <vt:lpstr>问题与回答</vt:lpstr>
    </vt:vector>
  </TitlesOfParts>
  <Company>Teradata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中信银行数据管控交流</dc:title>
  <dc:creator>Bob Fu</dc:creator>
  <cp:lastModifiedBy>alina</cp:lastModifiedBy>
  <cp:revision>54</cp:revision>
  <cp:lastPrinted>2004-11-09T19:18:19Z</cp:lastPrinted>
  <dcterms:created xsi:type="dcterms:W3CDTF">2011-04-25T06:27:08Z</dcterms:created>
  <dcterms:modified xsi:type="dcterms:W3CDTF">2016-10-09T08:09:55Z</dcterms:modified>
</cp:coreProperties>
</file>