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92" r:id="rId1"/>
  </p:sldMasterIdLst>
  <p:notesMasterIdLst>
    <p:notesMasterId r:id="rId34"/>
  </p:notesMasterIdLst>
  <p:sldIdLst>
    <p:sldId id="262" r:id="rId2"/>
    <p:sldId id="264" r:id="rId3"/>
    <p:sldId id="266" r:id="rId4"/>
    <p:sldId id="277" r:id="rId5"/>
    <p:sldId id="270" r:id="rId6"/>
    <p:sldId id="378" r:id="rId7"/>
    <p:sldId id="379" r:id="rId8"/>
    <p:sldId id="380" r:id="rId9"/>
    <p:sldId id="381" r:id="rId10"/>
    <p:sldId id="265" r:id="rId11"/>
    <p:sldId id="286" r:id="rId12"/>
    <p:sldId id="283" r:id="rId13"/>
    <p:sldId id="276" r:id="rId14"/>
    <p:sldId id="294" r:id="rId15"/>
    <p:sldId id="296" r:id="rId16"/>
    <p:sldId id="289" r:id="rId17"/>
    <p:sldId id="267" r:id="rId18"/>
    <p:sldId id="382" r:id="rId19"/>
    <p:sldId id="280" r:id="rId20"/>
    <p:sldId id="279" r:id="rId21"/>
    <p:sldId id="282" r:id="rId22"/>
    <p:sldId id="398" r:id="rId23"/>
    <p:sldId id="376" r:id="rId24"/>
    <p:sldId id="268" r:id="rId25"/>
    <p:sldId id="292" r:id="rId26"/>
    <p:sldId id="272" r:id="rId27"/>
    <p:sldId id="278" r:id="rId28"/>
    <p:sldId id="285" r:id="rId29"/>
    <p:sldId id="293" r:id="rId30"/>
    <p:sldId id="269" r:id="rId31"/>
    <p:sldId id="291" r:id="rId32"/>
    <p:sldId id="263" r:id="rId33"/>
  </p:sldIdLst>
  <p:sldSz cx="12192000" cy="6858000"/>
  <p:notesSz cx="6858000" cy="9144000"/>
  <p:custDataLst>
    <p:tags r:id="rId3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15686"/>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050" autoAdjust="0"/>
  </p:normalViewPr>
  <p:slideViewPr>
    <p:cSldViewPr snapToGrid="0">
      <p:cViewPr varScale="1">
        <p:scale>
          <a:sx n="109" d="100"/>
          <a:sy n="109" d="100"/>
        </p:scale>
        <p:origin x="67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16792-6607-4A32-8063-60DC63FAF233}" type="doc">
      <dgm:prSet loTypeId="urn:microsoft.com/office/officeart/2005/8/layout/pyramid1" loCatId="pyramid" qsTypeId="urn:microsoft.com/office/officeart/2005/8/quickstyle/simple1" qsCatId="simple" csTypeId="urn:microsoft.com/office/officeart/2005/8/colors/colorful3" csCatId="colorful" phldr="1"/>
      <dgm:spPr/>
    </dgm:pt>
    <dgm:pt modelId="{D97C6AAE-A331-4FF7-B1B8-A7F6E7BF47EE}">
      <dgm:prSet phldrT="[文本]" custT="1"/>
      <dgm:spPr>
        <a:gradFill>
          <a:gsLst>
            <a:gs pos="0">
              <a:srgbClr val="47527E"/>
            </a:gs>
            <a:gs pos="100000">
              <a:srgbClr val="45507E">
                <a:alpha val="70044"/>
              </a:srgbClr>
            </a:gs>
          </a:gsLst>
          <a:lin ang="16200000"/>
        </a:gradFill>
        <a:ln w="12700">
          <a:miter lim="400000"/>
          <a:tailEnd type="triangle"/>
        </a:ln>
      </dgm:spPr>
      <dgm:t>
        <a:bodyPr vert="eaVert" lIns="50800" tIns="50800" rIns="50800" bIns="50800" anchor="ctr"/>
        <a:lstStyle/>
        <a:p>
          <a:pPr marL="0" marR="0" indent="304800" algn="ctr" defTabSz="1219200" rtl="0" fontAlgn="auto" latinLnBrk="0" hangingPunct="0">
            <a:lnSpc>
              <a:spcPct val="100000"/>
            </a:lnSpc>
            <a:spcBef>
              <a:spcPts val="0"/>
            </a:spcBef>
            <a:spcAft>
              <a:spcPts val="0"/>
            </a:spcAft>
            <a:buClrTx/>
            <a:buSzTx/>
            <a:buFontTx/>
            <a:buNone/>
            <a:tabLst/>
          </a:pPr>
          <a:r>
            <a:rPr kumimoji="0" lang="zh-CN" altLang="en-US" sz="14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应用层</a:t>
          </a:r>
        </a:p>
      </dgm:t>
    </dgm:pt>
    <dgm:pt modelId="{99CE8100-395E-44B2-A3D0-78E9B5176DE2}" type="parTrans" cxnId="{CD6A87F6-CABF-47E1-A7FF-C6120AB49AB3}">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7855D3F5-EECF-43CD-9EA0-84543B728D57}" type="sibTrans" cxnId="{CD6A87F6-CABF-47E1-A7FF-C6120AB49AB3}">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35D874C4-8DAB-450A-828D-517D62EC4572}">
      <dgm:prSet phldrT="[文本]" custT="1"/>
      <dgm:spPr>
        <a:gradFill>
          <a:gsLst>
            <a:gs pos="0">
              <a:srgbClr val="307EEC"/>
            </a:gs>
            <a:gs pos="100000">
              <a:srgbClr val="584ABA"/>
            </a:gs>
          </a:gsLst>
          <a:lin ang="16200000"/>
        </a:gradFill>
        <a:ln w="12700">
          <a:miter lim="400000"/>
        </a:ln>
      </dgm:spPr>
      <dgm:t>
        <a:bodyPr rot="0" spcFirstLastPara="0" vertOverflow="overflow" horzOverflow="overflow" vert="eaVert" wrap="square" lIns="50800" tIns="50800" rIns="50800" bIns="50800" numCol="1" spcCol="0" rtlCol="0" fromWordArt="0" anchor="ctr" anchorCtr="0" forceAA="0" compatLnSpc="1">
          <a:prstTxWarp prst="textNoShape">
            <a:avLst/>
          </a:prstTxWarp>
        </a:bodyPr>
        <a:lstStyle/>
        <a:p>
          <a:pPr marL="0" marR="0" indent="0" algn="ctr" defTabSz="825500" rtl="0" fontAlgn="auto" latinLnBrk="0" hangingPunct="0">
            <a:lnSpc>
              <a:spcPct val="100000"/>
            </a:lnSpc>
            <a:spcBef>
              <a:spcPts val="0"/>
            </a:spcBef>
            <a:spcAft>
              <a:spcPts val="0"/>
            </a:spcAft>
            <a:buClrTx/>
            <a:buSzTx/>
            <a:buFontTx/>
            <a:buNone/>
            <a:tabLst/>
          </a:pPr>
          <a:r>
            <a:rPr kumimoji="0" lang="zh-CN" altLang="en-US" sz="30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明细层</a:t>
          </a:r>
        </a:p>
      </dgm:t>
    </dgm:pt>
    <dgm:pt modelId="{AEC6BD9F-FF71-44A5-A64F-FA5620A87CB3}" type="parTrans" cxnId="{9B09E511-9F2B-4C1D-931F-D9768F1ECF70}">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AED01604-8FDA-490A-BAFC-BABD0CBE71AC}" type="sibTrans" cxnId="{9B09E511-9F2B-4C1D-931F-D9768F1ECF70}">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828D3E28-CA20-7A46-9B21-30C5BEC7229B}">
      <dgm:prSet phldrT="[文本]" custT="1"/>
      <dgm:spPr>
        <a:gradFill>
          <a:gsLst>
            <a:gs pos="0">
              <a:srgbClr val="307EEC">
                <a:alpha val="64567"/>
              </a:srgbClr>
            </a:gs>
            <a:gs pos="100000">
              <a:srgbClr val="584ABA">
                <a:alpha val="64567"/>
              </a:srgbClr>
            </a:gs>
          </a:gsLst>
          <a:lin ang="16200000"/>
        </a:gradFill>
        <a:ln w="12700">
          <a:miter lim="400000"/>
          <a:tailEnd type="triangle"/>
        </a:ln>
      </dgm:spPr>
      <dgm:t>
        <a:bodyPr vert="eaVert" lIns="50800" tIns="50800" rIns="50800" bIns="50800" anchor="ctr"/>
        <a:lstStyle/>
        <a:p>
          <a:pPr marL="0" marR="0" indent="304800" algn="ctr" defTabSz="12192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汇总层</a:t>
          </a:r>
        </a:p>
      </dgm:t>
    </dgm:pt>
    <dgm:pt modelId="{99CBF45D-95C1-FC49-AA6D-E6A0B9BFCAFB}" type="parTrans" cxnId="{8EA5F5C9-BC5E-1D49-8440-5BEA12019D34}">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E7D96256-CB45-414E-A6CC-E08498B7ECDB}" type="sibTrans" cxnId="{8EA5F5C9-BC5E-1D49-8440-5BEA12019D34}">
      <dgm:prSet/>
      <dgm:spPr/>
      <dgm:t>
        <a:bodyPr/>
        <a:lstStyle/>
        <a:p>
          <a:endParaRPr lang="zh-CN" altLang="en-US" sz="4000">
            <a:solidFill>
              <a:schemeClr val="bg1"/>
            </a:solidFill>
            <a:latin typeface="Microsoft YaHei" panose="020B0503020204020204" pitchFamily="34" charset="-122"/>
            <a:ea typeface="Microsoft YaHei" panose="020B0503020204020204" pitchFamily="34" charset="-122"/>
          </a:endParaRPr>
        </a:p>
      </dgm:t>
    </dgm:pt>
    <dgm:pt modelId="{18ACDAFA-5192-42A1-BFA6-C44D1E7B717D}" type="pres">
      <dgm:prSet presAssocID="{CFA16792-6607-4A32-8063-60DC63FAF233}" presName="Name0" presStyleCnt="0">
        <dgm:presLayoutVars>
          <dgm:dir/>
          <dgm:animLvl val="lvl"/>
          <dgm:resizeHandles val="exact"/>
        </dgm:presLayoutVars>
      </dgm:prSet>
      <dgm:spPr/>
    </dgm:pt>
    <dgm:pt modelId="{E4CA7477-CEC1-479B-8DBE-F9887B750B1D}" type="pres">
      <dgm:prSet presAssocID="{D97C6AAE-A331-4FF7-B1B8-A7F6E7BF47EE}" presName="Name8" presStyleCnt="0"/>
      <dgm:spPr/>
    </dgm:pt>
    <dgm:pt modelId="{4CB74E80-2E9C-4E21-B63E-EBE69F3EB014}" type="pres">
      <dgm:prSet presAssocID="{D97C6AAE-A331-4FF7-B1B8-A7F6E7BF47EE}" presName="level" presStyleLbl="node1" presStyleIdx="0" presStyleCnt="3">
        <dgm:presLayoutVars>
          <dgm:chMax val="1"/>
          <dgm:bulletEnabled val="1"/>
        </dgm:presLayoutVars>
      </dgm:prSet>
      <dgm:spPr>
        <a:xfrm>
          <a:off x="1734638" y="0"/>
          <a:ext cx="1734637" cy="3423894"/>
        </a:xfrm>
        <a:prstGeom prst="trapezoid">
          <a:avLst>
            <a:gd name="adj" fmla="val 50000"/>
          </a:avLst>
        </a:prstGeom>
      </dgm:spPr>
    </dgm:pt>
    <dgm:pt modelId="{29B74D96-E4FF-433B-8506-26EF651199EC}" type="pres">
      <dgm:prSet presAssocID="{D97C6AAE-A331-4FF7-B1B8-A7F6E7BF47EE}" presName="levelTx" presStyleLbl="revTx" presStyleIdx="0" presStyleCnt="0">
        <dgm:presLayoutVars>
          <dgm:chMax val="1"/>
          <dgm:bulletEnabled val="1"/>
        </dgm:presLayoutVars>
      </dgm:prSet>
      <dgm:spPr/>
    </dgm:pt>
    <dgm:pt modelId="{3518B808-D7B7-524A-843D-4EA2D851AE62}" type="pres">
      <dgm:prSet presAssocID="{828D3E28-CA20-7A46-9B21-30C5BEC7229B}" presName="Name8" presStyleCnt="0"/>
      <dgm:spPr/>
    </dgm:pt>
    <dgm:pt modelId="{94D9AD40-A374-6F4D-BAE2-CFFF40BB88CA}" type="pres">
      <dgm:prSet presAssocID="{828D3E28-CA20-7A46-9B21-30C5BEC7229B}" presName="level" presStyleLbl="node1" presStyleIdx="1" presStyleCnt="3">
        <dgm:presLayoutVars>
          <dgm:chMax val="1"/>
          <dgm:bulletEnabled val="1"/>
        </dgm:presLayoutVars>
      </dgm:prSet>
      <dgm:spPr>
        <a:xfrm>
          <a:off x="867319" y="3423894"/>
          <a:ext cx="3469275" cy="3423894"/>
        </a:xfrm>
        <a:prstGeom prst="trapezoid">
          <a:avLst>
            <a:gd name="adj" fmla="val 25331"/>
          </a:avLst>
        </a:prstGeom>
      </dgm:spPr>
    </dgm:pt>
    <dgm:pt modelId="{75609C8B-CF60-7948-9366-5A14BA81AE7D}" type="pres">
      <dgm:prSet presAssocID="{828D3E28-CA20-7A46-9B21-30C5BEC7229B}" presName="levelTx" presStyleLbl="revTx" presStyleIdx="0" presStyleCnt="0">
        <dgm:presLayoutVars>
          <dgm:chMax val="1"/>
          <dgm:bulletEnabled val="1"/>
        </dgm:presLayoutVars>
      </dgm:prSet>
      <dgm:spPr/>
    </dgm:pt>
    <dgm:pt modelId="{B97F70D0-2269-439A-A2E1-513B9ABA3896}" type="pres">
      <dgm:prSet presAssocID="{35D874C4-8DAB-450A-828D-517D62EC4572}" presName="Name8" presStyleCnt="0"/>
      <dgm:spPr/>
    </dgm:pt>
    <dgm:pt modelId="{CB0BA897-B26E-4D33-856A-82E749116A76}" type="pres">
      <dgm:prSet presAssocID="{35D874C4-8DAB-450A-828D-517D62EC4572}" presName="level" presStyleLbl="node1" presStyleIdx="2" presStyleCnt="3">
        <dgm:presLayoutVars>
          <dgm:chMax val="1"/>
          <dgm:bulletEnabled val="1"/>
        </dgm:presLayoutVars>
      </dgm:prSet>
      <dgm:spPr>
        <a:xfrm>
          <a:off x="0" y="6847788"/>
          <a:ext cx="5203914" cy="3423894"/>
        </a:xfrm>
        <a:prstGeom prst="trapezoid">
          <a:avLst>
            <a:gd name="adj" fmla="val 25331"/>
          </a:avLst>
        </a:prstGeom>
      </dgm:spPr>
    </dgm:pt>
    <dgm:pt modelId="{B2CFC89C-A1A2-4A2C-B296-16C3A3629195}" type="pres">
      <dgm:prSet presAssocID="{35D874C4-8DAB-450A-828D-517D62EC4572}" presName="levelTx" presStyleLbl="revTx" presStyleIdx="0" presStyleCnt="0">
        <dgm:presLayoutVars>
          <dgm:chMax val="1"/>
          <dgm:bulletEnabled val="1"/>
        </dgm:presLayoutVars>
      </dgm:prSet>
      <dgm:spPr/>
    </dgm:pt>
  </dgm:ptLst>
  <dgm:cxnLst>
    <dgm:cxn modelId="{9B09E511-9F2B-4C1D-931F-D9768F1ECF70}" srcId="{CFA16792-6607-4A32-8063-60DC63FAF233}" destId="{35D874C4-8DAB-450A-828D-517D62EC4572}" srcOrd="2" destOrd="0" parTransId="{AEC6BD9F-FF71-44A5-A64F-FA5620A87CB3}" sibTransId="{AED01604-8FDA-490A-BAFC-BABD0CBE71AC}"/>
    <dgm:cxn modelId="{B69B6D12-DC0B-419B-9A60-EC53320D31A5}" type="presOf" srcId="{D97C6AAE-A331-4FF7-B1B8-A7F6E7BF47EE}" destId="{4CB74E80-2E9C-4E21-B63E-EBE69F3EB014}" srcOrd="0" destOrd="0" presId="urn:microsoft.com/office/officeart/2005/8/layout/pyramid1"/>
    <dgm:cxn modelId="{3E62FF43-1412-EC42-964D-38B100F3EE5A}" type="presOf" srcId="{828D3E28-CA20-7A46-9B21-30C5BEC7229B}" destId="{94D9AD40-A374-6F4D-BAE2-CFFF40BB88CA}" srcOrd="0" destOrd="0" presId="urn:microsoft.com/office/officeart/2005/8/layout/pyramid1"/>
    <dgm:cxn modelId="{21B7F359-5E47-40F4-993D-04AEBAB18863}" type="presOf" srcId="{35D874C4-8DAB-450A-828D-517D62EC4572}" destId="{B2CFC89C-A1A2-4A2C-B296-16C3A3629195}" srcOrd="1" destOrd="0" presId="urn:microsoft.com/office/officeart/2005/8/layout/pyramid1"/>
    <dgm:cxn modelId="{A1A4A2C5-D9AD-4757-BBE6-AB6A5E7BC595}" type="presOf" srcId="{35D874C4-8DAB-450A-828D-517D62EC4572}" destId="{CB0BA897-B26E-4D33-856A-82E749116A76}" srcOrd="0" destOrd="0" presId="urn:microsoft.com/office/officeart/2005/8/layout/pyramid1"/>
    <dgm:cxn modelId="{8EA5F5C9-BC5E-1D49-8440-5BEA12019D34}" srcId="{CFA16792-6607-4A32-8063-60DC63FAF233}" destId="{828D3E28-CA20-7A46-9B21-30C5BEC7229B}" srcOrd="1" destOrd="0" parTransId="{99CBF45D-95C1-FC49-AA6D-E6A0B9BFCAFB}" sibTransId="{E7D96256-CB45-414E-A6CC-E08498B7ECDB}"/>
    <dgm:cxn modelId="{BA71F7D1-3339-3C42-B740-B1BD9D010CBC}" type="presOf" srcId="{828D3E28-CA20-7A46-9B21-30C5BEC7229B}" destId="{75609C8B-CF60-7948-9366-5A14BA81AE7D}" srcOrd="1" destOrd="0" presId="urn:microsoft.com/office/officeart/2005/8/layout/pyramid1"/>
    <dgm:cxn modelId="{59B95EED-CB06-4624-A458-6489667F430E}" type="presOf" srcId="{D97C6AAE-A331-4FF7-B1B8-A7F6E7BF47EE}" destId="{29B74D96-E4FF-433B-8506-26EF651199EC}" srcOrd="1" destOrd="0" presId="urn:microsoft.com/office/officeart/2005/8/layout/pyramid1"/>
    <dgm:cxn modelId="{CD6A87F6-CABF-47E1-A7FF-C6120AB49AB3}" srcId="{CFA16792-6607-4A32-8063-60DC63FAF233}" destId="{D97C6AAE-A331-4FF7-B1B8-A7F6E7BF47EE}" srcOrd="0" destOrd="0" parTransId="{99CE8100-395E-44B2-A3D0-78E9B5176DE2}" sibTransId="{7855D3F5-EECF-43CD-9EA0-84543B728D57}"/>
    <dgm:cxn modelId="{2D2C00F8-C5FE-4F24-95D9-78F5D05B3E9E}" type="presOf" srcId="{CFA16792-6607-4A32-8063-60DC63FAF233}" destId="{18ACDAFA-5192-42A1-BFA6-C44D1E7B717D}" srcOrd="0" destOrd="0" presId="urn:microsoft.com/office/officeart/2005/8/layout/pyramid1"/>
    <dgm:cxn modelId="{B1376B12-7379-4D98-9306-45A5031E7655}" type="presParOf" srcId="{18ACDAFA-5192-42A1-BFA6-C44D1E7B717D}" destId="{E4CA7477-CEC1-479B-8DBE-F9887B750B1D}" srcOrd="0" destOrd="0" presId="urn:microsoft.com/office/officeart/2005/8/layout/pyramid1"/>
    <dgm:cxn modelId="{BB5E7E26-8A65-4D19-8680-9F069C683FE6}" type="presParOf" srcId="{E4CA7477-CEC1-479B-8DBE-F9887B750B1D}" destId="{4CB74E80-2E9C-4E21-B63E-EBE69F3EB014}" srcOrd="0" destOrd="0" presId="urn:microsoft.com/office/officeart/2005/8/layout/pyramid1"/>
    <dgm:cxn modelId="{1197D93B-AAF3-4AA5-930D-A2AB8BB7055B}" type="presParOf" srcId="{E4CA7477-CEC1-479B-8DBE-F9887B750B1D}" destId="{29B74D96-E4FF-433B-8506-26EF651199EC}" srcOrd="1" destOrd="0" presId="urn:microsoft.com/office/officeart/2005/8/layout/pyramid1"/>
    <dgm:cxn modelId="{A44D54C3-D07E-BC4F-B21A-C980246DAC13}" type="presParOf" srcId="{18ACDAFA-5192-42A1-BFA6-C44D1E7B717D}" destId="{3518B808-D7B7-524A-843D-4EA2D851AE62}" srcOrd="1" destOrd="0" presId="urn:microsoft.com/office/officeart/2005/8/layout/pyramid1"/>
    <dgm:cxn modelId="{9FDABBFA-EA5C-664B-B40E-5B5500B9A434}" type="presParOf" srcId="{3518B808-D7B7-524A-843D-4EA2D851AE62}" destId="{94D9AD40-A374-6F4D-BAE2-CFFF40BB88CA}" srcOrd="0" destOrd="0" presId="urn:microsoft.com/office/officeart/2005/8/layout/pyramid1"/>
    <dgm:cxn modelId="{B38C3EC0-A8AA-0D40-9FF1-006917E3A010}" type="presParOf" srcId="{3518B808-D7B7-524A-843D-4EA2D851AE62}" destId="{75609C8B-CF60-7948-9366-5A14BA81AE7D}" srcOrd="1" destOrd="0" presId="urn:microsoft.com/office/officeart/2005/8/layout/pyramid1"/>
    <dgm:cxn modelId="{6C8BDC27-3626-4EAE-8BA3-B8F4CAF16F9F}" type="presParOf" srcId="{18ACDAFA-5192-42A1-BFA6-C44D1E7B717D}" destId="{B97F70D0-2269-439A-A2E1-513B9ABA3896}" srcOrd="2" destOrd="0" presId="urn:microsoft.com/office/officeart/2005/8/layout/pyramid1"/>
    <dgm:cxn modelId="{50E5ABF2-82EE-4501-94A7-38AD88AE837E}" type="presParOf" srcId="{B97F70D0-2269-439A-A2E1-513B9ABA3896}" destId="{CB0BA897-B26E-4D33-856A-82E749116A76}" srcOrd="0" destOrd="0" presId="urn:microsoft.com/office/officeart/2005/8/layout/pyramid1"/>
    <dgm:cxn modelId="{581677E2-68C6-40A1-BEE6-E676DC872DE7}" type="presParOf" srcId="{B97F70D0-2269-439A-A2E1-513B9ABA3896}" destId="{B2CFC89C-A1A2-4A2C-B296-16C3A3629195}"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848F88-AFCC-4DB1-8CC7-AC34C0C7A146}"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ECC0B18C-DD1F-40A3-A49D-962168547DF9}">
      <dgm:prSet phldrT="[文本]" custT="1"/>
      <dgm:spPr>
        <a:solidFill>
          <a:srgbClr val="EF481E"/>
        </a:solidFill>
        <a:ln>
          <a:noFill/>
        </a:ln>
      </dgm:spPr>
      <dgm:t>
        <a:bodyPr/>
        <a:lstStyle/>
        <a:p>
          <a:r>
            <a:rPr lang="zh-CN" altLang="en-US" sz="1200" dirty="0">
              <a:latin typeface="Microsoft YaHei" panose="020B0503020204020204" pitchFamily="34" charset="-122"/>
              <a:ea typeface="Microsoft YaHei" panose="020B0503020204020204" pitchFamily="34" charset="-122"/>
            </a:rPr>
            <a:t>数据域</a:t>
          </a:r>
          <a:endParaRPr lang="en-US" altLang="zh-CN" sz="1200" dirty="0">
            <a:latin typeface="Microsoft YaHei" panose="020B0503020204020204" pitchFamily="34" charset="-122"/>
            <a:ea typeface="Microsoft YaHei" panose="020B0503020204020204" pitchFamily="34" charset="-122"/>
          </a:endParaRPr>
        </a:p>
      </dgm:t>
    </dgm:pt>
    <dgm:pt modelId="{0D3BDFD3-B417-45AA-8457-6B15D02F6E6B}" type="parTrans" cxnId="{DDEE2388-3C80-4559-9A5C-75088732097B}">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F57DA7DA-D899-4E6A-8820-1FBAD7265776}" type="sibTrans" cxnId="{DDEE2388-3C80-4559-9A5C-75088732097B}">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95D34A62-F3FC-4884-8FC9-811D5A9827C3}">
      <dgm:prSet phldrT="[文本]"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rPr>
            <a:t>商品</a:t>
          </a:r>
        </a:p>
      </dgm:t>
    </dgm:pt>
    <dgm:pt modelId="{F6E63A08-F520-48FD-922C-5E541EA2E772}" type="parTrans" cxnId="{70B2EA5F-F4C7-434E-A57F-7731F9FF3CA6}">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AC4A5549-E83C-4AF3-9671-3C763DF6C366}" type="sibTrans" cxnId="{70B2EA5F-F4C7-434E-A57F-7731F9FF3CA6}">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8289BB1F-CAB2-446B-A92C-959E9917E324}">
      <dgm:prSet phldrT="[文本]"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r>
            <a:rPr lang="zh-CN" altLang="en-US" sz="1200" dirty="0">
              <a:latin typeface="Microsoft YaHei" panose="020B0503020204020204" pitchFamily="34" charset="-122"/>
              <a:ea typeface="Microsoft YaHei" panose="020B0503020204020204" pitchFamily="34" charset="-122"/>
            </a:rPr>
            <a:t>交易</a:t>
          </a:r>
        </a:p>
      </dgm:t>
    </dgm:pt>
    <dgm:pt modelId="{97C13921-AD5F-454C-97ED-31DAC8B06D15}" type="parTrans" cxnId="{9B794D61-8525-46C0-81EC-D68DFD37AB69}">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E04C0B09-DE41-41AF-AC79-7FDC291ABE39}" type="sibTrans" cxnId="{9B794D61-8525-46C0-81EC-D68DFD37AB69}">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7B332649-0433-44EB-91F9-5B64CC3A8140}">
      <dgm:prSet phldrT="[文本]"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互动</a:t>
          </a:r>
        </a:p>
      </dgm:t>
    </dgm:pt>
    <dgm:pt modelId="{236E11B6-BEF2-452B-B203-E0B57F3DB88E}" type="parTrans" cxnId="{B88F2E2B-EFB1-43FE-8572-8615D91C7606}">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510D2423-D597-474F-B92F-D2EB95683F1E}" type="sibTrans" cxnId="{B88F2E2B-EFB1-43FE-8572-8615D91C7606}">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29B16BA2-4BAC-4FA9-AC24-3848AD003A57}">
      <dgm:prSet phldrT="[文本]"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广告</a:t>
          </a:r>
        </a:p>
      </dgm:t>
    </dgm:pt>
    <dgm:pt modelId="{CBA0F29B-17CA-47CC-AE6B-82821923F0CA}" type="parTrans" cxnId="{5D0AFA63-0C83-4E50-A397-C0EB99915783}">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4F5A2E9E-5E7D-438E-9DE1-93E61734B27D}" type="sibTrans" cxnId="{5D0AFA63-0C83-4E50-A397-C0EB99915783}">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9C562F0B-02F3-4E4C-9CFC-04F6310C5C08}">
      <dgm:prSet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日志</a:t>
          </a:r>
        </a:p>
      </dgm:t>
    </dgm:pt>
    <dgm:pt modelId="{97DF208F-7CD9-4A7B-8BBB-4219FB3370A5}" type="parTrans" cxnId="{9DC43B89-742B-40D7-A62E-EA31232F2776}">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9476F7AA-3748-4883-B6FC-41D112C316F6}" type="sibTrans" cxnId="{9DC43B89-742B-40D7-A62E-EA31232F2776}">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D12DE5FF-35A6-493A-A53C-E96E9A4528E3}">
      <dgm:prSet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r>
            <a:rPr lang="zh-CN" altLang="en-US" sz="1200" dirty="0">
              <a:latin typeface="Microsoft YaHei" panose="020B0503020204020204" pitchFamily="34" charset="-122"/>
              <a:ea typeface="Microsoft YaHei" panose="020B0503020204020204" pitchFamily="34" charset="-122"/>
            </a:rPr>
            <a:t>销售</a:t>
          </a:r>
          <a:r>
            <a:rPr lang="en-US" altLang="zh-CN" sz="1200" dirty="0">
              <a:latin typeface="Microsoft YaHei" panose="020B0503020204020204" pitchFamily="34" charset="-122"/>
              <a:ea typeface="Microsoft YaHei" panose="020B0503020204020204" pitchFamily="34" charset="-122"/>
            </a:rPr>
            <a:t>&amp;</a:t>
          </a:r>
          <a:r>
            <a:rPr lang="zh-CN" altLang="en-US" sz="1200" dirty="0">
              <a:latin typeface="Microsoft YaHei" panose="020B0503020204020204" pitchFamily="34" charset="-122"/>
              <a:ea typeface="Microsoft YaHei" panose="020B0503020204020204" pitchFamily="34" charset="-122"/>
            </a:rPr>
            <a:t>客服</a:t>
          </a:r>
        </a:p>
      </dgm:t>
    </dgm:pt>
    <dgm:pt modelId="{FDA768B1-FD26-4816-9705-589FB3ACE352}" type="parTrans" cxnId="{8A66EF89-A460-485A-8D22-2459BD350383}">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9519A7FB-F58C-4286-84C6-53F711C15D44}" type="sibTrans" cxnId="{8A66EF89-A460-485A-8D22-2459BD350383}">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9582B6AB-87D6-4E49-B995-F76EC45ECD25}">
      <dgm:prSet phldrT="[文本]"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rPr>
            <a:t>会员</a:t>
          </a:r>
          <a:endParaRPr kumimoji="0" lang="en-US" altLang="zh-CN" sz="1200" b="0" i="0" u="none" strike="noStrike" kern="1200" cap="none" spc="0" normalizeH="0" baseline="0" dirty="0">
            <a:ln>
              <a:noFill/>
            </a:ln>
            <a:solidFill>
              <a:srgbClr val="FFFFFF"/>
            </a:solidFill>
            <a:effectLst/>
            <a:uFillTx/>
            <a:latin typeface="Microsoft YaHei"/>
            <a:ea typeface="Microsoft YaHei"/>
            <a:cs typeface="Microsoft YaHei"/>
          </a:endParaRPr>
        </a:p>
      </dgm:t>
    </dgm:pt>
    <dgm:pt modelId="{6282CB25-6B9E-4E7E-8D1A-3ECD46496384}" type="parTrans" cxnId="{40CEF8F6-0FDD-4779-A422-E7CE5B9B51D6}">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E1981620-1138-483C-86BC-15521F3C7878}" type="sibTrans" cxnId="{40CEF8F6-0FDD-4779-A422-E7CE5B9B51D6}">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3B591B06-F079-47C7-891B-2F4C9BE565CA}">
      <dgm:prSet custT="1"/>
      <dgm:spPr>
        <a:gradFill>
          <a:gsLst>
            <a:gs pos="0">
              <a:srgbClr val="307EEC">
                <a:alpha val="79922"/>
              </a:srgbClr>
            </a:gs>
            <a:gs pos="100000">
              <a:srgbClr val="584ABA">
                <a:alpha val="79922"/>
              </a:srgbClr>
            </a:gs>
          </a:gsLst>
          <a:lin ang="16200000"/>
        </a:gradFill>
        <a:ln w="12700">
          <a:miter lim="400000"/>
        </a:ln>
      </dgm:spPr>
      <dgm:t>
        <a:bodyPr lIns="50800" tIns="50800" rIns="50800" bIns="50800" anchor="ctr"/>
        <a:lstStyle/>
        <a:p>
          <a:pPr marL="0" marR="0" indent="0" algn="ctr" defTabSz="825500" rtl="0" fontAlgn="auto" latinLnBrk="0" hangingPunct="0">
            <a:lnSpc>
              <a:spcPct val="100000"/>
            </a:lnSpc>
            <a:spcBef>
              <a:spcPts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cap="none" spc="0" normalizeH="0" baseline="0" dirty="0">
              <a:ln>
                <a:noFill/>
              </a:ln>
              <a:solidFill>
                <a:srgbClr val="FFFFFF"/>
              </a:solidFill>
              <a:effectLst/>
              <a:uFillTx/>
              <a:latin typeface="Microsoft YaHei"/>
              <a:ea typeface="Microsoft YaHei"/>
              <a:cs typeface="Microsoft YaHei"/>
              <a:sym typeface="Helvetica Light"/>
            </a:rPr>
            <a:t>资金</a:t>
          </a:r>
        </a:p>
      </dgm:t>
    </dgm:pt>
    <dgm:pt modelId="{AB6EF885-617B-4B0E-8F22-0BC2BD6D05B3}" type="parTrans" cxnId="{ABD9D713-421F-4B79-BA8A-A937BEAEF8B2}">
      <dgm:prSet custT="1"/>
      <dgm:spPr>
        <a:solidFill>
          <a:schemeClr val="accent1">
            <a:lumMod val="60000"/>
            <a:lumOff val="40000"/>
          </a:schemeClr>
        </a:solidFill>
      </dgm:spPr>
      <dgm:t>
        <a:bodyPr/>
        <a:lstStyle/>
        <a:p>
          <a:endParaRPr lang="zh-CN" altLang="en-US" sz="1200">
            <a:latin typeface="Microsoft YaHei" panose="020B0503020204020204" pitchFamily="34" charset="-122"/>
            <a:ea typeface="Microsoft YaHei" panose="020B0503020204020204" pitchFamily="34" charset="-122"/>
          </a:endParaRPr>
        </a:p>
      </dgm:t>
    </dgm:pt>
    <dgm:pt modelId="{EF2CEB7C-2F77-4ED4-B424-057D40B266D1}" type="sibTrans" cxnId="{ABD9D713-421F-4B79-BA8A-A937BEAEF8B2}">
      <dgm:prSet/>
      <dgm:spPr/>
      <dgm:t>
        <a:bodyPr/>
        <a:lstStyle/>
        <a:p>
          <a:endParaRPr lang="zh-CN" altLang="en-US" sz="2800">
            <a:latin typeface="Microsoft YaHei" panose="020B0503020204020204" pitchFamily="34" charset="-122"/>
            <a:ea typeface="Microsoft YaHei" panose="020B0503020204020204" pitchFamily="34" charset="-122"/>
          </a:endParaRPr>
        </a:p>
      </dgm:t>
    </dgm:pt>
    <dgm:pt modelId="{A77F4A8E-A612-C64F-AD6C-BBE4F1777011}">
      <dgm:prSet custT="1"/>
      <dgm:spPr>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gm:spPr>
      <dgm:t>
        <a:bodyPr spcFirstLastPara="0" vert="horz" wrap="square" lIns="50800" tIns="50800" rIns="50800" bIns="50800" numCol="1" spcCol="1270" anchor="ctr" anchorCtr="0"/>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en-US" altLang="zh-CN" sz="1200" b="0" i="0" u="none" strike="noStrike" kern="1200" cap="none" spc="0" normalizeH="0" baseline="0" dirty="0">
              <a:ln>
                <a:noFill/>
              </a:ln>
              <a:solidFill>
                <a:srgbClr val="FFFFFF"/>
              </a:solidFill>
              <a:effectLst/>
              <a:uFillTx/>
              <a:latin typeface="Microsoft YaHei"/>
              <a:ea typeface="Microsoft YaHei"/>
              <a:cs typeface="Microsoft YaHei"/>
            </a:rPr>
            <a:t>......</a:t>
          </a:r>
          <a:endPar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endParaRPr>
        </a:p>
      </dgm:t>
    </dgm:pt>
    <dgm:pt modelId="{DB93738C-E9B5-2643-9F75-4EBF6D8739CA}" type="parTrans" cxnId="{E3F8059E-8CC9-4545-94DC-E934A37EF598}">
      <dgm:prSet custT="1"/>
      <dgm:spPr>
        <a:solidFill>
          <a:schemeClr val="accent1">
            <a:lumMod val="60000"/>
            <a:lumOff val="40000"/>
          </a:schemeClr>
        </a:solidFill>
      </dgm:spPr>
      <dgm:t>
        <a:bodyPr/>
        <a:lstStyle/>
        <a:p>
          <a:endParaRPr lang="zh-CN" altLang="en-US" sz="1200"/>
        </a:p>
      </dgm:t>
    </dgm:pt>
    <dgm:pt modelId="{C3EE9303-CED1-C141-BC5D-AE441255959E}" type="sibTrans" cxnId="{E3F8059E-8CC9-4545-94DC-E934A37EF598}">
      <dgm:prSet/>
      <dgm:spPr/>
      <dgm:t>
        <a:bodyPr/>
        <a:lstStyle/>
        <a:p>
          <a:endParaRPr lang="zh-CN" altLang="en-US"/>
        </a:p>
      </dgm:t>
    </dgm:pt>
    <dgm:pt modelId="{557C7280-96A5-41D9-B7FD-F9BABD2050C9}" type="pres">
      <dgm:prSet presAssocID="{23848F88-AFCC-4DB1-8CC7-AC34C0C7A146}" presName="Name0" presStyleCnt="0">
        <dgm:presLayoutVars>
          <dgm:chMax val="1"/>
          <dgm:dir/>
          <dgm:animLvl val="ctr"/>
          <dgm:resizeHandles val="exact"/>
        </dgm:presLayoutVars>
      </dgm:prSet>
      <dgm:spPr/>
    </dgm:pt>
    <dgm:pt modelId="{F29AE6A3-3BDA-46C7-AC50-A7A2DFA47027}" type="pres">
      <dgm:prSet presAssocID="{ECC0B18C-DD1F-40A3-A49D-962168547DF9}" presName="centerShape" presStyleLbl="node0" presStyleIdx="0" presStyleCnt="1"/>
      <dgm:spPr/>
    </dgm:pt>
    <dgm:pt modelId="{62A2E72C-DBE4-4978-A746-FE50F2408E56}" type="pres">
      <dgm:prSet presAssocID="{6282CB25-6B9E-4E7E-8D1A-3ECD46496384}" presName="parTrans" presStyleLbl="sibTrans2D1" presStyleIdx="0" presStyleCnt="9"/>
      <dgm:spPr/>
    </dgm:pt>
    <dgm:pt modelId="{217CFBCF-247D-4262-AA5C-F53B4685D4FD}" type="pres">
      <dgm:prSet presAssocID="{6282CB25-6B9E-4E7E-8D1A-3ECD46496384}" presName="connectorText" presStyleLbl="sibTrans2D1" presStyleIdx="0" presStyleCnt="9"/>
      <dgm:spPr/>
    </dgm:pt>
    <dgm:pt modelId="{FFD70F3E-11F0-44C1-83BA-5792F8EC480E}" type="pres">
      <dgm:prSet presAssocID="{9582B6AB-87D6-4E49-B995-F76EC45ECD25}" presName="node" presStyleLbl="node1" presStyleIdx="0" presStyleCnt="9">
        <dgm:presLayoutVars>
          <dgm:bulletEnabled val="1"/>
        </dgm:presLayoutVars>
      </dgm:prSet>
      <dgm:spPr>
        <a:xfrm>
          <a:off x="3427746" y="28105"/>
          <a:ext cx="1578900" cy="1578900"/>
        </a:xfrm>
        <a:prstGeom prst="ellipse">
          <a:avLst/>
        </a:prstGeom>
      </dgm:spPr>
    </dgm:pt>
    <dgm:pt modelId="{B9F34E00-8429-4F9A-AE01-DE4A22107B5E}" type="pres">
      <dgm:prSet presAssocID="{F6E63A08-F520-48FD-922C-5E541EA2E772}" presName="parTrans" presStyleLbl="sibTrans2D1" presStyleIdx="1" presStyleCnt="9"/>
      <dgm:spPr/>
    </dgm:pt>
    <dgm:pt modelId="{A99F02BA-7EC8-40AC-B15C-8E41CFAB4E02}" type="pres">
      <dgm:prSet presAssocID="{F6E63A08-F520-48FD-922C-5E541EA2E772}" presName="connectorText" presStyleLbl="sibTrans2D1" presStyleIdx="1" presStyleCnt="9"/>
      <dgm:spPr/>
    </dgm:pt>
    <dgm:pt modelId="{8AB3D895-4D7C-493D-BFCC-8CA67048D3CF}" type="pres">
      <dgm:prSet presAssocID="{95D34A62-F3FC-4884-8FC9-811D5A9827C3}" presName="node" presStyleLbl="node1" presStyleIdx="1" presStyleCnt="9">
        <dgm:presLayoutVars>
          <dgm:bulletEnabled val="1"/>
        </dgm:presLayoutVars>
      </dgm:prSet>
      <dgm:spPr>
        <a:xfrm>
          <a:off x="5358525" y="730851"/>
          <a:ext cx="1578900" cy="1578900"/>
        </a:xfrm>
        <a:prstGeom prst="ellipse">
          <a:avLst/>
        </a:prstGeom>
      </dgm:spPr>
    </dgm:pt>
    <dgm:pt modelId="{03D4C34C-5132-42D6-B657-FB4221016676}" type="pres">
      <dgm:prSet presAssocID="{97C13921-AD5F-454C-97ED-31DAC8B06D15}" presName="parTrans" presStyleLbl="sibTrans2D1" presStyleIdx="2" presStyleCnt="9"/>
      <dgm:spPr/>
    </dgm:pt>
    <dgm:pt modelId="{7C46C3A7-21D5-4AE0-8118-1572BC8387EF}" type="pres">
      <dgm:prSet presAssocID="{97C13921-AD5F-454C-97ED-31DAC8B06D15}" presName="connectorText" presStyleLbl="sibTrans2D1" presStyleIdx="2" presStyleCnt="9"/>
      <dgm:spPr/>
    </dgm:pt>
    <dgm:pt modelId="{183F4C4B-D946-4F5D-A1C3-70BB9AABF70E}" type="pres">
      <dgm:prSet presAssocID="{8289BB1F-CAB2-446B-A92C-959E9917E324}" presName="node" presStyleLbl="node1" presStyleIdx="2" presStyleCnt="9">
        <dgm:presLayoutVars>
          <dgm:bulletEnabled val="1"/>
        </dgm:presLayoutVars>
      </dgm:prSet>
      <dgm:spPr>
        <a:xfrm>
          <a:off x="6385871" y="2510266"/>
          <a:ext cx="1578900" cy="1578900"/>
        </a:xfrm>
        <a:prstGeom prst="ellipse">
          <a:avLst/>
        </a:prstGeom>
      </dgm:spPr>
    </dgm:pt>
    <dgm:pt modelId="{95CD700D-B9BF-4756-876E-33759E756742}" type="pres">
      <dgm:prSet presAssocID="{236E11B6-BEF2-452B-B203-E0B57F3DB88E}" presName="parTrans" presStyleLbl="sibTrans2D1" presStyleIdx="3" presStyleCnt="9"/>
      <dgm:spPr/>
    </dgm:pt>
    <dgm:pt modelId="{6932F298-9F6D-41F6-A8FA-D76DFE84787E}" type="pres">
      <dgm:prSet presAssocID="{236E11B6-BEF2-452B-B203-E0B57F3DB88E}" presName="connectorText" presStyleLbl="sibTrans2D1" presStyleIdx="3" presStyleCnt="9"/>
      <dgm:spPr/>
    </dgm:pt>
    <dgm:pt modelId="{6218ED01-AB52-4617-9EFD-8E113A057243}" type="pres">
      <dgm:prSet presAssocID="{7B332649-0433-44EB-91F9-5B64CC3A8140}" presName="node" presStyleLbl="node1" presStyleIdx="3" presStyleCnt="9">
        <dgm:presLayoutVars>
          <dgm:bulletEnabled val="1"/>
        </dgm:presLayoutVars>
      </dgm:prSet>
      <dgm:spPr>
        <a:xfrm>
          <a:off x="6029077" y="4533743"/>
          <a:ext cx="1578900" cy="1578900"/>
        </a:xfrm>
        <a:prstGeom prst="ellipse">
          <a:avLst/>
        </a:prstGeom>
      </dgm:spPr>
    </dgm:pt>
    <dgm:pt modelId="{0735AF1F-AFA0-48EC-A90F-FDBB0893B970}" type="pres">
      <dgm:prSet presAssocID="{CBA0F29B-17CA-47CC-AE6B-82821923F0CA}" presName="parTrans" presStyleLbl="sibTrans2D1" presStyleIdx="4" presStyleCnt="9"/>
      <dgm:spPr/>
    </dgm:pt>
    <dgm:pt modelId="{CA59FD57-5933-4C17-B76B-40836497BB7F}" type="pres">
      <dgm:prSet presAssocID="{CBA0F29B-17CA-47CC-AE6B-82821923F0CA}" presName="connectorText" presStyleLbl="sibTrans2D1" presStyleIdx="4" presStyleCnt="9"/>
      <dgm:spPr/>
    </dgm:pt>
    <dgm:pt modelId="{82AB8C6D-872F-4F74-8B45-2727B7DAC958}" type="pres">
      <dgm:prSet presAssocID="{29B16BA2-4BAC-4FA9-AC24-3848AD003A57}" presName="node" presStyleLbl="node1" presStyleIdx="4" presStyleCnt="9">
        <dgm:presLayoutVars>
          <dgm:bulletEnabled val="1"/>
        </dgm:presLayoutVars>
      </dgm:prSet>
      <dgm:spPr>
        <a:xfrm>
          <a:off x="4455092" y="5854473"/>
          <a:ext cx="1578900" cy="1578900"/>
        </a:xfrm>
        <a:prstGeom prst="ellipse">
          <a:avLst/>
        </a:prstGeom>
      </dgm:spPr>
    </dgm:pt>
    <dgm:pt modelId="{63ECA0CD-4558-4D68-91E9-292DE5D4A7CB}" type="pres">
      <dgm:prSet presAssocID="{97DF208F-7CD9-4A7B-8BBB-4219FB3370A5}" presName="parTrans" presStyleLbl="sibTrans2D1" presStyleIdx="5" presStyleCnt="9"/>
      <dgm:spPr/>
    </dgm:pt>
    <dgm:pt modelId="{5DC76C30-68D8-49E0-9084-3FDAC174C7E0}" type="pres">
      <dgm:prSet presAssocID="{97DF208F-7CD9-4A7B-8BBB-4219FB3370A5}" presName="connectorText" presStyleLbl="sibTrans2D1" presStyleIdx="5" presStyleCnt="9"/>
      <dgm:spPr/>
    </dgm:pt>
    <dgm:pt modelId="{A1D10C4F-60DF-4A76-A37D-76746AB4CDB1}" type="pres">
      <dgm:prSet presAssocID="{9C562F0B-02F3-4E4C-9CFC-04F6310C5C08}" presName="node" presStyleLbl="node1" presStyleIdx="5" presStyleCnt="9">
        <dgm:presLayoutVars>
          <dgm:bulletEnabled val="1"/>
        </dgm:presLayoutVars>
      </dgm:prSet>
      <dgm:spPr>
        <a:xfrm>
          <a:off x="2400400" y="5854473"/>
          <a:ext cx="1578900" cy="1578900"/>
        </a:xfrm>
        <a:prstGeom prst="ellipse">
          <a:avLst/>
        </a:prstGeom>
      </dgm:spPr>
    </dgm:pt>
    <dgm:pt modelId="{ECB43F41-D0B0-44EC-B999-353BF4E01F8A}" type="pres">
      <dgm:prSet presAssocID="{FDA768B1-FD26-4816-9705-589FB3ACE352}" presName="parTrans" presStyleLbl="sibTrans2D1" presStyleIdx="6" presStyleCnt="9"/>
      <dgm:spPr/>
    </dgm:pt>
    <dgm:pt modelId="{535D9B04-519B-4DD0-94EE-F886279C0D15}" type="pres">
      <dgm:prSet presAssocID="{FDA768B1-FD26-4816-9705-589FB3ACE352}" presName="connectorText" presStyleLbl="sibTrans2D1" presStyleIdx="6" presStyleCnt="9"/>
      <dgm:spPr/>
    </dgm:pt>
    <dgm:pt modelId="{C7830A19-C798-4F42-A9C5-73711F20D8C8}" type="pres">
      <dgm:prSet presAssocID="{D12DE5FF-35A6-493A-A53C-E96E9A4528E3}" presName="node" presStyleLbl="node1" presStyleIdx="6" presStyleCnt="9">
        <dgm:presLayoutVars>
          <dgm:bulletEnabled val="1"/>
        </dgm:presLayoutVars>
      </dgm:prSet>
      <dgm:spPr>
        <a:xfrm>
          <a:off x="826415" y="4533743"/>
          <a:ext cx="1578900" cy="1578900"/>
        </a:xfrm>
        <a:prstGeom prst="ellipse">
          <a:avLst/>
        </a:prstGeom>
      </dgm:spPr>
    </dgm:pt>
    <dgm:pt modelId="{B43B1373-768E-6C41-98E1-093064C1BAC2}" type="pres">
      <dgm:prSet presAssocID="{DB93738C-E9B5-2643-9F75-4EBF6D8739CA}" presName="parTrans" presStyleLbl="sibTrans2D1" presStyleIdx="7" presStyleCnt="9"/>
      <dgm:spPr/>
    </dgm:pt>
    <dgm:pt modelId="{07822E64-31E3-C344-862C-B20B60B32D3D}" type="pres">
      <dgm:prSet presAssocID="{DB93738C-E9B5-2643-9F75-4EBF6D8739CA}" presName="connectorText" presStyleLbl="sibTrans2D1" presStyleIdx="7" presStyleCnt="9"/>
      <dgm:spPr/>
    </dgm:pt>
    <dgm:pt modelId="{8BFB3126-9E3D-D04C-933A-0D98F4AA99F9}" type="pres">
      <dgm:prSet presAssocID="{A77F4A8E-A612-C64F-AD6C-BBE4F1777011}" presName="node" presStyleLbl="node1" presStyleIdx="7" presStyleCnt="9">
        <dgm:presLayoutVars>
          <dgm:bulletEnabled val="1"/>
        </dgm:presLayoutVars>
      </dgm:prSet>
      <dgm:spPr>
        <a:xfrm>
          <a:off x="617308" y="2572559"/>
          <a:ext cx="1617673" cy="1617673"/>
        </a:xfrm>
        <a:prstGeom prst="ellipse">
          <a:avLst/>
        </a:prstGeom>
      </dgm:spPr>
    </dgm:pt>
    <dgm:pt modelId="{35C3A9FB-EEF7-4406-846C-77DDD75BC7C1}" type="pres">
      <dgm:prSet presAssocID="{AB6EF885-617B-4B0E-8F22-0BC2BD6D05B3}" presName="parTrans" presStyleLbl="sibTrans2D1" presStyleIdx="8" presStyleCnt="9"/>
      <dgm:spPr/>
    </dgm:pt>
    <dgm:pt modelId="{7DFF11C3-064F-4269-9101-DF51289A87A8}" type="pres">
      <dgm:prSet presAssocID="{AB6EF885-617B-4B0E-8F22-0BC2BD6D05B3}" presName="connectorText" presStyleLbl="sibTrans2D1" presStyleIdx="8" presStyleCnt="9"/>
      <dgm:spPr/>
    </dgm:pt>
    <dgm:pt modelId="{F496A2E7-DD1A-4F5F-A9DD-276441CD1718}" type="pres">
      <dgm:prSet presAssocID="{3B591B06-F079-47C7-891B-2F4C9BE565CA}" presName="node" presStyleLbl="node1" presStyleIdx="8" presStyleCnt="9">
        <dgm:presLayoutVars>
          <dgm:bulletEnabled val="1"/>
        </dgm:presLayoutVars>
      </dgm:prSet>
      <dgm:spPr>
        <a:xfrm>
          <a:off x="1496968" y="730851"/>
          <a:ext cx="1578900" cy="1578900"/>
        </a:xfrm>
        <a:prstGeom prst="ellipse">
          <a:avLst/>
        </a:prstGeom>
      </dgm:spPr>
    </dgm:pt>
  </dgm:ptLst>
  <dgm:cxnLst>
    <dgm:cxn modelId="{2828BF0A-A451-734B-BDAD-207A14790810}" type="presOf" srcId="{A77F4A8E-A612-C64F-AD6C-BBE4F1777011}" destId="{8BFB3126-9E3D-D04C-933A-0D98F4AA99F9}" srcOrd="0" destOrd="0" presId="urn:microsoft.com/office/officeart/2005/8/layout/radial5"/>
    <dgm:cxn modelId="{ABD9D713-421F-4B79-BA8A-A937BEAEF8B2}" srcId="{ECC0B18C-DD1F-40A3-A49D-962168547DF9}" destId="{3B591B06-F079-47C7-891B-2F4C9BE565CA}" srcOrd="8" destOrd="0" parTransId="{AB6EF885-617B-4B0E-8F22-0BC2BD6D05B3}" sibTransId="{EF2CEB7C-2F77-4ED4-B424-057D40B266D1}"/>
    <dgm:cxn modelId="{494CBE20-6CF1-4118-B2B6-D11DF499ADFF}" type="presOf" srcId="{7B332649-0433-44EB-91F9-5B64CC3A8140}" destId="{6218ED01-AB52-4617-9EFD-8E113A057243}" srcOrd="0" destOrd="0" presId="urn:microsoft.com/office/officeart/2005/8/layout/radial5"/>
    <dgm:cxn modelId="{5C65C323-9770-4CE0-88EC-04E58E5FE1DF}" type="presOf" srcId="{236E11B6-BEF2-452B-B203-E0B57F3DB88E}" destId="{95CD700D-B9BF-4756-876E-33759E756742}" srcOrd="0" destOrd="0" presId="urn:microsoft.com/office/officeart/2005/8/layout/radial5"/>
    <dgm:cxn modelId="{B88F2E2B-EFB1-43FE-8572-8615D91C7606}" srcId="{ECC0B18C-DD1F-40A3-A49D-962168547DF9}" destId="{7B332649-0433-44EB-91F9-5B64CC3A8140}" srcOrd="3" destOrd="0" parTransId="{236E11B6-BEF2-452B-B203-E0B57F3DB88E}" sibTransId="{510D2423-D597-474F-B92F-D2EB95683F1E}"/>
    <dgm:cxn modelId="{682FC038-F523-4F61-8374-31EC9688016B}" type="presOf" srcId="{CBA0F29B-17CA-47CC-AE6B-82821923F0CA}" destId="{CA59FD57-5933-4C17-B76B-40836497BB7F}" srcOrd="1" destOrd="0" presId="urn:microsoft.com/office/officeart/2005/8/layout/radial5"/>
    <dgm:cxn modelId="{8FCCE55D-DC0A-41BB-B9D5-11667957050C}" type="presOf" srcId="{23848F88-AFCC-4DB1-8CC7-AC34C0C7A146}" destId="{557C7280-96A5-41D9-B7FD-F9BABD2050C9}" srcOrd="0" destOrd="0" presId="urn:microsoft.com/office/officeart/2005/8/layout/radial5"/>
    <dgm:cxn modelId="{70B2EA5F-F4C7-434E-A57F-7731F9FF3CA6}" srcId="{ECC0B18C-DD1F-40A3-A49D-962168547DF9}" destId="{95D34A62-F3FC-4884-8FC9-811D5A9827C3}" srcOrd="1" destOrd="0" parTransId="{F6E63A08-F520-48FD-922C-5E541EA2E772}" sibTransId="{AC4A5549-E83C-4AF3-9671-3C763DF6C366}"/>
    <dgm:cxn modelId="{9B794D61-8525-46C0-81EC-D68DFD37AB69}" srcId="{ECC0B18C-DD1F-40A3-A49D-962168547DF9}" destId="{8289BB1F-CAB2-446B-A92C-959E9917E324}" srcOrd="2" destOrd="0" parTransId="{97C13921-AD5F-454C-97ED-31DAC8B06D15}" sibTransId="{E04C0B09-DE41-41AF-AC79-7FDC291ABE39}"/>
    <dgm:cxn modelId="{5D0AFA63-0C83-4E50-A397-C0EB99915783}" srcId="{ECC0B18C-DD1F-40A3-A49D-962168547DF9}" destId="{29B16BA2-4BAC-4FA9-AC24-3848AD003A57}" srcOrd="4" destOrd="0" parTransId="{CBA0F29B-17CA-47CC-AE6B-82821923F0CA}" sibTransId="{4F5A2E9E-5E7D-438E-9DE1-93E61734B27D}"/>
    <dgm:cxn modelId="{04E15144-749F-8C46-AD0B-E698E03ED4CA}" type="presOf" srcId="{DB93738C-E9B5-2643-9F75-4EBF6D8739CA}" destId="{07822E64-31E3-C344-862C-B20B60B32D3D}" srcOrd="1" destOrd="0" presId="urn:microsoft.com/office/officeart/2005/8/layout/radial5"/>
    <dgm:cxn modelId="{C7C9F347-67DE-41D1-A4E0-A7BD8DA78AC2}" type="presOf" srcId="{AB6EF885-617B-4B0E-8F22-0BC2BD6D05B3}" destId="{35C3A9FB-EEF7-4406-846C-77DDD75BC7C1}" srcOrd="0" destOrd="0" presId="urn:microsoft.com/office/officeart/2005/8/layout/radial5"/>
    <dgm:cxn modelId="{7A1D284B-E256-4A08-BFC9-1DDFC868B7B8}" type="presOf" srcId="{236E11B6-BEF2-452B-B203-E0B57F3DB88E}" destId="{6932F298-9F6D-41F6-A8FA-D76DFE84787E}" srcOrd="1" destOrd="0" presId="urn:microsoft.com/office/officeart/2005/8/layout/radial5"/>
    <dgm:cxn modelId="{CD6B514F-4FC9-4F47-8C91-CCF330C868D6}" type="presOf" srcId="{AB6EF885-617B-4B0E-8F22-0BC2BD6D05B3}" destId="{7DFF11C3-064F-4269-9101-DF51289A87A8}" srcOrd="1" destOrd="0" presId="urn:microsoft.com/office/officeart/2005/8/layout/radial5"/>
    <dgm:cxn modelId="{3CE21B56-6959-416F-888B-1B0574207BE1}" type="presOf" srcId="{F6E63A08-F520-48FD-922C-5E541EA2E772}" destId="{A99F02BA-7EC8-40AC-B15C-8E41CFAB4E02}" srcOrd="1" destOrd="0" presId="urn:microsoft.com/office/officeart/2005/8/layout/radial5"/>
    <dgm:cxn modelId="{4E732159-4473-466D-BB22-FFA17FD8DF5E}" type="presOf" srcId="{6282CB25-6B9E-4E7E-8D1A-3ECD46496384}" destId="{217CFBCF-247D-4262-AA5C-F53B4685D4FD}" srcOrd="1" destOrd="0" presId="urn:microsoft.com/office/officeart/2005/8/layout/radial5"/>
    <dgm:cxn modelId="{DDEE2388-3C80-4559-9A5C-75088732097B}" srcId="{23848F88-AFCC-4DB1-8CC7-AC34C0C7A146}" destId="{ECC0B18C-DD1F-40A3-A49D-962168547DF9}" srcOrd="0" destOrd="0" parTransId="{0D3BDFD3-B417-45AA-8457-6B15D02F6E6B}" sibTransId="{F57DA7DA-D899-4E6A-8820-1FBAD7265776}"/>
    <dgm:cxn modelId="{3742B188-A7E5-4F40-9360-A37307A31710}" type="presOf" srcId="{95D34A62-F3FC-4884-8FC9-811D5A9827C3}" destId="{8AB3D895-4D7C-493D-BFCC-8CA67048D3CF}" srcOrd="0" destOrd="0" presId="urn:microsoft.com/office/officeart/2005/8/layout/radial5"/>
    <dgm:cxn modelId="{9DC43B89-742B-40D7-A62E-EA31232F2776}" srcId="{ECC0B18C-DD1F-40A3-A49D-962168547DF9}" destId="{9C562F0B-02F3-4E4C-9CFC-04F6310C5C08}" srcOrd="5" destOrd="0" parTransId="{97DF208F-7CD9-4A7B-8BBB-4219FB3370A5}" sibTransId="{9476F7AA-3748-4883-B6FC-41D112C316F6}"/>
    <dgm:cxn modelId="{8A66EF89-A460-485A-8D22-2459BD350383}" srcId="{ECC0B18C-DD1F-40A3-A49D-962168547DF9}" destId="{D12DE5FF-35A6-493A-A53C-E96E9A4528E3}" srcOrd="6" destOrd="0" parTransId="{FDA768B1-FD26-4816-9705-589FB3ACE352}" sibTransId="{9519A7FB-F58C-4286-84C6-53F711C15D44}"/>
    <dgm:cxn modelId="{F4F2248F-FE81-4527-A40F-EF7F8CA7BDED}" type="presOf" srcId="{3B591B06-F079-47C7-891B-2F4C9BE565CA}" destId="{F496A2E7-DD1A-4F5F-A9DD-276441CD1718}" srcOrd="0" destOrd="0" presId="urn:microsoft.com/office/officeart/2005/8/layout/radial5"/>
    <dgm:cxn modelId="{6272A68F-E6C5-4D26-A55B-8247A704A53B}" type="presOf" srcId="{97C13921-AD5F-454C-97ED-31DAC8B06D15}" destId="{03D4C34C-5132-42D6-B657-FB4221016676}" srcOrd="0" destOrd="0" presId="urn:microsoft.com/office/officeart/2005/8/layout/radial5"/>
    <dgm:cxn modelId="{A8AD3691-3B05-489C-A40B-822236B94BB5}" type="presOf" srcId="{97C13921-AD5F-454C-97ED-31DAC8B06D15}" destId="{7C46C3A7-21D5-4AE0-8118-1572BC8387EF}" srcOrd="1" destOrd="0" presId="urn:microsoft.com/office/officeart/2005/8/layout/radial5"/>
    <dgm:cxn modelId="{6A919999-FE5A-4AA2-A014-1AB70F9E8CA5}" type="presOf" srcId="{6282CB25-6B9E-4E7E-8D1A-3ECD46496384}" destId="{62A2E72C-DBE4-4978-A746-FE50F2408E56}" srcOrd="0" destOrd="0" presId="urn:microsoft.com/office/officeart/2005/8/layout/radial5"/>
    <dgm:cxn modelId="{E04BBC9A-B4D7-4AB9-9E29-C7B624901512}" type="presOf" srcId="{9582B6AB-87D6-4E49-B995-F76EC45ECD25}" destId="{FFD70F3E-11F0-44C1-83BA-5792F8EC480E}" srcOrd="0" destOrd="0" presId="urn:microsoft.com/office/officeart/2005/8/layout/radial5"/>
    <dgm:cxn modelId="{E3F8059E-8CC9-4545-94DC-E934A37EF598}" srcId="{ECC0B18C-DD1F-40A3-A49D-962168547DF9}" destId="{A77F4A8E-A612-C64F-AD6C-BBE4F1777011}" srcOrd="7" destOrd="0" parTransId="{DB93738C-E9B5-2643-9F75-4EBF6D8739CA}" sibTransId="{C3EE9303-CED1-C141-BC5D-AE441255959E}"/>
    <dgm:cxn modelId="{C47397A3-3B56-4D14-92E4-DAEF2218D93D}" type="presOf" srcId="{CBA0F29B-17CA-47CC-AE6B-82821923F0CA}" destId="{0735AF1F-AFA0-48EC-A90F-FDBB0893B970}" srcOrd="0" destOrd="0" presId="urn:microsoft.com/office/officeart/2005/8/layout/radial5"/>
    <dgm:cxn modelId="{98AD6FB4-6B85-4CC9-B03A-4ADD906939B5}" type="presOf" srcId="{FDA768B1-FD26-4816-9705-589FB3ACE352}" destId="{535D9B04-519B-4DD0-94EE-F886279C0D15}" srcOrd="1" destOrd="0" presId="urn:microsoft.com/office/officeart/2005/8/layout/radial5"/>
    <dgm:cxn modelId="{1621C9C1-B252-4191-A6D6-AA60D6FB3067}" type="presOf" srcId="{F6E63A08-F520-48FD-922C-5E541EA2E772}" destId="{B9F34E00-8429-4F9A-AE01-DE4A22107B5E}" srcOrd="0" destOrd="0" presId="urn:microsoft.com/office/officeart/2005/8/layout/radial5"/>
    <dgm:cxn modelId="{4331B1C2-1C6C-1045-BBA6-0F22197DDA0D}" type="presOf" srcId="{DB93738C-E9B5-2643-9F75-4EBF6D8739CA}" destId="{B43B1373-768E-6C41-98E1-093064C1BAC2}" srcOrd="0" destOrd="0" presId="urn:microsoft.com/office/officeart/2005/8/layout/radial5"/>
    <dgm:cxn modelId="{D4B4F4CD-0339-4949-97B2-F70DA4B5378F}" type="presOf" srcId="{97DF208F-7CD9-4A7B-8BBB-4219FB3370A5}" destId="{63ECA0CD-4558-4D68-91E9-292DE5D4A7CB}" srcOrd="0" destOrd="0" presId="urn:microsoft.com/office/officeart/2005/8/layout/radial5"/>
    <dgm:cxn modelId="{A3802FD4-4C3A-4BDE-A656-FED70E74583B}" type="presOf" srcId="{97DF208F-7CD9-4A7B-8BBB-4219FB3370A5}" destId="{5DC76C30-68D8-49E0-9084-3FDAC174C7E0}" srcOrd="1" destOrd="0" presId="urn:microsoft.com/office/officeart/2005/8/layout/radial5"/>
    <dgm:cxn modelId="{A9E166D7-19AA-4BFA-A2D9-83A8864E752A}" type="presOf" srcId="{8289BB1F-CAB2-446B-A92C-959E9917E324}" destId="{183F4C4B-D946-4F5D-A1C3-70BB9AABF70E}" srcOrd="0" destOrd="0" presId="urn:microsoft.com/office/officeart/2005/8/layout/radial5"/>
    <dgm:cxn modelId="{7F2F99DE-D25D-40AD-8188-BC782F3CDA31}" type="presOf" srcId="{29B16BA2-4BAC-4FA9-AC24-3848AD003A57}" destId="{82AB8C6D-872F-4F74-8B45-2727B7DAC958}" srcOrd="0" destOrd="0" presId="urn:microsoft.com/office/officeart/2005/8/layout/radial5"/>
    <dgm:cxn modelId="{8C4CF1E6-0D72-4A54-9C63-E565708AED09}" type="presOf" srcId="{9C562F0B-02F3-4E4C-9CFC-04F6310C5C08}" destId="{A1D10C4F-60DF-4A76-A37D-76746AB4CDB1}" srcOrd="0" destOrd="0" presId="urn:microsoft.com/office/officeart/2005/8/layout/radial5"/>
    <dgm:cxn modelId="{096F60ED-1454-4658-8632-2E19DBCF18AC}" type="presOf" srcId="{ECC0B18C-DD1F-40A3-A49D-962168547DF9}" destId="{F29AE6A3-3BDA-46C7-AC50-A7A2DFA47027}" srcOrd="0" destOrd="0" presId="urn:microsoft.com/office/officeart/2005/8/layout/radial5"/>
    <dgm:cxn modelId="{40CEF8F6-0FDD-4779-A422-E7CE5B9B51D6}" srcId="{ECC0B18C-DD1F-40A3-A49D-962168547DF9}" destId="{9582B6AB-87D6-4E49-B995-F76EC45ECD25}" srcOrd="0" destOrd="0" parTransId="{6282CB25-6B9E-4E7E-8D1A-3ECD46496384}" sibTransId="{E1981620-1138-483C-86BC-15521F3C7878}"/>
    <dgm:cxn modelId="{1B2968FB-4082-4ABA-89C8-76903C0A0944}" type="presOf" srcId="{D12DE5FF-35A6-493A-A53C-E96E9A4528E3}" destId="{C7830A19-C798-4F42-A9C5-73711F20D8C8}" srcOrd="0" destOrd="0" presId="urn:microsoft.com/office/officeart/2005/8/layout/radial5"/>
    <dgm:cxn modelId="{6EBA6DFB-EE12-4685-8772-9E5E855707C5}" type="presOf" srcId="{FDA768B1-FD26-4816-9705-589FB3ACE352}" destId="{ECB43F41-D0B0-44EC-B999-353BF4E01F8A}" srcOrd="0" destOrd="0" presId="urn:microsoft.com/office/officeart/2005/8/layout/radial5"/>
    <dgm:cxn modelId="{4851BE82-B3E1-431D-AAE1-B2535694862C}" type="presParOf" srcId="{557C7280-96A5-41D9-B7FD-F9BABD2050C9}" destId="{F29AE6A3-3BDA-46C7-AC50-A7A2DFA47027}" srcOrd="0" destOrd="0" presId="urn:microsoft.com/office/officeart/2005/8/layout/radial5"/>
    <dgm:cxn modelId="{847803A0-EF5E-4914-8998-18953E7391C6}" type="presParOf" srcId="{557C7280-96A5-41D9-B7FD-F9BABD2050C9}" destId="{62A2E72C-DBE4-4978-A746-FE50F2408E56}" srcOrd="1" destOrd="0" presId="urn:microsoft.com/office/officeart/2005/8/layout/radial5"/>
    <dgm:cxn modelId="{61FD0B55-6391-44C5-A019-B5D18B8CAA2F}" type="presParOf" srcId="{62A2E72C-DBE4-4978-A746-FE50F2408E56}" destId="{217CFBCF-247D-4262-AA5C-F53B4685D4FD}" srcOrd="0" destOrd="0" presId="urn:microsoft.com/office/officeart/2005/8/layout/radial5"/>
    <dgm:cxn modelId="{81E5BCAF-377B-4DE6-894B-87CD3C66A75E}" type="presParOf" srcId="{557C7280-96A5-41D9-B7FD-F9BABD2050C9}" destId="{FFD70F3E-11F0-44C1-83BA-5792F8EC480E}" srcOrd="2" destOrd="0" presId="urn:microsoft.com/office/officeart/2005/8/layout/radial5"/>
    <dgm:cxn modelId="{3F001341-9F1C-4FF8-8A35-4DD2EB658C66}" type="presParOf" srcId="{557C7280-96A5-41D9-B7FD-F9BABD2050C9}" destId="{B9F34E00-8429-4F9A-AE01-DE4A22107B5E}" srcOrd="3" destOrd="0" presId="urn:microsoft.com/office/officeart/2005/8/layout/radial5"/>
    <dgm:cxn modelId="{764B8EF1-4CF1-4459-A25D-700F1122E4B4}" type="presParOf" srcId="{B9F34E00-8429-4F9A-AE01-DE4A22107B5E}" destId="{A99F02BA-7EC8-40AC-B15C-8E41CFAB4E02}" srcOrd="0" destOrd="0" presId="urn:microsoft.com/office/officeart/2005/8/layout/radial5"/>
    <dgm:cxn modelId="{37A9721D-0AB7-4B46-9433-F2EF0AE16C35}" type="presParOf" srcId="{557C7280-96A5-41D9-B7FD-F9BABD2050C9}" destId="{8AB3D895-4D7C-493D-BFCC-8CA67048D3CF}" srcOrd="4" destOrd="0" presId="urn:microsoft.com/office/officeart/2005/8/layout/radial5"/>
    <dgm:cxn modelId="{F66C9939-E462-4ABD-AD38-DCC007D08661}" type="presParOf" srcId="{557C7280-96A5-41D9-B7FD-F9BABD2050C9}" destId="{03D4C34C-5132-42D6-B657-FB4221016676}" srcOrd="5" destOrd="0" presId="urn:microsoft.com/office/officeart/2005/8/layout/radial5"/>
    <dgm:cxn modelId="{AB3517A3-C543-4533-8123-5D96F97AD861}" type="presParOf" srcId="{03D4C34C-5132-42D6-B657-FB4221016676}" destId="{7C46C3A7-21D5-4AE0-8118-1572BC8387EF}" srcOrd="0" destOrd="0" presId="urn:microsoft.com/office/officeart/2005/8/layout/radial5"/>
    <dgm:cxn modelId="{049C1B42-7D39-4580-99E4-45CF01309A08}" type="presParOf" srcId="{557C7280-96A5-41D9-B7FD-F9BABD2050C9}" destId="{183F4C4B-D946-4F5D-A1C3-70BB9AABF70E}" srcOrd="6" destOrd="0" presId="urn:microsoft.com/office/officeart/2005/8/layout/radial5"/>
    <dgm:cxn modelId="{61BC7606-05C8-4EF6-A63E-764BE0F23E0C}" type="presParOf" srcId="{557C7280-96A5-41D9-B7FD-F9BABD2050C9}" destId="{95CD700D-B9BF-4756-876E-33759E756742}" srcOrd="7" destOrd="0" presId="urn:microsoft.com/office/officeart/2005/8/layout/radial5"/>
    <dgm:cxn modelId="{5D948865-B8E1-45C6-860E-1BB84E620793}" type="presParOf" srcId="{95CD700D-B9BF-4756-876E-33759E756742}" destId="{6932F298-9F6D-41F6-A8FA-D76DFE84787E}" srcOrd="0" destOrd="0" presId="urn:microsoft.com/office/officeart/2005/8/layout/radial5"/>
    <dgm:cxn modelId="{254DB423-46AE-4931-9DA7-C084B2EB3AA5}" type="presParOf" srcId="{557C7280-96A5-41D9-B7FD-F9BABD2050C9}" destId="{6218ED01-AB52-4617-9EFD-8E113A057243}" srcOrd="8" destOrd="0" presId="urn:microsoft.com/office/officeart/2005/8/layout/radial5"/>
    <dgm:cxn modelId="{0ACD619C-9B03-40CD-B1C2-0B84C5DB7F08}" type="presParOf" srcId="{557C7280-96A5-41D9-B7FD-F9BABD2050C9}" destId="{0735AF1F-AFA0-48EC-A90F-FDBB0893B970}" srcOrd="9" destOrd="0" presId="urn:microsoft.com/office/officeart/2005/8/layout/radial5"/>
    <dgm:cxn modelId="{68136905-12ED-407A-8E2B-EC5272D1EC24}" type="presParOf" srcId="{0735AF1F-AFA0-48EC-A90F-FDBB0893B970}" destId="{CA59FD57-5933-4C17-B76B-40836497BB7F}" srcOrd="0" destOrd="0" presId="urn:microsoft.com/office/officeart/2005/8/layout/radial5"/>
    <dgm:cxn modelId="{BE93107F-7395-492E-8632-67CD2C6F719C}" type="presParOf" srcId="{557C7280-96A5-41D9-B7FD-F9BABD2050C9}" destId="{82AB8C6D-872F-4F74-8B45-2727B7DAC958}" srcOrd="10" destOrd="0" presId="urn:microsoft.com/office/officeart/2005/8/layout/radial5"/>
    <dgm:cxn modelId="{3A6DCFCA-EC15-4E54-882B-60277E9DDBBD}" type="presParOf" srcId="{557C7280-96A5-41D9-B7FD-F9BABD2050C9}" destId="{63ECA0CD-4558-4D68-91E9-292DE5D4A7CB}" srcOrd="11" destOrd="0" presId="urn:microsoft.com/office/officeart/2005/8/layout/radial5"/>
    <dgm:cxn modelId="{79A5AF85-CEEF-4732-B6CE-A32E9055DD41}" type="presParOf" srcId="{63ECA0CD-4558-4D68-91E9-292DE5D4A7CB}" destId="{5DC76C30-68D8-49E0-9084-3FDAC174C7E0}" srcOrd="0" destOrd="0" presId="urn:microsoft.com/office/officeart/2005/8/layout/radial5"/>
    <dgm:cxn modelId="{5C690A43-9F18-4AC7-9A34-2757D289B7C2}" type="presParOf" srcId="{557C7280-96A5-41D9-B7FD-F9BABD2050C9}" destId="{A1D10C4F-60DF-4A76-A37D-76746AB4CDB1}" srcOrd="12" destOrd="0" presId="urn:microsoft.com/office/officeart/2005/8/layout/radial5"/>
    <dgm:cxn modelId="{01DCF5C2-8D64-45B9-AC19-9FD323AD3816}" type="presParOf" srcId="{557C7280-96A5-41D9-B7FD-F9BABD2050C9}" destId="{ECB43F41-D0B0-44EC-B999-353BF4E01F8A}" srcOrd="13" destOrd="0" presId="urn:microsoft.com/office/officeart/2005/8/layout/radial5"/>
    <dgm:cxn modelId="{4341D544-C7E6-4145-8A12-303FF58BE6BB}" type="presParOf" srcId="{ECB43F41-D0B0-44EC-B999-353BF4E01F8A}" destId="{535D9B04-519B-4DD0-94EE-F886279C0D15}" srcOrd="0" destOrd="0" presId="urn:microsoft.com/office/officeart/2005/8/layout/radial5"/>
    <dgm:cxn modelId="{27C9E83A-C589-44E6-9CCB-D51309D417CB}" type="presParOf" srcId="{557C7280-96A5-41D9-B7FD-F9BABD2050C9}" destId="{C7830A19-C798-4F42-A9C5-73711F20D8C8}" srcOrd="14" destOrd="0" presId="urn:microsoft.com/office/officeart/2005/8/layout/radial5"/>
    <dgm:cxn modelId="{4ABB9606-64B7-6E41-B226-CE30C2CB2AC8}" type="presParOf" srcId="{557C7280-96A5-41D9-B7FD-F9BABD2050C9}" destId="{B43B1373-768E-6C41-98E1-093064C1BAC2}" srcOrd="15" destOrd="0" presId="urn:microsoft.com/office/officeart/2005/8/layout/radial5"/>
    <dgm:cxn modelId="{F4E40A3B-9B05-7A4C-9082-856789BB6425}" type="presParOf" srcId="{B43B1373-768E-6C41-98E1-093064C1BAC2}" destId="{07822E64-31E3-C344-862C-B20B60B32D3D}" srcOrd="0" destOrd="0" presId="urn:microsoft.com/office/officeart/2005/8/layout/radial5"/>
    <dgm:cxn modelId="{C773ABC5-5086-214F-9AB0-1E2F8B8CCAA0}" type="presParOf" srcId="{557C7280-96A5-41D9-B7FD-F9BABD2050C9}" destId="{8BFB3126-9E3D-D04C-933A-0D98F4AA99F9}" srcOrd="16" destOrd="0" presId="urn:microsoft.com/office/officeart/2005/8/layout/radial5"/>
    <dgm:cxn modelId="{E4B4E5C9-B039-4978-B805-DE9552707608}" type="presParOf" srcId="{557C7280-96A5-41D9-B7FD-F9BABD2050C9}" destId="{35C3A9FB-EEF7-4406-846C-77DDD75BC7C1}" srcOrd="17" destOrd="0" presId="urn:microsoft.com/office/officeart/2005/8/layout/radial5"/>
    <dgm:cxn modelId="{597D5A7D-A133-40C1-BF93-976A3207B8ED}" type="presParOf" srcId="{35C3A9FB-EEF7-4406-846C-77DDD75BC7C1}" destId="{7DFF11C3-064F-4269-9101-DF51289A87A8}" srcOrd="0" destOrd="0" presId="urn:microsoft.com/office/officeart/2005/8/layout/radial5"/>
    <dgm:cxn modelId="{2DEE04CD-5A92-4D54-A12B-B1936AEB1CD4}" type="presParOf" srcId="{557C7280-96A5-41D9-B7FD-F9BABD2050C9}" destId="{F496A2E7-DD1A-4F5F-A9DD-276441CD1718}" srcOrd="18" destOrd="0" presId="urn:microsoft.com/office/officeart/2005/8/layout/radial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B74E80-2E9C-4E21-B63E-EBE69F3EB014}">
      <dsp:nvSpPr>
        <dsp:cNvPr id="0" name=""/>
        <dsp:cNvSpPr/>
      </dsp:nvSpPr>
      <dsp:spPr>
        <a:xfrm>
          <a:off x="867319" y="0"/>
          <a:ext cx="867318" cy="1711947"/>
        </a:xfrm>
        <a:prstGeom prst="trapezoid">
          <a:avLst>
            <a:gd name="adj" fmla="val 50000"/>
          </a:avLst>
        </a:prstGeom>
        <a:gradFill>
          <a:gsLst>
            <a:gs pos="0">
              <a:srgbClr val="47527E"/>
            </a:gs>
            <a:gs pos="100000">
              <a:srgbClr val="45507E">
                <a:alpha val="70044"/>
              </a:srgbClr>
            </a:gs>
          </a:gsLst>
          <a:lin ang="16200000"/>
        </a:gradFill>
        <a:ln w="12700" cap="flat" cmpd="sng" algn="ctr">
          <a:solidFill>
            <a:scrgbClr r="0" g="0" b="0"/>
          </a:solidFill>
          <a:prstDash val="solid"/>
          <a:miter lim="400000"/>
          <a:tailEnd type="triangle"/>
        </a:ln>
        <a:effectLst/>
      </dsp:spPr>
      <dsp:style>
        <a:lnRef idx="2">
          <a:scrgbClr r="0" g="0" b="0"/>
        </a:lnRef>
        <a:fillRef idx="1">
          <a:scrgbClr r="0" g="0" b="0"/>
        </a:fillRef>
        <a:effectRef idx="0">
          <a:scrgbClr r="0" g="0" b="0"/>
        </a:effectRef>
        <a:fontRef idx="minor">
          <a:schemeClr val="lt1"/>
        </a:fontRef>
      </dsp:style>
      <dsp:txBody>
        <a:bodyPr spcFirstLastPara="0" vert="eaVert" wrap="square" lIns="50800" tIns="50800" rIns="50800" bIns="50800" numCol="1" spcCol="1270" anchor="ctr" anchorCtr="0">
          <a:noAutofit/>
        </a:bodyPr>
        <a:lstStyle/>
        <a:p>
          <a:pPr marL="0" marR="0" lvl="0" indent="304800" algn="ctr" defTabSz="1219200" rtl="0" fontAlgn="auto" latinLnBrk="0" hangingPunct="0">
            <a:lnSpc>
              <a:spcPct val="100000"/>
            </a:lnSpc>
            <a:spcBef>
              <a:spcPct val="0"/>
            </a:spcBef>
            <a:spcAft>
              <a:spcPts val="0"/>
            </a:spcAft>
            <a:buClrTx/>
            <a:buSzTx/>
            <a:buFontTx/>
            <a:buNone/>
            <a:tabLst/>
          </a:pPr>
          <a:r>
            <a:rPr kumimoji="0" lang="zh-CN" altLang="en-US" sz="1400" b="0" i="0" u="none" strike="noStrike" kern="1200"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应用层</a:t>
          </a:r>
        </a:p>
      </dsp:txBody>
      <dsp:txXfrm>
        <a:off x="867319" y="0"/>
        <a:ext cx="867318" cy="1711947"/>
      </dsp:txXfrm>
    </dsp:sp>
    <dsp:sp modelId="{94D9AD40-A374-6F4D-BAE2-CFFF40BB88CA}">
      <dsp:nvSpPr>
        <dsp:cNvPr id="0" name=""/>
        <dsp:cNvSpPr/>
      </dsp:nvSpPr>
      <dsp:spPr>
        <a:xfrm>
          <a:off x="433659" y="1711947"/>
          <a:ext cx="1734637" cy="1711947"/>
        </a:xfrm>
        <a:prstGeom prst="trapezoid">
          <a:avLst>
            <a:gd name="adj" fmla="val 25331"/>
          </a:avLst>
        </a:prstGeom>
        <a:gradFill>
          <a:gsLst>
            <a:gs pos="0">
              <a:srgbClr val="307EEC">
                <a:alpha val="64567"/>
              </a:srgbClr>
            </a:gs>
            <a:gs pos="100000">
              <a:srgbClr val="584ABA">
                <a:alpha val="64567"/>
              </a:srgbClr>
            </a:gs>
          </a:gsLst>
          <a:lin ang="16200000"/>
        </a:gradFill>
        <a:ln w="12700" cap="flat" cmpd="sng" algn="ctr">
          <a:solidFill>
            <a:scrgbClr r="0" g="0" b="0"/>
          </a:solidFill>
          <a:prstDash val="solid"/>
          <a:miter lim="400000"/>
          <a:tailEnd type="triangle"/>
        </a:ln>
        <a:effectLst/>
      </dsp:spPr>
      <dsp:style>
        <a:lnRef idx="2">
          <a:scrgbClr r="0" g="0" b="0"/>
        </a:lnRef>
        <a:fillRef idx="1">
          <a:scrgbClr r="0" g="0" b="0"/>
        </a:fillRef>
        <a:effectRef idx="0">
          <a:scrgbClr r="0" g="0" b="0"/>
        </a:effectRef>
        <a:fontRef idx="minor">
          <a:schemeClr val="lt1"/>
        </a:fontRef>
      </dsp:style>
      <dsp:txBody>
        <a:bodyPr spcFirstLastPara="0" vert="eaVert" wrap="square" lIns="50800" tIns="50800" rIns="50800" bIns="50800" numCol="1" spcCol="1270" anchor="ctr" anchorCtr="0">
          <a:noAutofit/>
        </a:bodyPr>
        <a:lstStyle/>
        <a:p>
          <a:pPr marL="0" marR="0" lvl="0" indent="304800" algn="ctr" defTabSz="1219200" rtl="0" fontAlgn="auto" latinLnBrk="0" hangingPunct="0">
            <a:lnSpc>
              <a:spcPct val="100000"/>
            </a:lnSpc>
            <a:spcBef>
              <a:spcPct val="0"/>
            </a:spcBef>
            <a:spcAft>
              <a:spcPts val="0"/>
            </a:spcAft>
            <a:buClrTx/>
            <a:buSzTx/>
            <a:buFontTx/>
            <a:buNone/>
            <a:tabLst/>
          </a:pPr>
          <a:r>
            <a:rPr kumimoji="0" lang="zh-CN" altLang="en-US" sz="1800" b="0" i="0" u="none" strike="noStrike" kern="1200"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汇总层</a:t>
          </a:r>
        </a:p>
      </dsp:txBody>
      <dsp:txXfrm>
        <a:off x="737221" y="1711947"/>
        <a:ext cx="1127514" cy="1711947"/>
      </dsp:txXfrm>
    </dsp:sp>
    <dsp:sp modelId="{CB0BA897-B26E-4D33-856A-82E749116A76}">
      <dsp:nvSpPr>
        <dsp:cNvPr id="0" name=""/>
        <dsp:cNvSpPr/>
      </dsp:nvSpPr>
      <dsp:spPr>
        <a:xfrm>
          <a:off x="0" y="3423894"/>
          <a:ext cx="2601957" cy="1711947"/>
        </a:xfrm>
        <a:prstGeom prst="trapezoid">
          <a:avLst>
            <a:gd name="adj" fmla="val 25331"/>
          </a:avLst>
        </a:prstGeom>
        <a:gradFill>
          <a:gsLst>
            <a:gs pos="0">
              <a:srgbClr val="307EEC"/>
            </a:gs>
            <a:gs pos="100000">
              <a:srgbClr val="584ABA"/>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rot="0" spcFirstLastPara="0" vertOverflow="overflow" horzOverflow="overflow" vert="eaVert" wrap="square" lIns="50800" tIns="50800" rIns="50800" bIns="50800" numCol="1" spcCol="1270" rtlCol="0" fromWordArt="0" anchor="ctr" anchorCtr="0" forceAA="0" compatLnSpc="1">
          <a:noAutofit/>
        </a:bodyPr>
        <a:lstStyle/>
        <a:p>
          <a:pPr marL="0" marR="0" lvl="0" indent="0" algn="ctr" defTabSz="825500" rtl="0" fontAlgn="auto" latinLnBrk="0" hangingPunct="0">
            <a:lnSpc>
              <a:spcPct val="100000"/>
            </a:lnSpc>
            <a:spcBef>
              <a:spcPct val="0"/>
            </a:spcBef>
            <a:spcAft>
              <a:spcPts val="0"/>
            </a:spcAft>
            <a:buClrTx/>
            <a:buSzTx/>
            <a:buFontTx/>
            <a:buNone/>
            <a:tabLst/>
          </a:pPr>
          <a:r>
            <a:rPr kumimoji="0" lang="zh-CN" altLang="en-US" sz="3000" b="0" i="0" u="none" strike="noStrike" kern="1200" cap="none" spc="0" normalizeH="0" baseline="0" dirty="0">
              <a:ln>
                <a:noFill/>
              </a:ln>
              <a:solidFill>
                <a:srgbClr val="FFFFFF"/>
              </a:solidFill>
              <a:effectLst/>
              <a:uFillTx/>
              <a:latin typeface="Microsoft YaHei" panose="020B0503020204020204" pitchFamily="34" charset="-122"/>
              <a:ea typeface="Microsoft YaHei" panose="020B0503020204020204" pitchFamily="34" charset="-122"/>
              <a:cs typeface="+mn-cs"/>
              <a:sym typeface="Helvetica Light"/>
            </a:rPr>
            <a:t>明细层</a:t>
          </a:r>
        </a:p>
      </dsp:txBody>
      <dsp:txXfrm>
        <a:off x="455342" y="3423894"/>
        <a:ext cx="1691272" cy="17119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AE6A3-3BDA-46C7-AC50-A7A2DFA47027}">
      <dsp:nvSpPr>
        <dsp:cNvPr id="0" name=""/>
        <dsp:cNvSpPr/>
      </dsp:nvSpPr>
      <dsp:spPr>
        <a:xfrm>
          <a:off x="1724099" y="1452583"/>
          <a:ext cx="1011046" cy="1011046"/>
        </a:xfrm>
        <a:prstGeom prst="ellipse">
          <a:avLst/>
        </a:prstGeom>
        <a:solidFill>
          <a:srgbClr val="EF481E"/>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icrosoft YaHei" panose="020B0503020204020204" pitchFamily="34" charset="-122"/>
              <a:ea typeface="Microsoft YaHei" panose="020B0503020204020204" pitchFamily="34" charset="-122"/>
            </a:rPr>
            <a:t>数据域</a:t>
          </a:r>
          <a:endParaRPr lang="en-US" altLang="zh-CN" sz="1200" kern="1200" dirty="0">
            <a:latin typeface="Microsoft YaHei" panose="020B0503020204020204" pitchFamily="34" charset="-122"/>
            <a:ea typeface="Microsoft YaHei" panose="020B0503020204020204" pitchFamily="34" charset="-122"/>
          </a:endParaRPr>
        </a:p>
      </dsp:txBody>
      <dsp:txXfrm>
        <a:off x="1872163" y="1600647"/>
        <a:ext cx="714918" cy="714918"/>
      </dsp:txXfrm>
    </dsp:sp>
    <dsp:sp modelId="{62A2E72C-DBE4-4978-A746-FE50F2408E56}">
      <dsp:nvSpPr>
        <dsp:cNvPr id="0" name=""/>
        <dsp:cNvSpPr/>
      </dsp:nvSpPr>
      <dsp:spPr>
        <a:xfrm rot="16200000">
          <a:off x="2062671" y="975154"/>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a:off x="2112756" y="1093990"/>
        <a:ext cx="233731" cy="206253"/>
      </dsp:txXfrm>
    </dsp:sp>
    <dsp:sp modelId="{FFD70F3E-11F0-44C1-83BA-5792F8EC480E}">
      <dsp:nvSpPr>
        <dsp:cNvPr id="0" name=""/>
        <dsp:cNvSpPr/>
      </dsp:nvSpPr>
      <dsp:spPr>
        <a:xfrm>
          <a:off x="1825204" y="13743"/>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rPr>
            <a:t>会员</a:t>
          </a:r>
          <a:endParaRPr kumimoji="0" lang="en-US" altLang="zh-CN" sz="1200" b="0" i="0" u="none" strike="noStrike" kern="1200" cap="none" spc="0" normalizeH="0" baseline="0" dirty="0">
            <a:ln>
              <a:noFill/>
            </a:ln>
            <a:solidFill>
              <a:srgbClr val="FFFFFF"/>
            </a:solidFill>
            <a:effectLst/>
            <a:uFillTx/>
            <a:latin typeface="Microsoft YaHei"/>
            <a:ea typeface="Microsoft YaHei"/>
            <a:cs typeface="Microsoft YaHei"/>
          </a:endParaRPr>
        </a:p>
      </dsp:txBody>
      <dsp:txXfrm>
        <a:off x="1943655" y="132194"/>
        <a:ext cx="571934" cy="571934"/>
      </dsp:txXfrm>
    </dsp:sp>
    <dsp:sp modelId="{B9F34E00-8429-4F9A-AE01-DE4A22107B5E}">
      <dsp:nvSpPr>
        <dsp:cNvPr id="0" name=""/>
        <dsp:cNvSpPr/>
      </dsp:nvSpPr>
      <dsp:spPr>
        <a:xfrm rot="18600000">
          <a:off x="2584020" y="1164909"/>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a:off x="2601911" y="1272027"/>
        <a:ext cx="233731" cy="206253"/>
      </dsp:txXfrm>
    </dsp:sp>
    <dsp:sp modelId="{8AB3D895-4D7C-493D-BFCC-8CA67048D3CF}">
      <dsp:nvSpPr>
        <dsp:cNvPr id="0" name=""/>
        <dsp:cNvSpPr/>
      </dsp:nvSpPr>
      <dsp:spPr>
        <a:xfrm>
          <a:off x="2815061" y="374022"/>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rPr>
            <a:t>商品</a:t>
          </a:r>
        </a:p>
      </dsp:txBody>
      <dsp:txXfrm>
        <a:off x="2933512" y="492473"/>
        <a:ext cx="571934" cy="571934"/>
      </dsp:txXfrm>
    </dsp:sp>
    <dsp:sp modelId="{03D4C34C-5132-42D6-B657-FB4221016676}">
      <dsp:nvSpPr>
        <dsp:cNvPr id="0" name=""/>
        <dsp:cNvSpPr/>
      </dsp:nvSpPr>
      <dsp:spPr>
        <a:xfrm rot="21000000">
          <a:off x="2861424" y="1645387"/>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a:off x="2862185" y="1722835"/>
        <a:ext cx="233731" cy="206253"/>
      </dsp:txXfrm>
    </dsp:sp>
    <dsp:sp modelId="{183F4C4B-D946-4F5D-A1C3-70BB9AABF70E}">
      <dsp:nvSpPr>
        <dsp:cNvPr id="0" name=""/>
        <dsp:cNvSpPr/>
      </dsp:nvSpPr>
      <dsp:spPr>
        <a:xfrm>
          <a:off x="3341754" y="1286279"/>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icrosoft YaHei" panose="020B0503020204020204" pitchFamily="34" charset="-122"/>
              <a:ea typeface="Microsoft YaHei" panose="020B0503020204020204" pitchFamily="34" charset="-122"/>
            </a:rPr>
            <a:t>交易</a:t>
          </a:r>
        </a:p>
      </dsp:txBody>
      <dsp:txXfrm>
        <a:off x="3460205" y="1404730"/>
        <a:ext cx="571934" cy="571934"/>
      </dsp:txXfrm>
    </dsp:sp>
    <dsp:sp modelId="{95CD700D-B9BF-4756-876E-33759E756742}">
      <dsp:nvSpPr>
        <dsp:cNvPr id="0" name=""/>
        <dsp:cNvSpPr/>
      </dsp:nvSpPr>
      <dsp:spPr>
        <a:xfrm rot="1800000">
          <a:off x="2765082" y="2191766"/>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a:off x="2771792" y="2235475"/>
        <a:ext cx="233731" cy="206253"/>
      </dsp:txXfrm>
    </dsp:sp>
    <dsp:sp modelId="{6218ED01-AB52-4617-9EFD-8E113A057243}">
      <dsp:nvSpPr>
        <dsp:cNvPr id="0" name=""/>
        <dsp:cNvSpPr/>
      </dsp:nvSpPr>
      <dsp:spPr>
        <a:xfrm>
          <a:off x="3158835" y="2323661"/>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互动</a:t>
          </a:r>
        </a:p>
      </dsp:txBody>
      <dsp:txXfrm>
        <a:off x="3277286" y="2442112"/>
        <a:ext cx="571934" cy="571934"/>
      </dsp:txXfrm>
    </dsp:sp>
    <dsp:sp modelId="{0735AF1F-AFA0-48EC-A90F-FDBB0893B970}">
      <dsp:nvSpPr>
        <dsp:cNvPr id="0" name=""/>
        <dsp:cNvSpPr/>
      </dsp:nvSpPr>
      <dsp:spPr>
        <a:xfrm rot="4200000">
          <a:off x="2340075" y="2548390"/>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a:off x="2373030" y="2570076"/>
        <a:ext cx="233731" cy="206253"/>
      </dsp:txXfrm>
    </dsp:sp>
    <dsp:sp modelId="{82AB8C6D-872F-4F74-8B45-2727B7DAC958}">
      <dsp:nvSpPr>
        <dsp:cNvPr id="0" name=""/>
        <dsp:cNvSpPr/>
      </dsp:nvSpPr>
      <dsp:spPr>
        <a:xfrm>
          <a:off x="2351896" y="3000763"/>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广告</a:t>
          </a:r>
        </a:p>
      </dsp:txBody>
      <dsp:txXfrm>
        <a:off x="2470347" y="3119214"/>
        <a:ext cx="571934" cy="571934"/>
      </dsp:txXfrm>
    </dsp:sp>
    <dsp:sp modelId="{63ECA0CD-4558-4D68-91E9-292DE5D4A7CB}">
      <dsp:nvSpPr>
        <dsp:cNvPr id="0" name=""/>
        <dsp:cNvSpPr/>
      </dsp:nvSpPr>
      <dsp:spPr>
        <a:xfrm rot="6600000">
          <a:off x="1785267" y="2548390"/>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rot="10800000">
        <a:off x="1852482" y="2570076"/>
        <a:ext cx="233731" cy="206253"/>
      </dsp:txXfrm>
    </dsp:sp>
    <dsp:sp modelId="{A1D10C4F-60DF-4A76-A37D-76746AB4CDB1}">
      <dsp:nvSpPr>
        <dsp:cNvPr id="0" name=""/>
        <dsp:cNvSpPr/>
      </dsp:nvSpPr>
      <dsp:spPr>
        <a:xfrm>
          <a:off x="1298511" y="3000763"/>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1244600">
            <a:lnSpc>
              <a:spcPct val="90000"/>
            </a:lnSpc>
            <a:spcBef>
              <a:spcPct val="0"/>
            </a:spcBef>
            <a:spcAft>
              <a:spcPct val="35000"/>
            </a:spcAft>
            <a:buNone/>
          </a:pPr>
          <a:r>
            <a:rPr lang="zh-CN" altLang="en-US" sz="1200" kern="1200" dirty="0">
              <a:solidFill>
                <a:srgbClr val="FFFFFF"/>
              </a:solidFill>
              <a:latin typeface="Microsoft YaHei" panose="020B0503020204020204" pitchFamily="34" charset="-122"/>
              <a:ea typeface="Microsoft YaHei" panose="020B0503020204020204" pitchFamily="34" charset="-122"/>
              <a:cs typeface="Helvetica Light"/>
            </a:rPr>
            <a:t>日志</a:t>
          </a:r>
        </a:p>
      </dsp:txBody>
      <dsp:txXfrm>
        <a:off x="1416962" y="3119214"/>
        <a:ext cx="571934" cy="571934"/>
      </dsp:txXfrm>
    </dsp:sp>
    <dsp:sp modelId="{ECB43F41-D0B0-44EC-B999-353BF4E01F8A}">
      <dsp:nvSpPr>
        <dsp:cNvPr id="0" name=""/>
        <dsp:cNvSpPr/>
      </dsp:nvSpPr>
      <dsp:spPr>
        <a:xfrm rot="9000000">
          <a:off x="1360260" y="2191766"/>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rot="10800000">
        <a:off x="1453720" y="2235475"/>
        <a:ext cx="233731" cy="206253"/>
      </dsp:txXfrm>
    </dsp:sp>
    <dsp:sp modelId="{C7830A19-C798-4F42-A9C5-73711F20D8C8}">
      <dsp:nvSpPr>
        <dsp:cNvPr id="0" name=""/>
        <dsp:cNvSpPr/>
      </dsp:nvSpPr>
      <dsp:spPr>
        <a:xfrm>
          <a:off x="491572" y="2323661"/>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latin typeface="Microsoft YaHei" panose="020B0503020204020204" pitchFamily="34" charset="-122"/>
              <a:ea typeface="Microsoft YaHei" panose="020B0503020204020204" pitchFamily="34" charset="-122"/>
            </a:rPr>
            <a:t>销售</a:t>
          </a:r>
          <a:r>
            <a:rPr lang="en-US" altLang="zh-CN" sz="1200" kern="1200" dirty="0">
              <a:latin typeface="Microsoft YaHei" panose="020B0503020204020204" pitchFamily="34" charset="-122"/>
              <a:ea typeface="Microsoft YaHei" panose="020B0503020204020204" pitchFamily="34" charset="-122"/>
            </a:rPr>
            <a:t>&amp;</a:t>
          </a:r>
          <a:r>
            <a:rPr lang="zh-CN" altLang="en-US" sz="1200" kern="1200" dirty="0">
              <a:latin typeface="Microsoft YaHei" panose="020B0503020204020204" pitchFamily="34" charset="-122"/>
              <a:ea typeface="Microsoft YaHei" panose="020B0503020204020204" pitchFamily="34" charset="-122"/>
            </a:rPr>
            <a:t>客服</a:t>
          </a:r>
        </a:p>
      </dsp:txBody>
      <dsp:txXfrm>
        <a:off x="610023" y="2442112"/>
        <a:ext cx="571934" cy="571934"/>
      </dsp:txXfrm>
    </dsp:sp>
    <dsp:sp modelId="{B43B1373-768E-6C41-98E1-093064C1BAC2}">
      <dsp:nvSpPr>
        <dsp:cNvPr id="0" name=""/>
        <dsp:cNvSpPr/>
      </dsp:nvSpPr>
      <dsp:spPr>
        <a:xfrm rot="11400000">
          <a:off x="1263918" y="1645387"/>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10800000">
        <a:off x="1363327" y="1722835"/>
        <a:ext cx="233731" cy="206253"/>
      </dsp:txXfrm>
    </dsp:sp>
    <dsp:sp modelId="{8BFB3126-9E3D-D04C-933A-0D98F4AA99F9}">
      <dsp:nvSpPr>
        <dsp:cNvPr id="0" name=""/>
        <dsp:cNvSpPr/>
      </dsp:nvSpPr>
      <dsp:spPr>
        <a:xfrm>
          <a:off x="308654" y="1286279"/>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en-US" altLang="zh-CN" sz="1200" b="0" i="0" u="none" strike="noStrike" kern="1200" cap="none" spc="0" normalizeH="0" baseline="0" dirty="0">
              <a:ln>
                <a:noFill/>
              </a:ln>
              <a:solidFill>
                <a:srgbClr val="FFFFFF"/>
              </a:solidFill>
              <a:effectLst/>
              <a:uFillTx/>
              <a:latin typeface="Microsoft YaHei"/>
              <a:ea typeface="Microsoft YaHei"/>
              <a:cs typeface="Microsoft YaHei"/>
            </a:rPr>
            <a:t>......</a:t>
          </a:r>
          <a:endPar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endParaRPr>
        </a:p>
      </dsp:txBody>
      <dsp:txXfrm>
        <a:off x="427105" y="1404730"/>
        <a:ext cx="571934" cy="571934"/>
      </dsp:txXfrm>
    </dsp:sp>
    <dsp:sp modelId="{35C3A9FB-EEF7-4406-846C-77DDD75BC7C1}">
      <dsp:nvSpPr>
        <dsp:cNvPr id="0" name=""/>
        <dsp:cNvSpPr/>
      </dsp:nvSpPr>
      <dsp:spPr>
        <a:xfrm rot="13800000">
          <a:off x="1541322" y="1164909"/>
          <a:ext cx="333901" cy="343755"/>
        </a:xfrm>
        <a:prstGeom prst="rightArrow">
          <a:avLst>
            <a:gd name="adj1" fmla="val 60000"/>
            <a:gd name="adj2" fmla="val 50000"/>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latin typeface="Microsoft YaHei" panose="020B0503020204020204" pitchFamily="34" charset="-122"/>
            <a:ea typeface="Microsoft YaHei" panose="020B0503020204020204" pitchFamily="34" charset="-122"/>
          </a:endParaRPr>
        </a:p>
      </dsp:txBody>
      <dsp:txXfrm rot="10800000">
        <a:off x="1623601" y="1272027"/>
        <a:ext cx="233731" cy="206253"/>
      </dsp:txXfrm>
    </dsp:sp>
    <dsp:sp modelId="{F496A2E7-DD1A-4F5F-A9DD-276441CD1718}">
      <dsp:nvSpPr>
        <dsp:cNvPr id="0" name=""/>
        <dsp:cNvSpPr/>
      </dsp:nvSpPr>
      <dsp:spPr>
        <a:xfrm>
          <a:off x="835346" y="374022"/>
          <a:ext cx="808836" cy="808836"/>
        </a:xfrm>
        <a:prstGeom prst="ellipse">
          <a:avLst/>
        </a:prstGeom>
        <a:gradFill>
          <a:gsLst>
            <a:gs pos="0">
              <a:srgbClr val="307EEC">
                <a:alpha val="79922"/>
              </a:srgbClr>
            </a:gs>
            <a:gs pos="100000">
              <a:srgbClr val="584ABA">
                <a:alpha val="79922"/>
              </a:srgbClr>
            </a:gs>
          </a:gsLst>
          <a:lin ang="16200000"/>
        </a:gradFill>
        <a:ln w="12700" cap="flat" cmpd="sng" algn="ctr">
          <a:solidFill>
            <a:scrgbClr r="0" g="0" b="0"/>
          </a:solidFill>
          <a:prstDash val="solid"/>
          <a:miter lim="4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marR="0" lvl="0" indent="0" algn="ctr" defTabSz="825500" rtl="0" fontAlgn="auto" latinLnBrk="0" hangingPunct="0">
            <a:lnSpc>
              <a:spcPct val="100000"/>
            </a:lnSpc>
            <a:spcBef>
              <a:spcPct val="0"/>
            </a:spcBef>
            <a:spcAft>
              <a:spcPts val="0"/>
            </a:spcAft>
            <a:buClrTx/>
            <a:buSzTx/>
            <a:buFontTx/>
            <a:buNone/>
            <a:tabLst/>
            <a:defRPr sz="3200">
              <a:solidFill>
                <a:srgbClr val="FFFFFF"/>
              </a:solidFill>
              <a:latin typeface="Microsoft YaHei"/>
              <a:ea typeface="Microsoft YaHei"/>
              <a:cs typeface="Microsoft YaHei"/>
              <a:sym typeface="Microsoft YaHei"/>
            </a:defRPr>
          </a:pPr>
          <a:r>
            <a:rPr kumimoji="0" lang="zh-CN" altLang="en-US" sz="1200" b="0" i="0" u="none" strike="noStrike" kern="1200" cap="none" spc="0" normalizeH="0" baseline="0" dirty="0">
              <a:ln>
                <a:noFill/>
              </a:ln>
              <a:solidFill>
                <a:srgbClr val="FFFFFF"/>
              </a:solidFill>
              <a:effectLst/>
              <a:uFillTx/>
              <a:latin typeface="Microsoft YaHei"/>
              <a:ea typeface="Microsoft YaHei"/>
              <a:cs typeface="Microsoft YaHei"/>
              <a:sym typeface="Helvetica Light"/>
            </a:rPr>
            <a:t>资金</a:t>
          </a:r>
        </a:p>
      </dsp:txBody>
      <dsp:txXfrm>
        <a:off x="953797" y="492473"/>
        <a:ext cx="571934" cy="57193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422CF-0D80-45B7-804E-B558B97AB2E8}" type="datetimeFigureOut">
              <a:rPr lang="zh-CN" altLang="en-US" smtClean="0"/>
              <a:t>2022/11/16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58C390-5DFC-4387-A3E4-66C09358981A}" type="slidenum">
              <a:rPr lang="zh-CN" altLang="en-US" smtClean="0"/>
              <a:t>‹#›</a:t>
            </a:fld>
            <a:endParaRPr lang="zh-CN" altLang="en-US"/>
          </a:p>
        </p:txBody>
      </p:sp>
    </p:spTree>
    <p:extLst>
      <p:ext uri="{BB962C8B-B14F-4D97-AF65-F5344CB8AC3E}">
        <p14:creationId xmlns:p14="http://schemas.microsoft.com/office/powerpoint/2010/main" val="883878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0873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7732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8265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2152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565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238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8388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453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4980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71154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8805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3360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5995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34431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722363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0884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2870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786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2475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874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51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面向主题</a:t>
            </a:r>
            <a:r>
              <a:rPr lang="en-US" altLang="zh-CN" dirty="0"/>
              <a:t>:</a:t>
            </a:r>
          </a:p>
          <a:p>
            <a:r>
              <a:rPr lang="zh-CN" altLang="en-US" dirty="0"/>
              <a:t>传统数据库中，最大的特点是面向应用进行数据的组织，各个业务系统可能是相</a:t>
            </a:r>
          </a:p>
          <a:p>
            <a:r>
              <a:rPr lang="zh-CN" altLang="en-US" dirty="0"/>
              <a:t>互分离的。而数据仓库则是面向主题的。主题是一个抽象的概念，是较高层次上</a:t>
            </a:r>
          </a:p>
          <a:p>
            <a:r>
              <a:rPr lang="zh-CN" altLang="en-US" dirty="0"/>
              <a:t>企业信息系统中的数据综合、归类并进行分析利用的抽象。在逻辑意义上，它是</a:t>
            </a:r>
          </a:p>
          <a:p>
            <a:r>
              <a:rPr lang="zh-CN" altLang="en-US" dirty="0"/>
              <a:t>对应企业中某一宏观分析领域所涉及的分析对象。</a:t>
            </a:r>
          </a:p>
          <a:p>
            <a:r>
              <a:rPr lang="en-US" altLang="zh-CN" dirty="0"/>
              <a:t>2. </a:t>
            </a:r>
            <a:r>
              <a:rPr lang="zh-CN" altLang="en-US" dirty="0"/>
              <a:t>集成性</a:t>
            </a:r>
            <a:r>
              <a:rPr lang="en-US" altLang="zh-CN" dirty="0"/>
              <a:t>:</a:t>
            </a:r>
          </a:p>
          <a:p>
            <a:r>
              <a:rPr lang="zh-CN" altLang="en-US" dirty="0"/>
              <a:t>通过对分散、独立、异构的数据库数据进行抽取、清理、转换和汇总便得到了数</a:t>
            </a:r>
          </a:p>
          <a:p>
            <a:r>
              <a:rPr lang="zh-CN" altLang="en-US" dirty="0"/>
              <a:t>据仓库的数据，这样保证了数据仓库内的数据关于整个企业的一致性。</a:t>
            </a:r>
          </a:p>
          <a:p>
            <a:r>
              <a:rPr lang="zh-CN" altLang="en-US" dirty="0"/>
              <a:t>数据仓库中的综合数据不能从原有的数据库系统直接得到。因此在数据进入数据</a:t>
            </a:r>
          </a:p>
          <a:p>
            <a:r>
              <a:rPr lang="zh-CN" altLang="en-US" dirty="0"/>
              <a:t>仓库之前，必然要经过统一与综合，这一步是数据仓库建设中最关键、最复杂的</a:t>
            </a:r>
          </a:p>
          <a:p>
            <a:r>
              <a:rPr lang="zh-CN" altLang="en-US" dirty="0"/>
              <a:t>一步，所要完成的工作有：</a:t>
            </a:r>
          </a:p>
          <a:p>
            <a:r>
              <a:rPr lang="zh-CN" altLang="en-US" dirty="0"/>
              <a:t> 要统一源数据中所有矛盾之处，如字段的同名异义、异名同义、单位不统</a:t>
            </a:r>
          </a:p>
          <a:p>
            <a:r>
              <a:rPr lang="zh-CN" altLang="en-US" dirty="0"/>
              <a:t>一、字长不一致，等。</a:t>
            </a:r>
          </a:p>
          <a:p>
            <a:r>
              <a:rPr lang="zh-CN" altLang="en-US" dirty="0"/>
              <a:t> 进行数据综合和计算。数据仓库中的数据综合工作可以在从原有数据库抽</a:t>
            </a:r>
          </a:p>
          <a:p>
            <a:r>
              <a:rPr lang="zh-CN" altLang="en-US" dirty="0"/>
              <a:t>取数据时生成，但许多是在数据仓库内部生成的，即进入数据仓库以后进</a:t>
            </a:r>
          </a:p>
          <a:p>
            <a:r>
              <a:rPr lang="zh-CN" altLang="en-US" dirty="0"/>
              <a:t>行综合生成的。</a:t>
            </a:r>
            <a:endParaRPr lang="en-US" altLang="zh-CN" dirty="0"/>
          </a:p>
          <a:p>
            <a:endParaRPr lang="en-US" altLang="zh-CN" dirty="0"/>
          </a:p>
          <a:p>
            <a:r>
              <a:rPr lang="en-US" altLang="zh-CN" dirty="0"/>
              <a:t>3. </a:t>
            </a:r>
            <a:r>
              <a:rPr lang="zh-CN" altLang="en-US" dirty="0"/>
              <a:t>非易失性（不可更新性）</a:t>
            </a:r>
            <a:r>
              <a:rPr lang="en-US" altLang="zh-CN" dirty="0"/>
              <a:t>:</a:t>
            </a:r>
          </a:p>
          <a:p>
            <a:r>
              <a:rPr lang="zh-CN" altLang="en-US" dirty="0"/>
              <a:t>数据仓库的数据反映的是一段相当长的时间内历史数据的内容，是不同时点的数</a:t>
            </a:r>
          </a:p>
          <a:p>
            <a:r>
              <a:rPr lang="zh-CN" altLang="en-US" dirty="0"/>
              <a:t>据库快照的集合，以及基于这些快照进行统计、综合和重组的导出数据。</a:t>
            </a:r>
          </a:p>
          <a:p>
            <a:r>
              <a:rPr lang="zh-CN" altLang="en-US" dirty="0"/>
              <a:t>数据非易失性主要是针对应用而言。数据仓库的用户对数据的操作大多是数据查</a:t>
            </a:r>
          </a:p>
          <a:p>
            <a:r>
              <a:rPr lang="zh-CN" altLang="en-US" dirty="0"/>
              <a:t>询或比较复杂的挖掘，一旦数据进入数据仓库以后，一般情况下被较长时间保留。</a:t>
            </a:r>
          </a:p>
          <a:p>
            <a:r>
              <a:rPr lang="zh-CN" altLang="en-US" dirty="0"/>
              <a:t>数据仓库中一般有大量的查询操作，但修改和删除操作很少。因此，数据经加工</a:t>
            </a:r>
          </a:p>
          <a:p>
            <a:r>
              <a:rPr lang="zh-CN" altLang="en-US" dirty="0"/>
              <a:t>和集成进入数据仓库后是极少更新的，通常只需要定期的加载和更新。</a:t>
            </a:r>
          </a:p>
          <a:p>
            <a:r>
              <a:rPr lang="en-US" altLang="zh-CN" dirty="0"/>
              <a:t>4. </a:t>
            </a:r>
            <a:r>
              <a:rPr lang="zh-CN" altLang="en-US" dirty="0"/>
              <a:t>时变性</a:t>
            </a:r>
            <a:r>
              <a:rPr lang="en-US" altLang="zh-CN" dirty="0"/>
              <a:t>:</a:t>
            </a:r>
          </a:p>
          <a:p>
            <a:r>
              <a:rPr lang="zh-CN" altLang="en-US" dirty="0"/>
              <a:t>数据仓库包含各种粒度的历史数据。数据仓库中的数据可能与某个特定日期、星</a:t>
            </a:r>
          </a:p>
          <a:p>
            <a:r>
              <a:rPr lang="zh-CN" altLang="en-US" dirty="0"/>
              <a:t>期、月份、季度或者年份有关。数据仓库的目的是通过分析企业过去一段时间业</a:t>
            </a:r>
          </a:p>
          <a:p>
            <a:r>
              <a:rPr lang="zh-CN" altLang="en-US" dirty="0"/>
              <a:t>务的经营状况，挖掘其中隐藏的模式。虽然数据仓库的用户不能修改数据，但并</a:t>
            </a:r>
          </a:p>
          <a:p>
            <a:r>
              <a:rPr lang="zh-CN" altLang="en-US" dirty="0"/>
              <a:t>不是说数据仓库的数据是永远不变的。分析的结果只能反映过去的情况，当业务</a:t>
            </a:r>
          </a:p>
          <a:p>
            <a:r>
              <a:rPr lang="zh-CN" altLang="en-US" dirty="0"/>
              <a:t>变化后，挖掘出的模式会失去时效性。因此数据仓库的数据需要更新，以适应决</a:t>
            </a:r>
          </a:p>
          <a:p>
            <a:r>
              <a:rPr lang="zh-CN" altLang="en-US" dirty="0"/>
              <a:t>策的需要。从这个角度讲，数据仓库建设是一个项目，更是一个过程。数据仓库</a:t>
            </a:r>
          </a:p>
          <a:p>
            <a:r>
              <a:rPr lang="zh-CN" altLang="en-US" dirty="0"/>
              <a:t>的数据随时间的变化表现在以下几个方面：</a:t>
            </a:r>
          </a:p>
          <a:p>
            <a:r>
              <a:rPr lang="zh-CN" altLang="en-US" dirty="0"/>
              <a:t>（</a:t>
            </a:r>
            <a:r>
              <a:rPr lang="en-US" altLang="zh-CN" dirty="0"/>
              <a:t>1</a:t>
            </a:r>
            <a:r>
              <a:rPr lang="zh-CN" altLang="en-US" dirty="0"/>
              <a:t>） 数据仓库的数据时限一般要远长于操作型数据的数据时限。</a:t>
            </a:r>
          </a:p>
          <a:p>
            <a:r>
              <a:rPr lang="zh-CN" altLang="en-US" dirty="0"/>
              <a:t>（</a:t>
            </a:r>
            <a:r>
              <a:rPr lang="en-US" altLang="zh-CN" dirty="0"/>
              <a:t>2</a:t>
            </a:r>
            <a:r>
              <a:rPr lang="zh-CN" altLang="en-US" dirty="0"/>
              <a:t>） 操作型系统存储的是当前数据，而数据仓库中的数据是历史数据。</a:t>
            </a:r>
          </a:p>
          <a:p>
            <a:r>
              <a:rPr lang="zh-CN" altLang="en-US" dirty="0"/>
              <a:t>（</a:t>
            </a:r>
            <a:r>
              <a:rPr lang="en-US" altLang="zh-CN" dirty="0"/>
              <a:t>3</a:t>
            </a:r>
            <a:r>
              <a:rPr lang="zh-CN" altLang="en-US" dirty="0"/>
              <a:t>） 数据仓库中的数据是按照时间顺序追加的，它们都带有时间属性。</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8092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459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449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39321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47684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849C2A-8E95-4FC5-A23A-17CF15F70009}"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651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755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05197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243065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4005981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8079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Date Placeholder 7"/>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9" name="Footer Placeholder 8"/>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10" name="Slide Number Placeholder 9"/>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19114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7" name="Date Placeholder 6"/>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pPr defTabSz="914400"/>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2589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90515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24224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9" name="Date Placeholder 8"/>
          <p:cNvSpPr>
            <a:spLocks noGrp="1"/>
          </p:cNvSpPr>
          <p:nvPr>
            <p:ph type="dt" sz="half" idx="10"/>
          </p:nvPr>
        </p:nvSpPr>
        <p:spPr/>
        <p:txBody>
          <a:body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pPr defTabSz="914400"/>
            <a:endParaRPr lang="zh-CN" altLang="en-US">
              <a:solidFill>
                <a:prstClr val="black">
                  <a:tint val="75000"/>
                </a:prstClr>
              </a:solidFill>
            </a:endParaRPr>
          </a:p>
        </p:txBody>
      </p:sp>
      <p:sp>
        <p:nvSpPr>
          <p:cNvPr id="11" name="Slide Number Placeholder 10"/>
          <p:cNvSpPr>
            <a:spLocks noGrp="1"/>
          </p:cNvSpPr>
          <p:nvPr>
            <p:ph type="sldNum" sz="quarter" idx="12"/>
          </p:nvPr>
        </p:nvSpPr>
        <p:spPr/>
        <p:txBody>
          <a:body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3907429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764DE79-268F-4C1A-8933-263129D2AF90}" type="datetimeFigureOut">
              <a:rPr lang="en-US" smtClean="0"/>
              <a:t>11/16/2022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263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defTabSz="914400"/>
            <a:fld id="{16E5758D-A3C3-4E88-8AC0-22500507BD7E}" type="datetimeFigureOut">
              <a:rPr lang="zh-CN" altLang="en-US" smtClean="0">
                <a:solidFill>
                  <a:prstClr val="black">
                    <a:tint val="75000"/>
                  </a:prstClr>
                </a:solidFill>
              </a:rPr>
              <a:pPr defTabSz="914400"/>
              <a:t>2022/11/16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defTabSz="914400"/>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defTabSz="914400"/>
            <a:fld id="{AA4E786F-588D-4932-A7B2-AE3451FA4ACA}" type="slidenum">
              <a:rPr lang="zh-CN" altLang="en-US" smtClean="0">
                <a:solidFill>
                  <a:prstClr val="black">
                    <a:tint val="75000"/>
                  </a:prstClr>
                </a:solidFill>
              </a:rPr>
              <a:pPr defTabSz="914400"/>
              <a:t>‹#›</a:t>
            </a:fld>
            <a:endParaRPr lang="zh-CN" altLang="en-US">
              <a:solidFill>
                <a:prstClr val="black">
                  <a:tint val="75000"/>
                </a:prstClr>
              </a:solidFill>
            </a:endParaRPr>
          </a:p>
        </p:txBody>
      </p:sp>
    </p:spTree>
    <p:extLst>
      <p:ext uri="{BB962C8B-B14F-4D97-AF65-F5344CB8AC3E}">
        <p14:creationId xmlns:p14="http://schemas.microsoft.com/office/powerpoint/2010/main" val="1237318102"/>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Lst>
  <p:transition spd="slow">
    <p:wipe/>
  </p:transition>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package" Target="../embeddings/Microsoft_Word_Document.docx"/><Relationship Id="rId5" Type="http://schemas.openxmlformats.org/officeDocument/2006/relationships/image" Target="../media/image13.emf"/><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21.jpg"/><Relationship Id="rId13" Type="http://schemas.openxmlformats.org/officeDocument/2006/relationships/image" Target="../media/image26.jpg"/><Relationship Id="rId3" Type="http://schemas.openxmlformats.org/officeDocument/2006/relationships/image" Target="../media/image16.jpg"/><Relationship Id="rId7" Type="http://schemas.openxmlformats.org/officeDocument/2006/relationships/image" Target="../media/image20.jpg"/><Relationship Id="rId12" Type="http://schemas.openxmlformats.org/officeDocument/2006/relationships/image" Target="../media/image25.jpg"/><Relationship Id="rId2" Type="http://schemas.openxmlformats.org/officeDocument/2006/relationships/image" Target="../media/image15.jpg"/><Relationship Id="rId1" Type="http://schemas.openxmlformats.org/officeDocument/2006/relationships/slideLayout" Target="../slideLayouts/slideLayout1.xml"/><Relationship Id="rId6" Type="http://schemas.openxmlformats.org/officeDocument/2006/relationships/image" Target="../media/image19.jpg"/><Relationship Id="rId11" Type="http://schemas.openxmlformats.org/officeDocument/2006/relationships/image" Target="../media/image24.jpg"/><Relationship Id="rId5" Type="http://schemas.openxmlformats.org/officeDocument/2006/relationships/image" Target="../media/image18.jpg"/><Relationship Id="rId10" Type="http://schemas.openxmlformats.org/officeDocument/2006/relationships/image" Target="../media/image23.jpg"/><Relationship Id="rId4" Type="http://schemas.openxmlformats.org/officeDocument/2006/relationships/image" Target="../media/image17.jpg"/><Relationship Id="rId9" Type="http://schemas.openxmlformats.org/officeDocument/2006/relationships/image" Target="../media/image22.jpg"/><Relationship Id="rId1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8" Type="http://schemas.openxmlformats.org/officeDocument/2006/relationships/image" Target="../media/image35.jpg"/><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1.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2.jpg"/><Relationship Id="rId3" Type="http://schemas.openxmlformats.org/officeDocument/2006/relationships/image" Target="../media/image37.jpg"/><Relationship Id="rId7" Type="http://schemas.openxmlformats.org/officeDocument/2006/relationships/image" Target="../media/image41.jpg"/><Relationship Id="rId2" Type="http://schemas.openxmlformats.org/officeDocument/2006/relationships/image" Target="../media/image36.jpg"/><Relationship Id="rId1" Type="http://schemas.openxmlformats.org/officeDocument/2006/relationships/slideLayout" Target="../slideLayouts/slideLayout1.xml"/><Relationship Id="rId6" Type="http://schemas.openxmlformats.org/officeDocument/2006/relationships/image" Target="../media/image40.jpg"/><Relationship Id="rId11" Type="http://schemas.openxmlformats.org/officeDocument/2006/relationships/image" Target="../media/image3.png"/><Relationship Id="rId5" Type="http://schemas.openxmlformats.org/officeDocument/2006/relationships/image" Target="../media/image39.jpg"/><Relationship Id="rId10" Type="http://schemas.openxmlformats.org/officeDocument/2006/relationships/image" Target="../media/image44.jpg"/><Relationship Id="rId4" Type="http://schemas.openxmlformats.org/officeDocument/2006/relationships/image" Target="../media/image38.jpg"/><Relationship Id="rId9" Type="http://schemas.openxmlformats.org/officeDocument/2006/relationships/image" Target="../media/image43.jp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24" name="文本框 23">
            <a:extLst>
              <a:ext uri="{FF2B5EF4-FFF2-40B4-BE49-F238E27FC236}">
                <a16:creationId xmlns:a16="http://schemas.microsoft.com/office/drawing/2014/main" id="{8ED0F10C-7497-4968-8B89-9C39A49E9B85}"/>
              </a:ext>
            </a:extLst>
          </p:cNvPr>
          <p:cNvSpPr txBox="1"/>
          <p:nvPr/>
        </p:nvSpPr>
        <p:spPr>
          <a:xfrm>
            <a:off x="5250647" y="2135713"/>
            <a:ext cx="6384614"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数仓建设</a:t>
            </a: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方案</a:t>
            </a:r>
          </a:p>
        </p:txBody>
      </p:sp>
      <p:sp>
        <p:nvSpPr>
          <p:cNvPr id="25" name="文本框 24">
            <a:extLst>
              <a:ext uri="{FF2B5EF4-FFF2-40B4-BE49-F238E27FC236}">
                <a16:creationId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Century Gothic" panose="020B0502020202020204" pitchFamily="34" charset="0"/>
                <a:ea typeface="微软雅黑"/>
              </a:rPr>
              <a:t>数仓建设</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a:t>
              </a:r>
              <a:r>
                <a:rPr lang="zh-CN" altLang="en-US" sz="1400" b="1" noProof="0" dirty="0">
                  <a:solidFill>
                    <a:prstClr val="white"/>
                  </a:solidFill>
                  <a:latin typeface="Century Gothic" panose="020B0502020202020204" pitchFamily="34" charset="0"/>
                  <a:ea typeface="微软雅黑"/>
                </a:rPr>
                <a:t>技术部</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30" name="组合 29">
            <a:extLst>
              <a:ext uri="{FF2B5EF4-FFF2-40B4-BE49-F238E27FC236}">
                <a16:creationId xmlns:a16="http://schemas.microsoft.com/office/drawing/2014/main" id="{C79A83EF-E7FC-4C9F-B3A5-8E5A66CB8AA2}"/>
              </a:ext>
            </a:extLst>
          </p:cNvPr>
          <p:cNvGrpSpPr/>
          <p:nvPr/>
        </p:nvGrpSpPr>
        <p:grpSpPr>
          <a:xfrm>
            <a:off x="7356969" y="3755067"/>
            <a:ext cx="2564697" cy="316802"/>
            <a:chOff x="1244534" y="3522134"/>
            <a:chExt cx="2389436" cy="316802"/>
          </a:xfrm>
          <a:solidFill>
            <a:srgbClr val="7F0303"/>
          </a:solidFill>
        </p:grpSpPr>
        <p:sp>
          <p:nvSpPr>
            <p:cNvPr id="31" name="矩形 30">
              <a:extLst>
                <a:ext uri="{FF2B5EF4-FFF2-40B4-BE49-F238E27FC236}">
                  <a16:creationId xmlns:a16="http://schemas.microsoft.com/office/drawing/2014/main" id="{6F87290B-A2DF-4BE4-A6C0-EDE28284ACDD}"/>
                </a:ext>
              </a:extLst>
            </p:cNvPr>
            <p:cNvSpPr/>
            <p:nvPr/>
          </p:nvSpPr>
          <p:spPr>
            <a:xfrm>
              <a:off x="1244534" y="3522134"/>
              <a:ext cx="2389436"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a16="http://schemas.microsoft.com/office/drawing/2014/main" id="{2338B91C-3E3F-46D0-A42A-EF6568DF0338}"/>
                </a:ext>
              </a:extLst>
            </p:cNvPr>
            <p:cNvSpPr txBox="1"/>
            <p:nvPr/>
          </p:nvSpPr>
          <p:spPr>
            <a:xfrm>
              <a:off x="1391641" y="3526647"/>
              <a:ext cx="2242329"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岗位：大数据</a:t>
              </a:r>
              <a:r>
                <a:rPr lang="zh-CN" altLang="en-US" sz="1400" b="1" noProof="0" dirty="0">
                  <a:solidFill>
                    <a:prstClr val="white"/>
                  </a:solidFill>
                  <a:latin typeface="Century Gothic" panose="020B0502020202020204" pitchFamily="34" charset="0"/>
                  <a:ea typeface="微软雅黑"/>
                </a:rPr>
                <a:t>工程师</a:t>
              </a:r>
              <a:endPar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endParaRPr>
            </a:p>
          </p:txBody>
        </p:sp>
      </p:gr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grpSp>
        <p:nvGrpSpPr>
          <p:cNvPr id="44" name="组合 43">
            <a:extLst>
              <a:ext uri="{FF2B5EF4-FFF2-40B4-BE49-F238E27FC236}">
                <a16:creationId xmlns:a16="http://schemas.microsoft.com/office/drawing/2014/main" id="{DAC09BC5-666C-43B7-A059-B34F1D596C54}"/>
              </a:ext>
            </a:extLst>
          </p:cNvPr>
          <p:cNvGrpSpPr/>
          <p:nvPr/>
        </p:nvGrpSpPr>
        <p:grpSpPr>
          <a:xfrm>
            <a:off x="0" y="0"/>
            <a:ext cx="12192000" cy="228600"/>
            <a:chOff x="0" y="6629400"/>
            <a:chExt cx="12192000" cy="228600"/>
          </a:xfrm>
        </p:grpSpPr>
        <p:grpSp>
          <p:nvGrpSpPr>
            <p:cNvPr id="45" name="组合 44">
              <a:extLst>
                <a:ext uri="{FF2B5EF4-FFF2-40B4-BE49-F238E27FC236}">
                  <a16:creationId xmlns:a16="http://schemas.microsoft.com/office/drawing/2014/main" id="{6BBEBE33-73B4-4F6A-BA7B-1D5B9F2E2E26}"/>
                </a:ext>
              </a:extLst>
            </p:cNvPr>
            <p:cNvGrpSpPr/>
            <p:nvPr/>
          </p:nvGrpSpPr>
          <p:grpSpPr>
            <a:xfrm>
              <a:off x="0" y="6629400"/>
              <a:ext cx="6096000" cy="228600"/>
              <a:chOff x="0" y="6629400"/>
              <a:chExt cx="6822268" cy="228600"/>
            </a:xfrm>
          </p:grpSpPr>
          <p:sp>
            <p:nvSpPr>
              <p:cNvPr id="51" name="矩形 50">
                <a:extLst>
                  <a:ext uri="{FF2B5EF4-FFF2-40B4-BE49-F238E27FC236}">
                    <a16:creationId xmlns:a16="http://schemas.microsoft.com/office/drawing/2014/main" id="{1A6E7052-8BAE-4373-91D6-0FAA1570FBC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DADD60A8-3C8E-4BB6-A413-F849D491089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F1D87B47-2AAB-42A6-8FFF-97DDFEFCAC7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4" name="矩形 53">
                <a:extLst>
                  <a:ext uri="{FF2B5EF4-FFF2-40B4-BE49-F238E27FC236}">
                    <a16:creationId xmlns:a16="http://schemas.microsoft.com/office/drawing/2014/main" id="{B3EE3386-ABDA-40F3-9F01-42A045B3518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6" name="组合 45">
              <a:extLst>
                <a:ext uri="{FF2B5EF4-FFF2-40B4-BE49-F238E27FC236}">
                  <a16:creationId xmlns:a16="http://schemas.microsoft.com/office/drawing/2014/main" id="{90E65833-AEF6-4095-9576-2053EF4E0FE7}"/>
                </a:ext>
              </a:extLst>
            </p:cNvPr>
            <p:cNvGrpSpPr/>
            <p:nvPr/>
          </p:nvGrpSpPr>
          <p:grpSpPr>
            <a:xfrm>
              <a:off x="6096000" y="6629400"/>
              <a:ext cx="6096000" cy="228600"/>
              <a:chOff x="0" y="6629400"/>
              <a:chExt cx="6822268" cy="228600"/>
            </a:xfrm>
          </p:grpSpPr>
          <p:sp>
            <p:nvSpPr>
              <p:cNvPr id="47" name="矩形 46">
                <a:extLst>
                  <a:ext uri="{FF2B5EF4-FFF2-40B4-BE49-F238E27FC236}">
                    <a16:creationId xmlns:a16="http://schemas.microsoft.com/office/drawing/2014/main" id="{A261ADD6-A5A0-401F-B735-75709285453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8" name="矩形 47">
                <a:extLst>
                  <a:ext uri="{FF2B5EF4-FFF2-40B4-BE49-F238E27FC236}">
                    <a16:creationId xmlns:a16="http://schemas.microsoft.com/office/drawing/2014/main" id="{CD363411-C167-4A03-8A26-C937E69B58F7}"/>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9" name="矩形 48">
                <a:extLst>
                  <a:ext uri="{FF2B5EF4-FFF2-40B4-BE49-F238E27FC236}">
                    <a16:creationId xmlns:a16="http://schemas.microsoft.com/office/drawing/2014/main" id="{5D1C6557-4A71-4130-BBA7-B8077B3119D5}"/>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8999ACF3-7254-4D28-A421-7FAF5CEA380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pic>
        <p:nvPicPr>
          <p:cNvPr id="2" name="Picture 2" descr="上海光潾网络科技有限公司招聘】-猎聘">
            <a:extLst>
              <a:ext uri="{FF2B5EF4-FFF2-40B4-BE49-F238E27FC236}">
                <a16:creationId xmlns:a16="http://schemas.microsoft.com/office/drawing/2014/main" id="{8E0098AC-14D3-A8D7-A2BF-922679E28D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416" y="2599199"/>
            <a:ext cx="1331672" cy="1222043"/>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6251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02</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数仓分层</a:t>
            </a: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276999"/>
          </a:xfrm>
          <a:prstGeom prst="rect">
            <a:avLst/>
          </a:prstGeom>
        </p:spPr>
        <p:txBody>
          <a:bodyPr wrap="square">
            <a:spAutoFit/>
          </a:bodyPr>
          <a:lstStyle/>
          <a:p>
            <a:pPr lvl="0" defTabSz="914400">
              <a:defRPr/>
            </a:pPr>
            <a:r>
              <a:rPr lang="en-US" altLang="zh-CN" sz="1200" dirty="0">
                <a:solidFill>
                  <a:prstClr val="black"/>
                </a:solidFill>
                <a:latin typeface="Century Gothic" panose="020B0502020202020204" pitchFamily="34" charset="0"/>
              </a:rPr>
              <a:t> Data warehouse layering </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0"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2680495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79805"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42938"/>
                </a:solidFill>
                <a:latin typeface="微软雅黑"/>
                <a:ea typeface="微软雅黑"/>
              </a:rPr>
              <a:t>数仓分层架构</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17" name="图片 16">
            <a:extLst>
              <a:ext uri="{FF2B5EF4-FFF2-40B4-BE49-F238E27FC236}">
                <a16:creationId xmlns:a16="http://schemas.microsoft.com/office/drawing/2014/main" id="{007F5546-56E4-065A-B11C-866683CF1D31}"/>
              </a:ext>
            </a:extLst>
          </p:cNvPr>
          <p:cNvPicPr>
            <a:picLocks noChangeAspect="1"/>
          </p:cNvPicPr>
          <p:nvPr/>
        </p:nvPicPr>
        <p:blipFill>
          <a:blip r:embed="rId4"/>
          <a:stretch>
            <a:fillRect/>
          </a:stretch>
        </p:blipFill>
        <p:spPr>
          <a:xfrm>
            <a:off x="0" y="1248678"/>
            <a:ext cx="12192000" cy="4972050"/>
          </a:xfrm>
          <a:prstGeom prst="rect">
            <a:avLst/>
          </a:prstGeom>
        </p:spPr>
      </p:pic>
    </p:spTree>
    <p:extLst>
      <p:ext uri="{BB962C8B-B14F-4D97-AF65-F5344CB8AC3E}">
        <p14:creationId xmlns:p14="http://schemas.microsoft.com/office/powerpoint/2010/main" val="369155864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234872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42938"/>
                </a:solidFill>
                <a:latin typeface="微软雅黑"/>
                <a:ea typeface="微软雅黑"/>
              </a:rPr>
              <a:t>数仓分层架构</a:t>
            </a:r>
            <a:r>
              <a:rPr lang="en-US" altLang="zh-CN" sz="2000" b="1" dirty="0">
                <a:solidFill>
                  <a:srgbClr val="142938"/>
                </a:solidFill>
                <a:latin typeface="微软雅黑"/>
                <a:ea typeface="微软雅黑"/>
              </a:rPr>
              <a:t>-</a:t>
            </a:r>
            <a:r>
              <a:rPr lang="zh-CN" altLang="en-US" sz="2000" b="1" dirty="0">
                <a:solidFill>
                  <a:srgbClr val="142938"/>
                </a:solidFill>
                <a:latin typeface="微软雅黑"/>
                <a:ea typeface="微软雅黑"/>
              </a:rPr>
              <a:t>分层</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78338582-8f7b-4e32-83e1-e9fc1ce29c43">
            <a:extLst>
              <a:ext uri="{FF2B5EF4-FFF2-40B4-BE49-F238E27FC236}">
                <a16:creationId xmlns:a16="http://schemas.microsoft.com/office/drawing/2014/main" id="{CF09F5F2-EE8A-4463-9C70-15B23440577A}"/>
              </a:ext>
            </a:extLst>
          </p:cNvPr>
          <p:cNvGrpSpPr>
            <a:grpSpLocks noChangeAspect="1"/>
          </p:cNvGrpSpPr>
          <p:nvPr/>
        </p:nvGrpSpPr>
        <p:grpSpPr>
          <a:xfrm>
            <a:off x="131486" y="1820078"/>
            <a:ext cx="11712851" cy="4690477"/>
            <a:chOff x="388661" y="1284217"/>
            <a:chExt cx="11712851" cy="3400125"/>
          </a:xfrm>
        </p:grpSpPr>
        <p:sp>
          <p:nvSpPr>
            <p:cNvPr id="19" name="矩形: 圆角 29">
              <a:extLst>
                <a:ext uri="{FF2B5EF4-FFF2-40B4-BE49-F238E27FC236}">
                  <a16:creationId xmlns:a16="http://schemas.microsoft.com/office/drawing/2014/main" id="{0B6942A9-68F0-4009-8F15-EA5DB9567F71}"/>
                </a:ext>
              </a:extLst>
            </p:cNvPr>
            <p:cNvSpPr/>
            <p:nvPr/>
          </p:nvSpPr>
          <p:spPr>
            <a:xfrm>
              <a:off x="388661" y="4365104"/>
              <a:ext cx="11712851" cy="133390"/>
            </a:xfrm>
            <a:prstGeom prst="roundRect">
              <a:avLst>
                <a:gd name="adj" fmla="val 50000"/>
              </a:avLst>
            </a:prstGeom>
            <a:solidFill>
              <a:schemeClr val="accent1"/>
            </a:solidFill>
            <a:ln w="25400" cap="flat" cmpd="sng">
              <a:noFill/>
              <a:prstDash val="solid"/>
              <a:miter/>
              <a:headEnd type="none" w="med" len="med"/>
              <a:tailEnd type="none" w="med" len="me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nvGrpSpPr>
            <p:cNvPr id="20" name="组合 19">
              <a:extLst>
                <a:ext uri="{FF2B5EF4-FFF2-40B4-BE49-F238E27FC236}">
                  <a16:creationId xmlns:a16="http://schemas.microsoft.com/office/drawing/2014/main" id="{BD262702-CA4A-4243-B085-EB032739625B}"/>
                </a:ext>
              </a:extLst>
            </p:cNvPr>
            <p:cNvGrpSpPr/>
            <p:nvPr/>
          </p:nvGrpSpPr>
          <p:grpSpPr>
            <a:xfrm>
              <a:off x="388662" y="1284217"/>
              <a:ext cx="7825101" cy="3400125"/>
              <a:chOff x="627072" y="1284217"/>
              <a:chExt cx="7825101" cy="3400125"/>
            </a:xfrm>
          </p:grpSpPr>
          <p:grpSp>
            <p:nvGrpSpPr>
              <p:cNvPr id="21" name="组合 20">
                <a:extLst>
                  <a:ext uri="{FF2B5EF4-FFF2-40B4-BE49-F238E27FC236}">
                    <a16:creationId xmlns:a16="http://schemas.microsoft.com/office/drawing/2014/main" id="{546A8004-11F0-48D3-A479-F874506BAC74}"/>
                  </a:ext>
                </a:extLst>
              </p:cNvPr>
              <p:cNvGrpSpPr/>
              <p:nvPr/>
            </p:nvGrpSpPr>
            <p:grpSpPr>
              <a:xfrm>
                <a:off x="627072" y="1288638"/>
                <a:ext cx="1904999" cy="2941187"/>
                <a:chOff x="264346" y="2192729"/>
                <a:chExt cx="1904999" cy="2941187"/>
              </a:xfrm>
            </p:grpSpPr>
            <p:grpSp>
              <p:nvGrpSpPr>
                <p:cNvPr id="41" name="组合 40">
                  <a:extLst>
                    <a:ext uri="{FF2B5EF4-FFF2-40B4-BE49-F238E27FC236}">
                      <a16:creationId xmlns:a16="http://schemas.microsoft.com/office/drawing/2014/main" id="{DC5E6FFE-19D0-4F96-96C3-711453BD9092}"/>
                    </a:ext>
                  </a:extLst>
                </p:cNvPr>
                <p:cNvGrpSpPr/>
                <p:nvPr/>
              </p:nvGrpSpPr>
              <p:grpSpPr>
                <a:xfrm>
                  <a:off x="264346" y="2192729"/>
                  <a:ext cx="1904999" cy="2657576"/>
                  <a:chOff x="3284967" y="4739417"/>
                  <a:chExt cx="3809998" cy="5315151"/>
                </a:xfrm>
              </p:grpSpPr>
              <p:sp>
                <p:nvSpPr>
                  <p:cNvPr id="43" name="矩形: 圆角 4">
                    <a:extLst>
                      <a:ext uri="{FF2B5EF4-FFF2-40B4-BE49-F238E27FC236}">
                        <a16:creationId xmlns:a16="http://schemas.microsoft.com/office/drawing/2014/main" id="{8A51CC74-93AE-4794-A62A-76F85A025EE5}"/>
                      </a:ext>
                    </a:extLst>
                  </p:cNvPr>
                  <p:cNvSpPr/>
                  <p:nvPr/>
                </p:nvSpPr>
                <p:spPr>
                  <a:xfrm>
                    <a:off x="3284967" y="4739417"/>
                    <a:ext cx="3809998"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任意多边形: 形状 5">
                    <a:extLst>
                      <a:ext uri="{FF2B5EF4-FFF2-40B4-BE49-F238E27FC236}">
                        <a16:creationId xmlns:a16="http://schemas.microsoft.com/office/drawing/2014/main" id="{0CF5A961-9528-40DD-BECD-222C85E5CDE7}"/>
                      </a:ext>
                    </a:extLst>
                  </p:cNvPr>
                  <p:cNvSpPr>
                    <a:spLocks/>
                  </p:cNvSpPr>
                  <p:nvPr/>
                </p:nvSpPr>
                <p:spPr bwMode="auto">
                  <a:xfrm>
                    <a:off x="4443383" y="645799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42" name="等腰三角形 41">
                  <a:extLst>
                    <a:ext uri="{FF2B5EF4-FFF2-40B4-BE49-F238E27FC236}">
                      <a16:creationId xmlns:a16="http://schemas.microsoft.com/office/drawing/2014/main" id="{93F746A0-62A6-4392-8A07-DB4660600C1C}"/>
                    </a:ext>
                  </a:extLst>
                </p:cNvPr>
                <p:cNvSpPr/>
                <p:nvPr/>
              </p:nvSpPr>
              <p:spPr>
                <a:xfrm rot="10800000">
                  <a:off x="1037363" y="4845884"/>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Arial"/>
                    <a:ea typeface="微软雅黑"/>
                    <a:cs typeface="+mn-cs"/>
                  </a:endParaRPr>
                </a:p>
              </p:txBody>
            </p:sp>
          </p:grpSp>
          <p:grpSp>
            <p:nvGrpSpPr>
              <p:cNvPr id="22" name="组合 21">
                <a:extLst>
                  <a:ext uri="{FF2B5EF4-FFF2-40B4-BE49-F238E27FC236}">
                    <a16:creationId xmlns:a16="http://schemas.microsoft.com/office/drawing/2014/main" id="{68A34734-3D21-4FC4-BF36-B7387AD8B761}"/>
                  </a:ext>
                </a:extLst>
              </p:cNvPr>
              <p:cNvGrpSpPr/>
              <p:nvPr/>
            </p:nvGrpSpPr>
            <p:grpSpPr>
              <a:xfrm>
                <a:off x="2585493" y="1288638"/>
                <a:ext cx="1905000" cy="2915486"/>
                <a:chOff x="-81489" y="2192729"/>
                <a:chExt cx="1905000" cy="2915486"/>
              </a:xfrm>
            </p:grpSpPr>
            <p:grpSp>
              <p:nvGrpSpPr>
                <p:cNvPr id="37" name="组合 36">
                  <a:extLst>
                    <a:ext uri="{FF2B5EF4-FFF2-40B4-BE49-F238E27FC236}">
                      <a16:creationId xmlns:a16="http://schemas.microsoft.com/office/drawing/2014/main" id="{0E8EEB9D-EA4E-42FD-8EFD-0E8041FC72A5}"/>
                    </a:ext>
                  </a:extLst>
                </p:cNvPr>
                <p:cNvGrpSpPr/>
                <p:nvPr/>
              </p:nvGrpSpPr>
              <p:grpSpPr>
                <a:xfrm>
                  <a:off x="-81489" y="2192729"/>
                  <a:ext cx="1905000" cy="2657576"/>
                  <a:chOff x="2593297" y="4739417"/>
                  <a:chExt cx="3809999" cy="5315151"/>
                </a:xfrm>
              </p:grpSpPr>
              <p:sp>
                <p:nvSpPr>
                  <p:cNvPr id="39" name="矩形: 圆角 11">
                    <a:extLst>
                      <a:ext uri="{FF2B5EF4-FFF2-40B4-BE49-F238E27FC236}">
                        <a16:creationId xmlns:a16="http://schemas.microsoft.com/office/drawing/2014/main" id="{AAB36F4F-2B79-4603-BA7E-226646527563}"/>
                      </a:ext>
                    </a:extLst>
                  </p:cNvPr>
                  <p:cNvSpPr/>
                  <p:nvPr/>
                </p:nvSpPr>
                <p:spPr>
                  <a:xfrm>
                    <a:off x="2593297" y="4739417"/>
                    <a:ext cx="3809999" cy="5315151"/>
                  </a:xfrm>
                  <a:prstGeom prst="roundRect">
                    <a:avLst>
                      <a:gd name="adj" fmla="val 3932"/>
                    </a:avLst>
                  </a:prstGeom>
                  <a:solidFill>
                    <a:schemeClr val="accent2"/>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40" name="任意多边形: 形状 12">
                    <a:extLst>
                      <a:ext uri="{FF2B5EF4-FFF2-40B4-BE49-F238E27FC236}">
                        <a16:creationId xmlns:a16="http://schemas.microsoft.com/office/drawing/2014/main" id="{6EAC5C7A-DCD2-4083-8151-E7A8038D0176}"/>
                      </a:ext>
                    </a:extLst>
                  </p:cNvPr>
                  <p:cNvSpPr>
                    <a:spLocks/>
                  </p:cNvSpPr>
                  <p:nvPr/>
                </p:nvSpPr>
                <p:spPr bwMode="auto">
                  <a:xfrm>
                    <a:off x="4292856" y="6488397"/>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8" name="等腰三角形 37">
                  <a:extLst>
                    <a:ext uri="{FF2B5EF4-FFF2-40B4-BE49-F238E27FC236}">
                      <a16:creationId xmlns:a16="http://schemas.microsoft.com/office/drawing/2014/main" id="{7D95715F-029F-4C94-A5E9-2F75CA13231B}"/>
                    </a:ext>
                  </a:extLst>
                </p:cNvPr>
                <p:cNvSpPr/>
                <p:nvPr/>
              </p:nvSpPr>
              <p:spPr>
                <a:xfrm rot="10800000">
                  <a:off x="621274" y="4820183"/>
                  <a:ext cx="334117" cy="288032"/>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3" name="组合 22">
                <a:extLst>
                  <a:ext uri="{FF2B5EF4-FFF2-40B4-BE49-F238E27FC236}">
                    <a16:creationId xmlns:a16="http://schemas.microsoft.com/office/drawing/2014/main" id="{1C59A0B0-A790-4E00-814F-C29AF7B5C042}"/>
                  </a:ext>
                </a:extLst>
              </p:cNvPr>
              <p:cNvGrpSpPr/>
              <p:nvPr/>
            </p:nvGrpSpPr>
            <p:grpSpPr>
              <a:xfrm>
                <a:off x="4576310" y="1284217"/>
                <a:ext cx="1905000" cy="2919907"/>
                <a:chOff x="-394928" y="2188308"/>
                <a:chExt cx="1905000" cy="2919907"/>
              </a:xfrm>
            </p:grpSpPr>
            <p:grpSp>
              <p:nvGrpSpPr>
                <p:cNvPr id="33" name="组合 32">
                  <a:extLst>
                    <a:ext uri="{FF2B5EF4-FFF2-40B4-BE49-F238E27FC236}">
                      <a16:creationId xmlns:a16="http://schemas.microsoft.com/office/drawing/2014/main" id="{6D906598-E19B-42EC-B658-9230D8CA2F7C}"/>
                    </a:ext>
                  </a:extLst>
                </p:cNvPr>
                <p:cNvGrpSpPr/>
                <p:nvPr/>
              </p:nvGrpSpPr>
              <p:grpSpPr>
                <a:xfrm>
                  <a:off x="-394928" y="2188308"/>
                  <a:ext cx="1905000" cy="2657576"/>
                  <a:chOff x="1966422" y="4730575"/>
                  <a:chExt cx="3809999" cy="5315151"/>
                </a:xfrm>
              </p:grpSpPr>
              <p:sp>
                <p:nvSpPr>
                  <p:cNvPr id="35" name="矩形: 圆角 18">
                    <a:extLst>
                      <a:ext uri="{FF2B5EF4-FFF2-40B4-BE49-F238E27FC236}">
                        <a16:creationId xmlns:a16="http://schemas.microsoft.com/office/drawing/2014/main" id="{1FB26143-F5C7-4FF3-8485-C268FD657059}"/>
                      </a:ext>
                    </a:extLst>
                  </p:cNvPr>
                  <p:cNvSpPr/>
                  <p:nvPr/>
                </p:nvSpPr>
                <p:spPr>
                  <a:xfrm>
                    <a:off x="1966422" y="4730575"/>
                    <a:ext cx="3809999" cy="5315151"/>
                  </a:xfrm>
                  <a:prstGeom prst="roundRect">
                    <a:avLst>
                      <a:gd name="adj" fmla="val 3932"/>
                    </a:avLst>
                  </a:prstGeom>
                  <a:solidFill>
                    <a:schemeClr val="accent1"/>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6" name="任意多边形: 形状 19">
                    <a:extLst>
                      <a:ext uri="{FF2B5EF4-FFF2-40B4-BE49-F238E27FC236}">
                        <a16:creationId xmlns:a16="http://schemas.microsoft.com/office/drawing/2014/main" id="{972A7CB2-6042-47CA-A779-8F1E6EB9FD94}"/>
                      </a:ext>
                    </a:extLst>
                  </p:cNvPr>
                  <p:cNvSpPr>
                    <a:spLocks/>
                  </p:cNvSpPr>
                  <p:nvPr/>
                </p:nvSpPr>
                <p:spPr bwMode="auto">
                  <a:xfrm>
                    <a:off x="3085902" y="6649061"/>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4" name="等腰三角形 33">
                  <a:extLst>
                    <a:ext uri="{FF2B5EF4-FFF2-40B4-BE49-F238E27FC236}">
                      <a16:creationId xmlns:a16="http://schemas.microsoft.com/office/drawing/2014/main" id="{CAC7E1E4-097C-43B2-89B5-274BA91E40F5}"/>
                    </a:ext>
                  </a:extLst>
                </p:cNvPr>
                <p:cNvSpPr/>
                <p:nvPr/>
              </p:nvSpPr>
              <p:spPr>
                <a:xfrm rot="10800000">
                  <a:off x="230585" y="4820183"/>
                  <a:ext cx="334117" cy="288032"/>
                </a:xfrm>
                <a:prstGeom prst="triangle">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grpSp>
            <p:nvGrpSpPr>
              <p:cNvPr id="24" name="组合 23">
                <a:extLst>
                  <a:ext uri="{FF2B5EF4-FFF2-40B4-BE49-F238E27FC236}">
                    <a16:creationId xmlns:a16="http://schemas.microsoft.com/office/drawing/2014/main" id="{4ED165A5-744D-43A1-A5CC-C64ED38700EF}"/>
                  </a:ext>
                </a:extLst>
              </p:cNvPr>
              <p:cNvGrpSpPr/>
              <p:nvPr/>
            </p:nvGrpSpPr>
            <p:grpSpPr>
              <a:xfrm>
                <a:off x="6547173" y="1284217"/>
                <a:ext cx="1905000" cy="2925087"/>
                <a:chOff x="-728321" y="2188308"/>
                <a:chExt cx="1905000" cy="2925087"/>
              </a:xfrm>
            </p:grpSpPr>
            <p:grpSp>
              <p:nvGrpSpPr>
                <p:cNvPr id="29" name="组合 28">
                  <a:extLst>
                    <a:ext uri="{FF2B5EF4-FFF2-40B4-BE49-F238E27FC236}">
                      <a16:creationId xmlns:a16="http://schemas.microsoft.com/office/drawing/2014/main" id="{E23DB4CF-A188-41C9-B03C-2D6B0C75E1B2}"/>
                    </a:ext>
                  </a:extLst>
                </p:cNvPr>
                <p:cNvGrpSpPr/>
                <p:nvPr/>
              </p:nvGrpSpPr>
              <p:grpSpPr>
                <a:xfrm>
                  <a:off x="-728321" y="2188308"/>
                  <a:ext cx="1905000" cy="2657576"/>
                  <a:chOff x="1299636" y="4730575"/>
                  <a:chExt cx="3809999" cy="5315151"/>
                </a:xfrm>
              </p:grpSpPr>
              <p:sp>
                <p:nvSpPr>
                  <p:cNvPr id="31" name="矩形: 圆角 25">
                    <a:extLst>
                      <a:ext uri="{FF2B5EF4-FFF2-40B4-BE49-F238E27FC236}">
                        <a16:creationId xmlns:a16="http://schemas.microsoft.com/office/drawing/2014/main" id="{B9EE8977-5BB0-46E2-8698-7ED169E9191E}"/>
                      </a:ext>
                    </a:extLst>
                  </p:cNvPr>
                  <p:cNvSpPr/>
                  <p:nvPr/>
                </p:nvSpPr>
                <p:spPr>
                  <a:xfrm>
                    <a:off x="1299636" y="4730575"/>
                    <a:ext cx="3809999" cy="5315151"/>
                  </a:xfrm>
                  <a:prstGeom prst="roundRect">
                    <a:avLst>
                      <a:gd name="adj" fmla="val 3932"/>
                    </a:avLst>
                  </a:prstGeom>
                  <a:solidFill>
                    <a:schemeClr val="accent4"/>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32" name="任意多边形: 形状 26">
                    <a:extLst>
                      <a:ext uri="{FF2B5EF4-FFF2-40B4-BE49-F238E27FC236}">
                        <a16:creationId xmlns:a16="http://schemas.microsoft.com/office/drawing/2014/main" id="{BBDE4095-9891-4AF3-8CF8-38C05947FB23}"/>
                      </a:ext>
                    </a:extLst>
                  </p:cNvPr>
                  <p:cNvSpPr>
                    <a:spLocks/>
                  </p:cNvSpPr>
                  <p:nvPr/>
                </p:nvSpPr>
                <p:spPr bwMode="auto">
                  <a:xfrm>
                    <a:off x="2538218" y="6662459"/>
                    <a:ext cx="979112" cy="979368"/>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grpSp>
            <p:sp>
              <p:nvSpPr>
                <p:cNvPr id="30" name="等腰三角形 29">
                  <a:extLst>
                    <a:ext uri="{FF2B5EF4-FFF2-40B4-BE49-F238E27FC236}">
                      <a16:creationId xmlns:a16="http://schemas.microsoft.com/office/drawing/2014/main" id="{7A3C9798-6EA0-4E9E-AD7B-4E8E52D416A1}"/>
                    </a:ext>
                  </a:extLst>
                </p:cNvPr>
                <p:cNvSpPr/>
                <p:nvPr/>
              </p:nvSpPr>
              <p:spPr>
                <a:xfrm rot="10800000">
                  <a:off x="137011" y="4825363"/>
                  <a:ext cx="334117" cy="2880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grpSp>
          <p:sp>
            <p:nvSpPr>
              <p:cNvPr id="25" name="椭圆 24">
                <a:extLst>
                  <a:ext uri="{FF2B5EF4-FFF2-40B4-BE49-F238E27FC236}">
                    <a16:creationId xmlns:a16="http://schemas.microsoft.com/office/drawing/2014/main" id="{FA9D0794-F59D-4205-9232-99C4573BC6A3}"/>
                  </a:ext>
                </a:extLst>
              </p:cNvPr>
              <p:cNvSpPr/>
              <p:nvPr/>
            </p:nvSpPr>
            <p:spPr>
              <a:xfrm>
                <a:off x="5133095" y="4191690"/>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Arial"/>
                    <a:ea typeface="微软雅黑"/>
                    <a:cs typeface="+mn-cs"/>
                  </a:rPr>
                  <a:t>3</a:t>
                </a:r>
              </a:p>
            </p:txBody>
          </p:sp>
          <p:sp>
            <p:nvSpPr>
              <p:cNvPr id="26" name="椭圆 25">
                <a:extLst>
                  <a:ext uri="{FF2B5EF4-FFF2-40B4-BE49-F238E27FC236}">
                    <a16:creationId xmlns:a16="http://schemas.microsoft.com/office/drawing/2014/main" id="{DB599283-310D-4094-AA89-8E1072A06C1A}"/>
                  </a:ext>
                </a:extLst>
              </p:cNvPr>
              <p:cNvSpPr/>
              <p:nvPr/>
            </p:nvSpPr>
            <p:spPr>
              <a:xfrm>
                <a:off x="3241528"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Arial"/>
                    <a:ea typeface="微软雅黑"/>
                    <a:cs typeface="+mn-cs"/>
                  </a:rPr>
                  <a:t>2</a:t>
                </a:r>
              </a:p>
            </p:txBody>
          </p:sp>
          <p:sp>
            <p:nvSpPr>
              <p:cNvPr id="27" name="椭圆 26">
                <a:extLst>
                  <a:ext uri="{FF2B5EF4-FFF2-40B4-BE49-F238E27FC236}">
                    <a16:creationId xmlns:a16="http://schemas.microsoft.com/office/drawing/2014/main" id="{7F39548A-F484-4E6D-81B5-4A39595BE538}"/>
                  </a:ext>
                </a:extLst>
              </p:cNvPr>
              <p:cNvSpPr/>
              <p:nvPr/>
            </p:nvSpPr>
            <p:spPr>
              <a:xfrm>
                <a:off x="1327101" y="4194668"/>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Arial"/>
                    <a:ea typeface="微软雅黑"/>
                    <a:cs typeface="+mn-cs"/>
                  </a:rPr>
                  <a:t>1</a:t>
                </a:r>
                <a:endParaRPr kumimoji="0" lang="en-US" b="0"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28" name="椭圆 27">
                <a:extLst>
                  <a:ext uri="{FF2B5EF4-FFF2-40B4-BE49-F238E27FC236}">
                    <a16:creationId xmlns:a16="http://schemas.microsoft.com/office/drawing/2014/main" id="{A6DFB78F-271D-4452-B320-43973FD10BEB}"/>
                  </a:ext>
                </a:extLst>
              </p:cNvPr>
              <p:cNvSpPr/>
              <p:nvPr/>
            </p:nvSpPr>
            <p:spPr>
              <a:xfrm>
                <a:off x="7339517" y="4204124"/>
                <a:ext cx="480094" cy="480218"/>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Arial"/>
                    <a:ea typeface="微软雅黑"/>
                    <a:cs typeface="+mn-cs"/>
                  </a:rPr>
                  <a:t>4</a:t>
                </a:r>
              </a:p>
            </p:txBody>
          </p:sp>
        </p:grpSp>
      </p:grpSp>
      <p:grpSp>
        <p:nvGrpSpPr>
          <p:cNvPr id="45" name="组合 44">
            <a:extLst>
              <a:ext uri="{FF2B5EF4-FFF2-40B4-BE49-F238E27FC236}">
                <a16:creationId xmlns:a16="http://schemas.microsoft.com/office/drawing/2014/main" id="{8858C397-07A8-4630-A020-BFEC2DD35546}"/>
              </a:ext>
            </a:extLst>
          </p:cNvPr>
          <p:cNvGrpSpPr/>
          <p:nvPr/>
        </p:nvGrpSpPr>
        <p:grpSpPr>
          <a:xfrm>
            <a:off x="74582" y="2529225"/>
            <a:ext cx="7781286" cy="2896507"/>
            <a:chOff x="331757" y="2313070"/>
            <a:chExt cx="7781286" cy="2099677"/>
          </a:xfrm>
        </p:grpSpPr>
        <p:sp>
          <p:nvSpPr>
            <p:cNvPr id="46" name="矩形 45">
              <a:extLst>
                <a:ext uri="{FF2B5EF4-FFF2-40B4-BE49-F238E27FC236}">
                  <a16:creationId xmlns:a16="http://schemas.microsoft.com/office/drawing/2014/main" id="{7DABCD79-557E-486F-9C13-893D18C931BD}"/>
                </a:ext>
              </a:extLst>
            </p:cNvPr>
            <p:cNvSpPr/>
            <p:nvPr/>
          </p:nvSpPr>
          <p:spPr>
            <a:xfrm>
              <a:off x="428952" y="3290613"/>
              <a:ext cx="1773274" cy="1015663"/>
            </a:xfrm>
            <a:prstGeom prst="rect">
              <a:avLst/>
            </a:prstGeom>
          </p:spPr>
          <p:txBody>
            <a:bodyPr wrap="square">
              <a:spAutoFit/>
              <a:scene3d>
                <a:camera prst="orthographicFront"/>
                <a:lightRig rig="threePt" dir="t"/>
              </a:scene3d>
              <a:sp3d contourW="12700"/>
            </a:bodyPr>
            <a:lstStyle/>
            <a:p>
              <a:r>
                <a:rPr lang="zh-CN" altLang="en-US" sz="1200" dirty="0">
                  <a:solidFill>
                    <a:schemeClr val="bg1"/>
                  </a:solidFill>
                </a:rPr>
                <a:t>作为数据库到数据仓库的一种过渡，</a:t>
              </a:r>
              <a:r>
                <a:rPr lang="en-US" altLang="zh-CN" sz="1200" dirty="0">
                  <a:solidFill>
                    <a:schemeClr val="bg1"/>
                  </a:solidFill>
                </a:rPr>
                <a:t>ODS</a:t>
              </a:r>
              <a:r>
                <a:rPr lang="zh-CN" altLang="en-US" sz="1200" dirty="0">
                  <a:solidFill>
                    <a:schemeClr val="bg1"/>
                  </a:solidFill>
                </a:rPr>
                <a:t>的数据结构一般与数据来源保持一致，而且</a:t>
              </a:r>
              <a:r>
                <a:rPr lang="en-US" altLang="zh-CN" sz="1200" dirty="0">
                  <a:solidFill>
                    <a:schemeClr val="bg1"/>
                  </a:solidFill>
                </a:rPr>
                <a:t>ODS</a:t>
              </a:r>
              <a:r>
                <a:rPr lang="zh-CN" altLang="en-US" sz="1200" dirty="0">
                  <a:solidFill>
                    <a:schemeClr val="bg1"/>
                  </a:solidFill>
                </a:rPr>
                <a:t>的数据周期一般比较短。</a:t>
              </a:r>
              <a:r>
                <a:rPr lang="en-US" altLang="zh-CN" sz="1200" dirty="0">
                  <a:solidFill>
                    <a:schemeClr val="bg1"/>
                  </a:solidFill>
                </a:rPr>
                <a:t>ODS</a:t>
              </a:r>
              <a:r>
                <a:rPr lang="zh-CN" altLang="en-US" sz="1200" dirty="0">
                  <a:solidFill>
                    <a:schemeClr val="bg1"/>
                  </a:solidFill>
                </a:rPr>
                <a:t>的数据为后一步的数据处理做准备</a:t>
              </a:r>
            </a:p>
          </p:txBody>
        </p:sp>
        <p:sp>
          <p:nvSpPr>
            <p:cNvPr id="47" name="矩形 46">
              <a:extLst>
                <a:ext uri="{FF2B5EF4-FFF2-40B4-BE49-F238E27FC236}">
                  <a16:creationId xmlns:a16="http://schemas.microsoft.com/office/drawing/2014/main" id="{4760700D-1ADB-4E77-8355-606207BA38AA}"/>
                </a:ext>
              </a:extLst>
            </p:cNvPr>
            <p:cNvSpPr/>
            <p:nvPr/>
          </p:nvSpPr>
          <p:spPr>
            <a:xfrm>
              <a:off x="331757" y="2317238"/>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b="1" dirty="0">
                  <a:solidFill>
                    <a:prstClr val="white"/>
                  </a:solidFill>
                  <a:latin typeface="Arial"/>
                  <a:ea typeface="微软雅黑"/>
                </a:rPr>
                <a:t>ODS</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48" name="矩形 47">
              <a:extLst>
                <a:ext uri="{FF2B5EF4-FFF2-40B4-BE49-F238E27FC236}">
                  <a16:creationId xmlns:a16="http://schemas.microsoft.com/office/drawing/2014/main" id="{142F8052-18B3-4776-8C5C-546B62C103F6}"/>
                </a:ext>
              </a:extLst>
            </p:cNvPr>
            <p:cNvSpPr/>
            <p:nvPr/>
          </p:nvSpPr>
          <p:spPr>
            <a:xfrm>
              <a:off x="2466286" y="3585514"/>
              <a:ext cx="1773274" cy="691632"/>
            </a:xfrm>
            <a:prstGeom prst="rect">
              <a:avLst/>
            </a:prstGeom>
          </p:spPr>
          <p:txBody>
            <a:bodyPr wrap="square">
              <a:spAutoFit/>
              <a:scene3d>
                <a:camera prst="orthographicFront"/>
                <a:lightRig rig="threePt" dir="t"/>
              </a:scene3d>
              <a:sp3d contourW="12700"/>
            </a:bodyPr>
            <a:lstStyle/>
            <a:p>
              <a:r>
                <a:rPr lang="zh-CN" altLang="en-US" sz="1400" dirty="0">
                  <a:solidFill>
                    <a:schemeClr val="bg1"/>
                  </a:solidFill>
                </a:rPr>
                <a:t>对</a:t>
              </a:r>
              <a:r>
                <a:rPr lang="en-US" altLang="zh-CN" sz="1400" dirty="0">
                  <a:solidFill>
                    <a:schemeClr val="bg1"/>
                  </a:solidFill>
                </a:rPr>
                <a:t>ODS</a:t>
              </a:r>
              <a:r>
                <a:rPr lang="zh-CN" altLang="en-US" sz="1400" dirty="0">
                  <a:solidFill>
                    <a:schemeClr val="bg1"/>
                  </a:solidFill>
                </a:rPr>
                <a:t>层的数据进行清洗</a:t>
              </a:r>
              <a:r>
                <a:rPr lang="en-US" altLang="zh-CN" sz="1400" dirty="0">
                  <a:solidFill>
                    <a:schemeClr val="bg1"/>
                  </a:solidFill>
                </a:rPr>
                <a:t>, </a:t>
              </a:r>
              <a:r>
                <a:rPr lang="zh-CN" altLang="en-US" sz="1400" dirty="0">
                  <a:solidFill>
                    <a:schemeClr val="bg1"/>
                  </a:solidFill>
                </a:rPr>
                <a:t>空值填充</a:t>
              </a:r>
              <a:r>
                <a:rPr lang="en-US" altLang="zh-CN" sz="1400" dirty="0">
                  <a:solidFill>
                    <a:schemeClr val="bg1"/>
                  </a:solidFill>
                </a:rPr>
                <a:t>,</a:t>
              </a:r>
              <a:r>
                <a:rPr lang="zh-CN" altLang="en-US" sz="1400" dirty="0">
                  <a:solidFill>
                    <a:schemeClr val="bg1"/>
                  </a:solidFill>
                </a:rPr>
                <a:t>解析 规范化</a:t>
              </a:r>
              <a:r>
                <a:rPr lang="en-US" altLang="zh-CN" sz="1400" dirty="0">
                  <a:solidFill>
                    <a:schemeClr val="bg1"/>
                  </a:solidFill>
                </a:rPr>
                <a:t>,</a:t>
              </a:r>
              <a:r>
                <a:rPr lang="zh-CN" altLang="en-US" sz="1400" dirty="0">
                  <a:solidFill>
                    <a:schemeClr val="bg1"/>
                  </a:solidFill>
                </a:rPr>
                <a:t>维度退化至事实表 </a:t>
              </a:r>
            </a:p>
          </p:txBody>
        </p:sp>
        <p:sp>
          <p:nvSpPr>
            <p:cNvPr id="49" name="矩形 48">
              <a:extLst>
                <a:ext uri="{FF2B5EF4-FFF2-40B4-BE49-F238E27FC236}">
                  <a16:creationId xmlns:a16="http://schemas.microsoft.com/office/drawing/2014/main" id="{0FA7DFE5-AB95-4792-AD57-B9EB053D1941}"/>
                </a:ext>
              </a:extLst>
            </p:cNvPr>
            <p:cNvSpPr/>
            <p:nvPr/>
          </p:nvSpPr>
          <p:spPr>
            <a:xfrm>
              <a:off x="4403763" y="3668886"/>
              <a:ext cx="1773274" cy="691632"/>
            </a:xfrm>
            <a:prstGeom prst="rect">
              <a:avLst/>
            </a:prstGeom>
          </p:spPr>
          <p:txBody>
            <a:bodyPr wrap="square">
              <a:spAutoFit/>
              <a:scene3d>
                <a:camera prst="orthographicFront"/>
                <a:lightRig rig="threePt" dir="t"/>
              </a:scene3d>
              <a:sp3d contourW="12700"/>
            </a:bodyPr>
            <a:lstStyle/>
            <a:p>
              <a:pPr lvl="0" defTabSz="914400">
                <a:defRPr/>
              </a:pPr>
              <a:r>
                <a:rPr lang="zh-CN" altLang="en-US" sz="1400" dirty="0">
                  <a:solidFill>
                    <a:schemeClr val="bg1"/>
                  </a:solidFill>
                </a:rPr>
                <a:t>主要用于数据转换中间表的存储</a:t>
              </a:r>
              <a:r>
                <a:rPr lang="en-US" altLang="zh-CN" sz="1400" dirty="0">
                  <a:solidFill>
                    <a:schemeClr val="bg1"/>
                  </a:solidFill>
                </a:rPr>
                <a:t>, </a:t>
              </a:r>
              <a:r>
                <a:rPr lang="zh-CN" altLang="en-US" sz="1400" dirty="0">
                  <a:solidFill>
                    <a:schemeClr val="bg1"/>
                  </a:solidFill>
                </a:rPr>
                <a:t>达到中转表的复用</a:t>
              </a:r>
              <a:r>
                <a:rPr lang="en-US" altLang="zh-CN" sz="1400" dirty="0">
                  <a:solidFill>
                    <a:schemeClr val="bg1"/>
                  </a:solidFill>
                </a:rPr>
                <a:t>,, </a:t>
              </a:r>
              <a:r>
                <a:rPr lang="zh-CN" altLang="en-US" sz="1400" dirty="0">
                  <a:solidFill>
                    <a:schemeClr val="bg1"/>
                  </a:solidFill>
                </a:rPr>
                <a:t>以及临时表的管理</a:t>
              </a:r>
              <a:endParaRPr kumimoji="0" lang="en-US" altLang="zh-CN"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0" name="矩形 49">
              <a:extLst>
                <a:ext uri="{FF2B5EF4-FFF2-40B4-BE49-F238E27FC236}">
                  <a16:creationId xmlns:a16="http://schemas.microsoft.com/office/drawing/2014/main" id="{FE2F31B1-BA08-4367-B2F0-0DCF7BC6C866}"/>
                </a:ext>
              </a:extLst>
            </p:cNvPr>
            <p:cNvSpPr/>
            <p:nvPr/>
          </p:nvSpPr>
          <p:spPr>
            <a:xfrm>
              <a:off x="6339769" y="3721115"/>
              <a:ext cx="1773274" cy="691632"/>
            </a:xfrm>
            <a:prstGeom prst="rect">
              <a:avLst/>
            </a:prstGeom>
          </p:spPr>
          <p:txBody>
            <a:bodyPr wrap="square">
              <a:spAutoFit/>
              <a:scene3d>
                <a:camera prst="orthographicFront"/>
                <a:lightRig rig="threePt" dir="t"/>
              </a:scene3d>
              <a:sp3d contourW="12700"/>
            </a:bodyPr>
            <a:lstStyle/>
            <a:p>
              <a:r>
                <a:rPr lang="zh-CN" altLang="en-US" sz="1400" dirty="0">
                  <a:solidFill>
                    <a:schemeClr val="bg1"/>
                  </a:solidFill>
                </a:rPr>
                <a:t>维表层</a:t>
              </a:r>
              <a:r>
                <a:rPr lang="en-US" altLang="zh-CN" sz="1400" dirty="0">
                  <a:solidFill>
                    <a:schemeClr val="bg1"/>
                  </a:solidFill>
                </a:rPr>
                <a:t>, </a:t>
              </a:r>
              <a:r>
                <a:rPr lang="zh-CN" altLang="en-US" sz="1400" dirty="0">
                  <a:solidFill>
                    <a:schemeClr val="bg1"/>
                  </a:solidFill>
                </a:rPr>
                <a:t>可以做维表标准化</a:t>
              </a:r>
              <a:r>
                <a:rPr lang="en-US" altLang="zh-CN" sz="1400" dirty="0">
                  <a:solidFill>
                    <a:schemeClr val="bg1"/>
                  </a:solidFill>
                </a:rPr>
                <a:t>, </a:t>
              </a:r>
              <a:r>
                <a:rPr lang="zh-CN" altLang="en-US" sz="1400" dirty="0">
                  <a:solidFill>
                    <a:schemeClr val="bg1"/>
                  </a:solidFill>
                </a:rPr>
                <a:t>维度表降维 </a:t>
              </a:r>
              <a:r>
                <a:rPr lang="en-US" altLang="zh-CN" sz="1400" dirty="0">
                  <a:solidFill>
                    <a:schemeClr val="bg1"/>
                  </a:solidFill>
                </a:rPr>
                <a:t>, </a:t>
              </a:r>
              <a:r>
                <a:rPr lang="zh-CN" altLang="en-US" sz="1400" dirty="0">
                  <a:solidFill>
                    <a:schemeClr val="bg1"/>
                  </a:solidFill>
                </a:rPr>
                <a:t>公共维度抽取为维度宽表 </a:t>
              </a:r>
              <a:r>
                <a:rPr lang="en-US" altLang="zh-CN" sz="1400" dirty="0">
                  <a:solidFill>
                    <a:schemeClr val="bg1"/>
                  </a:solidFill>
                </a:rPr>
                <a:t>,</a:t>
              </a:r>
              <a:endParaRPr lang="zh-CN" altLang="en-US" sz="1400" dirty="0">
                <a:solidFill>
                  <a:schemeClr val="bg1"/>
                </a:solidFill>
              </a:endParaRPr>
            </a:p>
          </p:txBody>
        </p:sp>
        <p:sp>
          <p:nvSpPr>
            <p:cNvPr id="51" name="矩形 50">
              <a:extLst>
                <a:ext uri="{FF2B5EF4-FFF2-40B4-BE49-F238E27FC236}">
                  <a16:creationId xmlns:a16="http://schemas.microsoft.com/office/drawing/2014/main" id="{B0CA212F-6E48-4A2C-8513-497CE03FF22B}"/>
                </a:ext>
              </a:extLst>
            </p:cNvPr>
            <p:cNvSpPr/>
            <p:nvPr/>
          </p:nvSpPr>
          <p:spPr>
            <a:xfrm>
              <a:off x="2451890" y="2320147"/>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Arial"/>
                  <a:ea typeface="微软雅黑"/>
                  <a:cs typeface="+mn-cs"/>
                </a:rPr>
                <a:t>DWD</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2" name="矩形 51">
              <a:extLst>
                <a:ext uri="{FF2B5EF4-FFF2-40B4-BE49-F238E27FC236}">
                  <a16:creationId xmlns:a16="http://schemas.microsoft.com/office/drawing/2014/main" id="{D7905D02-0C48-4093-9E1C-9FFB73C2C4AA}"/>
                </a:ext>
              </a:extLst>
            </p:cNvPr>
            <p:cNvSpPr/>
            <p:nvPr/>
          </p:nvSpPr>
          <p:spPr>
            <a:xfrm>
              <a:off x="4305505" y="2314503"/>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Arial"/>
                  <a:ea typeface="微软雅黑"/>
                  <a:cs typeface="+mn-cs"/>
                </a:rPr>
                <a:t>DWM</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86BADA8A-C347-435B-A7C1-B421D9C9CB3B}"/>
                </a:ext>
              </a:extLst>
            </p:cNvPr>
            <p:cNvSpPr/>
            <p:nvPr/>
          </p:nvSpPr>
          <p:spPr>
            <a:xfrm>
              <a:off x="6275295" y="2313070"/>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Arial"/>
                  <a:ea typeface="微软雅黑"/>
                  <a:cs typeface="+mn-cs"/>
                </a:rPr>
                <a:t>DIM</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grpSp>
      <p:sp>
        <p:nvSpPr>
          <p:cNvPr id="4" name="椭圆 3">
            <a:extLst>
              <a:ext uri="{FF2B5EF4-FFF2-40B4-BE49-F238E27FC236}">
                <a16:creationId xmlns:a16="http://schemas.microsoft.com/office/drawing/2014/main" id="{93CF4879-45EC-94D0-B30F-3CA88CD04F84}"/>
              </a:ext>
            </a:extLst>
          </p:cNvPr>
          <p:cNvSpPr/>
          <p:nvPr/>
        </p:nvSpPr>
        <p:spPr>
          <a:xfrm>
            <a:off x="8810307" y="5871551"/>
            <a:ext cx="480094" cy="662461"/>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115686"/>
                </a:solidFill>
                <a:latin typeface="Arial"/>
                <a:ea typeface="微软雅黑"/>
              </a:rPr>
              <a:t>5</a:t>
            </a:r>
            <a:endParaRPr kumimoji="0" lang="en-US" sz="1800" b="0"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5" name="矩形: 圆角 25">
            <a:extLst>
              <a:ext uri="{FF2B5EF4-FFF2-40B4-BE49-F238E27FC236}">
                <a16:creationId xmlns:a16="http://schemas.microsoft.com/office/drawing/2014/main" id="{676E4893-CF2B-6787-FD8C-E8FA3C30EB3C}"/>
              </a:ext>
            </a:extLst>
          </p:cNvPr>
          <p:cNvSpPr/>
          <p:nvPr/>
        </p:nvSpPr>
        <p:spPr>
          <a:xfrm>
            <a:off x="8022451" y="1838325"/>
            <a:ext cx="1905000" cy="3666130"/>
          </a:xfrm>
          <a:prstGeom prst="roundRect">
            <a:avLst>
              <a:gd name="adj" fmla="val 3932"/>
            </a:avLst>
          </a:prstGeom>
          <a:solidFill>
            <a:schemeClr val="accent4">
              <a:lumMod val="40000"/>
              <a:lumOff val="60000"/>
            </a:schemeClr>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i="0" u="none" strike="noStrike" kern="1200" normalizeH="0" baseline="0" noProof="0" dirty="0">
              <a:solidFill>
                <a:prstClr val="black"/>
              </a:solidFill>
              <a:uLnTx/>
              <a:uFillTx/>
              <a:latin typeface="Arial"/>
              <a:ea typeface="微软雅黑"/>
              <a:cs typeface="+mn-cs"/>
            </a:endParaRPr>
          </a:p>
        </p:txBody>
      </p:sp>
      <p:sp>
        <p:nvSpPr>
          <p:cNvPr id="54" name="矩形 53">
            <a:extLst>
              <a:ext uri="{FF2B5EF4-FFF2-40B4-BE49-F238E27FC236}">
                <a16:creationId xmlns:a16="http://schemas.microsoft.com/office/drawing/2014/main" id="{E1B385E7-1AA5-35CC-E760-4C8BB63CF96B}"/>
              </a:ext>
            </a:extLst>
          </p:cNvPr>
          <p:cNvSpPr/>
          <p:nvPr/>
        </p:nvSpPr>
        <p:spPr>
          <a:xfrm>
            <a:off x="8034020" y="2529225"/>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Arial"/>
                <a:ea typeface="微软雅黑"/>
                <a:cs typeface="+mn-cs"/>
              </a:rPr>
              <a:t>DWS</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55" name="任意多边形: 形状 26">
            <a:extLst>
              <a:ext uri="{FF2B5EF4-FFF2-40B4-BE49-F238E27FC236}">
                <a16:creationId xmlns:a16="http://schemas.microsoft.com/office/drawing/2014/main" id="{08CB27EE-34D0-53A4-09A4-5B28ABFAD27B}"/>
              </a:ext>
            </a:extLst>
          </p:cNvPr>
          <p:cNvSpPr>
            <a:spLocks/>
          </p:cNvSpPr>
          <p:nvPr/>
        </p:nvSpPr>
        <p:spPr bwMode="auto">
          <a:xfrm>
            <a:off x="8810307" y="3152596"/>
            <a:ext cx="489556" cy="675520"/>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57" name="矩形 56">
            <a:extLst>
              <a:ext uri="{FF2B5EF4-FFF2-40B4-BE49-F238E27FC236}">
                <a16:creationId xmlns:a16="http://schemas.microsoft.com/office/drawing/2014/main" id="{DAA7FA43-58A7-423A-4C73-2207CDDDA85D}"/>
              </a:ext>
            </a:extLst>
          </p:cNvPr>
          <p:cNvSpPr/>
          <p:nvPr/>
        </p:nvSpPr>
        <p:spPr>
          <a:xfrm>
            <a:off x="8057135" y="4544481"/>
            <a:ext cx="1773274" cy="523220"/>
          </a:xfrm>
          <a:prstGeom prst="rect">
            <a:avLst/>
          </a:prstGeom>
        </p:spPr>
        <p:txBody>
          <a:bodyPr wrap="square">
            <a:spAutoFit/>
            <a:scene3d>
              <a:camera prst="orthographicFront"/>
              <a:lightRig rig="threePt" dir="t"/>
            </a:scene3d>
            <a:sp3d contourW="12700"/>
          </a:bodyPr>
          <a:lstStyle/>
          <a:p>
            <a:pPr lvl="0" defTabSz="914400">
              <a:defRPr/>
            </a:pPr>
            <a:r>
              <a:rPr lang="zh-CN" altLang="en-US" sz="1400" dirty="0">
                <a:solidFill>
                  <a:schemeClr val="bg1"/>
                </a:solidFill>
              </a:rPr>
              <a:t>数据聚合</a:t>
            </a:r>
            <a:r>
              <a:rPr lang="en-US" altLang="zh-CN" sz="1400" dirty="0">
                <a:solidFill>
                  <a:schemeClr val="bg1"/>
                </a:solidFill>
              </a:rPr>
              <a:t>,</a:t>
            </a:r>
            <a:r>
              <a:rPr lang="zh-CN" altLang="en-US" sz="1400" dirty="0">
                <a:solidFill>
                  <a:schemeClr val="bg1"/>
                </a:solidFill>
              </a:rPr>
              <a:t>做轻量级汇总</a:t>
            </a:r>
            <a:r>
              <a:rPr lang="en-US" altLang="zh-CN" sz="1400" dirty="0">
                <a:solidFill>
                  <a:schemeClr val="bg1"/>
                </a:solidFill>
              </a:rPr>
              <a:t>, </a:t>
            </a:r>
            <a:r>
              <a:rPr lang="zh-CN" altLang="en-US" sz="1400" dirty="0">
                <a:solidFill>
                  <a:schemeClr val="bg1"/>
                </a:solidFill>
              </a:rPr>
              <a:t>达到指标复用</a:t>
            </a:r>
            <a:endParaRPr kumimoji="0" lang="en-US" altLang="zh-CN" sz="14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sp>
        <p:nvSpPr>
          <p:cNvPr id="58" name="矩形: 圆角 25">
            <a:extLst>
              <a:ext uri="{FF2B5EF4-FFF2-40B4-BE49-F238E27FC236}">
                <a16:creationId xmlns:a16="http://schemas.microsoft.com/office/drawing/2014/main" id="{38FF8F52-0A8D-7AB0-9FA4-65CC3520CD8E}"/>
              </a:ext>
            </a:extLst>
          </p:cNvPr>
          <p:cNvSpPr/>
          <p:nvPr/>
        </p:nvSpPr>
        <p:spPr>
          <a:xfrm>
            <a:off x="10022582" y="1838984"/>
            <a:ext cx="1905000" cy="3666130"/>
          </a:xfrm>
          <a:prstGeom prst="roundRect">
            <a:avLst>
              <a:gd name="adj" fmla="val 3932"/>
            </a:avLst>
          </a:prstGeom>
          <a:solidFill>
            <a:srgbClr val="92D050"/>
          </a:solidFill>
          <a:ln w="12700" cap="flat">
            <a:noFill/>
            <a:miter lim="4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i="0" u="none" strike="noStrike" kern="1200" normalizeH="0" baseline="0" noProof="0" dirty="0">
              <a:solidFill>
                <a:prstClr val="black"/>
              </a:solidFill>
              <a:uLnTx/>
              <a:uFillTx/>
              <a:latin typeface="Arial"/>
              <a:ea typeface="微软雅黑"/>
              <a:cs typeface="+mn-cs"/>
            </a:endParaRPr>
          </a:p>
        </p:txBody>
      </p:sp>
      <p:sp>
        <p:nvSpPr>
          <p:cNvPr id="59" name="等腰三角形 58">
            <a:extLst>
              <a:ext uri="{FF2B5EF4-FFF2-40B4-BE49-F238E27FC236}">
                <a16:creationId xmlns:a16="http://schemas.microsoft.com/office/drawing/2014/main" id="{EAE03D16-6531-71A6-3496-EA06FA43DBC8}"/>
              </a:ext>
            </a:extLst>
          </p:cNvPr>
          <p:cNvSpPr/>
          <p:nvPr/>
        </p:nvSpPr>
        <p:spPr>
          <a:xfrm rot="10800000">
            <a:off x="8866790" y="5491311"/>
            <a:ext cx="334117" cy="397340"/>
          </a:xfrm>
          <a:prstGeom prst="triangl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0" name="等腰三角形 59">
            <a:extLst>
              <a:ext uri="{FF2B5EF4-FFF2-40B4-BE49-F238E27FC236}">
                <a16:creationId xmlns:a16="http://schemas.microsoft.com/office/drawing/2014/main" id="{0530429A-E666-35EE-1654-5B3B321B42E6}"/>
              </a:ext>
            </a:extLst>
          </p:cNvPr>
          <p:cNvSpPr/>
          <p:nvPr/>
        </p:nvSpPr>
        <p:spPr>
          <a:xfrm rot="10800000">
            <a:off x="10831830" y="5482718"/>
            <a:ext cx="334117" cy="39734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1" name="椭圆 60">
            <a:extLst>
              <a:ext uri="{FF2B5EF4-FFF2-40B4-BE49-F238E27FC236}">
                <a16:creationId xmlns:a16="http://schemas.microsoft.com/office/drawing/2014/main" id="{56335032-12B5-3413-D622-65E85121374F}"/>
              </a:ext>
            </a:extLst>
          </p:cNvPr>
          <p:cNvSpPr/>
          <p:nvPr/>
        </p:nvSpPr>
        <p:spPr>
          <a:xfrm>
            <a:off x="10765719" y="5829086"/>
            <a:ext cx="480094" cy="662461"/>
          </a:xfrm>
          <a:prstGeom prst="ellipse">
            <a:avLst/>
          </a:prstGeom>
          <a:solidFill>
            <a:schemeClr val="bg1"/>
          </a:solidFill>
          <a:ln w="25400" cap="flat" cmpd="sng">
            <a:solidFill>
              <a:schemeClr val="accent1"/>
            </a:solidFill>
            <a:prstDash val="solid"/>
            <a:miter/>
            <a:headEnd type="none" w="med" len="med"/>
            <a:tailEnd type="none" w="med" len="med"/>
          </a:ln>
        </p:spPr>
        <p:txBody>
          <a:bodyPr wrap="none" lIns="0" tIns="0" rIns="0" bIns="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115686"/>
                </a:solidFill>
                <a:latin typeface="Arial"/>
                <a:ea typeface="微软雅黑"/>
              </a:rPr>
              <a:t>6</a:t>
            </a:r>
            <a:endParaRPr kumimoji="0" lang="en-US" sz="1800" b="0"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62" name="矩形 61">
            <a:extLst>
              <a:ext uri="{FF2B5EF4-FFF2-40B4-BE49-F238E27FC236}">
                <a16:creationId xmlns:a16="http://schemas.microsoft.com/office/drawing/2014/main" id="{AE984BE1-1A14-BC6B-ADFA-DCFD97CBA5B4}"/>
              </a:ext>
            </a:extLst>
          </p:cNvPr>
          <p:cNvSpPr/>
          <p:nvPr/>
        </p:nvSpPr>
        <p:spPr>
          <a:xfrm>
            <a:off x="10113097" y="2538988"/>
            <a:ext cx="1827616" cy="394210"/>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Arial"/>
                <a:ea typeface="微软雅黑"/>
                <a:cs typeface="+mn-cs"/>
              </a:rPr>
              <a:t>APP</a:t>
            </a:r>
            <a:endParaRPr kumimoji="0" lang="zh-CN" altLang="en-US" sz="1800" b="1" i="0" u="none" strike="noStrike" kern="1200" cap="none" spc="0" normalizeH="0" baseline="0" noProof="0" dirty="0">
              <a:ln>
                <a:noFill/>
              </a:ln>
              <a:solidFill>
                <a:prstClr val="white"/>
              </a:solidFill>
              <a:effectLst/>
              <a:uLnTx/>
              <a:uFillTx/>
              <a:latin typeface="Arial"/>
              <a:ea typeface="微软雅黑"/>
              <a:cs typeface="+mn-cs"/>
            </a:endParaRPr>
          </a:p>
        </p:txBody>
      </p:sp>
      <p:sp>
        <p:nvSpPr>
          <p:cNvPr id="63" name="任意多边形: 形状 26">
            <a:extLst>
              <a:ext uri="{FF2B5EF4-FFF2-40B4-BE49-F238E27FC236}">
                <a16:creationId xmlns:a16="http://schemas.microsoft.com/office/drawing/2014/main" id="{02274458-B899-C901-0EC7-2E52FA72AC5A}"/>
              </a:ext>
            </a:extLst>
          </p:cNvPr>
          <p:cNvSpPr>
            <a:spLocks/>
          </p:cNvSpPr>
          <p:nvPr/>
        </p:nvSpPr>
        <p:spPr bwMode="auto">
          <a:xfrm>
            <a:off x="10860037" y="3150670"/>
            <a:ext cx="489556" cy="675520"/>
          </a:xfrm>
          <a:custGeom>
            <a:avLst/>
            <a:gdLst>
              <a:gd name="T0" fmla="*/ 354 w 454"/>
              <a:gd name="T1" fmla="*/ 332 h 453"/>
              <a:gd name="T2" fmla="*/ 354 w 454"/>
              <a:gd name="T3" fmla="*/ 332 h 453"/>
              <a:gd name="T4" fmla="*/ 142 w 454"/>
              <a:gd name="T5" fmla="*/ 346 h 453"/>
              <a:gd name="T6" fmla="*/ 50 w 454"/>
              <a:gd name="T7" fmla="*/ 438 h 453"/>
              <a:gd name="T8" fmla="*/ 7 w 454"/>
              <a:gd name="T9" fmla="*/ 438 h 453"/>
              <a:gd name="T10" fmla="*/ 7 w 454"/>
              <a:gd name="T11" fmla="*/ 396 h 453"/>
              <a:gd name="T12" fmla="*/ 106 w 454"/>
              <a:gd name="T13" fmla="*/ 304 h 453"/>
              <a:gd name="T14" fmla="*/ 120 w 454"/>
              <a:gd name="T15" fmla="*/ 92 h 453"/>
              <a:gd name="T16" fmla="*/ 177 w 454"/>
              <a:gd name="T17" fmla="*/ 35 h 453"/>
              <a:gd name="T18" fmla="*/ 212 w 454"/>
              <a:gd name="T19" fmla="*/ 78 h 453"/>
              <a:gd name="T20" fmla="*/ 283 w 454"/>
              <a:gd name="T21" fmla="*/ 7 h 453"/>
              <a:gd name="T22" fmla="*/ 318 w 454"/>
              <a:gd name="T23" fmla="*/ 7 h 453"/>
              <a:gd name="T24" fmla="*/ 318 w 454"/>
              <a:gd name="T25" fmla="*/ 50 h 453"/>
              <a:gd name="T26" fmla="*/ 255 w 454"/>
              <a:gd name="T27" fmla="*/ 113 h 453"/>
              <a:gd name="T28" fmla="*/ 333 w 454"/>
              <a:gd name="T29" fmla="*/ 191 h 453"/>
              <a:gd name="T30" fmla="*/ 396 w 454"/>
              <a:gd name="T31" fmla="*/ 127 h 453"/>
              <a:gd name="T32" fmla="*/ 438 w 454"/>
              <a:gd name="T33" fmla="*/ 127 h 453"/>
              <a:gd name="T34" fmla="*/ 438 w 454"/>
              <a:gd name="T35" fmla="*/ 170 h 453"/>
              <a:gd name="T36" fmla="*/ 375 w 454"/>
              <a:gd name="T37" fmla="*/ 233 h 453"/>
              <a:gd name="T38" fmla="*/ 410 w 454"/>
              <a:gd name="T39" fmla="*/ 276 h 453"/>
              <a:gd name="T40" fmla="*/ 354 w 454"/>
              <a:gd name="T41" fmla="*/ 33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4" h="453">
                <a:moveTo>
                  <a:pt x="354" y="332"/>
                </a:moveTo>
                <a:lnTo>
                  <a:pt x="354" y="332"/>
                </a:lnTo>
                <a:cubicBezTo>
                  <a:pt x="297" y="389"/>
                  <a:pt x="205" y="396"/>
                  <a:pt x="142" y="346"/>
                </a:cubicBezTo>
                <a:cubicBezTo>
                  <a:pt x="50" y="438"/>
                  <a:pt x="50" y="438"/>
                  <a:pt x="50" y="438"/>
                </a:cubicBezTo>
                <a:cubicBezTo>
                  <a:pt x="36" y="452"/>
                  <a:pt x="22" y="452"/>
                  <a:pt x="7" y="438"/>
                </a:cubicBezTo>
                <a:cubicBezTo>
                  <a:pt x="0" y="431"/>
                  <a:pt x="0" y="410"/>
                  <a:pt x="7" y="396"/>
                </a:cubicBezTo>
                <a:cubicBezTo>
                  <a:pt x="106" y="304"/>
                  <a:pt x="106" y="304"/>
                  <a:pt x="106" y="304"/>
                </a:cubicBezTo>
                <a:cubicBezTo>
                  <a:pt x="57" y="240"/>
                  <a:pt x="57" y="148"/>
                  <a:pt x="120" y="92"/>
                </a:cubicBezTo>
                <a:cubicBezTo>
                  <a:pt x="177" y="35"/>
                  <a:pt x="177" y="35"/>
                  <a:pt x="177" y="35"/>
                </a:cubicBezTo>
                <a:cubicBezTo>
                  <a:pt x="212" y="78"/>
                  <a:pt x="212" y="78"/>
                  <a:pt x="212" y="78"/>
                </a:cubicBezTo>
                <a:cubicBezTo>
                  <a:pt x="283" y="7"/>
                  <a:pt x="283" y="7"/>
                  <a:pt x="283" y="7"/>
                </a:cubicBezTo>
                <a:cubicBezTo>
                  <a:pt x="290" y="0"/>
                  <a:pt x="311" y="0"/>
                  <a:pt x="318" y="7"/>
                </a:cubicBezTo>
                <a:cubicBezTo>
                  <a:pt x="333" y="21"/>
                  <a:pt x="333" y="35"/>
                  <a:pt x="318" y="50"/>
                </a:cubicBezTo>
                <a:cubicBezTo>
                  <a:pt x="255" y="113"/>
                  <a:pt x="255" y="113"/>
                  <a:pt x="255" y="113"/>
                </a:cubicBezTo>
                <a:cubicBezTo>
                  <a:pt x="333" y="191"/>
                  <a:pt x="333" y="191"/>
                  <a:pt x="333" y="191"/>
                </a:cubicBezTo>
                <a:cubicBezTo>
                  <a:pt x="396" y="127"/>
                  <a:pt x="396" y="127"/>
                  <a:pt x="396" y="127"/>
                </a:cubicBezTo>
                <a:cubicBezTo>
                  <a:pt x="410" y="120"/>
                  <a:pt x="431" y="120"/>
                  <a:pt x="438" y="127"/>
                </a:cubicBezTo>
                <a:cubicBezTo>
                  <a:pt x="453" y="141"/>
                  <a:pt x="453" y="155"/>
                  <a:pt x="438" y="170"/>
                </a:cubicBezTo>
                <a:cubicBezTo>
                  <a:pt x="375" y="233"/>
                  <a:pt x="375" y="233"/>
                  <a:pt x="375" y="233"/>
                </a:cubicBezTo>
                <a:cubicBezTo>
                  <a:pt x="410" y="276"/>
                  <a:pt x="410" y="276"/>
                  <a:pt x="410" y="276"/>
                </a:cubicBezTo>
                <a:lnTo>
                  <a:pt x="354" y="332"/>
                </a:lnTo>
              </a:path>
            </a:pathLst>
          </a:custGeom>
          <a:solidFill>
            <a:schemeClr val="bg1"/>
          </a:solidFill>
          <a:ln>
            <a:noFill/>
          </a:ln>
          <a:effectLst/>
          <a:extLst>
            <a:ext uri="{91240B29-F687-4f45-9708-019B960494DF}">
              <a14:hiddenLine xmlns="" xmlns:lc="http://schemas.openxmlformats.org/drawingml/2006/lockedCanvas" xmlns:p14="http://schemas.microsoft.com/office/powerpoint/2010/main" xmlns:a14="http://schemas.microsoft.com/office/drawing/2010/main" w="9525" cap="flat">
                <a:solidFill>
                  <a:srgbClr val="808080"/>
                </a:solidFill>
                <a:bevel/>
                <a:headEnd/>
                <a:tailEnd/>
              </a14:hiddenLine>
            </a:ext>
            <a:ext uri="{AF507438-7753-43e0-B8FC-AC1667EBCBE1}">
              <a14:hiddenEffects xmlns="" xmlns:lc="http://schemas.openxmlformats.org/drawingml/2006/lockedCanvas" xmlns:p14="http://schemas.microsoft.com/office/powerpoint/2010/main" xmlns:a14="http://schemas.microsoft.com/office/drawing/2010/main">
                <a:effectLst>
                  <a:outerShdw blurRad="63500" dist="38099" dir="2700000" algn="ctr" rotWithShape="0">
                    <a:srgbClr val="000000">
                      <a:alpha val="74998"/>
                    </a:srgbClr>
                  </a:outerShdw>
                </a:effectLst>
              </a14:hiddenEffects>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64" name="矩形 63">
            <a:extLst>
              <a:ext uri="{FF2B5EF4-FFF2-40B4-BE49-F238E27FC236}">
                <a16:creationId xmlns:a16="http://schemas.microsoft.com/office/drawing/2014/main" id="{3ADBFD17-E8CB-58A7-AAEB-96DAD9EE4187}"/>
              </a:ext>
            </a:extLst>
          </p:cNvPr>
          <p:cNvSpPr/>
          <p:nvPr/>
        </p:nvSpPr>
        <p:spPr>
          <a:xfrm>
            <a:off x="10009451" y="4544481"/>
            <a:ext cx="1773274" cy="591187"/>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a:solidFill>
                  <a:schemeClr val="bg1"/>
                </a:solidFill>
              </a:rPr>
              <a:t>数据报表层</a:t>
            </a:r>
            <a:r>
              <a:rPr lang="en-US" altLang="zh-CN" sz="1400" dirty="0">
                <a:solidFill>
                  <a:schemeClr val="bg1"/>
                </a:solidFill>
              </a:rPr>
              <a:t>/API</a:t>
            </a:r>
            <a:r>
              <a:rPr lang="zh-CN" altLang="en-US" sz="1400" dirty="0">
                <a:solidFill>
                  <a:schemeClr val="bg1"/>
                </a:solidFill>
              </a:rPr>
              <a:t>接口提供层</a:t>
            </a:r>
            <a:endParaRPr kumimoji="0" lang="zh-CN" altLang="en-US" sz="1400" b="0" i="0" u="none" strike="noStrike" kern="1200" cap="none" spc="0" normalizeH="0" baseline="0" noProof="0" dirty="0">
              <a:ln>
                <a:noFill/>
              </a:ln>
              <a:solidFill>
                <a:schemeClr val="bg1"/>
              </a:solidFill>
              <a:effectLst/>
              <a:uLnTx/>
              <a:uFillTx/>
              <a:latin typeface="Arial"/>
              <a:ea typeface="微软雅黑"/>
            </a:endParaRPr>
          </a:p>
        </p:txBody>
      </p:sp>
    </p:spTree>
    <p:extLst>
      <p:ext uri="{BB962C8B-B14F-4D97-AF65-F5344CB8AC3E}">
        <p14:creationId xmlns:p14="http://schemas.microsoft.com/office/powerpoint/2010/main" val="28083338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数据业务体系</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4" name="Picture 2">
            <a:extLst>
              <a:ext uri="{FF2B5EF4-FFF2-40B4-BE49-F238E27FC236}">
                <a16:creationId xmlns:a16="http://schemas.microsoft.com/office/drawing/2014/main" id="{E919D6D0-6DDD-014C-F303-1299417A7F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277557"/>
            <a:ext cx="12192000" cy="5351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文本框 16">
            <a:extLst>
              <a:ext uri="{FF2B5EF4-FFF2-40B4-BE49-F238E27FC236}">
                <a16:creationId xmlns:a16="http://schemas.microsoft.com/office/drawing/2014/main" id="{75754C6C-8339-A852-DA77-4FE1DAB9A6BF}"/>
              </a:ext>
            </a:extLst>
          </p:cNvPr>
          <p:cNvSpPr txBox="1"/>
          <p:nvPr/>
        </p:nvSpPr>
        <p:spPr>
          <a:xfrm>
            <a:off x="7292211" y="1862061"/>
            <a:ext cx="1851789" cy="246221"/>
          </a:xfrm>
          <a:prstGeom prst="rect">
            <a:avLst/>
          </a:prstGeom>
          <a:noFill/>
        </p:spPr>
        <p:txBody>
          <a:bodyPr wrap="none" rtlCol="0">
            <a:spAutoFit/>
          </a:bodyPr>
          <a:lstStyle/>
          <a:p>
            <a:r>
              <a:rPr lang="zh-CN" altLang="en-US" sz="1000" b="0" i="0" dirty="0">
                <a:solidFill>
                  <a:srgbClr val="35373A"/>
                </a:solidFill>
                <a:effectLst/>
                <a:latin typeface="Georgia" panose="02040502050405020303" pitchFamily="18" charset="0"/>
              </a:rPr>
              <a:t>一个业务板块代表一条业务线</a:t>
            </a:r>
            <a:endParaRPr lang="zh-CN" altLang="en-US" sz="1000" dirty="0"/>
          </a:p>
        </p:txBody>
      </p:sp>
      <p:sp>
        <p:nvSpPr>
          <p:cNvPr id="20" name="文本框 19">
            <a:extLst>
              <a:ext uri="{FF2B5EF4-FFF2-40B4-BE49-F238E27FC236}">
                <a16:creationId xmlns:a16="http://schemas.microsoft.com/office/drawing/2014/main" id="{620366AC-899D-0BA8-B164-1FF15FA55452}"/>
              </a:ext>
            </a:extLst>
          </p:cNvPr>
          <p:cNvSpPr txBox="1"/>
          <p:nvPr/>
        </p:nvSpPr>
        <p:spPr>
          <a:xfrm>
            <a:off x="3996163" y="2619376"/>
            <a:ext cx="3157111" cy="246221"/>
          </a:xfrm>
          <a:prstGeom prst="rect">
            <a:avLst/>
          </a:prstGeom>
          <a:noFill/>
        </p:spPr>
        <p:txBody>
          <a:bodyPr wrap="square" rtlCol="0">
            <a:spAutoFit/>
          </a:bodyPr>
          <a:lstStyle/>
          <a:p>
            <a:r>
              <a:rPr lang="zh-CN" altLang="en-US" sz="1000" b="0" i="0" dirty="0">
                <a:solidFill>
                  <a:srgbClr val="35373A"/>
                </a:solidFill>
                <a:effectLst/>
                <a:latin typeface="Georgia" panose="02040502050405020303" pitchFamily="18" charset="0"/>
              </a:rPr>
              <a:t>业务板块下可进一步划分数据领域</a:t>
            </a:r>
            <a:endParaRPr lang="zh-CN" altLang="en-US" sz="1000" dirty="0"/>
          </a:p>
        </p:txBody>
      </p:sp>
      <p:sp>
        <p:nvSpPr>
          <p:cNvPr id="21" name="文本框 20">
            <a:extLst>
              <a:ext uri="{FF2B5EF4-FFF2-40B4-BE49-F238E27FC236}">
                <a16:creationId xmlns:a16="http://schemas.microsoft.com/office/drawing/2014/main" id="{B2803469-FB1F-56D8-8E4B-2B52F477A764}"/>
              </a:ext>
            </a:extLst>
          </p:cNvPr>
          <p:cNvSpPr txBox="1"/>
          <p:nvPr/>
        </p:nvSpPr>
        <p:spPr>
          <a:xfrm>
            <a:off x="7620000" y="3094604"/>
            <a:ext cx="1723549" cy="400110"/>
          </a:xfrm>
          <a:prstGeom prst="rect">
            <a:avLst/>
          </a:prstGeom>
          <a:noFill/>
        </p:spPr>
        <p:txBody>
          <a:bodyPr wrap="none" rtlCol="0">
            <a:spAutoFit/>
          </a:bodyPr>
          <a:lstStyle/>
          <a:p>
            <a:r>
              <a:rPr lang="zh-CN" altLang="en-US" sz="1000" b="0" i="0" dirty="0">
                <a:solidFill>
                  <a:srgbClr val="35373A"/>
                </a:solidFill>
                <a:effectLst/>
                <a:latin typeface="Georgia" panose="02040502050405020303" pitchFamily="18" charset="0"/>
              </a:rPr>
              <a:t>业务活动中不可拆分的事件</a:t>
            </a:r>
            <a:endParaRPr lang="en-US" altLang="zh-CN" sz="1000" dirty="0">
              <a:solidFill>
                <a:srgbClr val="35373A"/>
              </a:solidFill>
              <a:latin typeface="Georgia" panose="02040502050405020303" pitchFamily="18" charset="0"/>
            </a:endParaRPr>
          </a:p>
          <a:p>
            <a:r>
              <a:rPr lang="zh-CN" altLang="en-US" sz="1000" dirty="0">
                <a:solidFill>
                  <a:srgbClr val="35373A"/>
                </a:solidFill>
                <a:latin typeface="Georgia" panose="02040502050405020303" pitchFamily="18" charset="0"/>
              </a:rPr>
              <a:t>也就是状态</a:t>
            </a:r>
            <a:r>
              <a:rPr lang="en-US" altLang="zh-CN" sz="1000" dirty="0">
                <a:solidFill>
                  <a:srgbClr val="35373A"/>
                </a:solidFill>
                <a:latin typeface="Georgia" panose="02040502050405020303" pitchFamily="18" charset="0"/>
              </a:rPr>
              <a:t>/</a:t>
            </a:r>
            <a:r>
              <a:rPr lang="zh-CN" altLang="en-US" sz="1000" dirty="0">
                <a:solidFill>
                  <a:srgbClr val="35373A"/>
                </a:solidFill>
                <a:latin typeface="Georgia" panose="02040502050405020303" pitchFamily="18" charset="0"/>
              </a:rPr>
              <a:t>事件类型</a:t>
            </a:r>
            <a:endParaRPr lang="zh-CN" altLang="en-US" sz="1000" dirty="0"/>
          </a:p>
        </p:txBody>
      </p:sp>
    </p:spTree>
    <p:extLst>
      <p:ext uri="{BB962C8B-B14F-4D97-AF65-F5344CB8AC3E}">
        <p14:creationId xmlns:p14="http://schemas.microsoft.com/office/powerpoint/2010/main" val="12169658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数据业务体系</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9" name="表格 18">
            <a:extLst>
              <a:ext uri="{FF2B5EF4-FFF2-40B4-BE49-F238E27FC236}">
                <a16:creationId xmlns:a16="http://schemas.microsoft.com/office/drawing/2014/main" id="{C4EDD691-6CB0-A0A9-13D5-877E268622F3}"/>
              </a:ext>
            </a:extLst>
          </p:cNvPr>
          <p:cNvGraphicFramePr>
            <a:graphicFrameLocks noGrp="1"/>
          </p:cNvGraphicFramePr>
          <p:nvPr>
            <p:extLst>
              <p:ext uri="{D42A27DB-BD31-4B8C-83A1-F6EECF244321}">
                <p14:modId xmlns:p14="http://schemas.microsoft.com/office/powerpoint/2010/main" val="2075109328"/>
              </p:ext>
            </p:extLst>
          </p:nvPr>
        </p:nvGraphicFramePr>
        <p:xfrm>
          <a:off x="0" y="1336638"/>
          <a:ext cx="12192000" cy="5292762"/>
        </p:xfrm>
        <a:graphic>
          <a:graphicData uri="http://schemas.openxmlformats.org/drawingml/2006/table">
            <a:tbl>
              <a:tblPr/>
              <a:tblGrid>
                <a:gridCol w="2316299">
                  <a:extLst>
                    <a:ext uri="{9D8B030D-6E8A-4147-A177-3AD203B41FA5}">
                      <a16:colId xmlns:a16="http://schemas.microsoft.com/office/drawing/2014/main" val="20000"/>
                    </a:ext>
                  </a:extLst>
                </a:gridCol>
                <a:gridCol w="9875701">
                  <a:extLst>
                    <a:ext uri="{9D8B030D-6E8A-4147-A177-3AD203B41FA5}">
                      <a16:colId xmlns:a16="http://schemas.microsoft.com/office/drawing/2014/main" val="20001"/>
                    </a:ext>
                  </a:extLst>
                </a:gridCol>
              </a:tblGrid>
              <a:tr h="450272">
                <a:tc>
                  <a:txBody>
                    <a:bodyPr/>
                    <a:lstStyle/>
                    <a:p>
                      <a:r>
                        <a:rPr lang="zh-CN" altLang="en-US" sz="1600" b="1" i="0" dirty="0">
                          <a:solidFill>
                            <a:schemeClr val="tx1"/>
                          </a:solidFill>
                          <a:effectLst/>
                          <a:latin typeface="MicrosoftYaHei-Bold"/>
                        </a:rPr>
                        <a:t>名词 </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1" i="0">
                          <a:solidFill>
                            <a:schemeClr val="tx1"/>
                          </a:solidFill>
                          <a:effectLst/>
                          <a:latin typeface="MicrosoftYaHei-Bold"/>
                        </a:rPr>
                        <a:t>解释</a:t>
                      </a:r>
                      <a:endParaRPr lang="zh-CN" altLang="en-US" sz="160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50065">
                <a:tc>
                  <a:txBody>
                    <a:bodyPr/>
                    <a:lstStyle/>
                    <a:p>
                      <a:r>
                        <a:rPr lang="zh-CN" altLang="en-US" sz="1600" b="1" i="0" dirty="0">
                          <a:solidFill>
                            <a:schemeClr val="tx1"/>
                          </a:solidFill>
                          <a:effectLst/>
                          <a:latin typeface="MicrosoftYaHei-Bold"/>
                        </a:rPr>
                        <a:t>数据域 </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面向业务分析， 将业务过程或者维度进行抽象的集合。 其中， 业务</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过程可以概括为一个个不可拆分的行为事件， 在业务过程之下， 可</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以定义指标；维度是指度量的环境， 如买家下单事件， 买家是维度</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为保障整个体系的生命力， 数据域是需要抽象提炼、 并且长期维护</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和更新的， 但不轻易变动。 在划分数据域时， 既能涵盖当前所有的</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业务需求， 又能在新业务进入时无影响的被包含进已有的数据域和</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扩展新的数据域。</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80026">
                <a:tc>
                  <a:txBody>
                    <a:bodyPr/>
                    <a:lstStyle/>
                    <a:p>
                      <a:r>
                        <a:rPr lang="zh-CN" altLang="en-US" sz="1600" b="1" i="0">
                          <a:solidFill>
                            <a:schemeClr val="tx1"/>
                          </a:solidFill>
                          <a:effectLst/>
                          <a:latin typeface="MicrosoftYaHei-Bold"/>
                        </a:rPr>
                        <a:t>业务过程 </a:t>
                      </a:r>
                      <a:endParaRPr lang="zh-CN" altLang="en-US" sz="160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业务过程是指企业的业务活动事件，如下单、支付、退款都是业务</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过程。请注意业务过程是一个不可拆分的行为事件，通俗讲业务过</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程就是企业活动中的事件。</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6128">
                <a:tc>
                  <a:txBody>
                    <a:bodyPr/>
                    <a:lstStyle/>
                    <a:p>
                      <a:r>
                        <a:rPr lang="zh-CN" altLang="en-US" sz="1600" b="1" i="0">
                          <a:solidFill>
                            <a:schemeClr val="tx1"/>
                          </a:solidFill>
                          <a:effectLst/>
                          <a:latin typeface="MicrosoftYaHei-Bold"/>
                        </a:rPr>
                        <a:t>时间周期 </a:t>
                      </a:r>
                      <a:endParaRPr lang="zh-CN" altLang="en-US" sz="160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用来明确数据统计的时间范围或者时间点，如最近</a:t>
                      </a:r>
                      <a:r>
                        <a:rPr lang="en-US" altLang="zh-CN" sz="1600" b="0" i="0" dirty="0">
                          <a:solidFill>
                            <a:schemeClr val="tx1"/>
                          </a:solidFill>
                          <a:effectLst/>
                          <a:latin typeface="MicrosoftYaHei"/>
                        </a:rPr>
                        <a:t>30</a:t>
                      </a:r>
                      <a:r>
                        <a:rPr lang="zh-CN" altLang="en-US" sz="1600" b="0" i="0" dirty="0">
                          <a:solidFill>
                            <a:schemeClr val="tx1"/>
                          </a:solidFill>
                          <a:effectLst/>
                          <a:latin typeface="MicrosoftYaHei"/>
                        </a:rPr>
                        <a:t>天、自然周、</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截至当日等。</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96271">
                <a:tc>
                  <a:txBody>
                    <a:bodyPr/>
                    <a:lstStyle/>
                    <a:p>
                      <a:r>
                        <a:rPr lang="zh-CN" altLang="en-US" sz="1600" b="1" i="0">
                          <a:solidFill>
                            <a:schemeClr val="tx1"/>
                          </a:solidFill>
                          <a:effectLst/>
                          <a:latin typeface="MicrosoftYaHei-Bold"/>
                        </a:rPr>
                        <a:t>修饰词 </a:t>
                      </a:r>
                      <a:endParaRPr lang="zh-CN" altLang="en-US" sz="160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指除了统计维度以外指标的业务场景限定抽象。修饰词隶属于一个</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修饰类型，如日志域的访问终端类型下，有修饰词</a:t>
                      </a:r>
                      <a:r>
                        <a:rPr lang="en-US" altLang="zh-CN" sz="1600" b="0" i="0" dirty="0">
                          <a:solidFill>
                            <a:schemeClr val="tx1"/>
                          </a:solidFill>
                          <a:effectLst/>
                          <a:latin typeface="MicrosoftYaHei"/>
                        </a:rPr>
                        <a:t>PC</a:t>
                      </a:r>
                      <a:r>
                        <a:rPr lang="zh-CN" altLang="en-US" sz="1600" b="0" i="0" dirty="0">
                          <a:solidFill>
                            <a:schemeClr val="tx1"/>
                          </a:solidFill>
                          <a:effectLst/>
                          <a:latin typeface="MicrosoftYaHei"/>
                        </a:rPr>
                        <a:t>端、无线端等。</a:t>
                      </a:r>
                      <a:endParaRPr lang="zh-CN" altLang="en-US" sz="1600" dirty="0">
                        <a:solidFill>
                          <a:schemeClr val="tx1"/>
                        </a:solidFill>
                        <a:effectLst/>
                      </a:endParaRPr>
                    </a:p>
                  </a:txBody>
                  <a:tcPr marL="54535" marR="54535" marT="27264" marB="272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3889731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数据业务体系</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19" name="表格 18">
            <a:extLst>
              <a:ext uri="{FF2B5EF4-FFF2-40B4-BE49-F238E27FC236}">
                <a16:creationId xmlns:a16="http://schemas.microsoft.com/office/drawing/2014/main" id="{C4EDD691-6CB0-A0A9-13D5-877E268622F3}"/>
              </a:ext>
            </a:extLst>
          </p:cNvPr>
          <p:cNvGraphicFramePr>
            <a:graphicFrameLocks noGrp="1"/>
          </p:cNvGraphicFramePr>
          <p:nvPr>
            <p:extLst>
              <p:ext uri="{D42A27DB-BD31-4B8C-83A1-F6EECF244321}">
                <p14:modId xmlns:p14="http://schemas.microsoft.com/office/powerpoint/2010/main" val="2816869430"/>
              </p:ext>
            </p:extLst>
          </p:nvPr>
        </p:nvGraphicFramePr>
        <p:xfrm>
          <a:off x="0" y="1231863"/>
          <a:ext cx="12192000" cy="5370164"/>
        </p:xfrm>
        <a:graphic>
          <a:graphicData uri="http://schemas.openxmlformats.org/drawingml/2006/table">
            <a:tbl>
              <a:tblPr/>
              <a:tblGrid>
                <a:gridCol w="2316299">
                  <a:extLst>
                    <a:ext uri="{9D8B030D-6E8A-4147-A177-3AD203B41FA5}">
                      <a16:colId xmlns:a16="http://schemas.microsoft.com/office/drawing/2014/main" val="20000"/>
                    </a:ext>
                  </a:extLst>
                </a:gridCol>
                <a:gridCol w="9875701">
                  <a:extLst>
                    <a:ext uri="{9D8B030D-6E8A-4147-A177-3AD203B41FA5}">
                      <a16:colId xmlns:a16="http://schemas.microsoft.com/office/drawing/2014/main" val="20001"/>
                    </a:ext>
                  </a:extLst>
                </a:gridCol>
              </a:tblGrid>
              <a:tr h="345035">
                <a:tc>
                  <a:txBody>
                    <a:bodyPr/>
                    <a:lstStyle/>
                    <a:p>
                      <a:r>
                        <a:rPr lang="zh-CN" altLang="en-US" sz="1600" b="1" i="0" dirty="0">
                          <a:solidFill>
                            <a:schemeClr val="tx1"/>
                          </a:solidFill>
                          <a:effectLst/>
                          <a:latin typeface="MicrosoftYaHei-Bold"/>
                        </a:rPr>
                        <a:t>名词 </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1" i="0">
                          <a:solidFill>
                            <a:schemeClr val="tx1"/>
                          </a:solidFill>
                          <a:effectLst/>
                          <a:latin typeface="MicrosoftYaHei-Bold"/>
                        </a:rPr>
                        <a:t>解释</a:t>
                      </a:r>
                      <a:endParaRPr lang="zh-CN" altLang="en-US" sz="180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77438">
                <a:tc>
                  <a:txBody>
                    <a:bodyPr/>
                    <a:lstStyle/>
                    <a:p>
                      <a:r>
                        <a:rPr lang="zh-CN" altLang="en-US" sz="1600" b="1" i="0" dirty="0">
                          <a:solidFill>
                            <a:schemeClr val="tx1"/>
                          </a:solidFill>
                          <a:effectLst/>
                          <a:latin typeface="MicrosoftYaHei-Bold"/>
                        </a:rPr>
                        <a:t>原子指标 </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基于某一业务事件行为下的度量，是业务定义中不可再拆分的指标，具有明确业</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务含义的名词。原子指标</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业务过程</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动作</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度量，如支付</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事件</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金额</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度量</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77819">
                <a:tc>
                  <a:txBody>
                    <a:bodyPr/>
                    <a:lstStyle/>
                    <a:p>
                      <a:r>
                        <a:rPr lang="zh-CN" altLang="en-US" sz="1600" b="1" i="0" dirty="0">
                          <a:solidFill>
                            <a:schemeClr val="tx1"/>
                          </a:solidFill>
                          <a:effectLst/>
                          <a:latin typeface="MicrosoftYaHei-Bold"/>
                        </a:rPr>
                        <a:t>度量 </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事实就是度量，一般是对某个业务事件的衡量，通常为数字，如某笔订单的金额。</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请注意和原子指标进行区分，度量是维度建模中的重要概念，原子指标是特有概念，</a:t>
                      </a:r>
                      <a:endParaRPr lang="en-US" altLang="zh-CN" sz="1600" b="0" i="0" dirty="0">
                        <a:solidFill>
                          <a:schemeClr val="tx1"/>
                        </a:solidFill>
                        <a:effectLst/>
                        <a:latin typeface="MicrosoftYaHei"/>
                      </a:endParaRPr>
                    </a:p>
                    <a:p>
                      <a:r>
                        <a:rPr lang="zh-CN" altLang="en-US" sz="1600" b="0" i="0" dirty="0">
                          <a:solidFill>
                            <a:schemeClr val="tx1"/>
                          </a:solidFill>
                          <a:effectLst/>
                          <a:latin typeface="MicrosoftYaHei"/>
                        </a:rPr>
                        <a:t>度量命名一般不带上具体的业务动作。任何数据仓库都有维度和度量，</a:t>
                      </a:r>
                      <a:endParaRPr lang="en-US" altLang="zh-CN" sz="1600" b="0" i="0" dirty="0">
                        <a:solidFill>
                          <a:schemeClr val="tx1"/>
                        </a:solidFill>
                        <a:effectLst/>
                        <a:latin typeface="MicrosoftYaHei"/>
                      </a:endParaRPr>
                    </a:p>
                    <a:p>
                      <a:r>
                        <a:rPr lang="zh-CN" altLang="en-US" sz="1600" b="0" i="0" dirty="0">
                          <a:solidFill>
                            <a:schemeClr val="tx1"/>
                          </a:solidFill>
                          <a:effectLst/>
                          <a:latin typeface="MicrosoftYaHei"/>
                        </a:rPr>
                        <a:t>但指标是业务分析中的概念。</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注</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广义的度量</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事实的任何粒度下的衡量值，都是度量，所以指标也是度量</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本文中的的度量</a:t>
                      </a:r>
                      <a:r>
                        <a:rPr lang="en-US" altLang="zh-CN" sz="1600" b="0" i="0" dirty="0">
                          <a:solidFill>
                            <a:schemeClr val="tx1"/>
                          </a:solidFill>
                          <a:effectLst/>
                          <a:latin typeface="MicrosoftYaHei"/>
                        </a:rPr>
                        <a:t>:</a:t>
                      </a:r>
                      <a:r>
                        <a:rPr lang="zh-CN" altLang="en-US" sz="1600" b="0" i="0" dirty="0">
                          <a:solidFill>
                            <a:schemeClr val="tx1"/>
                          </a:solidFill>
                          <a:effectLst/>
                          <a:latin typeface="MicrosoftYaHei"/>
                        </a:rPr>
                        <a:t>一般是指单个原子事件的衡量值，如某笔订单的金额。</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01354">
                <a:tc>
                  <a:txBody>
                    <a:bodyPr/>
                    <a:lstStyle/>
                    <a:p>
                      <a:r>
                        <a:rPr lang="zh-CN" altLang="en-US" sz="1600" b="1" i="0">
                          <a:solidFill>
                            <a:schemeClr val="tx1"/>
                          </a:solidFill>
                          <a:effectLst/>
                          <a:latin typeface="MicrosoftYaHei-Bold"/>
                        </a:rPr>
                        <a:t>维度 </a:t>
                      </a:r>
                      <a:endParaRPr lang="zh-CN" altLang="en-US" sz="180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维度是度量的环境，用来反映业务的一类属性，这类属性的集合构成一个维度，</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也可以称为实体对象。维度属于一个数据域，如地理维度（其中包括国家、地区、</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省以及城市等级别的内容）、时间维度（其中包括年、季、月、周、日等级别的</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内容） 。 可以称作维度对象</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0167">
                <a:tc>
                  <a:txBody>
                    <a:bodyPr/>
                    <a:lstStyle/>
                    <a:p>
                      <a:r>
                        <a:rPr lang="zh-CN" altLang="en-US" sz="1600" b="1" i="0">
                          <a:solidFill>
                            <a:schemeClr val="tx1"/>
                          </a:solidFill>
                          <a:effectLst/>
                          <a:latin typeface="MicrosoftYaHei-Bold"/>
                        </a:rPr>
                        <a:t>维度属性 </a:t>
                      </a:r>
                      <a:endParaRPr lang="zh-CN" altLang="en-US" sz="180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zh-CN" altLang="en-US" sz="1600" b="0" i="0" dirty="0">
                          <a:solidFill>
                            <a:schemeClr val="tx1"/>
                          </a:solidFill>
                          <a:effectLst/>
                          <a:latin typeface="MicrosoftYaHei"/>
                        </a:rPr>
                        <a:t>维度属性隶属于一个维度，如地理维度里面的国家名称、国家</a:t>
                      </a:r>
                      <a:r>
                        <a:rPr lang="en-US" altLang="zh-CN" sz="1600" b="0" i="0" dirty="0">
                          <a:solidFill>
                            <a:schemeClr val="tx1"/>
                          </a:solidFill>
                          <a:effectLst/>
                          <a:latin typeface="MicrosoftYaHei"/>
                        </a:rPr>
                        <a:t>ID</a:t>
                      </a:r>
                      <a:r>
                        <a:rPr lang="zh-CN" altLang="en-US" sz="1600" b="0" i="0" dirty="0">
                          <a:solidFill>
                            <a:schemeClr val="tx1"/>
                          </a:solidFill>
                          <a:effectLst/>
                          <a:latin typeface="MicrosoftYaHei"/>
                        </a:rPr>
                        <a:t>、省份名称等都</a:t>
                      </a:r>
                      <a:br>
                        <a:rPr lang="zh-CN" altLang="en-US" sz="1600" b="0" i="0" dirty="0">
                          <a:solidFill>
                            <a:schemeClr val="tx1"/>
                          </a:solidFill>
                          <a:effectLst/>
                          <a:latin typeface="MicrosoftYaHei"/>
                        </a:rPr>
                      </a:br>
                      <a:r>
                        <a:rPr lang="zh-CN" altLang="en-US" sz="1600" b="0" i="0" dirty="0">
                          <a:solidFill>
                            <a:schemeClr val="tx1"/>
                          </a:solidFill>
                          <a:effectLst/>
                          <a:latin typeface="MicrosoftYaHei"/>
                        </a:rPr>
                        <a:t>属于维度属性。</a:t>
                      </a:r>
                      <a:endParaRPr lang="zh-CN" altLang="en-US" sz="1800" dirty="0">
                        <a:solidFill>
                          <a:schemeClr val="tx1"/>
                        </a:solidFill>
                        <a:effectLst/>
                      </a:endParaRPr>
                    </a:p>
                  </a:txBody>
                  <a:tcPr marL="49555" marR="49555" marT="24781" marB="24781"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998533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02</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分层设计准则</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17" name="889f072c-72d8-494a-bc60-0a412885ffb5">
            <a:extLst>
              <a:ext uri="{FF2B5EF4-FFF2-40B4-BE49-F238E27FC236}">
                <a16:creationId xmlns:a16="http://schemas.microsoft.com/office/drawing/2014/main" id="{EADAE433-2E6E-44D3-8191-6BB73A7FE77C}"/>
              </a:ext>
            </a:extLst>
          </p:cNvPr>
          <p:cNvGrpSpPr>
            <a:grpSpLocks noChangeAspect="1"/>
          </p:cNvGrpSpPr>
          <p:nvPr/>
        </p:nvGrpSpPr>
        <p:grpSpPr>
          <a:xfrm>
            <a:off x="1629800" y="2277356"/>
            <a:ext cx="9288000" cy="3006026"/>
            <a:chOff x="719138" y="2071616"/>
            <a:chExt cx="9288000" cy="3006026"/>
          </a:xfrm>
        </p:grpSpPr>
        <p:sp>
          <p:nvSpPr>
            <p:cNvPr id="19" name="椭圆 18">
              <a:extLst>
                <a:ext uri="{FF2B5EF4-FFF2-40B4-BE49-F238E27FC236}">
                  <a16:creationId xmlns:a16="http://schemas.microsoft.com/office/drawing/2014/main" id="{AB0474E2-ECCA-4A6A-8757-0161C995EC6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0" name="任意多边形: 形状 72">
              <a:extLst>
                <a:ext uri="{FF2B5EF4-FFF2-40B4-BE49-F238E27FC236}">
                  <a16:creationId xmlns:a16="http://schemas.microsoft.com/office/drawing/2014/main" id="{78FE9591-12C5-4167-A342-3BF5C51B2091}"/>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1" name="椭圆 20">
              <a:extLst>
                <a:ext uri="{FF2B5EF4-FFF2-40B4-BE49-F238E27FC236}">
                  <a16:creationId xmlns:a16="http://schemas.microsoft.com/office/drawing/2014/main" id="{296314BA-69BB-4E1B-991C-D5CE68C1C1AE}"/>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任意多边形: 形状 157">
              <a:extLst>
                <a:ext uri="{FF2B5EF4-FFF2-40B4-BE49-F238E27FC236}">
                  <a16:creationId xmlns:a16="http://schemas.microsoft.com/office/drawing/2014/main" id="{136AAA8A-E1EC-4D07-AC8E-E459C7DC9406}"/>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3" name="椭圆 22">
              <a:extLst>
                <a:ext uri="{FF2B5EF4-FFF2-40B4-BE49-F238E27FC236}">
                  <a16:creationId xmlns:a16="http://schemas.microsoft.com/office/drawing/2014/main" id="{25A693B2-91E0-413D-B5C4-408C56D9C474}"/>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4" name="任意多边形: 形状 158">
              <a:extLst>
                <a:ext uri="{FF2B5EF4-FFF2-40B4-BE49-F238E27FC236}">
                  <a16:creationId xmlns:a16="http://schemas.microsoft.com/office/drawing/2014/main" id="{E1785BEA-E0C8-4100-B4D9-4794B34BB274}"/>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5" name="椭圆 24">
              <a:extLst>
                <a:ext uri="{FF2B5EF4-FFF2-40B4-BE49-F238E27FC236}">
                  <a16:creationId xmlns:a16="http://schemas.microsoft.com/office/drawing/2014/main" id="{F235E43A-78AF-40F9-BFC0-28515F96E784}"/>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6" name="任意多边形: 形状 159">
              <a:extLst>
                <a:ext uri="{FF2B5EF4-FFF2-40B4-BE49-F238E27FC236}">
                  <a16:creationId xmlns:a16="http://schemas.microsoft.com/office/drawing/2014/main" id="{03B28D10-4719-466A-99E6-8D57B0CF7DBE}"/>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7" name="椭圆 26">
              <a:extLst>
                <a:ext uri="{FF2B5EF4-FFF2-40B4-BE49-F238E27FC236}">
                  <a16:creationId xmlns:a16="http://schemas.microsoft.com/office/drawing/2014/main" id="{1245C2D4-1D1F-4054-AA8D-0056795B5F10}"/>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8" name="任意多边形: 形状 161">
              <a:extLst>
                <a:ext uri="{FF2B5EF4-FFF2-40B4-BE49-F238E27FC236}">
                  <a16:creationId xmlns:a16="http://schemas.microsoft.com/office/drawing/2014/main" id="{99324B5B-8836-4F39-987A-101424089A4C}"/>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29" name="椭圆 28">
              <a:extLst>
                <a:ext uri="{FF2B5EF4-FFF2-40B4-BE49-F238E27FC236}">
                  <a16:creationId xmlns:a16="http://schemas.microsoft.com/office/drawing/2014/main" id="{594B671C-5953-4DF5-94CA-70500F7E9BE9}"/>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0" name="任意多边形: 形状 162">
              <a:extLst>
                <a:ext uri="{FF2B5EF4-FFF2-40B4-BE49-F238E27FC236}">
                  <a16:creationId xmlns:a16="http://schemas.microsoft.com/office/drawing/2014/main" id="{09B08A74-FC0A-40BD-AA12-B09B7BCD3182}"/>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1" name="椭圆 30">
              <a:extLst>
                <a:ext uri="{FF2B5EF4-FFF2-40B4-BE49-F238E27FC236}">
                  <a16:creationId xmlns:a16="http://schemas.microsoft.com/office/drawing/2014/main" id="{A2B8F07B-C140-4320-A2C4-F6F4D23877CB}"/>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任意多边形: 形状 164">
              <a:extLst>
                <a:ext uri="{FF2B5EF4-FFF2-40B4-BE49-F238E27FC236}">
                  <a16:creationId xmlns:a16="http://schemas.microsoft.com/office/drawing/2014/main" id="{2CF0A29F-68D5-4535-842F-761FBF16BAAE}"/>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微软雅黑"/>
                <a:cs typeface="+mn-cs"/>
              </a:endParaRPr>
            </a:p>
          </p:txBody>
        </p:sp>
        <p:sp>
          <p:nvSpPr>
            <p:cNvPr id="33" name="箭头: 五边形 3">
              <a:extLst>
                <a:ext uri="{FF2B5EF4-FFF2-40B4-BE49-F238E27FC236}">
                  <a16:creationId xmlns:a16="http://schemas.microsoft.com/office/drawing/2014/main" id="{AB86F95D-4D69-475F-B0CE-DF92F203B964}"/>
                </a:ext>
              </a:extLst>
            </p:cNvPr>
            <p:cNvSpPr/>
            <p:nvPr/>
          </p:nvSpPr>
          <p:spPr>
            <a:xfrm>
              <a:off x="719138" y="3501008"/>
              <a:ext cx="9288000" cy="152456"/>
            </a:xfrm>
            <a:prstGeom prst="homePlate">
              <a:avLst/>
            </a:prstGeom>
            <a:solidFill>
              <a:schemeClr val="accent2"/>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4" name="椭圆 33">
              <a:extLst>
                <a:ext uri="{FF2B5EF4-FFF2-40B4-BE49-F238E27FC236}">
                  <a16:creationId xmlns:a16="http://schemas.microsoft.com/office/drawing/2014/main" id="{A8745C2E-15BE-4112-B578-E2ABC75868D7}"/>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1</a:t>
              </a:r>
            </a:p>
          </p:txBody>
        </p:sp>
        <p:sp>
          <p:nvSpPr>
            <p:cNvPr id="35" name="椭圆 34">
              <a:extLst>
                <a:ext uri="{FF2B5EF4-FFF2-40B4-BE49-F238E27FC236}">
                  <a16:creationId xmlns:a16="http://schemas.microsoft.com/office/drawing/2014/main" id="{37272363-84FB-405F-A598-F483DC33B337}"/>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3</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6" name="椭圆 35">
              <a:extLst>
                <a:ext uri="{FF2B5EF4-FFF2-40B4-BE49-F238E27FC236}">
                  <a16:creationId xmlns:a16="http://schemas.microsoft.com/office/drawing/2014/main" id="{C7DA4C47-BA6A-4969-AF5E-07AB11FF6520}"/>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5</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7" name="椭圆 36">
              <a:extLst>
                <a:ext uri="{FF2B5EF4-FFF2-40B4-BE49-F238E27FC236}">
                  <a16:creationId xmlns:a16="http://schemas.microsoft.com/office/drawing/2014/main" id="{0D03F4B0-6180-4A33-AB57-EB785CC2A411}"/>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rPr>
                <a:t>7</a:t>
              </a:r>
            </a:p>
          </p:txBody>
        </p:sp>
        <p:sp>
          <p:nvSpPr>
            <p:cNvPr id="38" name="椭圆 37">
              <a:extLst>
                <a:ext uri="{FF2B5EF4-FFF2-40B4-BE49-F238E27FC236}">
                  <a16:creationId xmlns:a16="http://schemas.microsoft.com/office/drawing/2014/main" id="{C86866B5-E180-4788-BC0B-0504D90B44EB}"/>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2</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39" name="椭圆 38">
              <a:extLst>
                <a:ext uri="{FF2B5EF4-FFF2-40B4-BE49-F238E27FC236}">
                  <a16:creationId xmlns:a16="http://schemas.microsoft.com/office/drawing/2014/main" id="{6ADB6924-EDC7-4960-8B9A-F2978415517B}"/>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4</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sp>
          <p:nvSpPr>
            <p:cNvPr id="40" name="椭圆 39">
              <a:extLst>
                <a:ext uri="{FF2B5EF4-FFF2-40B4-BE49-F238E27FC236}">
                  <a16:creationId xmlns:a16="http://schemas.microsoft.com/office/drawing/2014/main" id="{8784E49B-7BA9-4FF2-91F8-30472707984D}"/>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100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800" b="0" i="0" u="none" strike="noStrike" kern="1200" cap="none" spc="0" normalizeH="0" baseline="0" noProof="0">
                  <a:ln>
                    <a:noFill/>
                  </a:ln>
                  <a:solidFill>
                    <a:srgbClr val="115686"/>
                  </a:solidFill>
                  <a:effectLst/>
                  <a:uLnTx/>
                  <a:uFillTx/>
                  <a:latin typeface="Impact" panose="020B0806030902050204" pitchFamily="34" charset="0"/>
                  <a:ea typeface="微软雅黑"/>
                  <a:cs typeface="+mn-cs"/>
                </a:rPr>
                <a:t>6</a:t>
              </a:r>
              <a:endParaRPr kumimoji="0" lang="en-US" sz="1800" b="0" i="0" u="none" strike="noStrike" kern="1200" cap="none" spc="0" normalizeH="0" baseline="0" noProof="0" dirty="0">
                <a:ln>
                  <a:noFill/>
                </a:ln>
                <a:solidFill>
                  <a:srgbClr val="115686"/>
                </a:solidFill>
                <a:effectLst/>
                <a:uLnTx/>
                <a:uFillTx/>
                <a:latin typeface="Impact" panose="020B0806030902050204" pitchFamily="34" charset="0"/>
                <a:ea typeface="微软雅黑"/>
                <a:cs typeface="+mn-cs"/>
              </a:endParaRPr>
            </a:p>
          </p:txBody>
        </p:sp>
        <p:cxnSp>
          <p:nvCxnSpPr>
            <p:cNvPr id="41" name="直接连接符 40">
              <a:extLst>
                <a:ext uri="{FF2B5EF4-FFF2-40B4-BE49-F238E27FC236}">
                  <a16:creationId xmlns:a16="http://schemas.microsoft.com/office/drawing/2014/main" id="{9DEE8C3A-D88E-4B47-A746-EBCA610FC327}"/>
                </a:ext>
              </a:extLst>
            </p:cNvPr>
            <p:cNvCxnSpPr>
              <a:stCxn id="34" idx="4"/>
              <a:endCxn id="25"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0B7D434-CF0E-4372-A1FB-6AD5711678DC}"/>
                </a:ext>
              </a:extLst>
            </p:cNvPr>
            <p:cNvCxnSpPr>
              <a:stCxn id="35" idx="4"/>
              <a:endCxn id="27"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2E2430BC-F797-4DC7-AE35-9C4D542B16AC}"/>
                </a:ext>
              </a:extLst>
            </p:cNvPr>
            <p:cNvCxnSpPr>
              <a:stCxn id="36" idx="4"/>
              <a:endCxn id="29"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223FAF1C-59CE-480B-9734-ADFC1D9BB852}"/>
                </a:ext>
              </a:extLst>
            </p:cNvPr>
            <p:cNvCxnSpPr>
              <a:stCxn id="37" idx="4"/>
              <a:endCxn id="31"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8D3B5F-3C62-4633-B0E4-80C217AC8C6C}"/>
                </a:ext>
              </a:extLst>
            </p:cNvPr>
            <p:cNvCxnSpPr>
              <a:stCxn id="21" idx="4"/>
              <a:endCxn id="39"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F6B1BD6-96B2-4C00-B660-6BC3F6A2083C}"/>
                </a:ext>
              </a:extLst>
            </p:cNvPr>
            <p:cNvCxnSpPr>
              <a:stCxn id="23" idx="4"/>
              <a:endCxn id="40"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3492B976-A2BF-40E1-9EF6-A4568CCAF180}"/>
                </a:ext>
              </a:extLst>
            </p:cNvPr>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F1906635-6823-4FF5-A23C-196E54225825}"/>
              </a:ext>
            </a:extLst>
          </p:cNvPr>
          <p:cNvGrpSpPr/>
          <p:nvPr/>
        </p:nvGrpSpPr>
        <p:grpSpPr>
          <a:xfrm>
            <a:off x="756321" y="2203887"/>
            <a:ext cx="2241974" cy="950299"/>
            <a:chOff x="2222797" y="3336911"/>
            <a:chExt cx="2241974" cy="950299"/>
          </a:xfrm>
        </p:grpSpPr>
        <p:sp>
          <p:nvSpPr>
            <p:cNvPr id="49" name="矩形 48">
              <a:extLst>
                <a:ext uri="{FF2B5EF4-FFF2-40B4-BE49-F238E27FC236}">
                  <a16:creationId xmlns:a16="http://schemas.microsoft.com/office/drawing/2014/main" id="{CE1CDDE9-45FE-4E19-AA25-ADEDDD0B5D40}"/>
                </a:ext>
              </a:extLst>
            </p:cNvPr>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b="1" dirty="0"/>
                <a:t>规范、设计理念、执行细则</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0" name="矩形 49">
              <a:extLst>
                <a:ext uri="{FF2B5EF4-FFF2-40B4-BE49-F238E27FC236}">
                  <a16:creationId xmlns:a16="http://schemas.microsoft.com/office/drawing/2014/main" id="{F463AA3D-2FFD-4D80-877B-00957566F27C}"/>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t>一致性</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51" name="组合 50">
            <a:extLst>
              <a:ext uri="{FF2B5EF4-FFF2-40B4-BE49-F238E27FC236}">
                <a16:creationId xmlns:a16="http://schemas.microsoft.com/office/drawing/2014/main" id="{902BB54B-1176-4AB9-BAE9-DDAF14ED2A2D}"/>
              </a:ext>
            </a:extLst>
          </p:cNvPr>
          <p:cNvGrpSpPr/>
          <p:nvPr/>
        </p:nvGrpSpPr>
        <p:grpSpPr>
          <a:xfrm>
            <a:off x="3578654" y="2203887"/>
            <a:ext cx="2241974" cy="927985"/>
            <a:chOff x="2222797" y="3336911"/>
            <a:chExt cx="2241974" cy="927985"/>
          </a:xfrm>
        </p:grpSpPr>
        <p:sp>
          <p:nvSpPr>
            <p:cNvPr id="52" name="矩形 51">
              <a:extLst>
                <a:ext uri="{FF2B5EF4-FFF2-40B4-BE49-F238E27FC236}">
                  <a16:creationId xmlns:a16="http://schemas.microsoft.com/office/drawing/2014/main" id="{6B34C3A2-AF3B-460B-B559-3A107FB5BF92}"/>
                </a:ext>
              </a:extLst>
            </p:cNvPr>
            <p:cNvSpPr/>
            <p:nvPr/>
          </p:nvSpPr>
          <p:spPr>
            <a:xfrm>
              <a:off x="2338347" y="3677812"/>
              <a:ext cx="2010874" cy="58708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a:solidFill>
                    <a:prstClr val="black">
                      <a:lumMod val="50000"/>
                      <a:lumOff val="50000"/>
                    </a:prstClr>
                  </a:solidFill>
                  <a:latin typeface="Arial"/>
                  <a:ea typeface="微软雅黑"/>
                </a:rPr>
                <a:t>降低耦合</a:t>
              </a:r>
              <a:r>
                <a:rPr lang="en-US" altLang="zh-CN" sz="1400" dirty="0">
                  <a:solidFill>
                    <a:prstClr val="black">
                      <a:lumMod val="50000"/>
                      <a:lumOff val="50000"/>
                    </a:prstClr>
                  </a:solidFill>
                  <a:latin typeface="Arial"/>
                  <a:ea typeface="微软雅黑"/>
                </a:rPr>
                <a:t>, </a:t>
              </a:r>
              <a:r>
                <a:rPr lang="zh-CN" altLang="en-US" sz="1400" dirty="0">
                  <a:solidFill>
                    <a:prstClr val="black">
                      <a:lumMod val="50000"/>
                      <a:lumOff val="50000"/>
                    </a:prstClr>
                  </a:solidFill>
                  <a:latin typeface="Arial"/>
                  <a:ea typeface="微软雅黑"/>
                </a:rPr>
                <a:t>便于排查 数据问题</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3" name="矩形 52">
              <a:extLst>
                <a:ext uri="{FF2B5EF4-FFF2-40B4-BE49-F238E27FC236}">
                  <a16:creationId xmlns:a16="http://schemas.microsoft.com/office/drawing/2014/main" id="{E3BCF8AA-2F4D-4071-BCA5-C25FF1546696}"/>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t>高内聚和低耦合</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54" name="组合 53">
            <a:extLst>
              <a:ext uri="{FF2B5EF4-FFF2-40B4-BE49-F238E27FC236}">
                <a16:creationId xmlns:a16="http://schemas.microsoft.com/office/drawing/2014/main" id="{1D1AD34B-7C68-43B1-B587-27113BF5070C}"/>
              </a:ext>
            </a:extLst>
          </p:cNvPr>
          <p:cNvGrpSpPr/>
          <p:nvPr/>
        </p:nvGrpSpPr>
        <p:grpSpPr>
          <a:xfrm>
            <a:off x="6408741" y="2203887"/>
            <a:ext cx="2241974" cy="927985"/>
            <a:chOff x="2222797" y="3336911"/>
            <a:chExt cx="2241974" cy="927985"/>
          </a:xfrm>
        </p:grpSpPr>
        <p:sp>
          <p:nvSpPr>
            <p:cNvPr id="55" name="矩形 54">
              <a:extLst>
                <a:ext uri="{FF2B5EF4-FFF2-40B4-BE49-F238E27FC236}">
                  <a16:creationId xmlns:a16="http://schemas.microsoft.com/office/drawing/2014/main" id="{5627BDA6-35E5-49BD-840C-169584C0089D}"/>
                </a:ext>
              </a:extLst>
            </p:cNvPr>
            <p:cNvSpPr/>
            <p:nvPr/>
          </p:nvSpPr>
          <p:spPr>
            <a:xfrm>
              <a:off x="2338347" y="3677812"/>
              <a:ext cx="2010874" cy="58708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即数据回溯时可以重跑 从而不影响上下游</a:t>
              </a:r>
            </a:p>
          </p:txBody>
        </p:sp>
        <p:sp>
          <p:nvSpPr>
            <p:cNvPr id="56" name="矩形 55">
              <a:extLst>
                <a:ext uri="{FF2B5EF4-FFF2-40B4-BE49-F238E27FC236}">
                  <a16:creationId xmlns:a16="http://schemas.microsoft.com/office/drawing/2014/main" id="{9EAD07A1-8D09-4D4A-A523-514C1B187F6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t>数据刷新单日可回滚</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57" name="组合 56">
            <a:extLst>
              <a:ext uri="{FF2B5EF4-FFF2-40B4-BE49-F238E27FC236}">
                <a16:creationId xmlns:a16="http://schemas.microsoft.com/office/drawing/2014/main" id="{083DA991-7CCC-43CF-8284-BEA403077353}"/>
              </a:ext>
            </a:extLst>
          </p:cNvPr>
          <p:cNvGrpSpPr/>
          <p:nvPr/>
        </p:nvGrpSpPr>
        <p:grpSpPr>
          <a:xfrm>
            <a:off x="9228261" y="2203887"/>
            <a:ext cx="2241974" cy="927985"/>
            <a:chOff x="2222797" y="3336911"/>
            <a:chExt cx="2241974" cy="927985"/>
          </a:xfrm>
        </p:grpSpPr>
        <p:sp>
          <p:nvSpPr>
            <p:cNvPr id="58" name="矩形 57">
              <a:extLst>
                <a:ext uri="{FF2B5EF4-FFF2-40B4-BE49-F238E27FC236}">
                  <a16:creationId xmlns:a16="http://schemas.microsoft.com/office/drawing/2014/main" id="{1D4CFCA0-7F92-486C-9257-881D36C15E67}"/>
                </a:ext>
              </a:extLst>
            </p:cNvPr>
            <p:cNvSpPr/>
            <p:nvPr/>
          </p:nvSpPr>
          <p:spPr>
            <a:xfrm>
              <a:off x="2338347" y="3677812"/>
              <a:ext cx="2010874" cy="58708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a:solidFill>
                    <a:prstClr val="black">
                      <a:lumMod val="50000"/>
                      <a:lumOff val="50000"/>
                    </a:prstClr>
                  </a:solidFill>
                  <a:latin typeface="Arial"/>
                  <a:ea typeface="微软雅黑"/>
                </a:rPr>
                <a:t>核心模型应尽量考虑全面</a:t>
              </a:r>
              <a:r>
                <a:rPr lang="en-US" altLang="zh-CN" sz="1400" dirty="0">
                  <a:solidFill>
                    <a:prstClr val="black">
                      <a:lumMod val="50000"/>
                      <a:lumOff val="50000"/>
                    </a:prstClr>
                  </a:solidFill>
                  <a:latin typeface="Arial"/>
                  <a:ea typeface="微软雅黑"/>
                </a:rPr>
                <a:t>, </a:t>
              </a:r>
              <a:r>
                <a:rPr lang="zh-CN" altLang="en-US" sz="1400" dirty="0">
                  <a:solidFill>
                    <a:prstClr val="black">
                      <a:lumMod val="50000"/>
                      <a:lumOff val="50000"/>
                    </a:prstClr>
                  </a:solidFill>
                  <a:latin typeface="Arial"/>
                  <a:ea typeface="微软雅黑"/>
                </a:rPr>
                <a:t>不要出现经常变更</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59" name="矩形 58">
              <a:extLst>
                <a:ext uri="{FF2B5EF4-FFF2-40B4-BE49-F238E27FC236}">
                  <a16:creationId xmlns:a16="http://schemas.microsoft.com/office/drawing/2014/main" id="{70FE19AE-EB50-4F03-9969-BDE08C5F90D2}"/>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t>核心模型相对稳定性</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grpSp>
        <p:nvGrpSpPr>
          <p:cNvPr id="60" name="组合 59">
            <a:extLst>
              <a:ext uri="{FF2B5EF4-FFF2-40B4-BE49-F238E27FC236}">
                <a16:creationId xmlns:a16="http://schemas.microsoft.com/office/drawing/2014/main" id="{F3015E21-5584-474C-9E5C-2E6619BD3CB2}"/>
              </a:ext>
            </a:extLst>
          </p:cNvPr>
          <p:cNvGrpSpPr/>
          <p:nvPr/>
        </p:nvGrpSpPr>
        <p:grpSpPr>
          <a:xfrm>
            <a:off x="7830936" y="4364529"/>
            <a:ext cx="2241974" cy="1962114"/>
            <a:chOff x="2222797" y="3336911"/>
            <a:chExt cx="2241974" cy="1962114"/>
          </a:xfrm>
        </p:grpSpPr>
        <p:sp>
          <p:nvSpPr>
            <p:cNvPr id="61" name="矩形 60">
              <a:extLst>
                <a:ext uri="{FF2B5EF4-FFF2-40B4-BE49-F238E27FC236}">
                  <a16:creationId xmlns:a16="http://schemas.microsoft.com/office/drawing/2014/main" id="{1717D37D-7BE4-4E4D-BDE9-52C146DD6A29}"/>
                </a:ext>
              </a:extLst>
            </p:cNvPr>
            <p:cNvSpPr/>
            <p:nvPr/>
          </p:nvSpPr>
          <p:spPr>
            <a:xfrm>
              <a:off x="2338347" y="3677812"/>
              <a:ext cx="2010874" cy="1621213"/>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b="1" dirty="0"/>
                <a:t>应用层尽量避免使用</a:t>
              </a:r>
              <a:r>
                <a:rPr lang="en-US" altLang="zh-CN" sz="1400" b="1" dirty="0"/>
                <a:t>ODS</a:t>
              </a:r>
              <a:r>
                <a:rPr lang="zh-CN" altLang="en-US" sz="1400" b="1" dirty="0"/>
                <a:t>层数据直接调用</a:t>
              </a:r>
              <a:endParaRPr lang="en-US" altLang="zh-CN" sz="1400" b="1" dirty="0"/>
            </a:p>
            <a:p>
              <a:pPr marL="0" marR="0" lvl="0" indent="0" algn="ctr" defTabSz="914400" rtl="0" eaLnBrk="1" fontAlgn="auto" latinLnBrk="0" hangingPunct="1">
                <a:lnSpc>
                  <a:spcPct val="120000"/>
                </a:lnSpc>
                <a:spcBef>
                  <a:spcPts val="0"/>
                </a:spcBef>
                <a:spcAft>
                  <a:spcPts val="0"/>
                </a:spcAft>
                <a:buClrTx/>
                <a:buSzTx/>
                <a:buFontTx/>
                <a:buNone/>
                <a:tabLst/>
                <a:defRPr/>
              </a:pPr>
              <a:r>
                <a:rPr lang="en-US" altLang="zh-CN" sz="1400" b="1" dirty="0"/>
                <a:t>DWS</a:t>
              </a:r>
              <a:r>
                <a:rPr lang="zh-CN" altLang="en-US" sz="1400" b="1" dirty="0"/>
                <a:t>优先调用</a:t>
              </a:r>
              <a:r>
                <a:rPr lang="en-US" altLang="zh-CN" sz="1400" b="1" dirty="0"/>
                <a:t>DWD</a:t>
              </a:r>
              <a:r>
                <a:rPr lang="zh-CN" altLang="en-US" sz="1400" b="1" dirty="0"/>
                <a:t>及</a:t>
              </a:r>
              <a:r>
                <a:rPr lang="en-US" altLang="zh-CN" sz="1400" b="1" dirty="0"/>
                <a:t>DIM</a:t>
              </a: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b="1" dirty="0"/>
                <a:t>避免</a:t>
              </a:r>
              <a:r>
                <a:rPr lang="en-US" altLang="zh-CN" sz="1400" b="1" dirty="0"/>
                <a:t>ADS</a:t>
              </a:r>
              <a:r>
                <a:rPr lang="zh-CN" altLang="en-US" sz="1400" b="1" dirty="0"/>
                <a:t>过渡引用明细层</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sp>
          <p:nvSpPr>
            <p:cNvPr id="62" name="矩形 61">
              <a:extLst>
                <a:ext uri="{FF2B5EF4-FFF2-40B4-BE49-F238E27FC236}">
                  <a16:creationId xmlns:a16="http://schemas.microsoft.com/office/drawing/2014/main" id="{A8E43D2E-DEC1-44CC-850B-0604E33381ED}"/>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rPr>
                <a:t>避免跨层调用</a:t>
              </a:r>
            </a:p>
          </p:txBody>
        </p:sp>
      </p:grpSp>
      <p:sp>
        <p:nvSpPr>
          <p:cNvPr id="64" name="矩形 63">
            <a:extLst>
              <a:ext uri="{FF2B5EF4-FFF2-40B4-BE49-F238E27FC236}">
                <a16:creationId xmlns:a16="http://schemas.microsoft.com/office/drawing/2014/main" id="{9F0CC146-C98A-4F72-9A67-0C3F9BC0A5DB}"/>
              </a:ext>
            </a:extLst>
          </p:cNvPr>
          <p:cNvSpPr/>
          <p:nvPr/>
        </p:nvSpPr>
        <p:spPr>
          <a:xfrm>
            <a:off x="4987381" y="4724935"/>
            <a:ext cx="2010874" cy="58708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b="1" dirty="0"/>
              <a:t>成本、历史数据、 性能、运维平衡</a:t>
            </a:r>
            <a:endPar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endParaRPr>
          </a:p>
        </p:txBody>
      </p:sp>
      <p:grpSp>
        <p:nvGrpSpPr>
          <p:cNvPr id="66" name="组合 65">
            <a:extLst>
              <a:ext uri="{FF2B5EF4-FFF2-40B4-BE49-F238E27FC236}">
                <a16:creationId xmlns:a16="http://schemas.microsoft.com/office/drawing/2014/main" id="{83120E85-4DA3-4941-99DC-4C76E799AFE9}"/>
              </a:ext>
            </a:extLst>
          </p:cNvPr>
          <p:cNvGrpSpPr/>
          <p:nvPr/>
        </p:nvGrpSpPr>
        <p:grpSpPr>
          <a:xfrm>
            <a:off x="2154094" y="4364529"/>
            <a:ext cx="2241974" cy="1445049"/>
            <a:chOff x="2222797" y="3336911"/>
            <a:chExt cx="2241974" cy="1445049"/>
          </a:xfrm>
        </p:grpSpPr>
        <p:sp>
          <p:nvSpPr>
            <p:cNvPr id="67" name="矩形 66">
              <a:extLst>
                <a:ext uri="{FF2B5EF4-FFF2-40B4-BE49-F238E27FC236}">
                  <a16:creationId xmlns:a16="http://schemas.microsoft.com/office/drawing/2014/main" id="{99122306-AB52-44EF-9FC7-A60B3705F711}"/>
                </a:ext>
              </a:extLst>
            </p:cNvPr>
            <p:cNvSpPr/>
            <p:nvPr/>
          </p:nvSpPr>
          <p:spPr>
            <a:xfrm>
              <a:off x="2338347" y="3677812"/>
              <a:ext cx="2010874" cy="1104148"/>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1400" dirty="0">
                  <a:solidFill>
                    <a:prstClr val="black">
                      <a:lumMod val="50000"/>
                      <a:lumOff val="50000"/>
                    </a:prstClr>
                  </a:solidFill>
                  <a:latin typeface="Arial"/>
                  <a:ea typeface="微软雅黑"/>
                </a:rPr>
                <a:t>即某一个任务不要有太多子任务组成</a:t>
              </a:r>
              <a:r>
                <a:rPr lang="en-US" altLang="zh-CN" sz="1400" dirty="0">
                  <a:solidFill>
                    <a:prstClr val="black">
                      <a:lumMod val="50000"/>
                      <a:lumOff val="50000"/>
                    </a:prstClr>
                  </a:solidFill>
                  <a:latin typeface="Arial"/>
                  <a:ea typeface="微软雅黑"/>
                </a:rPr>
                <a:t>,</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50000"/>
                      <a:lumOff val="50000"/>
                    </a:prstClr>
                  </a:solidFill>
                  <a:effectLst/>
                  <a:uLnTx/>
                  <a:uFillTx/>
                  <a:latin typeface="Arial"/>
                  <a:ea typeface="微软雅黑"/>
                  <a:cs typeface="+mn-cs"/>
                </a:rPr>
                <a:t>不要子任务还有子子任务</a:t>
              </a:r>
            </a:p>
          </p:txBody>
        </p:sp>
        <p:sp>
          <p:nvSpPr>
            <p:cNvPr id="68" name="矩形 67">
              <a:extLst>
                <a:ext uri="{FF2B5EF4-FFF2-40B4-BE49-F238E27FC236}">
                  <a16:creationId xmlns:a16="http://schemas.microsoft.com/office/drawing/2014/main" id="{4CAD1C2A-531F-4DA3-9975-59AA4E9C1ED0}"/>
                </a:ext>
              </a:extLst>
            </p:cNvPr>
            <p:cNvSpPr/>
            <p:nvPr/>
          </p:nvSpPr>
          <p:spPr>
            <a:xfrm>
              <a:off x="2222797" y="3336911"/>
              <a:ext cx="2241974" cy="401264"/>
            </a:xfrm>
            <a:prstGeom prst="rect">
              <a:avLst/>
            </a:prstGeom>
          </p:spPr>
          <p:txBody>
            <a:bodyPr wrap="square">
              <a:spAutoFit/>
              <a:scene3d>
                <a:camera prst="orthographicFront"/>
                <a:lightRig rig="threePt" dir="t"/>
              </a:scene3d>
              <a:sp3d contourW="12700"/>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b="1" dirty="0"/>
                <a:t>任务的深度不宜过大</a:t>
              </a:r>
              <a:endParaRPr kumimoji="0" lang="zh-CN" altLang="en-US" sz="1800" b="1" i="0" u="none" strike="noStrike" kern="1200" cap="none" spc="0" normalizeH="0" baseline="0" noProof="0" dirty="0">
                <a:ln>
                  <a:noFill/>
                </a:ln>
                <a:solidFill>
                  <a:prstClr val="black">
                    <a:lumMod val="65000"/>
                    <a:lumOff val="35000"/>
                  </a:prstClr>
                </a:solidFill>
                <a:effectLst/>
                <a:uLnTx/>
                <a:uFillTx/>
                <a:latin typeface="Arial"/>
                <a:ea typeface="微软雅黑"/>
                <a:cs typeface="+mn-cs"/>
              </a:endParaRPr>
            </a:p>
          </p:txBody>
        </p:sp>
      </p:grpSp>
    </p:spTree>
    <p:extLst>
      <p:ext uri="{BB962C8B-B14F-4D97-AF65-F5344CB8AC3E}">
        <p14:creationId xmlns:p14="http://schemas.microsoft.com/office/powerpoint/2010/main" val="20769738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p:cTn id="11" dur="500" fill="hold"/>
                                        <p:tgtEl>
                                          <p:spTgt spid="48"/>
                                        </p:tgtEl>
                                        <p:attrNameLst>
                                          <p:attrName>ppt_w</p:attrName>
                                        </p:attrNameLst>
                                      </p:cBhvr>
                                      <p:tavLst>
                                        <p:tav tm="0">
                                          <p:val>
                                            <p:fltVal val="0"/>
                                          </p:val>
                                        </p:tav>
                                        <p:tav tm="100000">
                                          <p:val>
                                            <p:strVal val="#ppt_w"/>
                                          </p:val>
                                        </p:tav>
                                      </p:tavLst>
                                    </p:anim>
                                    <p:anim calcmode="lin" valueType="num">
                                      <p:cBhvr>
                                        <p:cTn id="12" dur="500" fill="hold"/>
                                        <p:tgtEl>
                                          <p:spTgt spid="48"/>
                                        </p:tgtEl>
                                        <p:attrNameLst>
                                          <p:attrName>ppt_h</p:attrName>
                                        </p:attrNameLst>
                                      </p:cBhvr>
                                      <p:tavLst>
                                        <p:tav tm="0">
                                          <p:val>
                                            <p:fltVal val="0"/>
                                          </p:val>
                                        </p:tav>
                                        <p:tav tm="100000">
                                          <p:val>
                                            <p:strVal val="#ppt_h"/>
                                          </p:val>
                                        </p:tav>
                                      </p:tavLst>
                                    </p:anim>
                                    <p:animEffect transition="in" filter="fade">
                                      <p:cBhvr>
                                        <p:cTn id="13" dur="500"/>
                                        <p:tgtEl>
                                          <p:spTgt spid="4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p:cTn id="17" dur="500" fill="hold"/>
                                        <p:tgtEl>
                                          <p:spTgt spid="66"/>
                                        </p:tgtEl>
                                        <p:attrNameLst>
                                          <p:attrName>ppt_w</p:attrName>
                                        </p:attrNameLst>
                                      </p:cBhvr>
                                      <p:tavLst>
                                        <p:tav tm="0">
                                          <p:val>
                                            <p:fltVal val="0"/>
                                          </p:val>
                                        </p:tav>
                                        <p:tav tm="100000">
                                          <p:val>
                                            <p:strVal val="#ppt_w"/>
                                          </p:val>
                                        </p:tav>
                                      </p:tavLst>
                                    </p:anim>
                                    <p:anim calcmode="lin" valueType="num">
                                      <p:cBhvr>
                                        <p:cTn id="18" dur="500" fill="hold"/>
                                        <p:tgtEl>
                                          <p:spTgt spid="66"/>
                                        </p:tgtEl>
                                        <p:attrNameLst>
                                          <p:attrName>ppt_h</p:attrName>
                                        </p:attrNameLst>
                                      </p:cBhvr>
                                      <p:tavLst>
                                        <p:tav tm="0">
                                          <p:val>
                                            <p:fltVal val="0"/>
                                          </p:val>
                                        </p:tav>
                                        <p:tav tm="100000">
                                          <p:val>
                                            <p:strVal val="#ppt_h"/>
                                          </p:val>
                                        </p:tav>
                                      </p:tavLst>
                                    </p:anim>
                                    <p:animEffect transition="in" filter="fade">
                                      <p:cBhvr>
                                        <p:cTn id="19" dur="500"/>
                                        <p:tgtEl>
                                          <p:spTgt spid="66"/>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54"/>
                                        </p:tgtEl>
                                        <p:attrNameLst>
                                          <p:attrName>style.visibility</p:attrName>
                                        </p:attrNameLst>
                                      </p:cBhvr>
                                      <p:to>
                                        <p:strVal val="visible"/>
                                      </p:to>
                                    </p:set>
                                    <p:anim calcmode="lin" valueType="num">
                                      <p:cBhvr>
                                        <p:cTn id="29" dur="500" fill="hold"/>
                                        <p:tgtEl>
                                          <p:spTgt spid="54"/>
                                        </p:tgtEl>
                                        <p:attrNameLst>
                                          <p:attrName>ppt_w</p:attrName>
                                        </p:attrNameLst>
                                      </p:cBhvr>
                                      <p:tavLst>
                                        <p:tav tm="0">
                                          <p:val>
                                            <p:fltVal val="0"/>
                                          </p:val>
                                        </p:tav>
                                        <p:tav tm="100000">
                                          <p:val>
                                            <p:strVal val="#ppt_w"/>
                                          </p:val>
                                        </p:tav>
                                      </p:tavLst>
                                    </p:anim>
                                    <p:anim calcmode="lin" valueType="num">
                                      <p:cBhvr>
                                        <p:cTn id="30" dur="500" fill="hold"/>
                                        <p:tgtEl>
                                          <p:spTgt spid="54"/>
                                        </p:tgtEl>
                                        <p:attrNameLst>
                                          <p:attrName>ppt_h</p:attrName>
                                        </p:attrNameLst>
                                      </p:cBhvr>
                                      <p:tavLst>
                                        <p:tav tm="0">
                                          <p:val>
                                            <p:fltVal val="0"/>
                                          </p:val>
                                        </p:tav>
                                        <p:tav tm="100000">
                                          <p:val>
                                            <p:strVal val="#ppt_h"/>
                                          </p:val>
                                        </p:tav>
                                      </p:tavLst>
                                    </p:anim>
                                    <p:animEffect transition="in" filter="fade">
                                      <p:cBhvr>
                                        <p:cTn id="31" dur="500"/>
                                        <p:tgtEl>
                                          <p:spTgt spid="54"/>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60"/>
                                        </p:tgtEl>
                                        <p:attrNameLst>
                                          <p:attrName>style.visibility</p:attrName>
                                        </p:attrNameLst>
                                      </p:cBhvr>
                                      <p:to>
                                        <p:strVal val="visible"/>
                                      </p:to>
                                    </p:set>
                                    <p:anim calcmode="lin" valueType="num">
                                      <p:cBhvr>
                                        <p:cTn id="35" dur="500" fill="hold"/>
                                        <p:tgtEl>
                                          <p:spTgt spid="60"/>
                                        </p:tgtEl>
                                        <p:attrNameLst>
                                          <p:attrName>ppt_w</p:attrName>
                                        </p:attrNameLst>
                                      </p:cBhvr>
                                      <p:tavLst>
                                        <p:tav tm="0">
                                          <p:val>
                                            <p:fltVal val="0"/>
                                          </p:val>
                                        </p:tav>
                                        <p:tav tm="100000">
                                          <p:val>
                                            <p:strVal val="#ppt_w"/>
                                          </p:val>
                                        </p:tav>
                                      </p:tavLst>
                                    </p:anim>
                                    <p:anim calcmode="lin" valueType="num">
                                      <p:cBhvr>
                                        <p:cTn id="36" dur="500" fill="hold"/>
                                        <p:tgtEl>
                                          <p:spTgt spid="60"/>
                                        </p:tgtEl>
                                        <p:attrNameLst>
                                          <p:attrName>ppt_h</p:attrName>
                                        </p:attrNameLst>
                                      </p:cBhvr>
                                      <p:tavLst>
                                        <p:tav tm="0">
                                          <p:val>
                                            <p:fltVal val="0"/>
                                          </p:val>
                                        </p:tav>
                                        <p:tav tm="100000">
                                          <p:val>
                                            <p:strVal val="#ppt_h"/>
                                          </p:val>
                                        </p:tav>
                                      </p:tavLst>
                                    </p:anim>
                                    <p:animEffect transition="in" filter="fade">
                                      <p:cBhvr>
                                        <p:cTn id="37" dur="500"/>
                                        <p:tgtEl>
                                          <p:spTgt spid="60"/>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57"/>
                                        </p:tgtEl>
                                        <p:attrNameLst>
                                          <p:attrName>style.visibility</p:attrName>
                                        </p:attrNameLst>
                                      </p:cBhvr>
                                      <p:to>
                                        <p:strVal val="visible"/>
                                      </p:to>
                                    </p:set>
                                    <p:anim calcmode="lin" valueType="num">
                                      <p:cBhvr>
                                        <p:cTn id="41" dur="500" fill="hold"/>
                                        <p:tgtEl>
                                          <p:spTgt spid="57"/>
                                        </p:tgtEl>
                                        <p:attrNameLst>
                                          <p:attrName>ppt_w</p:attrName>
                                        </p:attrNameLst>
                                      </p:cBhvr>
                                      <p:tavLst>
                                        <p:tav tm="0">
                                          <p:val>
                                            <p:fltVal val="0"/>
                                          </p:val>
                                        </p:tav>
                                        <p:tav tm="100000">
                                          <p:val>
                                            <p:strVal val="#ppt_w"/>
                                          </p:val>
                                        </p:tav>
                                      </p:tavLst>
                                    </p:anim>
                                    <p:anim calcmode="lin" valueType="num">
                                      <p:cBhvr>
                                        <p:cTn id="42" dur="500" fill="hold"/>
                                        <p:tgtEl>
                                          <p:spTgt spid="57"/>
                                        </p:tgtEl>
                                        <p:attrNameLst>
                                          <p:attrName>ppt_h</p:attrName>
                                        </p:attrNameLst>
                                      </p:cBhvr>
                                      <p:tavLst>
                                        <p:tav tm="0">
                                          <p:val>
                                            <p:fltVal val="0"/>
                                          </p:val>
                                        </p:tav>
                                        <p:tav tm="100000">
                                          <p:val>
                                            <p:strVal val="#ppt_h"/>
                                          </p:val>
                                        </p:tav>
                                      </p:tavLst>
                                    </p:anim>
                                    <p:animEffect transition="in" filter="fade">
                                      <p:cBhvr>
                                        <p:cTn id="4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03</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数据模型</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169861" y="3040721"/>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4546514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B244575-4136-48BD-97DD-9EB61A249A5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F047E516-A545-47C0-8DB1-8D71DB27EB17}"/>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4" name="组合 3">
            <a:extLst>
              <a:ext uri="{FF2B5EF4-FFF2-40B4-BE49-F238E27FC236}">
                <a16:creationId xmlns:a16="http://schemas.microsoft.com/office/drawing/2014/main" id="{944B8081-FB8A-456C-A9D4-BFDBB8282D74}"/>
              </a:ext>
            </a:extLst>
          </p:cNvPr>
          <p:cNvGrpSpPr/>
          <p:nvPr/>
        </p:nvGrpSpPr>
        <p:grpSpPr>
          <a:xfrm>
            <a:off x="0" y="6629400"/>
            <a:ext cx="12192000" cy="228600"/>
            <a:chOff x="0" y="6629400"/>
            <a:chExt cx="12192000" cy="228600"/>
          </a:xfrm>
        </p:grpSpPr>
        <p:grpSp>
          <p:nvGrpSpPr>
            <p:cNvPr id="5" name="组合 4">
              <a:extLst>
                <a:ext uri="{FF2B5EF4-FFF2-40B4-BE49-F238E27FC236}">
                  <a16:creationId xmlns:a16="http://schemas.microsoft.com/office/drawing/2014/main" id="{476DCCE8-4004-4E56-B56C-7967605C733A}"/>
                </a:ext>
              </a:extLst>
            </p:cNvPr>
            <p:cNvGrpSpPr/>
            <p:nvPr/>
          </p:nvGrpSpPr>
          <p:grpSpPr>
            <a:xfrm>
              <a:off x="0" y="6629400"/>
              <a:ext cx="6096000" cy="228600"/>
              <a:chOff x="0" y="6629400"/>
              <a:chExt cx="6822268" cy="228600"/>
            </a:xfrm>
          </p:grpSpPr>
          <p:sp>
            <p:nvSpPr>
              <p:cNvPr id="11" name="矩形 10">
                <a:extLst>
                  <a:ext uri="{FF2B5EF4-FFF2-40B4-BE49-F238E27FC236}">
                    <a16:creationId xmlns:a16="http://schemas.microsoft.com/office/drawing/2014/main" id="{E85EFE7C-15FE-43D7-9CF0-86B43F828D03}"/>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5AE983E3-5632-4F6E-B10F-92202C0FCA6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3B2DD7C2-815E-4D34-AB2C-52A21DAC96A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DA49AA9B-8207-4367-94DD-EC60247701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6" name="组合 5">
              <a:extLst>
                <a:ext uri="{FF2B5EF4-FFF2-40B4-BE49-F238E27FC236}">
                  <a16:creationId xmlns:a16="http://schemas.microsoft.com/office/drawing/2014/main" id="{8657CCEE-A333-47F8-A36D-0AEDAE3F7B6B}"/>
                </a:ext>
              </a:extLst>
            </p:cNvPr>
            <p:cNvGrpSpPr/>
            <p:nvPr/>
          </p:nvGrpSpPr>
          <p:grpSpPr>
            <a:xfrm>
              <a:off x="6096000" y="6629400"/>
              <a:ext cx="6096000" cy="228600"/>
              <a:chOff x="0" y="6629400"/>
              <a:chExt cx="6822268" cy="228600"/>
            </a:xfrm>
          </p:grpSpPr>
          <p:sp>
            <p:nvSpPr>
              <p:cNvPr id="7" name="矩形 6">
                <a:extLst>
                  <a:ext uri="{FF2B5EF4-FFF2-40B4-BE49-F238E27FC236}">
                    <a16:creationId xmlns:a16="http://schemas.microsoft.com/office/drawing/2014/main" id="{0588218D-6554-48BF-B600-BE222C55228D}"/>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FC616C1D-0C89-411C-B7D6-6C6C1E77997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5D84DB6-9433-4A31-8283-1D767D25BD3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9EDFE7C-886D-45AA-A3AD-6E2011D9A49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5" name="矩形 14">
            <a:extLst>
              <a:ext uri="{FF2B5EF4-FFF2-40B4-BE49-F238E27FC236}">
                <a16:creationId xmlns:a16="http://schemas.microsoft.com/office/drawing/2014/main" id="{61495C8C-F7D4-41C7-97C4-90BEF46C122D}"/>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模型设计原则</a:t>
            </a:r>
          </a:p>
        </p:txBody>
      </p:sp>
      <p:grpSp>
        <p:nvGrpSpPr>
          <p:cNvPr id="16" name="组合 15">
            <a:extLst>
              <a:ext uri="{FF2B5EF4-FFF2-40B4-BE49-F238E27FC236}">
                <a16:creationId xmlns:a16="http://schemas.microsoft.com/office/drawing/2014/main" id="{3A9A57A6-FD79-4C4A-884F-18C34C62C1D4}"/>
              </a:ext>
            </a:extLst>
          </p:cNvPr>
          <p:cNvGrpSpPr/>
          <p:nvPr/>
        </p:nvGrpSpPr>
        <p:grpSpPr>
          <a:xfrm>
            <a:off x="2019298" y="1142805"/>
            <a:ext cx="8467726" cy="784830"/>
            <a:chOff x="2013635" y="1979776"/>
            <a:chExt cx="7908239" cy="784830"/>
          </a:xfrm>
        </p:grpSpPr>
        <p:sp>
          <p:nvSpPr>
            <p:cNvPr id="17" name="任意多边形: 形状 13">
              <a:extLst>
                <a:ext uri="{FF2B5EF4-FFF2-40B4-BE49-F238E27FC236}">
                  <a16:creationId xmlns:a16="http://schemas.microsoft.com/office/drawing/2014/main" id="{B16E1B25-A24F-4C1D-8FEB-AE2E7585429C}"/>
                </a:ext>
              </a:extLst>
            </p:cNvPr>
            <p:cNvSpPr/>
            <p:nvPr/>
          </p:nvSpPr>
          <p:spPr>
            <a:xfrm>
              <a:off x="8257931" y="2013286"/>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342900" lvl="0" indent="-342900" algn="l">
                <a:buFont typeface="Wingdings" panose="05000000000000000000" pitchFamily="2" charset="2"/>
                <a:buChar char=""/>
              </a:pPr>
              <a:r>
                <a:rPr lang="zh-CN" altLang="zh-CN" sz="1500" b="1" kern="100" dirty="0">
                  <a:effectLst/>
                  <a:latin typeface="等线" panose="02010600030101010101" pitchFamily="2" charset="-122"/>
                  <a:ea typeface="宋体" panose="02010600030101010101" pitchFamily="2" charset="-122"/>
                  <a:cs typeface="Times New Roman" panose="02020603050405020304" pitchFamily="18" charset="0"/>
                </a:rPr>
                <a:t>高内聚</a:t>
              </a:r>
              <a:endParaRPr lang="en-US" altLang="zh-CN" sz="1500" b="1"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pitchFamily="2" charset="2"/>
                <a:buChar char=""/>
              </a:pPr>
              <a:r>
                <a:rPr lang="zh-CN" altLang="zh-CN" sz="1500" b="1" kern="100" dirty="0">
                  <a:effectLst/>
                  <a:latin typeface="等线" panose="02010600030101010101" pitchFamily="2" charset="-122"/>
                  <a:ea typeface="宋体" panose="02010600030101010101" pitchFamily="2" charset="-122"/>
                  <a:cs typeface="Times New Roman" panose="02020603050405020304" pitchFamily="18" charset="0"/>
                </a:rPr>
                <a:t>低耦合</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D19FD458-9740-4B17-834C-292DCD661E80}"/>
                </a:ext>
              </a:extLst>
            </p:cNvPr>
            <p:cNvSpPr/>
            <p:nvPr/>
          </p:nvSpPr>
          <p:spPr>
            <a:xfrm>
              <a:off x="2013635" y="1979776"/>
              <a:ext cx="6324355" cy="784830"/>
            </a:xfrm>
            <a:prstGeom prst="rect">
              <a:avLst/>
            </a:prstGeom>
          </p:spPr>
          <p:txBody>
            <a:bodyPr wrap="square">
              <a:spAutoFit/>
              <a:scene3d>
                <a:camera prst="orthographicFront"/>
                <a:lightRig rig="threePt" dir="t"/>
              </a:scene3d>
              <a:sp3d contourW="12700"/>
            </a:bodyPr>
            <a:lstStyle/>
            <a:p>
              <a:pPr indent="469900" algn="l"/>
              <a:r>
                <a:rPr lang="zh-CN" altLang="zh-CN" sz="1500" kern="100" dirty="0">
                  <a:effectLst/>
                  <a:latin typeface="等线" panose="02010600030101010101" pitchFamily="2" charset="-122"/>
                  <a:ea typeface="宋体" panose="02010600030101010101" pitchFamily="2" charset="-122"/>
                  <a:cs typeface="Times New Roman" panose="02020603050405020304" pitchFamily="18" charset="0"/>
                </a:rPr>
                <a:t>主要从数据业务特性和访问特性两个角度来考虑：将业务相近或者相关的数据、粒度相同数据设计为一个逻辑或者物理模型；将高概率同</a:t>
              </a:r>
              <a:r>
                <a:rPr lang="zh-CN" altLang="zh-CN" sz="1500" dirty="0">
                  <a:effectLst/>
                  <a:ea typeface="宋体" panose="02010600030101010101" pitchFamily="2" charset="-122"/>
                  <a:cs typeface="Times New Roman" panose="02020603050405020304" pitchFamily="18" charset="0"/>
                </a:rPr>
                <a:t>时访问的数据放一起，将低概率同时访问的数据分开存储</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19" name="组合 18">
            <a:extLst>
              <a:ext uri="{FF2B5EF4-FFF2-40B4-BE49-F238E27FC236}">
                <a16:creationId xmlns:a16="http://schemas.microsoft.com/office/drawing/2014/main" id="{16ADB969-0ADD-43C9-BC3A-5518F662CE76}"/>
              </a:ext>
            </a:extLst>
          </p:cNvPr>
          <p:cNvGrpSpPr/>
          <p:nvPr/>
        </p:nvGrpSpPr>
        <p:grpSpPr>
          <a:xfrm>
            <a:off x="1933574" y="2121183"/>
            <a:ext cx="8553450" cy="827025"/>
            <a:chOff x="1933574" y="2958154"/>
            <a:chExt cx="7988298" cy="827025"/>
          </a:xfrm>
        </p:grpSpPr>
        <p:sp>
          <p:nvSpPr>
            <p:cNvPr id="20" name="任意多边形: 形状 11">
              <a:extLst>
                <a:ext uri="{FF2B5EF4-FFF2-40B4-BE49-F238E27FC236}">
                  <a16:creationId xmlns:a16="http://schemas.microsoft.com/office/drawing/2014/main" id="{A3735F98-D252-4B7B-8DAB-8E724F691BC0}"/>
                </a:ext>
              </a:extLst>
            </p:cNvPr>
            <p:cNvSpPr/>
            <p:nvPr/>
          </p:nvSpPr>
          <p:spPr>
            <a:xfrm>
              <a:off x="8257929" y="2958154"/>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342900" lvl="0" indent="-342900" algn="l">
                <a:buFont typeface="Wingdings" panose="05000000000000000000" pitchFamily="2" charset="2"/>
                <a:buChar char=""/>
              </a:pPr>
              <a:r>
                <a:rPr lang="zh-CN" altLang="zh-CN" sz="1500" b="1" kern="100" dirty="0">
                  <a:effectLst/>
                  <a:latin typeface="等线" panose="02010600030101010101" pitchFamily="2" charset="-122"/>
                  <a:ea typeface="宋体" panose="02010600030101010101" pitchFamily="2" charset="-122"/>
                  <a:cs typeface="Times New Roman" panose="02020603050405020304" pitchFamily="18" charset="0"/>
                </a:rPr>
                <a:t>核心模型</a:t>
              </a:r>
              <a:endParaRPr lang="en-US" altLang="zh-CN" sz="1500" b="1" kern="100" dirty="0">
                <a:effectLst/>
                <a:latin typeface="等线" panose="02010600030101010101" pitchFamily="2" charset="-122"/>
                <a:ea typeface="宋体" panose="02010600030101010101" pitchFamily="2" charset="-122"/>
                <a:cs typeface="Times New Roman" panose="02020603050405020304" pitchFamily="18" charset="0"/>
              </a:endParaRPr>
            </a:p>
            <a:p>
              <a:pPr marL="342900" lvl="0" indent="-342900" algn="l">
                <a:buFont typeface="Wingdings" panose="05000000000000000000" pitchFamily="2" charset="2"/>
                <a:buChar char=""/>
              </a:pPr>
              <a:r>
                <a:rPr lang="zh-CN" altLang="zh-CN" sz="1500" b="1" kern="100" dirty="0">
                  <a:effectLst/>
                  <a:latin typeface="等线" panose="02010600030101010101" pitchFamily="2" charset="-122"/>
                  <a:ea typeface="宋体" panose="02010600030101010101" pitchFamily="2" charset="-122"/>
                  <a:cs typeface="Times New Roman" panose="02020603050405020304" pitchFamily="18" charset="0"/>
                </a:rPr>
                <a:t>扩展模型分离</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矩形 20">
              <a:extLst>
                <a:ext uri="{FF2B5EF4-FFF2-40B4-BE49-F238E27FC236}">
                  <a16:creationId xmlns:a16="http://schemas.microsoft.com/office/drawing/2014/main" id="{0F482E6E-23E6-4B2F-A3A1-C85A8D33065B}"/>
                </a:ext>
              </a:extLst>
            </p:cNvPr>
            <p:cNvSpPr/>
            <p:nvPr/>
          </p:nvSpPr>
          <p:spPr>
            <a:xfrm>
              <a:off x="1933574" y="3000349"/>
              <a:ext cx="6324355" cy="784830"/>
            </a:xfrm>
            <a:prstGeom prst="rect">
              <a:avLst/>
            </a:prstGeom>
          </p:spPr>
          <p:txBody>
            <a:bodyPr wrap="square">
              <a:spAutoFit/>
              <a:scene3d>
                <a:camera prst="orthographicFront"/>
                <a:lightRig rig="threePt" dir="t"/>
              </a:scene3d>
              <a:sp3d contourW="12700"/>
            </a:bodyPr>
            <a:lstStyle/>
            <a:p>
              <a:pPr indent="469900" algn="l"/>
              <a:r>
                <a:rPr lang="zh-CN" altLang="zh-CN" sz="1500" kern="100" dirty="0">
                  <a:effectLst/>
                  <a:latin typeface="等线" panose="02010600030101010101" pitchFamily="2" charset="-122"/>
                  <a:ea typeface="宋体" panose="02010600030101010101" pitchFamily="2" charset="-122"/>
                  <a:cs typeface="Times New Roman" panose="02020603050405020304" pitchFamily="18" charset="0"/>
                </a:rPr>
                <a:t>建立核心模型与扩展模型体系，核心模型包括的字段支持常用核心的业务，扩展模型包括的字段支持个性化或是少量应用的需要，不能让扩展字段过度侵入核心</a:t>
              </a:r>
              <a:r>
                <a:rPr lang="zh-CN" altLang="zh-CN" sz="1500" dirty="0">
                  <a:effectLst/>
                  <a:ea typeface="宋体" panose="02010600030101010101" pitchFamily="2" charset="-122"/>
                  <a:cs typeface="Times New Roman" panose="02020603050405020304" pitchFamily="18" charset="0"/>
                </a:rPr>
                <a:t>模型，破坏了核心模型的架构简洁性与可维护性</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22" name="组合 21">
            <a:extLst>
              <a:ext uri="{FF2B5EF4-FFF2-40B4-BE49-F238E27FC236}">
                <a16:creationId xmlns:a16="http://schemas.microsoft.com/office/drawing/2014/main" id="{333C5712-BB25-4A39-A16E-EAADD651BE8E}"/>
              </a:ext>
            </a:extLst>
          </p:cNvPr>
          <p:cNvGrpSpPr/>
          <p:nvPr/>
        </p:nvGrpSpPr>
        <p:grpSpPr>
          <a:xfrm>
            <a:off x="1933574" y="3066051"/>
            <a:ext cx="8553450" cy="693789"/>
            <a:chOff x="1933574" y="3903022"/>
            <a:chExt cx="7988300" cy="693789"/>
          </a:xfrm>
        </p:grpSpPr>
        <p:sp>
          <p:nvSpPr>
            <p:cNvPr id="23" name="任意多边形: 形状 9">
              <a:extLst>
                <a:ext uri="{FF2B5EF4-FFF2-40B4-BE49-F238E27FC236}">
                  <a16:creationId xmlns:a16="http://schemas.microsoft.com/office/drawing/2014/main" id="{7C1256A3-81A9-43F8-916F-AFDF6E48B377}"/>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lang="zh-CN" altLang="zh-CN" sz="1500" b="1" dirty="0">
                  <a:effectLst/>
                  <a:ea typeface="宋体" panose="02010600030101010101" pitchFamily="2" charset="-122"/>
                  <a:cs typeface="Times New Roman" panose="02020603050405020304" pitchFamily="18" charset="0"/>
                </a:rPr>
                <a:t>公共处理</a:t>
              </a:r>
              <a:endParaRPr lang="en-US" altLang="zh-CN" sz="1500" b="1" dirty="0">
                <a:effectLst/>
                <a:ea typeface="宋体" panose="02010600030101010101" pitchFamily="2" charset="-122"/>
                <a:cs typeface="Times New Roman" panose="02020603050405020304" pitchFamily="18" charset="0"/>
              </a:endParaRPr>
            </a:p>
            <a:p>
              <a:pPr marL="225425" marR="0" lvl="0" indent="-225425" algn="ctr" defTabSz="914400" rtl="0" eaLnBrk="1" fontAlgn="base" latinLnBrk="0" hangingPunct="1">
                <a:lnSpc>
                  <a:spcPct val="100000"/>
                </a:lnSpc>
                <a:spcBef>
                  <a:spcPct val="0"/>
                </a:spcBef>
                <a:spcAft>
                  <a:spcPct val="0"/>
                </a:spcAft>
                <a:buClrTx/>
                <a:buSzTx/>
                <a:buFontTx/>
                <a:buNone/>
                <a:tabLst/>
                <a:defRPr/>
              </a:pPr>
              <a:r>
                <a:rPr lang="zh-CN" altLang="zh-CN" sz="1500" b="1" dirty="0">
                  <a:effectLst/>
                  <a:ea typeface="宋体" panose="02010600030101010101" pitchFamily="2" charset="-122"/>
                  <a:cs typeface="Times New Roman" panose="02020603050405020304" pitchFamily="18" charset="0"/>
                </a:rPr>
                <a:t>逻辑下沉</a:t>
              </a:r>
              <a:endParaRPr kumimoji="0" lang="en-US" sz="15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24" name="矩形 23">
              <a:extLst>
                <a:ext uri="{FF2B5EF4-FFF2-40B4-BE49-F238E27FC236}">
                  <a16:creationId xmlns:a16="http://schemas.microsoft.com/office/drawing/2014/main" id="{04A3F0C7-876D-44FD-9C64-42014298FE96}"/>
                </a:ext>
              </a:extLst>
            </p:cNvPr>
            <p:cNvSpPr/>
            <p:nvPr/>
          </p:nvSpPr>
          <p:spPr>
            <a:xfrm>
              <a:off x="1933574" y="3944169"/>
              <a:ext cx="6324355" cy="553998"/>
            </a:xfrm>
            <a:prstGeom prst="rect">
              <a:avLst/>
            </a:prstGeom>
          </p:spPr>
          <p:txBody>
            <a:bodyPr wrap="square">
              <a:spAutoFit/>
              <a:scene3d>
                <a:camera prst="orthographicFront"/>
                <a:lightRig rig="threePt" dir="t"/>
              </a:scene3d>
              <a:sp3d contourW="12700"/>
            </a:bodyPr>
            <a:lstStyle/>
            <a:p>
              <a:pPr indent="469900" algn="l"/>
              <a:r>
                <a:rPr lang="zh-CN" altLang="zh-CN" sz="1500" kern="100" dirty="0">
                  <a:effectLst/>
                  <a:latin typeface="等线" panose="02010600030101010101" pitchFamily="2" charset="-122"/>
                  <a:ea typeface="宋体" panose="02010600030101010101" pitchFamily="2" charset="-122"/>
                  <a:cs typeface="Times New Roman" panose="02020603050405020304" pitchFamily="18" charset="0"/>
                </a:rPr>
                <a:t>越是底层公用的处理逻辑更应该在数据调度依赖的底层进行封装与实现，不要</a:t>
              </a:r>
              <a:r>
                <a:rPr lang="zh-CN" altLang="zh-CN" sz="1500" dirty="0">
                  <a:effectLst/>
                  <a:ea typeface="宋体" panose="02010600030101010101" pitchFamily="2" charset="-122"/>
                  <a:cs typeface="Times New Roman" panose="02020603050405020304" pitchFamily="18" charset="0"/>
                </a:rPr>
                <a:t>让公共的处理逻辑暴露给应用层实现，不要让公共逻辑在多处同时存在</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25" name="组合 24">
            <a:extLst>
              <a:ext uri="{FF2B5EF4-FFF2-40B4-BE49-F238E27FC236}">
                <a16:creationId xmlns:a16="http://schemas.microsoft.com/office/drawing/2014/main" id="{7127974D-0468-47A3-BBA5-F7501D8D6679}"/>
              </a:ext>
            </a:extLst>
          </p:cNvPr>
          <p:cNvGrpSpPr/>
          <p:nvPr/>
        </p:nvGrpSpPr>
        <p:grpSpPr>
          <a:xfrm>
            <a:off x="1933573" y="4847890"/>
            <a:ext cx="8553451" cy="693789"/>
            <a:chOff x="1933573" y="4847890"/>
            <a:chExt cx="7988301" cy="693789"/>
          </a:xfrm>
        </p:grpSpPr>
        <p:sp>
          <p:nvSpPr>
            <p:cNvPr id="26" name="任意多边形: 形状 7">
              <a:extLst>
                <a:ext uri="{FF2B5EF4-FFF2-40B4-BE49-F238E27FC236}">
                  <a16:creationId xmlns:a16="http://schemas.microsoft.com/office/drawing/2014/main" id="{82FF504B-312F-4A89-85A6-6C1C6FC6A07B}"/>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5"/>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342900" lvl="0" indent="-342900" algn="l">
                <a:buFont typeface="Wingdings" panose="05000000000000000000" pitchFamily="2" charset="2"/>
                <a:buChar char=""/>
              </a:pPr>
              <a:r>
                <a:rPr lang="zh-CN" altLang="zh-CN" sz="1500" b="1" kern="100" dirty="0">
                  <a:effectLst/>
                  <a:latin typeface="等线" panose="02010600030101010101" pitchFamily="2" charset="-122"/>
                  <a:ea typeface="宋体" panose="02010600030101010101" pitchFamily="2" charset="-122"/>
                  <a:cs typeface="Times New Roman" panose="02020603050405020304" pitchFamily="18" charset="0"/>
                </a:rPr>
                <a:t>数据可回滚</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矩形 26">
              <a:extLst>
                <a:ext uri="{FF2B5EF4-FFF2-40B4-BE49-F238E27FC236}">
                  <a16:creationId xmlns:a16="http://schemas.microsoft.com/office/drawing/2014/main" id="{6CA62BE5-7CD4-42D2-A066-6E4742D6EAF9}"/>
                </a:ext>
              </a:extLst>
            </p:cNvPr>
            <p:cNvSpPr/>
            <p:nvPr/>
          </p:nvSpPr>
          <p:spPr>
            <a:xfrm>
              <a:off x="1933573" y="4987896"/>
              <a:ext cx="6324355" cy="34182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zh-CN" altLang="zh-CN" sz="1500" dirty="0">
                  <a:effectLst/>
                  <a:ea typeface="宋体" panose="02010600030101010101" pitchFamily="2" charset="-122"/>
                  <a:cs typeface="Times New Roman" panose="02020603050405020304" pitchFamily="18" charset="0"/>
                </a:rPr>
                <a:t>处理逻辑不变，在不同时间多次运行数据结果确定不变。</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28" name="组合 27">
            <a:extLst>
              <a:ext uri="{FF2B5EF4-FFF2-40B4-BE49-F238E27FC236}">
                <a16:creationId xmlns:a16="http://schemas.microsoft.com/office/drawing/2014/main" id="{BBFE22DB-6030-5D26-B4A8-5CA3FACBE00B}"/>
              </a:ext>
            </a:extLst>
          </p:cNvPr>
          <p:cNvGrpSpPr/>
          <p:nvPr/>
        </p:nvGrpSpPr>
        <p:grpSpPr>
          <a:xfrm>
            <a:off x="1864487" y="5715878"/>
            <a:ext cx="8622537" cy="693789"/>
            <a:chOff x="1869052" y="4847890"/>
            <a:chExt cx="8052822" cy="693789"/>
          </a:xfrm>
        </p:grpSpPr>
        <p:sp>
          <p:nvSpPr>
            <p:cNvPr id="29" name="任意多边形: 形状 7">
              <a:extLst>
                <a:ext uri="{FF2B5EF4-FFF2-40B4-BE49-F238E27FC236}">
                  <a16:creationId xmlns:a16="http://schemas.microsoft.com/office/drawing/2014/main" id="{4442357D-385F-27A7-100E-B7F79C099AB0}"/>
                </a:ext>
              </a:extLst>
            </p:cNvPr>
            <p:cNvSpPr/>
            <p:nvPr/>
          </p:nvSpPr>
          <p:spPr>
            <a:xfrm>
              <a:off x="8257931" y="4847890"/>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342900" lvl="0" indent="-342900" algn="l">
                <a:buFont typeface="Wingdings" panose="05000000000000000000" pitchFamily="2" charset="2"/>
                <a:buChar char=""/>
              </a:pPr>
              <a:r>
                <a:rPr lang="zh-CN" altLang="zh-CN" sz="1500" b="1" dirty="0">
                  <a:effectLst/>
                  <a:ea typeface="宋体" panose="02010600030101010101" pitchFamily="2" charset="-122"/>
                  <a:cs typeface="Times New Roman" panose="02020603050405020304" pitchFamily="18" charset="0"/>
                </a:rPr>
                <a:t>一致性</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E65E72AB-2BAA-8888-6E1F-031ED5419C81}"/>
                </a:ext>
              </a:extLst>
            </p:cNvPr>
            <p:cNvSpPr/>
            <p:nvPr/>
          </p:nvSpPr>
          <p:spPr>
            <a:xfrm>
              <a:off x="1869052" y="5005594"/>
              <a:ext cx="6324355" cy="347146"/>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zh-CN" altLang="zh-CN" sz="1500" dirty="0">
                  <a:effectLst/>
                  <a:ea typeface="宋体" panose="02010600030101010101" pitchFamily="2" charset="-122"/>
                  <a:cs typeface="Times New Roman" panose="02020603050405020304" pitchFamily="18" charset="0"/>
                </a:rPr>
                <a:t> 相同的字段含义在不同表中字段命名须一致，使用规范定义中的名称</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grpSp>
        <p:nvGrpSpPr>
          <p:cNvPr id="36" name="组合 35">
            <a:extLst>
              <a:ext uri="{FF2B5EF4-FFF2-40B4-BE49-F238E27FC236}">
                <a16:creationId xmlns:a16="http://schemas.microsoft.com/office/drawing/2014/main" id="{F9F8F90A-0186-0D74-16CE-7E112B640E13}"/>
              </a:ext>
            </a:extLst>
          </p:cNvPr>
          <p:cNvGrpSpPr/>
          <p:nvPr/>
        </p:nvGrpSpPr>
        <p:grpSpPr>
          <a:xfrm>
            <a:off x="1948107" y="3958852"/>
            <a:ext cx="8538917" cy="693789"/>
            <a:chOff x="1947147" y="3903022"/>
            <a:chExt cx="7974727" cy="693789"/>
          </a:xfrm>
        </p:grpSpPr>
        <p:sp>
          <p:nvSpPr>
            <p:cNvPr id="37" name="任意多边形: 形状 9">
              <a:extLst>
                <a:ext uri="{FF2B5EF4-FFF2-40B4-BE49-F238E27FC236}">
                  <a16:creationId xmlns:a16="http://schemas.microsoft.com/office/drawing/2014/main" id="{DA2B06E4-58ED-4C80-3CBA-A2B2F181CE3A}"/>
                </a:ext>
              </a:extLst>
            </p:cNvPr>
            <p:cNvSpPr/>
            <p:nvPr/>
          </p:nvSpPr>
          <p:spPr>
            <a:xfrm>
              <a:off x="8257931" y="3903022"/>
              <a:ext cx="1663943" cy="693789"/>
            </a:xfrm>
            <a:custGeom>
              <a:avLst/>
              <a:gdLst>
                <a:gd name="connsiteX0" fmla="*/ 0 w 2271962"/>
                <a:gd name="connsiteY0" fmla="*/ 0 h 974557"/>
                <a:gd name="connsiteX1" fmla="*/ 1784684 w 2271962"/>
                <a:gd name="connsiteY1" fmla="*/ 0 h 974557"/>
                <a:gd name="connsiteX2" fmla="*/ 2271962 w 2271962"/>
                <a:gd name="connsiteY2" fmla="*/ 487279 h 974557"/>
                <a:gd name="connsiteX3" fmla="*/ 1784684 w 2271962"/>
                <a:gd name="connsiteY3" fmla="*/ 974557 h 974557"/>
                <a:gd name="connsiteX4" fmla="*/ 0 w 2271962"/>
                <a:gd name="connsiteY4" fmla="*/ 974557 h 974557"/>
                <a:gd name="connsiteX5" fmla="*/ 487278 w 2271962"/>
                <a:gd name="connsiteY5" fmla="*/ 487279 h 9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1962" h="974557">
                  <a:moveTo>
                    <a:pt x="0" y="0"/>
                  </a:moveTo>
                  <a:lnTo>
                    <a:pt x="1784684" y="0"/>
                  </a:lnTo>
                  <a:lnTo>
                    <a:pt x="2271962" y="487279"/>
                  </a:lnTo>
                  <a:lnTo>
                    <a:pt x="1784684" y="974557"/>
                  </a:lnTo>
                  <a:lnTo>
                    <a:pt x="0" y="974557"/>
                  </a:lnTo>
                  <a:lnTo>
                    <a:pt x="487278" y="487279"/>
                  </a:lnTo>
                  <a:close/>
                </a:path>
              </a:pathLst>
            </a:custGeom>
            <a:solidFill>
              <a:schemeClr val="accent4">
                <a:lumMod val="40000"/>
                <a:lumOff val="60000"/>
              </a:schemeClr>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cene3d>
                <a:camera prst="orthographicFront"/>
                <a:lightRig rig="threePt" dir="t"/>
              </a:scene3d>
              <a:sp3d contourW="12700"/>
            </a:bodyPr>
            <a:lstStyle/>
            <a:p>
              <a:pPr marL="225425" marR="0" lvl="0" indent="-225425" algn="ctr" defTabSz="914400" rtl="0" eaLnBrk="1" fontAlgn="base" latinLnBrk="0" hangingPunct="1">
                <a:lnSpc>
                  <a:spcPct val="100000"/>
                </a:lnSpc>
                <a:spcBef>
                  <a:spcPct val="0"/>
                </a:spcBef>
                <a:spcAft>
                  <a:spcPct val="0"/>
                </a:spcAft>
                <a:buClrTx/>
                <a:buSzTx/>
                <a:buFontTx/>
                <a:buNone/>
                <a:tabLst/>
                <a:defRPr/>
              </a:pPr>
              <a:r>
                <a:rPr lang="en-US" altLang="zh-CN" sz="1500" b="1" dirty="0">
                  <a:effectLst/>
                  <a:ea typeface="宋体" panose="02010600030101010101" pitchFamily="2" charset="-122"/>
                  <a:cs typeface="Times New Roman" panose="02020603050405020304" pitchFamily="18" charset="0"/>
                </a:rPr>
                <a:t>   </a:t>
              </a:r>
              <a:r>
                <a:rPr lang="zh-CN" altLang="zh-CN" sz="1500" b="1" dirty="0">
                  <a:effectLst/>
                  <a:ea typeface="宋体" panose="02010600030101010101" pitchFamily="2" charset="-122"/>
                  <a:cs typeface="Times New Roman" panose="02020603050405020304" pitchFamily="18" charset="0"/>
                </a:rPr>
                <a:t>成本性能平衡</a:t>
              </a:r>
              <a:endParaRPr kumimoji="0" lang="en-US" sz="1500" b="1" i="0" u="none" strike="noStrike" kern="0" cap="none" spc="0" normalizeH="0" baseline="0" noProof="0" dirty="0">
                <a:ln>
                  <a:noFill/>
                </a:ln>
                <a:solidFill>
                  <a:prstClr val="black"/>
                </a:solidFill>
                <a:effectLst/>
                <a:uLnTx/>
                <a:uFillTx/>
                <a:latin typeface="Arial"/>
                <a:ea typeface="微软雅黑"/>
                <a:cs typeface="Arial" pitchFamily="34" charset="0"/>
                <a:sym typeface="+mn-lt"/>
              </a:endParaRPr>
            </a:p>
          </p:txBody>
        </p:sp>
        <p:sp>
          <p:nvSpPr>
            <p:cNvPr id="38" name="矩形 37">
              <a:extLst>
                <a:ext uri="{FF2B5EF4-FFF2-40B4-BE49-F238E27FC236}">
                  <a16:creationId xmlns:a16="http://schemas.microsoft.com/office/drawing/2014/main" id="{0FFDFE51-3DA7-026A-F41B-564A3456A7EE}"/>
                </a:ext>
              </a:extLst>
            </p:cNvPr>
            <p:cNvSpPr/>
            <p:nvPr/>
          </p:nvSpPr>
          <p:spPr>
            <a:xfrm>
              <a:off x="1947147" y="4026660"/>
              <a:ext cx="6324355" cy="341825"/>
            </a:xfrm>
            <a:prstGeom prst="rect">
              <a:avLst/>
            </a:prstGeom>
          </p:spPr>
          <p:txBody>
            <a:bodyPr wrap="square">
              <a:spAutoFit/>
              <a:scene3d>
                <a:camera prst="orthographicFront"/>
                <a:lightRig rig="threePt" dir="t"/>
              </a:scene3d>
              <a:sp3d contourW="12700"/>
            </a:bodyPr>
            <a:lstStyle/>
            <a:p>
              <a:pPr marL="0" marR="0" lvl="0" indent="0" algn="r" defTabSz="914400" rtl="0" eaLnBrk="1" fontAlgn="auto" latinLnBrk="0" hangingPunct="1">
                <a:lnSpc>
                  <a:spcPct val="120000"/>
                </a:lnSpc>
                <a:spcBef>
                  <a:spcPts val="0"/>
                </a:spcBef>
                <a:spcAft>
                  <a:spcPts val="0"/>
                </a:spcAft>
                <a:buClrTx/>
                <a:buSzTx/>
                <a:buFontTx/>
                <a:buNone/>
                <a:tabLst/>
                <a:defRPr/>
              </a:pPr>
              <a:r>
                <a:rPr lang="zh-CN" altLang="zh-CN" sz="1500" dirty="0">
                  <a:effectLst/>
                  <a:ea typeface="宋体" panose="02010600030101010101" pitchFamily="2" charset="-122"/>
                  <a:cs typeface="Times New Roman" panose="02020603050405020304" pitchFamily="18" charset="0"/>
                </a:rPr>
                <a:t>适当的数据冗余换取查询和刷新性能，不宜过度冗余与数据复制</a:t>
              </a:r>
              <a:endParaRPr kumimoji="0" lang="zh-CN" altLang="en-US" sz="1500" b="0" i="0" u="none" strike="noStrike" kern="1200" cap="none" spc="0" normalizeH="0" baseline="0" noProof="0" dirty="0">
                <a:ln>
                  <a:noFill/>
                </a:ln>
                <a:solidFill>
                  <a:prstClr val="black"/>
                </a:solidFill>
                <a:effectLst/>
                <a:uLnTx/>
                <a:uFillTx/>
                <a:latin typeface="Arial"/>
                <a:ea typeface="微软雅黑"/>
                <a:cs typeface="+mn-cs"/>
              </a:endParaRPr>
            </a:p>
          </p:txBody>
        </p:sp>
      </p:grpSp>
    </p:spTree>
    <p:extLst>
      <p:ext uri="{BB962C8B-B14F-4D97-AF65-F5344CB8AC3E}">
        <p14:creationId xmlns:p14="http://schemas.microsoft.com/office/powerpoint/2010/main" val="9495427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0-#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0-#ppt_w/2"/>
                                          </p:val>
                                        </p:tav>
                                        <p:tav tm="100000">
                                          <p:val>
                                            <p:strVal val="#ppt_x"/>
                                          </p:val>
                                        </p:tav>
                                      </p:tavLst>
                                    </p:anim>
                                    <p:anim calcmode="lin" valueType="num">
                                      <p:cBhvr additive="base">
                                        <p:cTn id="18" dur="500" fill="hold"/>
                                        <p:tgtEl>
                                          <p:spTgt spid="2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0-#ppt_w/2"/>
                                          </p:val>
                                        </p:tav>
                                        <p:tav tm="100000">
                                          <p:val>
                                            <p:strVal val="#ppt_x"/>
                                          </p:val>
                                        </p:tav>
                                      </p:tavLst>
                                    </p:anim>
                                    <p:anim calcmode="lin" valueType="num">
                                      <p:cBhvr additive="base">
                                        <p:cTn id="23" dur="500" fill="hold"/>
                                        <p:tgtEl>
                                          <p:spTgt spid="25"/>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0-#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0-#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2236510" cy="400110"/>
          </a:xfrm>
          <a:prstGeom prst="rect">
            <a:avLst/>
          </a:prstGeom>
        </p:spPr>
        <p:txBody>
          <a:bodyPr wrap="none">
            <a:spAutoFit/>
          </a:bodyPr>
          <a:lstStyle/>
          <a:p>
            <a:pPr algn="l"/>
            <a:r>
              <a:rPr lang="zh-CN" altLang="en-US" sz="2000" b="1" i="0" dirty="0">
                <a:solidFill>
                  <a:srgbClr val="333333"/>
                </a:solidFill>
                <a:effectLst/>
                <a:latin typeface="-apple-system"/>
              </a:rPr>
              <a:t>业务系统数据调研</a:t>
            </a:r>
          </a:p>
        </p:txBody>
      </p:sp>
      <p:grpSp>
        <p:nvGrpSpPr>
          <p:cNvPr id="17" name="组合 16">
            <a:extLst>
              <a:ext uri="{FF2B5EF4-FFF2-40B4-BE49-F238E27FC236}">
                <a16:creationId xmlns:a16="http://schemas.microsoft.com/office/drawing/2014/main" id="{3F6E21FF-25C7-4B83-A747-CE04DEF027B3}"/>
              </a:ext>
            </a:extLst>
          </p:cNvPr>
          <p:cNvGrpSpPr/>
          <p:nvPr/>
        </p:nvGrpSpPr>
        <p:grpSpPr>
          <a:xfrm>
            <a:off x="7169779" y="4598951"/>
            <a:ext cx="4257179" cy="805823"/>
            <a:chOff x="4854651" y="2417674"/>
            <a:chExt cx="3192924" cy="587130"/>
          </a:xfrm>
        </p:grpSpPr>
        <p:cxnSp>
          <p:nvCxnSpPr>
            <p:cNvPr id="19" name="Straight Connector 1">
              <a:extLst>
                <a:ext uri="{FF2B5EF4-FFF2-40B4-BE49-F238E27FC236}">
                  <a16:creationId xmlns:a16="http://schemas.microsoft.com/office/drawing/2014/main" id="{5189D184-4EB6-4E6A-BCF0-1A58019914D8}"/>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8ED606C0-EC1C-41B8-A8F4-93102DF8C8AD}"/>
                </a:ext>
              </a:extLst>
            </p:cNvPr>
            <p:cNvGrpSpPr/>
            <p:nvPr/>
          </p:nvGrpSpPr>
          <p:grpSpPr>
            <a:xfrm>
              <a:off x="6412546" y="2417674"/>
              <a:ext cx="1635029" cy="587130"/>
              <a:chOff x="6412546" y="2417674"/>
              <a:chExt cx="1635029" cy="587130"/>
            </a:xfrm>
          </p:grpSpPr>
          <p:sp>
            <p:nvSpPr>
              <p:cNvPr id="21" name="Rounded Rectangle 43">
                <a:extLst>
                  <a:ext uri="{FF2B5EF4-FFF2-40B4-BE49-F238E27FC236}">
                    <a16:creationId xmlns:a16="http://schemas.microsoft.com/office/drawing/2014/main" id="{FD520EBD-EC82-429F-ABF4-D50E9231A440}"/>
                  </a:ext>
                </a:extLst>
              </p:cNvPr>
              <p:cNvSpPr/>
              <p:nvPr/>
            </p:nvSpPr>
            <p:spPr>
              <a:xfrm>
                <a:off x="6412546" y="2417674"/>
                <a:ext cx="817514" cy="220589"/>
              </a:xfrm>
              <a:prstGeom prst="roundRect">
                <a:avLst>
                  <a:gd name="adj" fmla="val 46832"/>
                </a:avLst>
              </a:prstGeom>
              <a:solidFill>
                <a:schemeClr val="accent4"/>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TextBox 35">
                <a:extLst>
                  <a:ext uri="{FF2B5EF4-FFF2-40B4-BE49-F238E27FC236}">
                    <a16:creationId xmlns:a16="http://schemas.microsoft.com/office/drawing/2014/main" id="{FE4263BC-0401-4926-8A56-601B286A0628}"/>
                  </a:ext>
                </a:extLst>
              </p:cNvPr>
              <p:cNvSpPr txBox="1"/>
              <p:nvPr/>
            </p:nvSpPr>
            <p:spPr>
              <a:xfrm>
                <a:off x="6623409" y="2421068"/>
                <a:ext cx="395787"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TextBox 36">
                <a:extLst>
                  <a:ext uri="{FF2B5EF4-FFF2-40B4-BE49-F238E27FC236}">
                    <a16:creationId xmlns:a16="http://schemas.microsoft.com/office/drawing/2014/main" id="{C42C8497-DBE2-429F-AE2A-1AA8D2EA022D}"/>
                  </a:ext>
                </a:extLst>
              </p:cNvPr>
              <p:cNvSpPr txBox="1"/>
              <p:nvPr/>
            </p:nvSpPr>
            <p:spPr>
              <a:xfrm>
                <a:off x="6412546" y="2668431"/>
                <a:ext cx="1635029" cy="336373"/>
              </a:xfrm>
              <a:prstGeom prst="rect">
                <a:avLst/>
              </a:prstGeom>
              <a:noFill/>
            </p:spPr>
            <p:txBody>
              <a:bodyPr wrap="square" rtlCol="0">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1200" b="0" i="0" u="none" strike="noStrike" cap="none" spc="0" normalizeH="0" baseline="0" dirty="0">
                    <a:ln>
                      <a:noFill/>
                    </a:ln>
                    <a:solidFill>
                      <a:srgbClr val="00B0F0"/>
                    </a:solidFill>
                    <a:effectLst/>
                    <a:uFillTx/>
                    <a:latin typeface="Microsoft YaHei" panose="020B0503020204020204" pitchFamily="34" charset="-122"/>
                    <a:ea typeface="Microsoft YaHei" panose="020B0503020204020204" pitchFamily="34" charset="-122"/>
                    <a:sym typeface="Helvetica Light"/>
                  </a:rPr>
                  <a:t>根据业务调研输出</a:t>
                </a:r>
                <a:r>
                  <a:rPr lang="zh-CN" altLang="en-US" sz="1200" dirty="0">
                    <a:solidFill>
                      <a:srgbClr val="00B0F0"/>
                    </a:solidFill>
                    <a:latin typeface="Microsoft YaHei" panose="020B0503020204020204" pitchFamily="34" charset="-122"/>
                    <a:ea typeface="Microsoft YaHei" panose="020B0503020204020204" pitchFamily="34" charset="-122"/>
                  </a:rPr>
                  <a:t>抽象业务（概念模型）</a:t>
                </a:r>
                <a:endParaRPr kumimoji="0" lang="en-US" altLang="zh-CN" sz="1200" b="0" i="0" u="none" strike="noStrike" cap="none" spc="0" normalizeH="0" baseline="0" dirty="0">
                  <a:ln>
                    <a:noFill/>
                  </a:ln>
                  <a:solidFill>
                    <a:srgbClr val="00B0F0"/>
                  </a:solidFill>
                  <a:effectLst/>
                  <a:uFillTx/>
                  <a:latin typeface="Microsoft YaHei" panose="020B0503020204020204" pitchFamily="34" charset="-122"/>
                  <a:ea typeface="Microsoft YaHei" panose="020B0503020204020204" pitchFamily="34" charset="-122"/>
                  <a:sym typeface="Helvetica Light"/>
                </a:endParaRPr>
              </a:p>
            </p:txBody>
          </p:sp>
        </p:grpSp>
      </p:grpSp>
      <p:grpSp>
        <p:nvGrpSpPr>
          <p:cNvPr id="24" name="组合 23">
            <a:extLst>
              <a:ext uri="{FF2B5EF4-FFF2-40B4-BE49-F238E27FC236}">
                <a16:creationId xmlns:a16="http://schemas.microsoft.com/office/drawing/2014/main" id="{830BBA0A-43A1-4EDD-A760-4B482FCFB8BC}"/>
              </a:ext>
            </a:extLst>
          </p:cNvPr>
          <p:cNvGrpSpPr/>
          <p:nvPr/>
        </p:nvGrpSpPr>
        <p:grpSpPr>
          <a:xfrm>
            <a:off x="1679568" y="2330844"/>
            <a:ext cx="3961413" cy="1302807"/>
            <a:chOff x="1097889" y="1891967"/>
            <a:chExt cx="2971097" cy="949238"/>
          </a:xfrm>
        </p:grpSpPr>
        <p:sp>
          <p:nvSpPr>
            <p:cNvPr id="25" name="Rounded Rectangle 43">
              <a:extLst>
                <a:ext uri="{FF2B5EF4-FFF2-40B4-BE49-F238E27FC236}">
                  <a16:creationId xmlns:a16="http://schemas.microsoft.com/office/drawing/2014/main" id="{A155744F-C5F1-4D87-A9BB-E0846BBDEED5}"/>
                </a:ext>
              </a:extLst>
            </p:cNvPr>
            <p:cNvSpPr/>
            <p:nvPr/>
          </p:nvSpPr>
          <p:spPr>
            <a:xfrm>
              <a:off x="1952894" y="1917570"/>
              <a:ext cx="768382" cy="195578"/>
            </a:xfrm>
            <a:prstGeom prst="roundRect">
              <a:avLst>
                <a:gd name="adj" fmla="val 46832"/>
              </a:avLst>
            </a:prstGeom>
            <a:solidFill>
              <a:srgbClr val="00B0F0"/>
            </a:solidFill>
            <a:ln>
              <a:noFill/>
            </a:ln>
            <a:effectLst>
              <a:outerShdw blurRad="165100" dist="127000" dir="5400000" sx="92000" sy="92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6" name="TextBox 115">
              <a:extLst>
                <a:ext uri="{FF2B5EF4-FFF2-40B4-BE49-F238E27FC236}">
                  <a16:creationId xmlns:a16="http://schemas.microsoft.com/office/drawing/2014/main" id="{0D879A06-E042-4040-AA5E-16014CFAE51B}"/>
                </a:ext>
              </a:extLst>
            </p:cNvPr>
            <p:cNvSpPr txBox="1"/>
            <p:nvPr/>
          </p:nvSpPr>
          <p:spPr>
            <a:xfrm>
              <a:off x="2139189" y="1891967"/>
              <a:ext cx="395787"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27" name="Straight Connector 1">
              <a:extLst>
                <a:ext uri="{FF2B5EF4-FFF2-40B4-BE49-F238E27FC236}">
                  <a16:creationId xmlns:a16="http://schemas.microsoft.com/office/drawing/2014/main" id="{31C44E4B-6F01-4C90-8960-11C123B3157F}"/>
                </a:ext>
              </a:extLst>
            </p:cNvPr>
            <p:cNvCxnSpPr/>
            <p:nvPr/>
          </p:nvCxnSpPr>
          <p:spPr>
            <a:xfrm flipH="1">
              <a:off x="2835798" y="2008102"/>
              <a:ext cx="1233188" cy="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TextBox 117">
              <a:extLst>
                <a:ext uri="{FF2B5EF4-FFF2-40B4-BE49-F238E27FC236}">
                  <a16:creationId xmlns:a16="http://schemas.microsoft.com/office/drawing/2014/main" id="{AAC3371B-165A-4976-96D9-31CAAE0C8E1B}"/>
                </a:ext>
              </a:extLst>
            </p:cNvPr>
            <p:cNvSpPr txBox="1"/>
            <p:nvPr/>
          </p:nvSpPr>
          <p:spPr>
            <a:xfrm>
              <a:off x="1097889" y="2192237"/>
              <a:ext cx="2169350" cy="648968"/>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lang="zh-CN" altLang="en-US" sz="1200" dirty="0">
                  <a:solidFill>
                    <a:schemeClr val="accent3"/>
                  </a:solidFill>
                  <a:latin typeface="微软雅黑"/>
                  <a:ea typeface="微软雅黑"/>
                </a:rPr>
                <a:t>自下而上基于概念模型 </a:t>
              </a:r>
              <a:r>
                <a:rPr lang="en-US" altLang="zh-CN" sz="1200" dirty="0">
                  <a:solidFill>
                    <a:schemeClr val="accent3"/>
                  </a:solidFill>
                  <a:latin typeface="微软雅黑"/>
                  <a:ea typeface="微软雅黑"/>
                </a:rPr>
                <a:t>, </a:t>
              </a:r>
            </a:p>
            <a:p>
              <a:pPr marL="0" marR="0" lvl="0" indent="0" defTabSz="914400" rtl="0" eaLnBrk="1" fontAlgn="auto" latinLnBrk="0" hangingPunct="1">
                <a:lnSpc>
                  <a:spcPct val="150000"/>
                </a:lnSpc>
                <a:spcBef>
                  <a:spcPts val="0"/>
                </a:spcBef>
                <a:spcAft>
                  <a:spcPts val="0"/>
                </a:spcAft>
                <a:buClrTx/>
                <a:buSzTx/>
                <a:buFontTx/>
                <a:buNone/>
                <a:tabLst/>
                <a:defRPr/>
              </a:pPr>
              <a:r>
                <a:rPr lang="zh-CN" altLang="en-US" sz="1200" dirty="0">
                  <a:solidFill>
                    <a:schemeClr val="accent3"/>
                  </a:solidFill>
                  <a:latin typeface="微软雅黑"/>
                  <a:ea typeface="微软雅黑"/>
                </a:rPr>
                <a:t>结合业务系统 </a:t>
              </a:r>
              <a:r>
                <a:rPr lang="en-US" altLang="zh-CN" sz="1200" dirty="0">
                  <a:solidFill>
                    <a:schemeClr val="accent3"/>
                  </a:solidFill>
                  <a:latin typeface="微软雅黑"/>
                  <a:ea typeface="微软雅黑"/>
                </a:rPr>
                <a:t>,</a:t>
              </a:r>
              <a:r>
                <a:rPr lang="zh-CN" altLang="en-US" sz="1200" dirty="0">
                  <a:solidFill>
                    <a:schemeClr val="accent3"/>
                  </a:solidFill>
                  <a:latin typeface="微软雅黑"/>
                  <a:ea typeface="微软雅黑"/>
                </a:rPr>
                <a:t>表关系等 建立</a:t>
              </a:r>
              <a:r>
                <a:rPr lang="en-US" altLang="zh-CN" sz="1200" dirty="0">
                  <a:solidFill>
                    <a:schemeClr val="accent3"/>
                  </a:solidFill>
                  <a:latin typeface="微软雅黑"/>
                  <a:ea typeface="微软雅黑"/>
                </a:rPr>
                <a:t>ER</a:t>
              </a:r>
              <a:r>
                <a:rPr lang="zh-CN" altLang="en-US" sz="1200" dirty="0">
                  <a:solidFill>
                    <a:schemeClr val="accent3"/>
                  </a:solidFill>
                  <a:latin typeface="微软雅黑"/>
                  <a:ea typeface="微软雅黑"/>
                </a:rPr>
                <a:t>图 </a:t>
              </a:r>
              <a:r>
                <a:rPr lang="en-US" altLang="zh-CN" sz="1200" dirty="0">
                  <a:solidFill>
                    <a:schemeClr val="accent3"/>
                  </a:solidFill>
                  <a:latin typeface="微软雅黑"/>
                  <a:ea typeface="微软雅黑"/>
                </a:rPr>
                <a:t> , </a:t>
              </a:r>
              <a:r>
                <a:rPr lang="zh-CN" altLang="en-US" sz="1200" dirty="0">
                  <a:solidFill>
                    <a:schemeClr val="accent3"/>
                  </a:solidFill>
                  <a:latin typeface="微软雅黑"/>
                  <a:ea typeface="微软雅黑"/>
                </a:rPr>
                <a:t>由逻辑模型转为物理模型</a:t>
              </a:r>
              <a:endParaRPr kumimoji="0" lang="id-ID" sz="1200" b="0" i="0" u="none" strike="noStrike" kern="1200" cap="none" spc="0" normalizeH="0" baseline="0" noProof="0" dirty="0">
                <a:ln>
                  <a:noFill/>
                </a:ln>
                <a:solidFill>
                  <a:schemeClr val="accent3"/>
                </a:solidFill>
                <a:effectLst/>
                <a:uLnTx/>
                <a:uFillTx/>
                <a:latin typeface="微软雅黑"/>
                <a:ea typeface="微软雅黑"/>
                <a:cs typeface="+mn-cs"/>
              </a:endParaRPr>
            </a:p>
          </p:txBody>
        </p:sp>
      </p:grpSp>
      <p:grpSp>
        <p:nvGrpSpPr>
          <p:cNvPr id="29" name="组合 28">
            <a:extLst>
              <a:ext uri="{FF2B5EF4-FFF2-40B4-BE49-F238E27FC236}">
                <a16:creationId xmlns:a16="http://schemas.microsoft.com/office/drawing/2014/main" id="{304B4B92-55BC-4AAD-81F2-B823EF6818F3}"/>
              </a:ext>
            </a:extLst>
          </p:cNvPr>
          <p:cNvGrpSpPr/>
          <p:nvPr/>
        </p:nvGrpSpPr>
        <p:grpSpPr>
          <a:xfrm>
            <a:off x="1426220" y="3960081"/>
            <a:ext cx="4264746" cy="1444691"/>
            <a:chOff x="870387" y="3079051"/>
            <a:chExt cx="3198599" cy="1052617"/>
          </a:xfrm>
        </p:grpSpPr>
        <p:sp>
          <p:nvSpPr>
            <p:cNvPr id="30" name="Rounded Rectangle 43">
              <a:extLst>
                <a:ext uri="{FF2B5EF4-FFF2-40B4-BE49-F238E27FC236}">
                  <a16:creationId xmlns:a16="http://schemas.microsoft.com/office/drawing/2014/main" id="{DCDD4FEE-2D2D-4D03-BE9E-A07FD9483341}"/>
                </a:ext>
              </a:extLst>
            </p:cNvPr>
            <p:cNvSpPr/>
            <p:nvPr/>
          </p:nvSpPr>
          <p:spPr>
            <a:xfrm>
              <a:off x="1915404" y="3141706"/>
              <a:ext cx="805872" cy="201686"/>
            </a:xfrm>
            <a:prstGeom prst="roundRect">
              <a:avLst>
                <a:gd name="adj" fmla="val 46832"/>
              </a:avLst>
            </a:prstGeom>
            <a:solidFill>
              <a:schemeClr val="accent3"/>
            </a:solidFill>
            <a:ln>
              <a:noFill/>
            </a:ln>
            <a:effectLst>
              <a:outerShdw blurRad="215900" dist="114300" dir="3240000" sx="97000" sy="97000" algn="t"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1" name="TextBox 120">
              <a:extLst>
                <a:ext uri="{FF2B5EF4-FFF2-40B4-BE49-F238E27FC236}">
                  <a16:creationId xmlns:a16="http://schemas.microsoft.com/office/drawing/2014/main" id="{A73A2E1B-B0E0-40A0-A43E-8D1CDE5C03EE}"/>
                </a:ext>
              </a:extLst>
            </p:cNvPr>
            <p:cNvSpPr txBox="1"/>
            <p:nvPr/>
          </p:nvSpPr>
          <p:spPr>
            <a:xfrm>
              <a:off x="2124252" y="3117831"/>
              <a:ext cx="395787"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32" name="Straight Connector 1">
              <a:extLst>
                <a:ext uri="{FF2B5EF4-FFF2-40B4-BE49-F238E27FC236}">
                  <a16:creationId xmlns:a16="http://schemas.microsoft.com/office/drawing/2014/main" id="{2A61CC3E-82D1-4EC1-90F5-5D9C1FD85C29}"/>
                </a:ext>
              </a:extLst>
            </p:cNvPr>
            <p:cNvCxnSpPr/>
            <p:nvPr/>
          </p:nvCxnSpPr>
          <p:spPr>
            <a:xfrm flipH="1">
              <a:off x="2835798" y="3215712"/>
              <a:ext cx="1233188" cy="22634"/>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3" name="TextBox 122">
              <a:extLst>
                <a:ext uri="{FF2B5EF4-FFF2-40B4-BE49-F238E27FC236}">
                  <a16:creationId xmlns:a16="http://schemas.microsoft.com/office/drawing/2014/main" id="{5E500973-131D-43DC-B0DF-10DD17245F81}"/>
                </a:ext>
              </a:extLst>
            </p:cNvPr>
            <p:cNvSpPr txBox="1"/>
            <p:nvPr/>
          </p:nvSpPr>
          <p:spPr>
            <a:xfrm>
              <a:off x="870387" y="3079051"/>
              <a:ext cx="1635029" cy="1052617"/>
            </a:xfrm>
            <a:prstGeom prst="rect">
              <a:avLst/>
            </a:prstGeom>
            <a:noFill/>
          </p:spPr>
          <p:txBody>
            <a:bodyPr wrap="square" rtlCol="0">
              <a:spAutoFit/>
            </a:bodyPr>
            <a:lstStyle>
              <a:defPPr>
                <a:defRPr lang="zh-CN"/>
              </a:defPPr>
              <a:lvl1pPr algn="r">
                <a:lnSpc>
                  <a:spcPct val="150000"/>
                </a:lnSpc>
                <a:defRPr sz="1200">
                  <a:solidFill>
                    <a:schemeClr val="tx1">
                      <a:lumMod val="75000"/>
                      <a:lumOff val="25000"/>
                    </a:schemeClr>
                  </a:solidFill>
                  <a:latin typeface="+mj-ea"/>
                  <a:ea typeface="+mj-ea"/>
                </a:defRPr>
              </a:lvl1pPr>
            </a:lstStyle>
            <a:p>
              <a:pPr marL="457200" indent="-457200" algn="l">
                <a:buFont typeface="Wingdings" pitchFamily="2" charset="2"/>
                <a:buChar char="l"/>
              </a:pPr>
              <a:r>
                <a:rPr lang="zh-CN" altLang="en-US" sz="1200" dirty="0">
                  <a:solidFill>
                    <a:schemeClr val="accent1"/>
                  </a:solidFill>
                  <a:latin typeface="Microsoft YaHei" panose="020B0503020204020204" pitchFamily="34" charset="-122"/>
                  <a:ea typeface="Microsoft YaHei" panose="020B0503020204020204" pitchFamily="34" charset="-122"/>
                </a:rPr>
                <a:t>表结构梳理</a:t>
              </a:r>
              <a:endParaRPr lang="en-US" altLang="zh-CN" sz="1200" dirty="0">
                <a:solidFill>
                  <a:schemeClr val="accent1"/>
                </a:solidFill>
                <a:latin typeface="Microsoft YaHei" panose="020B0503020204020204" pitchFamily="34" charset="-122"/>
                <a:ea typeface="Microsoft YaHei" panose="020B0503020204020204" pitchFamily="34" charset="-122"/>
              </a:endParaRPr>
            </a:p>
            <a:p>
              <a:pPr marL="457200" indent="-457200" algn="l">
                <a:buFont typeface="Wingdings" pitchFamily="2" charset="2"/>
                <a:buChar char="l"/>
              </a:pPr>
              <a:r>
                <a:rPr lang="zh-CN" altLang="en-US" sz="1200" dirty="0">
                  <a:solidFill>
                    <a:schemeClr val="accent1"/>
                  </a:solidFill>
                  <a:latin typeface="Microsoft YaHei" panose="020B0503020204020204" pitchFamily="34" charset="-122"/>
                  <a:ea typeface="Microsoft YaHei" panose="020B0503020204020204" pitchFamily="34" charset="-122"/>
                </a:rPr>
                <a:t>表字段含义</a:t>
              </a:r>
            </a:p>
            <a:p>
              <a:pPr marL="457200" indent="-457200" algn="l">
                <a:buFont typeface="Wingdings" pitchFamily="2" charset="2"/>
                <a:buChar char="l"/>
              </a:pPr>
              <a:r>
                <a:rPr lang="zh-CN" altLang="en-US" sz="1200" dirty="0">
                  <a:solidFill>
                    <a:schemeClr val="accent1"/>
                  </a:solidFill>
                  <a:latin typeface="Microsoft YaHei" panose="020B0503020204020204" pitchFamily="34" charset="-122"/>
                  <a:ea typeface="Microsoft YaHei" panose="020B0503020204020204" pitchFamily="34" charset="-122"/>
                </a:rPr>
                <a:t>被更新及删除的字段</a:t>
              </a:r>
              <a:endParaRPr lang="en-US" altLang="zh-CN" sz="1200" dirty="0">
                <a:solidFill>
                  <a:schemeClr val="accent1"/>
                </a:solidFill>
                <a:latin typeface="Microsoft YaHei" panose="020B0503020204020204" pitchFamily="34" charset="-122"/>
                <a:ea typeface="Microsoft YaHei" panose="020B0503020204020204" pitchFamily="34" charset="-122"/>
              </a:endParaRPr>
            </a:p>
            <a:p>
              <a:pPr marL="457200" indent="-457200" algn="l">
                <a:buFont typeface="Wingdings" pitchFamily="2" charset="2"/>
                <a:buChar char="l"/>
              </a:pPr>
              <a:r>
                <a:rPr lang="zh-CN" altLang="en-US" sz="1200" dirty="0">
                  <a:solidFill>
                    <a:schemeClr val="accent1"/>
                  </a:solidFill>
                  <a:latin typeface="Microsoft YaHei" panose="020B0503020204020204" pitchFamily="34" charset="-122"/>
                  <a:ea typeface="Microsoft YaHei" panose="020B0503020204020204" pitchFamily="34" charset="-122"/>
                </a:rPr>
                <a:t>标记核心重要数据</a:t>
              </a:r>
            </a:p>
            <a:p>
              <a:pPr marL="457200" indent="-457200" algn="l">
                <a:buFont typeface="Wingdings" pitchFamily="2" charset="2"/>
                <a:buChar char="l"/>
              </a:pPr>
              <a:r>
                <a:rPr kumimoji="0" lang="zh-CN" altLang="en-US" sz="1200" b="0" i="0" u="none" strike="noStrike" cap="none" spc="0" normalizeH="0" baseline="0" dirty="0">
                  <a:ln>
                    <a:noFill/>
                  </a:ln>
                  <a:solidFill>
                    <a:schemeClr val="accent1"/>
                  </a:solidFill>
                  <a:effectLst/>
                  <a:uFillTx/>
                  <a:latin typeface="Microsoft YaHei" panose="020B0503020204020204" pitchFamily="34" charset="-122"/>
                  <a:ea typeface="Microsoft YaHei" panose="020B0503020204020204" pitchFamily="34" charset="-122"/>
                  <a:sym typeface="Helvetica Light"/>
                </a:rPr>
                <a:t>记录过程问题</a:t>
              </a:r>
              <a:endParaRPr kumimoji="0" lang="en-US" altLang="zh-CN" sz="1200" b="0" i="0" u="none" strike="noStrike" cap="none" spc="0" normalizeH="0" baseline="0" dirty="0">
                <a:ln>
                  <a:noFill/>
                </a:ln>
                <a:solidFill>
                  <a:schemeClr val="accent1"/>
                </a:solidFill>
                <a:effectLst/>
                <a:uFillTx/>
                <a:latin typeface="Microsoft YaHei" panose="020B0503020204020204" pitchFamily="34" charset="-122"/>
                <a:ea typeface="Microsoft YaHei" panose="020B0503020204020204" pitchFamily="34" charset="-122"/>
                <a:sym typeface="Helvetica Light"/>
              </a:endParaRPr>
            </a:p>
          </p:txBody>
        </p:sp>
      </p:grpSp>
      <p:grpSp>
        <p:nvGrpSpPr>
          <p:cNvPr id="34" name="组合 33">
            <a:extLst>
              <a:ext uri="{FF2B5EF4-FFF2-40B4-BE49-F238E27FC236}">
                <a16:creationId xmlns:a16="http://schemas.microsoft.com/office/drawing/2014/main" id="{461E8729-57AF-4ACA-845D-E562011942C8}"/>
              </a:ext>
            </a:extLst>
          </p:cNvPr>
          <p:cNvGrpSpPr/>
          <p:nvPr/>
        </p:nvGrpSpPr>
        <p:grpSpPr>
          <a:xfrm>
            <a:off x="6738506" y="3063906"/>
            <a:ext cx="4257177" cy="624508"/>
            <a:chOff x="4854651" y="2415233"/>
            <a:chExt cx="3192922" cy="455023"/>
          </a:xfrm>
        </p:grpSpPr>
        <p:cxnSp>
          <p:nvCxnSpPr>
            <p:cNvPr id="35" name="Straight Connector 1">
              <a:extLst>
                <a:ext uri="{FF2B5EF4-FFF2-40B4-BE49-F238E27FC236}">
                  <a16:creationId xmlns:a16="http://schemas.microsoft.com/office/drawing/2014/main" id="{2095F455-C4F9-49A4-A856-2CAECCF36E4E}"/>
                </a:ext>
              </a:extLst>
            </p:cNvPr>
            <p:cNvCxnSpPr/>
            <p:nvPr/>
          </p:nvCxnSpPr>
          <p:spPr>
            <a:xfrm>
              <a:off x="4854651" y="2540519"/>
              <a:ext cx="1484239" cy="15490"/>
            </a:xfrm>
            <a:prstGeom prst="line">
              <a:avLst/>
            </a:prstGeom>
            <a:ln w="12700">
              <a:solidFill>
                <a:schemeClr val="bg1">
                  <a:lumMod val="65000"/>
                </a:schemeClr>
              </a:solidFill>
              <a:tailEnd type="oval"/>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F5F121F-C10B-4423-9FE4-FC6961EA7AF5}"/>
                </a:ext>
              </a:extLst>
            </p:cNvPr>
            <p:cNvGrpSpPr/>
            <p:nvPr/>
          </p:nvGrpSpPr>
          <p:grpSpPr>
            <a:xfrm>
              <a:off x="6412544" y="2415233"/>
              <a:ext cx="1635029" cy="455023"/>
              <a:chOff x="6412544" y="2415233"/>
              <a:chExt cx="1635029" cy="455023"/>
            </a:xfrm>
          </p:grpSpPr>
          <p:sp>
            <p:nvSpPr>
              <p:cNvPr id="37" name="Rounded Rectangle 43">
                <a:extLst>
                  <a:ext uri="{FF2B5EF4-FFF2-40B4-BE49-F238E27FC236}">
                    <a16:creationId xmlns:a16="http://schemas.microsoft.com/office/drawing/2014/main" id="{0D3B9798-CE3E-48C8-AEBE-CCC0580084C1}"/>
                  </a:ext>
                </a:extLst>
              </p:cNvPr>
              <p:cNvSpPr/>
              <p:nvPr/>
            </p:nvSpPr>
            <p:spPr>
              <a:xfrm>
                <a:off x="6412546" y="2417674"/>
                <a:ext cx="817514" cy="220589"/>
              </a:xfrm>
              <a:prstGeom prst="roundRect">
                <a:avLst>
                  <a:gd name="adj" fmla="val 46832"/>
                </a:avLst>
              </a:prstGeom>
              <a:solidFill>
                <a:schemeClr val="accent2"/>
              </a:solidFill>
              <a:ln>
                <a:noFill/>
              </a:ln>
              <a:effectLst>
                <a:outerShdw blurRad="88900" dist="88900" dir="5400000" algn="t" rotWithShape="0">
                  <a:schemeClr val="tx1">
                    <a:lumMod val="75000"/>
                    <a:lumOff val="2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2139"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8" name="TextBox 127">
                <a:extLst>
                  <a:ext uri="{FF2B5EF4-FFF2-40B4-BE49-F238E27FC236}">
                    <a16:creationId xmlns:a16="http://schemas.microsoft.com/office/drawing/2014/main" id="{7FA471B5-C491-42F8-B4D7-E8A7C1990C44}"/>
                  </a:ext>
                </a:extLst>
              </p:cNvPr>
              <p:cNvSpPr txBox="1"/>
              <p:nvPr/>
            </p:nvSpPr>
            <p:spPr>
              <a:xfrm>
                <a:off x="6643622" y="2415233"/>
                <a:ext cx="395787" cy="2171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337" b="1" i="0" u="none" strike="noStrike" kern="1200" cap="none" spc="0" normalizeH="0" baseline="0" noProof="0" dirty="0">
                    <a:ln>
                      <a:noFill/>
                    </a:ln>
                    <a:solidFill>
                      <a:prstClr val="white"/>
                    </a:solidFill>
                    <a:effectLst/>
                    <a:uLnTx/>
                    <a:uFillTx/>
                    <a:latin typeface="微软雅黑"/>
                    <a:ea typeface="微软雅黑"/>
                    <a:cs typeface="+mn-cs"/>
                  </a:rPr>
                  <a:t>内容</a:t>
                </a:r>
                <a:endParaRPr kumimoji="0" lang="id-ID" sz="1337" b="1"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9" name="TextBox 128">
                <a:extLst>
                  <a:ext uri="{FF2B5EF4-FFF2-40B4-BE49-F238E27FC236}">
                    <a16:creationId xmlns:a16="http://schemas.microsoft.com/office/drawing/2014/main" id="{327917CD-57DC-4C7B-AE34-00E307DCA65E}"/>
                  </a:ext>
                </a:extLst>
              </p:cNvPr>
              <p:cNvSpPr txBox="1"/>
              <p:nvPr/>
            </p:nvSpPr>
            <p:spPr>
              <a:xfrm>
                <a:off x="6412544" y="2668432"/>
                <a:ext cx="1635029" cy="201824"/>
              </a:xfrm>
              <a:prstGeom prst="rect">
                <a:avLst/>
              </a:prstGeom>
              <a:noFill/>
            </p:spPr>
            <p:txBody>
              <a:bodyPr wrap="square" rtlCol="0">
                <a:spAutoFit/>
              </a:bodyPr>
              <a:lstStyle/>
              <a:p>
                <a:pPr marL="0" marR="0" indent="0" algn="l" defTabSz="825500" rtl="0" fontAlgn="auto" latinLnBrk="0" hangingPunct="0">
                  <a:lnSpc>
                    <a:spcPct val="100000"/>
                  </a:lnSpc>
                  <a:spcBef>
                    <a:spcPts val="0"/>
                  </a:spcBef>
                  <a:spcAft>
                    <a:spcPts val="0"/>
                  </a:spcAft>
                  <a:buClrTx/>
                  <a:buSzTx/>
                  <a:buFontTx/>
                  <a:buNone/>
                  <a:tabLst/>
                </a:pPr>
                <a:r>
                  <a:rPr kumimoji="0" lang="zh-CN" altLang="en-US" sz="1200" b="0" i="0" u="none" strike="noStrike" cap="none" spc="0" normalizeH="0" baseline="0" dirty="0">
                    <a:ln>
                      <a:noFill/>
                    </a:ln>
                    <a:solidFill>
                      <a:schemeClr val="accent2"/>
                    </a:solidFill>
                    <a:effectLst/>
                    <a:uFillTx/>
                    <a:latin typeface="Microsoft YaHei" panose="020B0503020204020204" pitchFamily="34" charset="-122"/>
                    <a:ea typeface="Microsoft YaHei" panose="020B0503020204020204" pitchFamily="34" charset="-122"/>
                    <a:sym typeface="Helvetica Light"/>
                  </a:rPr>
                  <a:t>梳理表之间的关联关系</a:t>
                </a:r>
                <a:endParaRPr kumimoji="0" lang="en-US" altLang="zh-CN" sz="1200" b="0" i="0" u="none" strike="noStrike" cap="none" spc="0" normalizeH="0" baseline="0" dirty="0">
                  <a:ln>
                    <a:noFill/>
                  </a:ln>
                  <a:solidFill>
                    <a:schemeClr val="accent2"/>
                  </a:solidFill>
                  <a:effectLst/>
                  <a:uFillTx/>
                  <a:latin typeface="Microsoft YaHei" panose="020B0503020204020204" pitchFamily="34" charset="-122"/>
                  <a:ea typeface="Microsoft YaHei" panose="020B0503020204020204" pitchFamily="34" charset="-122"/>
                  <a:sym typeface="Helvetica Light"/>
                </a:endParaRPr>
              </a:p>
            </p:txBody>
          </p:sp>
        </p:grpSp>
      </p:grpSp>
      <p:sp>
        <p:nvSpPr>
          <p:cNvPr id="40" name="Freeform 6">
            <a:extLst>
              <a:ext uri="{FF2B5EF4-FFF2-40B4-BE49-F238E27FC236}">
                <a16:creationId xmlns:a16="http://schemas.microsoft.com/office/drawing/2014/main" id="{56B2AF99-B9D5-4237-BB27-ABFBD5416F92}"/>
              </a:ext>
            </a:extLst>
          </p:cNvPr>
          <p:cNvSpPr/>
          <p:nvPr/>
        </p:nvSpPr>
        <p:spPr bwMode="auto">
          <a:xfrm>
            <a:off x="5486876" y="1696417"/>
            <a:ext cx="1251629" cy="1119499"/>
          </a:xfrm>
          <a:custGeom>
            <a:avLst/>
            <a:gdLst>
              <a:gd name="T0" fmla="*/ 0 w 267"/>
              <a:gd name="T1" fmla="*/ 232 h 232"/>
              <a:gd name="T2" fmla="*/ 135 w 267"/>
              <a:gd name="T3" fmla="*/ 0 h 232"/>
              <a:gd name="T4" fmla="*/ 267 w 267"/>
              <a:gd name="T5" fmla="*/ 232 h 232"/>
              <a:gd name="T6" fmla="*/ 0 w 267"/>
              <a:gd name="T7" fmla="*/ 232 h 232"/>
            </a:gdLst>
            <a:ahLst/>
            <a:cxnLst>
              <a:cxn ang="0">
                <a:pos x="T0" y="T1"/>
              </a:cxn>
              <a:cxn ang="0">
                <a:pos x="T2" y="T3"/>
              </a:cxn>
              <a:cxn ang="0">
                <a:pos x="T4" y="T5"/>
              </a:cxn>
              <a:cxn ang="0">
                <a:pos x="T6" y="T7"/>
              </a:cxn>
            </a:cxnLst>
            <a:rect l="0" t="0" r="r" b="b"/>
            <a:pathLst>
              <a:path w="267" h="232">
                <a:moveTo>
                  <a:pt x="0" y="232"/>
                </a:moveTo>
                <a:lnTo>
                  <a:pt x="135" y="0"/>
                </a:lnTo>
                <a:lnTo>
                  <a:pt x="267" y="232"/>
                </a:lnTo>
                <a:lnTo>
                  <a:pt x="0" y="232"/>
                </a:lnTo>
                <a:close/>
              </a:path>
            </a:pathLst>
          </a:custGeom>
          <a:solidFill>
            <a:srgbClr val="00B0F0"/>
          </a:solidFill>
          <a:ln w="5" cap="flat">
            <a:noFill/>
            <a:prstDash val="solid"/>
            <a:miter lim="800000"/>
          </a:ln>
        </p:spPr>
        <p:txBody>
          <a:bodyPr vert="horz" wrap="square" lIns="123149" tIns="61575" rIns="123149" bIns="61575" numCol="1" anchor="b" anchorCtr="0" compatLnSpc="1"/>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61" dirty="0">
                <a:solidFill>
                  <a:prstClr val="white"/>
                </a:solidFill>
                <a:latin typeface="微软雅黑" panose="020B0503020204020204" pitchFamily="34" charset="-122"/>
                <a:ea typeface="微软雅黑" panose="020B0503020204020204" pitchFamily="34" charset="-122"/>
              </a:rPr>
              <a:t>模型</a:t>
            </a:r>
            <a:endParaRPr kumimoji="0" lang="zh-CN" altLang="en-US" sz="1961"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1" name="Freeform 7">
            <a:extLst>
              <a:ext uri="{FF2B5EF4-FFF2-40B4-BE49-F238E27FC236}">
                <a16:creationId xmlns:a16="http://schemas.microsoft.com/office/drawing/2014/main" id="{4A49BDE4-D4D3-4F4F-9AC5-D07FFD50A8F5}"/>
              </a:ext>
            </a:extLst>
          </p:cNvPr>
          <p:cNvSpPr/>
          <p:nvPr/>
        </p:nvSpPr>
        <p:spPr bwMode="auto">
          <a:xfrm>
            <a:off x="5055603" y="3052371"/>
            <a:ext cx="2114176" cy="525972"/>
          </a:xfrm>
          <a:custGeom>
            <a:avLst/>
            <a:gdLst>
              <a:gd name="T0" fmla="*/ 0 w 451"/>
              <a:gd name="T1" fmla="*/ 109 h 109"/>
              <a:gd name="T2" fmla="*/ 64 w 451"/>
              <a:gd name="T3" fmla="*/ 0 h 109"/>
              <a:gd name="T4" fmla="*/ 387 w 451"/>
              <a:gd name="T5" fmla="*/ 0 h 109"/>
              <a:gd name="T6" fmla="*/ 451 w 451"/>
              <a:gd name="T7" fmla="*/ 109 h 109"/>
              <a:gd name="T8" fmla="*/ 0 w 451"/>
              <a:gd name="T9" fmla="*/ 109 h 109"/>
            </a:gdLst>
            <a:ahLst/>
            <a:cxnLst>
              <a:cxn ang="0">
                <a:pos x="T0" y="T1"/>
              </a:cxn>
              <a:cxn ang="0">
                <a:pos x="T2" y="T3"/>
              </a:cxn>
              <a:cxn ang="0">
                <a:pos x="T4" y="T5"/>
              </a:cxn>
              <a:cxn ang="0">
                <a:pos x="T6" y="T7"/>
              </a:cxn>
              <a:cxn ang="0">
                <a:pos x="T8" y="T9"/>
              </a:cxn>
            </a:cxnLst>
            <a:rect l="0" t="0" r="r" b="b"/>
            <a:pathLst>
              <a:path w="451" h="109">
                <a:moveTo>
                  <a:pt x="0" y="109"/>
                </a:moveTo>
                <a:lnTo>
                  <a:pt x="64" y="0"/>
                </a:lnTo>
                <a:lnTo>
                  <a:pt x="387" y="0"/>
                </a:lnTo>
                <a:lnTo>
                  <a:pt x="451" y="109"/>
                </a:lnTo>
                <a:lnTo>
                  <a:pt x="0" y="109"/>
                </a:lnTo>
                <a:close/>
              </a:path>
            </a:pathLst>
          </a:custGeom>
          <a:solidFill>
            <a:schemeClr val="accent2"/>
          </a:solidFill>
          <a:ln w="5" cap="flat">
            <a:noFill/>
            <a:prstDash val="solid"/>
            <a:miter lim="800000"/>
          </a:ln>
        </p:spPr>
        <p:txBody>
          <a:bodyPr vert="horz" wrap="square" lIns="123149" tIns="61575" rIns="123149" bIns="61575" numCol="1" anchor="ctr" anchorCtr="0" compatLnSpc="1"/>
          <a:lstStyle/>
          <a:p>
            <a:r>
              <a:rPr lang="zh-CN" altLang="en-US" sz="2000" dirty="0"/>
              <a:t>    表之间关系</a:t>
            </a:r>
          </a:p>
        </p:txBody>
      </p:sp>
      <p:sp>
        <p:nvSpPr>
          <p:cNvPr id="42" name="Freeform 8">
            <a:extLst>
              <a:ext uri="{FF2B5EF4-FFF2-40B4-BE49-F238E27FC236}">
                <a16:creationId xmlns:a16="http://schemas.microsoft.com/office/drawing/2014/main" id="{ECABF24E-5DEC-4D4B-8BC2-06F7C94FF5C4}"/>
              </a:ext>
            </a:extLst>
          </p:cNvPr>
          <p:cNvSpPr/>
          <p:nvPr/>
        </p:nvSpPr>
        <p:spPr bwMode="auto">
          <a:xfrm>
            <a:off x="4633712" y="3819612"/>
            <a:ext cx="2967345" cy="521147"/>
          </a:xfrm>
          <a:custGeom>
            <a:avLst/>
            <a:gdLst>
              <a:gd name="T0" fmla="*/ 0 w 633"/>
              <a:gd name="T1" fmla="*/ 108 h 108"/>
              <a:gd name="T2" fmla="*/ 62 w 633"/>
              <a:gd name="T3" fmla="*/ 0 h 108"/>
              <a:gd name="T4" fmla="*/ 570 w 633"/>
              <a:gd name="T5" fmla="*/ 0 h 108"/>
              <a:gd name="T6" fmla="*/ 633 w 633"/>
              <a:gd name="T7" fmla="*/ 108 h 108"/>
              <a:gd name="T8" fmla="*/ 0 w 633"/>
              <a:gd name="T9" fmla="*/ 108 h 108"/>
            </a:gdLst>
            <a:ahLst/>
            <a:cxnLst>
              <a:cxn ang="0">
                <a:pos x="T0" y="T1"/>
              </a:cxn>
              <a:cxn ang="0">
                <a:pos x="T2" y="T3"/>
              </a:cxn>
              <a:cxn ang="0">
                <a:pos x="T4" y="T5"/>
              </a:cxn>
              <a:cxn ang="0">
                <a:pos x="T6" y="T7"/>
              </a:cxn>
              <a:cxn ang="0">
                <a:pos x="T8" y="T9"/>
              </a:cxn>
            </a:cxnLst>
            <a:rect l="0" t="0" r="r" b="b"/>
            <a:pathLst>
              <a:path w="633" h="108">
                <a:moveTo>
                  <a:pt x="0" y="108"/>
                </a:moveTo>
                <a:lnTo>
                  <a:pt x="62" y="0"/>
                </a:lnTo>
                <a:lnTo>
                  <a:pt x="570" y="0"/>
                </a:lnTo>
                <a:lnTo>
                  <a:pt x="633" y="108"/>
                </a:lnTo>
                <a:lnTo>
                  <a:pt x="0" y="108"/>
                </a:lnTo>
                <a:close/>
              </a:path>
            </a:pathLst>
          </a:custGeom>
          <a:solidFill>
            <a:schemeClr val="accent3"/>
          </a:solidFill>
          <a:ln w="5" cap="flat">
            <a:noFill/>
            <a:prstDash val="solid"/>
            <a:miter lim="800000"/>
          </a:ln>
        </p:spPr>
        <p:txBody>
          <a:bodyPr vert="horz" wrap="square" lIns="123149" tIns="61575" rIns="123149" bIns="61575" numCol="1" anchor="ctr" anchorCtr="0" compatLnSpc="1"/>
          <a:lstStyle/>
          <a:p>
            <a:r>
              <a:rPr lang="zh-CN" altLang="en-US" sz="2400" dirty="0"/>
              <a:t>    业务系统表梳理</a:t>
            </a:r>
          </a:p>
        </p:txBody>
      </p:sp>
      <p:sp>
        <p:nvSpPr>
          <p:cNvPr id="43" name="Freeform 10">
            <a:extLst>
              <a:ext uri="{FF2B5EF4-FFF2-40B4-BE49-F238E27FC236}">
                <a16:creationId xmlns:a16="http://schemas.microsoft.com/office/drawing/2014/main" id="{7FF3891A-65B0-4923-81EC-58D546DFF283}"/>
              </a:ext>
            </a:extLst>
          </p:cNvPr>
          <p:cNvSpPr/>
          <p:nvPr/>
        </p:nvSpPr>
        <p:spPr bwMode="auto">
          <a:xfrm>
            <a:off x="5486877" y="2815919"/>
            <a:ext cx="1382888" cy="236447"/>
          </a:xfrm>
          <a:custGeom>
            <a:avLst/>
            <a:gdLst>
              <a:gd name="T0" fmla="*/ 0 w 295"/>
              <a:gd name="T1" fmla="*/ 0 h 49"/>
              <a:gd name="T2" fmla="*/ 206 w 295"/>
              <a:gd name="T3" fmla="*/ 0 h 49"/>
              <a:gd name="T4" fmla="*/ 295 w 295"/>
              <a:gd name="T5" fmla="*/ 49 h 49"/>
              <a:gd name="T6" fmla="*/ 90 w 295"/>
              <a:gd name="T7" fmla="*/ 49 h 49"/>
              <a:gd name="T8" fmla="*/ 0 w 295"/>
              <a:gd name="T9" fmla="*/ 0 h 49"/>
            </a:gdLst>
            <a:ahLst/>
            <a:cxnLst>
              <a:cxn ang="0">
                <a:pos x="T0" y="T1"/>
              </a:cxn>
              <a:cxn ang="0">
                <a:pos x="T2" y="T3"/>
              </a:cxn>
              <a:cxn ang="0">
                <a:pos x="T4" y="T5"/>
              </a:cxn>
              <a:cxn ang="0">
                <a:pos x="T6" y="T7"/>
              </a:cxn>
              <a:cxn ang="0">
                <a:pos x="T8" y="T9"/>
              </a:cxn>
            </a:cxnLst>
            <a:rect l="0" t="0" r="r" b="b"/>
            <a:pathLst>
              <a:path w="295" h="49">
                <a:moveTo>
                  <a:pt x="0" y="0"/>
                </a:moveTo>
                <a:lnTo>
                  <a:pt x="206" y="0"/>
                </a:lnTo>
                <a:lnTo>
                  <a:pt x="295" y="49"/>
                </a:lnTo>
                <a:lnTo>
                  <a:pt x="90" y="49"/>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4" name="Freeform 11">
            <a:extLst>
              <a:ext uri="{FF2B5EF4-FFF2-40B4-BE49-F238E27FC236}">
                <a16:creationId xmlns:a16="http://schemas.microsoft.com/office/drawing/2014/main" id="{A55B0713-0DE6-4933-B329-87621CCFB0D1}"/>
              </a:ext>
            </a:extLst>
          </p:cNvPr>
          <p:cNvSpPr/>
          <p:nvPr/>
        </p:nvSpPr>
        <p:spPr bwMode="auto">
          <a:xfrm>
            <a:off x="5055604" y="3578341"/>
            <a:ext cx="2250120" cy="241272"/>
          </a:xfrm>
          <a:custGeom>
            <a:avLst/>
            <a:gdLst>
              <a:gd name="T0" fmla="*/ 0 w 480"/>
              <a:gd name="T1" fmla="*/ 0 h 50"/>
              <a:gd name="T2" fmla="*/ 333 w 480"/>
              <a:gd name="T3" fmla="*/ 0 h 50"/>
              <a:gd name="T4" fmla="*/ 480 w 480"/>
              <a:gd name="T5" fmla="*/ 50 h 50"/>
              <a:gd name="T6" fmla="*/ 146 w 480"/>
              <a:gd name="T7" fmla="*/ 50 h 50"/>
              <a:gd name="T8" fmla="*/ 0 w 480"/>
              <a:gd name="T9" fmla="*/ 0 h 50"/>
            </a:gdLst>
            <a:ahLst/>
            <a:cxnLst>
              <a:cxn ang="0">
                <a:pos x="T0" y="T1"/>
              </a:cxn>
              <a:cxn ang="0">
                <a:pos x="T2" y="T3"/>
              </a:cxn>
              <a:cxn ang="0">
                <a:pos x="T4" y="T5"/>
              </a:cxn>
              <a:cxn ang="0">
                <a:pos x="T6" y="T7"/>
              </a:cxn>
              <a:cxn ang="0">
                <a:pos x="T8" y="T9"/>
              </a:cxn>
            </a:cxnLst>
            <a:rect l="0" t="0" r="r" b="b"/>
            <a:pathLst>
              <a:path w="480" h="50">
                <a:moveTo>
                  <a:pt x="0" y="0"/>
                </a:moveTo>
                <a:lnTo>
                  <a:pt x="333" y="0"/>
                </a:lnTo>
                <a:lnTo>
                  <a:pt x="480" y="50"/>
                </a:lnTo>
                <a:lnTo>
                  <a:pt x="146"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5" name="Freeform 12">
            <a:extLst>
              <a:ext uri="{FF2B5EF4-FFF2-40B4-BE49-F238E27FC236}">
                <a16:creationId xmlns:a16="http://schemas.microsoft.com/office/drawing/2014/main" id="{7CDB4D18-4CD4-4CF3-82B1-0D6B2E2AE1BC}"/>
              </a:ext>
            </a:extLst>
          </p:cNvPr>
          <p:cNvSpPr/>
          <p:nvPr/>
        </p:nvSpPr>
        <p:spPr bwMode="auto">
          <a:xfrm>
            <a:off x="4633706" y="4340759"/>
            <a:ext cx="3103289" cy="241272"/>
          </a:xfrm>
          <a:custGeom>
            <a:avLst/>
            <a:gdLst>
              <a:gd name="T0" fmla="*/ 0 w 662"/>
              <a:gd name="T1" fmla="*/ 0 h 50"/>
              <a:gd name="T2" fmla="*/ 461 w 662"/>
              <a:gd name="T3" fmla="*/ 0 h 50"/>
              <a:gd name="T4" fmla="*/ 662 w 662"/>
              <a:gd name="T5" fmla="*/ 50 h 50"/>
              <a:gd name="T6" fmla="*/ 201 w 662"/>
              <a:gd name="T7" fmla="*/ 50 h 50"/>
              <a:gd name="T8" fmla="*/ 0 w 662"/>
              <a:gd name="T9" fmla="*/ 0 h 50"/>
            </a:gdLst>
            <a:ahLst/>
            <a:cxnLst>
              <a:cxn ang="0">
                <a:pos x="T0" y="T1"/>
              </a:cxn>
              <a:cxn ang="0">
                <a:pos x="T2" y="T3"/>
              </a:cxn>
              <a:cxn ang="0">
                <a:pos x="T4" y="T5"/>
              </a:cxn>
              <a:cxn ang="0">
                <a:pos x="T6" y="T7"/>
              </a:cxn>
              <a:cxn ang="0">
                <a:pos x="T8" y="T9"/>
              </a:cxn>
            </a:cxnLst>
            <a:rect l="0" t="0" r="r" b="b"/>
            <a:pathLst>
              <a:path w="662" h="50">
                <a:moveTo>
                  <a:pt x="0" y="0"/>
                </a:moveTo>
                <a:lnTo>
                  <a:pt x="461" y="0"/>
                </a:lnTo>
                <a:lnTo>
                  <a:pt x="662" y="50"/>
                </a:lnTo>
                <a:lnTo>
                  <a:pt x="201" y="50"/>
                </a:lnTo>
                <a:lnTo>
                  <a:pt x="0" y="0"/>
                </a:lnTo>
                <a:close/>
              </a:path>
            </a:pathLst>
          </a:custGeom>
          <a:solidFill>
            <a:schemeClr val="bg1">
              <a:lumMod val="75000"/>
              <a:alpha val="79000"/>
            </a:schemeClr>
          </a:solidFill>
          <a:ln w="5" cap="flat">
            <a:noFill/>
            <a:prstDash val="solid"/>
            <a:miter lim="800000"/>
          </a:ln>
        </p:spPr>
        <p:txBody>
          <a:bodyPr vert="horz" wrap="square" lIns="123149" tIns="61575" rIns="123149" bIns="61575"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139" b="0" i="0" u="none" strike="noStrike" kern="1200" cap="none" spc="0" normalizeH="0" baseline="0" noProof="0">
              <a:ln>
                <a:noFill/>
              </a:ln>
              <a:solidFill>
                <a:prstClr val="black"/>
              </a:solidFill>
              <a:effectLst/>
              <a:uLnTx/>
              <a:uFillTx/>
              <a:latin typeface="Arial"/>
              <a:ea typeface="微软雅黑"/>
              <a:cs typeface="+mn-cs"/>
            </a:endParaRPr>
          </a:p>
        </p:txBody>
      </p:sp>
      <p:sp>
        <p:nvSpPr>
          <p:cNvPr id="46" name="Freeform 9">
            <a:extLst>
              <a:ext uri="{FF2B5EF4-FFF2-40B4-BE49-F238E27FC236}">
                <a16:creationId xmlns:a16="http://schemas.microsoft.com/office/drawing/2014/main" id="{E8C487D0-6E05-4D2A-916D-9BEEDF1A2044}"/>
              </a:ext>
            </a:extLst>
          </p:cNvPr>
          <p:cNvSpPr/>
          <p:nvPr/>
        </p:nvSpPr>
        <p:spPr bwMode="auto">
          <a:xfrm>
            <a:off x="3982107" y="4582028"/>
            <a:ext cx="4275227" cy="926481"/>
          </a:xfrm>
          <a:custGeom>
            <a:avLst/>
            <a:gdLst>
              <a:gd name="T0" fmla="*/ 0 w 912"/>
              <a:gd name="T1" fmla="*/ 192 h 192"/>
              <a:gd name="T2" fmla="*/ 111 w 912"/>
              <a:gd name="T3" fmla="*/ 0 h 192"/>
              <a:gd name="T4" fmla="*/ 801 w 912"/>
              <a:gd name="T5" fmla="*/ 0 h 192"/>
              <a:gd name="T6" fmla="*/ 912 w 912"/>
              <a:gd name="T7" fmla="*/ 192 h 192"/>
              <a:gd name="T8" fmla="*/ 0 w 912"/>
              <a:gd name="T9" fmla="*/ 192 h 192"/>
            </a:gdLst>
            <a:ahLst/>
            <a:cxnLst>
              <a:cxn ang="0">
                <a:pos x="T0" y="T1"/>
              </a:cxn>
              <a:cxn ang="0">
                <a:pos x="T2" y="T3"/>
              </a:cxn>
              <a:cxn ang="0">
                <a:pos x="T4" y="T5"/>
              </a:cxn>
              <a:cxn ang="0">
                <a:pos x="T6" y="T7"/>
              </a:cxn>
              <a:cxn ang="0">
                <a:pos x="T8" y="T9"/>
              </a:cxn>
            </a:cxnLst>
            <a:rect l="0" t="0" r="r" b="b"/>
            <a:pathLst>
              <a:path w="912" h="192">
                <a:moveTo>
                  <a:pt x="0" y="192"/>
                </a:moveTo>
                <a:lnTo>
                  <a:pt x="111" y="0"/>
                </a:lnTo>
                <a:lnTo>
                  <a:pt x="801" y="0"/>
                </a:lnTo>
                <a:lnTo>
                  <a:pt x="912" y="192"/>
                </a:lnTo>
                <a:lnTo>
                  <a:pt x="0" y="192"/>
                </a:lnTo>
                <a:close/>
              </a:path>
            </a:pathLst>
          </a:custGeom>
          <a:solidFill>
            <a:schemeClr val="accent4"/>
          </a:solidFill>
          <a:ln w="5" cap="flat">
            <a:noFill/>
            <a:prstDash val="solid"/>
            <a:miter lim="800000"/>
          </a:ln>
          <a:effectLst>
            <a:outerShdw blurRad="114300" dist="38100" dir="5400000" algn="t" rotWithShape="0">
              <a:prstClr val="black">
                <a:alpha val="23000"/>
              </a:prstClr>
            </a:outerShdw>
          </a:effectLst>
        </p:spPr>
        <p:txBody>
          <a:bodyPr vert="horz" wrap="square" lIns="123149" tIns="61575" rIns="123149" bIns="61575" numCol="1" anchor="ctr" anchorCtr="0" compatLnSpc="1"/>
          <a:lstStyle/>
          <a:p>
            <a:pPr lvl="0" algn="ctr" defTabSz="914400">
              <a:defRPr/>
            </a:pPr>
            <a:r>
              <a:rPr lang="zh-CN" altLang="en-US" sz="2400" dirty="0"/>
              <a:t>概念模型抽象</a:t>
            </a:r>
            <a:endParaRPr kumimoji="0" lang="zh-CN" altLang="en-US" sz="2139"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376065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300"/>
                                        <p:tgtEl>
                                          <p:spTgt spid="46"/>
                                        </p:tgtEl>
                                      </p:cBhvr>
                                    </p:animEffect>
                                  </p:childTnLst>
                                </p:cTn>
                              </p:par>
                            </p:childTnLst>
                          </p:cTn>
                        </p:par>
                        <p:par>
                          <p:cTn id="8" fill="hold">
                            <p:stCondLst>
                              <p:cond delay="300"/>
                            </p:stCondLst>
                            <p:childTnLst>
                              <p:par>
                                <p:cTn id="9" presetID="22" presetClass="entr" presetSubtype="2" fill="hold" grpId="0"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300"/>
                                        <p:tgtEl>
                                          <p:spTgt spid="45"/>
                                        </p:tgtEl>
                                      </p:cBhvr>
                                    </p:animEffect>
                                  </p:childTnLst>
                                </p:cTn>
                              </p:par>
                            </p:childTnLst>
                          </p:cTn>
                        </p:par>
                        <p:par>
                          <p:cTn id="12" fill="hold">
                            <p:stCondLst>
                              <p:cond delay="6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300"/>
                                        <p:tgtEl>
                                          <p:spTgt spid="42"/>
                                        </p:tgtEl>
                                      </p:cBhvr>
                                    </p:animEffect>
                                  </p:childTnLst>
                                </p:cTn>
                              </p:par>
                            </p:childTnLst>
                          </p:cTn>
                        </p:par>
                        <p:par>
                          <p:cTn id="16" fill="hold">
                            <p:stCondLst>
                              <p:cond delay="900"/>
                            </p:stCondLst>
                            <p:childTnLst>
                              <p:par>
                                <p:cTn id="17" presetID="22" presetClass="entr" presetSubtype="2"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right)">
                                      <p:cBhvr>
                                        <p:cTn id="19" dur="300"/>
                                        <p:tgtEl>
                                          <p:spTgt spid="44"/>
                                        </p:tgtEl>
                                      </p:cBhvr>
                                    </p:animEffect>
                                  </p:childTnLst>
                                </p:cTn>
                              </p:par>
                            </p:childTnLst>
                          </p:cTn>
                        </p:par>
                        <p:par>
                          <p:cTn id="20" fill="hold">
                            <p:stCondLst>
                              <p:cond delay="1200"/>
                            </p:stCondLst>
                            <p:childTnLst>
                              <p:par>
                                <p:cTn id="21" presetID="22" presetClass="entr" presetSubtype="8"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wipe(left)">
                                      <p:cBhvr>
                                        <p:cTn id="23" dur="300"/>
                                        <p:tgtEl>
                                          <p:spTgt spid="41"/>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wipe(right)">
                                      <p:cBhvr>
                                        <p:cTn id="27" dur="300"/>
                                        <p:tgtEl>
                                          <p:spTgt spid="43"/>
                                        </p:tgtEl>
                                      </p:cBhvr>
                                    </p:animEffect>
                                  </p:childTnLst>
                                </p:cTn>
                              </p:par>
                            </p:childTnLst>
                          </p:cTn>
                        </p:par>
                        <p:par>
                          <p:cTn id="28" fill="hold">
                            <p:stCondLst>
                              <p:cond delay="1800"/>
                            </p:stCondLst>
                            <p:childTnLst>
                              <p:par>
                                <p:cTn id="29" presetID="22" presetClass="entr" presetSubtype="4"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down)">
                                      <p:cBhvr>
                                        <p:cTn id="31" dur="300"/>
                                        <p:tgtEl>
                                          <p:spTgt spid="40"/>
                                        </p:tgtEl>
                                      </p:cBhvr>
                                    </p:animEffect>
                                  </p:childTnLst>
                                </p:cTn>
                              </p:par>
                            </p:childTnLst>
                          </p:cTn>
                        </p:par>
                        <p:par>
                          <p:cTn id="32" fill="hold">
                            <p:stCondLst>
                              <p:cond delay="2100"/>
                            </p:stCondLst>
                            <p:childTnLst>
                              <p:par>
                                <p:cTn id="33" presetID="22" presetClass="entr" presetSubtype="2"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right)">
                                      <p:cBhvr>
                                        <p:cTn id="35" dur="500"/>
                                        <p:tgtEl>
                                          <p:spTgt spid="24"/>
                                        </p:tgtEl>
                                      </p:cBhvr>
                                    </p:animEffect>
                                  </p:childTnLst>
                                </p:cTn>
                              </p:par>
                              <p:par>
                                <p:cTn id="36" presetID="22" presetClass="entr" presetSubtype="8" fill="hold"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2"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right)">
                                      <p:cBhvr>
                                        <p:cTn id="41" dur="500"/>
                                        <p:tgtEl>
                                          <p:spTgt spid="29"/>
                                        </p:tgtEl>
                                      </p:cBhvr>
                                    </p:animEffect>
                                  </p:childTnLst>
                                </p:cTn>
                              </p:par>
                              <p:par>
                                <p:cTn id="42" presetID="22" presetClass="entr" presetSubtype="8"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animBg="1"/>
      <p:bldP spid="4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15">
            <a:extLst>
              <a:ext uri="{FF2B5EF4-FFF2-40B4-BE49-F238E27FC236}">
                <a16:creationId xmlns:a16="http://schemas.microsoft.com/office/drawing/2014/main" id="{4100CCFE-5D23-4342-8F08-42C14CA75BA7}"/>
              </a:ext>
            </a:extLst>
          </p:cNvPr>
          <p:cNvSpPr/>
          <p:nvPr/>
        </p:nvSpPr>
        <p:spPr>
          <a:xfrm>
            <a:off x="6913221" y="1637140"/>
            <a:ext cx="3470410" cy="428075"/>
          </a:xfrm>
          <a:prstGeom prst="roundRect">
            <a:avLst>
              <a:gd name="adj" fmla="val 50000"/>
            </a:avLst>
          </a:prstGeom>
          <a:solidFill>
            <a:srgbClr val="00B0F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圆角矩形 116">
            <a:extLst>
              <a:ext uri="{FF2B5EF4-FFF2-40B4-BE49-F238E27FC236}">
                <a16:creationId xmlns:a16="http://schemas.microsoft.com/office/drawing/2014/main" id="{72336A59-3D1F-4549-AF45-B28E86B6BA2E}"/>
              </a:ext>
            </a:extLst>
          </p:cNvPr>
          <p:cNvSpPr/>
          <p:nvPr/>
        </p:nvSpPr>
        <p:spPr>
          <a:xfrm>
            <a:off x="6913221" y="2436130"/>
            <a:ext cx="3470410" cy="428075"/>
          </a:xfrm>
          <a:prstGeom prst="roundRect">
            <a:avLst>
              <a:gd name="adj" fmla="val 50000"/>
            </a:avLst>
          </a:prstGeom>
          <a:solidFill>
            <a:schemeClr val="accent2"/>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圆角矩形 117">
            <a:extLst>
              <a:ext uri="{FF2B5EF4-FFF2-40B4-BE49-F238E27FC236}">
                <a16:creationId xmlns:a16="http://schemas.microsoft.com/office/drawing/2014/main" id="{495DDCE9-A110-4A8B-9713-74B98AB38394}"/>
              </a:ext>
            </a:extLst>
          </p:cNvPr>
          <p:cNvSpPr/>
          <p:nvPr/>
        </p:nvSpPr>
        <p:spPr>
          <a:xfrm>
            <a:off x="6913221" y="3236694"/>
            <a:ext cx="3470410" cy="428075"/>
          </a:xfrm>
          <a:prstGeom prst="roundRect">
            <a:avLst>
              <a:gd name="adj" fmla="val 50000"/>
            </a:avLst>
          </a:prstGeom>
          <a:solidFill>
            <a:schemeClr val="accent3"/>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圆角矩形 118">
            <a:extLst>
              <a:ext uri="{FF2B5EF4-FFF2-40B4-BE49-F238E27FC236}">
                <a16:creationId xmlns:a16="http://schemas.microsoft.com/office/drawing/2014/main" id="{BCA580F0-F512-4DBF-9114-AB94BC528A0E}"/>
              </a:ext>
            </a:extLst>
          </p:cNvPr>
          <p:cNvSpPr/>
          <p:nvPr/>
        </p:nvSpPr>
        <p:spPr>
          <a:xfrm>
            <a:off x="6913221" y="4034146"/>
            <a:ext cx="3470410" cy="428075"/>
          </a:xfrm>
          <a:prstGeom prst="roundRect">
            <a:avLst>
              <a:gd name="adj" fmla="val 50000"/>
            </a:avLst>
          </a:prstGeom>
          <a:solidFill>
            <a:schemeClr val="accent4"/>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圆角矩形 119">
            <a:extLst>
              <a:ext uri="{FF2B5EF4-FFF2-40B4-BE49-F238E27FC236}">
                <a16:creationId xmlns:a16="http://schemas.microsoft.com/office/drawing/2014/main" id="{A41A93BA-34BD-47CB-95E6-1BDF743DE19A}"/>
              </a:ext>
            </a:extLst>
          </p:cNvPr>
          <p:cNvSpPr/>
          <p:nvPr/>
        </p:nvSpPr>
        <p:spPr>
          <a:xfrm>
            <a:off x="6913221" y="4802225"/>
            <a:ext cx="3470410" cy="428075"/>
          </a:xfrm>
          <a:prstGeom prst="roundRect">
            <a:avLst>
              <a:gd name="adj" fmla="val 50000"/>
            </a:avLst>
          </a:prstGeom>
          <a:solidFill>
            <a:srgbClr val="0070C0"/>
          </a:solidFill>
          <a:ln w="25400">
            <a:gradFill flip="none" rotWithShape="1">
              <a:gsLst>
                <a:gs pos="0">
                  <a:srgbClr val="CFCFCF"/>
                </a:gs>
                <a:gs pos="100000">
                  <a:schemeClr val="bg1"/>
                </a:gs>
              </a:gsLst>
              <a:lin ang="2700000" scaled="1"/>
              <a:tileRect/>
            </a:gradFill>
          </a:ln>
          <a:effectLst>
            <a:innerShdw blurRad="139700" dist="63500" dir="135000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013" b="0" i="0" u="none" strike="noStrike" kern="1200" cap="none" spc="0" normalizeH="0" baseline="0" noProof="0">
              <a:ln>
                <a:noFill/>
              </a:ln>
              <a:solidFill>
                <a:prstClr val="white"/>
              </a:solidFill>
              <a:effectLst/>
              <a:uLnTx/>
              <a:uFillTx/>
              <a:latin typeface="Arial"/>
              <a:ea typeface="微软雅黑"/>
              <a:cs typeface="+mn-cs"/>
            </a:endParaRPr>
          </a:p>
        </p:txBody>
      </p:sp>
      <p:sp>
        <p:nvSpPr>
          <p:cNvPr id="7" name="文本框 6">
            <a:extLst>
              <a:ext uri="{FF2B5EF4-FFF2-40B4-BE49-F238E27FC236}">
                <a16:creationId xmlns:a16="http://schemas.microsoft.com/office/drawing/2014/main" id="{500EE418-E966-464D-A67E-9D52E6DE0B8B}"/>
              </a:ext>
            </a:extLst>
          </p:cNvPr>
          <p:cNvSpPr txBox="1"/>
          <p:nvPr/>
        </p:nvSpPr>
        <p:spPr>
          <a:xfrm>
            <a:off x="7113742" y="1666512"/>
            <a:ext cx="3069366" cy="392415"/>
          </a:xfrm>
          <a:prstGeom prst="rect">
            <a:avLst/>
          </a:prstGeom>
          <a:noFill/>
        </p:spPr>
        <p:txBody>
          <a:bodyPr wrap="square" rtlCol="0">
            <a:spAutoFit/>
          </a:bodyPr>
          <a:lstStyle/>
          <a:p>
            <a:pPr lvl="0" algn="ctr" defTabSz="914400">
              <a:defRPr/>
            </a:pPr>
            <a:r>
              <a:rPr kumimoji="0" lang="en-US" altLang="zh-CN"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01</a:t>
            </a:r>
            <a:r>
              <a:rPr lang="zh-CN" altLang="en-US" sz="1950" b="1"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 数仓架构</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8" name="文本框 7">
            <a:extLst>
              <a:ext uri="{FF2B5EF4-FFF2-40B4-BE49-F238E27FC236}">
                <a16:creationId xmlns:a16="http://schemas.microsoft.com/office/drawing/2014/main" id="{D120194A-C1D5-4BF7-85F8-F043D9D922B3}"/>
              </a:ext>
            </a:extLst>
          </p:cNvPr>
          <p:cNvSpPr txBox="1"/>
          <p:nvPr/>
        </p:nvSpPr>
        <p:spPr>
          <a:xfrm>
            <a:off x="7113742" y="2465502"/>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02</a:t>
            </a:r>
            <a:r>
              <a:rPr kumimoji="0" lang="en-US" altLang="zh-CN"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 </a:t>
            </a:r>
            <a:r>
              <a:rPr kumimoji="0" lang="zh-CN" altLang="en-US"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数仓分层</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9" name="文本框 8">
            <a:extLst>
              <a:ext uri="{FF2B5EF4-FFF2-40B4-BE49-F238E27FC236}">
                <a16:creationId xmlns:a16="http://schemas.microsoft.com/office/drawing/2014/main" id="{7ADBC175-EFC2-4FAE-9BE9-80D87B365F76}"/>
              </a:ext>
            </a:extLst>
          </p:cNvPr>
          <p:cNvSpPr txBox="1"/>
          <p:nvPr/>
        </p:nvSpPr>
        <p:spPr>
          <a:xfrm>
            <a:off x="7113742" y="3266067"/>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03</a:t>
            </a:r>
            <a:r>
              <a:rPr kumimoji="0" lang="en-US" altLang="zh-CN"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 </a:t>
            </a:r>
            <a:r>
              <a:rPr kumimoji="0" lang="zh-CN" altLang="en-US"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数据模型</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10" name="文本框 9">
            <a:extLst>
              <a:ext uri="{FF2B5EF4-FFF2-40B4-BE49-F238E27FC236}">
                <a16:creationId xmlns:a16="http://schemas.microsoft.com/office/drawing/2014/main" id="{39436432-EC0B-4AA9-984A-A2BAEDEBAC0E}"/>
              </a:ext>
            </a:extLst>
          </p:cNvPr>
          <p:cNvSpPr txBox="1"/>
          <p:nvPr/>
        </p:nvSpPr>
        <p:spPr>
          <a:xfrm>
            <a:off x="7113742" y="4069806"/>
            <a:ext cx="3069366"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04   </a:t>
            </a:r>
            <a:r>
              <a:rPr lang="zh-CN" altLang="en-US" sz="1950" b="1" noProof="0"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规划</a:t>
            </a:r>
            <a:r>
              <a:rPr lang="zh-CN" altLang="en-US" sz="1950" b="1" dirty="0">
                <a:solidFill>
                  <a:prstClr val="white"/>
                </a:solidFill>
                <a:latin typeface="微软雅黑" panose="020B0503020204020204" pitchFamily="34" charset="-122"/>
                <a:ea typeface="微软雅黑" panose="020B0503020204020204" pitchFamily="34" charset="-122"/>
                <a:cs typeface="Aharoni" panose="02010803020104030203" pitchFamily="2" charset="-79"/>
              </a:rPr>
              <a:t>实施</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sp>
        <p:nvSpPr>
          <p:cNvPr id="11" name="文本框 10">
            <a:extLst>
              <a:ext uri="{FF2B5EF4-FFF2-40B4-BE49-F238E27FC236}">
                <a16:creationId xmlns:a16="http://schemas.microsoft.com/office/drawing/2014/main" id="{290C590C-3138-4AA4-822F-9F66B99D7B1F}"/>
              </a:ext>
            </a:extLst>
          </p:cNvPr>
          <p:cNvSpPr txBox="1"/>
          <p:nvPr/>
        </p:nvSpPr>
        <p:spPr>
          <a:xfrm>
            <a:off x="7113741" y="4831598"/>
            <a:ext cx="3269889" cy="3924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PART 05</a:t>
            </a:r>
            <a:r>
              <a:rPr kumimoji="0" lang="en-US" altLang="zh-CN"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 </a:t>
            </a:r>
            <a:r>
              <a:rPr kumimoji="0" lang="zh-CN" altLang="en-US"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数据</a:t>
            </a:r>
            <a:r>
              <a:rPr kumimoji="0" lang="en-US" altLang="zh-CN"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BI/</a:t>
            </a:r>
            <a:r>
              <a:rPr kumimoji="0" lang="zh-CN" altLang="en-US" sz="1950" b="1" i="0" u="none" strike="noStrike" kern="1200" cap="none" spc="0" normalizeH="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rPr>
              <a:t>数据服务</a:t>
            </a:r>
            <a:endParaRPr kumimoji="0" lang="zh-CN" altLang="en-US" sz="195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haroni" panose="02010803020104030203" pitchFamily="2" charset="-79"/>
            </a:endParaRPr>
          </a:p>
        </p:txBody>
      </p:sp>
      <p:pic>
        <p:nvPicPr>
          <p:cNvPr id="12" name="图片 11">
            <a:extLst>
              <a:ext uri="{FF2B5EF4-FFF2-40B4-BE49-F238E27FC236}">
                <a16:creationId xmlns:a16="http://schemas.microsoft.com/office/drawing/2014/main" id="{C4D4247A-591A-42E2-A4EF-22634BC4B8D4}"/>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9796" b="21840"/>
          <a:stretch/>
        </p:blipFill>
        <p:spPr>
          <a:xfrm>
            <a:off x="149295" y="1637140"/>
            <a:ext cx="6267425" cy="3490247"/>
          </a:xfrm>
          <a:prstGeom prst="rect">
            <a:avLst/>
          </a:prstGeom>
        </p:spPr>
      </p:pic>
      <p:sp>
        <p:nvSpPr>
          <p:cNvPr id="13" name="文本框 12">
            <a:extLst>
              <a:ext uri="{FF2B5EF4-FFF2-40B4-BE49-F238E27FC236}">
                <a16:creationId xmlns:a16="http://schemas.microsoft.com/office/drawing/2014/main" id="{D01DFF38-FB70-4CB3-AA97-2FE5B177FF2E}"/>
              </a:ext>
            </a:extLst>
          </p:cNvPr>
          <p:cNvSpPr txBox="1"/>
          <p:nvPr/>
        </p:nvSpPr>
        <p:spPr>
          <a:xfrm>
            <a:off x="1534033" y="2997542"/>
            <a:ext cx="1341152"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142938"/>
                </a:solidFill>
                <a:effectLst/>
                <a:uLnTx/>
                <a:uFillTx/>
                <a:latin typeface="微软雅黑"/>
                <a:ea typeface="微软雅黑"/>
                <a:cs typeface="+mn-cs"/>
              </a:rPr>
              <a:t>目录</a:t>
            </a:r>
            <a:endPar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2E5132A5-357E-40B4-BD37-0F32D987421B}"/>
              </a:ext>
            </a:extLst>
          </p:cNvPr>
          <p:cNvGrpSpPr/>
          <p:nvPr/>
        </p:nvGrpSpPr>
        <p:grpSpPr>
          <a:xfrm>
            <a:off x="0" y="6629400"/>
            <a:ext cx="12192000" cy="228600"/>
            <a:chOff x="0" y="6629400"/>
            <a:chExt cx="12192000" cy="228600"/>
          </a:xfrm>
        </p:grpSpPr>
        <p:grpSp>
          <p:nvGrpSpPr>
            <p:cNvPr id="15" name="组合 14">
              <a:extLst>
                <a:ext uri="{FF2B5EF4-FFF2-40B4-BE49-F238E27FC236}">
                  <a16:creationId xmlns:a16="http://schemas.microsoft.com/office/drawing/2014/main" id="{5DAC3829-BC20-4109-B5B4-B21E6E1D8C95}"/>
                </a:ext>
              </a:extLst>
            </p:cNvPr>
            <p:cNvGrpSpPr/>
            <p:nvPr/>
          </p:nvGrpSpPr>
          <p:grpSpPr>
            <a:xfrm>
              <a:off x="0" y="6629400"/>
              <a:ext cx="6096000" cy="228600"/>
              <a:chOff x="0" y="6629400"/>
              <a:chExt cx="6822268" cy="228600"/>
            </a:xfrm>
          </p:grpSpPr>
          <p:sp>
            <p:nvSpPr>
              <p:cNvPr id="21" name="矩形 20">
                <a:extLst>
                  <a:ext uri="{FF2B5EF4-FFF2-40B4-BE49-F238E27FC236}">
                    <a16:creationId xmlns:a16="http://schemas.microsoft.com/office/drawing/2014/main" id="{A1FBB147-C474-4336-B9A4-62A086AFA8E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2" name="矩形 21">
                <a:extLst>
                  <a:ext uri="{FF2B5EF4-FFF2-40B4-BE49-F238E27FC236}">
                    <a16:creationId xmlns:a16="http://schemas.microsoft.com/office/drawing/2014/main" id="{C0BF3406-8938-4313-BB73-D5419B3B32B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4A15449B-99F9-4F34-B6B5-E5532A2EAAE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4" name="矩形 23">
                <a:extLst>
                  <a:ext uri="{FF2B5EF4-FFF2-40B4-BE49-F238E27FC236}">
                    <a16:creationId xmlns:a16="http://schemas.microsoft.com/office/drawing/2014/main" id="{0ADCF330-029C-4CD7-B950-C22A6D1A9DA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16" name="组合 15">
              <a:extLst>
                <a:ext uri="{FF2B5EF4-FFF2-40B4-BE49-F238E27FC236}">
                  <a16:creationId xmlns:a16="http://schemas.microsoft.com/office/drawing/2014/main" id="{25EFC43E-4328-4431-B265-ED9560EBCBDF}"/>
                </a:ext>
              </a:extLst>
            </p:cNvPr>
            <p:cNvGrpSpPr/>
            <p:nvPr/>
          </p:nvGrpSpPr>
          <p:grpSpPr>
            <a:xfrm>
              <a:off x="6096000" y="6629400"/>
              <a:ext cx="6096000" cy="228600"/>
              <a:chOff x="0" y="6629400"/>
              <a:chExt cx="6822268" cy="228600"/>
            </a:xfrm>
          </p:grpSpPr>
          <p:sp>
            <p:nvSpPr>
              <p:cNvPr id="17" name="矩形 16">
                <a:extLst>
                  <a:ext uri="{FF2B5EF4-FFF2-40B4-BE49-F238E27FC236}">
                    <a16:creationId xmlns:a16="http://schemas.microsoft.com/office/drawing/2014/main" id="{A045A701-2A68-4630-8F90-41D3B0E0277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8" name="矩形 17">
                <a:extLst>
                  <a:ext uri="{FF2B5EF4-FFF2-40B4-BE49-F238E27FC236}">
                    <a16:creationId xmlns:a16="http://schemas.microsoft.com/office/drawing/2014/main" id="{22EBE739-FB21-4638-89B6-8F15663DE15C}"/>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9" name="矩形 18">
                <a:extLst>
                  <a:ext uri="{FF2B5EF4-FFF2-40B4-BE49-F238E27FC236}">
                    <a16:creationId xmlns:a16="http://schemas.microsoft.com/office/drawing/2014/main" id="{9DD86ECC-C201-4797-8FF8-CEB562FF7B8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AF33801D-ABF9-4E66-9F22-1152B0B00F1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extLst>
      <p:ext uri="{BB962C8B-B14F-4D97-AF65-F5344CB8AC3E}">
        <p14:creationId xmlns:p14="http://schemas.microsoft.com/office/powerpoint/2010/main" val="7728883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4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1+#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60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8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1300"/>
                            </p:stCondLst>
                            <p:childTnLst>
                              <p:par>
                                <p:cTn id="26" presetID="53"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childTnLst>
                                </p:cTn>
                              </p:par>
                              <p:par>
                                <p:cTn id="31" presetID="53" presetClass="entr" presetSubtype="16" fill="hold" grpId="0" nodeType="withEffect">
                                  <p:stCondLst>
                                    <p:cond delay="20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par>
                                <p:cTn id="36" presetID="53" presetClass="entr" presetSubtype="16" fill="hold" grpId="0" nodeType="withEffect">
                                  <p:stCondLst>
                                    <p:cond delay="4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53" presetClass="entr" presetSubtype="16" fill="hold" grpId="0" nodeType="withEffect">
                                  <p:stCondLst>
                                    <p:cond delay="6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p:val>
                                            <p:fltVal val="0"/>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animEffect transition="in" filter="fade">
                                      <p:cBhvr>
                                        <p:cTn id="45" dur="500"/>
                                        <p:tgtEl>
                                          <p:spTgt spid="10"/>
                                        </p:tgtEl>
                                      </p:cBhvr>
                                    </p:animEffect>
                                  </p:childTnLst>
                                </p:cTn>
                              </p:par>
                              <p:par>
                                <p:cTn id="46" presetID="53" presetClass="entr" presetSubtype="16" fill="hold" grpId="0" nodeType="withEffect">
                                  <p:stCondLst>
                                    <p:cond delay="800"/>
                                  </p:stCondLst>
                                  <p:childTnLst>
                                    <p:set>
                                      <p:cBhvr>
                                        <p:cTn id="47" dur="1" fill="hold">
                                          <p:stCondLst>
                                            <p:cond delay="0"/>
                                          </p:stCondLst>
                                        </p:cTn>
                                        <p:tgtEl>
                                          <p:spTgt spid="11"/>
                                        </p:tgtEl>
                                        <p:attrNameLst>
                                          <p:attrName>style.visibility</p:attrName>
                                        </p:attrNameLst>
                                      </p:cBhvr>
                                      <p:to>
                                        <p:strVal val="visible"/>
                                      </p:to>
                                    </p:set>
                                    <p:anim calcmode="lin" valueType="num">
                                      <p:cBhvr>
                                        <p:cTn id="48" dur="500" fill="hold"/>
                                        <p:tgtEl>
                                          <p:spTgt spid="11"/>
                                        </p:tgtEl>
                                        <p:attrNameLst>
                                          <p:attrName>ppt_w</p:attrName>
                                        </p:attrNameLst>
                                      </p:cBhvr>
                                      <p:tavLst>
                                        <p:tav tm="0">
                                          <p:val>
                                            <p:fltVal val="0"/>
                                          </p:val>
                                        </p:tav>
                                        <p:tav tm="100000">
                                          <p:val>
                                            <p:strVal val="#ppt_w"/>
                                          </p:val>
                                        </p:tav>
                                      </p:tavLst>
                                    </p:anim>
                                    <p:anim calcmode="lin" valueType="num">
                                      <p:cBhvr>
                                        <p:cTn id="49" dur="500" fill="hold"/>
                                        <p:tgtEl>
                                          <p:spTgt spid="11"/>
                                        </p:tgtEl>
                                        <p:attrNameLst>
                                          <p:attrName>ppt_h</p:attrName>
                                        </p:attrNameLst>
                                      </p:cBhvr>
                                      <p:tavLst>
                                        <p:tav tm="0">
                                          <p:val>
                                            <p:fltVal val="0"/>
                                          </p:val>
                                        </p:tav>
                                        <p:tav tm="100000">
                                          <p:val>
                                            <p:strVal val="#ppt_h"/>
                                          </p:val>
                                        </p:tav>
                                      </p:tavLst>
                                    </p:anim>
                                    <p:animEffect transition="in" filter="fade">
                                      <p:cBhvr>
                                        <p:cTn id="5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p:bldP spid="8" grpId="0"/>
      <p:bldP spid="9" grpId="0"/>
      <p:bldP spid="10"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326243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t>业务（概念）模型抽象过程</a:t>
            </a:r>
            <a:endParaRPr lang="en-US" altLang="zh-CN" sz="2000" b="1" dirty="0">
              <a:solidFill>
                <a:srgbClr val="142938"/>
              </a:solidFill>
              <a:latin typeface="微软雅黑"/>
              <a:ea typeface="微软雅黑"/>
            </a:endParaRPr>
          </a:p>
        </p:txBody>
      </p:sp>
      <p:sp>
        <p:nvSpPr>
          <p:cNvPr id="82" name="Shape 552">
            <a:extLst>
              <a:ext uri="{FF2B5EF4-FFF2-40B4-BE49-F238E27FC236}">
                <a16:creationId xmlns:a16="http://schemas.microsoft.com/office/drawing/2014/main" id="{FA1F4331-8A44-0D81-30E3-26FFA16E8042}"/>
              </a:ext>
            </a:extLst>
          </p:cNvPr>
          <p:cNvSpPr/>
          <p:nvPr/>
        </p:nvSpPr>
        <p:spPr>
          <a:xfrm>
            <a:off x="1719609" y="2165029"/>
            <a:ext cx="1429985" cy="1313666"/>
          </a:xfrm>
          <a:prstGeom prst="ellipse">
            <a:avLst/>
          </a:prstGeom>
          <a:gradFill>
            <a:gsLst>
              <a:gs pos="0">
                <a:srgbClr val="307EEC"/>
              </a:gs>
              <a:gs pos="100000">
                <a:srgbClr val="584ABA"/>
              </a:gs>
            </a:gsLst>
            <a:lin ang="16200000"/>
          </a:gradFill>
          <a:ln w="12700">
            <a:miter lim="400000"/>
          </a:ln>
        </p:spPr>
        <p:txBody>
          <a:bodyPr lIns="25400" tIns="25400" rIns="25400" bIns="25400" anchor="ctr"/>
          <a:lstStyle/>
          <a:p>
            <a:pPr>
              <a:defRPr sz="3200">
                <a:solidFill>
                  <a:srgbClr val="FFFFFF"/>
                </a:solidFill>
                <a:latin typeface="Microsoft YaHei"/>
                <a:ea typeface="Microsoft YaHei"/>
                <a:cs typeface="Microsoft YaHei"/>
                <a:sym typeface="Microsoft YaHei"/>
              </a:defRPr>
            </a:pPr>
            <a:r>
              <a:rPr lang="zh-CN" altLang="en-US" dirty="0">
                <a:latin typeface="Microsoft YaHei" panose="020B0503020204020204" pitchFamily="34" charset="-122"/>
                <a:ea typeface="Microsoft YaHei" panose="020B0503020204020204" pitchFamily="34" charset="-122"/>
              </a:rPr>
              <a:t>业务流程</a:t>
            </a:r>
            <a:endParaRPr dirty="0">
              <a:latin typeface="Microsoft YaHei" panose="020B0503020204020204" pitchFamily="34" charset="-122"/>
              <a:ea typeface="Microsoft YaHei" panose="020B0503020204020204" pitchFamily="34" charset="-122"/>
            </a:endParaRPr>
          </a:p>
        </p:txBody>
      </p:sp>
      <p:sp>
        <p:nvSpPr>
          <p:cNvPr id="83" name="Shape 554">
            <a:extLst>
              <a:ext uri="{FF2B5EF4-FFF2-40B4-BE49-F238E27FC236}">
                <a16:creationId xmlns:a16="http://schemas.microsoft.com/office/drawing/2014/main" id="{A5712A8F-49C1-B6CA-764A-77F6A8F3E1C9}"/>
              </a:ext>
            </a:extLst>
          </p:cNvPr>
          <p:cNvSpPr/>
          <p:nvPr/>
        </p:nvSpPr>
        <p:spPr>
          <a:xfrm>
            <a:off x="4915576" y="2165029"/>
            <a:ext cx="1484566" cy="1313666"/>
          </a:xfrm>
          <a:prstGeom prst="ellipse">
            <a:avLst/>
          </a:prstGeom>
          <a:gradFill>
            <a:gsLst>
              <a:gs pos="0">
                <a:srgbClr val="307EEC"/>
              </a:gs>
              <a:gs pos="100000">
                <a:srgbClr val="584ABA"/>
              </a:gs>
            </a:gsLst>
            <a:lin ang="16200000"/>
          </a:gradFill>
          <a:ln w="12700">
            <a:miter lim="400000"/>
          </a:ln>
        </p:spPr>
        <p:txBody>
          <a:bodyPr lIns="25400" tIns="25400" rIns="25400" bIns="25400" anchor="ctr"/>
          <a:lstStyle/>
          <a:p>
            <a:r>
              <a:rPr lang="zh-CN" altLang="en-US" dirty="0">
                <a:solidFill>
                  <a:srgbClr val="FFFFFF"/>
                </a:solidFill>
                <a:latin typeface="Microsoft YaHei" panose="020B0503020204020204" pitchFamily="34" charset="-122"/>
                <a:ea typeface="Microsoft YaHei" panose="020B0503020204020204" pitchFamily="34" charset="-122"/>
              </a:rPr>
              <a:t>活动对象</a:t>
            </a:r>
            <a:endParaRPr dirty="0">
              <a:solidFill>
                <a:srgbClr val="FFFFFF"/>
              </a:solidFill>
              <a:latin typeface="Microsoft YaHei" panose="020B0503020204020204" pitchFamily="34" charset="-122"/>
              <a:ea typeface="Microsoft YaHei" panose="020B0503020204020204" pitchFamily="34" charset="-122"/>
            </a:endParaRPr>
          </a:p>
        </p:txBody>
      </p:sp>
      <p:sp>
        <p:nvSpPr>
          <p:cNvPr id="84" name="Shape 556">
            <a:extLst>
              <a:ext uri="{FF2B5EF4-FFF2-40B4-BE49-F238E27FC236}">
                <a16:creationId xmlns:a16="http://schemas.microsoft.com/office/drawing/2014/main" id="{11AD3936-C248-F50B-A749-F5311F52C95F}"/>
              </a:ext>
            </a:extLst>
          </p:cNvPr>
          <p:cNvSpPr/>
          <p:nvPr/>
        </p:nvSpPr>
        <p:spPr>
          <a:xfrm>
            <a:off x="8166124" y="2165029"/>
            <a:ext cx="1313666" cy="1313666"/>
          </a:xfrm>
          <a:prstGeom prst="ellipse">
            <a:avLst/>
          </a:prstGeom>
          <a:gradFill>
            <a:gsLst>
              <a:gs pos="0">
                <a:srgbClr val="307EEC"/>
              </a:gs>
              <a:gs pos="100000">
                <a:srgbClr val="584ABA"/>
              </a:gs>
            </a:gsLst>
            <a:lin ang="16200000"/>
          </a:gradFill>
          <a:ln w="12700">
            <a:miter lim="400000"/>
          </a:ln>
        </p:spPr>
        <p:txBody>
          <a:bodyPr lIns="25400" tIns="25400" rIns="25400" bIns="25400" anchor="ctr"/>
          <a:lstStyle/>
          <a:p>
            <a:r>
              <a:rPr lang="zh-CN" altLang="en-US" dirty="0">
                <a:solidFill>
                  <a:srgbClr val="FFFFFF"/>
                </a:solidFill>
                <a:latin typeface="Microsoft YaHei" panose="020B0503020204020204" pitchFamily="34" charset="-122"/>
                <a:ea typeface="Microsoft YaHei" panose="020B0503020204020204" pitchFamily="34" charset="-122"/>
              </a:rPr>
              <a:t>    活动</a:t>
            </a:r>
            <a:endParaRPr dirty="0">
              <a:solidFill>
                <a:srgbClr val="FFFFFF"/>
              </a:solidFill>
              <a:latin typeface="Microsoft YaHei" panose="020B0503020204020204" pitchFamily="34" charset="-122"/>
              <a:ea typeface="Microsoft YaHei" panose="020B0503020204020204" pitchFamily="34" charset="-122"/>
            </a:endParaRPr>
          </a:p>
        </p:txBody>
      </p:sp>
      <p:sp>
        <p:nvSpPr>
          <p:cNvPr id="85" name="Shape 746">
            <a:extLst>
              <a:ext uri="{FF2B5EF4-FFF2-40B4-BE49-F238E27FC236}">
                <a16:creationId xmlns:a16="http://schemas.microsoft.com/office/drawing/2014/main" id="{C8A758CA-1CD6-EA6F-D99E-04B27836B140}"/>
              </a:ext>
            </a:extLst>
          </p:cNvPr>
          <p:cNvSpPr/>
          <p:nvPr/>
        </p:nvSpPr>
        <p:spPr>
          <a:xfrm>
            <a:off x="4915575" y="4824890"/>
            <a:ext cx="1484566" cy="1313666"/>
          </a:xfrm>
          <a:prstGeom prst="ellipse">
            <a:avLst/>
          </a:prstGeom>
          <a:gradFill>
            <a:gsLst>
              <a:gs pos="0">
                <a:srgbClr val="F66F04"/>
              </a:gs>
              <a:gs pos="100000">
                <a:srgbClr val="E52528"/>
              </a:gs>
            </a:gsLst>
            <a:lin ang="16200000"/>
          </a:gradFill>
          <a:ln w="12700">
            <a:miter lim="400000"/>
          </a:ln>
        </p:spPr>
        <p:txBody>
          <a:bodyPr lIns="25400" tIns="25400" rIns="25400" bIns="25400" anchor="ctr"/>
          <a:lstStyle/>
          <a:p>
            <a:r>
              <a:rPr lang="zh-CN" altLang="en-US" dirty="0">
                <a:solidFill>
                  <a:srgbClr val="FFFFFF"/>
                </a:solidFill>
                <a:latin typeface="Microsoft YaHei"/>
                <a:ea typeface="Microsoft YaHei"/>
              </a:rPr>
              <a:t>概念模型</a:t>
            </a:r>
            <a:endParaRPr dirty="0">
              <a:solidFill>
                <a:srgbClr val="FFFFFF"/>
              </a:solidFill>
              <a:latin typeface="Microsoft YaHei"/>
              <a:ea typeface="Microsoft YaHei"/>
            </a:endParaRPr>
          </a:p>
        </p:txBody>
      </p:sp>
      <p:sp>
        <p:nvSpPr>
          <p:cNvPr id="86" name="Shape 558">
            <a:extLst>
              <a:ext uri="{FF2B5EF4-FFF2-40B4-BE49-F238E27FC236}">
                <a16:creationId xmlns:a16="http://schemas.microsoft.com/office/drawing/2014/main" id="{9D5BA7AA-7AFC-AA79-9C1D-ADEED8E1130E}"/>
              </a:ext>
            </a:extLst>
          </p:cNvPr>
          <p:cNvSpPr/>
          <p:nvPr/>
        </p:nvSpPr>
        <p:spPr>
          <a:xfrm>
            <a:off x="3774172" y="2493363"/>
            <a:ext cx="283140" cy="267419"/>
          </a:xfrm>
          <a:prstGeom prst="line">
            <a:avLst/>
          </a:prstGeom>
          <a:ln w="25400">
            <a:solidFill>
              <a:srgbClr val="FFFFFF"/>
            </a:solidFill>
            <a:miter lim="400000"/>
          </a:ln>
        </p:spPr>
        <p:txBody>
          <a:bodyPr lIns="22859" tIns="22859" rIns="22859" bIns="22859"/>
          <a:lstStyle/>
          <a:p>
            <a:r>
              <a:rPr lang="en-US" sz="4400" dirty="0">
                <a:latin typeface="Microsoft YaHei" panose="020B0503020204020204" pitchFamily="34" charset="-122"/>
                <a:ea typeface="Microsoft YaHei" panose="020B0503020204020204" pitchFamily="34" charset="-122"/>
              </a:rPr>
              <a:t>X</a:t>
            </a:r>
          </a:p>
        </p:txBody>
      </p:sp>
      <p:sp>
        <p:nvSpPr>
          <p:cNvPr id="88" name="Shape 558">
            <a:extLst>
              <a:ext uri="{FF2B5EF4-FFF2-40B4-BE49-F238E27FC236}">
                <a16:creationId xmlns:a16="http://schemas.microsoft.com/office/drawing/2014/main" id="{8B7696A8-7A01-8485-C380-F0046E13AD30}"/>
              </a:ext>
            </a:extLst>
          </p:cNvPr>
          <p:cNvSpPr/>
          <p:nvPr/>
        </p:nvSpPr>
        <p:spPr>
          <a:xfrm>
            <a:off x="7188069" y="2547927"/>
            <a:ext cx="532217" cy="532216"/>
          </a:xfrm>
          <a:prstGeom prst="line">
            <a:avLst/>
          </a:prstGeom>
          <a:ln w="25400">
            <a:solidFill>
              <a:srgbClr val="FFFFFF"/>
            </a:solidFill>
            <a:miter lim="400000"/>
          </a:ln>
        </p:spPr>
        <p:txBody>
          <a:bodyPr lIns="22859" tIns="22859" rIns="22859" bIns="22859"/>
          <a:lstStyle/>
          <a:p>
            <a:endParaRPr>
              <a:latin typeface="Microsoft YaHei" panose="020B0503020204020204" pitchFamily="34" charset="-122"/>
              <a:ea typeface="Microsoft YaHei" panose="020B0503020204020204" pitchFamily="34" charset="-122"/>
            </a:endParaRPr>
          </a:p>
        </p:txBody>
      </p:sp>
      <p:sp>
        <p:nvSpPr>
          <p:cNvPr id="89" name="Shape 559">
            <a:extLst>
              <a:ext uri="{FF2B5EF4-FFF2-40B4-BE49-F238E27FC236}">
                <a16:creationId xmlns:a16="http://schemas.microsoft.com/office/drawing/2014/main" id="{10C49796-BF23-7D92-5DA1-2328EF93FC40}"/>
              </a:ext>
            </a:extLst>
          </p:cNvPr>
          <p:cNvSpPr/>
          <p:nvPr/>
        </p:nvSpPr>
        <p:spPr>
          <a:xfrm flipH="1">
            <a:off x="7188069" y="2547927"/>
            <a:ext cx="532217" cy="532216"/>
          </a:xfrm>
          <a:prstGeom prst="line">
            <a:avLst/>
          </a:prstGeom>
          <a:ln w="25400">
            <a:solidFill>
              <a:srgbClr val="FFFFFF"/>
            </a:solidFill>
            <a:miter lim="400000"/>
          </a:ln>
        </p:spPr>
        <p:txBody>
          <a:bodyPr lIns="22859" tIns="22859" rIns="22859" bIns="22859"/>
          <a:lstStyle/>
          <a:p>
            <a:endParaRPr>
              <a:latin typeface="Microsoft YaHei" panose="020B0503020204020204" pitchFamily="34" charset="-122"/>
              <a:ea typeface="Microsoft YaHei" panose="020B0503020204020204" pitchFamily="34" charset="-122"/>
            </a:endParaRPr>
          </a:p>
        </p:txBody>
      </p:sp>
      <p:sp>
        <p:nvSpPr>
          <p:cNvPr id="90" name="Shape 1585">
            <a:extLst>
              <a:ext uri="{FF2B5EF4-FFF2-40B4-BE49-F238E27FC236}">
                <a16:creationId xmlns:a16="http://schemas.microsoft.com/office/drawing/2014/main" id="{6E4277C4-3372-DE1C-00B6-C7B159E51089}"/>
              </a:ext>
            </a:extLst>
          </p:cNvPr>
          <p:cNvSpPr/>
          <p:nvPr/>
        </p:nvSpPr>
        <p:spPr>
          <a:xfrm rot="10800000" flipH="1">
            <a:off x="2612099" y="4108959"/>
            <a:ext cx="6091518" cy="70537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9519" y="0"/>
                </a:lnTo>
                <a:lnTo>
                  <a:pt x="12081" y="0"/>
                </a:lnTo>
                <a:lnTo>
                  <a:pt x="21600" y="21600"/>
                </a:lnTo>
                <a:close/>
              </a:path>
            </a:pathLst>
          </a:custGeom>
          <a:gradFill>
            <a:gsLst>
              <a:gs pos="0">
                <a:srgbClr val="307EEC"/>
              </a:gs>
              <a:gs pos="100000">
                <a:srgbClr val="1A1F31">
                  <a:alpha val="44886"/>
                </a:srgbClr>
              </a:gs>
            </a:gsLst>
            <a:lin ang="5400000"/>
          </a:gradFill>
          <a:ln w="12700">
            <a:miter lim="400000"/>
          </a:ln>
        </p:spPr>
        <p:txBody>
          <a:bodyPr lIns="25400" tIns="25400" rIns="25400" bIns="25400" anchor="ctr"/>
          <a:lstStyle/>
          <a:p>
            <a:pPr defTabSz="1088447">
              <a:defRPr sz="2400">
                <a:latin typeface="Microsoft YaHei"/>
                <a:ea typeface="Microsoft YaHei"/>
                <a:cs typeface="Microsoft YaHei"/>
                <a:sym typeface="Microsoft YaHei"/>
              </a:defRPr>
            </a:pPr>
            <a:endParaRPr sz="1200"/>
          </a:p>
        </p:txBody>
      </p:sp>
      <p:sp>
        <p:nvSpPr>
          <p:cNvPr id="91" name="文本框 90">
            <a:extLst>
              <a:ext uri="{FF2B5EF4-FFF2-40B4-BE49-F238E27FC236}">
                <a16:creationId xmlns:a16="http://schemas.microsoft.com/office/drawing/2014/main" id="{FD17AD90-B010-E8BE-AA82-8283F96C595B}"/>
              </a:ext>
            </a:extLst>
          </p:cNvPr>
          <p:cNvSpPr txBox="1"/>
          <p:nvPr/>
        </p:nvSpPr>
        <p:spPr>
          <a:xfrm>
            <a:off x="1447964" y="3607156"/>
            <a:ext cx="197327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zh-CN" altLang="en-US" sz="1600" dirty="0">
                <a:sym typeface="Helvetica Light"/>
              </a:rPr>
              <a:t>各业务系统业务流程</a:t>
            </a:r>
          </a:p>
        </p:txBody>
      </p:sp>
      <p:sp>
        <p:nvSpPr>
          <p:cNvPr id="92" name="文本框 91">
            <a:extLst>
              <a:ext uri="{FF2B5EF4-FFF2-40B4-BE49-F238E27FC236}">
                <a16:creationId xmlns:a16="http://schemas.microsoft.com/office/drawing/2014/main" id="{87F1C49E-2C0D-7005-E209-6DCA2C6DB55A}"/>
              </a:ext>
            </a:extLst>
          </p:cNvPr>
          <p:cNvSpPr txBox="1"/>
          <p:nvPr/>
        </p:nvSpPr>
        <p:spPr>
          <a:xfrm>
            <a:off x="4782176" y="3607156"/>
            <a:ext cx="211616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zh-CN" altLang="en-US" sz="1600" dirty="0">
                <a:sym typeface="Helvetica Light"/>
              </a:rPr>
              <a:t>各业务流程中活动对象</a:t>
            </a:r>
          </a:p>
        </p:txBody>
      </p:sp>
      <p:sp>
        <p:nvSpPr>
          <p:cNvPr id="93" name="文本框 92">
            <a:extLst>
              <a:ext uri="{FF2B5EF4-FFF2-40B4-BE49-F238E27FC236}">
                <a16:creationId xmlns:a16="http://schemas.microsoft.com/office/drawing/2014/main" id="{1DFCCA41-CE2D-D945-B80B-502FCA30C827}"/>
              </a:ext>
            </a:extLst>
          </p:cNvPr>
          <p:cNvSpPr txBox="1"/>
          <p:nvPr/>
        </p:nvSpPr>
        <p:spPr>
          <a:xfrm>
            <a:off x="7764874" y="3607156"/>
            <a:ext cx="211616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zh-CN" altLang="en-US" sz="1600" dirty="0"/>
              <a:t>各活动对象的活动事件</a:t>
            </a:r>
            <a:endParaRPr lang="zh-CN" altLang="en-US" sz="1600" dirty="0">
              <a:sym typeface="Helvetica Light"/>
            </a:endParaRPr>
          </a:p>
        </p:txBody>
      </p:sp>
      <p:sp>
        <p:nvSpPr>
          <p:cNvPr id="94" name="文本框 93">
            <a:extLst>
              <a:ext uri="{FF2B5EF4-FFF2-40B4-BE49-F238E27FC236}">
                <a16:creationId xmlns:a16="http://schemas.microsoft.com/office/drawing/2014/main" id="{7BB2DC2F-5E85-D36E-C5DE-218B54801082}"/>
              </a:ext>
            </a:extLst>
          </p:cNvPr>
          <p:cNvSpPr txBox="1"/>
          <p:nvPr/>
        </p:nvSpPr>
        <p:spPr>
          <a:xfrm>
            <a:off x="4531556" y="6149110"/>
            <a:ext cx="2366785"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zh-CN" altLang="en-US" sz="1600" dirty="0">
                <a:sym typeface="Helvetica Light"/>
              </a:rPr>
              <a:t>各个业务实体之间关系</a:t>
            </a:r>
          </a:p>
        </p:txBody>
      </p:sp>
      <p:sp>
        <p:nvSpPr>
          <p:cNvPr id="97" name="Shape 558">
            <a:extLst>
              <a:ext uri="{FF2B5EF4-FFF2-40B4-BE49-F238E27FC236}">
                <a16:creationId xmlns:a16="http://schemas.microsoft.com/office/drawing/2014/main" id="{C3B7B843-E786-57DA-CAF8-B925514B3393}"/>
              </a:ext>
            </a:extLst>
          </p:cNvPr>
          <p:cNvSpPr/>
          <p:nvPr/>
        </p:nvSpPr>
        <p:spPr>
          <a:xfrm>
            <a:off x="7258406" y="2527249"/>
            <a:ext cx="855604" cy="605081"/>
          </a:xfrm>
          <a:prstGeom prst="line">
            <a:avLst/>
          </a:prstGeom>
          <a:ln w="25400">
            <a:solidFill>
              <a:srgbClr val="FFFFFF"/>
            </a:solidFill>
            <a:miter lim="400000"/>
          </a:ln>
        </p:spPr>
        <p:txBody>
          <a:bodyPr lIns="22859" tIns="22859" rIns="22859" bIns="22859"/>
          <a:lstStyle/>
          <a:p>
            <a:r>
              <a:rPr lang="en-US" sz="4400" dirty="0">
                <a:latin typeface="Microsoft YaHei" panose="020B0503020204020204" pitchFamily="34" charset="-122"/>
                <a:ea typeface="Microsoft YaHei" panose="020B0503020204020204" pitchFamily="34" charset="-122"/>
              </a:rPr>
              <a:t>X</a:t>
            </a:r>
          </a:p>
        </p:txBody>
      </p:sp>
    </p:spTree>
    <p:extLst>
      <p:ext uri="{BB962C8B-B14F-4D97-AF65-F5344CB8AC3E}">
        <p14:creationId xmlns:p14="http://schemas.microsoft.com/office/powerpoint/2010/main" val="329214881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95410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数据域</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4" name="Shape 1173">
            <a:extLst>
              <a:ext uri="{FF2B5EF4-FFF2-40B4-BE49-F238E27FC236}">
                <a16:creationId xmlns:a16="http://schemas.microsoft.com/office/drawing/2014/main" id="{242A1C91-D221-7DF1-52BB-0B9EFDD72AD4}"/>
              </a:ext>
            </a:extLst>
          </p:cNvPr>
          <p:cNvSpPr/>
          <p:nvPr/>
        </p:nvSpPr>
        <p:spPr>
          <a:xfrm rot="1560000">
            <a:off x="3774665" y="3264344"/>
            <a:ext cx="2540004" cy="2540004"/>
          </a:xfrm>
          <a:prstGeom prst="ellipse">
            <a:avLst/>
          </a:prstGeom>
          <a:gradFill>
            <a:gsLst>
              <a:gs pos="0">
                <a:srgbClr val="45507E">
                  <a:alpha val="55980"/>
                </a:srgbClr>
              </a:gs>
              <a:gs pos="100000">
                <a:srgbClr val="47527E">
                  <a:alpha val="79922"/>
                </a:srgbClr>
              </a:gs>
            </a:gsLst>
          </a:gradFill>
          <a:ln w="12700">
            <a:miter lim="400000"/>
            <a:tailEnd type="triangle"/>
          </a:ln>
        </p:spPr>
        <p:txBody>
          <a:bodyPr lIns="25400" tIns="25400" rIns="25400" bIns="25400" anchor="ctr"/>
          <a:lstStyle/>
          <a:p>
            <a:pPr indent="152400" defTabSz="609600">
              <a:defRPr sz="2800">
                <a:solidFill>
                  <a:srgbClr val="FFFFFF"/>
                </a:solidFill>
                <a:latin typeface="Roboto Black"/>
                <a:ea typeface="Roboto Black"/>
                <a:cs typeface="Roboto Black"/>
                <a:sym typeface="Roboto Black"/>
              </a:defRPr>
            </a:pPr>
            <a:endParaRPr sz="1400"/>
          </a:p>
        </p:txBody>
      </p:sp>
      <p:sp>
        <p:nvSpPr>
          <p:cNvPr id="5" name="Shape 1174">
            <a:extLst>
              <a:ext uri="{FF2B5EF4-FFF2-40B4-BE49-F238E27FC236}">
                <a16:creationId xmlns:a16="http://schemas.microsoft.com/office/drawing/2014/main" id="{4545EE4F-6CB2-6A9C-CAFD-138F7575402A}"/>
              </a:ext>
            </a:extLst>
          </p:cNvPr>
          <p:cNvSpPr/>
          <p:nvPr/>
        </p:nvSpPr>
        <p:spPr>
          <a:xfrm rot="1560000">
            <a:off x="5701914" y="3264344"/>
            <a:ext cx="2540004" cy="2540004"/>
          </a:xfrm>
          <a:prstGeom prst="ellipse">
            <a:avLst/>
          </a:prstGeom>
          <a:gradFill>
            <a:gsLst>
              <a:gs pos="0">
                <a:srgbClr val="307EEC">
                  <a:alpha val="79922"/>
                </a:srgbClr>
              </a:gs>
              <a:gs pos="100000">
                <a:srgbClr val="584ABA">
                  <a:alpha val="79922"/>
                </a:srgbClr>
              </a:gs>
            </a:gsLst>
            <a:lin ang="16200000"/>
          </a:gradFill>
          <a:ln w="12700">
            <a:miter lim="400000"/>
          </a:ln>
        </p:spPr>
        <p:txBody>
          <a:bodyPr lIns="25400" tIns="25400" rIns="25400" bIns="25400" anchor="ctr"/>
          <a:lstStyle/>
          <a:p>
            <a:pPr>
              <a:defRPr sz="3200">
                <a:solidFill>
                  <a:srgbClr val="FFFFFF"/>
                </a:solidFill>
                <a:latin typeface="Microsoft YaHei"/>
                <a:ea typeface="Microsoft YaHei"/>
                <a:cs typeface="Microsoft YaHei"/>
                <a:sym typeface="Microsoft YaHei"/>
              </a:defRPr>
            </a:pPr>
            <a:endParaRPr sz="1600"/>
          </a:p>
        </p:txBody>
      </p:sp>
      <p:sp>
        <p:nvSpPr>
          <p:cNvPr id="55" name="Shape 1175">
            <a:extLst>
              <a:ext uri="{FF2B5EF4-FFF2-40B4-BE49-F238E27FC236}">
                <a16:creationId xmlns:a16="http://schemas.microsoft.com/office/drawing/2014/main" id="{E04633A6-B5FA-2855-7780-7446B7290D13}"/>
              </a:ext>
            </a:extLst>
          </p:cNvPr>
          <p:cNvSpPr/>
          <p:nvPr/>
        </p:nvSpPr>
        <p:spPr>
          <a:xfrm rot="1560000">
            <a:off x="4738289" y="1482506"/>
            <a:ext cx="2540004" cy="2540004"/>
          </a:xfrm>
          <a:prstGeom prst="ellipse">
            <a:avLst/>
          </a:prstGeom>
          <a:gradFill>
            <a:gsLst>
              <a:gs pos="0">
                <a:srgbClr val="F66F04">
                  <a:alpha val="79922"/>
                </a:srgbClr>
              </a:gs>
              <a:gs pos="100000">
                <a:srgbClr val="E52528">
                  <a:alpha val="79922"/>
                </a:srgbClr>
              </a:gs>
            </a:gsLst>
            <a:lin ang="16200000"/>
          </a:gradFill>
          <a:ln w="12700">
            <a:miter lim="400000"/>
          </a:ln>
        </p:spPr>
        <p:txBody>
          <a:bodyPr lIns="25400" tIns="25400" rIns="25400" bIns="25400" anchor="ctr"/>
          <a:lstStyle/>
          <a:p>
            <a:pPr>
              <a:defRPr sz="3200">
                <a:solidFill>
                  <a:srgbClr val="FFFFFF"/>
                </a:solidFill>
                <a:latin typeface="Microsoft YaHei"/>
                <a:ea typeface="Microsoft YaHei"/>
                <a:cs typeface="Microsoft YaHei"/>
                <a:sym typeface="Microsoft YaHei"/>
              </a:defRPr>
            </a:pPr>
            <a:endParaRPr sz="1600"/>
          </a:p>
        </p:txBody>
      </p:sp>
      <p:sp>
        <p:nvSpPr>
          <p:cNvPr id="56" name="Shape 1176">
            <a:extLst>
              <a:ext uri="{FF2B5EF4-FFF2-40B4-BE49-F238E27FC236}">
                <a16:creationId xmlns:a16="http://schemas.microsoft.com/office/drawing/2014/main" id="{DBA383C3-A0F5-3EEF-86EB-BA4F170E3463}"/>
              </a:ext>
            </a:extLst>
          </p:cNvPr>
          <p:cNvSpPr/>
          <p:nvPr/>
        </p:nvSpPr>
        <p:spPr>
          <a:xfrm>
            <a:off x="5290145" y="2560658"/>
            <a:ext cx="1436291"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nSpc>
                <a:spcPct val="80000"/>
              </a:lnSpc>
              <a:defRPr sz="5400">
                <a:solidFill>
                  <a:srgbClr val="FFFFFF"/>
                </a:solidFill>
                <a:latin typeface="Roboto Black"/>
                <a:ea typeface="Roboto Black"/>
                <a:cs typeface="Roboto Black"/>
                <a:sym typeface="Roboto Black"/>
              </a:defRPr>
            </a:pPr>
            <a:r>
              <a:rPr lang="zh-CN" altLang="en-US" sz="2700" dirty="0"/>
              <a:t>数量适中</a:t>
            </a:r>
            <a:endParaRPr sz="2700" dirty="0"/>
          </a:p>
        </p:txBody>
      </p:sp>
      <p:sp>
        <p:nvSpPr>
          <p:cNvPr id="57" name="Shape 1177">
            <a:extLst>
              <a:ext uri="{FF2B5EF4-FFF2-40B4-BE49-F238E27FC236}">
                <a16:creationId xmlns:a16="http://schemas.microsoft.com/office/drawing/2014/main" id="{BB6A7200-4CF5-4461-6E04-67910567DC81}"/>
              </a:ext>
            </a:extLst>
          </p:cNvPr>
          <p:cNvSpPr/>
          <p:nvPr/>
        </p:nvSpPr>
        <p:spPr>
          <a:xfrm>
            <a:off x="4494177" y="4342498"/>
            <a:ext cx="1090042"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nSpc>
                <a:spcPct val="80000"/>
              </a:lnSpc>
              <a:defRPr sz="5400">
                <a:solidFill>
                  <a:srgbClr val="FFFFFF"/>
                </a:solidFill>
                <a:latin typeface="Roboto Black"/>
                <a:ea typeface="Roboto Black"/>
                <a:cs typeface="Roboto Black"/>
                <a:sym typeface="Roboto Black"/>
              </a:defRPr>
            </a:pPr>
            <a:r>
              <a:rPr lang="zh-CN" altLang="en-US" sz="2700" dirty="0"/>
              <a:t>全局性</a:t>
            </a:r>
            <a:endParaRPr sz="2700" dirty="0"/>
          </a:p>
        </p:txBody>
      </p:sp>
      <p:sp>
        <p:nvSpPr>
          <p:cNvPr id="58" name="Shape 1178">
            <a:extLst>
              <a:ext uri="{FF2B5EF4-FFF2-40B4-BE49-F238E27FC236}">
                <a16:creationId xmlns:a16="http://schemas.microsoft.com/office/drawing/2014/main" id="{C638681E-5849-C17B-B221-D2484C3BD885}"/>
              </a:ext>
            </a:extLst>
          </p:cNvPr>
          <p:cNvSpPr/>
          <p:nvPr/>
        </p:nvSpPr>
        <p:spPr>
          <a:xfrm>
            <a:off x="6426895" y="4342498"/>
            <a:ext cx="1090042" cy="383695"/>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p>
            <a:pPr>
              <a:lnSpc>
                <a:spcPct val="80000"/>
              </a:lnSpc>
              <a:defRPr sz="5400">
                <a:solidFill>
                  <a:srgbClr val="FFFFFF"/>
                </a:solidFill>
                <a:latin typeface="Roboto Black"/>
                <a:ea typeface="Roboto Black"/>
                <a:cs typeface="Roboto Black"/>
                <a:sym typeface="Roboto Black"/>
              </a:defRPr>
            </a:pPr>
            <a:r>
              <a:rPr lang="zh-CN" altLang="en-US" sz="2700" dirty="0"/>
              <a:t>可理解</a:t>
            </a:r>
            <a:endParaRPr sz="2700" dirty="0"/>
          </a:p>
        </p:txBody>
      </p:sp>
      <p:sp>
        <p:nvSpPr>
          <p:cNvPr id="59" name="Shape 1179">
            <a:extLst>
              <a:ext uri="{FF2B5EF4-FFF2-40B4-BE49-F238E27FC236}">
                <a16:creationId xmlns:a16="http://schemas.microsoft.com/office/drawing/2014/main" id="{043A5468-D131-F5E7-4B75-6D998BB25D44}"/>
              </a:ext>
            </a:extLst>
          </p:cNvPr>
          <p:cNvSpPr/>
          <p:nvPr/>
        </p:nvSpPr>
        <p:spPr>
          <a:xfrm>
            <a:off x="684459" y="3855183"/>
            <a:ext cx="2967043" cy="974626"/>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lvl1pPr algn="just">
              <a:defRPr sz="4000">
                <a:solidFill>
                  <a:srgbClr val="FFFFFF"/>
                </a:solidFill>
                <a:latin typeface="Roboto Black"/>
                <a:ea typeface="Roboto Black"/>
                <a:cs typeface="Roboto Black"/>
                <a:sym typeface="Roboto Black"/>
              </a:defRPr>
            </a:lvl1pPr>
          </a:lstStyle>
          <a:p>
            <a:r>
              <a:rPr lang="zh-CN" altLang="en-US" sz="2000" dirty="0">
                <a:solidFill>
                  <a:schemeClr val="tx1"/>
                </a:solidFill>
              </a:rPr>
              <a:t>数据域的划分需要站在企业高度上，保障良好的扩展性、稳定性</a:t>
            </a:r>
            <a:endParaRPr sz="2000" dirty="0">
              <a:solidFill>
                <a:schemeClr val="tx1"/>
              </a:solidFill>
            </a:endParaRPr>
          </a:p>
        </p:txBody>
      </p:sp>
      <p:sp>
        <p:nvSpPr>
          <p:cNvPr id="60" name="Shape 1180">
            <a:extLst>
              <a:ext uri="{FF2B5EF4-FFF2-40B4-BE49-F238E27FC236}">
                <a16:creationId xmlns:a16="http://schemas.microsoft.com/office/drawing/2014/main" id="{F9A0036D-AEA2-7BED-5BD0-AD9DF3EADE1E}"/>
              </a:ext>
            </a:extLst>
          </p:cNvPr>
          <p:cNvSpPr/>
          <p:nvPr/>
        </p:nvSpPr>
        <p:spPr>
          <a:xfrm>
            <a:off x="684459" y="1893809"/>
            <a:ext cx="3484378" cy="66684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lvl1pPr algn="just">
              <a:defRPr sz="4000">
                <a:solidFill>
                  <a:srgbClr val="FFFFFF"/>
                </a:solidFill>
                <a:latin typeface="Roboto Black"/>
                <a:ea typeface="Roboto Black"/>
                <a:cs typeface="Roboto Black"/>
                <a:sym typeface="Roboto Black"/>
              </a:defRPr>
            </a:lvl1pPr>
          </a:lstStyle>
          <a:p>
            <a:r>
              <a:rPr lang="zh-CN" altLang="en-US" sz="2000" dirty="0">
                <a:solidFill>
                  <a:schemeClr val="tx1"/>
                </a:solidFill>
              </a:rPr>
              <a:t>数据域数量适中，不能太多也不能太少，一般</a:t>
            </a:r>
            <a:r>
              <a:rPr lang="en-US" altLang="zh-CN" sz="2000" dirty="0">
                <a:solidFill>
                  <a:schemeClr val="tx1"/>
                </a:solidFill>
              </a:rPr>
              <a:t>5-15</a:t>
            </a:r>
            <a:r>
              <a:rPr lang="zh-CN" altLang="en-US" sz="2000" dirty="0">
                <a:solidFill>
                  <a:schemeClr val="tx1"/>
                </a:solidFill>
              </a:rPr>
              <a:t>间</a:t>
            </a:r>
            <a:endParaRPr sz="2000" dirty="0">
              <a:solidFill>
                <a:schemeClr val="tx1"/>
              </a:solidFill>
            </a:endParaRPr>
          </a:p>
        </p:txBody>
      </p:sp>
      <p:sp>
        <p:nvSpPr>
          <p:cNvPr id="61" name="Shape 1186">
            <a:extLst>
              <a:ext uri="{FF2B5EF4-FFF2-40B4-BE49-F238E27FC236}">
                <a16:creationId xmlns:a16="http://schemas.microsoft.com/office/drawing/2014/main" id="{3357E46C-994C-A018-1775-1E6B78BBD5A2}"/>
              </a:ext>
            </a:extLst>
          </p:cNvPr>
          <p:cNvSpPr/>
          <p:nvPr/>
        </p:nvSpPr>
        <p:spPr>
          <a:xfrm>
            <a:off x="8549169" y="4009072"/>
            <a:ext cx="3059825" cy="66684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spAutoFit/>
          </a:bodyPr>
          <a:lstStyle>
            <a:lvl1pPr algn="just">
              <a:defRPr sz="4000">
                <a:solidFill>
                  <a:srgbClr val="FFFFFF"/>
                </a:solidFill>
                <a:latin typeface="Roboto Black"/>
                <a:ea typeface="Roboto Black"/>
                <a:cs typeface="Roboto Black"/>
                <a:sym typeface="Roboto Black"/>
              </a:defRPr>
            </a:lvl1pPr>
          </a:lstStyle>
          <a:p>
            <a:r>
              <a:rPr lang="zh-CN" altLang="en-US" sz="2000" dirty="0">
                <a:solidFill>
                  <a:schemeClr val="tx1"/>
                </a:solidFill>
              </a:rPr>
              <a:t>站在业务及多角度上，便于理解，不产生任何歧义</a:t>
            </a:r>
            <a:endParaRPr sz="2000" dirty="0">
              <a:solidFill>
                <a:schemeClr val="tx1"/>
              </a:solidFill>
            </a:endParaRPr>
          </a:p>
        </p:txBody>
      </p:sp>
    </p:spTree>
    <p:extLst>
      <p:ext uri="{BB962C8B-B14F-4D97-AF65-F5344CB8AC3E}">
        <p14:creationId xmlns:p14="http://schemas.microsoft.com/office/powerpoint/2010/main" val="297932576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chemeClr val="tx1"/>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214994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Arial"/>
                <a:ea typeface="微软雅黑"/>
              </a:rPr>
              <a:t>数据域</a:t>
            </a:r>
            <a:r>
              <a:rPr lang="en-US" altLang="zh-CN" sz="2000" dirty="0">
                <a:latin typeface="Arial"/>
                <a:ea typeface="微软雅黑"/>
              </a:rPr>
              <a:t>(</a:t>
            </a:r>
            <a:r>
              <a:rPr lang="zh-CN" altLang="en-US" sz="2000" dirty="0">
                <a:latin typeface="Arial"/>
                <a:ea typeface="微软雅黑"/>
              </a:rPr>
              <a:t>主题</a:t>
            </a:r>
            <a:r>
              <a:rPr lang="en-US" altLang="zh-CN" sz="2000" dirty="0">
                <a:latin typeface="Arial"/>
                <a:ea typeface="微软雅黑"/>
              </a:rPr>
              <a:t>)</a:t>
            </a:r>
            <a:r>
              <a:rPr lang="zh-CN" altLang="en-US" sz="2000" dirty="0">
                <a:latin typeface="Arial"/>
                <a:ea typeface="微软雅黑"/>
              </a:rPr>
              <a:t>抽象</a:t>
            </a:r>
            <a:endParaRPr kumimoji="0" lang="zh-CN" altLang="en-US" sz="2000" b="0" i="0" u="none" strike="noStrike" kern="1200" cap="none" spc="0" normalizeH="0" baseline="0" noProof="0" dirty="0">
              <a:ln>
                <a:noFill/>
              </a:ln>
              <a:effectLst/>
              <a:uLnTx/>
              <a:uFillTx/>
              <a:latin typeface="Arial"/>
              <a:ea typeface="微软雅黑"/>
            </a:endParaRPr>
          </a:p>
        </p:txBody>
      </p:sp>
      <p:graphicFrame>
        <p:nvGraphicFramePr>
          <p:cNvPr id="17" name="内容占位符 3">
            <a:extLst>
              <a:ext uri="{FF2B5EF4-FFF2-40B4-BE49-F238E27FC236}">
                <a16:creationId xmlns:a16="http://schemas.microsoft.com/office/drawing/2014/main" id="{C101C7AD-08BA-B6E4-F4CE-01060F915FA8}"/>
              </a:ext>
            </a:extLst>
          </p:cNvPr>
          <p:cNvGraphicFramePr>
            <a:graphicFrameLocks/>
          </p:cNvGraphicFramePr>
          <p:nvPr>
            <p:extLst>
              <p:ext uri="{D42A27DB-BD31-4B8C-83A1-F6EECF244321}">
                <p14:modId xmlns:p14="http://schemas.microsoft.com/office/powerpoint/2010/main" val="4078823500"/>
              </p:ext>
            </p:extLst>
          </p:nvPr>
        </p:nvGraphicFramePr>
        <p:xfrm>
          <a:off x="3343020" y="1439771"/>
          <a:ext cx="2601957" cy="51358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9" name="内容占位符 3">
            <a:extLst>
              <a:ext uri="{FF2B5EF4-FFF2-40B4-BE49-F238E27FC236}">
                <a16:creationId xmlns:a16="http://schemas.microsoft.com/office/drawing/2014/main" id="{ABD30E6C-6439-7BC3-65B7-55F4C23FFE9B}"/>
              </a:ext>
            </a:extLst>
          </p:cNvPr>
          <p:cNvGraphicFramePr>
            <a:graphicFrameLocks/>
          </p:cNvGraphicFramePr>
          <p:nvPr>
            <p:extLst>
              <p:ext uri="{D42A27DB-BD31-4B8C-83A1-F6EECF244321}">
                <p14:modId xmlns:p14="http://schemas.microsoft.com/office/powerpoint/2010/main" val="202907485"/>
              </p:ext>
            </p:extLst>
          </p:nvPr>
        </p:nvGraphicFramePr>
        <p:xfrm>
          <a:off x="7037991" y="2138082"/>
          <a:ext cx="4459245" cy="382334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0" name="环形箭头 55">
            <a:extLst>
              <a:ext uri="{FF2B5EF4-FFF2-40B4-BE49-F238E27FC236}">
                <a16:creationId xmlns:a16="http://schemas.microsoft.com/office/drawing/2014/main" id="{9A645FAB-FCCE-E681-CEE7-ADEEF741DFD2}"/>
              </a:ext>
            </a:extLst>
          </p:cNvPr>
          <p:cNvSpPr/>
          <p:nvPr/>
        </p:nvSpPr>
        <p:spPr>
          <a:xfrm rot="474177">
            <a:off x="6450126" y="1422730"/>
            <a:ext cx="5340201" cy="5310000"/>
          </a:xfrm>
          <a:prstGeom prst="circularArrow">
            <a:avLst>
              <a:gd name="adj1" fmla="val 5085"/>
              <a:gd name="adj2" fmla="val 366125"/>
              <a:gd name="adj3" fmla="val 1472472"/>
              <a:gd name="adj4" fmla="val 2675597"/>
              <a:gd name="adj5" fmla="val 5932"/>
            </a:avLst>
          </a:prstGeom>
          <a:solidFill>
            <a:schemeClr val="accent1">
              <a:lumMod val="60000"/>
              <a:lumOff val="40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内容占位符 2">
            <a:extLst>
              <a:ext uri="{FF2B5EF4-FFF2-40B4-BE49-F238E27FC236}">
                <a16:creationId xmlns:a16="http://schemas.microsoft.com/office/drawing/2014/main" id="{081CDB46-40C9-295D-63F8-14D56D447E56}"/>
              </a:ext>
            </a:extLst>
          </p:cNvPr>
          <p:cNvSpPr txBox="1">
            <a:spLocks/>
          </p:cNvSpPr>
          <p:nvPr/>
        </p:nvSpPr>
        <p:spPr>
          <a:xfrm>
            <a:off x="10733137" y="5552335"/>
            <a:ext cx="1127515" cy="355092"/>
          </a:xfrm>
          <a:prstGeom prst="rect">
            <a:avLst/>
          </a:prstGeom>
        </p:spPr>
        <p:txBody>
          <a:bodyPr vert="horz" lIns="45720" tIns="22860" rIns="45720" bIns="22860" rtlCol="0">
            <a:noAutofit/>
          </a:bodyPr>
          <a:lstStyle/>
          <a:p>
            <a:pPr marL="171450" indent="-171450">
              <a:spcBef>
                <a:spcPct val="20000"/>
              </a:spcBef>
              <a:defRPr/>
            </a:pPr>
            <a:r>
              <a:rPr lang="zh-CN" altLang="en-US" sz="1400" dirty="0">
                <a:latin typeface="Microsoft YaHei" panose="020B0503020204020204" pitchFamily="34" charset="-122"/>
                <a:ea typeface="Microsoft YaHei" panose="020B0503020204020204" pitchFamily="34" charset="-122"/>
              </a:rPr>
              <a:t>模型管理</a:t>
            </a:r>
          </a:p>
        </p:txBody>
      </p:sp>
      <p:sp>
        <p:nvSpPr>
          <p:cNvPr id="22" name="右箭头 57">
            <a:extLst>
              <a:ext uri="{FF2B5EF4-FFF2-40B4-BE49-F238E27FC236}">
                <a16:creationId xmlns:a16="http://schemas.microsoft.com/office/drawing/2014/main" id="{53431626-6098-E662-A1BE-A541AC8BC58F}"/>
              </a:ext>
            </a:extLst>
          </p:cNvPr>
          <p:cNvSpPr/>
          <p:nvPr/>
        </p:nvSpPr>
        <p:spPr>
          <a:xfrm>
            <a:off x="5807255" y="4435440"/>
            <a:ext cx="867319" cy="1116895"/>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Microsoft YaHei" panose="020B0503020204020204" pitchFamily="34" charset="-122"/>
              <a:ea typeface="Microsoft YaHei" panose="020B0503020204020204" pitchFamily="34" charset="-122"/>
            </a:endParaRPr>
          </a:p>
        </p:txBody>
      </p:sp>
      <p:sp>
        <p:nvSpPr>
          <p:cNvPr id="23" name="TextBox 2">
            <a:extLst>
              <a:ext uri="{FF2B5EF4-FFF2-40B4-BE49-F238E27FC236}">
                <a16:creationId xmlns:a16="http://schemas.microsoft.com/office/drawing/2014/main" id="{C706F061-8F7D-D031-5FF4-65E7B84443D8}"/>
              </a:ext>
            </a:extLst>
          </p:cNvPr>
          <p:cNvSpPr txBox="1"/>
          <p:nvPr/>
        </p:nvSpPr>
        <p:spPr>
          <a:xfrm>
            <a:off x="474709" y="4435440"/>
            <a:ext cx="3165781" cy="738664"/>
          </a:xfrm>
          <a:prstGeom prst="rect">
            <a:avLst/>
          </a:prstGeom>
          <a:noFill/>
        </p:spPr>
        <p:txBody>
          <a:bodyPr wrap="square" rtlCol="0">
            <a:spAutoFit/>
          </a:bodyPr>
          <a:lstStyle/>
          <a:p>
            <a:pPr algn="l">
              <a:defRPr sz="1600">
                <a:solidFill>
                  <a:srgbClr val="FFFFFF">
                    <a:alpha val="50000"/>
                  </a:srgbClr>
                </a:solidFill>
                <a:latin typeface="Helvetica"/>
                <a:ea typeface="Helvetica"/>
                <a:cs typeface="Helvetica"/>
                <a:sym typeface="Helvetica"/>
              </a:defRPr>
            </a:pPr>
            <a:r>
              <a:rPr lang="zh-CN" altLang="en-US" sz="1400" dirty="0">
                <a:solidFill>
                  <a:schemeClr val="tx1">
                    <a:alpha val="50000"/>
                  </a:schemeClr>
                </a:solidFill>
                <a:latin typeface="微软雅黑" panose="020B0503020204020204" pitchFamily="34" charset="-122"/>
                <a:ea typeface="微软雅黑" panose="020B0503020204020204" pitchFamily="34" charset="-122"/>
              </a:rPr>
              <a:t>以业务板块</a:t>
            </a:r>
            <a:r>
              <a:rPr lang="en-US" altLang="zh-CN" sz="1400" dirty="0">
                <a:solidFill>
                  <a:schemeClr val="tx1">
                    <a:alpha val="50000"/>
                  </a:schemeClr>
                </a:solidFill>
                <a:latin typeface="微软雅黑" panose="020B0503020204020204" pitchFamily="34" charset="-122"/>
                <a:ea typeface="微软雅黑" panose="020B0503020204020204" pitchFamily="34" charset="-122"/>
              </a:rPr>
              <a:t>+</a:t>
            </a:r>
            <a:r>
              <a:rPr lang="zh-CN" altLang="en-US" sz="1400" dirty="0">
                <a:solidFill>
                  <a:schemeClr val="tx1">
                    <a:alpha val="50000"/>
                  </a:schemeClr>
                </a:solidFill>
                <a:latin typeface="微软雅黑" panose="020B0503020204020204" pitchFamily="34" charset="-122"/>
                <a:ea typeface="微软雅黑" panose="020B0503020204020204" pitchFamily="34" charset="-122"/>
              </a:rPr>
              <a:t>业务过程</a:t>
            </a:r>
            <a:r>
              <a:rPr lang="en-US" altLang="zh-CN" sz="1400" dirty="0">
                <a:solidFill>
                  <a:schemeClr val="tx1">
                    <a:alpha val="50000"/>
                  </a:schemeClr>
                </a:solidFill>
                <a:latin typeface="微软雅黑" panose="020B0503020204020204" pitchFamily="34" charset="-122"/>
                <a:ea typeface="微软雅黑" panose="020B0503020204020204" pitchFamily="34" charset="-122"/>
              </a:rPr>
              <a:t>+</a:t>
            </a:r>
            <a:r>
              <a:rPr lang="zh-CN" altLang="en-US" sz="1400" dirty="0">
                <a:solidFill>
                  <a:schemeClr val="tx1">
                    <a:alpha val="50000"/>
                  </a:schemeClr>
                </a:solidFill>
                <a:latin typeface="微软雅黑" panose="020B0503020204020204" pitchFamily="34" charset="-122"/>
                <a:ea typeface="微软雅黑" panose="020B0503020204020204" pitchFamily="34" charset="-122"/>
              </a:rPr>
              <a:t>分析维度</a:t>
            </a:r>
            <a:r>
              <a:rPr lang="en-US" altLang="zh-CN" sz="1400" dirty="0">
                <a:solidFill>
                  <a:schemeClr val="tx1">
                    <a:alpha val="50000"/>
                  </a:schemeClr>
                </a:solidFill>
                <a:latin typeface="微软雅黑" panose="020B0503020204020204" pitchFamily="34" charset="-122"/>
                <a:ea typeface="微软雅黑" panose="020B0503020204020204" pitchFamily="34" charset="-122"/>
              </a:rPr>
              <a:t>+</a:t>
            </a:r>
            <a:r>
              <a:rPr lang="zh-CN" altLang="en-US" sz="1400" dirty="0">
                <a:solidFill>
                  <a:schemeClr val="tx1">
                    <a:alpha val="50000"/>
                  </a:schemeClr>
                </a:solidFill>
                <a:latin typeface="微软雅黑" panose="020B0503020204020204" pitchFamily="34" charset="-122"/>
                <a:ea typeface="微软雅黑" panose="020B0503020204020204" pitchFamily="34" charset="-122"/>
                <a:cs typeface="微软雅黑"/>
                <a:sym typeface="微软雅黑"/>
              </a:rPr>
              <a:t>明细数据</a:t>
            </a:r>
            <a:r>
              <a:rPr lang="en-US" altLang="zh-CN" sz="1400" dirty="0">
                <a:solidFill>
                  <a:schemeClr val="tx1">
                    <a:alpha val="50000"/>
                  </a:schemeClr>
                </a:solidFill>
                <a:latin typeface="微软雅黑" panose="020B0503020204020204" pitchFamily="34" charset="-122"/>
                <a:ea typeface="微软雅黑" panose="020B0503020204020204" pitchFamily="34" charset="-122"/>
                <a:cs typeface="微软雅黑"/>
                <a:sym typeface="微软雅黑"/>
              </a:rPr>
              <a:t>/</a:t>
            </a:r>
            <a:r>
              <a:rPr lang="zh-CN" altLang="en-US" sz="1400" dirty="0">
                <a:solidFill>
                  <a:schemeClr val="tx1">
                    <a:alpha val="50000"/>
                  </a:schemeClr>
                </a:solidFill>
                <a:latin typeface="微软雅黑" panose="020B0503020204020204" pitchFamily="34" charset="-122"/>
                <a:ea typeface="微软雅黑" panose="020B0503020204020204" pitchFamily="34" charset="-122"/>
                <a:cs typeface="微软雅黑"/>
                <a:sym typeface="微软雅黑"/>
              </a:rPr>
              <a:t>汇总数据为架构构建（</a:t>
            </a:r>
            <a:r>
              <a:rPr lang="en" altLang="zh-CN" sz="1400" dirty="0" err="1">
                <a:solidFill>
                  <a:schemeClr val="tx1">
                    <a:alpha val="50000"/>
                  </a:schemeClr>
                </a:solidFill>
                <a:latin typeface="微软雅黑" panose="020B0503020204020204" pitchFamily="34" charset="-122"/>
                <a:ea typeface="微软雅黑" panose="020B0503020204020204" pitchFamily="34" charset="-122"/>
                <a:cs typeface="微软雅黑"/>
                <a:sym typeface="微软雅黑"/>
              </a:rPr>
              <a:t>OneData</a:t>
            </a:r>
            <a:r>
              <a:rPr lang="zh-CN" altLang="en-US" sz="1400" dirty="0">
                <a:solidFill>
                  <a:schemeClr val="tx1">
                    <a:alpha val="50000"/>
                  </a:schemeClr>
                </a:solidFill>
                <a:latin typeface="微软雅黑" panose="020B0503020204020204" pitchFamily="34" charset="-122"/>
                <a:ea typeface="微软雅黑" panose="020B0503020204020204" pitchFamily="34" charset="-122"/>
                <a:cs typeface="微软雅黑"/>
                <a:sym typeface="微软雅黑"/>
              </a:rPr>
              <a:t>体系）</a:t>
            </a:r>
          </a:p>
        </p:txBody>
      </p:sp>
    </p:spTree>
    <p:extLst>
      <p:ext uri="{BB962C8B-B14F-4D97-AF65-F5344CB8AC3E}">
        <p14:creationId xmlns:p14="http://schemas.microsoft.com/office/powerpoint/2010/main" val="341536854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03</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Arial"/>
                <a:ea typeface="微软雅黑"/>
              </a:rPr>
              <a:t>附件参考</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graphicFrame>
        <p:nvGraphicFramePr>
          <p:cNvPr id="57" name="对象 56">
            <a:extLst>
              <a:ext uri="{FF2B5EF4-FFF2-40B4-BE49-F238E27FC236}">
                <a16:creationId xmlns:a16="http://schemas.microsoft.com/office/drawing/2014/main" id="{06A18C4B-2291-8128-2C80-477EC314E247}"/>
              </a:ext>
            </a:extLst>
          </p:cNvPr>
          <p:cNvGraphicFramePr>
            <a:graphicFrameLocks noChangeAspect="1"/>
          </p:cNvGraphicFramePr>
          <p:nvPr>
            <p:extLst>
              <p:ext uri="{D42A27DB-BD31-4B8C-83A1-F6EECF244321}">
                <p14:modId xmlns:p14="http://schemas.microsoft.com/office/powerpoint/2010/main" val="2756472051"/>
              </p:ext>
            </p:extLst>
          </p:nvPr>
        </p:nvGraphicFramePr>
        <p:xfrm>
          <a:off x="2502128" y="1764899"/>
          <a:ext cx="914400" cy="828675"/>
        </p:xfrm>
        <a:graphic>
          <a:graphicData uri="http://schemas.openxmlformats.org/presentationml/2006/ole">
            <mc:AlternateContent xmlns:mc="http://schemas.openxmlformats.org/markup-compatibility/2006">
              <mc:Choice xmlns:v="urn:schemas-microsoft-com:vml" Requires="v">
                <p:oleObj name="Document" showAsIcon="1" r:id="rId4" imgW="914400" imgH="828906" progId="Word.Document.8">
                  <p:embed/>
                </p:oleObj>
              </mc:Choice>
              <mc:Fallback>
                <p:oleObj name="Document" showAsIcon="1" r:id="rId4" imgW="914400" imgH="828906" progId="Word.Document.8">
                  <p:embed/>
                  <p:pic>
                    <p:nvPicPr>
                      <p:cNvPr id="0" name=""/>
                      <p:cNvPicPr/>
                      <p:nvPr/>
                    </p:nvPicPr>
                    <p:blipFill>
                      <a:blip r:embed="rId5"/>
                      <a:stretch>
                        <a:fillRect/>
                      </a:stretch>
                    </p:blipFill>
                    <p:spPr>
                      <a:xfrm>
                        <a:off x="2502128" y="1764899"/>
                        <a:ext cx="914400" cy="828675"/>
                      </a:xfrm>
                      <a:prstGeom prst="rect">
                        <a:avLst/>
                      </a:prstGeom>
                    </p:spPr>
                  </p:pic>
                </p:oleObj>
              </mc:Fallback>
            </mc:AlternateContent>
          </a:graphicData>
        </a:graphic>
      </p:graphicFrame>
      <p:graphicFrame>
        <p:nvGraphicFramePr>
          <p:cNvPr id="58" name="对象 57">
            <a:extLst>
              <a:ext uri="{FF2B5EF4-FFF2-40B4-BE49-F238E27FC236}">
                <a16:creationId xmlns:a16="http://schemas.microsoft.com/office/drawing/2014/main" id="{BA56A899-780C-1FBB-7460-5E836A44F3D6}"/>
              </a:ext>
            </a:extLst>
          </p:cNvPr>
          <p:cNvGraphicFramePr>
            <a:graphicFrameLocks noChangeAspect="1"/>
          </p:cNvGraphicFramePr>
          <p:nvPr>
            <p:extLst>
              <p:ext uri="{D42A27DB-BD31-4B8C-83A1-F6EECF244321}">
                <p14:modId xmlns:p14="http://schemas.microsoft.com/office/powerpoint/2010/main" val="1597671903"/>
              </p:ext>
            </p:extLst>
          </p:nvPr>
        </p:nvGraphicFramePr>
        <p:xfrm>
          <a:off x="950087" y="1764899"/>
          <a:ext cx="914400" cy="828675"/>
        </p:xfrm>
        <a:graphic>
          <a:graphicData uri="http://schemas.openxmlformats.org/presentationml/2006/ole">
            <mc:AlternateContent xmlns:mc="http://schemas.openxmlformats.org/markup-compatibility/2006">
              <mc:Choice xmlns:v="urn:schemas-microsoft-com:vml" Requires="v">
                <p:oleObj name="Document" showAsIcon="1" r:id="rId6" imgW="914400" imgH="828906" progId="Word.Document.12">
                  <p:embed/>
                </p:oleObj>
              </mc:Choice>
              <mc:Fallback>
                <p:oleObj name="Document" showAsIcon="1" r:id="rId6" imgW="914400" imgH="828906" progId="Word.Document.12">
                  <p:embed/>
                  <p:pic>
                    <p:nvPicPr>
                      <p:cNvPr id="0" name=""/>
                      <p:cNvPicPr/>
                      <p:nvPr/>
                    </p:nvPicPr>
                    <p:blipFill>
                      <a:blip r:embed="rId7"/>
                      <a:stretch>
                        <a:fillRect/>
                      </a:stretch>
                    </p:blipFill>
                    <p:spPr>
                      <a:xfrm>
                        <a:off x="950087" y="1764899"/>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4086853458"/>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04</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rPr>
              <a:t>规划实施</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936622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 name="Image1454"/>
          <p:cNvPicPr>
            <a:picLocks noChangeAspect="1"/>
          </p:cNvPicPr>
          <p:nvPr/>
        </p:nvPicPr>
        <p:blipFill>
          <a:blip r:embed="rId2"/>
          <a:stretch>
            <a:fillRect/>
          </a:stretch>
        </p:blipFill>
        <p:spPr>
          <a:xfrm>
            <a:off x="411480" y="5318760"/>
            <a:ext cx="2919984" cy="655307"/>
          </a:xfrm>
          <a:prstGeom prst="rect">
            <a:avLst/>
          </a:prstGeom>
          <a:noFill/>
        </p:spPr>
      </p:pic>
      <p:pic>
        <p:nvPicPr>
          <p:cNvPr id="1455" name="Image1455"/>
          <p:cNvPicPr>
            <a:picLocks noChangeAspect="1"/>
          </p:cNvPicPr>
          <p:nvPr/>
        </p:nvPicPr>
        <p:blipFill>
          <a:blip r:embed="rId3"/>
          <a:stretch>
            <a:fillRect/>
          </a:stretch>
        </p:blipFill>
        <p:spPr>
          <a:xfrm>
            <a:off x="432816" y="5457431"/>
            <a:ext cx="2875788" cy="422187"/>
          </a:xfrm>
          <a:prstGeom prst="rect">
            <a:avLst/>
          </a:prstGeom>
          <a:noFill/>
        </p:spPr>
      </p:pic>
      <p:sp>
        <p:nvSpPr>
          <p:cNvPr id="1456" name="Path1456"/>
          <p:cNvSpPr/>
          <p:nvPr/>
        </p:nvSpPr>
        <p:spPr>
          <a:xfrm>
            <a:off x="443484" y="5350764"/>
            <a:ext cx="2805684" cy="541020"/>
          </a:xfrm>
          <a:custGeom>
            <a:avLst/>
            <a:gdLst/>
            <a:ahLst/>
            <a:cxnLst/>
            <a:rect l="l" t="t" r="r" b="b"/>
            <a:pathLst>
              <a:path w="2805684" h="541020">
                <a:moveTo>
                  <a:pt x="0" y="34671"/>
                </a:moveTo>
                <a:cubicBezTo>
                  <a:pt x="0" y="15494"/>
                  <a:pt x="15519" y="0"/>
                  <a:pt x="34671" y="0"/>
                </a:cubicBezTo>
                <a:lnTo>
                  <a:pt x="2771013" y="0"/>
                </a:lnTo>
                <a:cubicBezTo>
                  <a:pt x="2790190" y="0"/>
                  <a:pt x="2805684" y="15494"/>
                  <a:pt x="2805684" y="34671"/>
                </a:cubicBezTo>
                <a:lnTo>
                  <a:pt x="2805684" y="506349"/>
                </a:lnTo>
                <a:cubicBezTo>
                  <a:pt x="2805684" y="525501"/>
                  <a:pt x="2790190" y="541020"/>
                  <a:pt x="2771013" y="541020"/>
                </a:cubicBezTo>
                <a:lnTo>
                  <a:pt x="34671" y="541020"/>
                </a:lnTo>
                <a:cubicBezTo>
                  <a:pt x="15519" y="541020"/>
                  <a:pt x="0" y="525501"/>
                  <a:pt x="0" y="506349"/>
                </a:cubicBezTo>
                <a:lnTo>
                  <a:pt x="0" y="34671"/>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57" name="Path1457"/>
          <p:cNvSpPr/>
          <p:nvPr/>
        </p:nvSpPr>
        <p:spPr>
          <a:xfrm>
            <a:off x="431292" y="5338572"/>
            <a:ext cx="2830068" cy="565404"/>
          </a:xfrm>
          <a:custGeom>
            <a:avLst/>
            <a:gdLst/>
            <a:ahLst/>
            <a:cxnLst/>
            <a:rect l="l" t="t" r="r" b="b"/>
            <a:pathLst>
              <a:path w="2830068" h="565404">
                <a:moveTo>
                  <a:pt x="12192" y="46863"/>
                </a:moveTo>
                <a:cubicBezTo>
                  <a:pt x="12192" y="27686"/>
                  <a:pt x="27711" y="12192"/>
                  <a:pt x="46863" y="12192"/>
                </a:cubicBezTo>
                <a:lnTo>
                  <a:pt x="2783205" y="12192"/>
                </a:lnTo>
                <a:cubicBezTo>
                  <a:pt x="2802382" y="12192"/>
                  <a:pt x="2817876" y="27686"/>
                  <a:pt x="2817876" y="46863"/>
                </a:cubicBezTo>
                <a:lnTo>
                  <a:pt x="2817876" y="518541"/>
                </a:lnTo>
                <a:cubicBezTo>
                  <a:pt x="2817876" y="537693"/>
                  <a:pt x="2802382" y="553212"/>
                  <a:pt x="2783205" y="553212"/>
                </a:cubicBezTo>
                <a:lnTo>
                  <a:pt x="46863" y="553212"/>
                </a:lnTo>
                <a:cubicBezTo>
                  <a:pt x="27711" y="553212"/>
                  <a:pt x="12192" y="537693"/>
                  <a:pt x="12192" y="518541"/>
                </a:cubicBezTo>
                <a:lnTo>
                  <a:pt x="12192" y="46863"/>
                </a:lnTo>
                <a:close/>
              </a:path>
            </a:pathLst>
          </a:custGeom>
          <a:solidFill>
            <a:srgbClr val="0052D9">
              <a:alpha val="0"/>
            </a:srgbClr>
          </a:solidFill>
          <a:ln w="12192"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58" name="Path1458"/>
          <p:cNvSpPr/>
          <p:nvPr/>
        </p:nvSpPr>
        <p:spPr>
          <a:xfrm>
            <a:off x="815340" y="5062728"/>
            <a:ext cx="2061972" cy="184404"/>
          </a:xfrm>
          <a:custGeom>
            <a:avLst/>
            <a:gdLst/>
            <a:ahLst/>
            <a:cxnLst/>
            <a:rect l="l" t="t" r="r" b="b"/>
            <a:pathLst>
              <a:path w="2061972" h="184404">
                <a:moveTo>
                  <a:pt x="0" y="184404"/>
                </a:moveTo>
                <a:lnTo>
                  <a:pt x="2061972" y="184404"/>
                </a:lnTo>
                <a:lnTo>
                  <a:pt x="2061972" y="0"/>
                </a:lnTo>
                <a:lnTo>
                  <a:pt x="0" y="0"/>
                </a:lnTo>
                <a:lnTo>
                  <a:pt x="0" y="184404"/>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459" name="Image1459"/>
          <p:cNvPicPr>
            <a:picLocks noChangeAspect="1"/>
          </p:cNvPicPr>
          <p:nvPr/>
        </p:nvPicPr>
        <p:blipFill>
          <a:blip r:embed="rId4"/>
          <a:stretch>
            <a:fillRect/>
          </a:stretch>
        </p:blipFill>
        <p:spPr>
          <a:xfrm>
            <a:off x="3244596" y="3980688"/>
            <a:ext cx="2919984" cy="653796"/>
          </a:xfrm>
          <a:prstGeom prst="rect">
            <a:avLst/>
          </a:prstGeom>
          <a:noFill/>
        </p:spPr>
      </p:pic>
      <p:pic>
        <p:nvPicPr>
          <p:cNvPr id="1460" name="Image1460"/>
          <p:cNvPicPr>
            <a:picLocks noChangeAspect="1"/>
          </p:cNvPicPr>
          <p:nvPr/>
        </p:nvPicPr>
        <p:blipFill>
          <a:blip r:embed="rId5"/>
          <a:stretch>
            <a:fillRect/>
          </a:stretch>
        </p:blipFill>
        <p:spPr>
          <a:xfrm>
            <a:off x="3342132" y="4119334"/>
            <a:ext cx="2723388" cy="422186"/>
          </a:xfrm>
          <a:prstGeom prst="rect">
            <a:avLst/>
          </a:prstGeom>
          <a:noFill/>
        </p:spPr>
      </p:pic>
      <p:sp>
        <p:nvSpPr>
          <p:cNvPr id="1461" name="Path1461"/>
          <p:cNvSpPr/>
          <p:nvPr/>
        </p:nvSpPr>
        <p:spPr>
          <a:xfrm>
            <a:off x="3276600" y="4012692"/>
            <a:ext cx="2805684" cy="539496"/>
          </a:xfrm>
          <a:custGeom>
            <a:avLst/>
            <a:gdLst/>
            <a:ahLst/>
            <a:cxnLst/>
            <a:rect l="l" t="t" r="r" b="b"/>
            <a:pathLst>
              <a:path w="2805684" h="539496">
                <a:moveTo>
                  <a:pt x="0" y="34544"/>
                </a:moveTo>
                <a:cubicBezTo>
                  <a:pt x="0" y="15494"/>
                  <a:pt x="15494" y="0"/>
                  <a:pt x="34544" y="0"/>
                </a:cubicBezTo>
                <a:lnTo>
                  <a:pt x="2771140" y="0"/>
                </a:lnTo>
                <a:cubicBezTo>
                  <a:pt x="2790190" y="0"/>
                  <a:pt x="2805684" y="15494"/>
                  <a:pt x="2805684" y="34544"/>
                </a:cubicBezTo>
                <a:lnTo>
                  <a:pt x="2805684" y="504952"/>
                </a:lnTo>
                <a:cubicBezTo>
                  <a:pt x="2805684" y="524002"/>
                  <a:pt x="2790190" y="539496"/>
                  <a:pt x="2771140" y="539496"/>
                </a:cubicBezTo>
                <a:lnTo>
                  <a:pt x="34544" y="539496"/>
                </a:lnTo>
                <a:cubicBezTo>
                  <a:pt x="15494" y="539496"/>
                  <a:pt x="0" y="524002"/>
                  <a:pt x="0" y="504952"/>
                </a:cubicBezTo>
                <a:lnTo>
                  <a:pt x="0" y="34544"/>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62" name="Path1462"/>
          <p:cNvSpPr/>
          <p:nvPr/>
        </p:nvSpPr>
        <p:spPr>
          <a:xfrm>
            <a:off x="3264408" y="4000500"/>
            <a:ext cx="2830068" cy="563881"/>
          </a:xfrm>
          <a:custGeom>
            <a:avLst/>
            <a:gdLst/>
            <a:ahLst/>
            <a:cxnLst/>
            <a:rect l="l" t="t" r="r" b="b"/>
            <a:pathLst>
              <a:path w="2830068" h="563881">
                <a:moveTo>
                  <a:pt x="12192" y="46736"/>
                </a:moveTo>
                <a:cubicBezTo>
                  <a:pt x="12192" y="27686"/>
                  <a:pt x="27686" y="12192"/>
                  <a:pt x="46736" y="12192"/>
                </a:cubicBezTo>
                <a:lnTo>
                  <a:pt x="2783332" y="12192"/>
                </a:lnTo>
                <a:cubicBezTo>
                  <a:pt x="2802382" y="12192"/>
                  <a:pt x="2817876" y="27686"/>
                  <a:pt x="2817876" y="46736"/>
                </a:cubicBezTo>
                <a:lnTo>
                  <a:pt x="2817876" y="517144"/>
                </a:lnTo>
                <a:cubicBezTo>
                  <a:pt x="2817876" y="536194"/>
                  <a:pt x="2802382" y="551688"/>
                  <a:pt x="2783332" y="551688"/>
                </a:cubicBezTo>
                <a:lnTo>
                  <a:pt x="46736" y="551688"/>
                </a:lnTo>
                <a:cubicBezTo>
                  <a:pt x="27686" y="551688"/>
                  <a:pt x="12192" y="536194"/>
                  <a:pt x="12192" y="517144"/>
                </a:cubicBezTo>
                <a:lnTo>
                  <a:pt x="12192" y="46736"/>
                </a:lnTo>
                <a:close/>
              </a:path>
            </a:pathLst>
          </a:custGeom>
          <a:solidFill>
            <a:srgbClr val="0052D9">
              <a:alpha val="0"/>
            </a:srgbClr>
          </a:solidFill>
          <a:ln w="12192"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63" name="Path1463"/>
          <p:cNvSpPr/>
          <p:nvPr/>
        </p:nvSpPr>
        <p:spPr>
          <a:xfrm>
            <a:off x="3715512" y="3703320"/>
            <a:ext cx="2061972" cy="184404"/>
          </a:xfrm>
          <a:custGeom>
            <a:avLst/>
            <a:gdLst/>
            <a:ahLst/>
            <a:cxnLst/>
            <a:rect l="l" t="t" r="r" b="b"/>
            <a:pathLst>
              <a:path w="2061972" h="184404">
                <a:moveTo>
                  <a:pt x="0" y="184404"/>
                </a:moveTo>
                <a:lnTo>
                  <a:pt x="2061972" y="184404"/>
                </a:lnTo>
                <a:lnTo>
                  <a:pt x="2061972" y="0"/>
                </a:lnTo>
                <a:lnTo>
                  <a:pt x="0" y="0"/>
                </a:lnTo>
                <a:lnTo>
                  <a:pt x="0" y="184404"/>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464" name="Image1464"/>
          <p:cNvPicPr>
            <a:picLocks noChangeAspect="1"/>
          </p:cNvPicPr>
          <p:nvPr/>
        </p:nvPicPr>
        <p:blipFill>
          <a:blip r:embed="rId6"/>
          <a:stretch>
            <a:fillRect/>
          </a:stretch>
        </p:blipFill>
        <p:spPr>
          <a:xfrm>
            <a:off x="6077712" y="2604516"/>
            <a:ext cx="2919984" cy="653796"/>
          </a:xfrm>
          <a:prstGeom prst="rect">
            <a:avLst/>
          </a:prstGeom>
          <a:noFill/>
        </p:spPr>
      </p:pic>
      <p:pic>
        <p:nvPicPr>
          <p:cNvPr id="1465" name="Image1465"/>
          <p:cNvPicPr>
            <a:picLocks noChangeAspect="1"/>
          </p:cNvPicPr>
          <p:nvPr/>
        </p:nvPicPr>
        <p:blipFill>
          <a:blip r:embed="rId7"/>
          <a:stretch>
            <a:fillRect/>
          </a:stretch>
        </p:blipFill>
        <p:spPr>
          <a:xfrm>
            <a:off x="6251449" y="2743162"/>
            <a:ext cx="2570987" cy="422186"/>
          </a:xfrm>
          <a:prstGeom prst="rect">
            <a:avLst/>
          </a:prstGeom>
          <a:noFill/>
        </p:spPr>
      </p:pic>
      <p:sp>
        <p:nvSpPr>
          <p:cNvPr id="1466" name="Path1466"/>
          <p:cNvSpPr/>
          <p:nvPr/>
        </p:nvSpPr>
        <p:spPr>
          <a:xfrm>
            <a:off x="6109716" y="2636520"/>
            <a:ext cx="2805684" cy="539496"/>
          </a:xfrm>
          <a:custGeom>
            <a:avLst/>
            <a:gdLst/>
            <a:ahLst/>
            <a:cxnLst/>
            <a:rect l="l" t="t" r="r" b="b"/>
            <a:pathLst>
              <a:path w="2805684" h="539496">
                <a:moveTo>
                  <a:pt x="0" y="34544"/>
                </a:moveTo>
                <a:cubicBezTo>
                  <a:pt x="0" y="15494"/>
                  <a:pt x="15494" y="0"/>
                  <a:pt x="34544" y="0"/>
                </a:cubicBezTo>
                <a:lnTo>
                  <a:pt x="2771141" y="0"/>
                </a:lnTo>
                <a:cubicBezTo>
                  <a:pt x="2790191" y="0"/>
                  <a:pt x="2805684" y="15494"/>
                  <a:pt x="2805684" y="34544"/>
                </a:cubicBezTo>
                <a:lnTo>
                  <a:pt x="2805684" y="504952"/>
                </a:lnTo>
                <a:cubicBezTo>
                  <a:pt x="2805684" y="524002"/>
                  <a:pt x="2790191" y="539496"/>
                  <a:pt x="2771141" y="539496"/>
                </a:cubicBezTo>
                <a:lnTo>
                  <a:pt x="34544" y="539496"/>
                </a:lnTo>
                <a:cubicBezTo>
                  <a:pt x="15494" y="539496"/>
                  <a:pt x="0" y="524002"/>
                  <a:pt x="0" y="504952"/>
                </a:cubicBezTo>
                <a:lnTo>
                  <a:pt x="0" y="34544"/>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67" name="Path1467"/>
          <p:cNvSpPr/>
          <p:nvPr/>
        </p:nvSpPr>
        <p:spPr>
          <a:xfrm>
            <a:off x="6097524" y="2624328"/>
            <a:ext cx="2830068" cy="563880"/>
          </a:xfrm>
          <a:custGeom>
            <a:avLst/>
            <a:gdLst/>
            <a:ahLst/>
            <a:cxnLst/>
            <a:rect l="l" t="t" r="r" b="b"/>
            <a:pathLst>
              <a:path w="2830068" h="563880">
                <a:moveTo>
                  <a:pt x="12192" y="46736"/>
                </a:moveTo>
                <a:cubicBezTo>
                  <a:pt x="12192" y="27686"/>
                  <a:pt x="27686" y="12192"/>
                  <a:pt x="46736" y="12192"/>
                </a:cubicBezTo>
                <a:lnTo>
                  <a:pt x="2783333" y="12192"/>
                </a:lnTo>
                <a:cubicBezTo>
                  <a:pt x="2802383" y="12192"/>
                  <a:pt x="2817876" y="27686"/>
                  <a:pt x="2817876" y="46736"/>
                </a:cubicBezTo>
                <a:lnTo>
                  <a:pt x="2817876" y="517144"/>
                </a:lnTo>
                <a:cubicBezTo>
                  <a:pt x="2817876" y="536194"/>
                  <a:pt x="2802383" y="551688"/>
                  <a:pt x="2783333" y="551688"/>
                </a:cubicBezTo>
                <a:lnTo>
                  <a:pt x="46736" y="551688"/>
                </a:lnTo>
                <a:cubicBezTo>
                  <a:pt x="27686" y="551688"/>
                  <a:pt x="12192" y="536194"/>
                  <a:pt x="12192" y="517144"/>
                </a:cubicBezTo>
                <a:lnTo>
                  <a:pt x="12192" y="46736"/>
                </a:lnTo>
                <a:close/>
              </a:path>
            </a:pathLst>
          </a:custGeom>
          <a:solidFill>
            <a:srgbClr val="0052D9">
              <a:alpha val="0"/>
            </a:srgbClr>
          </a:solidFill>
          <a:ln w="12192"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US" altLang="zh-CN" sz="1200" b="1" spc="0" dirty="0">
                <a:solidFill>
                  <a:srgbClr val="FFFFFF"/>
                </a:solidFill>
                <a:latin typeface="微软雅黑"/>
                <a:ea typeface="微软雅黑"/>
                <a:cs typeface="微软雅黑"/>
              </a:rPr>
              <a:t>完善</a:t>
            </a:r>
            <a:r>
              <a:rPr lang="en-US" altLang="zh-CN" sz="1200" b="1" spc="-7" dirty="0">
                <a:solidFill>
                  <a:srgbClr val="FFFFFF"/>
                </a:solidFill>
                <a:latin typeface="微软雅黑"/>
                <a:ea typeface="微软雅黑"/>
                <a:cs typeface="微软雅黑"/>
              </a:rPr>
              <a:t>应</a:t>
            </a:r>
            <a:r>
              <a:rPr lang="en-US" altLang="zh-CN" sz="1200" b="1" spc="0" dirty="0">
                <a:solidFill>
                  <a:srgbClr val="FFFFFF"/>
                </a:solidFill>
                <a:latin typeface="微软雅黑"/>
                <a:ea typeface="微软雅黑"/>
                <a:cs typeface="微软雅黑"/>
              </a:rPr>
              <a:t>用体</a:t>
            </a:r>
            <a:r>
              <a:rPr lang="en-US" altLang="zh-CN" sz="1200" b="1" spc="-7" dirty="0">
                <a:solidFill>
                  <a:srgbClr val="FFFFFF"/>
                </a:solidFill>
                <a:latin typeface="微软雅黑"/>
                <a:ea typeface="微软雅黑"/>
                <a:cs typeface="微软雅黑"/>
              </a:rPr>
              <a:t>系</a:t>
            </a:r>
            <a:r>
              <a:rPr lang="en-US" altLang="zh-CN" sz="1200" b="1" spc="0" dirty="0">
                <a:solidFill>
                  <a:srgbClr val="FFFFFF"/>
                </a:solidFill>
                <a:latin typeface="微软雅黑"/>
                <a:ea typeface="微软雅黑"/>
                <a:cs typeface="微软雅黑"/>
              </a:rPr>
              <a:t>，</a:t>
            </a:r>
            <a:r>
              <a:rPr lang="en-US" altLang="zh-CN" sz="1200" b="1" spc="-5" dirty="0">
                <a:solidFill>
                  <a:srgbClr val="FFFFFF"/>
                </a:solidFill>
                <a:latin typeface="微软雅黑"/>
                <a:ea typeface="微软雅黑"/>
                <a:cs typeface="微软雅黑"/>
              </a:rPr>
              <a:t>提</a:t>
            </a:r>
            <a:r>
              <a:rPr lang="en-US" altLang="zh-CN" sz="1200" b="1" spc="0" dirty="0">
                <a:solidFill>
                  <a:srgbClr val="FFFFFF"/>
                </a:solidFill>
                <a:latin typeface="微软雅黑"/>
                <a:ea typeface="微软雅黑"/>
                <a:cs typeface="微软雅黑"/>
              </a:rPr>
              <a:t>升平</a:t>
            </a:r>
            <a:r>
              <a:rPr lang="en-US" altLang="zh-CN" sz="1200" b="1" spc="-7" dirty="0">
                <a:solidFill>
                  <a:srgbClr val="FFFFFF"/>
                </a:solidFill>
                <a:latin typeface="微软雅黑"/>
                <a:ea typeface="微软雅黑"/>
                <a:cs typeface="微软雅黑"/>
              </a:rPr>
              <a:t>台</a:t>
            </a:r>
            <a:r>
              <a:rPr lang="en-US" altLang="zh-CN" sz="1200" b="1" spc="0" dirty="0">
                <a:solidFill>
                  <a:srgbClr val="FFFFFF"/>
                </a:solidFill>
                <a:latin typeface="微软雅黑"/>
                <a:ea typeface="微软雅黑"/>
                <a:cs typeface="微软雅黑"/>
              </a:rPr>
              <a:t>智</a:t>
            </a:r>
            <a:r>
              <a:rPr lang="en-US" altLang="zh-CN" sz="1200" b="1" spc="-5" dirty="0">
                <a:solidFill>
                  <a:srgbClr val="FFFFFF"/>
                </a:solidFill>
                <a:latin typeface="微软雅黑"/>
                <a:ea typeface="微软雅黑"/>
                <a:cs typeface="微软雅黑"/>
              </a:rPr>
              <a:t>慧</a:t>
            </a:r>
            <a:r>
              <a:rPr lang="en-US" altLang="zh-CN" sz="1200" b="1" spc="0" dirty="0">
                <a:solidFill>
                  <a:srgbClr val="FFFFFF"/>
                </a:solidFill>
                <a:latin typeface="微软雅黑"/>
                <a:ea typeface="微软雅黑"/>
                <a:cs typeface="微软雅黑"/>
              </a:rPr>
              <a:t>能力</a:t>
            </a:r>
            <a:endParaRPr lang="en-US" altLang="zh-CN" sz="1200" dirty="0"/>
          </a:p>
        </p:txBody>
      </p:sp>
      <p:sp>
        <p:nvSpPr>
          <p:cNvPr id="1468" name="Path1468"/>
          <p:cNvSpPr/>
          <p:nvPr/>
        </p:nvSpPr>
        <p:spPr>
          <a:xfrm>
            <a:off x="6662674" y="2350008"/>
            <a:ext cx="2061972" cy="184404"/>
          </a:xfrm>
          <a:custGeom>
            <a:avLst/>
            <a:gdLst/>
            <a:ahLst/>
            <a:cxnLst/>
            <a:rect l="l" t="t" r="r" b="b"/>
            <a:pathLst>
              <a:path w="2061972" h="184404">
                <a:moveTo>
                  <a:pt x="0" y="184404"/>
                </a:moveTo>
                <a:lnTo>
                  <a:pt x="2061972" y="184404"/>
                </a:lnTo>
                <a:lnTo>
                  <a:pt x="2061972" y="0"/>
                </a:lnTo>
                <a:lnTo>
                  <a:pt x="0" y="0"/>
                </a:lnTo>
                <a:lnTo>
                  <a:pt x="0" y="184404"/>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r>
              <a:rPr lang="en-US" altLang="zh-CN" sz="1200" b="1" i="1" spc="-50" dirty="0">
                <a:solidFill>
                  <a:srgbClr val="0052D9"/>
                </a:solidFill>
                <a:latin typeface="微软雅黑"/>
                <a:ea typeface="微软雅黑"/>
                <a:cs typeface="微软雅黑"/>
              </a:rPr>
              <a:t>第三阶段</a:t>
            </a:r>
            <a:endParaRPr lang="en-US" altLang="zh-CN" sz="1200" dirty="0"/>
          </a:p>
        </p:txBody>
      </p:sp>
      <p:pic>
        <p:nvPicPr>
          <p:cNvPr id="1469" name="Image1469"/>
          <p:cNvPicPr>
            <a:picLocks noChangeAspect="1"/>
          </p:cNvPicPr>
          <p:nvPr/>
        </p:nvPicPr>
        <p:blipFill>
          <a:blip r:embed="rId8"/>
          <a:stretch>
            <a:fillRect/>
          </a:stretch>
        </p:blipFill>
        <p:spPr>
          <a:xfrm>
            <a:off x="8910828" y="1239012"/>
            <a:ext cx="2919984" cy="653796"/>
          </a:xfrm>
          <a:prstGeom prst="rect">
            <a:avLst/>
          </a:prstGeom>
          <a:noFill/>
        </p:spPr>
      </p:pic>
      <p:pic>
        <p:nvPicPr>
          <p:cNvPr id="1470" name="Image1470"/>
          <p:cNvPicPr>
            <a:picLocks noChangeAspect="1"/>
          </p:cNvPicPr>
          <p:nvPr/>
        </p:nvPicPr>
        <p:blipFill>
          <a:blip r:embed="rId9"/>
          <a:stretch>
            <a:fillRect/>
          </a:stretch>
        </p:blipFill>
        <p:spPr>
          <a:xfrm>
            <a:off x="8930640" y="1376134"/>
            <a:ext cx="2875788" cy="422186"/>
          </a:xfrm>
          <a:prstGeom prst="rect">
            <a:avLst/>
          </a:prstGeom>
          <a:noFill/>
        </p:spPr>
      </p:pic>
      <p:sp>
        <p:nvSpPr>
          <p:cNvPr id="1471" name="Path1471"/>
          <p:cNvSpPr/>
          <p:nvPr/>
        </p:nvSpPr>
        <p:spPr>
          <a:xfrm>
            <a:off x="8942832" y="1271016"/>
            <a:ext cx="2805684" cy="539496"/>
          </a:xfrm>
          <a:custGeom>
            <a:avLst/>
            <a:gdLst/>
            <a:ahLst/>
            <a:cxnLst/>
            <a:rect l="l" t="t" r="r" b="b"/>
            <a:pathLst>
              <a:path w="2805684" h="539496">
                <a:moveTo>
                  <a:pt x="0" y="34544"/>
                </a:moveTo>
                <a:cubicBezTo>
                  <a:pt x="0" y="15494"/>
                  <a:pt x="15494" y="0"/>
                  <a:pt x="34544" y="0"/>
                </a:cubicBezTo>
                <a:lnTo>
                  <a:pt x="2771140" y="0"/>
                </a:lnTo>
                <a:cubicBezTo>
                  <a:pt x="2790190" y="0"/>
                  <a:pt x="2805685" y="15494"/>
                  <a:pt x="2805685" y="34544"/>
                </a:cubicBezTo>
                <a:lnTo>
                  <a:pt x="2805685" y="504952"/>
                </a:lnTo>
                <a:cubicBezTo>
                  <a:pt x="2805685" y="524002"/>
                  <a:pt x="2790190" y="539496"/>
                  <a:pt x="2771140" y="539496"/>
                </a:cubicBezTo>
                <a:lnTo>
                  <a:pt x="34544" y="539496"/>
                </a:lnTo>
                <a:cubicBezTo>
                  <a:pt x="15494" y="539496"/>
                  <a:pt x="0" y="524002"/>
                  <a:pt x="0" y="504952"/>
                </a:cubicBezTo>
                <a:lnTo>
                  <a:pt x="0" y="34544"/>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72" name="Path1472"/>
          <p:cNvSpPr/>
          <p:nvPr/>
        </p:nvSpPr>
        <p:spPr>
          <a:xfrm>
            <a:off x="8930640" y="1258824"/>
            <a:ext cx="2830068" cy="563880"/>
          </a:xfrm>
          <a:custGeom>
            <a:avLst/>
            <a:gdLst/>
            <a:ahLst/>
            <a:cxnLst/>
            <a:rect l="l" t="t" r="r" b="b"/>
            <a:pathLst>
              <a:path w="2830068" h="563880">
                <a:moveTo>
                  <a:pt x="12192" y="46736"/>
                </a:moveTo>
                <a:cubicBezTo>
                  <a:pt x="12192" y="27686"/>
                  <a:pt x="27687" y="12192"/>
                  <a:pt x="46737" y="12192"/>
                </a:cubicBezTo>
                <a:lnTo>
                  <a:pt x="2783333" y="12192"/>
                </a:lnTo>
                <a:cubicBezTo>
                  <a:pt x="2802383" y="12192"/>
                  <a:pt x="2817877" y="27686"/>
                  <a:pt x="2817877" y="46736"/>
                </a:cubicBezTo>
                <a:lnTo>
                  <a:pt x="2817877" y="517144"/>
                </a:lnTo>
                <a:cubicBezTo>
                  <a:pt x="2817877" y="536194"/>
                  <a:pt x="2802383" y="551688"/>
                  <a:pt x="2783333" y="551688"/>
                </a:cubicBezTo>
                <a:lnTo>
                  <a:pt x="46737" y="551688"/>
                </a:lnTo>
                <a:cubicBezTo>
                  <a:pt x="27687" y="551688"/>
                  <a:pt x="12192" y="536194"/>
                  <a:pt x="12192" y="517144"/>
                </a:cubicBezTo>
                <a:lnTo>
                  <a:pt x="12192" y="46736"/>
                </a:lnTo>
                <a:close/>
              </a:path>
            </a:pathLst>
          </a:custGeom>
          <a:solidFill>
            <a:srgbClr val="0052D9">
              <a:alpha val="0"/>
            </a:srgbClr>
          </a:solidFill>
          <a:ln w="12192" cap="sq">
            <a:solidFill>
              <a:srgbClr val="F2F2F2"/>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73" name="Path1473"/>
          <p:cNvSpPr/>
          <p:nvPr/>
        </p:nvSpPr>
        <p:spPr>
          <a:xfrm>
            <a:off x="9314688" y="982980"/>
            <a:ext cx="2061972" cy="184404"/>
          </a:xfrm>
          <a:custGeom>
            <a:avLst/>
            <a:gdLst/>
            <a:ahLst/>
            <a:cxnLst/>
            <a:rect l="l" t="t" r="r" b="b"/>
            <a:pathLst>
              <a:path w="2061972" h="184404">
                <a:moveTo>
                  <a:pt x="0" y="184404"/>
                </a:moveTo>
                <a:lnTo>
                  <a:pt x="2061972" y="184404"/>
                </a:lnTo>
                <a:lnTo>
                  <a:pt x="2061972" y="0"/>
                </a:lnTo>
                <a:lnTo>
                  <a:pt x="0" y="0"/>
                </a:lnTo>
                <a:lnTo>
                  <a:pt x="0" y="184404"/>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1474" name="Image1474"/>
          <p:cNvPicPr>
            <a:picLocks noChangeAspect="1"/>
          </p:cNvPicPr>
          <p:nvPr/>
        </p:nvPicPr>
        <p:blipFill>
          <a:blip r:embed="rId10"/>
          <a:stretch>
            <a:fillRect/>
          </a:stretch>
        </p:blipFill>
        <p:spPr>
          <a:xfrm>
            <a:off x="3768852" y="3445764"/>
            <a:ext cx="496824" cy="496824"/>
          </a:xfrm>
          <a:prstGeom prst="rect">
            <a:avLst/>
          </a:prstGeom>
          <a:noFill/>
        </p:spPr>
      </p:pic>
      <p:pic>
        <p:nvPicPr>
          <p:cNvPr id="1475" name="Image1475"/>
          <p:cNvPicPr>
            <a:picLocks noChangeAspect="1"/>
          </p:cNvPicPr>
          <p:nvPr/>
        </p:nvPicPr>
        <p:blipFill>
          <a:blip r:embed="rId11"/>
          <a:stretch>
            <a:fillRect/>
          </a:stretch>
        </p:blipFill>
        <p:spPr>
          <a:xfrm>
            <a:off x="918972" y="4791456"/>
            <a:ext cx="496824" cy="495300"/>
          </a:xfrm>
          <a:prstGeom prst="rect">
            <a:avLst/>
          </a:prstGeom>
          <a:noFill/>
        </p:spPr>
      </p:pic>
      <p:pic>
        <p:nvPicPr>
          <p:cNvPr id="1476" name="Image1476"/>
          <p:cNvPicPr>
            <a:picLocks noChangeAspect="1"/>
          </p:cNvPicPr>
          <p:nvPr/>
        </p:nvPicPr>
        <p:blipFill>
          <a:blip r:embed="rId12"/>
          <a:stretch>
            <a:fillRect/>
          </a:stretch>
        </p:blipFill>
        <p:spPr>
          <a:xfrm>
            <a:off x="6478524" y="2060448"/>
            <a:ext cx="601980" cy="556260"/>
          </a:xfrm>
          <a:prstGeom prst="rect">
            <a:avLst/>
          </a:prstGeom>
          <a:noFill/>
        </p:spPr>
      </p:pic>
      <p:pic>
        <p:nvPicPr>
          <p:cNvPr id="1477" name="Image1477"/>
          <p:cNvPicPr>
            <a:picLocks noChangeAspect="1"/>
          </p:cNvPicPr>
          <p:nvPr/>
        </p:nvPicPr>
        <p:blipFill>
          <a:blip r:embed="rId13"/>
          <a:stretch>
            <a:fillRect/>
          </a:stretch>
        </p:blipFill>
        <p:spPr>
          <a:xfrm>
            <a:off x="9489948" y="778764"/>
            <a:ext cx="470916" cy="470916"/>
          </a:xfrm>
          <a:prstGeom prst="rect">
            <a:avLst/>
          </a:prstGeom>
          <a:noFill/>
        </p:spPr>
      </p:pic>
      <p:sp>
        <p:nvSpPr>
          <p:cNvPr id="1478" name="Path1478"/>
          <p:cNvSpPr/>
          <p:nvPr/>
        </p:nvSpPr>
        <p:spPr>
          <a:xfrm>
            <a:off x="890778" y="4588002"/>
            <a:ext cx="1138047" cy="57912"/>
          </a:xfrm>
          <a:custGeom>
            <a:avLst/>
            <a:gdLst/>
            <a:ahLst/>
            <a:cxnLst/>
            <a:rect l="l" t="t" r="r" b="b"/>
            <a:pathLst>
              <a:path w="1138047" h="57912">
                <a:moveTo>
                  <a:pt x="28956" y="28956"/>
                </a:moveTo>
                <a:lnTo>
                  <a:pt x="1109091" y="28956"/>
                </a:lnTo>
              </a:path>
            </a:pathLst>
          </a:custGeom>
          <a:solidFill>
            <a:srgbClr val="FFFFFF">
              <a:alpha val="0"/>
            </a:srgbClr>
          </a:solidFill>
          <a:ln w="28956"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79" name="Path1479"/>
          <p:cNvSpPr/>
          <p:nvPr/>
        </p:nvSpPr>
        <p:spPr>
          <a:xfrm>
            <a:off x="3710178" y="3271266"/>
            <a:ext cx="1138047" cy="57912"/>
          </a:xfrm>
          <a:custGeom>
            <a:avLst/>
            <a:gdLst/>
            <a:ahLst/>
            <a:cxnLst/>
            <a:rect l="l" t="t" r="r" b="b"/>
            <a:pathLst>
              <a:path w="1138047" h="57912">
                <a:moveTo>
                  <a:pt x="28956" y="28956"/>
                </a:moveTo>
                <a:lnTo>
                  <a:pt x="1109091" y="28956"/>
                </a:lnTo>
              </a:path>
            </a:pathLst>
          </a:custGeom>
          <a:solidFill>
            <a:srgbClr val="FFFFFF">
              <a:alpha val="0"/>
            </a:srgbClr>
          </a:solidFill>
          <a:ln w="28956"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0" name="Path1480"/>
          <p:cNvSpPr/>
          <p:nvPr/>
        </p:nvSpPr>
        <p:spPr>
          <a:xfrm>
            <a:off x="6860286" y="3304794"/>
            <a:ext cx="1138048" cy="57912"/>
          </a:xfrm>
          <a:custGeom>
            <a:avLst/>
            <a:gdLst/>
            <a:ahLst/>
            <a:cxnLst/>
            <a:rect l="l" t="t" r="r" b="b"/>
            <a:pathLst>
              <a:path w="1138048" h="57912">
                <a:moveTo>
                  <a:pt x="28956" y="28956"/>
                </a:moveTo>
                <a:lnTo>
                  <a:pt x="1109091" y="28956"/>
                </a:lnTo>
              </a:path>
            </a:pathLst>
          </a:custGeom>
          <a:solidFill>
            <a:srgbClr val="FFFFFF">
              <a:alpha val="0"/>
            </a:srgbClr>
          </a:solidFill>
          <a:ln w="28956"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1" name="Path1481"/>
          <p:cNvSpPr/>
          <p:nvPr/>
        </p:nvSpPr>
        <p:spPr>
          <a:xfrm>
            <a:off x="3108325" y="4779010"/>
            <a:ext cx="355981" cy="322961"/>
          </a:xfrm>
          <a:custGeom>
            <a:avLst/>
            <a:gdLst/>
            <a:ahLst/>
            <a:cxnLst/>
            <a:rect l="l" t="t" r="r" b="b"/>
            <a:pathLst>
              <a:path w="355981" h="322961">
                <a:moveTo>
                  <a:pt x="0" y="216027"/>
                </a:moveTo>
                <a:lnTo>
                  <a:pt x="207137" y="53467"/>
                </a:lnTo>
                <a:lnTo>
                  <a:pt x="165227" y="0"/>
                </a:lnTo>
                <a:lnTo>
                  <a:pt x="355981" y="22987"/>
                </a:lnTo>
                <a:lnTo>
                  <a:pt x="332994" y="213741"/>
                </a:lnTo>
                <a:lnTo>
                  <a:pt x="290957" y="160274"/>
                </a:lnTo>
                <a:lnTo>
                  <a:pt x="83947" y="322961"/>
                </a:lnTo>
                <a:lnTo>
                  <a:pt x="0" y="216027"/>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2" name="Path1482"/>
          <p:cNvSpPr/>
          <p:nvPr/>
        </p:nvSpPr>
        <p:spPr>
          <a:xfrm>
            <a:off x="3090493" y="4762737"/>
            <a:ext cx="387941" cy="357071"/>
          </a:xfrm>
          <a:custGeom>
            <a:avLst/>
            <a:gdLst/>
            <a:ahLst/>
            <a:cxnLst/>
            <a:rect l="l" t="t" r="r" b="b"/>
            <a:pathLst>
              <a:path w="387941" h="357071">
                <a:moveTo>
                  <a:pt x="17832" y="232301"/>
                </a:moveTo>
                <a:lnTo>
                  <a:pt x="224969" y="69741"/>
                </a:lnTo>
                <a:lnTo>
                  <a:pt x="183059" y="16273"/>
                </a:lnTo>
                <a:lnTo>
                  <a:pt x="373813" y="39260"/>
                </a:lnTo>
                <a:lnTo>
                  <a:pt x="350826" y="230015"/>
                </a:lnTo>
                <a:lnTo>
                  <a:pt x="308789" y="176547"/>
                </a:lnTo>
                <a:lnTo>
                  <a:pt x="101779" y="339234"/>
                </a:lnTo>
                <a:lnTo>
                  <a:pt x="17832" y="232301"/>
                </a:lnTo>
                <a:close/>
              </a:path>
            </a:pathLst>
          </a:custGeom>
          <a:solidFill>
            <a:srgbClr val="FFFFFF">
              <a:alpha val="0"/>
            </a:srgbClr>
          </a:solidFill>
          <a:ln w="12700" cap="sq">
            <a:solidFill>
              <a:srgbClr val="A6A6A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3" name="Path1483"/>
          <p:cNvSpPr/>
          <p:nvPr/>
        </p:nvSpPr>
        <p:spPr>
          <a:xfrm>
            <a:off x="5941314" y="3440176"/>
            <a:ext cx="355981" cy="322834"/>
          </a:xfrm>
          <a:custGeom>
            <a:avLst/>
            <a:gdLst/>
            <a:ahLst/>
            <a:cxnLst/>
            <a:rect l="l" t="t" r="r" b="b"/>
            <a:pathLst>
              <a:path w="355981" h="322834">
                <a:moveTo>
                  <a:pt x="0" y="216027"/>
                </a:moveTo>
                <a:lnTo>
                  <a:pt x="207137" y="53340"/>
                </a:lnTo>
                <a:lnTo>
                  <a:pt x="165227" y="0"/>
                </a:lnTo>
                <a:lnTo>
                  <a:pt x="355981" y="22860"/>
                </a:lnTo>
                <a:lnTo>
                  <a:pt x="332994" y="213614"/>
                </a:lnTo>
                <a:lnTo>
                  <a:pt x="291085" y="160274"/>
                </a:lnTo>
                <a:lnTo>
                  <a:pt x="83947" y="322834"/>
                </a:lnTo>
                <a:lnTo>
                  <a:pt x="0" y="216027"/>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4" name="Path1484"/>
          <p:cNvSpPr/>
          <p:nvPr/>
        </p:nvSpPr>
        <p:spPr>
          <a:xfrm>
            <a:off x="5923481" y="3423919"/>
            <a:ext cx="387943" cy="356917"/>
          </a:xfrm>
          <a:custGeom>
            <a:avLst/>
            <a:gdLst/>
            <a:ahLst/>
            <a:cxnLst/>
            <a:rect l="l" t="t" r="r" b="b"/>
            <a:pathLst>
              <a:path w="387943" h="356917">
                <a:moveTo>
                  <a:pt x="17833" y="232284"/>
                </a:moveTo>
                <a:lnTo>
                  <a:pt x="224970" y="69597"/>
                </a:lnTo>
                <a:lnTo>
                  <a:pt x="183060" y="16257"/>
                </a:lnTo>
                <a:lnTo>
                  <a:pt x="373814" y="39117"/>
                </a:lnTo>
                <a:lnTo>
                  <a:pt x="350827" y="229871"/>
                </a:lnTo>
                <a:lnTo>
                  <a:pt x="308918" y="176531"/>
                </a:lnTo>
                <a:lnTo>
                  <a:pt x="101780" y="339091"/>
                </a:lnTo>
                <a:lnTo>
                  <a:pt x="17833" y="232284"/>
                </a:lnTo>
                <a:close/>
              </a:path>
            </a:pathLst>
          </a:custGeom>
          <a:solidFill>
            <a:srgbClr val="FFFFFF">
              <a:alpha val="0"/>
            </a:srgbClr>
          </a:solidFill>
          <a:ln w="12700" cap="sq">
            <a:solidFill>
              <a:srgbClr val="A6A6A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5" name="Path1485"/>
          <p:cNvSpPr/>
          <p:nvPr/>
        </p:nvSpPr>
        <p:spPr>
          <a:xfrm>
            <a:off x="8650860" y="2060067"/>
            <a:ext cx="355980" cy="322961"/>
          </a:xfrm>
          <a:custGeom>
            <a:avLst/>
            <a:gdLst/>
            <a:ahLst/>
            <a:cxnLst/>
            <a:rect l="l" t="t" r="r" b="b"/>
            <a:pathLst>
              <a:path w="355980" h="322961">
                <a:moveTo>
                  <a:pt x="0" y="216154"/>
                </a:moveTo>
                <a:lnTo>
                  <a:pt x="207138" y="53467"/>
                </a:lnTo>
                <a:lnTo>
                  <a:pt x="165227" y="0"/>
                </a:lnTo>
                <a:lnTo>
                  <a:pt x="355981" y="22987"/>
                </a:lnTo>
                <a:lnTo>
                  <a:pt x="332994" y="213741"/>
                </a:lnTo>
                <a:lnTo>
                  <a:pt x="291085" y="160401"/>
                </a:lnTo>
                <a:lnTo>
                  <a:pt x="83948" y="322961"/>
                </a:lnTo>
                <a:lnTo>
                  <a:pt x="0" y="216154"/>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6" name="Path1486"/>
          <p:cNvSpPr/>
          <p:nvPr/>
        </p:nvSpPr>
        <p:spPr>
          <a:xfrm>
            <a:off x="8633028" y="2043793"/>
            <a:ext cx="387942" cy="357061"/>
          </a:xfrm>
          <a:custGeom>
            <a:avLst/>
            <a:gdLst/>
            <a:ahLst/>
            <a:cxnLst/>
            <a:rect l="l" t="t" r="r" b="b"/>
            <a:pathLst>
              <a:path w="387942" h="357061">
                <a:moveTo>
                  <a:pt x="17832" y="232428"/>
                </a:moveTo>
                <a:lnTo>
                  <a:pt x="224970" y="69741"/>
                </a:lnTo>
                <a:lnTo>
                  <a:pt x="183059" y="16274"/>
                </a:lnTo>
                <a:lnTo>
                  <a:pt x="373814" y="39261"/>
                </a:lnTo>
                <a:lnTo>
                  <a:pt x="350827" y="230015"/>
                </a:lnTo>
                <a:lnTo>
                  <a:pt x="308917" y="176675"/>
                </a:lnTo>
                <a:lnTo>
                  <a:pt x="101780" y="339235"/>
                </a:lnTo>
                <a:lnTo>
                  <a:pt x="17832" y="232428"/>
                </a:lnTo>
                <a:close/>
              </a:path>
            </a:pathLst>
          </a:custGeom>
          <a:solidFill>
            <a:srgbClr val="FFFFFF">
              <a:alpha val="0"/>
            </a:srgbClr>
          </a:solidFill>
          <a:ln w="12700" cap="sq">
            <a:solidFill>
              <a:srgbClr val="A6A6A6"/>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87" name="Path1487"/>
          <p:cNvSpPr/>
          <p:nvPr/>
        </p:nvSpPr>
        <p:spPr>
          <a:xfrm>
            <a:off x="9697974" y="1948434"/>
            <a:ext cx="1138048" cy="57912"/>
          </a:xfrm>
          <a:custGeom>
            <a:avLst/>
            <a:gdLst/>
            <a:ahLst/>
            <a:cxnLst/>
            <a:rect l="l" t="t" r="r" b="b"/>
            <a:pathLst>
              <a:path w="1138048" h="57912">
                <a:moveTo>
                  <a:pt x="28956" y="28956"/>
                </a:moveTo>
                <a:lnTo>
                  <a:pt x="1109091" y="28956"/>
                </a:lnTo>
              </a:path>
            </a:pathLst>
          </a:custGeom>
          <a:solidFill>
            <a:srgbClr val="FFFFFF">
              <a:alpha val="0"/>
            </a:srgbClr>
          </a:solidFill>
          <a:ln w="28956"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1493" name="Text Box1493"/>
          <p:cNvSpPr txBox="1"/>
          <p:nvPr/>
        </p:nvSpPr>
        <p:spPr>
          <a:xfrm>
            <a:off x="9050148" y="959071"/>
            <a:ext cx="2629204" cy="675192"/>
          </a:xfrm>
          <a:prstGeom prst="rect">
            <a:avLst/>
          </a:prstGeom>
          <a:noFill/>
        </p:spPr>
        <p:txBody>
          <a:bodyPr wrap="square" lIns="0" tIns="0" rIns="0" rtlCol="0">
            <a:spAutoFit/>
          </a:bodyPr>
          <a:lstStyle/>
          <a:p>
            <a:pPr marL="991742" algn="l" rtl="0">
              <a:lnSpc>
                <a:spcPts val="1658"/>
              </a:lnSpc>
            </a:pPr>
            <a:r>
              <a:rPr lang="en-US" altLang="zh-CN" sz="1265" b="1" i="1" spc="-50" dirty="0">
                <a:solidFill>
                  <a:srgbClr val="0052D9"/>
                </a:solidFill>
                <a:latin typeface="微软雅黑"/>
                <a:ea typeface="微软雅黑"/>
                <a:cs typeface="微软雅黑"/>
              </a:rPr>
              <a:t>第四阶段</a:t>
            </a:r>
            <a:endParaRPr lang="en-US" altLang="zh-CN" sz="1265" dirty="0">
              <a:latin typeface="微软雅黑"/>
              <a:ea typeface="微软雅黑"/>
              <a:cs typeface="微软雅黑"/>
            </a:endParaRPr>
          </a:p>
          <a:p>
            <a:pPr algn="l" rtl="0">
              <a:lnSpc>
                <a:spcPts val="1576"/>
              </a:lnSpc>
              <a:spcBef>
                <a:spcPts val="2082"/>
              </a:spcBef>
            </a:pPr>
            <a:r>
              <a:rPr lang="en-US" altLang="zh-CN" sz="1202" b="1" spc="0" dirty="0">
                <a:solidFill>
                  <a:srgbClr val="FFFFFF"/>
                </a:solidFill>
                <a:latin typeface="微软雅黑"/>
                <a:ea typeface="微软雅黑"/>
                <a:cs typeface="微软雅黑"/>
              </a:rPr>
              <a:t>建立</a:t>
            </a:r>
            <a:r>
              <a:rPr lang="en-US" altLang="zh-CN" sz="1202" b="1" spc="-7" dirty="0">
                <a:solidFill>
                  <a:srgbClr val="FFFFFF"/>
                </a:solidFill>
                <a:latin typeface="微软雅黑"/>
                <a:ea typeface="微软雅黑"/>
                <a:cs typeface="微软雅黑"/>
              </a:rPr>
              <a:t>数</a:t>
            </a:r>
            <a:r>
              <a:rPr lang="en-US" altLang="zh-CN" sz="1202" b="1" spc="0" dirty="0">
                <a:solidFill>
                  <a:srgbClr val="FFFFFF"/>
                </a:solidFill>
                <a:latin typeface="微软雅黑"/>
                <a:ea typeface="微软雅黑"/>
                <a:cs typeface="微软雅黑"/>
              </a:rPr>
              <a:t>据运</a:t>
            </a:r>
            <a:r>
              <a:rPr lang="en-US" altLang="zh-CN" sz="1202" b="1" spc="-7" dirty="0">
                <a:solidFill>
                  <a:srgbClr val="FFFFFF"/>
                </a:solidFill>
                <a:latin typeface="微软雅黑"/>
                <a:ea typeface="微软雅黑"/>
                <a:cs typeface="微软雅黑"/>
              </a:rPr>
              <a:t>营</a:t>
            </a:r>
            <a:r>
              <a:rPr lang="en-US" altLang="zh-CN" sz="1202" b="1" spc="0" dirty="0">
                <a:solidFill>
                  <a:srgbClr val="FFFFFF"/>
                </a:solidFill>
                <a:latin typeface="微软雅黑"/>
                <a:ea typeface="微软雅黑"/>
                <a:cs typeface="微软雅黑"/>
              </a:rPr>
              <a:t>体</a:t>
            </a:r>
            <a:r>
              <a:rPr lang="en-US" altLang="zh-CN" sz="1202" b="1" spc="-5" dirty="0">
                <a:solidFill>
                  <a:srgbClr val="FFFFFF"/>
                </a:solidFill>
                <a:latin typeface="微软雅黑"/>
                <a:ea typeface="微软雅黑"/>
                <a:cs typeface="微软雅黑"/>
              </a:rPr>
              <a:t>系</a:t>
            </a:r>
            <a:r>
              <a:rPr lang="en-US" altLang="zh-CN" sz="1202" b="1" spc="0" dirty="0">
                <a:solidFill>
                  <a:srgbClr val="FFFFFF"/>
                </a:solidFill>
                <a:latin typeface="微软雅黑"/>
                <a:ea typeface="微软雅黑"/>
                <a:cs typeface="微软雅黑"/>
              </a:rPr>
              <a:t>，持</a:t>
            </a:r>
            <a:r>
              <a:rPr lang="en-US" altLang="zh-CN" sz="1202" b="1" spc="-7" dirty="0">
                <a:solidFill>
                  <a:srgbClr val="FFFFFF"/>
                </a:solidFill>
                <a:latin typeface="微软雅黑"/>
                <a:ea typeface="微软雅黑"/>
                <a:cs typeface="微软雅黑"/>
              </a:rPr>
              <a:t>续</a:t>
            </a:r>
            <a:r>
              <a:rPr lang="en-US" altLang="zh-CN" sz="1202" b="1" spc="0" dirty="0">
                <a:solidFill>
                  <a:srgbClr val="FFFFFF"/>
                </a:solidFill>
                <a:latin typeface="微软雅黑"/>
                <a:ea typeface="微软雅黑"/>
                <a:cs typeface="微软雅黑"/>
              </a:rPr>
              <a:t>优</a:t>
            </a:r>
            <a:r>
              <a:rPr lang="en-US" altLang="zh-CN" sz="1202" b="1" spc="-5" dirty="0">
                <a:solidFill>
                  <a:srgbClr val="FFFFFF"/>
                </a:solidFill>
                <a:latin typeface="微软雅黑"/>
                <a:ea typeface="微软雅黑"/>
                <a:cs typeface="微软雅黑"/>
              </a:rPr>
              <a:t>化</a:t>
            </a:r>
            <a:r>
              <a:rPr lang="en-US" altLang="zh-CN" sz="1202" b="1" spc="0" dirty="0">
                <a:solidFill>
                  <a:srgbClr val="FFFFFF"/>
                </a:solidFill>
                <a:latin typeface="微软雅黑"/>
                <a:ea typeface="微软雅黑"/>
                <a:cs typeface="微软雅黑"/>
              </a:rPr>
              <a:t>平台</a:t>
            </a:r>
            <a:r>
              <a:rPr lang="en-US" altLang="zh-CN" sz="1202" b="1" spc="-7" dirty="0">
                <a:solidFill>
                  <a:srgbClr val="FFFFFF"/>
                </a:solidFill>
                <a:latin typeface="微软雅黑"/>
                <a:ea typeface="微软雅黑"/>
                <a:cs typeface="微软雅黑"/>
              </a:rPr>
              <a:t>能</a:t>
            </a:r>
            <a:r>
              <a:rPr lang="en-US" altLang="zh-CN" sz="1202" b="1" spc="0" dirty="0">
                <a:solidFill>
                  <a:srgbClr val="FFFFFF"/>
                </a:solidFill>
                <a:latin typeface="微软雅黑"/>
                <a:ea typeface="微软雅黑"/>
                <a:cs typeface="微软雅黑"/>
              </a:rPr>
              <a:t>力</a:t>
            </a:r>
            <a:endParaRPr lang="en-US" altLang="zh-CN" sz="1202" dirty="0">
              <a:latin typeface="微软雅黑"/>
              <a:ea typeface="微软雅黑"/>
              <a:cs typeface="微软雅黑"/>
            </a:endParaRPr>
          </a:p>
        </p:txBody>
      </p:sp>
      <p:sp>
        <p:nvSpPr>
          <p:cNvPr id="1501" name="Text Box1501"/>
          <p:cNvSpPr txBox="1"/>
          <p:nvPr/>
        </p:nvSpPr>
        <p:spPr>
          <a:xfrm>
            <a:off x="9884918" y="2171661"/>
            <a:ext cx="1556004" cy="1112099"/>
          </a:xfrm>
          <a:prstGeom prst="rect">
            <a:avLst/>
          </a:prstGeom>
          <a:noFill/>
        </p:spPr>
        <p:txBody>
          <a:bodyPr wrap="square" lIns="0" tIns="0" rIns="0" rtlCol="0">
            <a:spAutoFit/>
          </a:bodyPr>
          <a:lstStyle/>
          <a:p>
            <a:pPr algn="l" rtl="0">
              <a:lnSpc>
                <a:spcPts val="1702"/>
              </a:lnSpc>
            </a:pPr>
            <a:r>
              <a:rPr lang="en-US" altLang="zh-CN" sz="998" spc="-6" dirty="0">
                <a:solidFill>
                  <a:srgbClr val="0052D9"/>
                </a:solidFill>
                <a:latin typeface="微软雅黑"/>
                <a:ea typeface="微软雅黑"/>
                <a:cs typeface="微软雅黑"/>
              </a:rPr>
              <a:t>数</a:t>
            </a:r>
            <a:r>
              <a:rPr lang="en-US" altLang="zh-CN" sz="998" spc="-7" dirty="0">
                <a:solidFill>
                  <a:srgbClr val="0052D9"/>
                </a:solidFill>
                <a:latin typeface="微软雅黑"/>
                <a:ea typeface="微软雅黑"/>
                <a:cs typeface="微软雅黑"/>
              </a:rPr>
              <a:t>据</a:t>
            </a:r>
            <a:r>
              <a:rPr lang="en-US" altLang="zh-CN" sz="998" spc="-6" dirty="0">
                <a:solidFill>
                  <a:srgbClr val="0052D9"/>
                </a:solidFill>
                <a:latin typeface="微软雅黑"/>
                <a:ea typeface="微软雅黑"/>
                <a:cs typeface="微软雅黑"/>
              </a:rPr>
              <a:t>资</a:t>
            </a:r>
            <a:r>
              <a:rPr lang="en-US" altLang="zh-CN" sz="998" spc="-7" dirty="0">
                <a:solidFill>
                  <a:srgbClr val="0052D9"/>
                </a:solidFill>
                <a:latin typeface="微软雅黑"/>
                <a:ea typeface="微软雅黑"/>
                <a:cs typeface="微软雅黑"/>
              </a:rPr>
              <a:t>产</a:t>
            </a:r>
            <a:r>
              <a:rPr lang="en-US" altLang="zh-CN" sz="998" spc="-6" dirty="0">
                <a:solidFill>
                  <a:srgbClr val="0052D9"/>
                </a:solidFill>
                <a:latin typeface="微软雅黑"/>
                <a:ea typeface="微软雅黑"/>
                <a:cs typeface="微软雅黑"/>
              </a:rPr>
              <a:t>运营</a:t>
            </a:r>
            <a:r>
              <a:rPr lang="en-US" altLang="zh-CN" sz="998" spc="-7" dirty="0">
                <a:solidFill>
                  <a:srgbClr val="0052D9"/>
                </a:solidFill>
                <a:latin typeface="微软雅黑"/>
                <a:ea typeface="微软雅黑"/>
                <a:cs typeface="微软雅黑"/>
              </a:rPr>
              <a:t>规</a:t>
            </a:r>
            <a:r>
              <a:rPr lang="en-US" altLang="zh-CN" sz="998" spc="0" dirty="0">
                <a:solidFill>
                  <a:srgbClr val="0052D9"/>
                </a:solidFill>
                <a:latin typeface="微软雅黑"/>
                <a:ea typeface="微软雅黑"/>
                <a:cs typeface="微软雅黑"/>
              </a:rPr>
              <a:t>划</a:t>
            </a:r>
            <a:r>
              <a:rPr lang="en-US" altLang="zh-CN" sz="998" dirty="0">
                <a:solidFill>
                  <a:srgbClr val="0052D9"/>
                </a:solidFill>
                <a:latin typeface="微软雅黑"/>
                <a:ea typeface="微软雅黑"/>
                <a:cs typeface="微软雅黑"/>
              </a:rPr>
              <a:t> </a:t>
            </a:r>
          </a:p>
          <a:p>
            <a:pPr algn="l" rtl="0">
              <a:lnSpc>
                <a:spcPts val="1702"/>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产</a:t>
            </a:r>
            <a:r>
              <a:rPr lang="en-US" altLang="zh-CN" sz="996" spc="-8" dirty="0">
                <a:solidFill>
                  <a:srgbClr val="0052D9"/>
                </a:solidFill>
                <a:latin typeface="微软雅黑"/>
                <a:ea typeface="微软雅黑"/>
                <a:cs typeface="微软雅黑"/>
              </a:rPr>
              <a:t>品</a:t>
            </a:r>
            <a:r>
              <a:rPr lang="en-US" altLang="zh-CN" sz="996" spc="0" dirty="0">
                <a:solidFill>
                  <a:srgbClr val="0052D9"/>
                </a:solidFill>
                <a:latin typeface="微软雅黑"/>
                <a:ea typeface="微软雅黑"/>
                <a:cs typeface="微软雅黑"/>
              </a:rPr>
              <a:t>体</a:t>
            </a:r>
            <a:r>
              <a:rPr lang="en-US" altLang="zh-CN" sz="996" spc="-8" dirty="0">
                <a:solidFill>
                  <a:srgbClr val="0052D9"/>
                </a:solidFill>
                <a:latin typeface="微软雅黑"/>
                <a:ea typeface="微软雅黑"/>
                <a:cs typeface="微软雅黑"/>
              </a:rPr>
              <a:t>系</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设</a:t>
            </a:r>
            <a:r>
              <a:rPr lang="en-US" altLang="zh-CN" sz="996" dirty="0">
                <a:solidFill>
                  <a:srgbClr val="0052D9"/>
                </a:solidFill>
                <a:latin typeface="微软雅黑"/>
                <a:ea typeface="微软雅黑"/>
                <a:cs typeface="微软雅黑"/>
              </a:rPr>
              <a:t> </a:t>
            </a:r>
          </a:p>
          <a:p>
            <a:pPr algn="l" rtl="0">
              <a:lnSpc>
                <a:spcPts val="1702"/>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产</a:t>
            </a:r>
            <a:r>
              <a:rPr lang="en-US" altLang="zh-CN" sz="996" spc="-8" dirty="0">
                <a:solidFill>
                  <a:srgbClr val="0052D9"/>
                </a:solidFill>
                <a:latin typeface="微软雅黑"/>
                <a:ea typeface="微软雅黑"/>
                <a:cs typeface="微软雅黑"/>
              </a:rPr>
              <a:t>品</a:t>
            </a:r>
            <a:r>
              <a:rPr lang="en-US" altLang="zh-CN" sz="996" spc="0" dirty="0">
                <a:solidFill>
                  <a:srgbClr val="0052D9"/>
                </a:solidFill>
                <a:latin typeface="微软雅黑"/>
                <a:ea typeface="微软雅黑"/>
                <a:cs typeface="微软雅黑"/>
              </a:rPr>
              <a:t>价</a:t>
            </a:r>
            <a:r>
              <a:rPr lang="en-US" altLang="zh-CN" sz="996" spc="-8" dirty="0">
                <a:solidFill>
                  <a:srgbClr val="0052D9"/>
                </a:solidFill>
                <a:latin typeface="微软雅黑"/>
                <a:ea typeface="微软雅黑"/>
                <a:cs typeface="微软雅黑"/>
              </a:rPr>
              <a:t>值</a:t>
            </a:r>
            <a:r>
              <a:rPr lang="en-US" altLang="zh-CN" sz="996" spc="0" dirty="0">
                <a:solidFill>
                  <a:srgbClr val="0052D9"/>
                </a:solidFill>
                <a:latin typeface="微软雅黑"/>
                <a:ea typeface="微软雅黑"/>
                <a:cs typeface="微软雅黑"/>
              </a:rPr>
              <a:t>评</a:t>
            </a:r>
            <a:r>
              <a:rPr lang="en-US" altLang="zh-CN" sz="996" spc="-8" dirty="0">
                <a:solidFill>
                  <a:srgbClr val="0052D9"/>
                </a:solidFill>
                <a:latin typeface="微软雅黑"/>
                <a:ea typeface="微软雅黑"/>
                <a:cs typeface="微软雅黑"/>
              </a:rPr>
              <a:t>估</a:t>
            </a:r>
            <a:r>
              <a:rPr lang="en-US" altLang="zh-CN" sz="996" spc="0" dirty="0">
                <a:solidFill>
                  <a:srgbClr val="0052D9"/>
                </a:solidFill>
                <a:latin typeface="微软雅黑"/>
                <a:ea typeface="微软雅黑"/>
                <a:cs typeface="微软雅黑"/>
              </a:rPr>
              <a:t>体</a:t>
            </a:r>
            <a:r>
              <a:rPr lang="en-US" altLang="zh-CN" sz="996" spc="-8" dirty="0">
                <a:solidFill>
                  <a:srgbClr val="0052D9"/>
                </a:solidFill>
                <a:latin typeface="微软雅黑"/>
                <a:ea typeface="微软雅黑"/>
                <a:cs typeface="微软雅黑"/>
              </a:rPr>
              <a:t>系</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设</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价</a:t>
            </a:r>
            <a:r>
              <a:rPr lang="en-US" altLang="zh-CN" sz="996" spc="-8" dirty="0">
                <a:solidFill>
                  <a:srgbClr val="0052D9"/>
                </a:solidFill>
                <a:latin typeface="微软雅黑"/>
                <a:ea typeface="微软雅黑"/>
                <a:cs typeface="微软雅黑"/>
              </a:rPr>
              <a:t>值</a:t>
            </a:r>
            <a:r>
              <a:rPr lang="en-US" altLang="zh-CN" sz="996" spc="0" dirty="0">
                <a:solidFill>
                  <a:srgbClr val="0052D9"/>
                </a:solidFill>
                <a:latin typeface="微软雅黑"/>
                <a:ea typeface="微软雅黑"/>
                <a:cs typeface="微软雅黑"/>
              </a:rPr>
              <a:t>变</a:t>
            </a:r>
            <a:r>
              <a:rPr lang="en-US" altLang="zh-CN" sz="996" spc="-8" dirty="0">
                <a:solidFill>
                  <a:srgbClr val="0052D9"/>
                </a:solidFill>
                <a:latin typeface="微软雅黑"/>
                <a:ea typeface="微软雅黑"/>
                <a:cs typeface="微软雅黑"/>
              </a:rPr>
              <a:t>现</a:t>
            </a:r>
            <a:r>
              <a:rPr lang="en-US" altLang="zh-CN" sz="996" spc="0" dirty="0">
                <a:solidFill>
                  <a:srgbClr val="0052D9"/>
                </a:solidFill>
                <a:latin typeface="微软雅黑"/>
                <a:ea typeface="微软雅黑"/>
                <a:cs typeface="微软雅黑"/>
              </a:rPr>
              <a:t>体</a:t>
            </a:r>
            <a:r>
              <a:rPr lang="en-US" altLang="zh-CN" sz="996" spc="-8" dirty="0">
                <a:solidFill>
                  <a:srgbClr val="0052D9"/>
                </a:solidFill>
                <a:latin typeface="微软雅黑"/>
                <a:ea typeface="微软雅黑"/>
                <a:cs typeface="微软雅黑"/>
              </a:rPr>
              <a:t>系</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设</a:t>
            </a:r>
            <a:r>
              <a:rPr lang="en-US" altLang="zh-CN" sz="996" dirty="0">
                <a:solidFill>
                  <a:srgbClr val="0052D9"/>
                </a:solidFill>
                <a:latin typeface="微软雅黑"/>
                <a:ea typeface="微软雅黑"/>
                <a:cs typeface="微软雅黑"/>
              </a:rPr>
              <a:t> </a:t>
            </a:r>
          </a:p>
          <a:p>
            <a:pPr algn="l" rtl="0">
              <a:lnSpc>
                <a:spcPts val="1702"/>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运</a:t>
            </a:r>
            <a:r>
              <a:rPr lang="en-US" altLang="zh-CN" sz="996" spc="-8" dirty="0">
                <a:solidFill>
                  <a:srgbClr val="0052D9"/>
                </a:solidFill>
                <a:latin typeface="微软雅黑"/>
                <a:ea typeface="微软雅黑"/>
                <a:cs typeface="微软雅黑"/>
              </a:rPr>
              <a:t>营</a:t>
            </a:r>
            <a:r>
              <a:rPr lang="en-US" altLang="zh-CN" sz="996" spc="0" dirty="0">
                <a:solidFill>
                  <a:srgbClr val="0052D9"/>
                </a:solidFill>
                <a:latin typeface="微软雅黑"/>
                <a:ea typeface="微软雅黑"/>
                <a:cs typeface="微软雅黑"/>
              </a:rPr>
              <a:t>安</a:t>
            </a:r>
            <a:r>
              <a:rPr lang="en-US" altLang="zh-CN" sz="996" spc="-8" dirty="0">
                <a:solidFill>
                  <a:srgbClr val="0052D9"/>
                </a:solidFill>
                <a:latin typeface="微软雅黑"/>
                <a:ea typeface="微软雅黑"/>
                <a:cs typeface="微软雅黑"/>
              </a:rPr>
              <a:t>全</a:t>
            </a:r>
            <a:r>
              <a:rPr lang="en-US" altLang="zh-CN" sz="996" spc="0" dirty="0">
                <a:solidFill>
                  <a:srgbClr val="0052D9"/>
                </a:solidFill>
                <a:latin typeface="微软雅黑"/>
                <a:ea typeface="微软雅黑"/>
                <a:cs typeface="微软雅黑"/>
              </a:rPr>
              <a:t>体</a:t>
            </a:r>
            <a:r>
              <a:rPr lang="en-US" altLang="zh-CN" sz="996" spc="-8" dirty="0">
                <a:solidFill>
                  <a:srgbClr val="0052D9"/>
                </a:solidFill>
                <a:latin typeface="微软雅黑"/>
                <a:ea typeface="微软雅黑"/>
                <a:cs typeface="微软雅黑"/>
              </a:rPr>
              <a:t>系</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设</a:t>
            </a:r>
            <a:endParaRPr lang="en-US" altLang="zh-CN" sz="996" dirty="0">
              <a:latin typeface="微软雅黑"/>
              <a:ea typeface="微软雅黑"/>
              <a:cs typeface="微软雅黑"/>
            </a:endParaRPr>
          </a:p>
        </p:txBody>
      </p:sp>
      <p:sp>
        <p:nvSpPr>
          <p:cNvPr id="1502" name="Text Box1502"/>
          <p:cNvSpPr txBox="1"/>
          <p:nvPr/>
        </p:nvSpPr>
        <p:spPr>
          <a:xfrm>
            <a:off x="995171" y="4972259"/>
            <a:ext cx="1477975" cy="248273"/>
          </a:xfrm>
          <a:prstGeom prst="rect">
            <a:avLst/>
          </a:prstGeom>
          <a:noFill/>
        </p:spPr>
        <p:txBody>
          <a:bodyPr wrap="square" lIns="0" tIns="0" rIns="0" rtlCol="0">
            <a:spAutoFit/>
          </a:bodyPr>
          <a:lstStyle/>
          <a:p>
            <a:pPr marL="615366" algn="l" rtl="0">
              <a:lnSpc>
                <a:spcPts val="1658"/>
              </a:lnSpc>
              <a:spcBef>
                <a:spcPts val="4687"/>
              </a:spcBef>
            </a:pPr>
            <a:r>
              <a:rPr lang="en-US" altLang="zh-CN" sz="1265" b="1" i="1" spc="-50" dirty="0">
                <a:solidFill>
                  <a:srgbClr val="0052D9"/>
                </a:solidFill>
                <a:latin typeface="微软雅黑"/>
                <a:ea typeface="微软雅黑"/>
                <a:cs typeface="微软雅黑"/>
              </a:rPr>
              <a:t>第</a:t>
            </a:r>
            <a:r>
              <a:rPr lang="en-US" altLang="zh-CN" sz="1265" b="1" i="1" spc="-48" dirty="0">
                <a:solidFill>
                  <a:srgbClr val="0052D9"/>
                </a:solidFill>
                <a:latin typeface="微软雅黑"/>
                <a:ea typeface="微软雅黑"/>
                <a:cs typeface="微软雅黑"/>
              </a:rPr>
              <a:t>一</a:t>
            </a:r>
            <a:r>
              <a:rPr lang="en-US" altLang="zh-CN" sz="1265" b="1" i="1" spc="-47" dirty="0">
                <a:solidFill>
                  <a:srgbClr val="0052D9"/>
                </a:solidFill>
                <a:latin typeface="微软雅黑"/>
                <a:ea typeface="微软雅黑"/>
                <a:cs typeface="微软雅黑"/>
              </a:rPr>
              <a:t>阶</a:t>
            </a:r>
            <a:r>
              <a:rPr lang="en-US" altLang="zh-CN" sz="1265" b="1" i="1" spc="-48" dirty="0">
                <a:solidFill>
                  <a:srgbClr val="0052D9"/>
                </a:solidFill>
                <a:latin typeface="微软雅黑"/>
                <a:ea typeface="微软雅黑"/>
                <a:cs typeface="微软雅黑"/>
              </a:rPr>
              <a:t>段</a:t>
            </a:r>
            <a:endParaRPr lang="en-US" altLang="zh-CN" sz="1265" dirty="0">
              <a:latin typeface="微软雅黑"/>
              <a:ea typeface="微软雅黑"/>
              <a:cs typeface="微软雅黑"/>
            </a:endParaRPr>
          </a:p>
        </p:txBody>
      </p:sp>
      <p:sp>
        <p:nvSpPr>
          <p:cNvPr id="1503" name="Text Box1503"/>
          <p:cNvSpPr txBox="1"/>
          <p:nvPr/>
        </p:nvSpPr>
        <p:spPr>
          <a:xfrm>
            <a:off x="3459734" y="3680300"/>
            <a:ext cx="2476500" cy="696451"/>
          </a:xfrm>
          <a:prstGeom prst="rect">
            <a:avLst/>
          </a:prstGeom>
          <a:noFill/>
        </p:spPr>
        <p:txBody>
          <a:bodyPr wrap="square" lIns="0" tIns="0" rIns="0" rtlCol="0">
            <a:spAutoFit/>
          </a:bodyPr>
          <a:lstStyle/>
          <a:p>
            <a:pPr marL="982472" algn="l" rtl="0">
              <a:lnSpc>
                <a:spcPts val="1658"/>
              </a:lnSpc>
            </a:pPr>
            <a:r>
              <a:rPr lang="en-US" altLang="zh-CN" sz="1265" b="1" i="1" spc="-50" dirty="0">
                <a:solidFill>
                  <a:srgbClr val="0052D9"/>
                </a:solidFill>
                <a:latin typeface="微软雅黑"/>
                <a:ea typeface="微软雅黑"/>
                <a:cs typeface="微软雅黑"/>
              </a:rPr>
              <a:t>第二阶段</a:t>
            </a:r>
            <a:endParaRPr lang="en-US" altLang="zh-CN" sz="1265" dirty="0">
              <a:latin typeface="微软雅黑"/>
              <a:ea typeface="微软雅黑"/>
              <a:cs typeface="微软雅黑"/>
            </a:endParaRPr>
          </a:p>
          <a:p>
            <a:pPr algn="l" rtl="0">
              <a:lnSpc>
                <a:spcPts val="1573"/>
              </a:lnSpc>
              <a:spcBef>
                <a:spcPts val="2252"/>
              </a:spcBef>
            </a:pPr>
            <a:r>
              <a:rPr lang="en-US" altLang="zh-CN" sz="1200" b="1" spc="0" dirty="0">
                <a:solidFill>
                  <a:srgbClr val="FFFFFF"/>
                </a:solidFill>
                <a:latin typeface="微软雅黑"/>
                <a:ea typeface="微软雅黑"/>
                <a:cs typeface="微软雅黑"/>
              </a:rPr>
              <a:t>夯实数据基础，推进服务与应用建设</a:t>
            </a:r>
            <a:endParaRPr lang="en-US" altLang="zh-CN" sz="1200" dirty="0">
              <a:latin typeface="微软雅黑"/>
              <a:ea typeface="微软雅黑"/>
              <a:cs typeface="微软雅黑"/>
            </a:endParaRPr>
          </a:p>
        </p:txBody>
      </p:sp>
      <p:sp>
        <p:nvSpPr>
          <p:cNvPr id="1505" name="Text Box1505"/>
          <p:cNvSpPr txBox="1"/>
          <p:nvPr/>
        </p:nvSpPr>
        <p:spPr>
          <a:xfrm>
            <a:off x="6834886" y="3369848"/>
            <a:ext cx="1815338" cy="1381404"/>
          </a:xfrm>
          <a:prstGeom prst="rect">
            <a:avLst/>
          </a:prstGeom>
          <a:noFill/>
        </p:spPr>
        <p:txBody>
          <a:bodyPr wrap="square" lIns="0" tIns="0" rIns="0" rtlCol="0">
            <a:spAutoFit/>
          </a:bodyPr>
          <a:lstStyle/>
          <a:p>
            <a:pPr algn="l" rtl="0">
              <a:lnSpc>
                <a:spcPts val="1718"/>
              </a:lnSpc>
            </a:pPr>
            <a:r>
              <a:rPr lang="zh-CN" altLang="en-US" sz="996" spc="0" dirty="0">
                <a:solidFill>
                  <a:srgbClr val="0052D9"/>
                </a:solidFill>
                <a:latin typeface="微软雅黑"/>
                <a:ea typeface="微软雅黑"/>
                <a:cs typeface="微软雅黑"/>
              </a:rPr>
              <a:t>数据产品与开发人员共同</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设</a:t>
            </a:r>
            <a:r>
              <a:rPr lang="en-US" altLang="zh-CN" sz="996" spc="0" dirty="0">
                <a:solidFill>
                  <a:srgbClr val="0052D9"/>
                </a:solidFill>
                <a:latin typeface="微软雅黑"/>
                <a:ea typeface="微软雅黑"/>
                <a:cs typeface="微软雅黑"/>
              </a:rPr>
              <a:t>全</a:t>
            </a:r>
            <a:r>
              <a:rPr lang="en-US" altLang="zh-CN" sz="996" spc="-8" dirty="0">
                <a:solidFill>
                  <a:srgbClr val="0052D9"/>
                </a:solidFill>
                <a:latin typeface="微软雅黑"/>
                <a:ea typeface="微软雅黑"/>
                <a:cs typeface="微软雅黑"/>
              </a:rPr>
              <a:t>面</a:t>
            </a:r>
            <a:r>
              <a:rPr lang="en-US" altLang="zh-CN" sz="996" spc="0" dirty="0">
                <a:solidFill>
                  <a:srgbClr val="0052D9"/>
                </a:solidFill>
                <a:latin typeface="微软雅黑"/>
                <a:ea typeface="微软雅黑"/>
                <a:cs typeface="微软雅黑"/>
              </a:rPr>
              <a:t>支</a:t>
            </a:r>
            <a:r>
              <a:rPr lang="en-US" altLang="zh-CN" sz="998" spc="-6" dirty="0">
                <a:solidFill>
                  <a:srgbClr val="0052D9"/>
                </a:solidFill>
                <a:latin typeface="微软雅黑"/>
                <a:ea typeface="微软雅黑"/>
                <a:cs typeface="微软雅黑"/>
              </a:rPr>
              <a:t>撑</a:t>
            </a:r>
            <a:r>
              <a:rPr lang="en-US" altLang="zh-CN" sz="998" spc="-7" dirty="0">
                <a:solidFill>
                  <a:srgbClr val="0052D9"/>
                </a:solidFill>
                <a:latin typeface="微软雅黑"/>
                <a:ea typeface="微软雅黑"/>
                <a:cs typeface="微软雅黑"/>
              </a:rPr>
              <a:t>（</a:t>
            </a:r>
            <a:r>
              <a:rPr lang="zh-CN" altLang="en-US" sz="998" spc="-6" dirty="0">
                <a:solidFill>
                  <a:srgbClr val="0052D9"/>
                </a:solidFill>
                <a:latin typeface="微软雅黑"/>
                <a:ea typeface="微软雅黑"/>
                <a:cs typeface="微软雅黑"/>
              </a:rPr>
              <a:t>用户</a:t>
            </a:r>
            <a:r>
              <a:rPr lang="en-US" altLang="zh-CN" sz="998" spc="-7" dirty="0">
                <a:solidFill>
                  <a:srgbClr val="0052D9"/>
                </a:solidFill>
                <a:latin typeface="微软雅黑"/>
                <a:ea typeface="微软雅黑"/>
                <a:cs typeface="微软雅黑"/>
              </a:rPr>
              <a:t>、</a:t>
            </a:r>
            <a:r>
              <a:rPr lang="en-US" altLang="zh-CN" sz="998" dirty="0">
                <a:solidFill>
                  <a:srgbClr val="0052D9"/>
                </a:solidFill>
                <a:latin typeface="微软雅黑"/>
                <a:ea typeface="微软雅黑"/>
                <a:cs typeface="微软雅黑"/>
              </a:rPr>
              <a:t> </a:t>
            </a:r>
            <a:r>
              <a:rPr lang="en-US" altLang="zh-CN" sz="996" spc="-8" dirty="0">
                <a:solidFill>
                  <a:srgbClr val="0052D9"/>
                </a:solidFill>
                <a:latin typeface="微软雅黑"/>
                <a:ea typeface="微软雅黑"/>
                <a:cs typeface="微软雅黑"/>
              </a:rPr>
              <a:t>渠</a:t>
            </a:r>
            <a:r>
              <a:rPr lang="en-US" altLang="zh-CN" sz="996" spc="0" dirty="0">
                <a:solidFill>
                  <a:srgbClr val="0052D9"/>
                </a:solidFill>
                <a:latin typeface="微软雅黑"/>
                <a:ea typeface="微软雅黑"/>
                <a:cs typeface="微软雅黑"/>
              </a:rPr>
              <a:t>道</a:t>
            </a:r>
            <a:r>
              <a:rPr lang="en-US" altLang="zh-CN" sz="996" spc="-8" dirty="0">
                <a:solidFill>
                  <a:srgbClr val="0052D9"/>
                </a:solidFill>
                <a:latin typeface="微软雅黑"/>
                <a:ea typeface="微软雅黑"/>
                <a:cs typeface="微软雅黑"/>
              </a:rPr>
              <a:t>、</a:t>
            </a:r>
            <a:r>
              <a:rPr lang="en-US" altLang="zh-CN" sz="996" spc="0" dirty="0">
                <a:solidFill>
                  <a:srgbClr val="0052D9"/>
                </a:solidFill>
                <a:latin typeface="微软雅黑"/>
                <a:ea typeface="微软雅黑"/>
                <a:cs typeface="微软雅黑"/>
              </a:rPr>
              <a:t>财</a:t>
            </a:r>
            <a:r>
              <a:rPr lang="en-US" altLang="zh-CN" sz="996" spc="-8" dirty="0">
                <a:solidFill>
                  <a:srgbClr val="0052D9"/>
                </a:solidFill>
                <a:latin typeface="微软雅黑"/>
                <a:ea typeface="微软雅黑"/>
                <a:cs typeface="微软雅黑"/>
              </a:rPr>
              <a:t>务、</a:t>
            </a:r>
            <a:r>
              <a:rPr lang="en-US" altLang="zh-CN" sz="996" spc="-284" dirty="0">
                <a:solidFill>
                  <a:srgbClr val="0052D9"/>
                </a:solidFill>
                <a:latin typeface="微软雅黑"/>
                <a:ea typeface="微软雅黑"/>
                <a:cs typeface="微软雅黑"/>
              </a:rPr>
              <a:t> </a:t>
            </a:r>
            <a:r>
              <a:rPr lang="en-US" altLang="zh-CN" sz="996" spc="0" dirty="0">
                <a:solidFill>
                  <a:srgbClr val="0052D9"/>
                </a:solidFill>
                <a:latin typeface="微软雅黑"/>
                <a:ea typeface="微软雅黑"/>
                <a:cs typeface="微软雅黑"/>
              </a:rPr>
              <a:t>风</a:t>
            </a:r>
            <a:r>
              <a:rPr lang="en-US" altLang="zh-CN" sz="996" spc="-8" dirty="0">
                <a:solidFill>
                  <a:srgbClr val="0052D9"/>
                </a:solidFill>
                <a:latin typeface="微软雅黑"/>
                <a:ea typeface="微软雅黑"/>
                <a:cs typeface="微软雅黑"/>
              </a:rPr>
              <a:t>控</a:t>
            </a:r>
            <a:r>
              <a:rPr lang="en-US" altLang="zh-CN" sz="996" spc="0" dirty="0">
                <a:solidFill>
                  <a:srgbClr val="0052D9"/>
                </a:solidFill>
                <a:latin typeface="微软雅黑"/>
                <a:ea typeface="微软雅黑"/>
                <a:cs typeface="微软雅黑"/>
              </a:rPr>
              <a:t>管理、</a:t>
            </a:r>
            <a:r>
              <a:rPr lang="zh-CN" altLang="en-US" sz="996" spc="0" dirty="0">
                <a:solidFill>
                  <a:srgbClr val="0052D9"/>
                </a:solidFill>
                <a:latin typeface="微软雅黑"/>
                <a:ea typeface="微软雅黑"/>
                <a:cs typeface="微软雅黑"/>
              </a:rPr>
              <a:t>报表推送</a:t>
            </a:r>
            <a:r>
              <a:rPr lang="en-US" altLang="zh-CN" sz="996" spc="0" dirty="0">
                <a:solidFill>
                  <a:srgbClr val="0052D9"/>
                </a:solidFill>
                <a:latin typeface="微软雅黑"/>
                <a:ea typeface="微软雅黑"/>
                <a:cs typeface="微软雅黑"/>
              </a:rPr>
              <a:t>、 </a:t>
            </a:r>
            <a:r>
              <a:rPr lang="zh-CN" altLang="en-US" sz="996" spc="0" dirty="0">
                <a:solidFill>
                  <a:srgbClr val="0052D9"/>
                </a:solidFill>
                <a:latin typeface="微软雅黑"/>
                <a:ea typeface="微软雅黑"/>
                <a:cs typeface="微软雅黑"/>
              </a:rPr>
              <a:t>大屏应用</a:t>
            </a:r>
            <a:r>
              <a:rPr lang="en-US" altLang="zh-CN" sz="996" spc="-9" dirty="0">
                <a:solidFill>
                  <a:srgbClr val="0052D9"/>
                </a:solidFill>
                <a:latin typeface="Calibri"/>
                <a:ea typeface="Calibri"/>
                <a:cs typeface="Calibri"/>
              </a:rPr>
              <a:t>…</a:t>
            </a:r>
            <a:r>
              <a:rPr lang="en-US" altLang="zh-CN" sz="996" spc="0" dirty="0">
                <a:solidFill>
                  <a:srgbClr val="0052D9"/>
                </a:solidFill>
                <a:latin typeface="微软雅黑"/>
                <a:ea typeface="微软雅黑"/>
                <a:cs typeface="微软雅黑"/>
              </a:rPr>
              <a:t>）</a:t>
            </a:r>
            <a:endParaRPr lang="en-US" altLang="zh-CN" sz="996" dirty="0">
              <a:latin typeface="微软雅黑"/>
              <a:ea typeface="微软雅黑"/>
              <a:cs typeface="微软雅黑"/>
            </a:endParaRPr>
          </a:p>
          <a:p>
            <a:pPr marR="132546" algn="l" rtl="0">
              <a:lnSpc>
                <a:spcPts val="1799"/>
              </a:lnSpc>
              <a:spcBef>
                <a:spcPts val="3"/>
              </a:spcBef>
            </a:pPr>
            <a:r>
              <a:rPr lang="en-US" altLang="zh-CN" sz="996" spc="0" dirty="0">
                <a:solidFill>
                  <a:srgbClr val="0052D9"/>
                </a:solidFill>
                <a:latin typeface="微软雅黑"/>
                <a:ea typeface="微软雅黑"/>
                <a:cs typeface="微软雅黑"/>
              </a:rPr>
              <a:t>基</a:t>
            </a:r>
            <a:r>
              <a:rPr lang="en-US" altLang="zh-CN" sz="996" spc="-8" dirty="0">
                <a:solidFill>
                  <a:srgbClr val="0052D9"/>
                </a:solidFill>
                <a:latin typeface="微软雅黑"/>
                <a:ea typeface="微软雅黑"/>
                <a:cs typeface="微软雅黑"/>
              </a:rPr>
              <a:t>础</a:t>
            </a:r>
            <a:r>
              <a:rPr lang="en-US" altLang="zh-CN" sz="996" spc="0" dirty="0">
                <a:solidFill>
                  <a:srgbClr val="0052D9"/>
                </a:solidFill>
                <a:latin typeface="微软雅黑"/>
                <a:ea typeface="微软雅黑"/>
                <a:cs typeface="微软雅黑"/>
              </a:rPr>
              <a:t>分</a:t>
            </a:r>
            <a:r>
              <a:rPr lang="en-US" altLang="zh-CN" sz="996" spc="-8" dirty="0">
                <a:solidFill>
                  <a:srgbClr val="0052D9"/>
                </a:solidFill>
                <a:latin typeface="微软雅黑"/>
                <a:ea typeface="微软雅黑"/>
                <a:cs typeface="微软雅黑"/>
              </a:rPr>
              <a:t>析</a:t>
            </a:r>
            <a:r>
              <a:rPr lang="en-US" altLang="zh-CN" sz="996" spc="0" dirty="0">
                <a:solidFill>
                  <a:srgbClr val="0052D9"/>
                </a:solidFill>
                <a:latin typeface="微软雅黑"/>
                <a:ea typeface="微软雅黑"/>
                <a:cs typeface="微软雅黑"/>
              </a:rPr>
              <a:t>能</a:t>
            </a:r>
            <a:r>
              <a:rPr lang="en-US" altLang="zh-CN" sz="996" spc="-8" dirty="0">
                <a:solidFill>
                  <a:srgbClr val="0052D9"/>
                </a:solidFill>
                <a:latin typeface="微软雅黑"/>
                <a:ea typeface="微软雅黑"/>
                <a:cs typeface="微软雅黑"/>
              </a:rPr>
              <a:t>力</a:t>
            </a:r>
            <a:r>
              <a:rPr lang="en-US" altLang="zh-CN" sz="996" spc="0" dirty="0">
                <a:solidFill>
                  <a:srgbClr val="0052D9"/>
                </a:solidFill>
                <a:latin typeface="微软雅黑"/>
                <a:ea typeface="微软雅黑"/>
                <a:cs typeface="微软雅黑"/>
              </a:rPr>
              <a:t>完</a:t>
            </a:r>
            <a:r>
              <a:rPr lang="en-US" altLang="zh-CN" sz="996" spc="-8" dirty="0">
                <a:solidFill>
                  <a:srgbClr val="0052D9"/>
                </a:solidFill>
                <a:latin typeface="微软雅黑"/>
                <a:ea typeface="微软雅黑"/>
                <a:cs typeface="微软雅黑"/>
              </a:rPr>
              <a:t>善</a:t>
            </a:r>
            <a:r>
              <a:rPr lang="en-US" altLang="zh-CN" sz="996" spc="0" dirty="0">
                <a:solidFill>
                  <a:srgbClr val="0052D9"/>
                </a:solidFill>
                <a:latin typeface="微软雅黑"/>
                <a:ea typeface="微软雅黑"/>
                <a:cs typeface="微软雅黑"/>
              </a:rPr>
              <a:t>（</a:t>
            </a:r>
            <a:r>
              <a:rPr lang="en-US" altLang="zh-CN" sz="996" spc="-8" dirty="0">
                <a:solidFill>
                  <a:srgbClr val="0052D9"/>
                </a:solidFill>
                <a:latin typeface="微软雅黑"/>
                <a:ea typeface="微软雅黑"/>
                <a:cs typeface="微软雅黑"/>
              </a:rPr>
              <a:t>指</a:t>
            </a:r>
            <a:r>
              <a:rPr lang="en-US" altLang="zh-CN" sz="996" spc="0" dirty="0">
                <a:solidFill>
                  <a:srgbClr val="0052D9"/>
                </a:solidFill>
                <a:latin typeface="微软雅黑"/>
                <a:ea typeface="微软雅黑"/>
                <a:cs typeface="微软雅黑"/>
              </a:rPr>
              <a:t>标</a:t>
            </a:r>
            <a:r>
              <a:rPr lang="en-US" altLang="zh-CN" sz="996" spc="-8" dirty="0">
                <a:solidFill>
                  <a:srgbClr val="0052D9"/>
                </a:solidFill>
                <a:latin typeface="微软雅黑"/>
                <a:ea typeface="微软雅黑"/>
                <a:cs typeface="微软雅黑"/>
              </a:rPr>
              <a:t>、</a:t>
            </a:r>
            <a:r>
              <a:rPr lang="en-US" altLang="zh-CN" sz="996" spc="0" dirty="0">
                <a:solidFill>
                  <a:srgbClr val="0052D9"/>
                </a:solidFill>
                <a:latin typeface="微软雅黑"/>
                <a:ea typeface="微软雅黑"/>
                <a:cs typeface="微软雅黑"/>
              </a:rPr>
              <a:t>标</a:t>
            </a:r>
            <a:r>
              <a:rPr lang="en-US" altLang="zh-CN" sz="996" dirty="0">
                <a:solidFill>
                  <a:srgbClr val="0052D9"/>
                </a:solidFill>
                <a:latin typeface="微软雅黑"/>
                <a:ea typeface="微软雅黑"/>
                <a:cs typeface="微软雅黑"/>
              </a:rPr>
              <a:t> </a:t>
            </a:r>
            <a:r>
              <a:rPr lang="en-US" altLang="zh-CN" sz="998" spc="-6" dirty="0">
                <a:solidFill>
                  <a:srgbClr val="0052D9"/>
                </a:solidFill>
                <a:latin typeface="微软雅黑"/>
                <a:ea typeface="微软雅黑"/>
                <a:cs typeface="微软雅黑"/>
              </a:rPr>
              <a:t>签</a:t>
            </a:r>
            <a:r>
              <a:rPr lang="en-US" altLang="zh-CN" sz="998" spc="-7" dirty="0">
                <a:solidFill>
                  <a:srgbClr val="0052D9"/>
                </a:solidFill>
                <a:latin typeface="微软雅黑"/>
                <a:ea typeface="微软雅黑"/>
                <a:cs typeface="微软雅黑"/>
              </a:rPr>
              <a:t>、</a:t>
            </a:r>
            <a:r>
              <a:rPr lang="en-US" altLang="zh-CN" sz="998" spc="-6" dirty="0">
                <a:solidFill>
                  <a:srgbClr val="0052D9"/>
                </a:solidFill>
                <a:latin typeface="微软雅黑"/>
                <a:ea typeface="微软雅黑"/>
                <a:cs typeface="微软雅黑"/>
              </a:rPr>
              <a:t>知</a:t>
            </a:r>
            <a:r>
              <a:rPr lang="en-US" altLang="zh-CN" sz="998" spc="-7" dirty="0">
                <a:solidFill>
                  <a:srgbClr val="0052D9"/>
                </a:solidFill>
                <a:latin typeface="微软雅黑"/>
                <a:ea typeface="微软雅黑"/>
                <a:cs typeface="微软雅黑"/>
              </a:rPr>
              <a:t>识</a:t>
            </a:r>
            <a:r>
              <a:rPr lang="en-US" altLang="zh-CN" sz="998" spc="-6" dirty="0">
                <a:solidFill>
                  <a:srgbClr val="0052D9"/>
                </a:solidFill>
                <a:latin typeface="微软雅黑"/>
                <a:ea typeface="微软雅黑"/>
                <a:cs typeface="微软雅黑"/>
              </a:rPr>
              <a:t>图谱</a:t>
            </a:r>
            <a:r>
              <a:rPr lang="en-US" altLang="zh-CN" sz="998" spc="0" dirty="0">
                <a:solidFill>
                  <a:srgbClr val="0052D9"/>
                </a:solidFill>
                <a:latin typeface="微软雅黑"/>
                <a:ea typeface="微软雅黑"/>
                <a:cs typeface="微软雅黑"/>
              </a:rPr>
              <a:t>）</a:t>
            </a:r>
            <a:endParaRPr lang="en-US" altLang="zh-CN" sz="998" dirty="0">
              <a:latin typeface="微软雅黑"/>
              <a:ea typeface="微软雅黑"/>
              <a:cs typeface="微软雅黑"/>
            </a:endParaRPr>
          </a:p>
          <a:p>
            <a:pPr algn="l" rtl="0">
              <a:lnSpc>
                <a:spcPts val="1306"/>
              </a:lnSpc>
              <a:spcBef>
                <a:spcPts val="497"/>
              </a:spcBef>
            </a:pPr>
            <a:r>
              <a:rPr lang="en-US" altLang="zh-CN" sz="996" spc="0" dirty="0">
                <a:solidFill>
                  <a:srgbClr val="0052D9"/>
                </a:solidFill>
                <a:latin typeface="微软雅黑"/>
                <a:ea typeface="微软雅黑"/>
                <a:cs typeface="微软雅黑"/>
              </a:rPr>
              <a:t>综</a:t>
            </a:r>
            <a:r>
              <a:rPr lang="en-US" altLang="zh-CN" sz="996" spc="-8" dirty="0">
                <a:solidFill>
                  <a:srgbClr val="0052D9"/>
                </a:solidFill>
                <a:latin typeface="微软雅黑"/>
                <a:ea typeface="微软雅黑"/>
                <a:cs typeface="微软雅黑"/>
              </a:rPr>
              <a:t>合</a:t>
            </a:r>
            <a:r>
              <a:rPr lang="en-US" altLang="zh-CN" sz="996" spc="0" dirty="0">
                <a:solidFill>
                  <a:srgbClr val="0052D9"/>
                </a:solidFill>
                <a:latin typeface="微软雅黑"/>
                <a:ea typeface="微软雅黑"/>
                <a:cs typeface="微软雅黑"/>
              </a:rPr>
              <a:t>分</a:t>
            </a:r>
            <a:r>
              <a:rPr lang="en-US" altLang="zh-CN" sz="996" spc="-8" dirty="0">
                <a:solidFill>
                  <a:srgbClr val="0052D9"/>
                </a:solidFill>
                <a:latin typeface="微软雅黑"/>
                <a:ea typeface="微软雅黑"/>
                <a:cs typeface="微软雅黑"/>
              </a:rPr>
              <a:t>析</a:t>
            </a:r>
            <a:r>
              <a:rPr lang="en-US" altLang="zh-CN" sz="996" spc="0" dirty="0">
                <a:solidFill>
                  <a:srgbClr val="0052D9"/>
                </a:solidFill>
                <a:latin typeface="微软雅黑"/>
                <a:ea typeface="微软雅黑"/>
                <a:cs typeface="微软雅黑"/>
              </a:rPr>
              <a:t>应</a:t>
            </a:r>
            <a:r>
              <a:rPr lang="en-US" altLang="zh-CN" sz="996" spc="-8" dirty="0">
                <a:solidFill>
                  <a:srgbClr val="0052D9"/>
                </a:solidFill>
                <a:latin typeface="微软雅黑"/>
                <a:ea typeface="微软雅黑"/>
                <a:cs typeface="微软雅黑"/>
              </a:rPr>
              <a:t>用</a:t>
            </a:r>
            <a:r>
              <a:rPr lang="en-US" altLang="zh-CN" sz="996" spc="0" dirty="0">
                <a:solidFill>
                  <a:srgbClr val="0052D9"/>
                </a:solidFill>
                <a:latin typeface="微软雅黑"/>
                <a:ea typeface="微软雅黑"/>
                <a:cs typeface="微软雅黑"/>
              </a:rPr>
              <a:t>增</a:t>
            </a:r>
            <a:r>
              <a:rPr lang="en-US" altLang="zh-CN" sz="996" spc="-8" dirty="0">
                <a:solidFill>
                  <a:srgbClr val="0052D9"/>
                </a:solidFill>
                <a:latin typeface="微软雅黑"/>
                <a:ea typeface="微软雅黑"/>
                <a:cs typeface="微软雅黑"/>
              </a:rPr>
              <a:t>强</a:t>
            </a:r>
            <a:endParaRPr lang="en-US" altLang="zh-CN" sz="996" dirty="0">
              <a:latin typeface="微软雅黑"/>
              <a:ea typeface="微软雅黑"/>
              <a:cs typeface="微软雅黑"/>
            </a:endParaRPr>
          </a:p>
        </p:txBody>
      </p:sp>
      <p:sp>
        <p:nvSpPr>
          <p:cNvPr id="1507" name="Text Box1507"/>
          <p:cNvSpPr txBox="1"/>
          <p:nvPr/>
        </p:nvSpPr>
        <p:spPr>
          <a:xfrm>
            <a:off x="9884918" y="3315238"/>
            <a:ext cx="1556004" cy="1330108"/>
          </a:xfrm>
          <a:prstGeom prst="rect">
            <a:avLst/>
          </a:prstGeom>
          <a:noFill/>
        </p:spPr>
        <p:txBody>
          <a:bodyPr wrap="square" lIns="0" tIns="0" rIns="0" rtlCol="0">
            <a:spAutoFit/>
          </a:bodyPr>
          <a:lstStyle/>
          <a:p>
            <a:pPr algn="l" rtl="0">
              <a:lnSpc>
                <a:spcPts val="1746"/>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采</a:t>
            </a:r>
            <a:r>
              <a:rPr lang="en-US" altLang="zh-CN" sz="996" spc="-8" dirty="0">
                <a:solidFill>
                  <a:srgbClr val="0052D9"/>
                </a:solidFill>
                <a:latin typeface="微软雅黑"/>
                <a:ea typeface="微软雅黑"/>
                <a:cs typeface="微软雅黑"/>
              </a:rPr>
              <a:t>集</a:t>
            </a:r>
            <a:r>
              <a:rPr lang="en-US" altLang="zh-CN" sz="996" spc="0" dirty="0">
                <a:solidFill>
                  <a:srgbClr val="0052D9"/>
                </a:solidFill>
                <a:latin typeface="微软雅黑"/>
                <a:ea typeface="微软雅黑"/>
                <a:cs typeface="微软雅黑"/>
              </a:rPr>
              <a:t>能</a:t>
            </a:r>
            <a:r>
              <a:rPr lang="en-US" altLang="zh-CN" sz="996" spc="-8" dirty="0">
                <a:solidFill>
                  <a:srgbClr val="0052D9"/>
                </a:solidFill>
                <a:latin typeface="微软雅黑"/>
                <a:ea typeface="微软雅黑"/>
                <a:cs typeface="微软雅黑"/>
              </a:rPr>
              <a:t>力</a:t>
            </a:r>
            <a:r>
              <a:rPr lang="en-US" altLang="zh-CN" sz="996" spc="0" dirty="0">
                <a:solidFill>
                  <a:srgbClr val="0052D9"/>
                </a:solidFill>
                <a:latin typeface="微软雅黑"/>
                <a:ea typeface="微软雅黑"/>
                <a:cs typeface="微软雅黑"/>
              </a:rPr>
              <a:t>迭</a:t>
            </a:r>
            <a:r>
              <a:rPr lang="en-US" altLang="zh-CN" sz="996" spc="-8" dirty="0">
                <a:solidFill>
                  <a:srgbClr val="0052D9"/>
                </a:solidFill>
                <a:latin typeface="微软雅黑"/>
                <a:ea typeface="微软雅黑"/>
                <a:cs typeface="微软雅黑"/>
              </a:rPr>
              <a:t>代</a:t>
            </a:r>
            <a:r>
              <a:rPr lang="en-US" altLang="zh-CN" sz="996" spc="0" dirty="0">
                <a:solidFill>
                  <a:srgbClr val="0052D9"/>
                </a:solidFill>
                <a:latin typeface="微软雅黑"/>
                <a:ea typeface="微软雅黑"/>
                <a:cs typeface="微软雅黑"/>
              </a:rPr>
              <a:t>升</a:t>
            </a:r>
            <a:r>
              <a:rPr lang="en-US" altLang="zh-CN" sz="996" spc="-8" dirty="0">
                <a:solidFill>
                  <a:srgbClr val="0052D9"/>
                </a:solidFill>
                <a:latin typeface="微软雅黑"/>
                <a:ea typeface="微软雅黑"/>
                <a:cs typeface="微软雅黑"/>
              </a:rPr>
              <a:t>级</a:t>
            </a:r>
            <a:r>
              <a:rPr lang="en-US" altLang="zh-CN" sz="996" dirty="0">
                <a:solidFill>
                  <a:srgbClr val="0052D9"/>
                </a:solidFill>
                <a:latin typeface="微软雅黑"/>
                <a:ea typeface="微软雅黑"/>
                <a:cs typeface="微软雅黑"/>
              </a:rPr>
              <a:t> </a:t>
            </a:r>
          </a:p>
          <a:p>
            <a:pPr algn="l" rtl="0">
              <a:lnSpc>
                <a:spcPts val="1746"/>
              </a:lnSpc>
            </a:pPr>
            <a:r>
              <a:rPr lang="en-US" altLang="zh-CN" sz="998" spc="-6" dirty="0">
                <a:solidFill>
                  <a:srgbClr val="0052D9"/>
                </a:solidFill>
                <a:latin typeface="微软雅黑"/>
                <a:ea typeface="微软雅黑"/>
                <a:cs typeface="微软雅黑"/>
              </a:rPr>
              <a:t>数</a:t>
            </a:r>
            <a:r>
              <a:rPr lang="en-US" altLang="zh-CN" sz="998" spc="-7" dirty="0">
                <a:solidFill>
                  <a:srgbClr val="0052D9"/>
                </a:solidFill>
                <a:latin typeface="微软雅黑"/>
                <a:ea typeface="微软雅黑"/>
                <a:cs typeface="微软雅黑"/>
              </a:rPr>
              <a:t>据</a:t>
            </a:r>
            <a:r>
              <a:rPr lang="en-US" altLang="zh-CN" sz="998" spc="-6" dirty="0">
                <a:solidFill>
                  <a:srgbClr val="0052D9"/>
                </a:solidFill>
                <a:latin typeface="微软雅黑"/>
                <a:ea typeface="微软雅黑"/>
                <a:cs typeface="微软雅黑"/>
              </a:rPr>
              <a:t>治</a:t>
            </a:r>
            <a:r>
              <a:rPr lang="en-US" altLang="zh-CN" sz="998" spc="-7" dirty="0">
                <a:solidFill>
                  <a:srgbClr val="0052D9"/>
                </a:solidFill>
                <a:latin typeface="微软雅黑"/>
                <a:ea typeface="微软雅黑"/>
                <a:cs typeface="微软雅黑"/>
              </a:rPr>
              <a:t>理</a:t>
            </a:r>
            <a:r>
              <a:rPr lang="en-US" altLang="zh-CN" sz="998" spc="-6" dirty="0">
                <a:solidFill>
                  <a:srgbClr val="0052D9"/>
                </a:solidFill>
                <a:latin typeface="微软雅黑"/>
                <a:ea typeface="微软雅黑"/>
                <a:cs typeface="微软雅黑"/>
              </a:rPr>
              <a:t>能力</a:t>
            </a:r>
            <a:r>
              <a:rPr lang="en-US" altLang="zh-CN" sz="998" spc="-7" dirty="0">
                <a:solidFill>
                  <a:srgbClr val="0052D9"/>
                </a:solidFill>
                <a:latin typeface="微软雅黑"/>
                <a:ea typeface="微软雅黑"/>
                <a:cs typeface="微软雅黑"/>
              </a:rPr>
              <a:t>迭</a:t>
            </a:r>
            <a:r>
              <a:rPr lang="en-US" altLang="zh-CN" sz="998" spc="-6" dirty="0">
                <a:solidFill>
                  <a:srgbClr val="0052D9"/>
                </a:solidFill>
                <a:latin typeface="微软雅黑"/>
                <a:ea typeface="微软雅黑"/>
                <a:cs typeface="微软雅黑"/>
              </a:rPr>
              <a:t>代</a:t>
            </a:r>
            <a:r>
              <a:rPr lang="en-US" altLang="zh-CN" sz="998" spc="-7" dirty="0">
                <a:solidFill>
                  <a:srgbClr val="0052D9"/>
                </a:solidFill>
                <a:latin typeface="微软雅黑"/>
                <a:ea typeface="微软雅黑"/>
                <a:cs typeface="微软雅黑"/>
              </a:rPr>
              <a:t>升</a:t>
            </a:r>
            <a:r>
              <a:rPr lang="en-US" altLang="zh-CN" sz="998" spc="0" dirty="0">
                <a:solidFill>
                  <a:srgbClr val="0052D9"/>
                </a:solidFill>
                <a:latin typeface="微软雅黑"/>
                <a:ea typeface="微软雅黑"/>
                <a:cs typeface="微软雅黑"/>
              </a:rPr>
              <a:t>级</a:t>
            </a:r>
            <a:r>
              <a:rPr lang="en-US" altLang="zh-CN" sz="998" dirty="0">
                <a:solidFill>
                  <a:srgbClr val="0052D9"/>
                </a:solidFill>
                <a:latin typeface="微软雅黑"/>
                <a:ea typeface="微软雅黑"/>
                <a:cs typeface="微软雅黑"/>
              </a:rPr>
              <a:t> </a:t>
            </a:r>
          </a:p>
          <a:p>
            <a:pPr algn="l" rtl="0">
              <a:lnSpc>
                <a:spcPts val="1746"/>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分</a:t>
            </a:r>
            <a:r>
              <a:rPr lang="en-US" altLang="zh-CN" sz="996" spc="-8" dirty="0">
                <a:solidFill>
                  <a:srgbClr val="0052D9"/>
                </a:solidFill>
                <a:latin typeface="微软雅黑"/>
                <a:ea typeface="微软雅黑"/>
                <a:cs typeface="微软雅黑"/>
              </a:rPr>
              <a:t>析</a:t>
            </a:r>
            <a:r>
              <a:rPr lang="en-US" altLang="zh-CN" sz="996" spc="0" dirty="0">
                <a:solidFill>
                  <a:srgbClr val="0052D9"/>
                </a:solidFill>
                <a:latin typeface="微软雅黑"/>
                <a:ea typeface="微软雅黑"/>
                <a:cs typeface="微软雅黑"/>
              </a:rPr>
              <a:t>能</a:t>
            </a:r>
            <a:r>
              <a:rPr lang="en-US" altLang="zh-CN" sz="996" spc="-8" dirty="0">
                <a:solidFill>
                  <a:srgbClr val="0052D9"/>
                </a:solidFill>
                <a:latin typeface="微软雅黑"/>
                <a:ea typeface="微软雅黑"/>
                <a:cs typeface="微软雅黑"/>
              </a:rPr>
              <a:t>力</a:t>
            </a:r>
            <a:r>
              <a:rPr lang="en-US" altLang="zh-CN" sz="996" spc="0" dirty="0">
                <a:solidFill>
                  <a:srgbClr val="0052D9"/>
                </a:solidFill>
                <a:latin typeface="微软雅黑"/>
                <a:ea typeface="微软雅黑"/>
                <a:cs typeface="微软雅黑"/>
              </a:rPr>
              <a:t>迭</a:t>
            </a:r>
            <a:r>
              <a:rPr lang="en-US" altLang="zh-CN" sz="996" spc="-8" dirty="0">
                <a:solidFill>
                  <a:srgbClr val="0052D9"/>
                </a:solidFill>
                <a:latin typeface="微软雅黑"/>
                <a:ea typeface="微软雅黑"/>
                <a:cs typeface="微软雅黑"/>
              </a:rPr>
              <a:t>代</a:t>
            </a:r>
            <a:r>
              <a:rPr lang="en-US" altLang="zh-CN" sz="996" spc="0" dirty="0">
                <a:solidFill>
                  <a:srgbClr val="0052D9"/>
                </a:solidFill>
                <a:latin typeface="微软雅黑"/>
                <a:ea typeface="微软雅黑"/>
                <a:cs typeface="微软雅黑"/>
              </a:rPr>
              <a:t>升</a:t>
            </a:r>
            <a:r>
              <a:rPr lang="en-US" altLang="zh-CN" sz="996" spc="-8" dirty="0">
                <a:solidFill>
                  <a:srgbClr val="0052D9"/>
                </a:solidFill>
                <a:latin typeface="微软雅黑"/>
                <a:ea typeface="微软雅黑"/>
                <a:cs typeface="微软雅黑"/>
              </a:rPr>
              <a:t>级</a:t>
            </a:r>
            <a:r>
              <a:rPr lang="en-US" altLang="zh-CN" sz="996" dirty="0">
                <a:solidFill>
                  <a:srgbClr val="0052D9"/>
                </a:solidFill>
                <a:latin typeface="微软雅黑"/>
                <a:ea typeface="微软雅黑"/>
                <a:cs typeface="微软雅黑"/>
              </a:rPr>
              <a:t> </a:t>
            </a:r>
          </a:p>
          <a:p>
            <a:pPr algn="l" rtl="0">
              <a:lnSpc>
                <a:spcPts val="1746"/>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应</a:t>
            </a:r>
            <a:r>
              <a:rPr lang="en-US" altLang="zh-CN" sz="996" spc="-8" dirty="0">
                <a:solidFill>
                  <a:srgbClr val="0052D9"/>
                </a:solidFill>
                <a:latin typeface="微软雅黑"/>
                <a:ea typeface="微软雅黑"/>
                <a:cs typeface="微软雅黑"/>
              </a:rPr>
              <a:t>用</a:t>
            </a:r>
            <a:r>
              <a:rPr lang="en-US" altLang="zh-CN" sz="996" spc="0" dirty="0">
                <a:solidFill>
                  <a:srgbClr val="0052D9"/>
                </a:solidFill>
                <a:latin typeface="微软雅黑"/>
                <a:ea typeface="微软雅黑"/>
                <a:cs typeface="微软雅黑"/>
              </a:rPr>
              <a:t>能</a:t>
            </a:r>
            <a:r>
              <a:rPr lang="en-US" altLang="zh-CN" sz="996" spc="-8" dirty="0">
                <a:solidFill>
                  <a:srgbClr val="0052D9"/>
                </a:solidFill>
                <a:latin typeface="微软雅黑"/>
                <a:ea typeface="微软雅黑"/>
                <a:cs typeface="微软雅黑"/>
              </a:rPr>
              <a:t>力</a:t>
            </a:r>
            <a:r>
              <a:rPr lang="en-US" altLang="zh-CN" sz="996" spc="0" dirty="0">
                <a:solidFill>
                  <a:srgbClr val="0052D9"/>
                </a:solidFill>
                <a:latin typeface="微软雅黑"/>
                <a:ea typeface="微软雅黑"/>
                <a:cs typeface="微软雅黑"/>
              </a:rPr>
              <a:t>迭</a:t>
            </a:r>
            <a:r>
              <a:rPr lang="en-US" altLang="zh-CN" sz="996" spc="-8" dirty="0">
                <a:solidFill>
                  <a:srgbClr val="0052D9"/>
                </a:solidFill>
                <a:latin typeface="微软雅黑"/>
                <a:ea typeface="微软雅黑"/>
                <a:cs typeface="微软雅黑"/>
              </a:rPr>
              <a:t>代</a:t>
            </a:r>
            <a:r>
              <a:rPr lang="en-US" altLang="zh-CN" sz="996" spc="0" dirty="0">
                <a:solidFill>
                  <a:srgbClr val="0052D9"/>
                </a:solidFill>
                <a:latin typeface="微软雅黑"/>
                <a:ea typeface="微软雅黑"/>
                <a:cs typeface="微软雅黑"/>
              </a:rPr>
              <a:t>升</a:t>
            </a:r>
            <a:r>
              <a:rPr lang="en-US" altLang="zh-CN" sz="996" spc="-8" dirty="0">
                <a:solidFill>
                  <a:srgbClr val="0052D9"/>
                </a:solidFill>
                <a:latin typeface="微软雅黑"/>
                <a:ea typeface="微软雅黑"/>
                <a:cs typeface="微软雅黑"/>
              </a:rPr>
              <a:t>级</a:t>
            </a:r>
            <a:r>
              <a:rPr lang="en-US" altLang="zh-CN" sz="996" dirty="0">
                <a:solidFill>
                  <a:srgbClr val="0052D9"/>
                </a:solidFill>
                <a:latin typeface="微软雅黑"/>
                <a:ea typeface="微软雅黑"/>
                <a:cs typeface="微软雅黑"/>
              </a:rPr>
              <a:t> </a:t>
            </a:r>
          </a:p>
          <a:p>
            <a:pPr algn="l" rtl="0">
              <a:lnSpc>
                <a:spcPts val="1746"/>
              </a:lnSpc>
            </a:pP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共</a:t>
            </a:r>
            <a:r>
              <a:rPr lang="en-US" altLang="zh-CN" sz="996" spc="-8" dirty="0">
                <a:solidFill>
                  <a:srgbClr val="0052D9"/>
                </a:solidFill>
                <a:latin typeface="微软雅黑"/>
                <a:ea typeface="微软雅黑"/>
                <a:cs typeface="微软雅黑"/>
              </a:rPr>
              <a:t>享</a:t>
            </a:r>
            <a:r>
              <a:rPr lang="en-US" altLang="zh-CN" sz="996" spc="0" dirty="0">
                <a:solidFill>
                  <a:srgbClr val="0052D9"/>
                </a:solidFill>
                <a:latin typeface="微软雅黑"/>
                <a:ea typeface="微软雅黑"/>
                <a:cs typeface="微软雅黑"/>
              </a:rPr>
              <a:t>服</a:t>
            </a:r>
            <a:r>
              <a:rPr lang="en-US" altLang="zh-CN" sz="996" spc="-8" dirty="0">
                <a:solidFill>
                  <a:srgbClr val="0052D9"/>
                </a:solidFill>
                <a:latin typeface="微软雅黑"/>
                <a:ea typeface="微软雅黑"/>
                <a:cs typeface="微软雅黑"/>
              </a:rPr>
              <a:t>务</a:t>
            </a:r>
            <a:r>
              <a:rPr lang="en-US" altLang="zh-CN" sz="996" spc="0" dirty="0">
                <a:solidFill>
                  <a:srgbClr val="0052D9"/>
                </a:solidFill>
                <a:latin typeface="微软雅黑"/>
                <a:ea typeface="微软雅黑"/>
                <a:cs typeface="微软雅黑"/>
              </a:rPr>
              <a:t>能</a:t>
            </a:r>
            <a:r>
              <a:rPr lang="en-US" altLang="zh-CN" sz="996" spc="-8" dirty="0">
                <a:solidFill>
                  <a:srgbClr val="0052D9"/>
                </a:solidFill>
                <a:latin typeface="微软雅黑"/>
                <a:ea typeface="微软雅黑"/>
                <a:cs typeface="微软雅黑"/>
              </a:rPr>
              <a:t>力</a:t>
            </a:r>
            <a:r>
              <a:rPr lang="en-US" altLang="zh-CN" sz="996" spc="0" dirty="0">
                <a:solidFill>
                  <a:srgbClr val="0052D9"/>
                </a:solidFill>
                <a:latin typeface="微软雅黑"/>
                <a:ea typeface="微软雅黑"/>
                <a:cs typeface="微软雅黑"/>
              </a:rPr>
              <a:t>迭</a:t>
            </a:r>
            <a:r>
              <a:rPr lang="en-US" altLang="zh-CN" sz="996" spc="-8" dirty="0">
                <a:solidFill>
                  <a:srgbClr val="0052D9"/>
                </a:solidFill>
                <a:latin typeface="微软雅黑"/>
                <a:ea typeface="微软雅黑"/>
                <a:cs typeface="微软雅黑"/>
              </a:rPr>
              <a:t>代</a:t>
            </a:r>
            <a:r>
              <a:rPr lang="en-US" altLang="zh-CN" sz="996" spc="0" dirty="0">
                <a:solidFill>
                  <a:srgbClr val="0052D9"/>
                </a:solidFill>
                <a:latin typeface="微软雅黑"/>
                <a:ea typeface="微软雅黑"/>
                <a:cs typeface="微软雅黑"/>
              </a:rPr>
              <a:t>升</a:t>
            </a:r>
            <a:r>
              <a:rPr lang="en-US" altLang="zh-CN" sz="996" spc="-8" dirty="0">
                <a:solidFill>
                  <a:srgbClr val="0052D9"/>
                </a:solidFill>
                <a:latin typeface="微软雅黑"/>
                <a:ea typeface="微软雅黑"/>
                <a:cs typeface="微软雅黑"/>
              </a:rPr>
              <a:t>级</a:t>
            </a:r>
            <a:r>
              <a:rPr lang="en-US" altLang="zh-CN" sz="996" spc="0" dirty="0">
                <a:solidFill>
                  <a:srgbClr val="0052D9"/>
                </a:solidFill>
                <a:latin typeface="微软雅黑"/>
                <a:ea typeface="微软雅黑"/>
                <a:cs typeface="微软雅黑"/>
              </a:rPr>
              <a:t>场</a:t>
            </a:r>
            <a:r>
              <a:rPr lang="en-US" altLang="zh-CN" sz="996" spc="-8" dirty="0">
                <a:solidFill>
                  <a:srgbClr val="0052D9"/>
                </a:solidFill>
                <a:latin typeface="微软雅黑"/>
                <a:ea typeface="微软雅黑"/>
                <a:cs typeface="微软雅黑"/>
              </a:rPr>
              <a:t>景</a:t>
            </a:r>
            <a:r>
              <a:rPr lang="en-US" altLang="zh-CN" sz="996" spc="0" dirty="0">
                <a:solidFill>
                  <a:srgbClr val="0052D9"/>
                </a:solidFill>
                <a:latin typeface="微软雅黑"/>
                <a:ea typeface="微软雅黑"/>
                <a:cs typeface="微软雅黑"/>
              </a:rPr>
              <a:t>应</a:t>
            </a:r>
            <a:r>
              <a:rPr lang="en-US" altLang="zh-CN" sz="996" spc="-8" dirty="0">
                <a:solidFill>
                  <a:srgbClr val="0052D9"/>
                </a:solidFill>
                <a:latin typeface="微软雅黑"/>
                <a:ea typeface="微软雅黑"/>
                <a:cs typeface="微软雅黑"/>
              </a:rPr>
              <a:t>用</a:t>
            </a:r>
            <a:r>
              <a:rPr lang="en-US" altLang="zh-CN" sz="996" spc="0" dirty="0">
                <a:solidFill>
                  <a:srgbClr val="0052D9"/>
                </a:solidFill>
                <a:latin typeface="微软雅黑"/>
                <a:ea typeface="微软雅黑"/>
                <a:cs typeface="微软雅黑"/>
              </a:rPr>
              <a:t>持</a:t>
            </a:r>
            <a:r>
              <a:rPr lang="en-US" altLang="zh-CN" sz="996" spc="-8" dirty="0">
                <a:solidFill>
                  <a:srgbClr val="0052D9"/>
                </a:solidFill>
                <a:latin typeface="微软雅黑"/>
                <a:ea typeface="微软雅黑"/>
                <a:cs typeface="微软雅黑"/>
              </a:rPr>
              <a:t>续</a:t>
            </a:r>
            <a:r>
              <a:rPr lang="en-US" altLang="zh-CN" sz="996" spc="0" dirty="0">
                <a:solidFill>
                  <a:srgbClr val="0052D9"/>
                </a:solidFill>
                <a:latin typeface="微软雅黑"/>
                <a:ea typeface="微软雅黑"/>
                <a:cs typeface="微软雅黑"/>
              </a:rPr>
              <a:t>推</a:t>
            </a:r>
            <a:r>
              <a:rPr lang="en-US" altLang="zh-CN" sz="996" spc="-8" dirty="0">
                <a:solidFill>
                  <a:srgbClr val="0052D9"/>
                </a:solidFill>
                <a:latin typeface="微软雅黑"/>
                <a:ea typeface="微软雅黑"/>
                <a:cs typeface="微软雅黑"/>
              </a:rPr>
              <a:t>进</a:t>
            </a:r>
            <a:r>
              <a:rPr lang="en-US" altLang="zh-CN" sz="996" dirty="0">
                <a:solidFill>
                  <a:srgbClr val="0052D9"/>
                </a:solidFill>
                <a:latin typeface="微软雅黑"/>
                <a:ea typeface="微软雅黑"/>
                <a:cs typeface="微软雅黑"/>
              </a:rPr>
              <a:t> </a:t>
            </a:r>
          </a:p>
        </p:txBody>
      </p:sp>
      <p:sp>
        <p:nvSpPr>
          <p:cNvPr id="1508" name="Text Box1508"/>
          <p:cNvSpPr txBox="1"/>
          <p:nvPr/>
        </p:nvSpPr>
        <p:spPr>
          <a:xfrm>
            <a:off x="550164" y="5516271"/>
            <a:ext cx="2629154" cy="199796"/>
          </a:xfrm>
          <a:prstGeom prst="rect">
            <a:avLst/>
          </a:prstGeom>
          <a:noFill/>
        </p:spPr>
        <p:txBody>
          <a:bodyPr wrap="square" lIns="0" tIns="0" rIns="0" rtlCol="0">
            <a:spAutoFit/>
          </a:bodyPr>
          <a:lstStyle/>
          <a:p>
            <a:pPr algn="l" rtl="0">
              <a:lnSpc>
                <a:spcPts val="1573"/>
              </a:lnSpc>
            </a:pPr>
            <a:r>
              <a:rPr lang="en-US" altLang="zh-CN" sz="1200" b="1" spc="0" dirty="0">
                <a:solidFill>
                  <a:srgbClr val="FFFFFF"/>
                </a:solidFill>
                <a:latin typeface="微软雅黑"/>
                <a:ea typeface="微软雅黑"/>
                <a:cs typeface="微软雅黑"/>
              </a:rPr>
              <a:t>搭建技术基础平台，探索平台应用能力</a:t>
            </a:r>
            <a:endParaRPr lang="en-US" altLang="zh-CN" sz="1200" dirty="0">
              <a:latin typeface="微软雅黑"/>
              <a:ea typeface="微软雅黑"/>
              <a:cs typeface="微软雅黑"/>
            </a:endParaRPr>
          </a:p>
        </p:txBody>
      </p:sp>
      <p:sp>
        <p:nvSpPr>
          <p:cNvPr id="1512" name="Text Box1512"/>
          <p:cNvSpPr txBox="1"/>
          <p:nvPr/>
        </p:nvSpPr>
        <p:spPr>
          <a:xfrm>
            <a:off x="6662674" y="6590515"/>
            <a:ext cx="297591" cy="146099"/>
          </a:xfrm>
          <a:prstGeom prst="rect">
            <a:avLst/>
          </a:prstGeom>
          <a:noFill/>
        </p:spPr>
        <p:txBody>
          <a:bodyPr wrap="square" lIns="0" tIns="0" rIns="0" rtlCol="0">
            <a:spAutoFit/>
          </a:bodyPr>
          <a:lstStyle/>
          <a:p>
            <a:pPr algn="l" rtl="0">
              <a:lnSpc>
                <a:spcPts val="1150"/>
              </a:lnSpc>
            </a:pPr>
            <a:r>
              <a:rPr lang="en-US" altLang="zh-CN" sz="996" spc="0" dirty="0">
                <a:solidFill>
                  <a:srgbClr val="0052D9"/>
                </a:solidFill>
                <a:latin typeface="Arial"/>
                <a:ea typeface="Arial"/>
                <a:cs typeface="Arial"/>
              </a:rPr>
              <a:t>•</a:t>
            </a:r>
            <a:r>
              <a:rPr lang="en-US" altLang="zh-CN" sz="996" spc="728"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a:latin typeface="Calibri"/>
              <a:ea typeface="Calibri"/>
              <a:cs typeface="Calibri"/>
            </a:endParaRPr>
          </a:p>
        </p:txBody>
      </p:sp>
      <p:grpSp>
        <p:nvGrpSpPr>
          <p:cNvPr id="2" name="组合 1">
            <a:extLst>
              <a:ext uri="{FF2B5EF4-FFF2-40B4-BE49-F238E27FC236}">
                <a16:creationId xmlns:a16="http://schemas.microsoft.com/office/drawing/2014/main" id="{057CD6F2-8435-E66D-9549-FE730CF8CB03}"/>
              </a:ext>
            </a:extLst>
          </p:cNvPr>
          <p:cNvGrpSpPr/>
          <p:nvPr/>
        </p:nvGrpSpPr>
        <p:grpSpPr>
          <a:xfrm>
            <a:off x="-30480" y="6641104"/>
            <a:ext cx="12192000" cy="228600"/>
            <a:chOff x="0" y="6629400"/>
            <a:chExt cx="12192000" cy="228600"/>
          </a:xfrm>
        </p:grpSpPr>
        <p:grpSp>
          <p:nvGrpSpPr>
            <p:cNvPr id="3" name="组合 2">
              <a:extLst>
                <a:ext uri="{FF2B5EF4-FFF2-40B4-BE49-F238E27FC236}">
                  <a16:creationId xmlns:a16="http://schemas.microsoft.com/office/drawing/2014/main" id="{F41C28FD-A642-A78B-299A-FF80417C4C4B}"/>
                </a:ext>
              </a:extLst>
            </p:cNvPr>
            <p:cNvGrpSpPr/>
            <p:nvPr/>
          </p:nvGrpSpPr>
          <p:grpSpPr>
            <a:xfrm>
              <a:off x="0" y="6629400"/>
              <a:ext cx="6096000" cy="228600"/>
              <a:chOff x="0" y="6629400"/>
              <a:chExt cx="6822268" cy="228600"/>
            </a:xfrm>
          </p:grpSpPr>
          <p:sp>
            <p:nvSpPr>
              <p:cNvPr id="9" name="矩形 8">
                <a:extLst>
                  <a:ext uri="{FF2B5EF4-FFF2-40B4-BE49-F238E27FC236}">
                    <a16:creationId xmlns:a16="http://schemas.microsoft.com/office/drawing/2014/main" id="{F1372039-A29D-2001-019E-143AA7B58675}"/>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0C76E767-93E7-F095-CA63-A4A799E2435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D1B2DE2B-31A3-39FF-9106-C1CD6EA7B8EB}"/>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C13B681F-1FEC-E557-2254-386F39FE87C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 name="组合 3">
              <a:extLst>
                <a:ext uri="{FF2B5EF4-FFF2-40B4-BE49-F238E27FC236}">
                  <a16:creationId xmlns:a16="http://schemas.microsoft.com/office/drawing/2014/main" id="{29F8EAF8-7F12-E2D4-FDCE-0311A508B744}"/>
                </a:ext>
              </a:extLst>
            </p:cNvPr>
            <p:cNvGrpSpPr/>
            <p:nvPr/>
          </p:nvGrpSpPr>
          <p:grpSpPr>
            <a:xfrm>
              <a:off x="6096000" y="6629400"/>
              <a:ext cx="6096000" cy="228600"/>
              <a:chOff x="0" y="6629400"/>
              <a:chExt cx="6822268" cy="228600"/>
            </a:xfrm>
          </p:grpSpPr>
          <p:sp>
            <p:nvSpPr>
              <p:cNvPr id="5" name="矩形 4">
                <a:extLst>
                  <a:ext uri="{FF2B5EF4-FFF2-40B4-BE49-F238E27FC236}">
                    <a16:creationId xmlns:a16="http://schemas.microsoft.com/office/drawing/2014/main" id="{D2B3B93C-A47D-4916-F511-EA6A8E36269A}"/>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6" name="矩形 5">
                <a:extLst>
                  <a:ext uri="{FF2B5EF4-FFF2-40B4-BE49-F238E27FC236}">
                    <a16:creationId xmlns:a16="http://schemas.microsoft.com/office/drawing/2014/main" id="{B09FA471-0542-5D12-D413-75833228D2B9}"/>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82199499-232B-D6F4-45A2-76E8A28DDD9E}"/>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97A157F4-C87F-B914-8FEF-C979599076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3" name="Text Box1499">
            <a:extLst>
              <a:ext uri="{FF2B5EF4-FFF2-40B4-BE49-F238E27FC236}">
                <a16:creationId xmlns:a16="http://schemas.microsoft.com/office/drawing/2014/main" id="{6456EC74-8844-B75E-3687-4356B7B4F229}"/>
              </a:ext>
            </a:extLst>
          </p:cNvPr>
          <p:cNvSpPr txBox="1"/>
          <p:nvPr/>
        </p:nvSpPr>
        <p:spPr>
          <a:xfrm>
            <a:off x="1013015" y="3290634"/>
            <a:ext cx="1306068" cy="1368580"/>
          </a:xfrm>
          <a:prstGeom prst="rect">
            <a:avLst/>
          </a:prstGeom>
          <a:noFill/>
        </p:spPr>
        <p:txBody>
          <a:bodyPr wrap="square" lIns="0" tIns="0" rIns="0" rtlCol="0">
            <a:spAutoFit/>
          </a:bodyPr>
          <a:lstStyle/>
          <a:p>
            <a:pPr>
              <a:lnSpc>
                <a:spcPts val="1306"/>
              </a:lnSpc>
            </a:pPr>
            <a:r>
              <a:rPr lang="zh-CN" altLang="en-US" sz="996" dirty="0">
                <a:latin typeface="微软雅黑"/>
                <a:ea typeface="微软雅黑"/>
                <a:cs typeface="微软雅黑"/>
              </a:rPr>
              <a:t>数据清洗</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数据存储</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数据采集</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数据平台建设</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p:txBody>
      </p:sp>
      <p:sp>
        <p:nvSpPr>
          <p:cNvPr id="15" name="箭头: 下 14">
            <a:extLst>
              <a:ext uri="{FF2B5EF4-FFF2-40B4-BE49-F238E27FC236}">
                <a16:creationId xmlns:a16="http://schemas.microsoft.com/office/drawing/2014/main" id="{CA06D291-5700-82F0-5D05-393952F6474E}"/>
              </a:ext>
            </a:extLst>
          </p:cNvPr>
          <p:cNvSpPr/>
          <p:nvPr/>
        </p:nvSpPr>
        <p:spPr>
          <a:xfrm rot="10800000">
            <a:off x="1905261" y="3440175"/>
            <a:ext cx="152446" cy="1076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 Box1499">
            <a:extLst>
              <a:ext uri="{FF2B5EF4-FFF2-40B4-BE49-F238E27FC236}">
                <a16:creationId xmlns:a16="http://schemas.microsoft.com/office/drawing/2014/main" id="{3C7A5D18-350E-CFE1-2FDD-908FE64B3C72}"/>
              </a:ext>
            </a:extLst>
          </p:cNvPr>
          <p:cNvSpPr txBox="1"/>
          <p:nvPr/>
        </p:nvSpPr>
        <p:spPr>
          <a:xfrm>
            <a:off x="3817429" y="1920226"/>
            <a:ext cx="1306068" cy="1201867"/>
          </a:xfrm>
          <a:prstGeom prst="rect">
            <a:avLst/>
          </a:prstGeom>
          <a:noFill/>
        </p:spPr>
        <p:txBody>
          <a:bodyPr wrap="square" lIns="0" tIns="0" rIns="0" rtlCol="0">
            <a:spAutoFit/>
          </a:bodyPr>
          <a:lstStyle/>
          <a:p>
            <a:pPr>
              <a:lnSpc>
                <a:spcPts val="1306"/>
              </a:lnSpc>
            </a:pPr>
            <a:r>
              <a:rPr lang="zh-CN" altLang="en-US" sz="996" dirty="0">
                <a:latin typeface="微软雅黑"/>
                <a:ea typeface="微软雅黑"/>
                <a:cs typeface="微软雅黑"/>
              </a:rPr>
              <a:t>数据分析类应用</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公共模型层建设</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主题</a:t>
            </a:r>
            <a:r>
              <a:rPr lang="en-US" altLang="zh-CN" sz="996" dirty="0">
                <a:latin typeface="微软雅黑"/>
                <a:ea typeface="微软雅黑"/>
                <a:cs typeface="微软雅黑"/>
              </a:rPr>
              <a:t>/</a:t>
            </a:r>
            <a:r>
              <a:rPr lang="zh-CN" altLang="en-US" sz="996" dirty="0">
                <a:latin typeface="微软雅黑"/>
                <a:ea typeface="微软雅黑"/>
                <a:cs typeface="微软雅黑"/>
              </a:rPr>
              <a:t>数据域划分</a:t>
            </a:r>
            <a:endParaRPr lang="en-US" altLang="zh-CN" sz="996" dirty="0">
              <a:latin typeface="微软雅黑"/>
              <a:ea typeface="微软雅黑"/>
              <a:cs typeface="微软雅黑"/>
            </a:endParaRPr>
          </a:p>
          <a:p>
            <a:pPr algn="l" rtl="0">
              <a:lnSpc>
                <a:spcPts val="1306"/>
              </a:lnSpc>
            </a:pPr>
            <a:endParaRPr lang="en-US" altLang="zh-CN" sz="996" dirty="0">
              <a:latin typeface="微软雅黑"/>
              <a:ea typeface="微软雅黑"/>
              <a:cs typeface="微软雅黑"/>
            </a:endParaRPr>
          </a:p>
          <a:p>
            <a:pPr algn="l" rtl="0">
              <a:lnSpc>
                <a:spcPts val="1306"/>
              </a:lnSpc>
            </a:pPr>
            <a:r>
              <a:rPr lang="zh-CN" altLang="en-US" sz="996" dirty="0">
                <a:latin typeface="微软雅黑"/>
                <a:ea typeface="微软雅黑"/>
                <a:cs typeface="微软雅黑"/>
              </a:rPr>
              <a:t>数仓模型建设</a:t>
            </a:r>
            <a:endParaRPr lang="en-US" altLang="zh-CN" sz="996" dirty="0">
              <a:latin typeface="微软雅黑"/>
              <a:ea typeface="微软雅黑"/>
              <a:cs typeface="微软雅黑"/>
            </a:endParaRPr>
          </a:p>
        </p:txBody>
      </p:sp>
      <p:pic>
        <p:nvPicPr>
          <p:cNvPr id="17" name="图片 16">
            <a:extLst>
              <a:ext uri="{FF2B5EF4-FFF2-40B4-BE49-F238E27FC236}">
                <a16:creationId xmlns:a16="http://schemas.microsoft.com/office/drawing/2014/main" id="{A3251EB9-22E1-EF4F-B88B-5A3B9F9496D2}"/>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1" t="27927" r="23069" b="21840"/>
          <a:stretch/>
        </p:blipFill>
        <p:spPr>
          <a:xfrm>
            <a:off x="-66675" y="34000"/>
            <a:ext cx="1864487" cy="1217453"/>
          </a:xfrm>
          <a:prstGeom prst="rect">
            <a:avLst/>
          </a:prstGeom>
        </p:spPr>
      </p:pic>
      <p:sp>
        <p:nvSpPr>
          <p:cNvPr id="18" name="文本框 17">
            <a:extLst>
              <a:ext uri="{FF2B5EF4-FFF2-40B4-BE49-F238E27FC236}">
                <a16:creationId xmlns:a16="http://schemas.microsoft.com/office/drawing/2014/main" id="{52CC6B09-EF1E-87F6-61AD-969DD2506FB6}"/>
              </a:ext>
            </a:extLst>
          </p:cNvPr>
          <p:cNvSpPr txBox="1"/>
          <p:nvPr/>
        </p:nvSpPr>
        <p:spPr>
          <a:xfrm>
            <a:off x="342202" y="381116"/>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sp>
        <p:nvSpPr>
          <p:cNvPr id="19" name="矩形 18">
            <a:extLst>
              <a:ext uri="{FF2B5EF4-FFF2-40B4-BE49-F238E27FC236}">
                <a16:creationId xmlns:a16="http://schemas.microsoft.com/office/drawing/2014/main" id="{B5D9F8D3-19D6-730C-DE5D-2BCAEC3BECDC}"/>
              </a:ext>
            </a:extLst>
          </p:cNvPr>
          <p:cNvSpPr/>
          <p:nvPr/>
        </p:nvSpPr>
        <p:spPr>
          <a:xfrm>
            <a:off x="1753988" y="416959"/>
            <a:ext cx="1724446" cy="451534"/>
          </a:xfrm>
          <a:prstGeom prst="rect">
            <a:avLst/>
          </a:prstGeom>
        </p:spPr>
        <p:txBody>
          <a:bodyPr wrap="none">
            <a:spAutoFit/>
          </a:bodyPr>
          <a:lstStyle/>
          <a:p>
            <a:pPr algn="l" rtl="0">
              <a:lnSpc>
                <a:spcPts val="3146"/>
              </a:lnSpc>
            </a:pPr>
            <a:r>
              <a:rPr lang="en-US" altLang="zh-CN" sz="2000" b="1" spc="0" dirty="0">
                <a:latin typeface="微软雅黑"/>
                <a:ea typeface="微软雅黑"/>
                <a:cs typeface="微软雅黑"/>
              </a:rPr>
              <a:t>建设总</a:t>
            </a:r>
            <a:r>
              <a:rPr lang="en-US" altLang="zh-CN" sz="2000" b="1" spc="7" dirty="0">
                <a:latin typeface="微软雅黑"/>
                <a:ea typeface="微软雅黑"/>
                <a:cs typeface="微软雅黑"/>
              </a:rPr>
              <a:t>体</a:t>
            </a:r>
            <a:r>
              <a:rPr lang="en-US" altLang="zh-CN" sz="2000" b="1" spc="0" dirty="0">
                <a:latin typeface="微软雅黑"/>
                <a:ea typeface="微软雅黑"/>
                <a:cs typeface="微软雅黑"/>
              </a:rPr>
              <a:t>思路</a:t>
            </a:r>
            <a:endParaRPr lang="en-US" altLang="zh-CN" sz="2000" dirty="0">
              <a:latin typeface="微软雅黑"/>
              <a:ea typeface="微软雅黑"/>
              <a:cs typeface="微软雅黑"/>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8" name="Image1808"/>
          <p:cNvPicPr>
            <a:picLocks noChangeAspect="1"/>
          </p:cNvPicPr>
          <p:nvPr/>
        </p:nvPicPr>
        <p:blipFill>
          <a:blip r:embed="rId2"/>
          <a:stretch>
            <a:fillRect/>
          </a:stretch>
        </p:blipFill>
        <p:spPr>
          <a:xfrm>
            <a:off x="-18414" y="34192"/>
            <a:ext cx="12192000" cy="6832600"/>
          </a:xfrm>
          <a:prstGeom prst="rect">
            <a:avLst/>
          </a:prstGeom>
          <a:noFill/>
        </p:spPr>
      </p:pic>
      <p:sp>
        <p:nvSpPr>
          <p:cNvPr id="1809" name="Text Box1809"/>
          <p:cNvSpPr txBox="1"/>
          <p:nvPr/>
        </p:nvSpPr>
        <p:spPr>
          <a:xfrm>
            <a:off x="1939256" y="351014"/>
            <a:ext cx="1868424" cy="417550"/>
          </a:xfrm>
          <a:prstGeom prst="rect">
            <a:avLst/>
          </a:prstGeom>
          <a:noFill/>
        </p:spPr>
        <p:txBody>
          <a:bodyPr wrap="square" lIns="0" tIns="0" rIns="0" rtlCol="0">
            <a:spAutoFit/>
          </a:bodyPr>
          <a:lstStyle/>
          <a:p>
            <a:pPr algn="l" rtl="0">
              <a:lnSpc>
                <a:spcPts val="3146"/>
              </a:lnSpc>
            </a:pPr>
            <a:r>
              <a:rPr lang="en-US" altLang="zh-CN" sz="2400" b="1" spc="0" dirty="0">
                <a:latin typeface="微软雅黑"/>
                <a:ea typeface="微软雅黑"/>
                <a:cs typeface="微软雅黑"/>
              </a:rPr>
              <a:t>建设总</a:t>
            </a:r>
            <a:r>
              <a:rPr lang="en-US" altLang="zh-CN" sz="2400" b="1" spc="7" dirty="0">
                <a:latin typeface="微软雅黑"/>
                <a:ea typeface="微软雅黑"/>
                <a:cs typeface="微软雅黑"/>
              </a:rPr>
              <a:t>体</a:t>
            </a:r>
            <a:r>
              <a:rPr lang="en-US" altLang="zh-CN" sz="2400" b="1" spc="0" dirty="0">
                <a:latin typeface="微软雅黑"/>
                <a:ea typeface="微软雅黑"/>
                <a:cs typeface="微软雅黑"/>
              </a:rPr>
              <a:t>思路</a:t>
            </a:r>
            <a:endParaRPr lang="en-US" altLang="zh-CN" sz="2400" dirty="0">
              <a:latin typeface="微软雅黑"/>
              <a:ea typeface="微软雅黑"/>
              <a:cs typeface="微软雅黑"/>
            </a:endParaRPr>
          </a:p>
        </p:txBody>
      </p:sp>
      <p:sp>
        <p:nvSpPr>
          <p:cNvPr id="1810" name="Text Box1810"/>
          <p:cNvSpPr txBox="1"/>
          <p:nvPr/>
        </p:nvSpPr>
        <p:spPr>
          <a:xfrm>
            <a:off x="1424661" y="886579"/>
            <a:ext cx="646176" cy="265729"/>
          </a:xfrm>
          <a:prstGeom prst="rect">
            <a:avLst/>
          </a:prstGeom>
          <a:noFill/>
        </p:spPr>
        <p:txBody>
          <a:bodyPr wrap="square" lIns="0" tIns="0" rIns="0" rtlCol="0">
            <a:spAutoFit/>
          </a:bodyPr>
          <a:lstStyle/>
          <a:p>
            <a:pPr algn="l" rtl="0">
              <a:lnSpc>
                <a:spcPts val="2092"/>
              </a:lnSpc>
            </a:pPr>
            <a:r>
              <a:rPr lang="en-US" altLang="zh-CN" sz="1596" b="1" spc="0" dirty="0">
                <a:solidFill>
                  <a:srgbClr val="0052D9"/>
                </a:solidFill>
                <a:latin typeface="微软雅黑"/>
                <a:ea typeface="微软雅黑"/>
                <a:cs typeface="微软雅黑"/>
              </a:rPr>
              <a:t>数</a:t>
            </a:r>
            <a:r>
              <a:rPr lang="en-US" altLang="zh-CN" sz="1596" b="1" spc="-8" dirty="0">
                <a:solidFill>
                  <a:srgbClr val="0052D9"/>
                </a:solidFill>
                <a:latin typeface="微软雅黑"/>
                <a:ea typeface="微软雅黑"/>
                <a:cs typeface="微软雅黑"/>
              </a:rPr>
              <a:t>据</a:t>
            </a:r>
            <a:r>
              <a:rPr lang="en-US" altLang="zh-CN" sz="1596" b="1" spc="0" dirty="0">
                <a:solidFill>
                  <a:srgbClr val="0052D9"/>
                </a:solidFill>
                <a:latin typeface="微软雅黑"/>
                <a:ea typeface="微软雅黑"/>
                <a:cs typeface="微软雅黑"/>
              </a:rPr>
              <a:t>源</a:t>
            </a:r>
            <a:endParaRPr lang="en-US" altLang="zh-CN" sz="1596" dirty="0">
              <a:latin typeface="微软雅黑"/>
              <a:ea typeface="微软雅黑"/>
              <a:cs typeface="微软雅黑"/>
            </a:endParaRPr>
          </a:p>
        </p:txBody>
      </p:sp>
      <p:sp>
        <p:nvSpPr>
          <p:cNvPr id="1811" name="Text Box1811"/>
          <p:cNvSpPr txBox="1"/>
          <p:nvPr/>
        </p:nvSpPr>
        <p:spPr>
          <a:xfrm>
            <a:off x="4417466" y="896776"/>
            <a:ext cx="1456944" cy="296813"/>
          </a:xfrm>
          <a:prstGeom prst="rect">
            <a:avLst/>
          </a:prstGeom>
          <a:noFill/>
        </p:spPr>
        <p:txBody>
          <a:bodyPr wrap="square" lIns="0" tIns="0" rIns="0" rtlCol="0">
            <a:spAutoFit/>
          </a:bodyPr>
          <a:lstStyle/>
          <a:p>
            <a:pPr algn="l" rtl="0">
              <a:lnSpc>
                <a:spcPts val="2092"/>
              </a:lnSpc>
            </a:pPr>
            <a:r>
              <a:rPr lang="en-US" altLang="zh-CN" sz="1596" b="1" spc="0" dirty="0">
                <a:solidFill>
                  <a:srgbClr val="0052D9"/>
                </a:solidFill>
                <a:latin typeface="微软雅黑"/>
                <a:ea typeface="微软雅黑"/>
                <a:cs typeface="微软雅黑"/>
              </a:rPr>
              <a:t>数</a:t>
            </a:r>
            <a:r>
              <a:rPr lang="en-US" altLang="zh-CN" sz="1596" b="1" spc="-8" dirty="0">
                <a:solidFill>
                  <a:srgbClr val="0052D9"/>
                </a:solidFill>
                <a:latin typeface="微软雅黑"/>
                <a:ea typeface="微软雅黑"/>
                <a:cs typeface="微软雅黑"/>
              </a:rPr>
              <a:t>据</a:t>
            </a:r>
            <a:r>
              <a:rPr lang="zh-CN" altLang="en-US" sz="1596" b="1" dirty="0">
                <a:solidFill>
                  <a:srgbClr val="0052D9"/>
                </a:solidFill>
                <a:latin typeface="微软雅黑"/>
                <a:ea typeface="微软雅黑"/>
                <a:cs typeface="微软雅黑"/>
              </a:rPr>
              <a:t>入仓</a:t>
            </a:r>
            <a:endParaRPr lang="en-US" altLang="zh-CN" sz="1596" dirty="0">
              <a:latin typeface="微软雅黑"/>
              <a:ea typeface="微软雅黑"/>
              <a:cs typeface="微软雅黑"/>
            </a:endParaRPr>
          </a:p>
        </p:txBody>
      </p:sp>
      <p:sp>
        <p:nvSpPr>
          <p:cNvPr id="1812" name="Text Box1812"/>
          <p:cNvSpPr txBox="1"/>
          <p:nvPr/>
        </p:nvSpPr>
        <p:spPr>
          <a:xfrm>
            <a:off x="7991984" y="896776"/>
            <a:ext cx="1255776" cy="265729"/>
          </a:xfrm>
          <a:prstGeom prst="rect">
            <a:avLst/>
          </a:prstGeom>
          <a:noFill/>
        </p:spPr>
        <p:txBody>
          <a:bodyPr wrap="square" lIns="0" tIns="0" rIns="0" rtlCol="0">
            <a:spAutoFit/>
          </a:bodyPr>
          <a:lstStyle/>
          <a:p>
            <a:pPr algn="l" rtl="0">
              <a:lnSpc>
                <a:spcPts val="2092"/>
              </a:lnSpc>
            </a:pPr>
            <a:r>
              <a:rPr lang="en-US" altLang="zh-CN" sz="1596" b="1" spc="0" dirty="0">
                <a:solidFill>
                  <a:srgbClr val="0052D9"/>
                </a:solidFill>
                <a:latin typeface="微软雅黑"/>
                <a:ea typeface="微软雅黑"/>
                <a:cs typeface="微软雅黑"/>
              </a:rPr>
              <a:t>数</a:t>
            </a:r>
            <a:r>
              <a:rPr lang="en-US" altLang="zh-CN" sz="1596" b="1" spc="-6" dirty="0">
                <a:solidFill>
                  <a:srgbClr val="0052D9"/>
                </a:solidFill>
                <a:latin typeface="微软雅黑"/>
                <a:ea typeface="微软雅黑"/>
                <a:cs typeface="微软雅黑"/>
              </a:rPr>
              <a:t>据</a:t>
            </a:r>
            <a:r>
              <a:rPr lang="en-US" altLang="zh-CN" sz="1596" b="1" spc="0" dirty="0">
                <a:solidFill>
                  <a:srgbClr val="0052D9"/>
                </a:solidFill>
                <a:latin typeface="微软雅黑"/>
                <a:ea typeface="微软雅黑"/>
                <a:cs typeface="微软雅黑"/>
              </a:rPr>
              <a:t>分析应</a:t>
            </a:r>
            <a:r>
              <a:rPr lang="en-US" altLang="zh-CN" sz="1596" b="1" spc="-6" dirty="0">
                <a:solidFill>
                  <a:srgbClr val="0052D9"/>
                </a:solidFill>
                <a:latin typeface="微软雅黑"/>
                <a:ea typeface="微软雅黑"/>
                <a:cs typeface="微软雅黑"/>
              </a:rPr>
              <a:t>用</a:t>
            </a:r>
            <a:endParaRPr lang="en-US" altLang="zh-CN" sz="1596" dirty="0">
              <a:latin typeface="微软雅黑"/>
              <a:ea typeface="微软雅黑"/>
              <a:cs typeface="微软雅黑"/>
            </a:endParaRPr>
          </a:p>
        </p:txBody>
      </p:sp>
      <p:sp>
        <p:nvSpPr>
          <p:cNvPr id="1813" name="Text Box1813"/>
          <p:cNvSpPr txBox="1"/>
          <p:nvPr/>
        </p:nvSpPr>
        <p:spPr>
          <a:xfrm>
            <a:off x="10582147" y="886578"/>
            <a:ext cx="1254252" cy="265729"/>
          </a:xfrm>
          <a:prstGeom prst="rect">
            <a:avLst/>
          </a:prstGeom>
          <a:noFill/>
        </p:spPr>
        <p:txBody>
          <a:bodyPr wrap="square" lIns="0" tIns="0" rIns="0" rtlCol="0">
            <a:spAutoFit/>
          </a:bodyPr>
          <a:lstStyle/>
          <a:p>
            <a:pPr algn="l" rtl="0">
              <a:lnSpc>
                <a:spcPts val="2092"/>
              </a:lnSpc>
            </a:pPr>
            <a:r>
              <a:rPr lang="en-US" altLang="zh-CN" sz="1596" b="1" spc="0" dirty="0">
                <a:solidFill>
                  <a:srgbClr val="0052D9"/>
                </a:solidFill>
                <a:latin typeface="微软雅黑"/>
                <a:ea typeface="微软雅黑"/>
                <a:cs typeface="微软雅黑"/>
              </a:rPr>
              <a:t>数</a:t>
            </a:r>
            <a:r>
              <a:rPr lang="en-US" altLang="zh-CN" sz="1596" b="1" spc="-8" dirty="0">
                <a:solidFill>
                  <a:srgbClr val="0052D9"/>
                </a:solidFill>
                <a:latin typeface="微软雅黑"/>
                <a:ea typeface="微软雅黑"/>
                <a:cs typeface="微软雅黑"/>
              </a:rPr>
              <a:t>据</a:t>
            </a:r>
            <a:r>
              <a:rPr lang="en-US" altLang="zh-CN" sz="1596" b="1" spc="0" dirty="0">
                <a:solidFill>
                  <a:srgbClr val="0052D9"/>
                </a:solidFill>
                <a:latin typeface="微软雅黑"/>
                <a:ea typeface="微软雅黑"/>
                <a:cs typeface="微软雅黑"/>
              </a:rPr>
              <a:t>共</a:t>
            </a:r>
            <a:r>
              <a:rPr lang="en-US" altLang="zh-CN" sz="1596" b="1" spc="-8" dirty="0">
                <a:solidFill>
                  <a:srgbClr val="0052D9"/>
                </a:solidFill>
                <a:latin typeface="微软雅黑"/>
                <a:ea typeface="微软雅黑"/>
                <a:cs typeface="微软雅黑"/>
              </a:rPr>
              <a:t>享</a:t>
            </a:r>
            <a:r>
              <a:rPr lang="en-US" altLang="zh-CN" sz="1596" b="1" spc="0" dirty="0">
                <a:solidFill>
                  <a:srgbClr val="0052D9"/>
                </a:solidFill>
                <a:latin typeface="微软雅黑"/>
                <a:ea typeface="微软雅黑"/>
                <a:cs typeface="微软雅黑"/>
              </a:rPr>
              <a:t>服</a:t>
            </a:r>
            <a:r>
              <a:rPr lang="en-US" altLang="zh-CN" sz="1596" b="1" spc="-8" dirty="0">
                <a:solidFill>
                  <a:srgbClr val="0052D9"/>
                </a:solidFill>
                <a:latin typeface="微软雅黑"/>
                <a:ea typeface="微软雅黑"/>
                <a:cs typeface="微软雅黑"/>
              </a:rPr>
              <a:t>务</a:t>
            </a:r>
            <a:endParaRPr lang="en-US" altLang="zh-CN" sz="1596" dirty="0">
              <a:latin typeface="微软雅黑"/>
              <a:ea typeface="微软雅黑"/>
              <a:cs typeface="微软雅黑"/>
            </a:endParaRPr>
          </a:p>
        </p:txBody>
      </p:sp>
      <p:sp>
        <p:nvSpPr>
          <p:cNvPr id="1817" name="Text Box1817"/>
          <p:cNvSpPr txBox="1"/>
          <p:nvPr/>
        </p:nvSpPr>
        <p:spPr>
          <a:xfrm>
            <a:off x="3938016" y="1984553"/>
            <a:ext cx="647700" cy="19979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数据采集</a:t>
            </a:r>
            <a:endParaRPr lang="en-US" altLang="zh-CN" sz="1200" dirty="0">
              <a:latin typeface="微软雅黑"/>
              <a:ea typeface="微软雅黑"/>
              <a:cs typeface="微软雅黑"/>
            </a:endParaRPr>
          </a:p>
        </p:txBody>
      </p:sp>
      <p:sp>
        <p:nvSpPr>
          <p:cNvPr id="1820" name="Text Box1820"/>
          <p:cNvSpPr txBox="1"/>
          <p:nvPr/>
        </p:nvSpPr>
        <p:spPr>
          <a:xfrm>
            <a:off x="3937381" y="2647493"/>
            <a:ext cx="648640" cy="2150770"/>
          </a:xfrm>
          <a:prstGeom prst="rect">
            <a:avLst/>
          </a:prstGeom>
          <a:noFill/>
        </p:spPr>
        <p:txBody>
          <a:bodyPr wrap="square" lIns="0" tIns="0" rIns="0" rtlCol="0">
            <a:spAutoFit/>
          </a:bodyPr>
          <a:lstStyle/>
          <a:p>
            <a:pPr marL="635" algn="l" rtl="0">
              <a:lnSpc>
                <a:spcPts val="1573"/>
              </a:lnSpc>
            </a:pPr>
            <a:r>
              <a:rPr lang="en-US" altLang="zh-CN" sz="1200" spc="0" dirty="0">
                <a:solidFill>
                  <a:srgbClr val="FFFFFF"/>
                </a:solidFill>
                <a:latin typeface="微软雅黑"/>
                <a:ea typeface="微软雅黑"/>
                <a:cs typeface="微软雅黑"/>
              </a:rPr>
              <a:t>数据加载</a:t>
            </a:r>
            <a:endParaRPr lang="en-US" altLang="zh-CN" sz="1200" dirty="0">
              <a:latin typeface="微软雅黑"/>
              <a:ea typeface="微软雅黑"/>
              <a:cs typeface="微软雅黑"/>
            </a:endParaRPr>
          </a:p>
          <a:p>
            <a:pPr marL="635" algn="l" rtl="0">
              <a:lnSpc>
                <a:spcPts val="1573"/>
              </a:lnSpc>
              <a:spcBef>
                <a:spcPts val="3647"/>
              </a:spcBef>
            </a:pPr>
            <a:r>
              <a:rPr lang="en-US" altLang="zh-CN" sz="1200" spc="0" dirty="0">
                <a:solidFill>
                  <a:srgbClr val="FFFFFF"/>
                </a:solidFill>
                <a:latin typeface="微软雅黑"/>
                <a:ea typeface="微软雅黑"/>
                <a:cs typeface="微软雅黑"/>
              </a:rPr>
              <a:t>数据清洗</a:t>
            </a:r>
            <a:endParaRPr lang="en-US" altLang="zh-CN" sz="1200" dirty="0">
              <a:latin typeface="微软雅黑"/>
              <a:ea typeface="微软雅黑"/>
              <a:cs typeface="微软雅黑"/>
            </a:endParaRPr>
          </a:p>
          <a:p>
            <a:pPr marL="635" algn="l" rtl="0">
              <a:lnSpc>
                <a:spcPts val="1576"/>
              </a:lnSpc>
              <a:spcBef>
                <a:spcPts val="3644"/>
              </a:spcBef>
            </a:pPr>
            <a:r>
              <a:rPr lang="en-US" altLang="zh-CN" sz="1202" spc="0" dirty="0">
                <a:solidFill>
                  <a:srgbClr val="FFFFFF"/>
                </a:solidFill>
                <a:latin typeface="微软雅黑"/>
                <a:ea typeface="微软雅黑"/>
                <a:cs typeface="微软雅黑"/>
              </a:rPr>
              <a:t>数据</a:t>
            </a:r>
            <a:r>
              <a:rPr lang="en-US" altLang="zh-CN" sz="1202" spc="-7" dirty="0">
                <a:solidFill>
                  <a:srgbClr val="FFFFFF"/>
                </a:solidFill>
                <a:latin typeface="微软雅黑"/>
                <a:ea typeface="微软雅黑"/>
                <a:cs typeface="微软雅黑"/>
              </a:rPr>
              <a:t>建</a:t>
            </a:r>
            <a:r>
              <a:rPr lang="en-US" altLang="zh-CN" sz="1202" spc="0" dirty="0">
                <a:solidFill>
                  <a:srgbClr val="FFFFFF"/>
                </a:solidFill>
                <a:latin typeface="微软雅黑"/>
                <a:ea typeface="微软雅黑"/>
                <a:cs typeface="微软雅黑"/>
              </a:rPr>
              <a:t>模</a:t>
            </a:r>
            <a:endParaRPr lang="en-US" altLang="zh-CN" sz="1202" dirty="0">
              <a:latin typeface="微软雅黑"/>
              <a:ea typeface="微软雅黑"/>
              <a:cs typeface="微软雅黑"/>
            </a:endParaRPr>
          </a:p>
          <a:p>
            <a:pPr algn="l" rtl="0">
              <a:lnSpc>
                <a:spcPts val="1573"/>
              </a:lnSpc>
              <a:spcBef>
                <a:spcPts val="3348"/>
              </a:spcBef>
            </a:pPr>
            <a:r>
              <a:rPr lang="en-US" altLang="zh-CN" sz="1200" spc="0" dirty="0">
                <a:solidFill>
                  <a:srgbClr val="FFFFFF"/>
                </a:solidFill>
                <a:latin typeface="微软雅黑"/>
                <a:ea typeface="微软雅黑"/>
                <a:cs typeface="微软雅黑"/>
              </a:rPr>
              <a:t>数据整合</a:t>
            </a:r>
            <a:endParaRPr lang="en-US" altLang="zh-CN" sz="1200" dirty="0">
              <a:latin typeface="微软雅黑"/>
              <a:ea typeface="微软雅黑"/>
              <a:cs typeface="微软雅黑"/>
            </a:endParaRPr>
          </a:p>
        </p:txBody>
      </p:sp>
      <p:sp>
        <p:nvSpPr>
          <p:cNvPr id="1821" name="Text Box1821"/>
          <p:cNvSpPr txBox="1"/>
          <p:nvPr/>
        </p:nvSpPr>
        <p:spPr>
          <a:xfrm>
            <a:off x="5626354" y="2297862"/>
            <a:ext cx="496113" cy="2157248"/>
          </a:xfrm>
          <a:prstGeom prst="rect">
            <a:avLst/>
          </a:prstGeom>
          <a:noFill/>
        </p:spPr>
        <p:txBody>
          <a:bodyPr wrap="square" lIns="0" tIns="0" rIns="0" rtlCol="0">
            <a:spAutoFit/>
          </a:bodyPr>
          <a:lstStyle/>
          <a:p>
            <a:pPr algn="l" rtl="0">
              <a:lnSpc>
                <a:spcPts val="1573"/>
              </a:lnSpc>
            </a:pPr>
            <a:r>
              <a:rPr lang="en-US" altLang="zh-CN" sz="1200" spc="0" dirty="0">
                <a:solidFill>
                  <a:srgbClr val="0052D9"/>
                </a:solidFill>
                <a:latin typeface="微软雅黑"/>
                <a:ea typeface="微软雅黑"/>
                <a:cs typeface="微软雅黑"/>
              </a:rPr>
              <a:t>用户信</a:t>
            </a:r>
            <a:endParaRPr lang="en-US" altLang="zh-CN" sz="1200" dirty="0">
              <a:latin typeface="微软雅黑"/>
              <a:ea typeface="微软雅黑"/>
              <a:cs typeface="微软雅黑"/>
            </a:endParaRPr>
          </a:p>
          <a:p>
            <a:pPr algn="l" rtl="0">
              <a:lnSpc>
                <a:spcPts val="1441"/>
              </a:lnSpc>
            </a:pPr>
            <a:r>
              <a:rPr lang="en-US" altLang="zh-CN" sz="1202" spc="0" dirty="0">
                <a:solidFill>
                  <a:srgbClr val="0052D9"/>
                </a:solidFill>
                <a:latin typeface="微软雅黑"/>
                <a:ea typeface="微软雅黑"/>
                <a:cs typeface="微软雅黑"/>
              </a:rPr>
              <a:t>息数据</a:t>
            </a:r>
            <a:endParaRPr lang="en-US" altLang="zh-CN" sz="1202" dirty="0">
              <a:latin typeface="微软雅黑"/>
              <a:ea typeface="微软雅黑"/>
              <a:cs typeface="微软雅黑"/>
            </a:endParaRPr>
          </a:p>
          <a:p>
            <a:pPr marL="508" algn="l" rtl="0">
              <a:lnSpc>
                <a:spcPts val="1576"/>
              </a:lnSpc>
              <a:spcBef>
                <a:spcPts val="10955"/>
              </a:spcBef>
            </a:pPr>
            <a:r>
              <a:rPr lang="en-US" altLang="zh-CN" sz="1202" spc="0" dirty="0">
                <a:solidFill>
                  <a:srgbClr val="0052D9"/>
                </a:solidFill>
                <a:latin typeface="微软雅黑"/>
                <a:ea typeface="微软雅黑"/>
                <a:cs typeface="微软雅黑"/>
              </a:rPr>
              <a:t>用户标</a:t>
            </a:r>
            <a:endParaRPr lang="en-US" altLang="zh-CN" sz="1202" dirty="0">
              <a:latin typeface="微软雅黑"/>
              <a:ea typeface="微软雅黑"/>
              <a:cs typeface="微软雅黑"/>
            </a:endParaRPr>
          </a:p>
          <a:p>
            <a:pPr marL="508" algn="l" rtl="0">
              <a:lnSpc>
                <a:spcPts val="1441"/>
              </a:lnSpc>
            </a:pPr>
            <a:r>
              <a:rPr lang="en-US" altLang="zh-CN" sz="1200" spc="0" dirty="0">
                <a:solidFill>
                  <a:srgbClr val="0052D9"/>
                </a:solidFill>
                <a:latin typeface="微软雅黑"/>
                <a:ea typeface="微软雅黑"/>
                <a:cs typeface="微软雅黑"/>
              </a:rPr>
              <a:t>签模型</a:t>
            </a:r>
            <a:endParaRPr lang="en-US" altLang="zh-CN" sz="1200" dirty="0">
              <a:latin typeface="微软雅黑"/>
              <a:ea typeface="微软雅黑"/>
              <a:cs typeface="微软雅黑"/>
            </a:endParaRPr>
          </a:p>
        </p:txBody>
      </p:sp>
      <p:sp>
        <p:nvSpPr>
          <p:cNvPr id="1822" name="Text Box1822"/>
          <p:cNvSpPr txBox="1"/>
          <p:nvPr/>
        </p:nvSpPr>
        <p:spPr>
          <a:xfrm>
            <a:off x="6871462" y="2480086"/>
            <a:ext cx="929640" cy="2182718"/>
          </a:xfrm>
          <a:prstGeom prst="rect">
            <a:avLst/>
          </a:prstGeom>
          <a:noFill/>
        </p:spPr>
        <p:txBody>
          <a:bodyPr wrap="square" lIns="0" tIns="0" rIns="0" rtlCol="0">
            <a:spAutoFit/>
          </a:bodyPr>
          <a:lstStyle/>
          <a:p>
            <a:pPr marL="111252" algn="l" rtl="0">
              <a:lnSpc>
                <a:spcPts val="1306"/>
              </a:lnSpc>
            </a:pPr>
            <a:r>
              <a:rPr lang="en-US" altLang="zh-CN" sz="996" b="1" spc="-2" dirty="0">
                <a:solidFill>
                  <a:srgbClr val="FFFFFF"/>
                </a:solidFill>
                <a:latin typeface="微软雅黑"/>
                <a:ea typeface="微软雅黑"/>
                <a:cs typeface="微软雅黑"/>
              </a:rPr>
              <a:t>FineReport</a:t>
            </a:r>
            <a:endParaRPr lang="en-US" altLang="zh-CN" sz="996" dirty="0">
              <a:latin typeface="微软雅黑"/>
              <a:ea typeface="微软雅黑"/>
              <a:cs typeface="微软雅黑"/>
            </a:endParaRPr>
          </a:p>
          <a:p>
            <a:pPr algn="l" rtl="0">
              <a:lnSpc>
                <a:spcPts val="1841"/>
              </a:lnSpc>
              <a:spcBef>
                <a:spcPts val="5951"/>
              </a:spcBef>
            </a:pPr>
            <a:r>
              <a:rPr lang="en-US" altLang="zh-CN" sz="1404" b="1" spc="0" dirty="0">
                <a:solidFill>
                  <a:srgbClr val="FFFFFF"/>
                </a:solidFill>
                <a:latin typeface="微软雅黑"/>
                <a:ea typeface="微软雅黑"/>
                <a:cs typeface="微软雅黑"/>
              </a:rPr>
              <a:t>数</a:t>
            </a:r>
            <a:r>
              <a:rPr lang="en-US" altLang="zh-CN" sz="1404" b="1" spc="8" dirty="0">
                <a:solidFill>
                  <a:srgbClr val="FFFFFF"/>
                </a:solidFill>
                <a:latin typeface="微软雅黑"/>
                <a:ea typeface="微软雅黑"/>
                <a:cs typeface="微软雅黑"/>
              </a:rPr>
              <a:t>据</a:t>
            </a:r>
            <a:r>
              <a:rPr lang="en-US" altLang="zh-CN" sz="1404" b="1" spc="0" dirty="0">
                <a:solidFill>
                  <a:srgbClr val="FFFFFF"/>
                </a:solidFill>
                <a:latin typeface="微软雅黑"/>
                <a:ea typeface="微软雅黑"/>
                <a:cs typeface="微软雅黑"/>
              </a:rPr>
              <a:t>可视化</a:t>
            </a:r>
            <a:endParaRPr lang="en-US" altLang="zh-CN" sz="1404" dirty="0">
              <a:latin typeface="微软雅黑"/>
              <a:ea typeface="微软雅黑"/>
              <a:cs typeface="微软雅黑"/>
            </a:endParaRPr>
          </a:p>
          <a:p>
            <a:pPr marL="254508" algn="l" rtl="0">
              <a:lnSpc>
                <a:spcPts val="1306"/>
              </a:lnSpc>
              <a:spcBef>
                <a:spcPts val="6784"/>
              </a:spcBef>
            </a:pPr>
            <a:r>
              <a:rPr lang="en-US" altLang="zh-CN" sz="996" b="1" spc="-2" dirty="0">
                <a:solidFill>
                  <a:srgbClr val="FFFFFF"/>
                </a:solidFill>
                <a:latin typeface="微软雅黑"/>
                <a:ea typeface="微软雅黑"/>
                <a:cs typeface="微软雅黑"/>
              </a:rPr>
              <a:t>FineBI</a:t>
            </a:r>
            <a:endParaRPr lang="en-US" altLang="zh-CN" sz="996" dirty="0">
              <a:latin typeface="微软雅黑"/>
              <a:ea typeface="微软雅黑"/>
              <a:cs typeface="微软雅黑"/>
            </a:endParaRPr>
          </a:p>
        </p:txBody>
      </p:sp>
      <p:sp>
        <p:nvSpPr>
          <p:cNvPr id="1823" name="Text Box1823"/>
          <p:cNvSpPr txBox="1"/>
          <p:nvPr/>
        </p:nvSpPr>
        <p:spPr>
          <a:xfrm>
            <a:off x="8296022" y="2320578"/>
            <a:ext cx="647700" cy="1724255"/>
          </a:xfrm>
          <a:prstGeom prst="rect">
            <a:avLst/>
          </a:prstGeom>
          <a:noFill/>
        </p:spPr>
        <p:txBody>
          <a:bodyPr wrap="square" lIns="0" tIns="0" rIns="0" rtlCol="0">
            <a:spAutoFit/>
          </a:bodyPr>
          <a:lstStyle/>
          <a:p>
            <a:pPr algn="l" rtl="0">
              <a:lnSpc>
                <a:spcPts val="1573"/>
              </a:lnSpc>
            </a:pPr>
            <a:r>
              <a:rPr lang="zh-CN" altLang="en-US" sz="1200" dirty="0">
                <a:solidFill>
                  <a:srgbClr val="0052D9"/>
                </a:solidFill>
                <a:latin typeface="微软雅黑"/>
                <a:ea typeface="微软雅黑"/>
                <a:cs typeface="微软雅黑"/>
              </a:rPr>
              <a:t>转化比</a:t>
            </a:r>
            <a:endParaRPr lang="en-US" altLang="zh-CN" sz="1200" dirty="0">
              <a:latin typeface="微软雅黑"/>
              <a:ea typeface="微软雅黑"/>
              <a:cs typeface="微软雅黑"/>
            </a:endParaRPr>
          </a:p>
          <a:p>
            <a:pPr algn="l" rtl="0">
              <a:lnSpc>
                <a:spcPts val="1573"/>
              </a:lnSpc>
              <a:spcBef>
                <a:spcPts val="9959"/>
              </a:spcBef>
            </a:pPr>
            <a:r>
              <a:rPr lang="en-US" altLang="zh-CN" sz="1200" spc="0" dirty="0">
                <a:solidFill>
                  <a:srgbClr val="0052D9"/>
                </a:solidFill>
                <a:latin typeface="微软雅黑"/>
                <a:ea typeface="微软雅黑"/>
                <a:cs typeface="微软雅黑"/>
              </a:rPr>
              <a:t>地域分析</a:t>
            </a:r>
            <a:endParaRPr lang="en-US" altLang="zh-CN" sz="1200" dirty="0">
              <a:latin typeface="微软雅黑"/>
              <a:ea typeface="微软雅黑"/>
              <a:cs typeface="微软雅黑"/>
            </a:endParaRPr>
          </a:p>
        </p:txBody>
      </p:sp>
      <p:sp>
        <p:nvSpPr>
          <p:cNvPr id="1824" name="Text Box1824"/>
          <p:cNvSpPr txBox="1"/>
          <p:nvPr/>
        </p:nvSpPr>
        <p:spPr>
          <a:xfrm>
            <a:off x="9157970" y="2291131"/>
            <a:ext cx="952500" cy="1658264"/>
          </a:xfrm>
          <a:prstGeom prst="rect">
            <a:avLst/>
          </a:prstGeom>
          <a:noFill/>
        </p:spPr>
        <p:txBody>
          <a:bodyPr wrap="square" lIns="0" tIns="0" rIns="0" rtlCol="0">
            <a:spAutoFit/>
          </a:bodyPr>
          <a:lstStyle/>
          <a:p>
            <a:pPr algn="l" rtl="0">
              <a:lnSpc>
                <a:spcPts val="1573"/>
              </a:lnSpc>
            </a:pPr>
            <a:r>
              <a:rPr lang="en-US" altLang="zh-CN" sz="1200" spc="0" dirty="0">
                <a:solidFill>
                  <a:srgbClr val="0052D9"/>
                </a:solidFill>
                <a:latin typeface="微软雅黑"/>
                <a:ea typeface="微软雅黑"/>
                <a:cs typeface="微软雅黑"/>
              </a:rPr>
              <a:t>事业部用户数</a:t>
            </a:r>
            <a:endParaRPr lang="en-US" altLang="zh-CN" sz="1200" dirty="0">
              <a:latin typeface="微软雅黑"/>
              <a:ea typeface="微软雅黑"/>
              <a:cs typeface="微软雅黑"/>
            </a:endParaRPr>
          </a:p>
          <a:p>
            <a:pPr marL="149988" algn="l" rtl="0">
              <a:lnSpc>
                <a:spcPts val="1573"/>
              </a:lnSpc>
              <a:spcBef>
                <a:spcPts val="9911"/>
              </a:spcBef>
            </a:pPr>
            <a:r>
              <a:rPr lang="en-US" altLang="zh-CN" sz="1200" spc="0" dirty="0">
                <a:solidFill>
                  <a:srgbClr val="0052D9"/>
                </a:solidFill>
                <a:latin typeface="微软雅黑"/>
                <a:ea typeface="微软雅黑"/>
                <a:cs typeface="微软雅黑"/>
              </a:rPr>
              <a:t>渠道分析</a:t>
            </a:r>
            <a:endParaRPr lang="en-US" altLang="zh-CN" sz="1200" dirty="0">
              <a:latin typeface="微软雅黑"/>
              <a:ea typeface="微软雅黑"/>
              <a:cs typeface="微软雅黑"/>
            </a:endParaRPr>
          </a:p>
        </p:txBody>
      </p:sp>
      <p:sp>
        <p:nvSpPr>
          <p:cNvPr id="1825" name="Text Box1825"/>
          <p:cNvSpPr txBox="1"/>
          <p:nvPr/>
        </p:nvSpPr>
        <p:spPr>
          <a:xfrm>
            <a:off x="10841736" y="2730424"/>
            <a:ext cx="647700" cy="1775612"/>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用户资源</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目录梳理</a:t>
            </a:r>
            <a:endParaRPr lang="en-US" altLang="zh-CN" sz="1200" dirty="0">
              <a:latin typeface="微软雅黑"/>
              <a:ea typeface="微软雅黑"/>
              <a:cs typeface="微软雅黑"/>
            </a:endParaRPr>
          </a:p>
          <a:p>
            <a:pPr algn="l" rtl="0">
              <a:lnSpc>
                <a:spcPts val="1573"/>
              </a:lnSpc>
              <a:spcBef>
                <a:spcPts val="2471"/>
              </a:spcBef>
            </a:pPr>
            <a:r>
              <a:rPr lang="en-US" altLang="zh-CN" sz="1200" spc="0" dirty="0">
                <a:solidFill>
                  <a:srgbClr val="FFFFFF"/>
                </a:solidFill>
                <a:latin typeface="微软雅黑"/>
                <a:ea typeface="微软雅黑"/>
                <a:cs typeface="微软雅黑"/>
              </a:rPr>
              <a:t>用户数据</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目录挂接</a:t>
            </a:r>
            <a:endParaRPr lang="en-US" altLang="zh-CN" sz="1200" dirty="0">
              <a:latin typeface="微软雅黑"/>
              <a:ea typeface="微软雅黑"/>
              <a:cs typeface="微软雅黑"/>
            </a:endParaRPr>
          </a:p>
          <a:p>
            <a:pPr algn="l" rtl="0">
              <a:lnSpc>
                <a:spcPts val="1573"/>
              </a:lnSpc>
              <a:spcBef>
                <a:spcPts val="2471"/>
              </a:spcBef>
            </a:pPr>
            <a:r>
              <a:rPr lang="en-US" altLang="zh-CN" sz="1200" spc="0" dirty="0">
                <a:solidFill>
                  <a:srgbClr val="FFFFFF"/>
                </a:solidFill>
                <a:latin typeface="微软雅黑"/>
                <a:ea typeface="微软雅黑"/>
                <a:cs typeface="微软雅黑"/>
              </a:rPr>
              <a:t>用户数据</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共享发布</a:t>
            </a:r>
            <a:endParaRPr lang="en-US" altLang="zh-CN" sz="1200" dirty="0">
              <a:latin typeface="微软雅黑"/>
              <a:ea typeface="微软雅黑"/>
              <a:cs typeface="微软雅黑"/>
            </a:endParaRPr>
          </a:p>
        </p:txBody>
      </p:sp>
      <p:sp>
        <p:nvSpPr>
          <p:cNvPr id="1826" name="Text Box1826"/>
          <p:cNvSpPr txBox="1"/>
          <p:nvPr/>
        </p:nvSpPr>
        <p:spPr>
          <a:xfrm>
            <a:off x="1500251" y="5353177"/>
            <a:ext cx="247498" cy="202235"/>
          </a:xfrm>
          <a:prstGeom prst="rect">
            <a:avLst/>
          </a:prstGeom>
          <a:noFill/>
        </p:spPr>
        <p:txBody>
          <a:bodyPr wrap="square" lIns="0" tIns="0" rIns="0" rtlCol="0">
            <a:spAutoFit/>
          </a:bodyPr>
          <a:lstStyle/>
          <a:p>
            <a:pPr algn="l" rtl="0">
              <a:lnSpc>
                <a:spcPts val="1200"/>
              </a:lnSpc>
            </a:pPr>
            <a:r>
              <a:rPr lang="en-US" altLang="zh-CN" sz="1200" spc="0" dirty="0">
                <a:solidFill>
                  <a:srgbClr val="FFFFFF"/>
                </a:solidFill>
                <a:latin typeface="Calibri"/>
                <a:ea typeface="Calibri"/>
                <a:cs typeface="Calibri"/>
              </a:rPr>
              <a:t>er</a:t>
            </a:r>
            <a:endParaRPr lang="en-US" altLang="zh-CN" sz="1200" dirty="0">
              <a:latin typeface="Calibri"/>
              <a:ea typeface="Calibri"/>
              <a:cs typeface="Calibri"/>
            </a:endParaRPr>
          </a:p>
        </p:txBody>
      </p:sp>
      <p:sp>
        <p:nvSpPr>
          <p:cNvPr id="1827" name="Text Box1827"/>
          <p:cNvSpPr txBox="1"/>
          <p:nvPr/>
        </p:nvSpPr>
        <p:spPr>
          <a:xfrm>
            <a:off x="3937381" y="5185207"/>
            <a:ext cx="647700" cy="19979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数据汇总</a:t>
            </a:r>
            <a:endParaRPr lang="en-US" altLang="zh-CN" sz="1200" dirty="0">
              <a:latin typeface="微软雅黑"/>
              <a:ea typeface="微软雅黑"/>
              <a:cs typeface="微软雅黑"/>
            </a:endParaRPr>
          </a:p>
        </p:txBody>
      </p:sp>
      <p:sp>
        <p:nvSpPr>
          <p:cNvPr id="1828" name="Text Box1828"/>
          <p:cNvSpPr txBox="1"/>
          <p:nvPr/>
        </p:nvSpPr>
        <p:spPr>
          <a:xfrm>
            <a:off x="8296022" y="5143551"/>
            <a:ext cx="647700" cy="199796"/>
          </a:xfrm>
          <a:prstGeom prst="rect">
            <a:avLst/>
          </a:prstGeom>
          <a:noFill/>
        </p:spPr>
        <p:txBody>
          <a:bodyPr wrap="square" lIns="0" tIns="0" rIns="0" rtlCol="0">
            <a:spAutoFit/>
          </a:bodyPr>
          <a:lstStyle/>
          <a:p>
            <a:pPr algn="l" rtl="0">
              <a:lnSpc>
                <a:spcPts val="1573"/>
              </a:lnSpc>
            </a:pPr>
            <a:r>
              <a:rPr lang="en-US" altLang="zh-CN" sz="1200" spc="0" dirty="0">
                <a:solidFill>
                  <a:srgbClr val="0052D9"/>
                </a:solidFill>
                <a:latin typeface="微软雅黑"/>
                <a:ea typeface="微软雅黑"/>
                <a:cs typeface="微软雅黑"/>
              </a:rPr>
              <a:t>时间分析</a:t>
            </a:r>
            <a:endParaRPr lang="en-US" altLang="zh-CN" sz="1200" dirty="0">
              <a:latin typeface="微软雅黑"/>
              <a:ea typeface="微软雅黑"/>
              <a:cs typeface="微软雅黑"/>
            </a:endParaRPr>
          </a:p>
        </p:txBody>
      </p:sp>
      <p:sp>
        <p:nvSpPr>
          <p:cNvPr id="1829" name="Text Box1829"/>
          <p:cNvSpPr txBox="1"/>
          <p:nvPr/>
        </p:nvSpPr>
        <p:spPr>
          <a:xfrm>
            <a:off x="9414485" y="5116509"/>
            <a:ext cx="647700" cy="236668"/>
          </a:xfrm>
          <a:prstGeom prst="rect">
            <a:avLst/>
          </a:prstGeom>
          <a:noFill/>
        </p:spPr>
        <p:txBody>
          <a:bodyPr wrap="square" lIns="0" tIns="0" rIns="0" rtlCol="0">
            <a:spAutoFit/>
          </a:bodyPr>
          <a:lstStyle/>
          <a:p>
            <a:pPr algn="l" rtl="0">
              <a:lnSpc>
                <a:spcPts val="1573"/>
              </a:lnSpc>
            </a:pPr>
            <a:r>
              <a:rPr lang="zh-CN" altLang="en-US" sz="1200" dirty="0">
                <a:latin typeface="微软雅黑"/>
                <a:ea typeface="微软雅黑"/>
                <a:cs typeface="微软雅黑"/>
              </a:rPr>
              <a:t>会员</a:t>
            </a:r>
            <a:endParaRPr lang="en-US" altLang="zh-CN" sz="1200" dirty="0">
              <a:latin typeface="微软雅黑"/>
              <a:ea typeface="微软雅黑"/>
              <a:cs typeface="微软雅黑"/>
            </a:endParaRPr>
          </a:p>
        </p:txBody>
      </p:sp>
      <p:sp>
        <p:nvSpPr>
          <p:cNvPr id="1832" name="Text Box1832"/>
          <p:cNvSpPr txBox="1"/>
          <p:nvPr/>
        </p:nvSpPr>
        <p:spPr>
          <a:xfrm>
            <a:off x="5193792" y="5801259"/>
            <a:ext cx="1104900" cy="199796"/>
          </a:xfrm>
          <a:prstGeom prst="rect">
            <a:avLst/>
          </a:prstGeom>
          <a:noFill/>
        </p:spPr>
        <p:txBody>
          <a:bodyPr wrap="square" lIns="0" tIns="0" rIns="0" rtlCol="0">
            <a:spAutoFit/>
          </a:bodyPr>
          <a:lstStyle/>
          <a:p>
            <a:pPr algn="l" rtl="0">
              <a:lnSpc>
                <a:spcPts val="1573"/>
              </a:lnSpc>
            </a:pPr>
            <a:r>
              <a:rPr lang="en-US" altLang="zh-CN" sz="1200" spc="0" dirty="0">
                <a:solidFill>
                  <a:srgbClr val="0052D9"/>
                </a:solidFill>
                <a:latin typeface="微软雅黑"/>
                <a:ea typeface="微软雅黑"/>
                <a:cs typeface="微软雅黑"/>
              </a:rPr>
              <a:t>填报数据、参数</a:t>
            </a:r>
            <a:endParaRPr lang="en-US" altLang="zh-CN" sz="1200" dirty="0">
              <a:latin typeface="微软雅黑"/>
              <a:ea typeface="微软雅黑"/>
              <a:cs typeface="微软雅黑"/>
            </a:endParaRPr>
          </a:p>
        </p:txBody>
      </p:sp>
      <p:pic>
        <p:nvPicPr>
          <p:cNvPr id="2" name="图片 1">
            <a:extLst>
              <a:ext uri="{FF2B5EF4-FFF2-40B4-BE49-F238E27FC236}">
                <a16:creationId xmlns:a16="http://schemas.microsoft.com/office/drawing/2014/main" id="{AE78CC5C-1C75-BABF-6FE0-87CDDB48745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18414" y="-34963"/>
            <a:ext cx="1864487" cy="1217453"/>
          </a:xfrm>
          <a:prstGeom prst="rect">
            <a:avLst/>
          </a:prstGeom>
        </p:spPr>
      </p:pic>
      <p:sp>
        <p:nvSpPr>
          <p:cNvPr id="3" name="文本框 2">
            <a:extLst>
              <a:ext uri="{FF2B5EF4-FFF2-40B4-BE49-F238E27FC236}">
                <a16:creationId xmlns:a16="http://schemas.microsoft.com/office/drawing/2014/main" id="{67B607EC-5612-9206-BDE4-6226F1F4CE04}"/>
              </a:ext>
            </a:extLst>
          </p:cNvPr>
          <p:cNvSpPr txBox="1"/>
          <p:nvPr/>
        </p:nvSpPr>
        <p:spPr>
          <a:xfrm>
            <a:off x="426509" y="322882"/>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sp>
        <p:nvSpPr>
          <p:cNvPr id="4" name="矩形: 圆角 3">
            <a:extLst>
              <a:ext uri="{FF2B5EF4-FFF2-40B4-BE49-F238E27FC236}">
                <a16:creationId xmlns:a16="http://schemas.microsoft.com/office/drawing/2014/main" id="{02E773D7-5D73-E8F0-7CB1-F8B94F5385A8}"/>
              </a:ext>
            </a:extLst>
          </p:cNvPr>
          <p:cNvSpPr/>
          <p:nvPr/>
        </p:nvSpPr>
        <p:spPr>
          <a:xfrm>
            <a:off x="226440" y="1182490"/>
            <a:ext cx="2855951" cy="51479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业务库数据</a:t>
            </a:r>
            <a:endParaRPr lang="en-US" altLang="zh-CN" dirty="0"/>
          </a:p>
        </p:txBody>
      </p:sp>
      <p:grpSp>
        <p:nvGrpSpPr>
          <p:cNvPr id="5" name="组合 4">
            <a:extLst>
              <a:ext uri="{FF2B5EF4-FFF2-40B4-BE49-F238E27FC236}">
                <a16:creationId xmlns:a16="http://schemas.microsoft.com/office/drawing/2014/main" id="{75D867E1-0858-CFA1-9DC9-C50B7D899BF4}"/>
              </a:ext>
            </a:extLst>
          </p:cNvPr>
          <p:cNvGrpSpPr/>
          <p:nvPr/>
        </p:nvGrpSpPr>
        <p:grpSpPr>
          <a:xfrm>
            <a:off x="-30480" y="6641104"/>
            <a:ext cx="12192000" cy="228600"/>
            <a:chOff x="0" y="6629400"/>
            <a:chExt cx="12192000" cy="228600"/>
          </a:xfrm>
        </p:grpSpPr>
        <p:grpSp>
          <p:nvGrpSpPr>
            <p:cNvPr id="6" name="组合 5">
              <a:extLst>
                <a:ext uri="{FF2B5EF4-FFF2-40B4-BE49-F238E27FC236}">
                  <a16:creationId xmlns:a16="http://schemas.microsoft.com/office/drawing/2014/main" id="{9C480EC5-7698-C51A-3E07-3D263515B20B}"/>
                </a:ext>
              </a:extLst>
            </p:cNvPr>
            <p:cNvGrpSpPr/>
            <p:nvPr/>
          </p:nvGrpSpPr>
          <p:grpSpPr>
            <a:xfrm>
              <a:off x="0" y="6629400"/>
              <a:ext cx="6096000" cy="228600"/>
              <a:chOff x="0" y="6629400"/>
              <a:chExt cx="6822268" cy="228600"/>
            </a:xfrm>
          </p:grpSpPr>
          <p:sp>
            <p:nvSpPr>
              <p:cNvPr id="12" name="矩形 11">
                <a:extLst>
                  <a:ext uri="{FF2B5EF4-FFF2-40B4-BE49-F238E27FC236}">
                    <a16:creationId xmlns:a16="http://schemas.microsoft.com/office/drawing/2014/main" id="{6182A997-7CB3-4ABE-91EB-FEC3BD797DB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F276A6FB-2BB5-063D-78EC-F57E05869ECA}"/>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AB0ED05-11F9-60CC-5D28-510578BA3F8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AB507452-9E20-7D99-7F16-4CFAE2A5D86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7" name="组合 6">
              <a:extLst>
                <a:ext uri="{FF2B5EF4-FFF2-40B4-BE49-F238E27FC236}">
                  <a16:creationId xmlns:a16="http://schemas.microsoft.com/office/drawing/2014/main" id="{899A1526-30A6-3112-4678-4B5FC4A55EED}"/>
                </a:ext>
              </a:extLst>
            </p:cNvPr>
            <p:cNvGrpSpPr/>
            <p:nvPr/>
          </p:nvGrpSpPr>
          <p:grpSpPr>
            <a:xfrm>
              <a:off x="6096000" y="6629400"/>
              <a:ext cx="6096000" cy="228600"/>
              <a:chOff x="0" y="6629400"/>
              <a:chExt cx="6822268" cy="228600"/>
            </a:xfrm>
          </p:grpSpPr>
          <p:sp>
            <p:nvSpPr>
              <p:cNvPr id="8" name="矩形 7">
                <a:extLst>
                  <a:ext uri="{FF2B5EF4-FFF2-40B4-BE49-F238E27FC236}">
                    <a16:creationId xmlns:a16="http://schemas.microsoft.com/office/drawing/2014/main" id="{8DCDFAA3-7DA0-0310-8831-A47744EAE592}"/>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423A66E6-01CA-DF40-AC5E-679A14CCA172}"/>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1F92170C-A7EA-8DC8-8525-263E731253C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253E32AA-E3D5-C553-75B0-B45FD309E0B9}"/>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3" name="Image2133"/>
          <p:cNvPicPr>
            <a:picLocks noChangeAspect="1"/>
          </p:cNvPicPr>
          <p:nvPr/>
        </p:nvPicPr>
        <p:blipFill>
          <a:blip r:embed="rId2"/>
          <a:stretch>
            <a:fillRect/>
          </a:stretch>
        </p:blipFill>
        <p:spPr>
          <a:xfrm>
            <a:off x="0" y="637758"/>
            <a:ext cx="12157583" cy="6248029"/>
          </a:xfrm>
          <a:prstGeom prst="rect">
            <a:avLst/>
          </a:prstGeom>
          <a:noFill/>
        </p:spPr>
      </p:pic>
      <p:sp>
        <p:nvSpPr>
          <p:cNvPr id="2135" name="Text Box2135"/>
          <p:cNvSpPr txBox="1"/>
          <p:nvPr/>
        </p:nvSpPr>
        <p:spPr>
          <a:xfrm>
            <a:off x="1928749" y="1672658"/>
            <a:ext cx="1062533" cy="822805"/>
          </a:xfrm>
          <a:prstGeom prst="rect">
            <a:avLst/>
          </a:prstGeom>
          <a:noFill/>
        </p:spPr>
        <p:txBody>
          <a:bodyPr wrap="square" lIns="0" tIns="0" rIns="0" rtlCol="0">
            <a:spAutoFit/>
          </a:bodyPr>
          <a:lstStyle/>
          <a:p>
            <a:pPr marL="167386" algn="l" rtl="0">
              <a:lnSpc>
                <a:spcPts val="2092"/>
              </a:lnSpc>
            </a:pPr>
            <a:r>
              <a:rPr lang="en-US" altLang="zh-CN" sz="1596" b="1" spc="0" dirty="0">
                <a:solidFill>
                  <a:srgbClr val="FFFFFF"/>
                </a:solidFill>
                <a:latin typeface="微软雅黑"/>
                <a:ea typeface="微软雅黑"/>
                <a:cs typeface="微软雅黑"/>
              </a:rPr>
              <a:t>需</a:t>
            </a:r>
            <a:r>
              <a:rPr lang="en-US" altLang="zh-CN" sz="1596" b="1" spc="-8" dirty="0">
                <a:solidFill>
                  <a:srgbClr val="FFFFFF"/>
                </a:solidFill>
                <a:latin typeface="微软雅黑"/>
                <a:ea typeface="微软雅黑"/>
                <a:cs typeface="微软雅黑"/>
              </a:rPr>
              <a:t>求</a:t>
            </a:r>
            <a:r>
              <a:rPr lang="en-US" altLang="zh-CN" sz="1596" b="1" spc="0" dirty="0">
                <a:solidFill>
                  <a:srgbClr val="FFFFFF"/>
                </a:solidFill>
                <a:latin typeface="微软雅黑"/>
                <a:ea typeface="微软雅黑"/>
                <a:cs typeface="微软雅黑"/>
              </a:rPr>
              <a:t>分</a:t>
            </a:r>
            <a:r>
              <a:rPr lang="en-US" altLang="zh-CN" sz="1596" b="1" spc="-8" dirty="0">
                <a:solidFill>
                  <a:srgbClr val="FFFFFF"/>
                </a:solidFill>
                <a:latin typeface="微软雅黑"/>
                <a:ea typeface="微软雅黑"/>
                <a:cs typeface="微软雅黑"/>
              </a:rPr>
              <a:t>析</a:t>
            </a:r>
            <a:endParaRPr lang="en-US" altLang="zh-CN" sz="1596" dirty="0">
              <a:latin typeface="微软雅黑"/>
              <a:ea typeface="微软雅黑"/>
              <a:cs typeface="微软雅黑"/>
            </a:endParaRPr>
          </a:p>
          <a:p>
            <a:pPr algn="l" rtl="0">
              <a:lnSpc>
                <a:spcPts val="1576"/>
              </a:lnSpc>
              <a:spcBef>
                <a:spcPts val="2810"/>
              </a:spcBef>
            </a:pPr>
            <a:r>
              <a:rPr lang="en-US" altLang="zh-CN" sz="1202" spc="0" dirty="0">
                <a:solidFill>
                  <a:srgbClr val="FFFFFF"/>
                </a:solidFill>
                <a:latin typeface="微软雅黑"/>
                <a:ea typeface="微软雅黑"/>
                <a:cs typeface="微软雅黑"/>
              </a:rPr>
              <a:t>业务</a:t>
            </a:r>
            <a:r>
              <a:rPr lang="en-US" altLang="zh-CN" sz="1202" spc="-7" dirty="0">
                <a:solidFill>
                  <a:srgbClr val="FFFFFF"/>
                </a:solidFill>
                <a:latin typeface="微软雅黑"/>
                <a:ea typeface="微软雅黑"/>
                <a:cs typeface="微软雅黑"/>
              </a:rPr>
              <a:t>调</a:t>
            </a:r>
            <a:r>
              <a:rPr lang="en-US" altLang="zh-CN" sz="1202" spc="0" dirty="0">
                <a:solidFill>
                  <a:srgbClr val="FFFFFF"/>
                </a:solidFill>
                <a:latin typeface="微软雅黑"/>
                <a:ea typeface="微软雅黑"/>
                <a:cs typeface="微软雅黑"/>
              </a:rPr>
              <a:t>研</a:t>
            </a:r>
            <a:r>
              <a:rPr lang="en-US" altLang="zh-CN" sz="1202" spc="-14" dirty="0">
                <a:solidFill>
                  <a:srgbClr val="FFFFFF"/>
                </a:solidFill>
                <a:latin typeface="微软雅黑"/>
                <a:ea typeface="微软雅黑"/>
                <a:cs typeface="微软雅黑"/>
              </a:rPr>
              <a:t>(</a:t>
            </a:r>
            <a:r>
              <a:rPr lang="en-US" altLang="zh-CN" sz="1202" spc="0" dirty="0">
                <a:solidFill>
                  <a:srgbClr val="FFFFFF"/>
                </a:solidFill>
                <a:latin typeface="微软雅黑"/>
                <a:ea typeface="微软雅黑"/>
                <a:cs typeface="微软雅黑"/>
              </a:rPr>
              <a:t>BD）</a:t>
            </a:r>
            <a:endParaRPr lang="en-US" altLang="zh-CN" sz="1202" dirty="0">
              <a:latin typeface="微软雅黑"/>
              <a:ea typeface="微软雅黑"/>
              <a:cs typeface="微软雅黑"/>
            </a:endParaRPr>
          </a:p>
        </p:txBody>
      </p:sp>
      <p:sp>
        <p:nvSpPr>
          <p:cNvPr id="2136" name="Text Box2136"/>
          <p:cNvSpPr txBox="1"/>
          <p:nvPr/>
        </p:nvSpPr>
        <p:spPr>
          <a:xfrm>
            <a:off x="4271137" y="1672658"/>
            <a:ext cx="903732" cy="801392"/>
          </a:xfrm>
          <a:prstGeom prst="rect">
            <a:avLst/>
          </a:prstGeom>
          <a:noFill/>
        </p:spPr>
        <p:txBody>
          <a:bodyPr wrap="square" lIns="0" tIns="0" rIns="0" rtlCol="0">
            <a:spAutoFit/>
          </a:bodyPr>
          <a:lstStyle/>
          <a:p>
            <a:pPr algn="l" rtl="0">
              <a:lnSpc>
                <a:spcPts val="2092"/>
              </a:lnSpc>
            </a:pPr>
            <a:r>
              <a:rPr lang="en-US" altLang="zh-CN" sz="1596" b="1" spc="0" dirty="0">
                <a:solidFill>
                  <a:srgbClr val="FFFFFF"/>
                </a:solidFill>
                <a:latin typeface="微软雅黑"/>
                <a:ea typeface="微软雅黑"/>
                <a:cs typeface="微软雅黑"/>
              </a:rPr>
              <a:t>系</a:t>
            </a:r>
            <a:r>
              <a:rPr lang="en-US" altLang="zh-CN" sz="1596" b="1" spc="-8" dirty="0">
                <a:solidFill>
                  <a:srgbClr val="FFFFFF"/>
                </a:solidFill>
                <a:latin typeface="微软雅黑"/>
                <a:ea typeface="微软雅黑"/>
                <a:cs typeface="微软雅黑"/>
              </a:rPr>
              <a:t>统</a:t>
            </a:r>
            <a:r>
              <a:rPr lang="en-US" altLang="zh-CN" sz="1596" b="1" spc="0" dirty="0">
                <a:solidFill>
                  <a:srgbClr val="FFFFFF"/>
                </a:solidFill>
                <a:latin typeface="微软雅黑"/>
                <a:ea typeface="微软雅黑"/>
                <a:cs typeface="微软雅黑"/>
              </a:rPr>
              <a:t>设</a:t>
            </a:r>
            <a:r>
              <a:rPr lang="en-US" altLang="zh-CN" sz="1596" b="1" spc="-8" dirty="0">
                <a:solidFill>
                  <a:srgbClr val="FFFFFF"/>
                </a:solidFill>
                <a:latin typeface="微软雅黑"/>
                <a:ea typeface="微软雅黑"/>
                <a:cs typeface="微软雅黑"/>
              </a:rPr>
              <a:t>计</a:t>
            </a:r>
            <a:endParaRPr lang="en-US" altLang="zh-CN" sz="1596" dirty="0">
              <a:latin typeface="微软雅黑"/>
              <a:ea typeface="微软雅黑"/>
              <a:cs typeface="微软雅黑"/>
            </a:endParaRPr>
          </a:p>
          <a:p>
            <a:pPr marL="256032" algn="l" rtl="0">
              <a:lnSpc>
                <a:spcPts val="1573"/>
              </a:lnSpc>
              <a:spcBef>
                <a:spcPts val="2645"/>
              </a:spcBef>
            </a:pPr>
            <a:r>
              <a:rPr lang="en-US" altLang="zh-CN" sz="1200" spc="0" dirty="0">
                <a:solidFill>
                  <a:srgbClr val="FFFFFF"/>
                </a:solidFill>
                <a:latin typeface="微软雅黑"/>
                <a:ea typeface="微软雅黑"/>
                <a:cs typeface="微软雅黑"/>
              </a:rPr>
              <a:t>应用设计</a:t>
            </a:r>
            <a:endParaRPr lang="en-US" altLang="zh-CN" sz="1200" dirty="0">
              <a:latin typeface="微软雅黑"/>
              <a:ea typeface="微软雅黑"/>
              <a:cs typeface="微软雅黑"/>
            </a:endParaRPr>
          </a:p>
        </p:txBody>
      </p:sp>
      <p:sp>
        <p:nvSpPr>
          <p:cNvPr id="2137" name="Text Box2137"/>
          <p:cNvSpPr txBox="1"/>
          <p:nvPr/>
        </p:nvSpPr>
        <p:spPr>
          <a:xfrm>
            <a:off x="6720586" y="1694883"/>
            <a:ext cx="848868" cy="265729"/>
          </a:xfrm>
          <a:prstGeom prst="rect">
            <a:avLst/>
          </a:prstGeom>
          <a:noFill/>
        </p:spPr>
        <p:txBody>
          <a:bodyPr wrap="square" lIns="0" tIns="0" rIns="0" rtlCol="0">
            <a:spAutoFit/>
          </a:bodyPr>
          <a:lstStyle/>
          <a:p>
            <a:pPr algn="l" rtl="0">
              <a:lnSpc>
                <a:spcPts val="2092"/>
              </a:lnSpc>
            </a:pPr>
            <a:r>
              <a:rPr lang="en-US" altLang="zh-CN" sz="1596" b="1" spc="0" dirty="0">
                <a:solidFill>
                  <a:srgbClr val="FFFFFF"/>
                </a:solidFill>
                <a:latin typeface="微软雅黑"/>
                <a:ea typeface="微软雅黑"/>
                <a:cs typeface="微软雅黑"/>
              </a:rPr>
              <a:t>系</a:t>
            </a:r>
            <a:r>
              <a:rPr lang="en-US" altLang="zh-CN" sz="1596" b="1" spc="-8" dirty="0">
                <a:solidFill>
                  <a:srgbClr val="FFFFFF"/>
                </a:solidFill>
                <a:latin typeface="微软雅黑"/>
                <a:ea typeface="微软雅黑"/>
                <a:cs typeface="微软雅黑"/>
              </a:rPr>
              <a:t>统</a:t>
            </a:r>
            <a:r>
              <a:rPr lang="en-US" altLang="zh-CN" sz="1596" b="1" spc="0" dirty="0">
                <a:solidFill>
                  <a:srgbClr val="FFFFFF"/>
                </a:solidFill>
                <a:latin typeface="微软雅黑"/>
                <a:ea typeface="微软雅黑"/>
                <a:cs typeface="微软雅黑"/>
              </a:rPr>
              <a:t>开</a:t>
            </a:r>
            <a:r>
              <a:rPr lang="en-US" altLang="zh-CN" sz="1596" b="1" spc="-8" dirty="0">
                <a:solidFill>
                  <a:srgbClr val="FFFFFF"/>
                </a:solidFill>
                <a:latin typeface="微软雅黑"/>
                <a:ea typeface="微软雅黑"/>
                <a:cs typeface="微软雅黑"/>
              </a:rPr>
              <a:t>发</a:t>
            </a:r>
            <a:endParaRPr lang="en-US" altLang="zh-CN" sz="1596">
              <a:latin typeface="微软雅黑"/>
              <a:ea typeface="微软雅黑"/>
              <a:cs typeface="微软雅黑"/>
            </a:endParaRPr>
          </a:p>
        </p:txBody>
      </p:sp>
      <p:sp>
        <p:nvSpPr>
          <p:cNvPr id="2138" name="Text Box2138"/>
          <p:cNvSpPr txBox="1"/>
          <p:nvPr/>
        </p:nvSpPr>
        <p:spPr>
          <a:xfrm>
            <a:off x="8887080" y="1672658"/>
            <a:ext cx="1051560" cy="265729"/>
          </a:xfrm>
          <a:prstGeom prst="rect">
            <a:avLst/>
          </a:prstGeom>
          <a:noFill/>
        </p:spPr>
        <p:txBody>
          <a:bodyPr wrap="square" lIns="0" tIns="0" rIns="0" rtlCol="0">
            <a:spAutoFit/>
          </a:bodyPr>
          <a:lstStyle/>
          <a:p>
            <a:pPr algn="l" rtl="0">
              <a:lnSpc>
                <a:spcPts val="2092"/>
              </a:lnSpc>
            </a:pPr>
            <a:r>
              <a:rPr lang="en-US" altLang="zh-CN" sz="1596" b="1" spc="0" dirty="0">
                <a:solidFill>
                  <a:srgbClr val="FFFFFF"/>
                </a:solidFill>
                <a:latin typeface="微软雅黑"/>
                <a:ea typeface="微软雅黑"/>
                <a:cs typeface="微软雅黑"/>
              </a:rPr>
              <a:t>上</a:t>
            </a:r>
            <a:r>
              <a:rPr lang="en-US" altLang="zh-CN" sz="1596" b="1" spc="-8" dirty="0">
                <a:solidFill>
                  <a:srgbClr val="FFFFFF"/>
                </a:solidFill>
                <a:latin typeface="微软雅黑"/>
                <a:ea typeface="微软雅黑"/>
                <a:cs typeface="微软雅黑"/>
              </a:rPr>
              <a:t>线</a:t>
            </a:r>
            <a:r>
              <a:rPr lang="en-US" altLang="zh-CN" sz="1596" b="1" spc="0" dirty="0">
                <a:solidFill>
                  <a:srgbClr val="FFFFFF"/>
                </a:solidFill>
                <a:latin typeface="微软雅黑"/>
                <a:ea typeface="微软雅黑"/>
                <a:cs typeface="微软雅黑"/>
              </a:rPr>
              <a:t>与</a:t>
            </a:r>
            <a:r>
              <a:rPr lang="en-US" altLang="zh-CN" sz="1596" b="1" spc="-8" dirty="0">
                <a:solidFill>
                  <a:srgbClr val="FFFFFF"/>
                </a:solidFill>
                <a:latin typeface="微软雅黑"/>
                <a:ea typeface="微软雅黑"/>
                <a:cs typeface="微软雅黑"/>
              </a:rPr>
              <a:t>维</a:t>
            </a:r>
            <a:r>
              <a:rPr lang="en-US" altLang="zh-CN" sz="1596" b="1" spc="0" dirty="0">
                <a:solidFill>
                  <a:srgbClr val="FFFFFF"/>
                </a:solidFill>
                <a:latin typeface="微软雅黑"/>
                <a:ea typeface="微软雅黑"/>
                <a:cs typeface="微软雅黑"/>
              </a:rPr>
              <a:t>护</a:t>
            </a:r>
            <a:endParaRPr lang="en-US" altLang="zh-CN" sz="1596">
              <a:latin typeface="微软雅黑"/>
              <a:ea typeface="微软雅黑"/>
              <a:cs typeface="微软雅黑"/>
            </a:endParaRPr>
          </a:p>
        </p:txBody>
      </p:sp>
      <p:sp>
        <p:nvSpPr>
          <p:cNvPr id="2139" name="Text Box2139"/>
          <p:cNvSpPr txBox="1"/>
          <p:nvPr/>
        </p:nvSpPr>
        <p:spPr>
          <a:xfrm>
            <a:off x="632155" y="3579072"/>
            <a:ext cx="573329" cy="447199"/>
          </a:xfrm>
          <a:prstGeom prst="rect">
            <a:avLst/>
          </a:prstGeom>
          <a:noFill/>
        </p:spPr>
        <p:txBody>
          <a:bodyPr wrap="square" lIns="0" tIns="0" rIns="0" rtlCol="0">
            <a:spAutoFit/>
          </a:bodyPr>
          <a:lstStyle/>
          <a:p>
            <a:pPr algn="l" rtl="0">
              <a:lnSpc>
                <a:spcPts val="1841"/>
              </a:lnSpc>
            </a:pPr>
            <a:r>
              <a:rPr lang="en-US" altLang="zh-CN" sz="1404" b="1" spc="0" dirty="0">
                <a:solidFill>
                  <a:srgbClr val="FFFFFF"/>
                </a:solidFill>
                <a:latin typeface="微软雅黑"/>
                <a:ea typeface="微软雅黑"/>
                <a:cs typeface="微软雅黑"/>
              </a:rPr>
              <a:t>项</a:t>
            </a:r>
            <a:r>
              <a:rPr lang="en-US" altLang="zh-CN" sz="1404" b="1" spc="8" dirty="0">
                <a:solidFill>
                  <a:srgbClr val="FFFFFF"/>
                </a:solidFill>
                <a:latin typeface="微软雅黑"/>
                <a:ea typeface="微软雅黑"/>
                <a:cs typeface="微软雅黑"/>
              </a:rPr>
              <a:t>目</a:t>
            </a:r>
            <a:r>
              <a:rPr lang="en-US" altLang="zh-CN" sz="1404" b="1" spc="0" dirty="0">
                <a:solidFill>
                  <a:srgbClr val="FFFFFF"/>
                </a:solidFill>
                <a:latin typeface="微软雅黑"/>
                <a:ea typeface="微软雅黑"/>
                <a:cs typeface="微软雅黑"/>
              </a:rPr>
              <a:t>前</a:t>
            </a:r>
            <a:endParaRPr lang="en-US" altLang="zh-CN" sz="1404" dirty="0">
              <a:latin typeface="微软雅黑"/>
              <a:ea typeface="微软雅黑"/>
              <a:cs typeface="微软雅黑"/>
            </a:endParaRPr>
          </a:p>
          <a:p>
            <a:pPr algn="l" rtl="0">
              <a:lnSpc>
                <a:spcPts val="1681"/>
              </a:lnSpc>
            </a:pPr>
            <a:r>
              <a:rPr lang="en-US" altLang="zh-CN" sz="1406" b="1" spc="0" dirty="0">
                <a:solidFill>
                  <a:srgbClr val="FFFFFF"/>
                </a:solidFill>
                <a:latin typeface="微软雅黑"/>
                <a:ea typeface="微软雅黑"/>
                <a:cs typeface="微软雅黑"/>
              </a:rPr>
              <a:t>期准</a:t>
            </a:r>
            <a:r>
              <a:rPr lang="en-US" altLang="zh-CN" sz="1406" b="1" spc="10" dirty="0">
                <a:solidFill>
                  <a:srgbClr val="FFFFFF"/>
                </a:solidFill>
                <a:latin typeface="微软雅黑"/>
                <a:ea typeface="微软雅黑"/>
                <a:cs typeface="微软雅黑"/>
              </a:rPr>
              <a:t>备</a:t>
            </a:r>
            <a:endParaRPr lang="en-US" altLang="zh-CN" sz="1406" dirty="0">
              <a:latin typeface="微软雅黑"/>
              <a:ea typeface="微软雅黑"/>
              <a:cs typeface="微软雅黑"/>
            </a:endParaRPr>
          </a:p>
        </p:txBody>
      </p:sp>
      <p:sp>
        <p:nvSpPr>
          <p:cNvPr id="2140" name="Text Box2140"/>
          <p:cNvSpPr txBox="1"/>
          <p:nvPr/>
        </p:nvSpPr>
        <p:spPr>
          <a:xfrm>
            <a:off x="1485245" y="2661882"/>
            <a:ext cx="495300" cy="38267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业务访</a:t>
            </a:r>
            <a:endParaRPr lang="en-US" altLang="zh-CN" sz="1200" dirty="0">
              <a:latin typeface="微软雅黑"/>
              <a:ea typeface="微软雅黑"/>
              <a:cs typeface="微软雅黑"/>
            </a:endParaRPr>
          </a:p>
          <a:p>
            <a:pPr marL="152400" algn="l" rtl="0">
              <a:lnSpc>
                <a:spcPts val="1440"/>
              </a:lnSpc>
            </a:pPr>
            <a:r>
              <a:rPr lang="en-US" altLang="zh-CN" sz="1200" spc="0" dirty="0">
                <a:solidFill>
                  <a:srgbClr val="FFFFFF"/>
                </a:solidFill>
                <a:latin typeface="微软雅黑"/>
                <a:ea typeface="微软雅黑"/>
                <a:cs typeface="微软雅黑"/>
              </a:rPr>
              <a:t>谈</a:t>
            </a:r>
            <a:endParaRPr lang="en-US" altLang="zh-CN" sz="1200" dirty="0">
              <a:latin typeface="微软雅黑"/>
              <a:ea typeface="微软雅黑"/>
              <a:cs typeface="微软雅黑"/>
            </a:endParaRPr>
          </a:p>
        </p:txBody>
      </p:sp>
      <p:sp>
        <p:nvSpPr>
          <p:cNvPr id="2141" name="Text Box2141"/>
          <p:cNvSpPr txBox="1"/>
          <p:nvPr/>
        </p:nvSpPr>
        <p:spPr>
          <a:xfrm>
            <a:off x="2214188" y="2659143"/>
            <a:ext cx="647700" cy="1447877"/>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业务需求</a:t>
            </a:r>
            <a:endParaRPr lang="en-US" altLang="zh-CN" sz="1200" dirty="0">
              <a:latin typeface="微软雅黑"/>
              <a:ea typeface="微软雅黑"/>
              <a:cs typeface="微软雅黑"/>
            </a:endParaRPr>
          </a:p>
          <a:p>
            <a:pPr marL="152400" algn="l" rtl="0">
              <a:lnSpc>
                <a:spcPts val="1440"/>
              </a:lnSpc>
            </a:pPr>
            <a:r>
              <a:rPr lang="en-US" altLang="zh-CN" sz="1200" spc="0" dirty="0">
                <a:solidFill>
                  <a:srgbClr val="FFFFFF"/>
                </a:solidFill>
                <a:latin typeface="微软雅黑"/>
                <a:ea typeface="微软雅黑"/>
                <a:cs typeface="微软雅黑"/>
              </a:rPr>
              <a:t>编写</a:t>
            </a:r>
            <a:endParaRPr lang="en-US" altLang="zh-CN" sz="1200" dirty="0">
              <a:latin typeface="微软雅黑"/>
              <a:ea typeface="微软雅黑"/>
              <a:cs typeface="微软雅黑"/>
            </a:endParaRPr>
          </a:p>
          <a:p>
            <a:pPr marL="47879" algn="l" rtl="0">
              <a:lnSpc>
                <a:spcPts val="2363"/>
              </a:lnSpc>
              <a:spcBef>
                <a:spcPts val="6024"/>
              </a:spcBef>
            </a:pPr>
            <a:r>
              <a:rPr lang="en-US" altLang="zh-CN" sz="1802" b="1" spc="0" dirty="0">
                <a:solidFill>
                  <a:srgbClr val="168B3C"/>
                </a:solidFill>
                <a:latin typeface="微软雅黑"/>
                <a:ea typeface="微软雅黑"/>
                <a:cs typeface="微软雅黑"/>
              </a:rPr>
              <a:t>①</a:t>
            </a:r>
            <a:endParaRPr lang="en-US" altLang="zh-CN" sz="1802" dirty="0">
              <a:latin typeface="微软雅黑"/>
              <a:ea typeface="微软雅黑"/>
              <a:cs typeface="微软雅黑"/>
            </a:endParaRPr>
          </a:p>
        </p:txBody>
      </p:sp>
      <p:sp>
        <p:nvSpPr>
          <p:cNvPr id="2142" name="Text Box2142"/>
          <p:cNvSpPr txBox="1"/>
          <p:nvPr/>
        </p:nvSpPr>
        <p:spPr>
          <a:xfrm>
            <a:off x="3103176" y="2671382"/>
            <a:ext cx="647700" cy="38267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业务需求</a:t>
            </a:r>
            <a:endParaRPr lang="en-US" altLang="zh-CN" sz="1200" dirty="0">
              <a:latin typeface="微软雅黑"/>
              <a:ea typeface="微软雅黑"/>
              <a:cs typeface="微软雅黑"/>
            </a:endParaRPr>
          </a:p>
          <a:p>
            <a:pPr marL="152400" algn="l" rtl="0">
              <a:lnSpc>
                <a:spcPts val="1440"/>
              </a:lnSpc>
            </a:pPr>
            <a:r>
              <a:rPr lang="en-US" altLang="zh-CN" sz="1200" spc="0" dirty="0">
                <a:solidFill>
                  <a:srgbClr val="FFFFFF"/>
                </a:solidFill>
                <a:latin typeface="微软雅黑"/>
                <a:ea typeface="微软雅黑"/>
                <a:cs typeface="微软雅黑"/>
              </a:rPr>
              <a:t>分析</a:t>
            </a:r>
            <a:endParaRPr lang="en-US" altLang="zh-CN" sz="1200" dirty="0">
              <a:latin typeface="微软雅黑"/>
              <a:ea typeface="微软雅黑"/>
              <a:cs typeface="微软雅黑"/>
            </a:endParaRPr>
          </a:p>
        </p:txBody>
      </p:sp>
      <p:sp>
        <p:nvSpPr>
          <p:cNvPr id="2143" name="Text Box2143"/>
          <p:cNvSpPr txBox="1"/>
          <p:nvPr/>
        </p:nvSpPr>
        <p:spPr>
          <a:xfrm>
            <a:off x="3947669" y="2671382"/>
            <a:ext cx="495300" cy="565557"/>
          </a:xfrm>
          <a:prstGeom prst="rect">
            <a:avLst/>
          </a:prstGeom>
          <a:noFill/>
        </p:spPr>
        <p:txBody>
          <a:bodyPr wrap="square" lIns="0" tIns="0" rIns="0" rtlCol="0">
            <a:spAutoFit/>
          </a:bodyPr>
          <a:lstStyle/>
          <a:p>
            <a:pPr marL="76200" algn="l" rtl="0">
              <a:lnSpc>
                <a:spcPts val="1573"/>
              </a:lnSpc>
            </a:pPr>
            <a:r>
              <a:rPr lang="en-US" altLang="zh-CN" sz="1200" spc="0" dirty="0">
                <a:solidFill>
                  <a:srgbClr val="FFFFFF"/>
                </a:solidFill>
                <a:latin typeface="微软雅黑"/>
                <a:ea typeface="微软雅黑"/>
                <a:cs typeface="微软雅黑"/>
              </a:rPr>
              <a:t>应用</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概要设</a:t>
            </a:r>
            <a:endParaRPr lang="en-US" altLang="zh-CN" sz="1200" dirty="0">
              <a:latin typeface="微软雅黑"/>
              <a:ea typeface="微软雅黑"/>
              <a:cs typeface="微软雅黑"/>
            </a:endParaRPr>
          </a:p>
          <a:p>
            <a:pPr marL="152400" algn="l" rtl="0">
              <a:lnSpc>
                <a:spcPts val="1440"/>
              </a:lnSpc>
            </a:pPr>
            <a:r>
              <a:rPr lang="en-US" altLang="zh-CN" sz="1200" spc="0" dirty="0">
                <a:solidFill>
                  <a:srgbClr val="FFFFFF"/>
                </a:solidFill>
                <a:latin typeface="微软雅黑"/>
                <a:ea typeface="微软雅黑"/>
                <a:cs typeface="微软雅黑"/>
              </a:rPr>
              <a:t>计</a:t>
            </a:r>
            <a:endParaRPr lang="en-US" altLang="zh-CN" sz="1200" dirty="0">
              <a:latin typeface="微软雅黑"/>
              <a:ea typeface="微软雅黑"/>
              <a:cs typeface="微软雅黑"/>
            </a:endParaRPr>
          </a:p>
        </p:txBody>
      </p:sp>
      <p:sp>
        <p:nvSpPr>
          <p:cNvPr id="2144" name="Text Box2144"/>
          <p:cNvSpPr txBox="1"/>
          <p:nvPr/>
        </p:nvSpPr>
        <p:spPr>
          <a:xfrm>
            <a:off x="4513561" y="2659143"/>
            <a:ext cx="718439" cy="1447877"/>
          </a:xfrm>
          <a:prstGeom prst="rect">
            <a:avLst/>
          </a:prstGeom>
          <a:noFill/>
        </p:spPr>
        <p:txBody>
          <a:bodyPr wrap="square" lIns="0" tIns="0" rIns="0" rtlCol="0">
            <a:spAutoFit/>
          </a:bodyPr>
          <a:lstStyle/>
          <a:p>
            <a:pPr marL="223139" algn="l" rtl="0">
              <a:lnSpc>
                <a:spcPts val="1573"/>
              </a:lnSpc>
            </a:pPr>
            <a:r>
              <a:rPr lang="en-US" altLang="zh-CN" sz="1200" spc="0" dirty="0">
                <a:solidFill>
                  <a:srgbClr val="FFFFFF"/>
                </a:solidFill>
                <a:latin typeface="微软雅黑"/>
                <a:ea typeface="微软雅黑"/>
                <a:cs typeface="微软雅黑"/>
              </a:rPr>
              <a:t>应用详</a:t>
            </a:r>
            <a:endParaRPr lang="en-US" altLang="zh-CN" sz="1200" dirty="0">
              <a:latin typeface="微软雅黑"/>
              <a:ea typeface="微软雅黑"/>
              <a:cs typeface="微软雅黑"/>
            </a:endParaRPr>
          </a:p>
          <a:p>
            <a:pPr marL="223139" algn="l" rtl="0">
              <a:lnSpc>
                <a:spcPts val="1440"/>
              </a:lnSpc>
            </a:pPr>
            <a:r>
              <a:rPr lang="en-US" altLang="zh-CN" sz="1200" spc="0" dirty="0">
                <a:solidFill>
                  <a:srgbClr val="FFFFFF"/>
                </a:solidFill>
                <a:latin typeface="微软雅黑"/>
                <a:ea typeface="微软雅黑"/>
                <a:cs typeface="微软雅黑"/>
              </a:rPr>
              <a:t>细设计</a:t>
            </a:r>
            <a:endParaRPr lang="en-US" altLang="zh-CN" sz="1200" dirty="0">
              <a:latin typeface="微软雅黑"/>
              <a:ea typeface="微软雅黑"/>
              <a:cs typeface="微软雅黑"/>
            </a:endParaRPr>
          </a:p>
          <a:p>
            <a:pPr algn="l" rtl="0">
              <a:lnSpc>
                <a:spcPts val="2363"/>
              </a:lnSpc>
              <a:spcBef>
                <a:spcPts val="6024"/>
              </a:spcBef>
            </a:pPr>
            <a:r>
              <a:rPr lang="en-US" altLang="zh-CN" sz="1802" b="1" spc="0" dirty="0">
                <a:solidFill>
                  <a:srgbClr val="168B3C"/>
                </a:solidFill>
                <a:latin typeface="微软雅黑"/>
                <a:ea typeface="微软雅黑"/>
                <a:cs typeface="微软雅黑"/>
              </a:rPr>
              <a:t>②</a:t>
            </a:r>
            <a:endParaRPr lang="en-US" altLang="zh-CN" sz="1802" dirty="0">
              <a:latin typeface="微软雅黑"/>
              <a:ea typeface="微软雅黑"/>
              <a:cs typeface="微软雅黑"/>
            </a:endParaRPr>
          </a:p>
        </p:txBody>
      </p:sp>
      <p:sp>
        <p:nvSpPr>
          <p:cNvPr id="2145" name="Text Box2145"/>
          <p:cNvSpPr txBox="1"/>
          <p:nvPr/>
        </p:nvSpPr>
        <p:spPr>
          <a:xfrm>
            <a:off x="5544719" y="2654863"/>
            <a:ext cx="495300" cy="1447877"/>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前端界</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面设计</a:t>
            </a:r>
            <a:endParaRPr lang="en-US" altLang="zh-CN" sz="1200" dirty="0">
              <a:latin typeface="微软雅黑"/>
              <a:ea typeface="微软雅黑"/>
              <a:cs typeface="微软雅黑"/>
            </a:endParaRPr>
          </a:p>
          <a:p>
            <a:pPr marL="8636" algn="l" rtl="0">
              <a:lnSpc>
                <a:spcPts val="2363"/>
              </a:lnSpc>
              <a:spcBef>
                <a:spcPts val="6024"/>
              </a:spcBef>
            </a:pPr>
            <a:r>
              <a:rPr lang="en-US" altLang="zh-CN" sz="1802" b="1" spc="0" dirty="0">
                <a:solidFill>
                  <a:srgbClr val="168B3C"/>
                </a:solidFill>
                <a:latin typeface="微软雅黑"/>
                <a:ea typeface="微软雅黑"/>
                <a:cs typeface="微软雅黑"/>
              </a:rPr>
              <a:t>③</a:t>
            </a:r>
            <a:endParaRPr lang="en-US" altLang="zh-CN" sz="1802" dirty="0">
              <a:latin typeface="微软雅黑"/>
              <a:ea typeface="微软雅黑"/>
              <a:cs typeface="微软雅黑"/>
            </a:endParaRPr>
          </a:p>
        </p:txBody>
      </p:sp>
      <p:sp>
        <p:nvSpPr>
          <p:cNvPr id="2146" name="Text Box2146"/>
          <p:cNvSpPr txBox="1"/>
          <p:nvPr/>
        </p:nvSpPr>
        <p:spPr>
          <a:xfrm>
            <a:off x="6748526" y="2671382"/>
            <a:ext cx="647700" cy="1621232"/>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应用开发</a:t>
            </a:r>
            <a:endParaRPr lang="en-US" altLang="zh-CN" sz="1200">
              <a:latin typeface="微软雅黑"/>
              <a:ea typeface="微软雅黑"/>
              <a:cs typeface="微软雅黑"/>
            </a:endParaRPr>
          </a:p>
          <a:p>
            <a:pPr marL="131446" algn="l" rtl="0">
              <a:lnSpc>
                <a:spcPts val="2363"/>
              </a:lnSpc>
              <a:spcBef>
                <a:spcPts val="8829"/>
              </a:spcBef>
            </a:pPr>
            <a:r>
              <a:rPr lang="en-US" altLang="zh-CN" sz="1802" b="1" spc="0" dirty="0">
                <a:solidFill>
                  <a:srgbClr val="168B3C"/>
                </a:solidFill>
                <a:latin typeface="微软雅黑"/>
                <a:ea typeface="微软雅黑"/>
                <a:cs typeface="微软雅黑"/>
              </a:rPr>
              <a:t>④</a:t>
            </a:r>
            <a:endParaRPr lang="en-US" altLang="zh-CN" sz="1802">
              <a:latin typeface="微软雅黑"/>
              <a:ea typeface="微软雅黑"/>
              <a:cs typeface="微软雅黑"/>
            </a:endParaRPr>
          </a:p>
        </p:txBody>
      </p:sp>
      <p:sp>
        <p:nvSpPr>
          <p:cNvPr id="2147" name="Text Box2147"/>
          <p:cNvSpPr txBox="1"/>
          <p:nvPr/>
        </p:nvSpPr>
        <p:spPr>
          <a:xfrm>
            <a:off x="8410956" y="2786825"/>
            <a:ext cx="190806" cy="1663294"/>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系</a:t>
            </a:r>
            <a:endParaRPr lang="en-US" altLang="zh-CN" sz="1200" dirty="0">
              <a:latin typeface="微软雅黑"/>
              <a:ea typeface="微软雅黑"/>
              <a:cs typeface="微软雅黑"/>
            </a:endParaRPr>
          </a:p>
          <a:p>
            <a:pPr algn="l" rtl="0">
              <a:lnSpc>
                <a:spcPts val="1441"/>
              </a:lnSpc>
            </a:pPr>
            <a:r>
              <a:rPr lang="en-US" altLang="zh-CN" sz="1202" spc="0" dirty="0">
                <a:solidFill>
                  <a:srgbClr val="FFFFFF"/>
                </a:solidFill>
                <a:latin typeface="微软雅黑"/>
                <a:ea typeface="微软雅黑"/>
                <a:cs typeface="微软雅黑"/>
              </a:rPr>
              <a:t>统</a:t>
            </a:r>
            <a:endParaRPr lang="en-US" altLang="zh-CN" sz="1202" dirty="0">
              <a:latin typeface="微软雅黑"/>
              <a:ea typeface="微软雅黑"/>
              <a:cs typeface="微软雅黑"/>
            </a:endParaRPr>
          </a:p>
          <a:p>
            <a:pPr algn="l" rtl="0">
              <a:lnSpc>
                <a:spcPts val="1442"/>
              </a:lnSpc>
            </a:pPr>
            <a:r>
              <a:rPr lang="en-US" altLang="zh-CN" sz="1200" spc="0" dirty="0">
                <a:solidFill>
                  <a:srgbClr val="FFFFFF"/>
                </a:solidFill>
                <a:latin typeface="微软雅黑"/>
                <a:ea typeface="微软雅黑"/>
                <a:cs typeface="微软雅黑"/>
              </a:rPr>
              <a:t>软</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硬</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件</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资</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源</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安</a:t>
            </a:r>
            <a:endParaRPr lang="en-US" altLang="zh-CN" sz="1200" dirty="0">
              <a:latin typeface="微软雅黑"/>
              <a:ea typeface="微软雅黑"/>
              <a:cs typeface="微软雅黑"/>
            </a:endParaRPr>
          </a:p>
          <a:p>
            <a:pPr algn="l" rtl="0">
              <a:lnSpc>
                <a:spcPts val="1441"/>
              </a:lnSpc>
            </a:pPr>
            <a:r>
              <a:rPr lang="en-US" altLang="zh-CN" sz="1202" spc="0" dirty="0">
                <a:solidFill>
                  <a:srgbClr val="FFFFFF"/>
                </a:solidFill>
                <a:latin typeface="微软雅黑"/>
                <a:ea typeface="微软雅黑"/>
                <a:cs typeface="微软雅黑"/>
              </a:rPr>
              <a:t>装</a:t>
            </a:r>
            <a:endParaRPr lang="en-US" altLang="zh-CN" sz="1202" dirty="0">
              <a:latin typeface="微软雅黑"/>
              <a:ea typeface="微软雅黑"/>
              <a:cs typeface="微软雅黑"/>
            </a:endParaRPr>
          </a:p>
        </p:txBody>
      </p:sp>
      <p:sp>
        <p:nvSpPr>
          <p:cNvPr id="2148" name="Text Box2148"/>
          <p:cNvSpPr txBox="1"/>
          <p:nvPr/>
        </p:nvSpPr>
        <p:spPr>
          <a:xfrm>
            <a:off x="9406382" y="2936177"/>
            <a:ext cx="190804" cy="1297457"/>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系</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统</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测</a:t>
            </a:r>
            <a:endParaRPr lang="en-US" altLang="zh-CN" sz="1200">
              <a:latin typeface="微软雅黑"/>
              <a:ea typeface="微软雅黑"/>
              <a:cs typeface="微软雅黑"/>
            </a:endParaRPr>
          </a:p>
          <a:p>
            <a:pPr algn="l" rtl="0">
              <a:lnSpc>
                <a:spcPts val="1441"/>
              </a:lnSpc>
            </a:pPr>
            <a:r>
              <a:rPr lang="en-US" altLang="zh-CN" sz="1202" spc="0" dirty="0">
                <a:solidFill>
                  <a:srgbClr val="FFFFFF"/>
                </a:solidFill>
                <a:latin typeface="微软雅黑"/>
                <a:ea typeface="微软雅黑"/>
                <a:cs typeface="微软雅黑"/>
              </a:rPr>
              <a:t>试</a:t>
            </a:r>
            <a:endParaRPr lang="en-US" altLang="zh-CN" sz="1202">
              <a:latin typeface="微软雅黑"/>
              <a:ea typeface="微软雅黑"/>
              <a:cs typeface="微软雅黑"/>
            </a:endParaRPr>
          </a:p>
          <a:p>
            <a:pPr algn="l" rtl="0">
              <a:lnSpc>
                <a:spcPts val="1442"/>
              </a:lnSpc>
            </a:pPr>
            <a:r>
              <a:rPr lang="en-US" altLang="zh-CN" sz="1200" spc="0" dirty="0">
                <a:solidFill>
                  <a:srgbClr val="FFFFFF"/>
                </a:solidFill>
                <a:latin typeface="微软雅黑"/>
                <a:ea typeface="微软雅黑"/>
                <a:cs typeface="微软雅黑"/>
              </a:rPr>
              <a:t>与</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验</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收</a:t>
            </a:r>
            <a:endParaRPr lang="en-US" altLang="zh-CN" sz="1200">
              <a:latin typeface="微软雅黑"/>
              <a:ea typeface="微软雅黑"/>
              <a:cs typeface="微软雅黑"/>
            </a:endParaRPr>
          </a:p>
        </p:txBody>
      </p:sp>
      <p:sp>
        <p:nvSpPr>
          <p:cNvPr id="2149" name="Text Box2149"/>
          <p:cNvSpPr txBox="1"/>
          <p:nvPr/>
        </p:nvSpPr>
        <p:spPr>
          <a:xfrm>
            <a:off x="10224262" y="2910904"/>
            <a:ext cx="190806" cy="1297153"/>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系</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统</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管</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理</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与</a:t>
            </a:r>
            <a:endParaRPr lang="en-US" altLang="zh-CN" sz="120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维</a:t>
            </a:r>
            <a:endParaRPr lang="en-US" altLang="zh-CN" sz="1200">
              <a:latin typeface="微软雅黑"/>
              <a:ea typeface="微软雅黑"/>
              <a:cs typeface="微软雅黑"/>
            </a:endParaRPr>
          </a:p>
          <a:p>
            <a:pPr algn="l" rtl="0">
              <a:lnSpc>
                <a:spcPts val="1441"/>
              </a:lnSpc>
            </a:pPr>
            <a:r>
              <a:rPr lang="en-US" altLang="zh-CN" sz="1202" spc="0" dirty="0">
                <a:solidFill>
                  <a:srgbClr val="FFFFFF"/>
                </a:solidFill>
                <a:latin typeface="微软雅黑"/>
                <a:ea typeface="微软雅黑"/>
                <a:cs typeface="微软雅黑"/>
              </a:rPr>
              <a:t>护</a:t>
            </a:r>
            <a:endParaRPr lang="en-US" altLang="zh-CN" sz="1202">
              <a:latin typeface="微软雅黑"/>
              <a:ea typeface="微软雅黑"/>
              <a:cs typeface="微软雅黑"/>
            </a:endParaRPr>
          </a:p>
        </p:txBody>
      </p:sp>
      <p:sp>
        <p:nvSpPr>
          <p:cNvPr id="2150" name="Text Box2150"/>
          <p:cNvSpPr txBox="1"/>
          <p:nvPr/>
        </p:nvSpPr>
        <p:spPr>
          <a:xfrm>
            <a:off x="10943210" y="3579072"/>
            <a:ext cx="573328" cy="447199"/>
          </a:xfrm>
          <a:prstGeom prst="rect">
            <a:avLst/>
          </a:prstGeom>
          <a:noFill/>
        </p:spPr>
        <p:txBody>
          <a:bodyPr wrap="square" lIns="0" tIns="0" rIns="0" rtlCol="0">
            <a:spAutoFit/>
          </a:bodyPr>
          <a:lstStyle/>
          <a:p>
            <a:pPr algn="l" rtl="0">
              <a:lnSpc>
                <a:spcPts val="1841"/>
              </a:lnSpc>
            </a:pPr>
            <a:r>
              <a:rPr lang="en-US" altLang="zh-CN" sz="1404" b="1" spc="0" dirty="0">
                <a:solidFill>
                  <a:srgbClr val="FFFFFF"/>
                </a:solidFill>
                <a:latin typeface="微软雅黑"/>
                <a:ea typeface="微软雅黑"/>
                <a:cs typeface="微软雅黑"/>
              </a:rPr>
              <a:t>项</a:t>
            </a:r>
            <a:r>
              <a:rPr lang="en-US" altLang="zh-CN" sz="1404" b="1" spc="8" dirty="0">
                <a:solidFill>
                  <a:srgbClr val="FFFFFF"/>
                </a:solidFill>
                <a:latin typeface="微软雅黑"/>
                <a:ea typeface="微软雅黑"/>
                <a:cs typeface="微软雅黑"/>
              </a:rPr>
              <a:t>目</a:t>
            </a:r>
            <a:r>
              <a:rPr lang="en-US" altLang="zh-CN" sz="1404" b="1" spc="0" dirty="0">
                <a:solidFill>
                  <a:srgbClr val="FFFFFF"/>
                </a:solidFill>
                <a:latin typeface="微软雅黑"/>
                <a:ea typeface="微软雅黑"/>
                <a:cs typeface="微软雅黑"/>
              </a:rPr>
              <a:t>结</a:t>
            </a:r>
            <a:endParaRPr lang="en-US" altLang="zh-CN" sz="1404">
              <a:latin typeface="微软雅黑"/>
              <a:ea typeface="微软雅黑"/>
              <a:cs typeface="微软雅黑"/>
            </a:endParaRPr>
          </a:p>
          <a:p>
            <a:pPr algn="l" rtl="0">
              <a:lnSpc>
                <a:spcPts val="1681"/>
              </a:lnSpc>
            </a:pPr>
            <a:r>
              <a:rPr lang="en-US" altLang="zh-CN" sz="1406" b="1" spc="0" dirty="0">
                <a:solidFill>
                  <a:srgbClr val="FFFFFF"/>
                </a:solidFill>
                <a:latin typeface="微软雅黑"/>
                <a:ea typeface="微软雅黑"/>
                <a:cs typeface="微软雅黑"/>
              </a:rPr>
              <a:t>束回</a:t>
            </a:r>
            <a:r>
              <a:rPr lang="en-US" altLang="zh-CN" sz="1406" b="1" spc="10" dirty="0">
                <a:solidFill>
                  <a:srgbClr val="FFFFFF"/>
                </a:solidFill>
                <a:latin typeface="微软雅黑"/>
                <a:ea typeface="微软雅黑"/>
                <a:cs typeface="微软雅黑"/>
              </a:rPr>
              <a:t>顾</a:t>
            </a:r>
            <a:endParaRPr lang="en-US" altLang="zh-CN" sz="1406">
              <a:latin typeface="微软雅黑"/>
              <a:ea typeface="微软雅黑"/>
              <a:cs typeface="微软雅黑"/>
            </a:endParaRPr>
          </a:p>
        </p:txBody>
      </p:sp>
      <p:sp>
        <p:nvSpPr>
          <p:cNvPr id="2151" name="Text Box2151"/>
          <p:cNvSpPr txBox="1"/>
          <p:nvPr/>
        </p:nvSpPr>
        <p:spPr>
          <a:xfrm>
            <a:off x="2136165" y="4362538"/>
            <a:ext cx="647700" cy="38267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信息调研</a:t>
            </a:r>
            <a:endParaRPr lang="en-US" altLang="zh-CN" sz="1200" dirty="0">
              <a:latin typeface="微软雅黑"/>
              <a:ea typeface="微软雅黑"/>
              <a:cs typeface="微软雅黑"/>
            </a:endParaRPr>
          </a:p>
          <a:p>
            <a:pPr marL="173736" algn="l" rtl="0">
              <a:lnSpc>
                <a:spcPts val="1440"/>
              </a:lnSpc>
            </a:pPr>
            <a:r>
              <a:rPr lang="en-US" altLang="zh-CN" sz="1200" spc="-2" dirty="0">
                <a:solidFill>
                  <a:srgbClr val="FFFFFF"/>
                </a:solidFill>
                <a:latin typeface="微软雅黑"/>
                <a:ea typeface="微软雅黑"/>
                <a:cs typeface="微软雅黑"/>
              </a:rPr>
              <a:t>(ID)</a:t>
            </a:r>
            <a:endParaRPr lang="en-US" altLang="zh-CN" sz="1200" dirty="0">
              <a:latin typeface="微软雅黑"/>
              <a:ea typeface="微软雅黑"/>
              <a:cs typeface="微软雅黑"/>
            </a:endParaRPr>
          </a:p>
        </p:txBody>
      </p:sp>
      <p:sp>
        <p:nvSpPr>
          <p:cNvPr id="2152" name="Text Box2152"/>
          <p:cNvSpPr txBox="1"/>
          <p:nvPr/>
        </p:nvSpPr>
        <p:spPr>
          <a:xfrm>
            <a:off x="3933557" y="4274799"/>
            <a:ext cx="495300" cy="56555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数据接</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口规范</a:t>
            </a:r>
            <a:endParaRPr lang="en-US" altLang="zh-CN" sz="1200" dirty="0">
              <a:latin typeface="微软雅黑"/>
              <a:ea typeface="微软雅黑"/>
              <a:cs typeface="微软雅黑"/>
            </a:endParaRPr>
          </a:p>
          <a:p>
            <a:pPr marL="76200" algn="l" rtl="0">
              <a:lnSpc>
                <a:spcPts val="1440"/>
              </a:lnSpc>
            </a:pPr>
            <a:r>
              <a:rPr lang="en-US" altLang="zh-CN" sz="1200" spc="0" dirty="0">
                <a:solidFill>
                  <a:srgbClr val="FFFFFF"/>
                </a:solidFill>
                <a:latin typeface="微软雅黑"/>
                <a:ea typeface="微软雅黑"/>
                <a:cs typeface="微软雅黑"/>
              </a:rPr>
              <a:t>设计</a:t>
            </a:r>
            <a:endParaRPr lang="en-US" altLang="zh-CN" sz="1200" dirty="0">
              <a:latin typeface="微软雅黑"/>
              <a:ea typeface="微软雅黑"/>
              <a:cs typeface="微软雅黑"/>
            </a:endParaRPr>
          </a:p>
        </p:txBody>
      </p:sp>
      <p:sp>
        <p:nvSpPr>
          <p:cNvPr id="2153" name="Text Box2153"/>
          <p:cNvSpPr txBox="1"/>
          <p:nvPr/>
        </p:nvSpPr>
        <p:spPr>
          <a:xfrm>
            <a:off x="4685157" y="4342425"/>
            <a:ext cx="647700" cy="38267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逻辑数据</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模型设计</a:t>
            </a:r>
            <a:endParaRPr lang="en-US" altLang="zh-CN" sz="1200" dirty="0">
              <a:latin typeface="微软雅黑"/>
              <a:ea typeface="微软雅黑"/>
              <a:cs typeface="微软雅黑"/>
            </a:endParaRPr>
          </a:p>
        </p:txBody>
      </p:sp>
      <p:sp>
        <p:nvSpPr>
          <p:cNvPr id="2154" name="Text Box2154"/>
          <p:cNvSpPr txBox="1"/>
          <p:nvPr/>
        </p:nvSpPr>
        <p:spPr>
          <a:xfrm>
            <a:off x="5548910" y="4324688"/>
            <a:ext cx="495300" cy="565556"/>
          </a:xfrm>
          <a:prstGeom prst="rect">
            <a:avLst/>
          </a:prstGeom>
          <a:noFill/>
        </p:spPr>
        <p:txBody>
          <a:bodyPr wrap="square" lIns="0" tIns="0" rIns="0" rtlCol="0">
            <a:spAutoFit/>
          </a:bodyPr>
          <a:lstStyle/>
          <a:p>
            <a:pPr algn="l" rtl="0">
              <a:lnSpc>
                <a:spcPts val="1573"/>
              </a:lnSpc>
            </a:pPr>
            <a:r>
              <a:rPr lang="en-US" altLang="zh-CN" sz="1200" spc="0" dirty="0">
                <a:solidFill>
                  <a:srgbClr val="FFFFFF"/>
                </a:solidFill>
                <a:latin typeface="微软雅黑"/>
                <a:ea typeface="微软雅黑"/>
                <a:cs typeface="微软雅黑"/>
              </a:rPr>
              <a:t>物理数</a:t>
            </a:r>
            <a:endParaRPr lang="en-US" altLang="zh-CN" sz="1200" dirty="0">
              <a:latin typeface="微软雅黑"/>
              <a:ea typeface="微软雅黑"/>
              <a:cs typeface="微软雅黑"/>
            </a:endParaRPr>
          </a:p>
          <a:p>
            <a:pPr algn="l" rtl="0">
              <a:lnSpc>
                <a:spcPts val="1440"/>
              </a:lnSpc>
            </a:pPr>
            <a:r>
              <a:rPr lang="en-US" altLang="zh-CN" sz="1200" spc="0" dirty="0">
                <a:solidFill>
                  <a:srgbClr val="FFFFFF"/>
                </a:solidFill>
                <a:latin typeface="微软雅黑"/>
                <a:ea typeface="微软雅黑"/>
                <a:cs typeface="微软雅黑"/>
              </a:rPr>
              <a:t>据模型</a:t>
            </a:r>
            <a:endParaRPr lang="en-US" altLang="zh-CN" sz="1200" dirty="0">
              <a:latin typeface="微软雅黑"/>
              <a:ea typeface="微软雅黑"/>
              <a:cs typeface="微软雅黑"/>
            </a:endParaRPr>
          </a:p>
          <a:p>
            <a:pPr marL="76200" algn="l" rtl="0">
              <a:lnSpc>
                <a:spcPts val="1440"/>
              </a:lnSpc>
            </a:pPr>
            <a:r>
              <a:rPr lang="en-US" altLang="zh-CN" sz="1200" spc="0" dirty="0">
                <a:solidFill>
                  <a:srgbClr val="FFFFFF"/>
                </a:solidFill>
                <a:latin typeface="微软雅黑"/>
                <a:ea typeface="微软雅黑"/>
                <a:cs typeface="微软雅黑"/>
              </a:rPr>
              <a:t>设计</a:t>
            </a:r>
            <a:endParaRPr lang="en-US" altLang="zh-CN" sz="1200" dirty="0">
              <a:latin typeface="微软雅黑"/>
              <a:ea typeface="微软雅黑"/>
              <a:cs typeface="微软雅黑"/>
            </a:endParaRPr>
          </a:p>
        </p:txBody>
      </p:sp>
      <p:sp>
        <p:nvSpPr>
          <p:cNvPr id="2155" name="Text Box2155"/>
          <p:cNvSpPr txBox="1"/>
          <p:nvPr/>
        </p:nvSpPr>
        <p:spPr>
          <a:xfrm>
            <a:off x="6444779" y="4397588"/>
            <a:ext cx="1331976" cy="382676"/>
          </a:xfrm>
          <a:prstGeom prst="rect">
            <a:avLst/>
          </a:prstGeom>
          <a:noFill/>
        </p:spPr>
        <p:txBody>
          <a:bodyPr wrap="square" lIns="0" tIns="0" rIns="0" rtlCol="0">
            <a:spAutoFit/>
          </a:bodyPr>
          <a:lstStyle/>
          <a:p>
            <a:pPr marL="493776" indent="-493776" algn="l" rtl="0">
              <a:lnSpc>
                <a:spcPts val="1507"/>
              </a:lnSpc>
            </a:pPr>
            <a:r>
              <a:rPr lang="en-US" altLang="zh-CN" sz="1200" spc="0" dirty="0">
                <a:solidFill>
                  <a:srgbClr val="FFFFFF"/>
                </a:solidFill>
                <a:latin typeface="微软雅黑"/>
                <a:ea typeface="微软雅黑"/>
                <a:cs typeface="微软雅黑"/>
              </a:rPr>
              <a:t>映射/ETL/实时数据</a:t>
            </a:r>
            <a:r>
              <a:rPr lang="en-US" altLang="zh-CN" sz="1200" dirty="0">
                <a:solidFill>
                  <a:srgbClr val="FFFFFF"/>
                </a:solidFill>
                <a:latin typeface="微软雅黑"/>
                <a:ea typeface="微软雅黑"/>
                <a:cs typeface="微软雅黑"/>
              </a:rPr>
              <a:t> </a:t>
            </a:r>
            <a:r>
              <a:rPr lang="en-US" altLang="zh-CN" sz="1200" spc="0" dirty="0">
                <a:solidFill>
                  <a:srgbClr val="FFFFFF"/>
                </a:solidFill>
                <a:latin typeface="微软雅黑"/>
                <a:ea typeface="微软雅黑"/>
                <a:cs typeface="微软雅黑"/>
              </a:rPr>
              <a:t>开发</a:t>
            </a:r>
            <a:endParaRPr lang="en-US" altLang="zh-CN" sz="1200" dirty="0">
              <a:latin typeface="微软雅黑"/>
              <a:ea typeface="微软雅黑"/>
              <a:cs typeface="微软雅黑"/>
            </a:endParaRPr>
          </a:p>
        </p:txBody>
      </p:sp>
      <p:sp>
        <p:nvSpPr>
          <p:cNvPr id="2156" name="Text Box2156"/>
          <p:cNvSpPr txBox="1"/>
          <p:nvPr/>
        </p:nvSpPr>
        <p:spPr>
          <a:xfrm>
            <a:off x="4663948" y="5958812"/>
            <a:ext cx="2481072" cy="737455"/>
          </a:xfrm>
          <a:prstGeom prst="rect">
            <a:avLst/>
          </a:prstGeom>
          <a:noFill/>
        </p:spPr>
        <p:txBody>
          <a:bodyPr wrap="square" lIns="0" tIns="0" rIns="0" rtlCol="0">
            <a:spAutoFit/>
          </a:bodyPr>
          <a:lstStyle/>
          <a:p>
            <a:pPr marL="913765" algn="l" rtl="0">
              <a:lnSpc>
                <a:spcPts val="1576"/>
              </a:lnSpc>
            </a:pPr>
            <a:r>
              <a:rPr lang="en-US" altLang="zh-CN" sz="1202" spc="0" dirty="0">
                <a:solidFill>
                  <a:srgbClr val="FFFFFF"/>
                </a:solidFill>
                <a:latin typeface="微软雅黑"/>
                <a:ea typeface="微软雅黑"/>
                <a:cs typeface="微软雅黑"/>
              </a:rPr>
              <a:t>数据</a:t>
            </a:r>
            <a:r>
              <a:rPr lang="en-US" altLang="zh-CN" sz="1202" spc="-7" dirty="0">
                <a:solidFill>
                  <a:srgbClr val="FFFFFF"/>
                </a:solidFill>
                <a:latin typeface="微软雅黑"/>
                <a:ea typeface="微软雅黑"/>
                <a:cs typeface="微软雅黑"/>
              </a:rPr>
              <a:t>治</a:t>
            </a:r>
            <a:r>
              <a:rPr lang="en-US" altLang="zh-CN" sz="1202" spc="0" dirty="0">
                <a:solidFill>
                  <a:srgbClr val="FFFFFF"/>
                </a:solidFill>
                <a:latin typeface="微软雅黑"/>
                <a:ea typeface="微软雅黑"/>
                <a:cs typeface="微软雅黑"/>
              </a:rPr>
              <a:t>理</a:t>
            </a:r>
            <a:endParaRPr lang="en-US" altLang="zh-CN" sz="1202" dirty="0">
              <a:latin typeface="微软雅黑"/>
              <a:ea typeface="微软雅黑"/>
              <a:cs typeface="微软雅黑"/>
            </a:endParaRPr>
          </a:p>
          <a:p>
            <a:pPr algn="l" rtl="0">
              <a:lnSpc>
                <a:spcPts val="1573"/>
              </a:lnSpc>
              <a:spcBef>
                <a:spcPts val="2657"/>
              </a:spcBef>
            </a:pPr>
            <a:r>
              <a:rPr lang="en-US" altLang="zh-CN" sz="1200" spc="0" dirty="0">
                <a:solidFill>
                  <a:srgbClr val="FFFFFF"/>
                </a:solidFill>
                <a:latin typeface="微软雅黑"/>
                <a:ea typeface="微软雅黑"/>
                <a:cs typeface="微软雅黑"/>
              </a:rPr>
              <a:t>项目管理（</a:t>
            </a:r>
            <a:r>
              <a:rPr lang="en-US" altLang="zh-CN" sz="1200" spc="-1" dirty="0">
                <a:solidFill>
                  <a:srgbClr val="FFFFFF"/>
                </a:solidFill>
                <a:latin typeface="微软雅黑"/>
                <a:ea typeface="微软雅黑"/>
                <a:cs typeface="微软雅黑"/>
              </a:rPr>
              <a:t>Project</a:t>
            </a:r>
            <a:r>
              <a:rPr lang="en-US" altLang="zh-CN" sz="1200" spc="-13" dirty="0">
                <a:solidFill>
                  <a:srgbClr val="FFFFFF"/>
                </a:solidFill>
                <a:latin typeface="微软雅黑"/>
                <a:ea typeface="微软雅黑"/>
                <a:cs typeface="微软雅黑"/>
              </a:rPr>
              <a:t> </a:t>
            </a:r>
            <a:r>
              <a:rPr lang="en-US" altLang="zh-CN" sz="1200" spc="1" dirty="0">
                <a:solidFill>
                  <a:srgbClr val="FFFFFF"/>
                </a:solidFill>
                <a:latin typeface="微软雅黑"/>
                <a:ea typeface="微软雅黑"/>
                <a:cs typeface="微软雅黑"/>
              </a:rPr>
              <a:t>Management</a:t>
            </a:r>
            <a:r>
              <a:rPr lang="en-US" altLang="zh-CN" sz="1200" spc="6" dirty="0">
                <a:solidFill>
                  <a:srgbClr val="FFFFFF"/>
                </a:solidFill>
                <a:latin typeface="微软雅黑"/>
                <a:ea typeface="微软雅黑"/>
                <a:cs typeface="微软雅黑"/>
              </a:rPr>
              <a:t>）</a:t>
            </a:r>
            <a:endParaRPr lang="en-US" altLang="zh-CN" sz="1200" dirty="0">
              <a:latin typeface="微软雅黑"/>
              <a:ea typeface="微软雅黑"/>
              <a:cs typeface="微软雅黑"/>
            </a:endParaRPr>
          </a:p>
        </p:txBody>
      </p:sp>
      <p:pic>
        <p:nvPicPr>
          <p:cNvPr id="2" name="图片 1">
            <a:extLst>
              <a:ext uri="{FF2B5EF4-FFF2-40B4-BE49-F238E27FC236}">
                <a16:creationId xmlns:a16="http://schemas.microsoft.com/office/drawing/2014/main" id="{759B03B8-812B-06AE-C3FD-767DAC15521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29032"/>
            <a:ext cx="1864487" cy="1217453"/>
          </a:xfrm>
          <a:prstGeom prst="rect">
            <a:avLst/>
          </a:prstGeom>
        </p:spPr>
      </p:pic>
      <p:sp>
        <p:nvSpPr>
          <p:cNvPr id="3" name="文本框 2">
            <a:extLst>
              <a:ext uri="{FF2B5EF4-FFF2-40B4-BE49-F238E27FC236}">
                <a16:creationId xmlns:a16="http://schemas.microsoft.com/office/drawing/2014/main" id="{6B1AB0F7-2891-3F9E-F4BA-364BDDE791D6}"/>
              </a:ext>
            </a:extLst>
          </p:cNvPr>
          <p:cNvSpPr txBox="1"/>
          <p:nvPr/>
        </p:nvSpPr>
        <p:spPr>
          <a:xfrm>
            <a:off x="408877" y="376148"/>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sp>
        <p:nvSpPr>
          <p:cNvPr id="4" name="矩形 3">
            <a:extLst>
              <a:ext uri="{FF2B5EF4-FFF2-40B4-BE49-F238E27FC236}">
                <a16:creationId xmlns:a16="http://schemas.microsoft.com/office/drawing/2014/main" id="{B97F4442-482C-F5C3-2102-89C13E784455}"/>
              </a:ext>
            </a:extLst>
          </p:cNvPr>
          <p:cNvSpPr/>
          <p:nvPr/>
        </p:nvSpPr>
        <p:spPr>
          <a:xfrm>
            <a:off x="1748740" y="437703"/>
            <a:ext cx="302679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spc="0" dirty="0">
                <a:latin typeface="微软雅黑"/>
                <a:ea typeface="微软雅黑"/>
                <a:cs typeface="微软雅黑"/>
              </a:rPr>
              <a:t>数据体系建设—总体流程</a:t>
            </a:r>
            <a:endParaRPr kumimoji="0" lang="zh-CN" altLang="en-US" sz="2000" b="0" i="0" u="none" strike="noStrike" kern="1200" cap="none" spc="0" normalizeH="0" baseline="0" noProof="0" dirty="0">
              <a:ln>
                <a:noFill/>
              </a:ln>
              <a:effectLst/>
              <a:uLnTx/>
              <a:uFillTx/>
              <a:latin typeface="Arial"/>
              <a:ea typeface="微软雅黑"/>
              <a:cs typeface="+mn-cs"/>
            </a:endParaRPr>
          </a:p>
        </p:txBody>
      </p:sp>
      <p:grpSp>
        <p:nvGrpSpPr>
          <p:cNvPr id="5" name="组合 4">
            <a:extLst>
              <a:ext uri="{FF2B5EF4-FFF2-40B4-BE49-F238E27FC236}">
                <a16:creationId xmlns:a16="http://schemas.microsoft.com/office/drawing/2014/main" id="{3FAE71A7-CF33-0001-DECE-018BB05892C1}"/>
              </a:ext>
            </a:extLst>
          </p:cNvPr>
          <p:cNvGrpSpPr/>
          <p:nvPr/>
        </p:nvGrpSpPr>
        <p:grpSpPr>
          <a:xfrm>
            <a:off x="-30480" y="6641104"/>
            <a:ext cx="12192000" cy="228600"/>
            <a:chOff x="0" y="6629400"/>
            <a:chExt cx="12192000" cy="228600"/>
          </a:xfrm>
        </p:grpSpPr>
        <p:grpSp>
          <p:nvGrpSpPr>
            <p:cNvPr id="6" name="组合 5">
              <a:extLst>
                <a:ext uri="{FF2B5EF4-FFF2-40B4-BE49-F238E27FC236}">
                  <a16:creationId xmlns:a16="http://schemas.microsoft.com/office/drawing/2014/main" id="{BF63F4CC-D0C9-D424-A3D9-2C69235E2C01}"/>
                </a:ext>
              </a:extLst>
            </p:cNvPr>
            <p:cNvGrpSpPr/>
            <p:nvPr/>
          </p:nvGrpSpPr>
          <p:grpSpPr>
            <a:xfrm>
              <a:off x="0" y="6629400"/>
              <a:ext cx="6096000" cy="228600"/>
              <a:chOff x="0" y="6629400"/>
              <a:chExt cx="6822268" cy="228600"/>
            </a:xfrm>
          </p:grpSpPr>
          <p:sp>
            <p:nvSpPr>
              <p:cNvPr id="12" name="矩形 11">
                <a:extLst>
                  <a:ext uri="{FF2B5EF4-FFF2-40B4-BE49-F238E27FC236}">
                    <a16:creationId xmlns:a16="http://schemas.microsoft.com/office/drawing/2014/main" id="{B64AFE42-F04F-EF60-1072-27AA85A48FE8}"/>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BCD507B0-FC02-69D2-74A1-7D5CF9FEA3D6}"/>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6427568A-273D-9722-8031-8A2D0D969E42}"/>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779CE33F-9680-E26E-C371-138D65F629AF}"/>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7" name="组合 6">
              <a:extLst>
                <a:ext uri="{FF2B5EF4-FFF2-40B4-BE49-F238E27FC236}">
                  <a16:creationId xmlns:a16="http://schemas.microsoft.com/office/drawing/2014/main" id="{01487397-A697-80BB-5782-5AA4C2FF0E0A}"/>
                </a:ext>
              </a:extLst>
            </p:cNvPr>
            <p:cNvGrpSpPr/>
            <p:nvPr/>
          </p:nvGrpSpPr>
          <p:grpSpPr>
            <a:xfrm>
              <a:off x="6096000" y="6629400"/>
              <a:ext cx="6096000" cy="228600"/>
              <a:chOff x="0" y="6629400"/>
              <a:chExt cx="6822268" cy="228600"/>
            </a:xfrm>
          </p:grpSpPr>
          <p:sp>
            <p:nvSpPr>
              <p:cNvPr id="8" name="矩形 7">
                <a:extLst>
                  <a:ext uri="{FF2B5EF4-FFF2-40B4-BE49-F238E27FC236}">
                    <a16:creationId xmlns:a16="http://schemas.microsoft.com/office/drawing/2014/main" id="{2B512CEE-8468-B572-903E-1BF6D309643E}"/>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D6FFA1B5-9138-81CE-4747-413D81A750E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2A40D1D-A8CE-7E53-DFF1-2EF2500F6E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7DC0727-EA74-8272-97F3-5AD86B19A311}"/>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spc="0" dirty="0">
                <a:latin typeface="微软雅黑"/>
                <a:ea typeface="微软雅黑"/>
                <a:cs typeface="微软雅黑"/>
              </a:rPr>
              <a:t>数据开发流程</a:t>
            </a:r>
            <a:endParaRPr kumimoji="0" lang="zh-CN" altLang="en-US" sz="2000" b="0" i="0" u="none" strike="noStrike" kern="1200" cap="none" spc="0" normalizeH="0" baseline="0" noProof="0" dirty="0">
              <a:ln>
                <a:noFill/>
              </a:ln>
              <a:effectLst/>
              <a:uLnTx/>
              <a:uFillTx/>
              <a:latin typeface="Arial"/>
              <a:ea typeface="微软雅黑"/>
              <a:cs typeface="+mn-cs"/>
            </a:endParaRPr>
          </a:p>
        </p:txBody>
      </p:sp>
      <p:pic>
        <p:nvPicPr>
          <p:cNvPr id="4" name="图片 3">
            <a:extLst>
              <a:ext uri="{FF2B5EF4-FFF2-40B4-BE49-F238E27FC236}">
                <a16:creationId xmlns:a16="http://schemas.microsoft.com/office/drawing/2014/main" id="{9BFB5B67-6352-2303-F6EA-1BEF911586AB}"/>
              </a:ext>
            </a:extLst>
          </p:cNvPr>
          <p:cNvPicPr>
            <a:picLocks noChangeAspect="1"/>
          </p:cNvPicPr>
          <p:nvPr/>
        </p:nvPicPr>
        <p:blipFill>
          <a:blip r:embed="rId4"/>
          <a:stretch>
            <a:fillRect/>
          </a:stretch>
        </p:blipFill>
        <p:spPr>
          <a:xfrm>
            <a:off x="108669" y="1356227"/>
            <a:ext cx="8208854" cy="4729321"/>
          </a:xfrm>
          <a:prstGeom prst="rect">
            <a:avLst/>
          </a:prstGeom>
        </p:spPr>
      </p:pic>
      <p:sp>
        <p:nvSpPr>
          <p:cNvPr id="5" name="文本框 4">
            <a:extLst>
              <a:ext uri="{FF2B5EF4-FFF2-40B4-BE49-F238E27FC236}">
                <a16:creationId xmlns:a16="http://schemas.microsoft.com/office/drawing/2014/main" id="{AD9D563E-C7C3-4E3F-2D5D-E0F43EF2A6A1}"/>
              </a:ext>
            </a:extLst>
          </p:cNvPr>
          <p:cNvSpPr txBox="1"/>
          <p:nvPr/>
        </p:nvSpPr>
        <p:spPr>
          <a:xfrm>
            <a:off x="8563707" y="1412563"/>
            <a:ext cx="3068516" cy="2031325"/>
          </a:xfrm>
          <a:prstGeom prst="rect">
            <a:avLst/>
          </a:prstGeom>
          <a:noFill/>
        </p:spPr>
        <p:txBody>
          <a:bodyPr wrap="square" rtlCol="0">
            <a:spAutoFit/>
          </a:bodyPr>
          <a:lstStyle/>
          <a:p>
            <a:pPr algn="l"/>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数据开发的总体流程包括</a:t>
            </a:r>
            <a:endPar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endParaRPr>
          </a:p>
          <a:p>
            <a:pPr algn="l"/>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数据产生、数据收集与存储、数据分析与处理、数据提取和数据展现与分享，其中数据同步、数据清洗、数据提取都可</a:t>
            </a:r>
            <a:r>
              <a:rPr lang="zh-CN" altLang="zh-CN" sz="1800" dirty="0">
                <a:effectLst/>
                <a:ea typeface="宋体" panose="02010600030101010101" pitchFamily="2" charset="-122"/>
                <a:cs typeface="Times New Roman" panose="02020603050405020304" pitchFamily="18" charset="0"/>
              </a:rPr>
              <a:t>基于阿里云大数据平台来完成</a:t>
            </a:r>
            <a:endParaRPr lang="zh-CN" altLang="en-US" dirty="0"/>
          </a:p>
        </p:txBody>
      </p:sp>
    </p:spTree>
    <p:extLst>
      <p:ext uri="{BB962C8B-B14F-4D97-AF65-F5344CB8AC3E}">
        <p14:creationId xmlns:p14="http://schemas.microsoft.com/office/powerpoint/2010/main" val="20129904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 name="Path2365"/>
          <p:cNvSpPr/>
          <p:nvPr/>
        </p:nvSpPr>
        <p:spPr>
          <a:xfrm>
            <a:off x="0" y="12699"/>
            <a:ext cx="12192000" cy="6832600"/>
          </a:xfrm>
          <a:custGeom>
            <a:avLst/>
            <a:gdLst/>
            <a:ahLst/>
            <a:cxnLst/>
            <a:rect l="l" t="t" r="r" b="b"/>
            <a:pathLst>
              <a:path w="12192000" h="6832600">
                <a:moveTo>
                  <a:pt x="0" y="6832600"/>
                </a:moveTo>
                <a:lnTo>
                  <a:pt x="0" y="0"/>
                </a:lnTo>
                <a:lnTo>
                  <a:pt x="12192000" y="0"/>
                </a:lnTo>
                <a:lnTo>
                  <a:pt x="12192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66" name="Path2366"/>
          <p:cNvSpPr/>
          <p:nvPr/>
        </p:nvSpPr>
        <p:spPr>
          <a:xfrm>
            <a:off x="880872" y="2834977"/>
            <a:ext cx="233172" cy="233172"/>
          </a:xfrm>
          <a:custGeom>
            <a:avLst/>
            <a:gdLst/>
            <a:ahLst/>
            <a:cxnLst/>
            <a:rect l="l" t="t" r="r" b="b"/>
            <a:pathLst>
              <a:path w="233172" h="233172">
                <a:moveTo>
                  <a:pt x="0" y="116586"/>
                </a:moveTo>
                <a:cubicBezTo>
                  <a:pt x="0" y="52197"/>
                  <a:pt x="52197" y="0"/>
                  <a:pt x="116586" y="0"/>
                </a:cubicBezTo>
                <a:cubicBezTo>
                  <a:pt x="180975" y="0"/>
                  <a:pt x="233172" y="52197"/>
                  <a:pt x="233172" y="116586"/>
                </a:cubicBezTo>
                <a:cubicBezTo>
                  <a:pt x="233172" y="180975"/>
                  <a:pt x="180975" y="233172"/>
                  <a:pt x="116586" y="233172"/>
                </a:cubicBezTo>
                <a:cubicBezTo>
                  <a:pt x="52197" y="233172"/>
                  <a:pt x="0" y="180975"/>
                  <a:pt x="0" y="116586"/>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67" name="Path2367"/>
          <p:cNvSpPr/>
          <p:nvPr/>
        </p:nvSpPr>
        <p:spPr>
          <a:xfrm>
            <a:off x="868680" y="2822785"/>
            <a:ext cx="257556" cy="257556"/>
          </a:xfrm>
          <a:custGeom>
            <a:avLst/>
            <a:gdLst/>
            <a:ahLst/>
            <a:cxnLst/>
            <a:rect l="l" t="t" r="r" b="b"/>
            <a:pathLst>
              <a:path w="257556" h="257556">
                <a:moveTo>
                  <a:pt x="12192" y="128778"/>
                </a:moveTo>
                <a:cubicBezTo>
                  <a:pt x="12192" y="64389"/>
                  <a:pt x="64389" y="12192"/>
                  <a:pt x="128778" y="12192"/>
                </a:cubicBezTo>
                <a:cubicBezTo>
                  <a:pt x="193167" y="12192"/>
                  <a:pt x="245364" y="64389"/>
                  <a:pt x="245364" y="128778"/>
                </a:cubicBezTo>
                <a:cubicBezTo>
                  <a:pt x="245364" y="193167"/>
                  <a:pt x="193167" y="245364"/>
                  <a:pt x="128778" y="245364"/>
                </a:cubicBezTo>
                <a:cubicBezTo>
                  <a:pt x="64389" y="245364"/>
                  <a:pt x="12192" y="193167"/>
                  <a:pt x="12192" y="128778"/>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68" name="Path2368"/>
          <p:cNvSpPr/>
          <p:nvPr/>
        </p:nvSpPr>
        <p:spPr>
          <a:xfrm>
            <a:off x="2252472" y="2834977"/>
            <a:ext cx="233172" cy="233172"/>
          </a:xfrm>
          <a:custGeom>
            <a:avLst/>
            <a:gdLst/>
            <a:ahLst/>
            <a:cxnLst/>
            <a:rect l="l" t="t" r="r" b="b"/>
            <a:pathLst>
              <a:path w="233172" h="233172">
                <a:moveTo>
                  <a:pt x="0" y="116586"/>
                </a:moveTo>
                <a:cubicBezTo>
                  <a:pt x="0" y="52197"/>
                  <a:pt x="52197" y="0"/>
                  <a:pt x="116586" y="0"/>
                </a:cubicBezTo>
                <a:cubicBezTo>
                  <a:pt x="180975" y="0"/>
                  <a:pt x="233172" y="52197"/>
                  <a:pt x="233172" y="116586"/>
                </a:cubicBezTo>
                <a:cubicBezTo>
                  <a:pt x="233172" y="180975"/>
                  <a:pt x="180975" y="233172"/>
                  <a:pt x="116586" y="233172"/>
                </a:cubicBezTo>
                <a:cubicBezTo>
                  <a:pt x="52197" y="233172"/>
                  <a:pt x="0" y="180975"/>
                  <a:pt x="0" y="116586"/>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69" name="Path2369"/>
          <p:cNvSpPr/>
          <p:nvPr/>
        </p:nvSpPr>
        <p:spPr>
          <a:xfrm>
            <a:off x="2240280" y="2822785"/>
            <a:ext cx="257556" cy="257556"/>
          </a:xfrm>
          <a:custGeom>
            <a:avLst/>
            <a:gdLst/>
            <a:ahLst/>
            <a:cxnLst/>
            <a:rect l="l" t="t" r="r" b="b"/>
            <a:pathLst>
              <a:path w="257556" h="257556">
                <a:moveTo>
                  <a:pt x="12192" y="128778"/>
                </a:moveTo>
                <a:cubicBezTo>
                  <a:pt x="12192" y="64389"/>
                  <a:pt x="64389" y="12192"/>
                  <a:pt x="128778" y="12192"/>
                </a:cubicBezTo>
                <a:cubicBezTo>
                  <a:pt x="193167" y="12192"/>
                  <a:pt x="245364" y="64389"/>
                  <a:pt x="245364" y="128778"/>
                </a:cubicBezTo>
                <a:cubicBezTo>
                  <a:pt x="245364" y="193167"/>
                  <a:pt x="193167" y="245364"/>
                  <a:pt x="128778" y="245364"/>
                </a:cubicBezTo>
                <a:cubicBezTo>
                  <a:pt x="64389" y="245364"/>
                  <a:pt x="12192" y="193167"/>
                  <a:pt x="12192" y="128778"/>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0" name="Path2370"/>
          <p:cNvSpPr/>
          <p:nvPr/>
        </p:nvSpPr>
        <p:spPr>
          <a:xfrm>
            <a:off x="3710940" y="2834977"/>
            <a:ext cx="234696" cy="233172"/>
          </a:xfrm>
          <a:custGeom>
            <a:avLst/>
            <a:gdLst/>
            <a:ahLst/>
            <a:cxnLst/>
            <a:rect l="l" t="t" r="r" b="b"/>
            <a:pathLst>
              <a:path w="234696" h="233172">
                <a:moveTo>
                  <a:pt x="0" y="116586"/>
                </a:moveTo>
                <a:cubicBezTo>
                  <a:pt x="0" y="52197"/>
                  <a:pt x="52578" y="0"/>
                  <a:pt x="117348" y="0"/>
                </a:cubicBezTo>
                <a:cubicBezTo>
                  <a:pt x="182118" y="0"/>
                  <a:pt x="234696" y="52197"/>
                  <a:pt x="234696" y="116586"/>
                </a:cubicBezTo>
                <a:cubicBezTo>
                  <a:pt x="234696" y="180975"/>
                  <a:pt x="182118" y="233172"/>
                  <a:pt x="117348" y="233172"/>
                </a:cubicBezTo>
                <a:cubicBezTo>
                  <a:pt x="52578" y="233172"/>
                  <a:pt x="0" y="180975"/>
                  <a:pt x="0" y="116586"/>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1" name="Path2371"/>
          <p:cNvSpPr/>
          <p:nvPr/>
        </p:nvSpPr>
        <p:spPr>
          <a:xfrm>
            <a:off x="3698748" y="2822785"/>
            <a:ext cx="259080" cy="257556"/>
          </a:xfrm>
          <a:custGeom>
            <a:avLst/>
            <a:gdLst/>
            <a:ahLst/>
            <a:cxnLst/>
            <a:rect l="l" t="t" r="r" b="b"/>
            <a:pathLst>
              <a:path w="259080" h="257556">
                <a:moveTo>
                  <a:pt x="12192" y="128778"/>
                </a:moveTo>
                <a:cubicBezTo>
                  <a:pt x="12192" y="64389"/>
                  <a:pt x="64770" y="12192"/>
                  <a:pt x="129540" y="12192"/>
                </a:cubicBezTo>
                <a:cubicBezTo>
                  <a:pt x="194310" y="12192"/>
                  <a:pt x="246888" y="64389"/>
                  <a:pt x="246888" y="128778"/>
                </a:cubicBezTo>
                <a:cubicBezTo>
                  <a:pt x="246888" y="193167"/>
                  <a:pt x="194310" y="245364"/>
                  <a:pt x="129540" y="245364"/>
                </a:cubicBezTo>
                <a:cubicBezTo>
                  <a:pt x="64770" y="245364"/>
                  <a:pt x="12192" y="193167"/>
                  <a:pt x="12192" y="128778"/>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2" name="Path2372"/>
          <p:cNvSpPr/>
          <p:nvPr/>
        </p:nvSpPr>
        <p:spPr>
          <a:xfrm>
            <a:off x="5116068" y="2848693"/>
            <a:ext cx="234696" cy="234696"/>
          </a:xfrm>
          <a:custGeom>
            <a:avLst/>
            <a:gdLst/>
            <a:ahLst/>
            <a:cxnLst/>
            <a:rect l="l" t="t" r="r" b="b"/>
            <a:pathLst>
              <a:path w="234696" h="234696">
                <a:moveTo>
                  <a:pt x="0" y="117348"/>
                </a:moveTo>
                <a:cubicBezTo>
                  <a:pt x="0" y="52578"/>
                  <a:pt x="52578" y="0"/>
                  <a:pt x="117348" y="0"/>
                </a:cubicBezTo>
                <a:cubicBezTo>
                  <a:pt x="182118" y="0"/>
                  <a:pt x="234696" y="52578"/>
                  <a:pt x="234696" y="117348"/>
                </a:cubicBezTo>
                <a:cubicBezTo>
                  <a:pt x="234696" y="182118"/>
                  <a:pt x="182118" y="234696"/>
                  <a:pt x="117348" y="234696"/>
                </a:cubicBezTo>
                <a:cubicBezTo>
                  <a:pt x="52578" y="234696"/>
                  <a:pt x="0" y="182118"/>
                  <a:pt x="0" y="1173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3" name="Path2373"/>
          <p:cNvSpPr/>
          <p:nvPr/>
        </p:nvSpPr>
        <p:spPr>
          <a:xfrm>
            <a:off x="5103876" y="2836501"/>
            <a:ext cx="259080" cy="259080"/>
          </a:xfrm>
          <a:custGeom>
            <a:avLst/>
            <a:gdLst/>
            <a:ahLst/>
            <a:cxnLst/>
            <a:rect l="l" t="t" r="r" b="b"/>
            <a:pathLst>
              <a:path w="259080" h="259080">
                <a:moveTo>
                  <a:pt x="12192" y="129540"/>
                </a:moveTo>
                <a:cubicBezTo>
                  <a:pt x="12192" y="64770"/>
                  <a:pt x="64770" y="12192"/>
                  <a:pt x="129540" y="12192"/>
                </a:cubicBezTo>
                <a:cubicBezTo>
                  <a:pt x="194310" y="12192"/>
                  <a:pt x="246888" y="64770"/>
                  <a:pt x="246888" y="129540"/>
                </a:cubicBezTo>
                <a:cubicBezTo>
                  <a:pt x="246888" y="194310"/>
                  <a:pt x="194310" y="246888"/>
                  <a:pt x="129540" y="246888"/>
                </a:cubicBezTo>
                <a:cubicBezTo>
                  <a:pt x="64770" y="246888"/>
                  <a:pt x="12192" y="194310"/>
                  <a:pt x="12192" y="129540"/>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4" name="Path2374"/>
          <p:cNvSpPr/>
          <p:nvPr/>
        </p:nvSpPr>
        <p:spPr>
          <a:xfrm>
            <a:off x="6847332" y="2834977"/>
            <a:ext cx="233172" cy="233172"/>
          </a:xfrm>
          <a:custGeom>
            <a:avLst/>
            <a:gdLst/>
            <a:ahLst/>
            <a:cxnLst/>
            <a:rect l="l" t="t" r="r" b="b"/>
            <a:pathLst>
              <a:path w="233172" h="233172">
                <a:moveTo>
                  <a:pt x="0" y="116586"/>
                </a:moveTo>
                <a:cubicBezTo>
                  <a:pt x="0" y="52197"/>
                  <a:pt x="52198" y="0"/>
                  <a:pt x="116586" y="0"/>
                </a:cubicBezTo>
                <a:cubicBezTo>
                  <a:pt x="180976" y="0"/>
                  <a:pt x="233173" y="52197"/>
                  <a:pt x="233173" y="116586"/>
                </a:cubicBezTo>
                <a:cubicBezTo>
                  <a:pt x="233173" y="180975"/>
                  <a:pt x="180976" y="233172"/>
                  <a:pt x="116586" y="233172"/>
                </a:cubicBezTo>
                <a:cubicBezTo>
                  <a:pt x="52198" y="233172"/>
                  <a:pt x="0" y="180975"/>
                  <a:pt x="0" y="116586"/>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5" name="Path2375"/>
          <p:cNvSpPr/>
          <p:nvPr/>
        </p:nvSpPr>
        <p:spPr>
          <a:xfrm>
            <a:off x="6835140" y="2822785"/>
            <a:ext cx="257557" cy="257556"/>
          </a:xfrm>
          <a:custGeom>
            <a:avLst/>
            <a:gdLst/>
            <a:ahLst/>
            <a:cxnLst/>
            <a:rect l="l" t="t" r="r" b="b"/>
            <a:pathLst>
              <a:path w="257557" h="257556">
                <a:moveTo>
                  <a:pt x="12192" y="128778"/>
                </a:moveTo>
                <a:cubicBezTo>
                  <a:pt x="12192" y="64389"/>
                  <a:pt x="64390" y="12192"/>
                  <a:pt x="128778" y="12192"/>
                </a:cubicBezTo>
                <a:cubicBezTo>
                  <a:pt x="193168" y="12192"/>
                  <a:pt x="245365" y="64389"/>
                  <a:pt x="245365" y="128778"/>
                </a:cubicBezTo>
                <a:cubicBezTo>
                  <a:pt x="245365" y="193167"/>
                  <a:pt x="193168" y="245364"/>
                  <a:pt x="128778" y="245364"/>
                </a:cubicBezTo>
                <a:cubicBezTo>
                  <a:pt x="64390" y="245364"/>
                  <a:pt x="12192" y="193167"/>
                  <a:pt x="12192" y="128778"/>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6" name="Path2376"/>
          <p:cNvSpPr/>
          <p:nvPr/>
        </p:nvSpPr>
        <p:spPr>
          <a:xfrm>
            <a:off x="2185416" y="3183973"/>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7" name="Path2377"/>
          <p:cNvSpPr/>
          <p:nvPr/>
        </p:nvSpPr>
        <p:spPr>
          <a:xfrm>
            <a:off x="3625596" y="3183973"/>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8" name="Path2378"/>
          <p:cNvSpPr/>
          <p:nvPr/>
        </p:nvSpPr>
        <p:spPr>
          <a:xfrm>
            <a:off x="4948428" y="3183973"/>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79" name="Path2379"/>
          <p:cNvSpPr/>
          <p:nvPr/>
        </p:nvSpPr>
        <p:spPr>
          <a:xfrm>
            <a:off x="6649212" y="3196165"/>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0" name="Path2380"/>
          <p:cNvSpPr/>
          <p:nvPr/>
        </p:nvSpPr>
        <p:spPr>
          <a:xfrm>
            <a:off x="931926" y="3064339"/>
            <a:ext cx="10340468" cy="76200"/>
          </a:xfrm>
          <a:custGeom>
            <a:avLst/>
            <a:gdLst/>
            <a:ahLst/>
            <a:cxnLst/>
            <a:rect l="l" t="t" r="r" b="b"/>
            <a:pathLst>
              <a:path w="10340468" h="76200">
                <a:moveTo>
                  <a:pt x="0" y="28194"/>
                </a:moveTo>
                <a:lnTo>
                  <a:pt x="10276968" y="28194"/>
                </a:lnTo>
                <a:lnTo>
                  <a:pt x="10276968" y="48006"/>
                </a:lnTo>
                <a:lnTo>
                  <a:pt x="0" y="48006"/>
                </a:lnTo>
                <a:lnTo>
                  <a:pt x="0" y="28194"/>
                </a:lnTo>
                <a:close/>
                <a:moveTo>
                  <a:pt x="10264268" y="0"/>
                </a:moveTo>
                <a:lnTo>
                  <a:pt x="10340468" y="38100"/>
                </a:lnTo>
                <a:lnTo>
                  <a:pt x="10264268" y="76200"/>
                </a:lnTo>
                <a:lnTo>
                  <a:pt x="10264268" y="0"/>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381" name="Image2381"/>
          <p:cNvPicPr>
            <a:picLocks noChangeAspect="1"/>
          </p:cNvPicPr>
          <p:nvPr/>
        </p:nvPicPr>
        <p:blipFill>
          <a:blip r:embed="rId2"/>
          <a:stretch>
            <a:fillRect/>
          </a:stretch>
        </p:blipFill>
        <p:spPr>
          <a:xfrm>
            <a:off x="5777484" y="2402161"/>
            <a:ext cx="312420" cy="304800"/>
          </a:xfrm>
          <a:prstGeom prst="rect">
            <a:avLst/>
          </a:prstGeom>
          <a:noFill/>
        </p:spPr>
      </p:pic>
      <p:sp>
        <p:nvSpPr>
          <p:cNvPr id="2382" name="Path2382"/>
          <p:cNvSpPr/>
          <p:nvPr/>
        </p:nvSpPr>
        <p:spPr>
          <a:xfrm>
            <a:off x="8097012" y="3183973"/>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3" name="Path2383"/>
          <p:cNvSpPr/>
          <p:nvPr/>
        </p:nvSpPr>
        <p:spPr>
          <a:xfrm>
            <a:off x="8154924" y="2834977"/>
            <a:ext cx="233173" cy="233172"/>
          </a:xfrm>
          <a:custGeom>
            <a:avLst/>
            <a:gdLst/>
            <a:ahLst/>
            <a:cxnLst/>
            <a:rect l="l" t="t" r="r" b="b"/>
            <a:pathLst>
              <a:path w="233173" h="233172">
                <a:moveTo>
                  <a:pt x="0" y="116586"/>
                </a:moveTo>
                <a:cubicBezTo>
                  <a:pt x="0" y="52197"/>
                  <a:pt x="52198" y="0"/>
                  <a:pt x="116586" y="0"/>
                </a:cubicBezTo>
                <a:cubicBezTo>
                  <a:pt x="180975" y="0"/>
                  <a:pt x="233173" y="52197"/>
                  <a:pt x="233173" y="116586"/>
                </a:cubicBezTo>
                <a:cubicBezTo>
                  <a:pt x="233173" y="180975"/>
                  <a:pt x="180975" y="233172"/>
                  <a:pt x="116586" y="233172"/>
                </a:cubicBezTo>
                <a:cubicBezTo>
                  <a:pt x="52198" y="233172"/>
                  <a:pt x="0" y="180975"/>
                  <a:pt x="0" y="116586"/>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4" name="Path2384"/>
          <p:cNvSpPr/>
          <p:nvPr/>
        </p:nvSpPr>
        <p:spPr>
          <a:xfrm>
            <a:off x="8142732" y="2822785"/>
            <a:ext cx="257558" cy="257556"/>
          </a:xfrm>
          <a:custGeom>
            <a:avLst/>
            <a:gdLst/>
            <a:ahLst/>
            <a:cxnLst/>
            <a:rect l="l" t="t" r="r" b="b"/>
            <a:pathLst>
              <a:path w="257558" h="257556">
                <a:moveTo>
                  <a:pt x="12192" y="128778"/>
                </a:moveTo>
                <a:cubicBezTo>
                  <a:pt x="12192" y="64389"/>
                  <a:pt x="64390" y="12192"/>
                  <a:pt x="128778" y="12192"/>
                </a:cubicBezTo>
                <a:cubicBezTo>
                  <a:pt x="193167" y="12192"/>
                  <a:pt x="245365" y="64389"/>
                  <a:pt x="245365" y="128778"/>
                </a:cubicBezTo>
                <a:cubicBezTo>
                  <a:pt x="245365" y="193167"/>
                  <a:pt x="193167" y="245364"/>
                  <a:pt x="128778" y="245364"/>
                </a:cubicBezTo>
                <a:cubicBezTo>
                  <a:pt x="64390" y="245364"/>
                  <a:pt x="12192" y="193167"/>
                  <a:pt x="12192" y="128778"/>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5" name="Path2385"/>
          <p:cNvSpPr/>
          <p:nvPr/>
        </p:nvSpPr>
        <p:spPr>
          <a:xfrm>
            <a:off x="9685020" y="3183973"/>
            <a:ext cx="6096" cy="1866392"/>
          </a:xfrm>
          <a:custGeom>
            <a:avLst/>
            <a:gdLst/>
            <a:ahLst/>
            <a:cxnLst/>
            <a:rect l="l" t="t" r="r" b="b"/>
            <a:pathLst>
              <a:path w="6096" h="1866392">
                <a:moveTo>
                  <a:pt x="3048" y="1863344"/>
                </a:moveTo>
                <a:lnTo>
                  <a:pt x="3048" y="3048"/>
                </a:lnTo>
              </a:path>
            </a:pathLst>
          </a:custGeom>
          <a:solidFill>
            <a:srgbClr val="0052D9">
              <a:alpha val="0"/>
            </a:srgbClr>
          </a:solidFill>
          <a:ln w="3048" cap="sq">
            <a:solidFill>
              <a:srgbClr val="BFBFBF"/>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6" name="Path2386"/>
          <p:cNvSpPr/>
          <p:nvPr/>
        </p:nvSpPr>
        <p:spPr>
          <a:xfrm>
            <a:off x="9721598" y="2821261"/>
            <a:ext cx="233170" cy="234696"/>
          </a:xfrm>
          <a:custGeom>
            <a:avLst/>
            <a:gdLst/>
            <a:ahLst/>
            <a:cxnLst/>
            <a:rect l="l" t="t" r="r" b="b"/>
            <a:pathLst>
              <a:path w="233170" h="234696">
                <a:moveTo>
                  <a:pt x="0" y="117348"/>
                </a:moveTo>
                <a:cubicBezTo>
                  <a:pt x="0" y="52578"/>
                  <a:pt x="52197" y="0"/>
                  <a:pt x="116585" y="0"/>
                </a:cubicBezTo>
                <a:cubicBezTo>
                  <a:pt x="180975" y="0"/>
                  <a:pt x="233171" y="52578"/>
                  <a:pt x="233171" y="117348"/>
                </a:cubicBezTo>
                <a:cubicBezTo>
                  <a:pt x="233171" y="182118"/>
                  <a:pt x="180975" y="234696"/>
                  <a:pt x="116585" y="234696"/>
                </a:cubicBezTo>
                <a:cubicBezTo>
                  <a:pt x="52197" y="234696"/>
                  <a:pt x="0" y="182118"/>
                  <a:pt x="0" y="1173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387" name="Path2387"/>
          <p:cNvSpPr/>
          <p:nvPr/>
        </p:nvSpPr>
        <p:spPr>
          <a:xfrm>
            <a:off x="9709404" y="2809069"/>
            <a:ext cx="257556" cy="259080"/>
          </a:xfrm>
          <a:custGeom>
            <a:avLst/>
            <a:gdLst/>
            <a:ahLst/>
            <a:cxnLst/>
            <a:rect l="l" t="t" r="r" b="b"/>
            <a:pathLst>
              <a:path w="257556" h="259080">
                <a:moveTo>
                  <a:pt x="12192" y="129540"/>
                </a:moveTo>
                <a:cubicBezTo>
                  <a:pt x="12192" y="64770"/>
                  <a:pt x="64389" y="12192"/>
                  <a:pt x="128777" y="12192"/>
                </a:cubicBezTo>
                <a:cubicBezTo>
                  <a:pt x="193167" y="12192"/>
                  <a:pt x="245363" y="64770"/>
                  <a:pt x="245363" y="129540"/>
                </a:cubicBezTo>
                <a:cubicBezTo>
                  <a:pt x="245363" y="194310"/>
                  <a:pt x="193167" y="246888"/>
                  <a:pt x="128777" y="246888"/>
                </a:cubicBezTo>
                <a:cubicBezTo>
                  <a:pt x="64389" y="246888"/>
                  <a:pt x="12192" y="194310"/>
                  <a:pt x="12192" y="129540"/>
                </a:cubicBezTo>
                <a:close/>
              </a:path>
            </a:pathLst>
          </a:custGeom>
          <a:solidFill>
            <a:srgbClr val="0052D9">
              <a:alpha val="0"/>
            </a:srgbClr>
          </a:solidFill>
          <a:ln w="12192"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388" name="Image2388"/>
          <p:cNvPicPr>
            <a:picLocks noChangeAspect="1"/>
          </p:cNvPicPr>
          <p:nvPr/>
        </p:nvPicPr>
        <p:blipFill>
          <a:blip r:embed="rId3"/>
          <a:stretch>
            <a:fillRect/>
          </a:stretch>
        </p:blipFill>
        <p:spPr>
          <a:xfrm>
            <a:off x="1363980" y="2388445"/>
            <a:ext cx="309372" cy="304800"/>
          </a:xfrm>
          <a:prstGeom prst="rect">
            <a:avLst/>
          </a:prstGeom>
          <a:noFill/>
        </p:spPr>
      </p:pic>
      <p:pic>
        <p:nvPicPr>
          <p:cNvPr id="2389" name="Image2389"/>
          <p:cNvPicPr>
            <a:picLocks noChangeAspect="1"/>
          </p:cNvPicPr>
          <p:nvPr/>
        </p:nvPicPr>
        <p:blipFill>
          <a:blip r:embed="rId4"/>
          <a:stretch>
            <a:fillRect/>
          </a:stretch>
        </p:blipFill>
        <p:spPr>
          <a:xfrm>
            <a:off x="2717292" y="2345773"/>
            <a:ext cx="391668" cy="390144"/>
          </a:xfrm>
          <a:prstGeom prst="rect">
            <a:avLst/>
          </a:prstGeom>
          <a:noFill/>
        </p:spPr>
      </p:pic>
      <p:pic>
        <p:nvPicPr>
          <p:cNvPr id="2390" name="Image2390"/>
          <p:cNvPicPr>
            <a:picLocks noChangeAspect="1"/>
          </p:cNvPicPr>
          <p:nvPr/>
        </p:nvPicPr>
        <p:blipFill>
          <a:blip r:embed="rId5"/>
          <a:stretch>
            <a:fillRect/>
          </a:stretch>
        </p:blipFill>
        <p:spPr>
          <a:xfrm>
            <a:off x="4122420" y="2353393"/>
            <a:ext cx="376429" cy="376428"/>
          </a:xfrm>
          <a:prstGeom prst="rect">
            <a:avLst/>
          </a:prstGeom>
          <a:noFill/>
        </p:spPr>
      </p:pic>
      <p:pic>
        <p:nvPicPr>
          <p:cNvPr id="2391" name="Image2391"/>
          <p:cNvPicPr>
            <a:picLocks noChangeAspect="1"/>
          </p:cNvPicPr>
          <p:nvPr/>
        </p:nvPicPr>
        <p:blipFill>
          <a:blip r:embed="rId6"/>
          <a:stretch>
            <a:fillRect/>
          </a:stretch>
        </p:blipFill>
        <p:spPr>
          <a:xfrm>
            <a:off x="7196328" y="2325961"/>
            <a:ext cx="496824" cy="496824"/>
          </a:xfrm>
          <a:prstGeom prst="rect">
            <a:avLst/>
          </a:prstGeom>
          <a:noFill/>
        </p:spPr>
      </p:pic>
      <p:pic>
        <p:nvPicPr>
          <p:cNvPr id="2392" name="Image2392"/>
          <p:cNvPicPr>
            <a:picLocks noChangeAspect="1"/>
          </p:cNvPicPr>
          <p:nvPr/>
        </p:nvPicPr>
        <p:blipFill>
          <a:blip r:embed="rId7"/>
          <a:stretch>
            <a:fillRect/>
          </a:stretch>
        </p:blipFill>
        <p:spPr>
          <a:xfrm>
            <a:off x="8700516" y="2406733"/>
            <a:ext cx="277370" cy="269748"/>
          </a:xfrm>
          <a:prstGeom prst="rect">
            <a:avLst/>
          </a:prstGeom>
          <a:noFill/>
        </p:spPr>
      </p:pic>
      <p:pic>
        <p:nvPicPr>
          <p:cNvPr id="2393" name="Image2393"/>
          <p:cNvPicPr>
            <a:picLocks noChangeAspect="1"/>
          </p:cNvPicPr>
          <p:nvPr/>
        </p:nvPicPr>
        <p:blipFill>
          <a:blip r:embed="rId8"/>
          <a:stretch>
            <a:fillRect/>
          </a:stretch>
        </p:blipFill>
        <p:spPr>
          <a:xfrm>
            <a:off x="10192512" y="2318341"/>
            <a:ext cx="445008" cy="445008"/>
          </a:xfrm>
          <a:prstGeom prst="rect">
            <a:avLst/>
          </a:prstGeom>
          <a:noFill/>
        </p:spPr>
      </p:pic>
      <p:sp>
        <p:nvSpPr>
          <p:cNvPr id="2403" name="Text Box2403"/>
          <p:cNvSpPr txBox="1"/>
          <p:nvPr/>
        </p:nvSpPr>
        <p:spPr>
          <a:xfrm>
            <a:off x="949757" y="2845950"/>
            <a:ext cx="132131" cy="199797"/>
          </a:xfrm>
          <a:prstGeom prst="rect">
            <a:avLst/>
          </a:prstGeom>
          <a:noFill/>
        </p:spPr>
        <p:txBody>
          <a:bodyPr wrap="square" lIns="0" tIns="0" rIns="0" rtlCol="0">
            <a:spAutoFit/>
          </a:bodyPr>
          <a:lstStyle/>
          <a:p>
            <a:pPr algn="l" rtl="0">
              <a:lnSpc>
                <a:spcPts val="1573"/>
              </a:lnSpc>
            </a:pPr>
            <a:r>
              <a:rPr lang="en-US" altLang="zh-CN" sz="1200" b="1" spc="0" dirty="0">
                <a:solidFill>
                  <a:srgbClr val="FFFFFF"/>
                </a:solidFill>
                <a:latin typeface="微软雅黑"/>
                <a:ea typeface="微软雅黑"/>
                <a:cs typeface="微软雅黑"/>
              </a:rPr>
              <a:t>1</a:t>
            </a:r>
            <a:endParaRPr lang="en-US" altLang="zh-CN" sz="1200">
              <a:latin typeface="微软雅黑"/>
              <a:ea typeface="微软雅黑"/>
              <a:cs typeface="微软雅黑"/>
            </a:endParaRPr>
          </a:p>
        </p:txBody>
      </p:sp>
      <p:sp>
        <p:nvSpPr>
          <p:cNvPr id="2404" name="Text Box2404"/>
          <p:cNvSpPr txBox="1"/>
          <p:nvPr/>
        </p:nvSpPr>
        <p:spPr>
          <a:xfrm>
            <a:off x="1210056" y="2854205"/>
            <a:ext cx="952500" cy="199797"/>
          </a:xfrm>
          <a:prstGeom prst="rect">
            <a:avLst/>
          </a:prstGeom>
          <a:noFill/>
        </p:spPr>
        <p:txBody>
          <a:bodyPr wrap="square" lIns="0" tIns="0" rIns="0" rtlCol="0">
            <a:spAutoFit/>
          </a:bodyPr>
          <a:lstStyle/>
          <a:p>
            <a:pPr algn="l" rtl="0">
              <a:lnSpc>
                <a:spcPts val="1573"/>
              </a:lnSpc>
            </a:pPr>
            <a:r>
              <a:rPr lang="en-US" altLang="zh-CN" sz="1200" b="1" spc="0" dirty="0">
                <a:solidFill>
                  <a:srgbClr val="0052D9"/>
                </a:solidFill>
                <a:latin typeface="微软雅黑"/>
                <a:ea typeface="微软雅黑"/>
                <a:cs typeface="微软雅黑"/>
              </a:rPr>
              <a:t>数据开发准备</a:t>
            </a:r>
            <a:endParaRPr lang="en-US" altLang="zh-CN" sz="1200">
              <a:latin typeface="微软雅黑"/>
              <a:ea typeface="微软雅黑"/>
              <a:cs typeface="微软雅黑"/>
            </a:endParaRPr>
          </a:p>
        </p:txBody>
      </p:sp>
      <p:sp>
        <p:nvSpPr>
          <p:cNvPr id="2405" name="Text Box2405"/>
          <p:cNvSpPr txBox="1"/>
          <p:nvPr/>
        </p:nvSpPr>
        <p:spPr>
          <a:xfrm>
            <a:off x="2321941" y="2845950"/>
            <a:ext cx="132131" cy="199797"/>
          </a:xfrm>
          <a:prstGeom prst="rect">
            <a:avLst/>
          </a:prstGeom>
          <a:noFill/>
        </p:spPr>
        <p:txBody>
          <a:bodyPr wrap="square" lIns="0" tIns="0" rIns="0" rtlCol="0">
            <a:spAutoFit/>
          </a:bodyPr>
          <a:lstStyle/>
          <a:p>
            <a:pPr algn="l" rtl="0">
              <a:lnSpc>
                <a:spcPts val="1573"/>
              </a:lnSpc>
            </a:pPr>
            <a:r>
              <a:rPr lang="en-US" altLang="zh-CN" sz="1200" b="1" spc="0" dirty="0">
                <a:solidFill>
                  <a:srgbClr val="FFFFFF"/>
                </a:solidFill>
                <a:latin typeface="微软雅黑"/>
                <a:ea typeface="微软雅黑"/>
                <a:cs typeface="微软雅黑"/>
              </a:rPr>
              <a:t>2</a:t>
            </a:r>
            <a:endParaRPr lang="en-US" altLang="zh-CN" sz="1200">
              <a:latin typeface="微软雅黑"/>
              <a:ea typeface="微软雅黑"/>
              <a:cs typeface="微软雅黑"/>
            </a:endParaRPr>
          </a:p>
        </p:txBody>
      </p:sp>
      <p:sp>
        <p:nvSpPr>
          <p:cNvPr id="2406" name="Text Box2406"/>
          <p:cNvSpPr txBox="1"/>
          <p:nvPr/>
        </p:nvSpPr>
        <p:spPr>
          <a:xfrm>
            <a:off x="2607564" y="2854205"/>
            <a:ext cx="647700" cy="199797"/>
          </a:xfrm>
          <a:prstGeom prst="rect">
            <a:avLst/>
          </a:prstGeom>
          <a:noFill/>
        </p:spPr>
        <p:txBody>
          <a:bodyPr wrap="square" lIns="0" tIns="0" rIns="0" rtlCol="0">
            <a:spAutoFit/>
          </a:bodyPr>
          <a:lstStyle/>
          <a:p>
            <a:pPr algn="l" rtl="0">
              <a:lnSpc>
                <a:spcPts val="1573"/>
              </a:lnSpc>
            </a:pPr>
            <a:r>
              <a:rPr lang="en-US" altLang="zh-CN" sz="1200" b="1" spc="0" dirty="0">
                <a:solidFill>
                  <a:srgbClr val="0052D9"/>
                </a:solidFill>
                <a:latin typeface="微软雅黑"/>
                <a:ea typeface="微软雅黑"/>
                <a:cs typeface="微软雅黑"/>
              </a:rPr>
              <a:t>建库建表</a:t>
            </a:r>
            <a:endParaRPr lang="en-US" altLang="zh-CN" sz="1200">
              <a:latin typeface="微软雅黑"/>
              <a:ea typeface="微软雅黑"/>
              <a:cs typeface="微软雅黑"/>
            </a:endParaRPr>
          </a:p>
        </p:txBody>
      </p:sp>
      <p:sp>
        <p:nvSpPr>
          <p:cNvPr id="2407" name="Text Box2407"/>
          <p:cNvSpPr txBox="1"/>
          <p:nvPr/>
        </p:nvSpPr>
        <p:spPr>
          <a:xfrm>
            <a:off x="3781044" y="2845950"/>
            <a:ext cx="132131" cy="199797"/>
          </a:xfrm>
          <a:prstGeom prst="rect">
            <a:avLst/>
          </a:prstGeom>
          <a:noFill/>
        </p:spPr>
        <p:txBody>
          <a:bodyPr wrap="square" lIns="0" tIns="0" rIns="0" rtlCol="0">
            <a:spAutoFit/>
          </a:bodyPr>
          <a:lstStyle/>
          <a:p>
            <a:pPr algn="l" rtl="0">
              <a:lnSpc>
                <a:spcPts val="1573"/>
              </a:lnSpc>
            </a:pPr>
            <a:r>
              <a:rPr lang="en-US" altLang="zh-CN" sz="1200" b="1" spc="0" dirty="0">
                <a:solidFill>
                  <a:srgbClr val="FFFFFF"/>
                </a:solidFill>
                <a:latin typeface="微软雅黑"/>
                <a:ea typeface="微软雅黑"/>
                <a:cs typeface="微软雅黑"/>
              </a:rPr>
              <a:t>3</a:t>
            </a:r>
            <a:endParaRPr lang="en-US" altLang="zh-CN" sz="1200">
              <a:latin typeface="微软雅黑"/>
              <a:ea typeface="微软雅黑"/>
              <a:cs typeface="微软雅黑"/>
            </a:endParaRPr>
          </a:p>
        </p:txBody>
      </p:sp>
      <p:sp>
        <p:nvSpPr>
          <p:cNvPr id="2408" name="Text Box2408"/>
          <p:cNvSpPr txBox="1"/>
          <p:nvPr/>
        </p:nvSpPr>
        <p:spPr>
          <a:xfrm>
            <a:off x="4062349" y="2854205"/>
            <a:ext cx="648614" cy="199797"/>
          </a:xfrm>
          <a:prstGeom prst="rect">
            <a:avLst/>
          </a:prstGeom>
          <a:noFill/>
        </p:spPr>
        <p:txBody>
          <a:bodyPr wrap="square" lIns="0" tIns="0" rIns="0" rtlCol="0">
            <a:spAutoFit/>
          </a:bodyPr>
          <a:lstStyle/>
          <a:p>
            <a:pPr algn="l" rtl="0">
              <a:lnSpc>
                <a:spcPts val="1573"/>
              </a:lnSpc>
            </a:pPr>
            <a:r>
              <a:rPr lang="en-US" altLang="zh-CN" sz="1200" b="1" spc="0" dirty="0">
                <a:solidFill>
                  <a:srgbClr val="0052D9"/>
                </a:solidFill>
                <a:latin typeface="微软雅黑"/>
                <a:ea typeface="微软雅黑"/>
                <a:cs typeface="微软雅黑"/>
              </a:rPr>
              <a:t>数据映</a:t>
            </a:r>
            <a:r>
              <a:rPr lang="en-US" altLang="zh-CN" sz="1200" b="1" spc="7" dirty="0">
                <a:solidFill>
                  <a:srgbClr val="0052D9"/>
                </a:solidFill>
                <a:latin typeface="微软雅黑"/>
                <a:ea typeface="微软雅黑"/>
                <a:cs typeface="微软雅黑"/>
              </a:rPr>
              <a:t>射</a:t>
            </a:r>
            <a:endParaRPr lang="en-US" altLang="zh-CN" sz="1200">
              <a:latin typeface="微软雅黑"/>
              <a:ea typeface="微软雅黑"/>
              <a:cs typeface="微软雅黑"/>
            </a:endParaRPr>
          </a:p>
        </p:txBody>
      </p:sp>
      <p:sp>
        <p:nvSpPr>
          <p:cNvPr id="2409" name="Text Box2409"/>
          <p:cNvSpPr txBox="1"/>
          <p:nvPr/>
        </p:nvSpPr>
        <p:spPr>
          <a:xfrm>
            <a:off x="5186807" y="2859597"/>
            <a:ext cx="132319" cy="200197"/>
          </a:xfrm>
          <a:prstGeom prst="rect">
            <a:avLst/>
          </a:prstGeom>
          <a:noFill/>
        </p:spPr>
        <p:txBody>
          <a:bodyPr wrap="square" lIns="0" tIns="0" rIns="0" rtlCol="0">
            <a:spAutoFit/>
          </a:bodyPr>
          <a:lstStyle/>
          <a:p>
            <a:pPr algn="l" rtl="0">
              <a:lnSpc>
                <a:spcPts val="1576"/>
              </a:lnSpc>
            </a:pPr>
            <a:r>
              <a:rPr lang="en-US" altLang="zh-CN" sz="1202" b="1" spc="0" dirty="0">
                <a:solidFill>
                  <a:srgbClr val="FFFFFF"/>
                </a:solidFill>
                <a:latin typeface="微软雅黑"/>
                <a:ea typeface="微软雅黑"/>
                <a:cs typeface="微软雅黑"/>
              </a:rPr>
              <a:t>4</a:t>
            </a:r>
            <a:endParaRPr lang="en-US" altLang="zh-CN" sz="1202">
              <a:latin typeface="微软雅黑"/>
              <a:ea typeface="微软雅黑"/>
              <a:cs typeface="微软雅黑"/>
            </a:endParaRPr>
          </a:p>
        </p:txBody>
      </p:sp>
      <p:sp>
        <p:nvSpPr>
          <p:cNvPr id="2410" name="Text Box2410"/>
          <p:cNvSpPr txBox="1"/>
          <p:nvPr/>
        </p:nvSpPr>
        <p:spPr>
          <a:xfrm>
            <a:off x="5524500" y="2868175"/>
            <a:ext cx="915924" cy="199796"/>
          </a:xfrm>
          <a:prstGeom prst="rect">
            <a:avLst/>
          </a:prstGeom>
          <a:noFill/>
        </p:spPr>
        <p:txBody>
          <a:bodyPr wrap="square" lIns="0" tIns="0" rIns="0" rtlCol="0">
            <a:spAutoFit/>
          </a:bodyPr>
          <a:lstStyle/>
          <a:p>
            <a:pPr algn="l" rtl="0">
              <a:lnSpc>
                <a:spcPts val="1573"/>
              </a:lnSpc>
            </a:pPr>
            <a:r>
              <a:rPr lang="en-US" altLang="zh-CN" sz="1200" b="1" spc="4" dirty="0">
                <a:solidFill>
                  <a:srgbClr val="0052D9"/>
                </a:solidFill>
                <a:latin typeface="微软雅黑"/>
                <a:ea typeface="微软雅黑"/>
                <a:cs typeface="微软雅黑"/>
              </a:rPr>
              <a:t>ETL</a:t>
            </a:r>
            <a:r>
              <a:rPr lang="en-US" altLang="zh-CN" sz="1200" b="1" spc="0" dirty="0">
                <a:solidFill>
                  <a:srgbClr val="0052D9"/>
                </a:solidFill>
                <a:latin typeface="微软雅黑"/>
                <a:ea typeface="微软雅黑"/>
                <a:cs typeface="微软雅黑"/>
              </a:rPr>
              <a:t>配置开发</a:t>
            </a:r>
            <a:endParaRPr lang="en-US" altLang="zh-CN" sz="1200">
              <a:latin typeface="微软雅黑"/>
              <a:ea typeface="微软雅黑"/>
              <a:cs typeface="微软雅黑"/>
            </a:endParaRPr>
          </a:p>
        </p:txBody>
      </p:sp>
      <p:sp>
        <p:nvSpPr>
          <p:cNvPr id="2411" name="Text Box2411"/>
          <p:cNvSpPr txBox="1"/>
          <p:nvPr/>
        </p:nvSpPr>
        <p:spPr>
          <a:xfrm>
            <a:off x="6917182" y="2845950"/>
            <a:ext cx="865252" cy="208052"/>
          </a:xfrm>
          <a:prstGeom prst="rect">
            <a:avLst/>
          </a:prstGeom>
          <a:noFill/>
        </p:spPr>
        <p:txBody>
          <a:bodyPr wrap="square" lIns="0" tIns="0" rIns="0" rtlCol="0">
            <a:spAutoFit/>
          </a:bodyPr>
          <a:lstStyle/>
          <a:p>
            <a:pPr algn="l" rtl="0">
              <a:lnSpc>
                <a:spcPts val="1638"/>
              </a:lnSpc>
            </a:pPr>
            <a:r>
              <a:rPr lang="en-US" altLang="zh-CN" sz="1200" b="1" spc="0" dirty="0">
                <a:solidFill>
                  <a:srgbClr val="FFFFFF"/>
                </a:solidFill>
                <a:latin typeface="微软雅黑"/>
                <a:ea typeface="微软雅黑"/>
                <a:cs typeface="微软雅黑"/>
              </a:rPr>
              <a:t>5</a:t>
            </a:r>
            <a:r>
              <a:rPr lang="en-US" altLang="zh-CN" sz="1200" b="1" spc="615" dirty="0">
                <a:solidFill>
                  <a:srgbClr val="FFFFFF"/>
                </a:solidFill>
                <a:latin typeface="微软雅黑"/>
                <a:ea typeface="微软雅黑"/>
                <a:cs typeface="微软雅黑"/>
              </a:rPr>
              <a:t> </a:t>
            </a:r>
            <a:r>
              <a:rPr lang="en-US" altLang="zh-CN" sz="1200" b="1" spc="0" dirty="0">
                <a:solidFill>
                  <a:srgbClr val="0052D9"/>
                </a:solidFill>
                <a:latin typeface="微软雅黑"/>
                <a:ea typeface="微软雅黑"/>
                <a:cs typeface="微软雅黑"/>
              </a:rPr>
              <a:t>单元测试</a:t>
            </a:r>
            <a:endParaRPr lang="en-US" altLang="zh-CN" sz="1200">
              <a:latin typeface="微软雅黑"/>
              <a:ea typeface="微软雅黑"/>
              <a:cs typeface="微软雅黑"/>
            </a:endParaRPr>
          </a:p>
        </p:txBody>
      </p:sp>
      <p:sp>
        <p:nvSpPr>
          <p:cNvPr id="2412" name="Text Box2412"/>
          <p:cNvSpPr txBox="1"/>
          <p:nvPr/>
        </p:nvSpPr>
        <p:spPr>
          <a:xfrm>
            <a:off x="8225028" y="2845950"/>
            <a:ext cx="1133602" cy="208052"/>
          </a:xfrm>
          <a:prstGeom prst="rect">
            <a:avLst/>
          </a:prstGeom>
          <a:noFill/>
        </p:spPr>
        <p:txBody>
          <a:bodyPr wrap="square" lIns="0" tIns="0" rIns="0" rtlCol="0">
            <a:spAutoFit/>
          </a:bodyPr>
          <a:lstStyle/>
          <a:p>
            <a:pPr algn="l" rtl="0">
              <a:lnSpc>
                <a:spcPts val="1638"/>
              </a:lnSpc>
            </a:pPr>
            <a:r>
              <a:rPr lang="en-US" altLang="zh-CN" sz="1200" b="1" spc="0" dirty="0">
                <a:solidFill>
                  <a:srgbClr val="FFFFFF"/>
                </a:solidFill>
                <a:latin typeface="微软雅黑"/>
                <a:ea typeface="微软雅黑"/>
                <a:cs typeface="微软雅黑"/>
              </a:rPr>
              <a:t>6</a:t>
            </a:r>
            <a:r>
              <a:rPr lang="en-US" altLang="zh-CN" sz="1200" b="1" spc="616" dirty="0">
                <a:solidFill>
                  <a:srgbClr val="FFFFFF"/>
                </a:solidFill>
                <a:latin typeface="微软雅黑"/>
                <a:ea typeface="微软雅黑"/>
                <a:cs typeface="微软雅黑"/>
              </a:rPr>
              <a:t> </a:t>
            </a:r>
            <a:r>
              <a:rPr lang="en-US" altLang="zh-CN" sz="1200" b="1" spc="4" dirty="0">
                <a:solidFill>
                  <a:srgbClr val="0052D9"/>
                </a:solidFill>
                <a:latin typeface="微软雅黑"/>
                <a:ea typeface="微软雅黑"/>
                <a:cs typeface="微软雅黑"/>
              </a:rPr>
              <a:t>ETL</a:t>
            </a:r>
            <a:r>
              <a:rPr lang="en-US" altLang="zh-CN" sz="1200" b="1" spc="0" dirty="0">
                <a:solidFill>
                  <a:srgbClr val="0052D9"/>
                </a:solidFill>
                <a:latin typeface="微软雅黑"/>
                <a:ea typeface="微软雅黑"/>
                <a:cs typeface="微软雅黑"/>
              </a:rPr>
              <a:t>调度配置</a:t>
            </a:r>
            <a:endParaRPr lang="en-US" altLang="zh-CN" sz="1200">
              <a:latin typeface="微软雅黑"/>
              <a:ea typeface="微软雅黑"/>
              <a:cs typeface="微软雅黑"/>
            </a:endParaRPr>
          </a:p>
        </p:txBody>
      </p:sp>
      <p:sp>
        <p:nvSpPr>
          <p:cNvPr id="2413" name="Text Box2413"/>
          <p:cNvSpPr txBox="1"/>
          <p:nvPr/>
        </p:nvSpPr>
        <p:spPr>
          <a:xfrm>
            <a:off x="9791700" y="2833123"/>
            <a:ext cx="132132" cy="199796"/>
          </a:xfrm>
          <a:prstGeom prst="rect">
            <a:avLst/>
          </a:prstGeom>
          <a:noFill/>
        </p:spPr>
        <p:txBody>
          <a:bodyPr wrap="square" lIns="0" tIns="0" rIns="0" rtlCol="0">
            <a:spAutoFit/>
          </a:bodyPr>
          <a:lstStyle/>
          <a:p>
            <a:pPr algn="l" rtl="0">
              <a:lnSpc>
                <a:spcPts val="1573"/>
              </a:lnSpc>
            </a:pPr>
            <a:r>
              <a:rPr lang="en-US" altLang="zh-CN" sz="1200" b="1" spc="0" dirty="0">
                <a:solidFill>
                  <a:srgbClr val="FFFFFF"/>
                </a:solidFill>
                <a:latin typeface="微软雅黑"/>
                <a:ea typeface="微软雅黑"/>
                <a:cs typeface="微软雅黑"/>
              </a:rPr>
              <a:t>7</a:t>
            </a:r>
            <a:endParaRPr lang="en-US" altLang="zh-CN" sz="1200">
              <a:latin typeface="微软雅黑"/>
              <a:ea typeface="微软雅黑"/>
              <a:cs typeface="微软雅黑"/>
            </a:endParaRPr>
          </a:p>
        </p:txBody>
      </p:sp>
      <p:sp>
        <p:nvSpPr>
          <p:cNvPr id="2414" name="Text Box2414"/>
          <p:cNvSpPr txBox="1"/>
          <p:nvPr/>
        </p:nvSpPr>
        <p:spPr>
          <a:xfrm>
            <a:off x="10009378" y="2854205"/>
            <a:ext cx="952500" cy="199797"/>
          </a:xfrm>
          <a:prstGeom prst="rect">
            <a:avLst/>
          </a:prstGeom>
          <a:noFill/>
        </p:spPr>
        <p:txBody>
          <a:bodyPr wrap="square" lIns="0" tIns="0" rIns="0" rtlCol="0">
            <a:spAutoFit/>
          </a:bodyPr>
          <a:lstStyle/>
          <a:p>
            <a:pPr algn="l" rtl="0">
              <a:lnSpc>
                <a:spcPts val="1573"/>
              </a:lnSpc>
            </a:pPr>
            <a:r>
              <a:rPr lang="en-US" altLang="zh-CN" sz="1200" b="1" spc="0" dirty="0">
                <a:solidFill>
                  <a:srgbClr val="0052D9"/>
                </a:solidFill>
                <a:latin typeface="微软雅黑"/>
                <a:ea typeface="微软雅黑"/>
                <a:cs typeface="微软雅黑"/>
              </a:rPr>
              <a:t>系统集成测试</a:t>
            </a:r>
            <a:endParaRPr lang="en-US" altLang="zh-CN" sz="1200">
              <a:latin typeface="微软雅黑"/>
              <a:ea typeface="微软雅黑"/>
              <a:cs typeface="微软雅黑"/>
            </a:endParaRPr>
          </a:p>
        </p:txBody>
      </p:sp>
      <p:sp>
        <p:nvSpPr>
          <p:cNvPr id="2415" name="Text Box2415"/>
          <p:cNvSpPr txBox="1"/>
          <p:nvPr/>
        </p:nvSpPr>
        <p:spPr>
          <a:xfrm>
            <a:off x="850087" y="3349737"/>
            <a:ext cx="1141781" cy="1080613"/>
          </a:xfrm>
          <a:prstGeom prst="rect">
            <a:avLst/>
          </a:prstGeom>
          <a:noFill/>
        </p:spPr>
        <p:txBody>
          <a:bodyPr wrap="square" lIns="0" tIns="0" rIns="0" rtlCol="0">
            <a:spAutoFit/>
          </a:bodyPr>
          <a:lstStyle/>
          <a:p>
            <a:pPr algn="l" rtl="0">
              <a:lnSpc>
                <a:spcPts val="1554"/>
              </a:lnSpc>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库</a:t>
            </a:r>
            <a:r>
              <a:rPr lang="en-US" altLang="zh-CN" sz="996" spc="0" dirty="0">
                <a:solidFill>
                  <a:srgbClr val="0052D9"/>
                </a:solidFill>
                <a:latin typeface="微软雅黑"/>
                <a:ea typeface="微软雅黑"/>
                <a:cs typeface="微软雅黑"/>
              </a:rPr>
              <a:t>建</a:t>
            </a:r>
            <a:r>
              <a:rPr lang="en-US" altLang="zh-CN" sz="996" spc="-8" dirty="0">
                <a:solidFill>
                  <a:srgbClr val="0052D9"/>
                </a:solidFill>
                <a:latin typeface="微软雅黑"/>
                <a:ea typeface="微软雅黑"/>
                <a:cs typeface="微软雅黑"/>
              </a:rPr>
              <a:t>表</a:t>
            </a:r>
            <a:r>
              <a:rPr lang="en-US" altLang="zh-CN" sz="996" spc="0" dirty="0">
                <a:solidFill>
                  <a:srgbClr val="0052D9"/>
                </a:solidFill>
                <a:latin typeface="微软雅黑"/>
                <a:ea typeface="微软雅黑"/>
                <a:cs typeface="微软雅黑"/>
              </a:rPr>
              <a:t>环</a:t>
            </a:r>
            <a:r>
              <a:rPr lang="en-US" altLang="zh-CN" sz="996" spc="-8" dirty="0">
                <a:solidFill>
                  <a:srgbClr val="0052D9"/>
                </a:solidFill>
                <a:latin typeface="微软雅黑"/>
                <a:ea typeface="微软雅黑"/>
                <a:cs typeface="微软雅黑"/>
              </a:rPr>
              <a:t>境</a:t>
            </a:r>
            <a:r>
              <a:rPr lang="en-US" altLang="zh-CN" sz="996" spc="0" dirty="0">
                <a:solidFill>
                  <a:srgbClr val="0052D9"/>
                </a:solidFill>
                <a:latin typeface="微软雅黑"/>
                <a:ea typeface="微软雅黑"/>
                <a:cs typeface="微软雅黑"/>
              </a:rPr>
              <a:t>准</a:t>
            </a:r>
            <a:r>
              <a:rPr lang="en-US" altLang="zh-CN" sz="996" spc="-8" dirty="0">
                <a:solidFill>
                  <a:srgbClr val="0052D9"/>
                </a:solidFill>
                <a:latin typeface="微软雅黑"/>
                <a:ea typeface="微软雅黑"/>
                <a:cs typeface="微软雅黑"/>
              </a:rPr>
              <a:t>备</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开</a:t>
            </a:r>
            <a:r>
              <a:rPr lang="en-US" altLang="zh-CN" sz="996" spc="-8" dirty="0">
                <a:solidFill>
                  <a:srgbClr val="0052D9"/>
                </a:solidFill>
                <a:latin typeface="微软雅黑"/>
                <a:ea typeface="微软雅黑"/>
                <a:cs typeface="微软雅黑"/>
              </a:rPr>
              <a:t>发</a:t>
            </a:r>
            <a:r>
              <a:rPr lang="en-US" altLang="zh-CN" sz="996" spc="0" dirty="0">
                <a:solidFill>
                  <a:srgbClr val="0052D9"/>
                </a:solidFill>
                <a:latin typeface="微软雅黑"/>
                <a:ea typeface="微软雅黑"/>
                <a:cs typeface="微软雅黑"/>
              </a:rPr>
              <a:t>系</a:t>
            </a:r>
            <a:r>
              <a:rPr lang="en-US" altLang="zh-CN" sz="996" spc="-8" dirty="0">
                <a:solidFill>
                  <a:srgbClr val="0052D9"/>
                </a:solidFill>
                <a:latin typeface="微软雅黑"/>
                <a:ea typeface="微软雅黑"/>
                <a:cs typeface="微软雅黑"/>
              </a:rPr>
              <a:t>统</a:t>
            </a:r>
            <a:r>
              <a:rPr lang="en-US" altLang="zh-CN" sz="996" spc="0" dirty="0">
                <a:solidFill>
                  <a:srgbClr val="0052D9"/>
                </a:solidFill>
                <a:latin typeface="微软雅黑"/>
                <a:ea typeface="微软雅黑"/>
                <a:cs typeface="微软雅黑"/>
              </a:rPr>
              <a:t>准</a:t>
            </a:r>
            <a:r>
              <a:rPr lang="en-US" altLang="zh-CN" sz="996" spc="-8" dirty="0">
                <a:solidFill>
                  <a:srgbClr val="0052D9"/>
                </a:solidFill>
                <a:latin typeface="微软雅黑"/>
                <a:ea typeface="微软雅黑"/>
                <a:cs typeface="微软雅黑"/>
              </a:rPr>
              <a:t>备</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配</a:t>
            </a:r>
            <a:r>
              <a:rPr lang="en-US" altLang="zh-CN" sz="996" spc="-8" dirty="0">
                <a:solidFill>
                  <a:srgbClr val="0052D9"/>
                </a:solidFill>
                <a:latin typeface="微软雅黑"/>
                <a:ea typeface="微软雅黑"/>
                <a:cs typeface="微软雅黑"/>
              </a:rPr>
              <a:t>置</a:t>
            </a:r>
            <a:r>
              <a:rPr lang="en-US" altLang="zh-CN" sz="996" spc="0" dirty="0">
                <a:solidFill>
                  <a:srgbClr val="0052D9"/>
                </a:solidFill>
                <a:latin typeface="微软雅黑"/>
                <a:ea typeface="微软雅黑"/>
                <a:cs typeface="微软雅黑"/>
              </a:rPr>
              <a:t>文</a:t>
            </a:r>
            <a:r>
              <a:rPr lang="en-US" altLang="zh-CN" sz="996" spc="-8" dirty="0">
                <a:solidFill>
                  <a:srgbClr val="0052D9"/>
                </a:solidFill>
                <a:latin typeface="微软雅黑"/>
                <a:ea typeface="微软雅黑"/>
                <a:cs typeface="微软雅黑"/>
              </a:rPr>
              <a:t>件</a:t>
            </a:r>
            <a:r>
              <a:rPr lang="en-US" altLang="zh-CN" sz="996" spc="0" dirty="0">
                <a:solidFill>
                  <a:srgbClr val="0052D9"/>
                </a:solidFill>
                <a:latin typeface="微软雅黑"/>
                <a:ea typeface="微软雅黑"/>
                <a:cs typeface="微软雅黑"/>
              </a:rPr>
              <a:t>准</a:t>
            </a:r>
            <a:r>
              <a:rPr lang="en-US" altLang="zh-CN" sz="996" spc="-8" dirty="0">
                <a:solidFill>
                  <a:srgbClr val="0052D9"/>
                </a:solidFill>
                <a:latin typeface="微软雅黑"/>
                <a:ea typeface="微软雅黑"/>
                <a:cs typeface="微软雅黑"/>
              </a:rPr>
              <a:t>备</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信</a:t>
            </a:r>
            <a:r>
              <a:rPr lang="en-US" altLang="zh-CN" sz="996" spc="-8" dirty="0">
                <a:solidFill>
                  <a:srgbClr val="0052D9"/>
                </a:solidFill>
                <a:latin typeface="微软雅黑"/>
                <a:ea typeface="微软雅黑"/>
                <a:cs typeface="微软雅黑"/>
              </a:rPr>
              <a:t>息</a:t>
            </a:r>
            <a:r>
              <a:rPr lang="en-US" altLang="zh-CN" sz="996" spc="0" dirty="0">
                <a:solidFill>
                  <a:srgbClr val="0052D9"/>
                </a:solidFill>
                <a:latin typeface="微软雅黑"/>
                <a:ea typeface="微软雅黑"/>
                <a:cs typeface="微软雅黑"/>
              </a:rPr>
              <a:t>调</a:t>
            </a:r>
            <a:r>
              <a:rPr lang="en-US" altLang="zh-CN" sz="996" spc="-8" dirty="0">
                <a:solidFill>
                  <a:srgbClr val="0052D9"/>
                </a:solidFill>
                <a:latin typeface="微软雅黑"/>
                <a:ea typeface="微软雅黑"/>
                <a:cs typeface="微软雅黑"/>
              </a:rPr>
              <a:t>研</a:t>
            </a:r>
            <a:r>
              <a:rPr lang="en-US" altLang="zh-CN" sz="996" spc="0" dirty="0">
                <a:solidFill>
                  <a:srgbClr val="0052D9"/>
                </a:solidFill>
                <a:latin typeface="微软雅黑"/>
                <a:ea typeface="微软雅黑"/>
                <a:cs typeface="微软雅黑"/>
              </a:rPr>
              <a:t>结</a:t>
            </a:r>
            <a:r>
              <a:rPr lang="en-US" altLang="zh-CN" sz="996" spc="-8" dirty="0">
                <a:solidFill>
                  <a:srgbClr val="0052D9"/>
                </a:solidFill>
                <a:latin typeface="微软雅黑"/>
                <a:ea typeface="微软雅黑"/>
                <a:cs typeface="微软雅黑"/>
              </a:rPr>
              <a:t>果</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模</a:t>
            </a:r>
            <a:r>
              <a:rPr lang="en-US" altLang="zh-CN" sz="996" spc="-8" dirty="0">
                <a:solidFill>
                  <a:srgbClr val="0052D9"/>
                </a:solidFill>
                <a:latin typeface="微软雅黑"/>
                <a:ea typeface="微软雅黑"/>
                <a:cs typeface="微软雅黑"/>
              </a:rPr>
              <a:t>型</a:t>
            </a:r>
            <a:r>
              <a:rPr lang="en-US" altLang="zh-CN" sz="996" spc="0" dirty="0">
                <a:solidFill>
                  <a:srgbClr val="0052D9"/>
                </a:solidFill>
                <a:latin typeface="微软雅黑"/>
                <a:ea typeface="微软雅黑"/>
                <a:cs typeface="微软雅黑"/>
              </a:rPr>
              <a:t>成</a:t>
            </a:r>
            <a:r>
              <a:rPr lang="en-US" altLang="zh-CN" sz="996" spc="-8" dirty="0">
                <a:solidFill>
                  <a:srgbClr val="0052D9"/>
                </a:solidFill>
                <a:latin typeface="微软雅黑"/>
                <a:ea typeface="微软雅黑"/>
                <a:cs typeface="微软雅黑"/>
              </a:rPr>
              <a:t>果</a:t>
            </a:r>
            <a:endParaRPr lang="en-US" altLang="zh-CN" sz="996">
              <a:latin typeface="微软雅黑"/>
              <a:ea typeface="微软雅黑"/>
              <a:cs typeface="微软雅黑"/>
            </a:endParaRPr>
          </a:p>
        </p:txBody>
      </p:sp>
      <p:sp>
        <p:nvSpPr>
          <p:cNvPr id="2416" name="Text Box2416"/>
          <p:cNvSpPr txBox="1"/>
          <p:nvPr/>
        </p:nvSpPr>
        <p:spPr>
          <a:xfrm>
            <a:off x="2327783" y="3350373"/>
            <a:ext cx="1014984" cy="1080105"/>
          </a:xfrm>
          <a:prstGeom prst="rect">
            <a:avLst/>
          </a:prstGeom>
          <a:noFill/>
        </p:spPr>
        <p:txBody>
          <a:bodyPr wrap="square" lIns="0" tIns="0" rIns="0" rtlCol="0">
            <a:spAutoFit/>
          </a:bodyPr>
          <a:lstStyle/>
          <a:p>
            <a:pPr algn="l" rtl="0">
              <a:lnSpc>
                <a:spcPts val="1306"/>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创</a:t>
            </a:r>
            <a:r>
              <a:rPr lang="en-US" altLang="zh-CN" sz="996" spc="-8" dirty="0">
                <a:solidFill>
                  <a:srgbClr val="0052D9"/>
                </a:solidFill>
                <a:latin typeface="微软雅黑"/>
                <a:ea typeface="微软雅黑"/>
                <a:cs typeface="微软雅黑"/>
              </a:rPr>
              <a:t>建</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库</a:t>
            </a:r>
            <a:endParaRPr lang="en-US" altLang="zh-CN" sz="996">
              <a:latin typeface="微软雅黑"/>
              <a:ea typeface="微软雅黑"/>
              <a:cs typeface="微软雅黑"/>
            </a:endParaRPr>
          </a:p>
          <a:p>
            <a:pPr algn="l" rtl="0">
              <a:lnSpc>
                <a:spcPts val="1800"/>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创</a:t>
            </a:r>
            <a:r>
              <a:rPr lang="en-US" altLang="zh-CN" sz="996" spc="-8" dirty="0">
                <a:solidFill>
                  <a:srgbClr val="0052D9"/>
                </a:solidFill>
                <a:latin typeface="微软雅黑"/>
                <a:ea typeface="微软雅黑"/>
                <a:cs typeface="微软雅黑"/>
              </a:rPr>
              <a:t>建</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库</a:t>
            </a:r>
            <a:r>
              <a:rPr lang="en-US" altLang="zh-CN" sz="996" spc="-8" dirty="0">
                <a:solidFill>
                  <a:srgbClr val="0052D9"/>
                </a:solidFill>
                <a:latin typeface="微软雅黑"/>
                <a:ea typeface="微软雅黑"/>
                <a:cs typeface="微软雅黑"/>
              </a:rPr>
              <a:t>用</a:t>
            </a:r>
            <a:r>
              <a:rPr lang="en-US" altLang="zh-CN" sz="996" spc="0" dirty="0">
                <a:solidFill>
                  <a:srgbClr val="0052D9"/>
                </a:solidFill>
                <a:latin typeface="微软雅黑"/>
                <a:ea typeface="微软雅黑"/>
                <a:cs typeface="微软雅黑"/>
              </a:rPr>
              <a:t>户</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创</a:t>
            </a:r>
            <a:r>
              <a:rPr lang="en-US" altLang="zh-CN" sz="996" spc="-8" dirty="0">
                <a:solidFill>
                  <a:srgbClr val="0052D9"/>
                </a:solidFill>
                <a:latin typeface="微软雅黑"/>
                <a:ea typeface="微软雅黑"/>
                <a:cs typeface="微软雅黑"/>
              </a:rPr>
              <a:t>建</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表</a:t>
            </a:r>
            <a:endParaRPr lang="en-US" altLang="zh-CN" sz="996">
              <a:latin typeface="微软雅黑"/>
              <a:ea typeface="微软雅黑"/>
              <a:cs typeface="微软雅黑"/>
            </a:endParaRPr>
          </a:p>
          <a:p>
            <a:pPr marR="126266" algn="l" rtl="0">
              <a:lnSpc>
                <a:spcPts val="1800"/>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库</a:t>
            </a:r>
            <a:r>
              <a:rPr lang="en-US" altLang="zh-CN" sz="996" spc="-8" dirty="0">
                <a:solidFill>
                  <a:srgbClr val="0052D9"/>
                </a:solidFill>
                <a:latin typeface="微软雅黑"/>
                <a:ea typeface="微软雅黑"/>
                <a:cs typeface="微软雅黑"/>
              </a:rPr>
              <a:t>表</a:t>
            </a:r>
            <a:r>
              <a:rPr lang="en-US" altLang="zh-CN" sz="996" spc="0" dirty="0">
                <a:solidFill>
                  <a:srgbClr val="0052D9"/>
                </a:solidFill>
                <a:latin typeface="微软雅黑"/>
                <a:ea typeface="微软雅黑"/>
                <a:cs typeface="微软雅黑"/>
              </a:rPr>
              <a:t>赋</a:t>
            </a:r>
            <a:r>
              <a:rPr lang="en-US" altLang="zh-CN" sz="996" spc="-8" dirty="0">
                <a:solidFill>
                  <a:srgbClr val="0052D9"/>
                </a:solidFill>
                <a:latin typeface="微软雅黑"/>
                <a:ea typeface="微软雅黑"/>
                <a:cs typeface="微软雅黑"/>
              </a:rPr>
              <a:t>权</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a:latin typeface="Calibri"/>
              <a:ea typeface="Calibri"/>
              <a:cs typeface="Calibri"/>
            </a:endParaRPr>
          </a:p>
        </p:txBody>
      </p:sp>
      <p:sp>
        <p:nvSpPr>
          <p:cNvPr id="2417" name="Text Box2417"/>
          <p:cNvSpPr txBox="1"/>
          <p:nvPr/>
        </p:nvSpPr>
        <p:spPr>
          <a:xfrm>
            <a:off x="3817874" y="3349737"/>
            <a:ext cx="1016813" cy="1080613"/>
          </a:xfrm>
          <a:prstGeom prst="rect">
            <a:avLst/>
          </a:prstGeom>
          <a:noFill/>
        </p:spPr>
        <p:txBody>
          <a:bodyPr wrap="square" lIns="0" tIns="0" rIns="0" rtlCol="0">
            <a:spAutoFit/>
          </a:bodyPr>
          <a:lstStyle/>
          <a:p>
            <a:pPr algn="l" rtl="0">
              <a:lnSpc>
                <a:spcPts val="1306"/>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表</a:t>
            </a:r>
            <a:r>
              <a:rPr lang="en-US" altLang="zh-CN" sz="996" spc="-6" dirty="0">
                <a:solidFill>
                  <a:srgbClr val="0052D9"/>
                </a:solidFill>
                <a:latin typeface="微软雅黑"/>
                <a:ea typeface="微软雅黑"/>
                <a:cs typeface="微软雅黑"/>
              </a:rPr>
              <a:t>映</a:t>
            </a:r>
            <a:r>
              <a:rPr lang="en-US" altLang="zh-CN" sz="996" spc="0" dirty="0">
                <a:solidFill>
                  <a:srgbClr val="0052D9"/>
                </a:solidFill>
                <a:latin typeface="微软雅黑"/>
                <a:ea typeface="微软雅黑"/>
                <a:cs typeface="微软雅黑"/>
              </a:rPr>
              <a:t>射</a:t>
            </a:r>
            <a:endParaRPr lang="en-US" altLang="zh-CN" sz="996" dirty="0">
              <a:latin typeface="微软雅黑"/>
              <a:ea typeface="微软雅黑"/>
              <a:cs typeface="微软雅黑"/>
            </a:endParaRPr>
          </a:p>
          <a:p>
            <a:pPr algn="l" rtl="0">
              <a:lnSpc>
                <a:spcPts val="1306"/>
              </a:lnSpc>
              <a:spcBef>
                <a:spcPts val="497"/>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字</a:t>
            </a:r>
            <a:r>
              <a:rPr lang="en-US" altLang="zh-CN" sz="996" spc="-6" dirty="0">
                <a:solidFill>
                  <a:srgbClr val="0052D9"/>
                </a:solidFill>
                <a:latin typeface="微软雅黑"/>
                <a:ea typeface="微软雅黑"/>
                <a:cs typeface="微软雅黑"/>
              </a:rPr>
              <a:t>段</a:t>
            </a:r>
            <a:r>
              <a:rPr lang="en-US" altLang="zh-CN" sz="996" spc="0" dirty="0">
                <a:solidFill>
                  <a:srgbClr val="0052D9"/>
                </a:solidFill>
                <a:latin typeface="微软雅黑"/>
                <a:ea typeface="微软雅黑"/>
                <a:cs typeface="微软雅黑"/>
              </a:rPr>
              <a:t>映射</a:t>
            </a:r>
            <a:endParaRPr lang="en-US" altLang="zh-CN" sz="996" dirty="0">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代</a:t>
            </a:r>
            <a:r>
              <a:rPr lang="en-US" altLang="zh-CN" sz="996" spc="-6" dirty="0">
                <a:solidFill>
                  <a:srgbClr val="0052D9"/>
                </a:solidFill>
                <a:latin typeface="微软雅黑"/>
                <a:ea typeface="微软雅黑"/>
                <a:cs typeface="微软雅黑"/>
              </a:rPr>
              <a:t>码</a:t>
            </a:r>
            <a:r>
              <a:rPr lang="en-US" altLang="zh-CN" sz="996" spc="0" dirty="0">
                <a:solidFill>
                  <a:srgbClr val="0052D9"/>
                </a:solidFill>
                <a:latin typeface="微软雅黑"/>
                <a:ea typeface="微软雅黑"/>
                <a:cs typeface="微软雅黑"/>
              </a:rPr>
              <a:t>映射</a:t>
            </a:r>
            <a:endParaRPr lang="en-US" altLang="zh-CN" sz="996" dirty="0">
              <a:latin typeface="微软雅黑"/>
              <a:ea typeface="微软雅黑"/>
              <a:cs typeface="微软雅黑"/>
            </a:endParaRPr>
          </a:p>
          <a:p>
            <a:pPr marL="91440" indent="-91440" algn="l" rtl="0">
              <a:lnSpc>
                <a:spcPts val="1800"/>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关</a:t>
            </a:r>
            <a:r>
              <a:rPr lang="en-US" altLang="zh-CN" sz="996" spc="-6" dirty="0">
                <a:solidFill>
                  <a:srgbClr val="0052D9"/>
                </a:solidFill>
                <a:latin typeface="微软雅黑"/>
                <a:ea typeface="微软雅黑"/>
                <a:cs typeface="微软雅黑"/>
              </a:rPr>
              <a:t>联</a:t>
            </a:r>
            <a:r>
              <a:rPr lang="en-US" altLang="zh-CN" sz="996" spc="0" dirty="0">
                <a:solidFill>
                  <a:srgbClr val="0052D9"/>
                </a:solidFill>
                <a:latin typeface="微软雅黑"/>
                <a:ea typeface="微软雅黑"/>
                <a:cs typeface="微软雅黑"/>
              </a:rPr>
              <a:t>过滤条</a:t>
            </a:r>
            <a:r>
              <a:rPr lang="en-US" altLang="zh-CN" sz="996" spc="-6" dirty="0">
                <a:solidFill>
                  <a:srgbClr val="0052D9"/>
                </a:solidFill>
                <a:latin typeface="微软雅黑"/>
                <a:ea typeface="微软雅黑"/>
                <a:cs typeface="微软雅黑"/>
              </a:rPr>
              <a:t>件</a:t>
            </a:r>
            <a:r>
              <a:rPr lang="en-US" altLang="zh-CN" sz="996" spc="0" dirty="0">
                <a:solidFill>
                  <a:srgbClr val="0052D9"/>
                </a:solidFill>
                <a:latin typeface="微软雅黑"/>
                <a:ea typeface="微软雅黑"/>
                <a:cs typeface="微软雅黑"/>
              </a:rPr>
              <a:t>映</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微软雅黑"/>
                <a:ea typeface="微软雅黑"/>
                <a:cs typeface="微软雅黑"/>
              </a:rPr>
              <a:t>射</a:t>
            </a:r>
            <a:endParaRPr lang="en-US" altLang="zh-CN" sz="996" dirty="0">
              <a:latin typeface="微软雅黑"/>
              <a:ea typeface="微软雅黑"/>
              <a:cs typeface="微软雅黑"/>
            </a:endParaRPr>
          </a:p>
        </p:txBody>
      </p:sp>
      <p:sp>
        <p:nvSpPr>
          <p:cNvPr id="2418" name="Text Box2418"/>
          <p:cNvSpPr txBox="1"/>
          <p:nvPr/>
        </p:nvSpPr>
        <p:spPr>
          <a:xfrm>
            <a:off x="5273675" y="3328401"/>
            <a:ext cx="1141476" cy="1080612"/>
          </a:xfrm>
          <a:prstGeom prst="rect">
            <a:avLst/>
          </a:prstGeom>
          <a:noFill/>
        </p:spPr>
        <p:txBody>
          <a:bodyPr wrap="square" lIns="0" tIns="0" rIns="0" rtlCol="0">
            <a:spAutoFit/>
          </a:bodyPr>
          <a:lstStyle/>
          <a:p>
            <a:pPr algn="l" rtl="0">
              <a:lnSpc>
                <a:spcPts val="1554"/>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开</a:t>
            </a:r>
            <a:r>
              <a:rPr lang="en-US" altLang="zh-CN" sz="996" spc="-8" dirty="0">
                <a:solidFill>
                  <a:srgbClr val="0052D9"/>
                </a:solidFill>
                <a:latin typeface="微软雅黑"/>
                <a:ea typeface="微软雅黑"/>
                <a:cs typeface="微软雅黑"/>
              </a:rPr>
              <a:t>发</a:t>
            </a:r>
            <a:r>
              <a:rPr lang="en-US" altLang="zh-CN" sz="996" spc="0" dirty="0">
                <a:solidFill>
                  <a:srgbClr val="0052D9"/>
                </a:solidFill>
                <a:latin typeface="微软雅黑"/>
                <a:ea typeface="微软雅黑"/>
                <a:cs typeface="微软雅黑"/>
              </a:rPr>
              <a:t>参</a:t>
            </a:r>
            <a:r>
              <a:rPr lang="en-US" altLang="zh-CN" sz="996" spc="-8" dirty="0">
                <a:solidFill>
                  <a:srgbClr val="0052D9"/>
                </a:solidFill>
                <a:latin typeface="微软雅黑"/>
                <a:ea typeface="微软雅黑"/>
                <a:cs typeface="微软雅黑"/>
              </a:rPr>
              <a:t>数</a:t>
            </a:r>
            <a:r>
              <a:rPr lang="en-US" altLang="zh-CN" sz="996" spc="0" dirty="0">
                <a:solidFill>
                  <a:srgbClr val="0052D9"/>
                </a:solidFill>
                <a:latin typeface="微软雅黑"/>
                <a:ea typeface="微软雅黑"/>
                <a:cs typeface="微软雅黑"/>
              </a:rPr>
              <a:t>配</a:t>
            </a:r>
            <a:r>
              <a:rPr lang="en-US" altLang="zh-CN" sz="996" spc="-8" dirty="0">
                <a:solidFill>
                  <a:srgbClr val="0052D9"/>
                </a:solidFill>
                <a:latin typeface="微软雅黑"/>
                <a:ea typeface="微软雅黑"/>
                <a:cs typeface="微软雅黑"/>
              </a:rPr>
              <a:t>置</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映</a:t>
            </a:r>
            <a:r>
              <a:rPr lang="en-US" altLang="zh-CN" sz="996" spc="-8" dirty="0">
                <a:solidFill>
                  <a:srgbClr val="0052D9"/>
                </a:solidFill>
                <a:latin typeface="微软雅黑"/>
                <a:ea typeface="微软雅黑"/>
                <a:cs typeface="微软雅黑"/>
              </a:rPr>
              <a:t>射</a:t>
            </a:r>
            <a:r>
              <a:rPr lang="en-US" altLang="zh-CN" sz="996" spc="0" dirty="0">
                <a:solidFill>
                  <a:srgbClr val="0052D9"/>
                </a:solidFill>
                <a:latin typeface="微软雅黑"/>
                <a:ea typeface="微软雅黑"/>
                <a:cs typeface="微软雅黑"/>
              </a:rPr>
              <a:t>导</a:t>
            </a:r>
            <a:r>
              <a:rPr lang="en-US" altLang="zh-CN" sz="996" spc="-8" dirty="0">
                <a:solidFill>
                  <a:srgbClr val="0052D9"/>
                </a:solidFill>
                <a:latin typeface="微软雅黑"/>
                <a:ea typeface="微软雅黑"/>
                <a:cs typeface="微软雅黑"/>
              </a:rPr>
              <a:t>入</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数</a:t>
            </a:r>
            <a:r>
              <a:rPr lang="en-US" altLang="zh-CN" sz="996" spc="-8" dirty="0">
                <a:solidFill>
                  <a:srgbClr val="0052D9"/>
                </a:solidFill>
                <a:latin typeface="微软雅黑"/>
                <a:ea typeface="微软雅黑"/>
                <a:cs typeface="微软雅黑"/>
              </a:rPr>
              <a:t>据</a:t>
            </a:r>
            <a:r>
              <a:rPr lang="en-US" altLang="zh-CN" sz="996" spc="0" dirty="0">
                <a:solidFill>
                  <a:srgbClr val="0052D9"/>
                </a:solidFill>
                <a:latin typeface="微软雅黑"/>
                <a:ea typeface="微软雅黑"/>
                <a:cs typeface="微软雅黑"/>
              </a:rPr>
              <a:t>开</a:t>
            </a:r>
            <a:r>
              <a:rPr lang="en-US" altLang="zh-CN" sz="996" spc="-8" dirty="0">
                <a:solidFill>
                  <a:srgbClr val="0052D9"/>
                </a:solidFill>
                <a:latin typeface="微软雅黑"/>
                <a:ea typeface="微软雅黑"/>
                <a:cs typeface="微软雅黑"/>
              </a:rPr>
              <a:t>发</a:t>
            </a:r>
            <a:r>
              <a:rPr lang="en-US" altLang="zh-CN" sz="996" spc="0" dirty="0">
                <a:solidFill>
                  <a:srgbClr val="0052D9"/>
                </a:solidFill>
                <a:latin typeface="微软雅黑"/>
                <a:ea typeface="微软雅黑"/>
                <a:cs typeface="微软雅黑"/>
              </a:rPr>
              <a:t>配</a:t>
            </a:r>
            <a:r>
              <a:rPr lang="en-US" altLang="zh-CN" sz="996" spc="-8" dirty="0">
                <a:solidFill>
                  <a:srgbClr val="0052D9"/>
                </a:solidFill>
                <a:latin typeface="微软雅黑"/>
                <a:ea typeface="微软雅黑"/>
                <a:cs typeface="微软雅黑"/>
              </a:rPr>
              <a:t>置</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公</a:t>
            </a:r>
            <a:r>
              <a:rPr lang="en-US" altLang="zh-CN" sz="996" spc="-8" dirty="0">
                <a:solidFill>
                  <a:srgbClr val="0052D9"/>
                </a:solidFill>
                <a:latin typeface="微软雅黑"/>
                <a:ea typeface="微软雅黑"/>
                <a:cs typeface="微软雅黑"/>
              </a:rPr>
              <a:t>共</a:t>
            </a:r>
            <a:r>
              <a:rPr lang="en-US" altLang="zh-CN" sz="996" spc="0" dirty="0">
                <a:solidFill>
                  <a:srgbClr val="0052D9"/>
                </a:solidFill>
                <a:latin typeface="微软雅黑"/>
                <a:ea typeface="微软雅黑"/>
                <a:cs typeface="微软雅黑"/>
              </a:rPr>
              <a:t>代</a:t>
            </a:r>
            <a:r>
              <a:rPr lang="en-US" altLang="zh-CN" sz="996" spc="-8" dirty="0">
                <a:solidFill>
                  <a:srgbClr val="0052D9"/>
                </a:solidFill>
                <a:latin typeface="微软雅黑"/>
                <a:ea typeface="微软雅黑"/>
                <a:cs typeface="微软雅黑"/>
              </a:rPr>
              <a:t>码</a:t>
            </a:r>
            <a:r>
              <a:rPr lang="en-US" altLang="zh-CN" sz="996" spc="0" dirty="0">
                <a:solidFill>
                  <a:srgbClr val="0052D9"/>
                </a:solidFill>
                <a:latin typeface="微软雅黑"/>
                <a:ea typeface="微软雅黑"/>
                <a:cs typeface="微软雅黑"/>
              </a:rPr>
              <a:t>配</a:t>
            </a:r>
            <a:r>
              <a:rPr lang="en-US" altLang="zh-CN" sz="996" spc="-8" dirty="0">
                <a:solidFill>
                  <a:srgbClr val="0052D9"/>
                </a:solidFill>
                <a:latin typeface="微软雅黑"/>
                <a:ea typeface="微软雅黑"/>
                <a:cs typeface="微软雅黑"/>
              </a:rPr>
              <a:t>置</a:t>
            </a:r>
            <a:endParaRPr lang="en-US" altLang="zh-CN" sz="996">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脚</a:t>
            </a:r>
            <a:r>
              <a:rPr lang="en-US" altLang="zh-CN" sz="996" spc="-8" dirty="0">
                <a:solidFill>
                  <a:srgbClr val="0052D9"/>
                </a:solidFill>
                <a:latin typeface="微软雅黑"/>
                <a:ea typeface="微软雅黑"/>
                <a:cs typeface="微软雅黑"/>
              </a:rPr>
              <a:t>本</a:t>
            </a:r>
            <a:r>
              <a:rPr lang="en-US" altLang="zh-CN" sz="996" spc="0" dirty="0">
                <a:solidFill>
                  <a:srgbClr val="0052D9"/>
                </a:solidFill>
                <a:latin typeface="微软雅黑"/>
                <a:ea typeface="微软雅黑"/>
                <a:cs typeface="微软雅黑"/>
              </a:rPr>
              <a:t>编</a:t>
            </a:r>
            <a:r>
              <a:rPr lang="en-US" altLang="zh-CN" sz="996" spc="-8" dirty="0">
                <a:solidFill>
                  <a:srgbClr val="0052D9"/>
                </a:solidFill>
                <a:latin typeface="微软雅黑"/>
                <a:ea typeface="微软雅黑"/>
                <a:cs typeface="微软雅黑"/>
              </a:rPr>
              <a:t>写</a:t>
            </a:r>
            <a:r>
              <a:rPr lang="en-US" altLang="zh-CN" sz="996" spc="0" dirty="0">
                <a:solidFill>
                  <a:srgbClr val="0052D9"/>
                </a:solidFill>
                <a:latin typeface="微软雅黑"/>
                <a:ea typeface="微软雅黑"/>
                <a:cs typeface="微软雅黑"/>
              </a:rPr>
              <a:t>调</a:t>
            </a:r>
            <a:r>
              <a:rPr lang="en-US" altLang="zh-CN" sz="996" spc="-8" dirty="0">
                <a:solidFill>
                  <a:srgbClr val="0052D9"/>
                </a:solidFill>
                <a:latin typeface="微软雅黑"/>
                <a:ea typeface="微软雅黑"/>
                <a:cs typeface="微软雅黑"/>
              </a:rPr>
              <a:t>试</a:t>
            </a:r>
            <a:endParaRPr lang="en-US" altLang="zh-CN" sz="996">
              <a:latin typeface="微软雅黑"/>
              <a:ea typeface="微软雅黑"/>
              <a:cs typeface="微软雅黑"/>
            </a:endParaRPr>
          </a:p>
        </p:txBody>
      </p:sp>
      <p:sp>
        <p:nvSpPr>
          <p:cNvPr id="2419" name="Text Box2419"/>
          <p:cNvSpPr txBox="1"/>
          <p:nvPr/>
        </p:nvSpPr>
        <p:spPr>
          <a:xfrm>
            <a:off x="6852794" y="3283951"/>
            <a:ext cx="1141476" cy="851506"/>
          </a:xfrm>
          <a:prstGeom prst="rect">
            <a:avLst/>
          </a:prstGeom>
          <a:noFill/>
        </p:spPr>
        <p:txBody>
          <a:bodyPr wrap="square" lIns="0" tIns="0" rIns="0" rtlCol="0">
            <a:spAutoFit/>
          </a:bodyPr>
          <a:lstStyle/>
          <a:p>
            <a:pPr algn="l" rtl="0">
              <a:lnSpc>
                <a:spcPts val="1553"/>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单</a:t>
            </a:r>
            <a:r>
              <a:rPr lang="en-US" altLang="zh-CN" sz="996" spc="-8" dirty="0">
                <a:solidFill>
                  <a:srgbClr val="0052D9"/>
                </a:solidFill>
                <a:latin typeface="微软雅黑"/>
                <a:ea typeface="微软雅黑"/>
                <a:cs typeface="微软雅黑"/>
              </a:rPr>
              <a:t>元</a:t>
            </a:r>
            <a:r>
              <a:rPr lang="en-US" altLang="zh-CN" sz="996" spc="0" dirty="0">
                <a:solidFill>
                  <a:srgbClr val="0052D9"/>
                </a:solidFill>
                <a:latin typeface="微软雅黑"/>
                <a:ea typeface="微软雅黑"/>
                <a:cs typeface="微软雅黑"/>
              </a:rPr>
              <a:t>测</a:t>
            </a:r>
            <a:r>
              <a:rPr lang="en-US" altLang="zh-CN" sz="996" spc="-8"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模</a:t>
            </a:r>
            <a:r>
              <a:rPr lang="en-US" altLang="zh-CN" sz="996" spc="-8" dirty="0">
                <a:solidFill>
                  <a:srgbClr val="0052D9"/>
                </a:solidFill>
                <a:latin typeface="微软雅黑"/>
                <a:ea typeface="微软雅黑"/>
                <a:cs typeface="微软雅黑"/>
              </a:rPr>
              <a:t>板</a:t>
            </a:r>
            <a:r>
              <a:rPr lang="en-US" altLang="zh-CN" sz="996" spc="0" dirty="0">
                <a:solidFill>
                  <a:srgbClr val="0052D9"/>
                </a:solidFill>
                <a:latin typeface="微软雅黑"/>
                <a:ea typeface="微软雅黑"/>
                <a:cs typeface="微软雅黑"/>
              </a:rPr>
              <a:t>准</a:t>
            </a:r>
            <a:r>
              <a:rPr lang="en-US" altLang="zh-CN" sz="996" spc="-8" dirty="0">
                <a:solidFill>
                  <a:srgbClr val="0052D9"/>
                </a:solidFill>
                <a:latin typeface="微软雅黑"/>
                <a:ea typeface="微软雅黑"/>
                <a:cs typeface="微软雅黑"/>
              </a:rPr>
              <a:t>备</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单</a:t>
            </a:r>
            <a:r>
              <a:rPr lang="en-US" altLang="zh-CN" sz="996" spc="-8" dirty="0">
                <a:solidFill>
                  <a:srgbClr val="0052D9"/>
                </a:solidFill>
                <a:latin typeface="微软雅黑"/>
                <a:ea typeface="微软雅黑"/>
                <a:cs typeface="微软雅黑"/>
              </a:rPr>
              <a:t>元</a:t>
            </a:r>
            <a:r>
              <a:rPr lang="en-US" altLang="zh-CN" sz="996" spc="0" dirty="0">
                <a:solidFill>
                  <a:srgbClr val="0052D9"/>
                </a:solidFill>
                <a:latin typeface="微软雅黑"/>
                <a:ea typeface="微软雅黑"/>
                <a:cs typeface="微软雅黑"/>
              </a:rPr>
              <a:t>测</a:t>
            </a:r>
            <a:r>
              <a:rPr lang="en-US" altLang="zh-CN" sz="996" spc="-8"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执</a:t>
            </a:r>
            <a:r>
              <a:rPr lang="en-US" altLang="zh-CN" sz="996" spc="-8" dirty="0">
                <a:solidFill>
                  <a:srgbClr val="0052D9"/>
                </a:solidFill>
                <a:latin typeface="微软雅黑"/>
                <a:ea typeface="微软雅黑"/>
                <a:cs typeface="微软雅黑"/>
              </a:rPr>
              <a:t>行</a:t>
            </a:r>
            <a:endParaRPr lang="en-US" altLang="zh-CN" sz="996">
              <a:latin typeface="微软雅黑"/>
              <a:ea typeface="微软雅黑"/>
              <a:cs typeface="微软雅黑"/>
            </a:endParaRPr>
          </a:p>
          <a:p>
            <a:pPr algn="l" rtl="0">
              <a:lnSpc>
                <a:spcPts val="1309"/>
              </a:lnSpc>
              <a:spcBef>
                <a:spcPts val="492"/>
              </a:spcBef>
            </a:pPr>
            <a:r>
              <a:rPr lang="en-US" altLang="zh-CN" sz="998" spc="0" dirty="0">
                <a:solidFill>
                  <a:srgbClr val="0052D9"/>
                </a:solidFill>
                <a:latin typeface="Arial"/>
                <a:ea typeface="Arial"/>
                <a:cs typeface="Arial"/>
              </a:rPr>
              <a:t>•</a:t>
            </a:r>
            <a:r>
              <a:rPr lang="en-US" altLang="zh-CN" sz="998" spc="92" dirty="0">
                <a:solidFill>
                  <a:srgbClr val="0052D9"/>
                </a:solidFill>
                <a:latin typeface="Arial"/>
                <a:ea typeface="Arial"/>
                <a:cs typeface="Arial"/>
              </a:rPr>
              <a:t> </a:t>
            </a:r>
            <a:r>
              <a:rPr lang="en-US" altLang="zh-CN" sz="998" spc="-6" dirty="0">
                <a:solidFill>
                  <a:srgbClr val="0052D9"/>
                </a:solidFill>
                <a:latin typeface="微软雅黑"/>
                <a:ea typeface="微软雅黑"/>
                <a:cs typeface="微软雅黑"/>
              </a:rPr>
              <a:t>单</a:t>
            </a:r>
            <a:r>
              <a:rPr lang="en-US" altLang="zh-CN" sz="998" spc="-7" dirty="0">
                <a:solidFill>
                  <a:srgbClr val="0052D9"/>
                </a:solidFill>
                <a:latin typeface="微软雅黑"/>
                <a:ea typeface="微软雅黑"/>
                <a:cs typeface="微软雅黑"/>
              </a:rPr>
              <a:t>元</a:t>
            </a:r>
            <a:r>
              <a:rPr lang="en-US" altLang="zh-CN" sz="998" spc="-6" dirty="0">
                <a:solidFill>
                  <a:srgbClr val="0052D9"/>
                </a:solidFill>
                <a:latin typeface="微软雅黑"/>
                <a:ea typeface="微软雅黑"/>
                <a:cs typeface="微软雅黑"/>
              </a:rPr>
              <a:t>测</a:t>
            </a:r>
            <a:r>
              <a:rPr lang="en-US" altLang="zh-CN" sz="998" spc="-7" dirty="0">
                <a:solidFill>
                  <a:srgbClr val="0052D9"/>
                </a:solidFill>
                <a:latin typeface="微软雅黑"/>
                <a:ea typeface="微软雅黑"/>
                <a:cs typeface="微软雅黑"/>
              </a:rPr>
              <a:t>试</a:t>
            </a:r>
            <a:r>
              <a:rPr lang="en-US" altLang="zh-CN" sz="998" spc="-6" dirty="0">
                <a:solidFill>
                  <a:srgbClr val="0052D9"/>
                </a:solidFill>
                <a:latin typeface="微软雅黑"/>
                <a:ea typeface="微软雅黑"/>
                <a:cs typeface="微软雅黑"/>
              </a:rPr>
              <a:t>报</a:t>
            </a:r>
            <a:r>
              <a:rPr lang="en-US" altLang="zh-CN" sz="998" spc="0" dirty="0">
                <a:solidFill>
                  <a:srgbClr val="0052D9"/>
                </a:solidFill>
                <a:latin typeface="微软雅黑"/>
                <a:ea typeface="微软雅黑"/>
                <a:cs typeface="微软雅黑"/>
              </a:rPr>
              <a:t>告</a:t>
            </a:r>
            <a:endParaRPr lang="en-US" altLang="zh-CN" sz="998">
              <a:latin typeface="微软雅黑"/>
              <a:ea typeface="微软雅黑"/>
              <a:cs typeface="微软雅黑"/>
            </a:endParaRPr>
          </a:p>
          <a:p>
            <a:pPr algn="l" rtl="0">
              <a:lnSpc>
                <a:spcPts val="1150"/>
              </a:lnSpc>
              <a:spcBef>
                <a:spcPts val="648"/>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a:latin typeface="Calibri"/>
              <a:ea typeface="Calibri"/>
              <a:cs typeface="Calibri"/>
            </a:endParaRPr>
          </a:p>
        </p:txBody>
      </p:sp>
      <p:sp>
        <p:nvSpPr>
          <p:cNvPr id="2420" name="Text Box2420"/>
          <p:cNvSpPr txBox="1"/>
          <p:nvPr/>
        </p:nvSpPr>
        <p:spPr>
          <a:xfrm>
            <a:off x="8185404" y="3272013"/>
            <a:ext cx="1397510" cy="1130438"/>
          </a:xfrm>
          <a:prstGeom prst="rect">
            <a:avLst/>
          </a:prstGeom>
          <a:noFill/>
        </p:spPr>
        <p:txBody>
          <a:bodyPr wrap="square" lIns="0" tIns="0" rIns="0" rtlCol="0">
            <a:spAutoFit/>
          </a:bodyPr>
          <a:lstStyle/>
          <a:p>
            <a:pPr algn="l" rtl="0">
              <a:lnSpc>
                <a:spcPts val="1306"/>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调</a:t>
            </a:r>
            <a:r>
              <a:rPr lang="en-US" altLang="zh-CN" sz="996" spc="-6" dirty="0">
                <a:solidFill>
                  <a:srgbClr val="0052D9"/>
                </a:solidFill>
                <a:latin typeface="微软雅黑"/>
                <a:ea typeface="微软雅黑"/>
                <a:cs typeface="微软雅黑"/>
              </a:rPr>
              <a:t>度</a:t>
            </a:r>
            <a:r>
              <a:rPr lang="en-US" altLang="zh-CN" sz="996" spc="0" dirty="0">
                <a:solidFill>
                  <a:srgbClr val="0052D9"/>
                </a:solidFill>
                <a:latin typeface="微软雅黑"/>
                <a:ea typeface="微软雅黑"/>
                <a:cs typeface="微软雅黑"/>
              </a:rPr>
              <a:t>任务整</a:t>
            </a:r>
            <a:r>
              <a:rPr lang="en-US" altLang="zh-CN" sz="996" spc="-6" dirty="0">
                <a:solidFill>
                  <a:srgbClr val="0052D9"/>
                </a:solidFill>
                <a:latin typeface="微软雅黑"/>
                <a:ea typeface="微软雅黑"/>
                <a:cs typeface="微软雅黑"/>
              </a:rPr>
              <a:t>理</a:t>
            </a:r>
            <a:endParaRPr lang="en-US" altLang="zh-CN" sz="996" dirty="0">
              <a:latin typeface="微软雅黑"/>
              <a:ea typeface="微软雅黑"/>
              <a:cs typeface="微软雅黑"/>
            </a:endParaRPr>
          </a:p>
          <a:p>
            <a:pPr algn="just" rtl="0">
              <a:lnSpc>
                <a:spcPts val="1801"/>
              </a:lnSpc>
            </a:pPr>
            <a:r>
              <a:rPr lang="en-US" altLang="zh-CN" sz="998" spc="0" dirty="0">
                <a:solidFill>
                  <a:srgbClr val="0052D9"/>
                </a:solidFill>
                <a:latin typeface="Arial"/>
                <a:ea typeface="Arial"/>
                <a:cs typeface="Arial"/>
              </a:rPr>
              <a:t>•</a:t>
            </a:r>
            <a:r>
              <a:rPr lang="en-US" altLang="zh-CN" sz="998" spc="92" dirty="0">
                <a:solidFill>
                  <a:srgbClr val="0052D9"/>
                </a:solidFill>
                <a:latin typeface="Arial"/>
                <a:ea typeface="Arial"/>
                <a:cs typeface="Arial"/>
              </a:rPr>
              <a:t> </a:t>
            </a:r>
            <a:r>
              <a:rPr lang="en-US" altLang="zh-CN" sz="998" spc="0" dirty="0">
                <a:solidFill>
                  <a:srgbClr val="0052D9"/>
                </a:solidFill>
                <a:latin typeface="微软雅黑"/>
                <a:ea typeface="微软雅黑"/>
                <a:cs typeface="微软雅黑"/>
              </a:rPr>
              <a:t>调度任</a:t>
            </a:r>
            <a:r>
              <a:rPr lang="en-US" altLang="zh-CN" sz="998" spc="-6" dirty="0">
                <a:solidFill>
                  <a:srgbClr val="0052D9"/>
                </a:solidFill>
                <a:latin typeface="微软雅黑"/>
                <a:ea typeface="微软雅黑"/>
                <a:cs typeface="微软雅黑"/>
              </a:rPr>
              <a:t>务</a:t>
            </a:r>
            <a:r>
              <a:rPr lang="en-US" altLang="zh-CN" sz="998" spc="0" dirty="0">
                <a:solidFill>
                  <a:srgbClr val="0052D9"/>
                </a:solidFill>
                <a:latin typeface="微软雅黑"/>
                <a:ea typeface="微软雅黑"/>
                <a:cs typeface="微软雅黑"/>
              </a:rPr>
              <a:t>基础</a:t>
            </a:r>
            <a:r>
              <a:rPr lang="en-US" altLang="zh-CN" sz="998" spc="-5" dirty="0">
                <a:solidFill>
                  <a:srgbClr val="0052D9"/>
                </a:solidFill>
                <a:latin typeface="微软雅黑"/>
                <a:ea typeface="微软雅黑"/>
                <a:cs typeface="微软雅黑"/>
              </a:rPr>
              <a:t>信</a:t>
            </a:r>
            <a:r>
              <a:rPr lang="en-US" altLang="zh-CN" sz="998" spc="0" dirty="0">
                <a:solidFill>
                  <a:srgbClr val="0052D9"/>
                </a:solidFill>
                <a:latin typeface="微软雅黑"/>
                <a:ea typeface="微软雅黑"/>
                <a:cs typeface="微软雅黑"/>
              </a:rPr>
              <a:t>息配</a:t>
            </a:r>
            <a:r>
              <a:rPr lang="en-US" altLang="zh-CN" sz="998" spc="-5" dirty="0">
                <a:solidFill>
                  <a:srgbClr val="0052D9"/>
                </a:solidFill>
                <a:latin typeface="微软雅黑"/>
                <a:ea typeface="微软雅黑"/>
                <a:cs typeface="微软雅黑"/>
              </a:rPr>
              <a:t>置</a:t>
            </a:r>
            <a:r>
              <a:rPr lang="en-US" altLang="zh-CN" sz="998"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调</a:t>
            </a:r>
            <a:r>
              <a:rPr lang="en-US" altLang="zh-CN" sz="996" spc="-6" dirty="0">
                <a:solidFill>
                  <a:srgbClr val="0052D9"/>
                </a:solidFill>
                <a:latin typeface="微软雅黑"/>
                <a:ea typeface="微软雅黑"/>
                <a:cs typeface="微软雅黑"/>
              </a:rPr>
              <a:t>度</a:t>
            </a:r>
            <a:r>
              <a:rPr lang="en-US" altLang="zh-CN" sz="996" spc="0" dirty="0">
                <a:solidFill>
                  <a:srgbClr val="0052D9"/>
                </a:solidFill>
                <a:latin typeface="微软雅黑"/>
                <a:ea typeface="微软雅黑"/>
                <a:cs typeface="微软雅黑"/>
              </a:rPr>
              <a:t>任务依</a:t>
            </a:r>
            <a:r>
              <a:rPr lang="en-US" altLang="zh-CN" sz="996" spc="-6" dirty="0">
                <a:solidFill>
                  <a:srgbClr val="0052D9"/>
                </a:solidFill>
                <a:latin typeface="微软雅黑"/>
                <a:ea typeface="微软雅黑"/>
                <a:cs typeface="微软雅黑"/>
              </a:rPr>
              <a:t>赖</a:t>
            </a:r>
            <a:r>
              <a:rPr lang="en-US" altLang="zh-CN" sz="996" spc="0" dirty="0">
                <a:solidFill>
                  <a:srgbClr val="0052D9"/>
                </a:solidFill>
                <a:latin typeface="微软雅黑"/>
                <a:ea typeface="微软雅黑"/>
                <a:cs typeface="微软雅黑"/>
              </a:rPr>
              <a:t>触发配</a:t>
            </a:r>
            <a:r>
              <a:rPr lang="en-US" altLang="zh-CN" sz="996" spc="-6" dirty="0">
                <a:solidFill>
                  <a:srgbClr val="0052D9"/>
                </a:solidFill>
                <a:latin typeface="微软雅黑"/>
                <a:ea typeface="微软雅黑"/>
                <a:cs typeface="微软雅黑"/>
              </a:rPr>
              <a:t>置</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调</a:t>
            </a:r>
            <a:r>
              <a:rPr lang="en-US" altLang="zh-CN" sz="996" spc="-6" dirty="0">
                <a:solidFill>
                  <a:srgbClr val="0052D9"/>
                </a:solidFill>
                <a:latin typeface="微软雅黑"/>
                <a:ea typeface="微软雅黑"/>
                <a:cs typeface="微软雅黑"/>
              </a:rPr>
              <a:t>度</a:t>
            </a:r>
            <a:r>
              <a:rPr lang="en-US" altLang="zh-CN" sz="996" spc="0" dirty="0">
                <a:solidFill>
                  <a:srgbClr val="0052D9"/>
                </a:solidFill>
                <a:latin typeface="微软雅黑"/>
                <a:ea typeface="微软雅黑"/>
                <a:cs typeface="微软雅黑"/>
              </a:rPr>
              <a:t>任务测</a:t>
            </a:r>
            <a:r>
              <a:rPr lang="en-US" altLang="zh-CN" sz="996" spc="-6"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验证</a:t>
            </a:r>
            <a:endParaRPr lang="en-US" altLang="zh-CN" sz="996" dirty="0">
              <a:latin typeface="微软雅黑"/>
              <a:ea typeface="微软雅黑"/>
              <a:cs typeface="微软雅黑"/>
            </a:endParaRPr>
          </a:p>
          <a:p>
            <a:pPr algn="l" rtl="0">
              <a:lnSpc>
                <a:spcPts val="1150"/>
              </a:lnSpc>
              <a:spcBef>
                <a:spcPts val="647"/>
              </a:spcBef>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dirty="0">
              <a:latin typeface="Calibri"/>
              <a:ea typeface="Calibri"/>
              <a:cs typeface="Calibri"/>
            </a:endParaRPr>
          </a:p>
        </p:txBody>
      </p:sp>
      <p:sp>
        <p:nvSpPr>
          <p:cNvPr id="2421" name="Text Box2421"/>
          <p:cNvSpPr txBox="1"/>
          <p:nvPr/>
        </p:nvSpPr>
        <p:spPr>
          <a:xfrm>
            <a:off x="9768840" y="3256139"/>
            <a:ext cx="1141730" cy="851251"/>
          </a:xfrm>
          <a:prstGeom prst="rect">
            <a:avLst/>
          </a:prstGeom>
          <a:noFill/>
        </p:spPr>
        <p:txBody>
          <a:bodyPr wrap="square" lIns="0" tIns="0" rIns="0" rtlCol="0">
            <a:spAutoFit/>
          </a:bodyPr>
          <a:lstStyle/>
          <a:p>
            <a:pPr algn="l" rtl="0">
              <a:lnSpc>
                <a:spcPts val="1553"/>
              </a:lnSpc>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集</a:t>
            </a:r>
            <a:r>
              <a:rPr lang="en-US" altLang="zh-CN" sz="996" spc="-8" dirty="0">
                <a:solidFill>
                  <a:srgbClr val="0052D9"/>
                </a:solidFill>
                <a:latin typeface="微软雅黑"/>
                <a:ea typeface="微软雅黑"/>
                <a:cs typeface="微软雅黑"/>
              </a:rPr>
              <a:t>成</a:t>
            </a:r>
            <a:r>
              <a:rPr lang="en-US" altLang="zh-CN" sz="996" spc="0" dirty="0">
                <a:solidFill>
                  <a:srgbClr val="0052D9"/>
                </a:solidFill>
                <a:latin typeface="微软雅黑"/>
                <a:ea typeface="微软雅黑"/>
                <a:cs typeface="微软雅黑"/>
              </a:rPr>
              <a:t>测</a:t>
            </a:r>
            <a:r>
              <a:rPr lang="en-US" altLang="zh-CN" sz="996" spc="-8"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模</a:t>
            </a:r>
            <a:r>
              <a:rPr lang="en-US" altLang="zh-CN" sz="996" spc="-8" dirty="0">
                <a:solidFill>
                  <a:srgbClr val="0052D9"/>
                </a:solidFill>
                <a:latin typeface="微软雅黑"/>
                <a:ea typeface="微软雅黑"/>
                <a:cs typeface="微软雅黑"/>
              </a:rPr>
              <a:t>板</a:t>
            </a:r>
            <a:r>
              <a:rPr lang="en-US" altLang="zh-CN" sz="996" spc="0" dirty="0">
                <a:solidFill>
                  <a:srgbClr val="0052D9"/>
                </a:solidFill>
                <a:latin typeface="微软雅黑"/>
                <a:ea typeface="微软雅黑"/>
                <a:cs typeface="微软雅黑"/>
              </a:rPr>
              <a:t>准</a:t>
            </a:r>
            <a:r>
              <a:rPr lang="en-US" altLang="zh-CN" sz="996" spc="-8" dirty="0">
                <a:solidFill>
                  <a:srgbClr val="0052D9"/>
                </a:solidFill>
                <a:latin typeface="微软雅黑"/>
                <a:ea typeface="微软雅黑"/>
                <a:cs typeface="微软雅黑"/>
              </a:rPr>
              <a:t>备</a:t>
            </a:r>
            <a:r>
              <a:rPr lang="en-US" altLang="zh-CN" sz="996" dirty="0">
                <a:solidFill>
                  <a:srgbClr val="0052D9"/>
                </a:solidFill>
                <a:latin typeface="微软雅黑"/>
                <a:ea typeface="微软雅黑"/>
                <a:cs typeface="微软雅黑"/>
              </a:rPr>
              <a:t> </a:t>
            </a: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集</a:t>
            </a:r>
            <a:r>
              <a:rPr lang="en-US" altLang="zh-CN" sz="996" spc="-8" dirty="0">
                <a:solidFill>
                  <a:srgbClr val="0052D9"/>
                </a:solidFill>
                <a:latin typeface="微软雅黑"/>
                <a:ea typeface="微软雅黑"/>
                <a:cs typeface="微软雅黑"/>
              </a:rPr>
              <a:t>成</a:t>
            </a:r>
            <a:r>
              <a:rPr lang="en-US" altLang="zh-CN" sz="996" spc="0" dirty="0">
                <a:solidFill>
                  <a:srgbClr val="0052D9"/>
                </a:solidFill>
                <a:latin typeface="微软雅黑"/>
                <a:ea typeface="微软雅黑"/>
                <a:cs typeface="微软雅黑"/>
              </a:rPr>
              <a:t>测</a:t>
            </a:r>
            <a:r>
              <a:rPr lang="en-US" altLang="zh-CN" sz="996" spc="-8"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执</a:t>
            </a:r>
            <a:r>
              <a:rPr lang="en-US" altLang="zh-CN" sz="996" spc="-8" dirty="0">
                <a:solidFill>
                  <a:srgbClr val="0052D9"/>
                </a:solidFill>
                <a:latin typeface="微软雅黑"/>
                <a:ea typeface="微软雅黑"/>
                <a:cs typeface="微软雅黑"/>
              </a:rPr>
              <a:t>行</a:t>
            </a:r>
            <a:endParaRPr lang="en-US" altLang="zh-CN" sz="996" dirty="0">
              <a:latin typeface="微软雅黑"/>
              <a:ea typeface="微软雅黑"/>
              <a:cs typeface="微软雅黑"/>
            </a:endParaRPr>
          </a:p>
          <a:p>
            <a:pPr algn="l" rtl="0">
              <a:lnSpc>
                <a:spcPts val="1306"/>
              </a:lnSpc>
              <a:spcBef>
                <a:spcPts val="494"/>
              </a:spcBef>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微软雅黑"/>
                <a:ea typeface="微软雅黑"/>
                <a:cs typeface="微软雅黑"/>
              </a:rPr>
              <a:t>集</a:t>
            </a:r>
            <a:r>
              <a:rPr lang="en-US" altLang="zh-CN" sz="996" spc="-8" dirty="0">
                <a:solidFill>
                  <a:srgbClr val="0052D9"/>
                </a:solidFill>
                <a:latin typeface="微软雅黑"/>
                <a:ea typeface="微软雅黑"/>
                <a:cs typeface="微软雅黑"/>
              </a:rPr>
              <a:t>成</a:t>
            </a:r>
            <a:r>
              <a:rPr lang="en-US" altLang="zh-CN" sz="996" spc="0" dirty="0">
                <a:solidFill>
                  <a:srgbClr val="0052D9"/>
                </a:solidFill>
                <a:latin typeface="微软雅黑"/>
                <a:ea typeface="微软雅黑"/>
                <a:cs typeface="微软雅黑"/>
              </a:rPr>
              <a:t>测</a:t>
            </a:r>
            <a:r>
              <a:rPr lang="en-US" altLang="zh-CN" sz="996" spc="-8" dirty="0">
                <a:solidFill>
                  <a:srgbClr val="0052D9"/>
                </a:solidFill>
                <a:latin typeface="微软雅黑"/>
                <a:ea typeface="微软雅黑"/>
                <a:cs typeface="微软雅黑"/>
              </a:rPr>
              <a:t>试</a:t>
            </a:r>
            <a:r>
              <a:rPr lang="en-US" altLang="zh-CN" sz="996" spc="0" dirty="0">
                <a:solidFill>
                  <a:srgbClr val="0052D9"/>
                </a:solidFill>
                <a:latin typeface="微软雅黑"/>
                <a:ea typeface="微软雅黑"/>
                <a:cs typeface="微软雅黑"/>
              </a:rPr>
              <a:t>报</a:t>
            </a:r>
            <a:r>
              <a:rPr lang="en-US" altLang="zh-CN" sz="996" spc="-8" dirty="0">
                <a:solidFill>
                  <a:srgbClr val="0052D9"/>
                </a:solidFill>
                <a:latin typeface="微软雅黑"/>
                <a:ea typeface="微软雅黑"/>
                <a:cs typeface="微软雅黑"/>
              </a:rPr>
              <a:t>告</a:t>
            </a:r>
            <a:endParaRPr lang="en-US" altLang="zh-CN" sz="996" dirty="0">
              <a:latin typeface="微软雅黑"/>
              <a:ea typeface="微软雅黑"/>
              <a:cs typeface="微软雅黑"/>
            </a:endParaRPr>
          </a:p>
          <a:p>
            <a:pPr algn="l" rtl="0">
              <a:lnSpc>
                <a:spcPts val="1150"/>
              </a:lnSpc>
              <a:spcBef>
                <a:spcPts val="647"/>
              </a:spcBef>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dirty="0">
              <a:latin typeface="Calibri"/>
              <a:ea typeface="Calibri"/>
              <a:cs typeface="Calibri"/>
            </a:endParaRPr>
          </a:p>
        </p:txBody>
      </p:sp>
      <p:sp>
        <p:nvSpPr>
          <p:cNvPr id="2422" name="Text Box2422"/>
          <p:cNvSpPr txBox="1"/>
          <p:nvPr/>
        </p:nvSpPr>
        <p:spPr>
          <a:xfrm>
            <a:off x="850087" y="4512472"/>
            <a:ext cx="193725" cy="146098"/>
          </a:xfrm>
          <a:prstGeom prst="rect">
            <a:avLst/>
          </a:prstGeom>
          <a:noFill/>
        </p:spPr>
        <p:txBody>
          <a:bodyPr wrap="square" lIns="0" tIns="0" rIns="0" rtlCol="0">
            <a:spAutoFit/>
          </a:bodyPr>
          <a:lstStyle/>
          <a:p>
            <a:pPr algn="l" rtl="0">
              <a:lnSpc>
                <a:spcPts val="1150"/>
              </a:lnSpc>
            </a:pPr>
            <a:r>
              <a:rPr lang="en-US" altLang="zh-CN" sz="996" spc="0" dirty="0">
                <a:solidFill>
                  <a:srgbClr val="0052D9"/>
                </a:solidFill>
                <a:latin typeface="Arial"/>
                <a:ea typeface="Arial"/>
                <a:cs typeface="Arial"/>
              </a:rPr>
              <a:t>•</a:t>
            </a:r>
            <a:r>
              <a:rPr lang="en-US" altLang="zh-CN" sz="996" spc="94"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a:latin typeface="Calibri"/>
              <a:ea typeface="Calibri"/>
              <a:cs typeface="Calibri"/>
            </a:endParaRPr>
          </a:p>
        </p:txBody>
      </p:sp>
      <p:sp>
        <p:nvSpPr>
          <p:cNvPr id="2423" name="Text Box2423"/>
          <p:cNvSpPr txBox="1"/>
          <p:nvPr/>
        </p:nvSpPr>
        <p:spPr>
          <a:xfrm>
            <a:off x="3817874" y="4512472"/>
            <a:ext cx="216819" cy="146098"/>
          </a:xfrm>
          <a:prstGeom prst="rect">
            <a:avLst/>
          </a:prstGeom>
          <a:noFill/>
        </p:spPr>
        <p:txBody>
          <a:bodyPr wrap="square" lIns="0" tIns="0" rIns="0" rtlCol="0">
            <a:spAutoFit/>
          </a:bodyPr>
          <a:lstStyle/>
          <a:p>
            <a:pPr algn="l" rtl="0">
              <a:lnSpc>
                <a:spcPts val="1150"/>
              </a:lnSpc>
            </a:pPr>
            <a:r>
              <a:rPr lang="en-US" altLang="zh-CN" sz="996" spc="0" dirty="0">
                <a:solidFill>
                  <a:srgbClr val="0052D9"/>
                </a:solidFill>
                <a:latin typeface="Arial"/>
                <a:ea typeface="Arial"/>
                <a:cs typeface="Arial"/>
              </a:rPr>
              <a:t>•</a:t>
            </a:r>
            <a:r>
              <a:rPr lang="en-US" altLang="zh-CN" sz="996" spc="92" dirty="0">
                <a:solidFill>
                  <a:srgbClr val="0052D9"/>
                </a:solidFill>
                <a:latin typeface="Arial"/>
                <a:ea typeface="Arial"/>
                <a:cs typeface="Arial"/>
              </a:rPr>
              <a:t> </a:t>
            </a:r>
            <a:r>
              <a:rPr lang="en-US" altLang="zh-CN" sz="996" spc="0" dirty="0">
                <a:solidFill>
                  <a:srgbClr val="0052D9"/>
                </a:solidFill>
                <a:latin typeface="Calibri"/>
                <a:ea typeface="Calibri"/>
                <a:cs typeface="Calibri"/>
              </a:rPr>
              <a:t>…</a:t>
            </a:r>
            <a:endParaRPr lang="en-US" altLang="zh-CN" sz="996">
              <a:latin typeface="Calibri"/>
              <a:ea typeface="Calibri"/>
              <a:cs typeface="Calibri"/>
            </a:endParaRPr>
          </a:p>
        </p:txBody>
      </p:sp>
      <p:sp>
        <p:nvSpPr>
          <p:cNvPr id="2424" name="Text Box2424"/>
          <p:cNvSpPr txBox="1"/>
          <p:nvPr/>
        </p:nvSpPr>
        <p:spPr>
          <a:xfrm>
            <a:off x="5273675" y="4719460"/>
            <a:ext cx="217030" cy="146450"/>
          </a:xfrm>
          <a:prstGeom prst="rect">
            <a:avLst/>
          </a:prstGeom>
          <a:noFill/>
        </p:spPr>
        <p:txBody>
          <a:bodyPr wrap="square" lIns="0" tIns="0" rIns="0" rtlCol="0">
            <a:spAutoFit/>
          </a:bodyPr>
          <a:lstStyle/>
          <a:p>
            <a:pPr algn="l" rtl="0">
              <a:lnSpc>
                <a:spcPts val="1153"/>
              </a:lnSpc>
            </a:pPr>
            <a:r>
              <a:rPr lang="en-US" altLang="zh-CN" sz="998" spc="0" dirty="0">
                <a:solidFill>
                  <a:srgbClr val="0052D9"/>
                </a:solidFill>
                <a:latin typeface="Arial"/>
                <a:ea typeface="Arial"/>
                <a:cs typeface="Arial"/>
              </a:rPr>
              <a:t>•</a:t>
            </a:r>
            <a:r>
              <a:rPr lang="en-US" altLang="zh-CN" sz="998" spc="92" dirty="0">
                <a:solidFill>
                  <a:srgbClr val="0052D9"/>
                </a:solidFill>
                <a:latin typeface="Arial"/>
                <a:ea typeface="Arial"/>
                <a:cs typeface="Arial"/>
              </a:rPr>
              <a:t> </a:t>
            </a:r>
            <a:r>
              <a:rPr lang="en-US" altLang="zh-CN" sz="998" spc="0" dirty="0">
                <a:solidFill>
                  <a:srgbClr val="0052D9"/>
                </a:solidFill>
                <a:latin typeface="Calibri"/>
                <a:ea typeface="Calibri"/>
                <a:cs typeface="Calibri"/>
              </a:rPr>
              <a:t>…</a:t>
            </a:r>
            <a:endParaRPr lang="en-US" altLang="zh-CN" sz="998">
              <a:latin typeface="Calibri"/>
              <a:ea typeface="Calibri"/>
              <a:cs typeface="Calibri"/>
            </a:endParaRPr>
          </a:p>
        </p:txBody>
      </p:sp>
      <p:pic>
        <p:nvPicPr>
          <p:cNvPr id="4" name="图片 3">
            <a:extLst>
              <a:ext uri="{FF2B5EF4-FFF2-40B4-BE49-F238E27FC236}">
                <a16:creationId xmlns:a16="http://schemas.microsoft.com/office/drawing/2014/main" id="{277FAD88-4BAB-0B5F-6858-D2AB4D97EE0C}"/>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 t="27927" r="23069" b="21840"/>
          <a:stretch/>
        </p:blipFill>
        <p:spPr>
          <a:xfrm>
            <a:off x="-23178" y="29031"/>
            <a:ext cx="1864487" cy="1217453"/>
          </a:xfrm>
          <a:prstGeom prst="rect">
            <a:avLst/>
          </a:prstGeom>
        </p:spPr>
      </p:pic>
      <p:sp>
        <p:nvSpPr>
          <p:cNvPr id="5" name="文本框 4">
            <a:extLst>
              <a:ext uri="{FF2B5EF4-FFF2-40B4-BE49-F238E27FC236}">
                <a16:creationId xmlns:a16="http://schemas.microsoft.com/office/drawing/2014/main" id="{67D4CE2F-E79B-6D6D-623B-8088E56BFF25}"/>
              </a:ext>
            </a:extLst>
          </p:cNvPr>
          <p:cNvSpPr txBox="1"/>
          <p:nvPr/>
        </p:nvSpPr>
        <p:spPr>
          <a:xfrm>
            <a:off x="408877" y="376148"/>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04</a:t>
            </a:r>
          </a:p>
        </p:txBody>
      </p:sp>
      <p:sp>
        <p:nvSpPr>
          <p:cNvPr id="6" name="矩形 5">
            <a:extLst>
              <a:ext uri="{FF2B5EF4-FFF2-40B4-BE49-F238E27FC236}">
                <a16:creationId xmlns:a16="http://schemas.microsoft.com/office/drawing/2014/main" id="{152FFE8D-B5AB-B40F-B12E-E21B93ACB9DD}"/>
              </a:ext>
            </a:extLst>
          </p:cNvPr>
          <p:cNvSpPr/>
          <p:nvPr/>
        </p:nvSpPr>
        <p:spPr>
          <a:xfrm>
            <a:off x="1748740" y="437703"/>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spc="0" dirty="0">
                <a:latin typeface="微软雅黑"/>
                <a:ea typeface="微软雅黑"/>
                <a:cs typeface="微软雅黑"/>
              </a:rPr>
              <a:t>数据开发流程</a:t>
            </a:r>
            <a:endParaRPr kumimoji="0" lang="zh-CN" altLang="en-US" sz="2000" b="0" i="0" u="none" strike="noStrike" kern="1200" cap="none" spc="0" normalizeH="0" baseline="0" noProof="0" dirty="0">
              <a:ln>
                <a:noFill/>
              </a:ln>
              <a:effectLst/>
              <a:uLnTx/>
              <a:uFillTx/>
              <a:latin typeface="Arial"/>
              <a:ea typeface="微软雅黑"/>
              <a:cs typeface="+mn-cs"/>
            </a:endParaRPr>
          </a:p>
        </p:txBody>
      </p:sp>
      <p:grpSp>
        <p:nvGrpSpPr>
          <p:cNvPr id="2" name="组合 1">
            <a:extLst>
              <a:ext uri="{FF2B5EF4-FFF2-40B4-BE49-F238E27FC236}">
                <a16:creationId xmlns:a16="http://schemas.microsoft.com/office/drawing/2014/main" id="{82D514FE-C63A-CB4D-9719-7F2A5E919647}"/>
              </a:ext>
            </a:extLst>
          </p:cNvPr>
          <p:cNvGrpSpPr/>
          <p:nvPr/>
        </p:nvGrpSpPr>
        <p:grpSpPr>
          <a:xfrm>
            <a:off x="-30480" y="6641104"/>
            <a:ext cx="12192000" cy="228600"/>
            <a:chOff x="0" y="6629400"/>
            <a:chExt cx="12192000" cy="228600"/>
          </a:xfrm>
        </p:grpSpPr>
        <p:grpSp>
          <p:nvGrpSpPr>
            <p:cNvPr id="3" name="组合 2">
              <a:extLst>
                <a:ext uri="{FF2B5EF4-FFF2-40B4-BE49-F238E27FC236}">
                  <a16:creationId xmlns:a16="http://schemas.microsoft.com/office/drawing/2014/main" id="{87DD8879-A904-1F45-B562-FAAD0AD4C211}"/>
                </a:ext>
              </a:extLst>
            </p:cNvPr>
            <p:cNvGrpSpPr/>
            <p:nvPr/>
          </p:nvGrpSpPr>
          <p:grpSpPr>
            <a:xfrm>
              <a:off x="0" y="6629400"/>
              <a:ext cx="6096000" cy="228600"/>
              <a:chOff x="0" y="6629400"/>
              <a:chExt cx="6822268" cy="228600"/>
            </a:xfrm>
          </p:grpSpPr>
          <p:sp>
            <p:nvSpPr>
              <p:cNvPr id="12" name="矩形 11">
                <a:extLst>
                  <a:ext uri="{FF2B5EF4-FFF2-40B4-BE49-F238E27FC236}">
                    <a16:creationId xmlns:a16="http://schemas.microsoft.com/office/drawing/2014/main" id="{8BD60574-0AFD-1739-69EE-72E9B760915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265F9D98-7223-5AB8-1F5E-3F3CDA503322}"/>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1CD54021-7B0B-0105-DEFA-D80328606BC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AD5CF3EB-FDB4-06A5-2B53-0A59D647A49A}"/>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7" name="组合 6">
              <a:extLst>
                <a:ext uri="{FF2B5EF4-FFF2-40B4-BE49-F238E27FC236}">
                  <a16:creationId xmlns:a16="http://schemas.microsoft.com/office/drawing/2014/main" id="{8A8C05C4-A3BF-8402-CCCB-7EB674A7C86B}"/>
                </a:ext>
              </a:extLst>
            </p:cNvPr>
            <p:cNvGrpSpPr/>
            <p:nvPr/>
          </p:nvGrpSpPr>
          <p:grpSpPr>
            <a:xfrm>
              <a:off x="6096000" y="6629400"/>
              <a:ext cx="6096000" cy="228600"/>
              <a:chOff x="0" y="6629400"/>
              <a:chExt cx="6822268" cy="228600"/>
            </a:xfrm>
          </p:grpSpPr>
          <p:sp>
            <p:nvSpPr>
              <p:cNvPr id="8" name="矩形 7">
                <a:extLst>
                  <a:ext uri="{FF2B5EF4-FFF2-40B4-BE49-F238E27FC236}">
                    <a16:creationId xmlns:a16="http://schemas.microsoft.com/office/drawing/2014/main" id="{6931B542-8CF0-4FA9-29C6-1634AFC04599}"/>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5E5BCBB5-2303-EA09-45C7-69EC16055B9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1F872DB0-CD36-628D-8F43-2BF0C1356020}"/>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C711B809-E03D-F42D-18E6-4F1E44046BE2}"/>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01</a:t>
            </a:r>
          </a:p>
        </p:txBody>
      </p:sp>
      <p:sp>
        <p:nvSpPr>
          <p:cNvPr id="4" name="文本框 3">
            <a:extLst>
              <a:ext uri="{FF2B5EF4-FFF2-40B4-BE49-F238E27FC236}">
                <a16:creationId xmlns:a16="http://schemas.microsoft.com/office/drawing/2014/main" id="{7D7DC5D2-6D98-48DE-8E5C-D20651A00016}"/>
              </a:ext>
            </a:extLst>
          </p:cNvPr>
          <p:cNvSpPr txBox="1"/>
          <p:nvPr/>
        </p:nvSpPr>
        <p:spPr>
          <a:xfrm>
            <a:off x="6078815" y="2598003"/>
            <a:ext cx="4640113"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noProof="0"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数仓架构</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5" name="矩形 4">
            <a:extLst>
              <a:ext uri="{FF2B5EF4-FFF2-40B4-BE49-F238E27FC236}">
                <a16:creationId xmlns:a16="http://schemas.microsoft.com/office/drawing/2014/main" id="{E4B86FD1-B53D-42AD-B844-7B4095A15769}"/>
              </a:ext>
            </a:extLst>
          </p:cNvPr>
          <p:cNvSpPr/>
          <p:nvPr/>
        </p:nvSpPr>
        <p:spPr>
          <a:xfrm>
            <a:off x="6096000" y="3568417"/>
            <a:ext cx="5269511" cy="276999"/>
          </a:xfrm>
          <a:prstGeom prst="rect">
            <a:avLst/>
          </a:prstGeom>
        </p:spPr>
        <p:txBody>
          <a:bodyPr wrap="square">
            <a:spAutoFit/>
          </a:bodyPr>
          <a:lstStyle/>
          <a:p>
            <a:pPr lvl="0" defTabSz="914400">
              <a:defRPr/>
            </a:pPr>
            <a:r>
              <a:rPr lang="en-US" altLang="zh-CN" sz="1200" dirty="0">
                <a:solidFill>
                  <a:prstClr val="black"/>
                </a:solidFill>
                <a:latin typeface="Century Gothic" panose="020B0502020202020204" pitchFamily="34" charset="0"/>
              </a:rPr>
              <a:t>Data warehouse architecture</a:t>
            </a:r>
            <a:endParaRPr kumimoji="0" lang="zh-CN" altLang="en-US" sz="1200" b="0" i="0" u="none" strike="noStrike" kern="1200" cap="none" spc="0" normalizeH="0" baseline="0" noProof="0" dirty="0">
              <a:ln>
                <a:noFill/>
              </a:ln>
              <a:solidFill>
                <a:prstClr val="black"/>
              </a:solidFill>
              <a:effectLst/>
              <a:uLnTx/>
              <a:uFillTx/>
              <a:latin typeface="Arial"/>
              <a:ea typeface="微软雅黑"/>
              <a:cs typeface="+mn-cs"/>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39893803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500" fill="hold"/>
                                        <p:tgtEl>
                                          <p:spTgt spid="17"/>
                                        </p:tgtEl>
                                        <p:attrNameLst>
                                          <p:attrName>ppt_w</p:attrName>
                                        </p:attrNameLst>
                                      </p:cBhvr>
                                      <p:tavLst>
                                        <p:tav tm="0">
                                          <p:val>
                                            <p:fltVal val="0"/>
                                          </p:val>
                                        </p:tav>
                                        <p:tav tm="100000">
                                          <p:val>
                                            <p:strVal val="#ppt_w"/>
                                          </p:val>
                                        </p:tav>
                                      </p:tavLst>
                                    </p:anim>
                                    <p:anim calcmode="lin" valueType="num">
                                      <p:cBhvr>
                                        <p:cTn id="18" dur="500" fill="hold"/>
                                        <p:tgtEl>
                                          <p:spTgt spid="17"/>
                                        </p:tgtEl>
                                        <p:attrNameLst>
                                          <p:attrName>ppt_h</p:attrName>
                                        </p:attrNameLst>
                                      </p:cBhvr>
                                      <p:tavLst>
                                        <p:tav tm="0">
                                          <p:val>
                                            <p:fltVal val="0"/>
                                          </p:val>
                                        </p:tav>
                                        <p:tav tm="100000">
                                          <p:val>
                                            <p:strVal val="#ppt_h"/>
                                          </p:val>
                                        </p:tav>
                                      </p:tavLst>
                                    </p:anim>
                                    <p:animEffect transition="in" filter="fade">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a:extLst>
              <a:ext uri="{28A0092B-C50C-407E-A947-70E740481C1C}">
                <a14:useLocalDpi xmlns:a14="http://schemas.microsoft.com/office/drawing/2010/main" val="0"/>
              </a:ext>
            </a:extLst>
          </a:blip>
          <a:srcRect l="1" t="27927" r="23069" b="21840"/>
          <a:stretch/>
        </p:blipFill>
        <p:spPr>
          <a:xfrm>
            <a:off x="255976" y="1683876"/>
            <a:ext cx="5345192" cy="3490247"/>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1473072" y="2845142"/>
            <a:ext cx="1864487"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142938"/>
                </a:solidFill>
                <a:effectLst/>
                <a:uLnTx/>
                <a:uFillTx/>
                <a:latin typeface="微软雅黑"/>
                <a:ea typeface="微软雅黑"/>
                <a:cs typeface="+mn-cs"/>
              </a:rPr>
              <a:t>PART 05</a:t>
            </a:r>
          </a:p>
        </p:txBody>
      </p:sp>
      <p:sp>
        <p:nvSpPr>
          <p:cNvPr id="4" name="文本框 3">
            <a:extLst>
              <a:ext uri="{FF2B5EF4-FFF2-40B4-BE49-F238E27FC236}">
                <a16:creationId xmlns:a16="http://schemas.microsoft.com/office/drawing/2014/main" id="{7D7DC5D2-6D98-48DE-8E5C-D20651A00016}"/>
              </a:ext>
            </a:extLst>
          </p:cNvPr>
          <p:cNvSpPr txBox="1"/>
          <p:nvPr/>
        </p:nvSpPr>
        <p:spPr>
          <a:xfrm>
            <a:off x="5844353" y="2646236"/>
            <a:ext cx="4823647" cy="83099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数据</a:t>
            </a:r>
            <a:r>
              <a:rPr lang="en-US" altLang="zh-CN"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BI/</a:t>
            </a:r>
            <a:r>
              <a:rPr lang="zh-CN" altLang="en-US" sz="4800" b="1" dirty="0">
                <a:solidFill>
                  <a:srgbClr val="142938"/>
                </a:solidFill>
                <a:latin typeface="经典综艺体简" panose="02010609000101010101" pitchFamily="49" charset="-122"/>
                <a:ea typeface="经典综艺体简" panose="02010609000101010101" pitchFamily="49" charset="-122"/>
                <a:cs typeface="经典综艺体简" panose="02010609000101010101" pitchFamily="49" charset="-122"/>
              </a:rPr>
              <a:t>数据服务</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7" name="等腰三角形 16">
            <a:extLst>
              <a:ext uri="{FF2B5EF4-FFF2-40B4-BE49-F238E27FC236}">
                <a16:creationId xmlns:a16="http://schemas.microsoft.com/office/drawing/2014/main" id="{F006F6EE-4F24-49B1-8812-894CF4759346}"/>
              </a:ext>
            </a:extLst>
          </p:cNvPr>
          <p:cNvSpPr/>
          <p:nvPr/>
        </p:nvSpPr>
        <p:spPr>
          <a:xfrm rot="7200000">
            <a:off x="10666075" y="3041517"/>
            <a:ext cx="488804" cy="42138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25131329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6" name="Path2606"/>
          <p:cNvSpPr/>
          <p:nvPr/>
        </p:nvSpPr>
        <p:spPr>
          <a:xfrm>
            <a:off x="278639" y="87376"/>
            <a:ext cx="12192000" cy="6832600"/>
          </a:xfrm>
          <a:custGeom>
            <a:avLst/>
            <a:gdLst/>
            <a:ahLst/>
            <a:cxnLst/>
            <a:rect l="l" t="t" r="r" b="b"/>
            <a:pathLst>
              <a:path w="12192000" h="6832600">
                <a:moveTo>
                  <a:pt x="0" y="6832600"/>
                </a:moveTo>
                <a:lnTo>
                  <a:pt x="0" y="0"/>
                </a:lnTo>
                <a:lnTo>
                  <a:pt x="12192000" y="0"/>
                </a:lnTo>
                <a:lnTo>
                  <a:pt x="12192000" y="6832600"/>
                </a:lnTo>
                <a:lnTo>
                  <a:pt x="0" y="6832600"/>
                </a:ln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15" name="Image2615"/>
          <p:cNvPicPr>
            <a:picLocks noChangeAspect="1"/>
          </p:cNvPicPr>
          <p:nvPr/>
        </p:nvPicPr>
        <p:blipFill>
          <a:blip r:embed="rId2"/>
          <a:stretch>
            <a:fillRect/>
          </a:stretch>
        </p:blipFill>
        <p:spPr>
          <a:xfrm>
            <a:off x="449580" y="3959339"/>
            <a:ext cx="723113" cy="271920"/>
          </a:xfrm>
          <a:prstGeom prst="rect">
            <a:avLst/>
          </a:prstGeom>
          <a:noFill/>
        </p:spPr>
      </p:pic>
      <p:sp>
        <p:nvSpPr>
          <p:cNvPr id="2616" name="Path2616"/>
          <p:cNvSpPr/>
          <p:nvPr/>
        </p:nvSpPr>
        <p:spPr>
          <a:xfrm>
            <a:off x="446532" y="3621024"/>
            <a:ext cx="539496" cy="539496"/>
          </a:xfrm>
          <a:custGeom>
            <a:avLst/>
            <a:gdLst/>
            <a:ahLst/>
            <a:cxnLst/>
            <a:rect l="l" t="t" r="r" b="b"/>
            <a:pathLst>
              <a:path w="539496" h="539496">
                <a:moveTo>
                  <a:pt x="0" y="269748"/>
                </a:moveTo>
                <a:cubicBezTo>
                  <a:pt x="0" y="120777"/>
                  <a:pt x="120764" y="0"/>
                  <a:pt x="269748" y="0"/>
                </a:cubicBezTo>
                <a:cubicBezTo>
                  <a:pt x="418732" y="0"/>
                  <a:pt x="539496" y="120777"/>
                  <a:pt x="539496" y="269748"/>
                </a:cubicBezTo>
                <a:cubicBezTo>
                  <a:pt x="539496" y="418719"/>
                  <a:pt x="418732" y="539496"/>
                  <a:pt x="269748" y="539496"/>
                </a:cubicBezTo>
                <a:cubicBezTo>
                  <a:pt x="120764" y="539496"/>
                  <a:pt x="0" y="418719"/>
                  <a:pt x="0" y="2697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17" name="Path2617"/>
          <p:cNvSpPr/>
          <p:nvPr/>
        </p:nvSpPr>
        <p:spPr>
          <a:xfrm>
            <a:off x="592836" y="3781044"/>
            <a:ext cx="213360" cy="222504"/>
          </a:xfrm>
          <a:custGeom>
            <a:avLst/>
            <a:gdLst/>
            <a:ahLst/>
            <a:cxnLst/>
            <a:rect l="l" t="t" r="r" b="b"/>
            <a:pathLst>
              <a:path w="213360" h="222504">
                <a:moveTo>
                  <a:pt x="80201" y="222504"/>
                </a:moveTo>
                <a:cubicBezTo>
                  <a:pt x="73203" y="222504"/>
                  <a:pt x="66967" y="219329"/>
                  <a:pt x="62294" y="213868"/>
                </a:cubicBezTo>
                <a:cubicBezTo>
                  <a:pt x="7010" y="139446"/>
                  <a:pt x="7010" y="139446"/>
                  <a:pt x="7010" y="139446"/>
                </a:cubicBezTo>
                <a:cubicBezTo>
                  <a:pt x="0" y="130048"/>
                  <a:pt x="1562" y="116713"/>
                  <a:pt x="10897" y="108839"/>
                </a:cubicBezTo>
                <a:cubicBezTo>
                  <a:pt x="21018" y="101854"/>
                  <a:pt x="34265" y="104140"/>
                  <a:pt x="41275" y="113665"/>
                </a:cubicBezTo>
                <a:cubicBezTo>
                  <a:pt x="77864" y="162179"/>
                  <a:pt x="77864" y="162179"/>
                  <a:pt x="77864" y="162179"/>
                </a:cubicBezTo>
                <a:cubicBezTo>
                  <a:pt x="170536" y="13335"/>
                  <a:pt x="170536" y="13335"/>
                  <a:pt x="170536" y="13335"/>
                </a:cubicBezTo>
                <a:cubicBezTo>
                  <a:pt x="176759" y="3175"/>
                  <a:pt x="190005" y="0"/>
                  <a:pt x="200127" y="6223"/>
                </a:cubicBezTo>
                <a:cubicBezTo>
                  <a:pt x="210249" y="12573"/>
                  <a:pt x="213360" y="25908"/>
                  <a:pt x="207124" y="36830"/>
                </a:cubicBezTo>
                <a:cubicBezTo>
                  <a:pt x="98120" y="212344"/>
                  <a:pt x="98120" y="212344"/>
                  <a:pt x="98120" y="212344"/>
                </a:cubicBezTo>
                <a:cubicBezTo>
                  <a:pt x="94221" y="218567"/>
                  <a:pt x="87986" y="221742"/>
                  <a:pt x="80988" y="222504"/>
                </a:cubicBezTo>
                <a:cubicBezTo>
                  <a:pt x="80988" y="222504"/>
                  <a:pt x="80201" y="222504"/>
                  <a:pt x="80201" y="222504"/>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18" name="Image2618"/>
          <p:cNvPicPr>
            <a:picLocks noChangeAspect="1"/>
          </p:cNvPicPr>
          <p:nvPr/>
        </p:nvPicPr>
        <p:blipFill>
          <a:blip r:embed="rId3"/>
          <a:stretch>
            <a:fillRect/>
          </a:stretch>
        </p:blipFill>
        <p:spPr>
          <a:xfrm>
            <a:off x="449580" y="4591800"/>
            <a:ext cx="723113" cy="271919"/>
          </a:xfrm>
          <a:prstGeom prst="rect">
            <a:avLst/>
          </a:prstGeom>
          <a:noFill/>
        </p:spPr>
      </p:pic>
      <p:sp>
        <p:nvSpPr>
          <p:cNvPr id="2619" name="Path2619"/>
          <p:cNvSpPr/>
          <p:nvPr/>
        </p:nvSpPr>
        <p:spPr>
          <a:xfrm>
            <a:off x="446532" y="4253484"/>
            <a:ext cx="539496" cy="539496"/>
          </a:xfrm>
          <a:custGeom>
            <a:avLst/>
            <a:gdLst/>
            <a:ahLst/>
            <a:cxnLst/>
            <a:rect l="l" t="t" r="r" b="b"/>
            <a:pathLst>
              <a:path w="539496" h="539496">
                <a:moveTo>
                  <a:pt x="0" y="269748"/>
                </a:moveTo>
                <a:cubicBezTo>
                  <a:pt x="0" y="120777"/>
                  <a:pt x="120764" y="0"/>
                  <a:pt x="269748" y="0"/>
                </a:cubicBezTo>
                <a:cubicBezTo>
                  <a:pt x="418732" y="0"/>
                  <a:pt x="539496" y="120777"/>
                  <a:pt x="539496" y="269748"/>
                </a:cubicBezTo>
                <a:cubicBezTo>
                  <a:pt x="539496" y="418719"/>
                  <a:pt x="418732" y="539496"/>
                  <a:pt x="269748" y="539496"/>
                </a:cubicBezTo>
                <a:cubicBezTo>
                  <a:pt x="120764" y="539496"/>
                  <a:pt x="0" y="418719"/>
                  <a:pt x="0" y="2697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20" name="Path2620"/>
          <p:cNvSpPr/>
          <p:nvPr/>
        </p:nvSpPr>
        <p:spPr>
          <a:xfrm>
            <a:off x="592836" y="4413504"/>
            <a:ext cx="213360" cy="222504"/>
          </a:xfrm>
          <a:custGeom>
            <a:avLst/>
            <a:gdLst/>
            <a:ahLst/>
            <a:cxnLst/>
            <a:rect l="l" t="t" r="r" b="b"/>
            <a:pathLst>
              <a:path w="213360" h="222504">
                <a:moveTo>
                  <a:pt x="80201" y="222504"/>
                </a:moveTo>
                <a:cubicBezTo>
                  <a:pt x="73203" y="222504"/>
                  <a:pt x="66967" y="219329"/>
                  <a:pt x="62294" y="213868"/>
                </a:cubicBezTo>
                <a:cubicBezTo>
                  <a:pt x="7010" y="139446"/>
                  <a:pt x="7010" y="139446"/>
                  <a:pt x="7010" y="139446"/>
                </a:cubicBezTo>
                <a:cubicBezTo>
                  <a:pt x="0" y="130048"/>
                  <a:pt x="1562" y="116713"/>
                  <a:pt x="10897" y="108839"/>
                </a:cubicBezTo>
                <a:cubicBezTo>
                  <a:pt x="21018" y="101854"/>
                  <a:pt x="34265" y="104140"/>
                  <a:pt x="41275" y="113665"/>
                </a:cubicBezTo>
                <a:cubicBezTo>
                  <a:pt x="77864" y="162179"/>
                  <a:pt x="77864" y="162179"/>
                  <a:pt x="77864" y="162179"/>
                </a:cubicBezTo>
                <a:cubicBezTo>
                  <a:pt x="170536" y="13335"/>
                  <a:pt x="170536" y="13335"/>
                  <a:pt x="170536" y="13335"/>
                </a:cubicBezTo>
                <a:cubicBezTo>
                  <a:pt x="176759" y="3175"/>
                  <a:pt x="190005" y="0"/>
                  <a:pt x="200127" y="6223"/>
                </a:cubicBezTo>
                <a:cubicBezTo>
                  <a:pt x="210249" y="12573"/>
                  <a:pt x="213360" y="25908"/>
                  <a:pt x="207124" y="36830"/>
                </a:cubicBezTo>
                <a:cubicBezTo>
                  <a:pt x="98120" y="212344"/>
                  <a:pt x="98120" y="212344"/>
                  <a:pt x="98120" y="212344"/>
                </a:cubicBezTo>
                <a:cubicBezTo>
                  <a:pt x="94221" y="218567"/>
                  <a:pt x="87986" y="221742"/>
                  <a:pt x="80988" y="222504"/>
                </a:cubicBezTo>
                <a:cubicBezTo>
                  <a:pt x="80988" y="222504"/>
                  <a:pt x="80201" y="222504"/>
                  <a:pt x="80201" y="222504"/>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21" name="Image2621"/>
          <p:cNvPicPr>
            <a:picLocks noChangeAspect="1"/>
          </p:cNvPicPr>
          <p:nvPr/>
        </p:nvPicPr>
        <p:blipFill>
          <a:blip r:embed="rId4"/>
          <a:stretch>
            <a:fillRect/>
          </a:stretch>
        </p:blipFill>
        <p:spPr>
          <a:xfrm>
            <a:off x="449580" y="5248643"/>
            <a:ext cx="723113" cy="271920"/>
          </a:xfrm>
          <a:prstGeom prst="rect">
            <a:avLst/>
          </a:prstGeom>
          <a:noFill/>
        </p:spPr>
      </p:pic>
      <p:sp>
        <p:nvSpPr>
          <p:cNvPr id="2622" name="Path2622"/>
          <p:cNvSpPr/>
          <p:nvPr/>
        </p:nvSpPr>
        <p:spPr>
          <a:xfrm>
            <a:off x="446532" y="4910328"/>
            <a:ext cx="539496" cy="539496"/>
          </a:xfrm>
          <a:custGeom>
            <a:avLst/>
            <a:gdLst/>
            <a:ahLst/>
            <a:cxnLst/>
            <a:rect l="l" t="t" r="r" b="b"/>
            <a:pathLst>
              <a:path w="539496" h="539496">
                <a:moveTo>
                  <a:pt x="0" y="269748"/>
                </a:moveTo>
                <a:cubicBezTo>
                  <a:pt x="0" y="120777"/>
                  <a:pt x="120764" y="0"/>
                  <a:pt x="269748" y="0"/>
                </a:cubicBezTo>
                <a:cubicBezTo>
                  <a:pt x="418732" y="0"/>
                  <a:pt x="539496" y="120777"/>
                  <a:pt x="539496" y="269748"/>
                </a:cubicBezTo>
                <a:cubicBezTo>
                  <a:pt x="539496" y="418719"/>
                  <a:pt x="418732" y="539496"/>
                  <a:pt x="269748" y="539496"/>
                </a:cubicBezTo>
                <a:cubicBezTo>
                  <a:pt x="120764" y="539496"/>
                  <a:pt x="0" y="418719"/>
                  <a:pt x="0" y="2697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23" name="Path2623"/>
          <p:cNvSpPr/>
          <p:nvPr/>
        </p:nvSpPr>
        <p:spPr>
          <a:xfrm>
            <a:off x="592836" y="5070348"/>
            <a:ext cx="213360" cy="222504"/>
          </a:xfrm>
          <a:custGeom>
            <a:avLst/>
            <a:gdLst/>
            <a:ahLst/>
            <a:cxnLst/>
            <a:rect l="l" t="t" r="r" b="b"/>
            <a:pathLst>
              <a:path w="213360" h="222504">
                <a:moveTo>
                  <a:pt x="80201" y="222504"/>
                </a:moveTo>
                <a:cubicBezTo>
                  <a:pt x="73203" y="222504"/>
                  <a:pt x="66967" y="219329"/>
                  <a:pt x="62294" y="213868"/>
                </a:cubicBezTo>
                <a:cubicBezTo>
                  <a:pt x="7010" y="139446"/>
                  <a:pt x="7010" y="139446"/>
                  <a:pt x="7010" y="139446"/>
                </a:cubicBezTo>
                <a:cubicBezTo>
                  <a:pt x="0" y="130048"/>
                  <a:pt x="1562" y="116713"/>
                  <a:pt x="10897" y="108839"/>
                </a:cubicBezTo>
                <a:cubicBezTo>
                  <a:pt x="21018" y="101854"/>
                  <a:pt x="34265" y="104140"/>
                  <a:pt x="41275" y="113665"/>
                </a:cubicBezTo>
                <a:cubicBezTo>
                  <a:pt x="77864" y="162179"/>
                  <a:pt x="77864" y="162179"/>
                  <a:pt x="77864" y="162179"/>
                </a:cubicBezTo>
                <a:cubicBezTo>
                  <a:pt x="170536" y="13335"/>
                  <a:pt x="170536" y="13335"/>
                  <a:pt x="170536" y="13335"/>
                </a:cubicBezTo>
                <a:cubicBezTo>
                  <a:pt x="176759" y="3175"/>
                  <a:pt x="190005" y="0"/>
                  <a:pt x="200127" y="6223"/>
                </a:cubicBezTo>
                <a:cubicBezTo>
                  <a:pt x="210249" y="12573"/>
                  <a:pt x="213360" y="25908"/>
                  <a:pt x="207124" y="36830"/>
                </a:cubicBezTo>
                <a:cubicBezTo>
                  <a:pt x="98120" y="212344"/>
                  <a:pt x="98120" y="212344"/>
                  <a:pt x="98120" y="212344"/>
                </a:cubicBezTo>
                <a:cubicBezTo>
                  <a:pt x="94221" y="218567"/>
                  <a:pt x="87986" y="221742"/>
                  <a:pt x="80988" y="222504"/>
                </a:cubicBezTo>
                <a:cubicBezTo>
                  <a:pt x="80988" y="222504"/>
                  <a:pt x="80201" y="222504"/>
                  <a:pt x="80201" y="222504"/>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24" name="Image2624"/>
          <p:cNvPicPr>
            <a:picLocks noChangeAspect="1"/>
          </p:cNvPicPr>
          <p:nvPr/>
        </p:nvPicPr>
        <p:blipFill>
          <a:blip r:embed="rId5"/>
          <a:stretch>
            <a:fillRect/>
          </a:stretch>
        </p:blipFill>
        <p:spPr>
          <a:xfrm>
            <a:off x="449580" y="5862828"/>
            <a:ext cx="723113" cy="271920"/>
          </a:xfrm>
          <a:prstGeom prst="rect">
            <a:avLst/>
          </a:prstGeom>
          <a:noFill/>
        </p:spPr>
      </p:pic>
      <p:sp>
        <p:nvSpPr>
          <p:cNvPr id="2625" name="Path2625"/>
          <p:cNvSpPr/>
          <p:nvPr/>
        </p:nvSpPr>
        <p:spPr>
          <a:xfrm>
            <a:off x="446532" y="5524500"/>
            <a:ext cx="539496" cy="539496"/>
          </a:xfrm>
          <a:custGeom>
            <a:avLst/>
            <a:gdLst/>
            <a:ahLst/>
            <a:cxnLst/>
            <a:rect l="l" t="t" r="r" b="b"/>
            <a:pathLst>
              <a:path w="539496" h="539496">
                <a:moveTo>
                  <a:pt x="0" y="269748"/>
                </a:moveTo>
                <a:cubicBezTo>
                  <a:pt x="0" y="120764"/>
                  <a:pt x="120764" y="0"/>
                  <a:pt x="269748" y="0"/>
                </a:cubicBezTo>
                <a:cubicBezTo>
                  <a:pt x="418732" y="0"/>
                  <a:pt x="539496" y="120764"/>
                  <a:pt x="539496" y="269748"/>
                </a:cubicBezTo>
                <a:cubicBezTo>
                  <a:pt x="539496" y="418719"/>
                  <a:pt x="418732" y="539496"/>
                  <a:pt x="269748" y="539496"/>
                </a:cubicBezTo>
                <a:cubicBezTo>
                  <a:pt x="120764" y="539496"/>
                  <a:pt x="0" y="418719"/>
                  <a:pt x="0" y="2697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26" name="Path2626"/>
          <p:cNvSpPr/>
          <p:nvPr/>
        </p:nvSpPr>
        <p:spPr>
          <a:xfrm>
            <a:off x="592836" y="5684520"/>
            <a:ext cx="213360" cy="222504"/>
          </a:xfrm>
          <a:custGeom>
            <a:avLst/>
            <a:gdLst/>
            <a:ahLst/>
            <a:cxnLst/>
            <a:rect l="l" t="t" r="r" b="b"/>
            <a:pathLst>
              <a:path w="213360" h="222504">
                <a:moveTo>
                  <a:pt x="80201" y="222504"/>
                </a:moveTo>
                <a:cubicBezTo>
                  <a:pt x="73203" y="222504"/>
                  <a:pt x="66967" y="219367"/>
                  <a:pt x="62294" y="213880"/>
                </a:cubicBezTo>
                <a:cubicBezTo>
                  <a:pt x="7010" y="139459"/>
                  <a:pt x="7010" y="139459"/>
                  <a:pt x="7010" y="139459"/>
                </a:cubicBezTo>
                <a:cubicBezTo>
                  <a:pt x="0" y="130061"/>
                  <a:pt x="1562" y="116738"/>
                  <a:pt x="10897" y="108902"/>
                </a:cubicBezTo>
                <a:cubicBezTo>
                  <a:pt x="21018" y="101854"/>
                  <a:pt x="34265" y="104203"/>
                  <a:pt x="41275" y="113601"/>
                </a:cubicBezTo>
                <a:cubicBezTo>
                  <a:pt x="77864" y="162179"/>
                  <a:pt x="77864" y="162179"/>
                  <a:pt x="77864" y="162179"/>
                </a:cubicBezTo>
                <a:cubicBezTo>
                  <a:pt x="170536" y="13322"/>
                  <a:pt x="170536" y="13322"/>
                  <a:pt x="170536" y="13322"/>
                </a:cubicBezTo>
                <a:cubicBezTo>
                  <a:pt x="176759" y="3137"/>
                  <a:pt x="190005" y="0"/>
                  <a:pt x="200127" y="6274"/>
                </a:cubicBezTo>
                <a:cubicBezTo>
                  <a:pt x="210249" y="12535"/>
                  <a:pt x="213360" y="25857"/>
                  <a:pt x="207124" y="36817"/>
                </a:cubicBezTo>
                <a:cubicBezTo>
                  <a:pt x="98120" y="212318"/>
                  <a:pt x="98120" y="212318"/>
                  <a:pt x="98120" y="212318"/>
                </a:cubicBezTo>
                <a:cubicBezTo>
                  <a:pt x="94221" y="218592"/>
                  <a:pt x="87986" y="221716"/>
                  <a:pt x="80988" y="222504"/>
                </a:cubicBezTo>
                <a:cubicBezTo>
                  <a:pt x="80988" y="222504"/>
                  <a:pt x="80201" y="222504"/>
                  <a:pt x="80201" y="222504"/>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27" name="Image2627"/>
          <p:cNvPicPr>
            <a:picLocks noChangeAspect="1"/>
          </p:cNvPicPr>
          <p:nvPr/>
        </p:nvPicPr>
        <p:blipFill>
          <a:blip r:embed="rId5"/>
          <a:stretch>
            <a:fillRect/>
          </a:stretch>
        </p:blipFill>
        <p:spPr>
          <a:xfrm>
            <a:off x="449580" y="6472428"/>
            <a:ext cx="723113" cy="271920"/>
          </a:xfrm>
          <a:prstGeom prst="rect">
            <a:avLst/>
          </a:prstGeom>
          <a:noFill/>
        </p:spPr>
      </p:pic>
      <p:sp>
        <p:nvSpPr>
          <p:cNvPr id="2628" name="Path2628"/>
          <p:cNvSpPr/>
          <p:nvPr/>
        </p:nvSpPr>
        <p:spPr>
          <a:xfrm>
            <a:off x="446532" y="6134100"/>
            <a:ext cx="539496" cy="539496"/>
          </a:xfrm>
          <a:custGeom>
            <a:avLst/>
            <a:gdLst/>
            <a:ahLst/>
            <a:cxnLst/>
            <a:rect l="l" t="t" r="r" b="b"/>
            <a:pathLst>
              <a:path w="539496" h="539496">
                <a:moveTo>
                  <a:pt x="0" y="269748"/>
                </a:moveTo>
                <a:cubicBezTo>
                  <a:pt x="0" y="120764"/>
                  <a:pt x="120764" y="0"/>
                  <a:pt x="269748" y="0"/>
                </a:cubicBezTo>
                <a:cubicBezTo>
                  <a:pt x="418732" y="0"/>
                  <a:pt x="539496" y="120764"/>
                  <a:pt x="539496" y="269748"/>
                </a:cubicBezTo>
                <a:cubicBezTo>
                  <a:pt x="539496" y="418732"/>
                  <a:pt x="418732" y="539496"/>
                  <a:pt x="269748" y="539496"/>
                </a:cubicBezTo>
                <a:cubicBezTo>
                  <a:pt x="120764" y="539496"/>
                  <a:pt x="0" y="418732"/>
                  <a:pt x="0" y="269748"/>
                </a:cubicBez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29" name="Path2629"/>
          <p:cNvSpPr/>
          <p:nvPr/>
        </p:nvSpPr>
        <p:spPr>
          <a:xfrm>
            <a:off x="592836" y="6294120"/>
            <a:ext cx="213360" cy="222504"/>
          </a:xfrm>
          <a:custGeom>
            <a:avLst/>
            <a:gdLst/>
            <a:ahLst/>
            <a:cxnLst/>
            <a:rect l="l" t="t" r="r" b="b"/>
            <a:pathLst>
              <a:path w="213360" h="222504">
                <a:moveTo>
                  <a:pt x="80201" y="222504"/>
                </a:moveTo>
                <a:cubicBezTo>
                  <a:pt x="73203" y="222504"/>
                  <a:pt x="66967" y="219367"/>
                  <a:pt x="62294" y="213880"/>
                </a:cubicBezTo>
                <a:cubicBezTo>
                  <a:pt x="7010" y="139459"/>
                  <a:pt x="7010" y="139459"/>
                  <a:pt x="7010" y="139459"/>
                </a:cubicBezTo>
                <a:cubicBezTo>
                  <a:pt x="0" y="130061"/>
                  <a:pt x="1562" y="116738"/>
                  <a:pt x="10897" y="108902"/>
                </a:cubicBezTo>
                <a:cubicBezTo>
                  <a:pt x="21018" y="101854"/>
                  <a:pt x="34265" y="104203"/>
                  <a:pt x="41275" y="113601"/>
                </a:cubicBezTo>
                <a:cubicBezTo>
                  <a:pt x="77864" y="162179"/>
                  <a:pt x="77864" y="162179"/>
                  <a:pt x="77864" y="162179"/>
                </a:cubicBezTo>
                <a:cubicBezTo>
                  <a:pt x="170536" y="13322"/>
                  <a:pt x="170536" y="13322"/>
                  <a:pt x="170536" y="13322"/>
                </a:cubicBezTo>
                <a:cubicBezTo>
                  <a:pt x="176759" y="3137"/>
                  <a:pt x="190005" y="0"/>
                  <a:pt x="200127" y="6274"/>
                </a:cubicBezTo>
                <a:cubicBezTo>
                  <a:pt x="210249" y="12535"/>
                  <a:pt x="213360" y="25857"/>
                  <a:pt x="207124" y="36817"/>
                </a:cubicBezTo>
                <a:cubicBezTo>
                  <a:pt x="98120" y="212318"/>
                  <a:pt x="98120" y="212318"/>
                  <a:pt x="98120" y="212318"/>
                </a:cubicBezTo>
                <a:cubicBezTo>
                  <a:pt x="94221" y="218592"/>
                  <a:pt x="87986" y="221716"/>
                  <a:pt x="80988" y="222504"/>
                </a:cubicBezTo>
                <a:cubicBezTo>
                  <a:pt x="80988" y="222504"/>
                  <a:pt x="80201" y="222504"/>
                  <a:pt x="80201" y="222504"/>
                </a:cubicBezTo>
                <a:close/>
              </a:path>
            </a:pathLst>
          </a:custGeom>
          <a:solidFill>
            <a:srgbClr val="FFFFFF">
              <a:alpha val="65535"/>
            </a:srgbClr>
          </a:solidFill>
          <a:ln w="0" cap="sq">
            <a:solidFill>
              <a:srgbClr val="FFFFF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3" name="Path2633"/>
          <p:cNvSpPr/>
          <p:nvPr/>
        </p:nvSpPr>
        <p:spPr>
          <a:xfrm>
            <a:off x="9467088" y="5500116"/>
            <a:ext cx="650748" cy="960120"/>
          </a:xfrm>
          <a:custGeom>
            <a:avLst/>
            <a:gdLst/>
            <a:ahLst/>
            <a:cxnLst/>
            <a:rect l="l" t="t" r="r" b="b"/>
            <a:pathLst>
              <a:path w="650748" h="960120">
                <a:moveTo>
                  <a:pt x="325374" y="0"/>
                </a:moveTo>
                <a:lnTo>
                  <a:pt x="650748" y="248818"/>
                </a:lnTo>
                <a:lnTo>
                  <a:pt x="544576" y="248818"/>
                </a:lnTo>
                <a:lnTo>
                  <a:pt x="544576" y="960120"/>
                </a:lnTo>
                <a:lnTo>
                  <a:pt x="106172" y="960120"/>
                </a:lnTo>
                <a:lnTo>
                  <a:pt x="106172" y="248818"/>
                </a:lnTo>
                <a:lnTo>
                  <a:pt x="0" y="248818"/>
                </a:lnTo>
                <a:lnTo>
                  <a:pt x="325374" y="0"/>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4" name="Path2634"/>
          <p:cNvSpPr/>
          <p:nvPr/>
        </p:nvSpPr>
        <p:spPr>
          <a:xfrm>
            <a:off x="9529888" y="5531193"/>
            <a:ext cx="525148" cy="935139"/>
          </a:xfrm>
          <a:custGeom>
            <a:avLst/>
            <a:gdLst/>
            <a:ahLst/>
            <a:cxnLst/>
            <a:rect l="l" t="t" r="r" b="b"/>
            <a:pathLst>
              <a:path w="525148" h="935139">
                <a:moveTo>
                  <a:pt x="262574" y="8547"/>
                </a:moveTo>
                <a:lnTo>
                  <a:pt x="507176" y="196062"/>
                </a:lnTo>
                <a:lnTo>
                  <a:pt x="446216" y="196062"/>
                </a:lnTo>
                <a:lnTo>
                  <a:pt x="446216" y="929043"/>
                </a:lnTo>
                <a:lnTo>
                  <a:pt x="78932" y="929043"/>
                </a:lnTo>
                <a:lnTo>
                  <a:pt x="78932" y="196062"/>
                </a:lnTo>
                <a:lnTo>
                  <a:pt x="17972" y="196062"/>
                </a:lnTo>
                <a:lnTo>
                  <a:pt x="262574" y="8547"/>
                </a:lnTo>
                <a:close/>
              </a:path>
            </a:pathLst>
          </a:custGeom>
          <a:solidFill>
            <a:srgbClr val="0052D9">
              <a:alpha val="0"/>
            </a:srgbClr>
          </a:solidFill>
          <a:ln w="6096" cap="sq">
            <a:solidFill>
              <a:srgbClr val="CCC1DA"/>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5" name="Path2635"/>
          <p:cNvSpPr/>
          <p:nvPr/>
        </p:nvSpPr>
        <p:spPr>
          <a:xfrm>
            <a:off x="10072116" y="4878324"/>
            <a:ext cx="652272" cy="1581912"/>
          </a:xfrm>
          <a:custGeom>
            <a:avLst/>
            <a:gdLst/>
            <a:ahLst/>
            <a:cxnLst/>
            <a:rect l="l" t="t" r="r" b="b"/>
            <a:pathLst>
              <a:path w="652272" h="1581912">
                <a:moveTo>
                  <a:pt x="326136" y="0"/>
                </a:moveTo>
                <a:lnTo>
                  <a:pt x="652272" y="248920"/>
                </a:lnTo>
                <a:lnTo>
                  <a:pt x="545846" y="248920"/>
                </a:lnTo>
                <a:lnTo>
                  <a:pt x="545846" y="1581912"/>
                </a:lnTo>
                <a:lnTo>
                  <a:pt x="106426" y="1581912"/>
                </a:lnTo>
                <a:lnTo>
                  <a:pt x="106426" y="248920"/>
                </a:lnTo>
                <a:lnTo>
                  <a:pt x="0" y="248920"/>
                </a:lnTo>
                <a:lnTo>
                  <a:pt x="326136" y="0"/>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6" name="Path2636"/>
          <p:cNvSpPr/>
          <p:nvPr/>
        </p:nvSpPr>
        <p:spPr>
          <a:xfrm>
            <a:off x="10134858" y="4910928"/>
            <a:ext cx="526788" cy="1555404"/>
          </a:xfrm>
          <a:custGeom>
            <a:avLst/>
            <a:gdLst/>
            <a:ahLst/>
            <a:cxnLst/>
            <a:rect l="l" t="t" r="r" b="b"/>
            <a:pathLst>
              <a:path w="526788" h="1555404">
                <a:moveTo>
                  <a:pt x="263395" y="8544"/>
                </a:moveTo>
                <a:lnTo>
                  <a:pt x="508759" y="195869"/>
                </a:lnTo>
                <a:lnTo>
                  <a:pt x="447672" y="195869"/>
                </a:lnTo>
                <a:lnTo>
                  <a:pt x="447672" y="1549309"/>
                </a:lnTo>
                <a:lnTo>
                  <a:pt x="79118" y="1549309"/>
                </a:lnTo>
                <a:lnTo>
                  <a:pt x="79118" y="195869"/>
                </a:lnTo>
                <a:lnTo>
                  <a:pt x="18031" y="195869"/>
                </a:lnTo>
                <a:lnTo>
                  <a:pt x="263395" y="8544"/>
                </a:lnTo>
                <a:close/>
              </a:path>
            </a:pathLst>
          </a:custGeom>
          <a:solidFill>
            <a:srgbClr val="0052D9">
              <a:alpha val="0"/>
            </a:srgbClr>
          </a:solidFill>
          <a:ln w="6096" cap="sq">
            <a:solidFill>
              <a:srgbClr val="CCC1DA"/>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7" name="Path2637"/>
          <p:cNvSpPr/>
          <p:nvPr/>
        </p:nvSpPr>
        <p:spPr>
          <a:xfrm>
            <a:off x="10677144" y="4256532"/>
            <a:ext cx="652272" cy="2203704"/>
          </a:xfrm>
          <a:custGeom>
            <a:avLst/>
            <a:gdLst/>
            <a:ahLst/>
            <a:cxnLst/>
            <a:rect l="l" t="t" r="r" b="b"/>
            <a:pathLst>
              <a:path w="652272" h="2203704">
                <a:moveTo>
                  <a:pt x="326136" y="0"/>
                </a:moveTo>
                <a:lnTo>
                  <a:pt x="652272" y="248920"/>
                </a:lnTo>
                <a:lnTo>
                  <a:pt x="545846" y="248920"/>
                </a:lnTo>
                <a:lnTo>
                  <a:pt x="545846" y="2203704"/>
                </a:lnTo>
                <a:lnTo>
                  <a:pt x="106425" y="2203704"/>
                </a:lnTo>
                <a:lnTo>
                  <a:pt x="106425" y="248920"/>
                </a:lnTo>
                <a:lnTo>
                  <a:pt x="0" y="248920"/>
                </a:lnTo>
                <a:lnTo>
                  <a:pt x="326136" y="0"/>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8" name="Path2638"/>
          <p:cNvSpPr/>
          <p:nvPr/>
        </p:nvSpPr>
        <p:spPr>
          <a:xfrm>
            <a:off x="10739886" y="4289136"/>
            <a:ext cx="526788" cy="2177196"/>
          </a:xfrm>
          <a:custGeom>
            <a:avLst/>
            <a:gdLst/>
            <a:ahLst/>
            <a:cxnLst/>
            <a:rect l="l" t="t" r="r" b="b"/>
            <a:pathLst>
              <a:path w="526788" h="2177196">
                <a:moveTo>
                  <a:pt x="263396" y="8544"/>
                </a:moveTo>
                <a:lnTo>
                  <a:pt x="508760" y="195869"/>
                </a:lnTo>
                <a:lnTo>
                  <a:pt x="447673" y="195869"/>
                </a:lnTo>
                <a:lnTo>
                  <a:pt x="447673" y="2171101"/>
                </a:lnTo>
                <a:lnTo>
                  <a:pt x="79118" y="2171101"/>
                </a:lnTo>
                <a:lnTo>
                  <a:pt x="79118" y="195869"/>
                </a:lnTo>
                <a:lnTo>
                  <a:pt x="18031" y="195869"/>
                </a:lnTo>
                <a:lnTo>
                  <a:pt x="263396" y="8544"/>
                </a:lnTo>
                <a:close/>
              </a:path>
            </a:pathLst>
          </a:custGeom>
          <a:solidFill>
            <a:srgbClr val="0052D9">
              <a:alpha val="0"/>
            </a:srgbClr>
          </a:solidFill>
          <a:ln w="6096" cap="sq">
            <a:solidFill>
              <a:srgbClr val="CCC1DA"/>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39" name="Path2639"/>
          <p:cNvSpPr/>
          <p:nvPr/>
        </p:nvSpPr>
        <p:spPr>
          <a:xfrm>
            <a:off x="11283698" y="3636264"/>
            <a:ext cx="650746" cy="2823972"/>
          </a:xfrm>
          <a:custGeom>
            <a:avLst/>
            <a:gdLst/>
            <a:ahLst/>
            <a:cxnLst/>
            <a:rect l="l" t="t" r="r" b="b"/>
            <a:pathLst>
              <a:path w="650746" h="2823972">
                <a:moveTo>
                  <a:pt x="325373" y="0"/>
                </a:moveTo>
                <a:lnTo>
                  <a:pt x="650748" y="248920"/>
                </a:lnTo>
                <a:lnTo>
                  <a:pt x="544575" y="248920"/>
                </a:lnTo>
                <a:lnTo>
                  <a:pt x="544575" y="2823972"/>
                </a:lnTo>
                <a:lnTo>
                  <a:pt x="106171" y="2823972"/>
                </a:lnTo>
                <a:lnTo>
                  <a:pt x="106171" y="248920"/>
                </a:lnTo>
                <a:lnTo>
                  <a:pt x="0" y="248920"/>
                </a:lnTo>
                <a:lnTo>
                  <a:pt x="325373" y="0"/>
                </a:lnTo>
                <a:close/>
              </a:path>
            </a:pathLst>
          </a:custGeom>
          <a:solidFill>
            <a:srgbClr val="0052D9">
              <a:alpha val="65535"/>
            </a:srgbClr>
          </a:solidFill>
          <a:ln w="0" cap="sq">
            <a:solidFill>
              <a:srgbClr val="0052D9"/>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sp>
        <p:nvSpPr>
          <p:cNvPr id="2640" name="Path2640"/>
          <p:cNvSpPr/>
          <p:nvPr/>
        </p:nvSpPr>
        <p:spPr>
          <a:xfrm>
            <a:off x="11346448" y="3667343"/>
            <a:ext cx="526770" cy="2798989"/>
          </a:xfrm>
          <a:custGeom>
            <a:avLst/>
            <a:gdLst/>
            <a:ahLst/>
            <a:cxnLst/>
            <a:rect l="l" t="t" r="r" b="b"/>
            <a:pathLst>
              <a:path w="526770" h="2798989">
                <a:moveTo>
                  <a:pt x="263384" y="8545"/>
                </a:moveTo>
                <a:lnTo>
                  <a:pt x="508749" y="195997"/>
                </a:lnTo>
                <a:lnTo>
                  <a:pt x="447661" y="195997"/>
                </a:lnTo>
                <a:lnTo>
                  <a:pt x="447661" y="2792893"/>
                </a:lnTo>
                <a:lnTo>
                  <a:pt x="79107" y="2792893"/>
                </a:lnTo>
                <a:lnTo>
                  <a:pt x="79107" y="195997"/>
                </a:lnTo>
                <a:lnTo>
                  <a:pt x="18020" y="195997"/>
                </a:lnTo>
                <a:lnTo>
                  <a:pt x="263384" y="8545"/>
                </a:lnTo>
                <a:close/>
              </a:path>
            </a:pathLst>
          </a:custGeom>
          <a:solidFill>
            <a:srgbClr val="0052D9">
              <a:alpha val="0"/>
            </a:srgbClr>
          </a:solidFill>
          <a:ln w="6096" cap="sq">
            <a:solidFill>
              <a:srgbClr val="CCC1DA"/>
            </a:solidFill>
            <a:prstDash val="sysDot"/>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41" name="Image2641"/>
          <p:cNvPicPr>
            <a:picLocks noChangeAspect="1"/>
          </p:cNvPicPr>
          <p:nvPr/>
        </p:nvPicPr>
        <p:blipFill>
          <a:blip r:embed="rId6"/>
          <a:stretch>
            <a:fillRect/>
          </a:stretch>
        </p:blipFill>
        <p:spPr>
          <a:xfrm>
            <a:off x="1297938" y="1048161"/>
            <a:ext cx="4542539" cy="2357725"/>
          </a:xfrm>
          <a:prstGeom prst="rect">
            <a:avLst/>
          </a:prstGeom>
          <a:noFill/>
        </p:spPr>
      </p:pic>
      <p:pic>
        <p:nvPicPr>
          <p:cNvPr id="2643" name="Image2643"/>
          <p:cNvPicPr>
            <a:picLocks noChangeAspect="1"/>
          </p:cNvPicPr>
          <p:nvPr/>
        </p:nvPicPr>
        <p:blipFill>
          <a:blip r:embed="rId7"/>
          <a:stretch>
            <a:fillRect/>
          </a:stretch>
        </p:blipFill>
        <p:spPr>
          <a:xfrm>
            <a:off x="7383589" y="950454"/>
            <a:ext cx="4046411" cy="2504921"/>
          </a:xfrm>
          <a:prstGeom prst="rect">
            <a:avLst/>
          </a:prstGeom>
          <a:noFill/>
        </p:spPr>
      </p:pic>
      <p:pic>
        <p:nvPicPr>
          <p:cNvPr id="2644" name="Image2644"/>
          <p:cNvPicPr>
            <a:picLocks noChangeAspect="1"/>
          </p:cNvPicPr>
          <p:nvPr/>
        </p:nvPicPr>
        <p:blipFill>
          <a:blip r:embed="rId8"/>
          <a:stretch>
            <a:fillRect/>
          </a:stretch>
        </p:blipFill>
        <p:spPr>
          <a:xfrm>
            <a:off x="5381244" y="4003548"/>
            <a:ext cx="1453896" cy="2670048"/>
          </a:xfrm>
          <a:prstGeom prst="rect">
            <a:avLst/>
          </a:prstGeom>
          <a:noFill/>
        </p:spPr>
      </p:pic>
      <p:sp>
        <p:nvSpPr>
          <p:cNvPr id="2645" name="Path2645"/>
          <p:cNvSpPr/>
          <p:nvPr/>
        </p:nvSpPr>
        <p:spPr>
          <a:xfrm>
            <a:off x="5367528" y="3989832"/>
            <a:ext cx="1481328" cy="2697480"/>
          </a:xfrm>
          <a:custGeom>
            <a:avLst/>
            <a:gdLst/>
            <a:ahLst/>
            <a:cxnLst/>
            <a:rect l="l" t="t" r="r" b="b"/>
            <a:pathLst>
              <a:path w="1481328" h="2697480">
                <a:moveTo>
                  <a:pt x="9144" y="2688336"/>
                </a:moveTo>
                <a:lnTo>
                  <a:pt x="1472184" y="2688336"/>
                </a:lnTo>
                <a:lnTo>
                  <a:pt x="1472184" y="9144"/>
                </a:lnTo>
                <a:lnTo>
                  <a:pt x="9144" y="9144"/>
                </a:lnTo>
                <a:lnTo>
                  <a:pt x="9144" y="2688336"/>
                </a:lnTo>
                <a:close/>
              </a:path>
            </a:pathLst>
          </a:custGeom>
          <a:solidFill>
            <a:srgbClr val="0052D9">
              <a:alpha val="0"/>
            </a:srgbClr>
          </a:solidFill>
          <a:ln w="9144" cap="sq">
            <a:solidFill>
              <a:srgbClr val="BFBFB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46" name="Image2646"/>
          <p:cNvPicPr>
            <a:picLocks noChangeAspect="1"/>
          </p:cNvPicPr>
          <p:nvPr/>
        </p:nvPicPr>
        <p:blipFill>
          <a:blip r:embed="rId9"/>
          <a:stretch>
            <a:fillRect/>
          </a:stretch>
        </p:blipFill>
        <p:spPr>
          <a:xfrm>
            <a:off x="7185660" y="4003548"/>
            <a:ext cx="1560576" cy="2609088"/>
          </a:xfrm>
          <a:prstGeom prst="rect">
            <a:avLst/>
          </a:prstGeom>
          <a:noFill/>
        </p:spPr>
      </p:pic>
      <p:sp>
        <p:nvSpPr>
          <p:cNvPr id="2647" name="Path2647"/>
          <p:cNvSpPr/>
          <p:nvPr/>
        </p:nvSpPr>
        <p:spPr>
          <a:xfrm>
            <a:off x="7171945" y="3989832"/>
            <a:ext cx="1588007" cy="2636520"/>
          </a:xfrm>
          <a:custGeom>
            <a:avLst/>
            <a:gdLst/>
            <a:ahLst/>
            <a:cxnLst/>
            <a:rect l="l" t="t" r="r" b="b"/>
            <a:pathLst>
              <a:path w="1588007" h="2636520">
                <a:moveTo>
                  <a:pt x="9144" y="2627376"/>
                </a:moveTo>
                <a:lnTo>
                  <a:pt x="1578863" y="2627376"/>
                </a:lnTo>
                <a:lnTo>
                  <a:pt x="1578863" y="9144"/>
                </a:lnTo>
                <a:lnTo>
                  <a:pt x="9144" y="9144"/>
                </a:lnTo>
                <a:lnTo>
                  <a:pt x="9144" y="2627376"/>
                </a:lnTo>
                <a:close/>
              </a:path>
            </a:pathLst>
          </a:custGeom>
          <a:solidFill>
            <a:srgbClr val="0052D9">
              <a:alpha val="0"/>
            </a:srgbClr>
          </a:solidFill>
          <a:ln w="9144" cap="sq">
            <a:solidFill>
              <a:srgbClr val="BFBFB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a:p>
        </p:txBody>
      </p:sp>
      <p:pic>
        <p:nvPicPr>
          <p:cNvPr id="2648" name="Image2648"/>
          <p:cNvPicPr>
            <a:picLocks noChangeAspect="1"/>
          </p:cNvPicPr>
          <p:nvPr/>
        </p:nvPicPr>
        <p:blipFill>
          <a:blip r:embed="rId10"/>
          <a:stretch>
            <a:fillRect/>
          </a:stretch>
        </p:blipFill>
        <p:spPr>
          <a:xfrm>
            <a:off x="3582924" y="4003548"/>
            <a:ext cx="1411224" cy="2659380"/>
          </a:xfrm>
          <a:prstGeom prst="rect">
            <a:avLst/>
          </a:prstGeom>
          <a:noFill/>
        </p:spPr>
      </p:pic>
      <p:sp>
        <p:nvSpPr>
          <p:cNvPr id="2649" name="Path2649"/>
          <p:cNvSpPr/>
          <p:nvPr/>
        </p:nvSpPr>
        <p:spPr>
          <a:xfrm>
            <a:off x="3569208" y="3989832"/>
            <a:ext cx="1438656" cy="2686812"/>
          </a:xfrm>
          <a:custGeom>
            <a:avLst/>
            <a:gdLst/>
            <a:ahLst/>
            <a:cxnLst/>
            <a:rect l="l" t="t" r="r" b="b"/>
            <a:pathLst>
              <a:path w="1438656" h="2686812">
                <a:moveTo>
                  <a:pt x="9144" y="2677668"/>
                </a:moveTo>
                <a:lnTo>
                  <a:pt x="1429512" y="2677668"/>
                </a:lnTo>
                <a:lnTo>
                  <a:pt x="1429512" y="9144"/>
                </a:lnTo>
                <a:lnTo>
                  <a:pt x="9144" y="9144"/>
                </a:lnTo>
                <a:lnTo>
                  <a:pt x="9144" y="2677668"/>
                </a:lnTo>
                <a:close/>
              </a:path>
            </a:pathLst>
          </a:custGeom>
          <a:solidFill>
            <a:srgbClr val="0052D9">
              <a:alpha val="0"/>
            </a:srgbClr>
          </a:solidFill>
          <a:ln w="9144" cap="sq">
            <a:solidFill>
              <a:srgbClr val="BFBFBF"/>
            </a:solidFill>
            <a:prstDash val="solid"/>
          </a:ln>
        </p:spPr>
        <p:style>
          <a:lnRef idx="2">
            <a:schemeClr val="accent1"/>
          </a:lnRef>
          <a:fillRef idx="1">
            <a:schemeClr val="accent1"/>
          </a:fillRef>
          <a:effectRef idx="0">
            <a:schemeClr val="accent1"/>
          </a:effectRef>
          <a:fontRef idx="major">
            <a:schemeClr val="accent1"/>
          </a:fontRef>
        </p:style>
        <p:txBody>
          <a:bodyPr rtlCol="0" anchor="ctr"/>
          <a:lstStyle/>
          <a:p>
            <a:pPr algn="ctr"/>
            <a:endParaRPr lang="en-US" altLang="zh-CN" dirty="0"/>
          </a:p>
        </p:txBody>
      </p:sp>
      <p:sp>
        <p:nvSpPr>
          <p:cNvPr id="2650" name="Text Box2650"/>
          <p:cNvSpPr txBox="1"/>
          <p:nvPr/>
        </p:nvSpPr>
        <p:spPr>
          <a:xfrm rot="16200000">
            <a:off x="9693440" y="4312778"/>
            <a:ext cx="2001926" cy="2050370"/>
          </a:xfrm>
          <a:prstGeom prst="rect">
            <a:avLst/>
          </a:prstGeom>
          <a:noFill/>
        </p:spPr>
        <p:txBody>
          <a:bodyPr wrap="square" lIns="0" tIns="0" rIns="0" rtlCol="0">
            <a:spAutoFit/>
          </a:bodyPr>
          <a:lstStyle/>
          <a:p>
            <a:pPr algn="l" rtl="0">
              <a:lnSpc>
                <a:spcPts val="1841"/>
              </a:lnSpc>
            </a:pPr>
            <a:r>
              <a:rPr lang="en-US" altLang="zh-CN" sz="1404" b="1" spc="0" dirty="0">
                <a:solidFill>
                  <a:srgbClr val="FFFFFF"/>
                </a:solidFill>
                <a:latin typeface="微软雅黑"/>
                <a:ea typeface="微软雅黑"/>
                <a:cs typeface="微软雅黑"/>
              </a:rPr>
              <a:t>提</a:t>
            </a:r>
            <a:r>
              <a:rPr lang="en-US" altLang="zh-CN" sz="1404" b="1" spc="8" dirty="0">
                <a:solidFill>
                  <a:srgbClr val="FFFFFF"/>
                </a:solidFill>
                <a:latin typeface="微软雅黑"/>
                <a:ea typeface="微软雅黑"/>
                <a:cs typeface="微软雅黑"/>
              </a:rPr>
              <a:t>升</a:t>
            </a:r>
            <a:r>
              <a:rPr lang="en-US" altLang="zh-CN" sz="1404" b="1" spc="0" dirty="0">
                <a:solidFill>
                  <a:srgbClr val="FFFFFF"/>
                </a:solidFill>
                <a:latin typeface="微软雅黑"/>
                <a:ea typeface="微软雅黑"/>
                <a:cs typeface="微软雅黑"/>
              </a:rPr>
              <a:t>效率</a:t>
            </a:r>
            <a:endParaRPr lang="en-US" altLang="zh-CN" sz="1404" dirty="0">
              <a:latin typeface="微软雅黑"/>
              <a:ea typeface="微软雅黑"/>
              <a:cs typeface="微软雅黑"/>
            </a:endParaRPr>
          </a:p>
          <a:p>
            <a:pPr marL="221894" algn="l" rtl="0">
              <a:lnSpc>
                <a:spcPts val="1844"/>
              </a:lnSpc>
              <a:spcBef>
                <a:spcPts val="2923"/>
              </a:spcBef>
            </a:pPr>
            <a:r>
              <a:rPr lang="en-US" altLang="zh-CN" sz="1406" b="1" spc="6" dirty="0">
                <a:solidFill>
                  <a:srgbClr val="FFFFFF"/>
                </a:solidFill>
                <a:latin typeface="微软雅黑"/>
                <a:ea typeface="微软雅黑"/>
                <a:cs typeface="微软雅黑"/>
              </a:rPr>
              <a:t>提</a:t>
            </a:r>
            <a:r>
              <a:rPr lang="en-US" altLang="zh-CN" sz="1406" b="1" spc="0" dirty="0">
                <a:solidFill>
                  <a:srgbClr val="FFFFFF"/>
                </a:solidFill>
                <a:latin typeface="微软雅黑"/>
                <a:ea typeface="微软雅黑"/>
                <a:cs typeface="微软雅黑"/>
              </a:rPr>
              <a:t>升</a:t>
            </a:r>
            <a:r>
              <a:rPr lang="en-US" altLang="zh-CN" sz="1406" b="1" spc="7" dirty="0">
                <a:solidFill>
                  <a:srgbClr val="FFFFFF"/>
                </a:solidFill>
                <a:latin typeface="微软雅黑"/>
                <a:ea typeface="微软雅黑"/>
                <a:cs typeface="微软雅黑"/>
              </a:rPr>
              <a:t>用</a:t>
            </a:r>
            <a:r>
              <a:rPr lang="en-US" altLang="zh-CN" sz="1406" b="1" spc="0" dirty="0">
                <a:solidFill>
                  <a:srgbClr val="FFFFFF"/>
                </a:solidFill>
                <a:latin typeface="微软雅黑"/>
                <a:ea typeface="微软雅黑"/>
                <a:cs typeface="微软雅黑"/>
              </a:rPr>
              <a:t>户</a:t>
            </a:r>
            <a:r>
              <a:rPr lang="en-US" altLang="zh-CN" sz="1406" b="1" spc="6" dirty="0">
                <a:solidFill>
                  <a:srgbClr val="FFFFFF"/>
                </a:solidFill>
                <a:latin typeface="微软雅黑"/>
                <a:ea typeface="微软雅黑"/>
                <a:cs typeface="微软雅黑"/>
              </a:rPr>
              <a:t>量</a:t>
            </a:r>
            <a:endParaRPr lang="en-US" altLang="zh-CN" sz="1406" dirty="0">
              <a:latin typeface="微软雅黑"/>
              <a:ea typeface="微软雅黑"/>
              <a:cs typeface="微软雅黑"/>
            </a:endParaRPr>
          </a:p>
          <a:p>
            <a:pPr marL="443484" algn="l" rtl="0">
              <a:lnSpc>
                <a:spcPts val="1841"/>
              </a:lnSpc>
              <a:spcBef>
                <a:spcPts val="2928"/>
              </a:spcBef>
            </a:pPr>
            <a:r>
              <a:rPr lang="en-US" altLang="zh-CN" sz="1404" b="1" spc="0" dirty="0">
                <a:solidFill>
                  <a:srgbClr val="FFFFFF"/>
                </a:solidFill>
                <a:latin typeface="微软雅黑"/>
                <a:ea typeface="微软雅黑"/>
                <a:cs typeface="微软雅黑"/>
              </a:rPr>
              <a:t>辅</a:t>
            </a:r>
            <a:r>
              <a:rPr lang="en-US" altLang="zh-CN" sz="1404" b="1" spc="8" dirty="0">
                <a:solidFill>
                  <a:srgbClr val="FFFFFF"/>
                </a:solidFill>
                <a:latin typeface="微软雅黑"/>
                <a:ea typeface="微软雅黑"/>
                <a:cs typeface="微软雅黑"/>
              </a:rPr>
              <a:t>助</a:t>
            </a:r>
            <a:r>
              <a:rPr lang="en-US" altLang="zh-CN" sz="1404" b="1" spc="0" dirty="0">
                <a:solidFill>
                  <a:srgbClr val="FFFFFF"/>
                </a:solidFill>
                <a:latin typeface="微软雅黑"/>
                <a:ea typeface="微软雅黑"/>
                <a:cs typeface="微软雅黑"/>
              </a:rPr>
              <a:t>领导决</a:t>
            </a:r>
            <a:r>
              <a:rPr lang="en-US" altLang="zh-CN" sz="1404" b="1" spc="8" dirty="0">
                <a:solidFill>
                  <a:srgbClr val="FFFFFF"/>
                </a:solidFill>
                <a:latin typeface="微软雅黑"/>
                <a:ea typeface="微软雅黑"/>
                <a:cs typeface="微软雅黑"/>
              </a:rPr>
              <a:t>策</a:t>
            </a:r>
            <a:endParaRPr lang="en-US" altLang="zh-CN" sz="1404" dirty="0">
              <a:latin typeface="微软雅黑"/>
              <a:ea typeface="微软雅黑"/>
              <a:cs typeface="微软雅黑"/>
            </a:endParaRPr>
          </a:p>
          <a:p>
            <a:pPr marL="575462" algn="l" rtl="0">
              <a:lnSpc>
                <a:spcPts val="1841"/>
              </a:lnSpc>
              <a:spcBef>
                <a:spcPts val="2928"/>
              </a:spcBef>
            </a:pPr>
            <a:r>
              <a:rPr lang="en-US" altLang="zh-CN" sz="1404" b="1" spc="0" dirty="0">
                <a:solidFill>
                  <a:srgbClr val="FFFFFF"/>
                </a:solidFill>
                <a:latin typeface="微软雅黑"/>
                <a:ea typeface="微软雅黑"/>
                <a:cs typeface="微软雅黑"/>
              </a:rPr>
              <a:t>助</a:t>
            </a:r>
            <a:r>
              <a:rPr lang="en-US" altLang="zh-CN" sz="1404" b="1" spc="8" dirty="0">
                <a:solidFill>
                  <a:srgbClr val="FFFFFF"/>
                </a:solidFill>
                <a:latin typeface="微软雅黑"/>
                <a:ea typeface="微软雅黑"/>
                <a:cs typeface="微软雅黑"/>
              </a:rPr>
              <a:t>力</a:t>
            </a:r>
            <a:r>
              <a:rPr lang="en-US" altLang="zh-CN" sz="1404" b="1" spc="0" dirty="0">
                <a:solidFill>
                  <a:srgbClr val="FFFFFF"/>
                </a:solidFill>
                <a:latin typeface="微软雅黑"/>
                <a:ea typeface="微软雅黑"/>
                <a:cs typeface="微软雅黑"/>
              </a:rPr>
              <a:t>产品销</a:t>
            </a:r>
            <a:r>
              <a:rPr lang="en-US" altLang="zh-CN" sz="1404" b="1" spc="8" dirty="0">
                <a:solidFill>
                  <a:srgbClr val="FFFFFF"/>
                </a:solidFill>
                <a:latin typeface="微软雅黑"/>
                <a:ea typeface="微软雅黑"/>
                <a:cs typeface="微软雅黑"/>
              </a:rPr>
              <a:t>量</a:t>
            </a:r>
            <a:r>
              <a:rPr lang="en-US" altLang="zh-CN" sz="1404" b="1" spc="0" dirty="0">
                <a:solidFill>
                  <a:srgbClr val="FFFFFF"/>
                </a:solidFill>
                <a:latin typeface="微软雅黑"/>
                <a:ea typeface="微软雅黑"/>
                <a:cs typeface="微软雅黑"/>
              </a:rPr>
              <a:t>提升</a:t>
            </a:r>
            <a:endParaRPr lang="en-US" altLang="zh-CN" sz="1404" dirty="0">
              <a:latin typeface="微软雅黑"/>
              <a:ea typeface="微软雅黑"/>
              <a:cs typeface="微软雅黑"/>
            </a:endParaRPr>
          </a:p>
        </p:txBody>
      </p:sp>
      <p:sp>
        <p:nvSpPr>
          <p:cNvPr id="2652" name="Text Box2652"/>
          <p:cNvSpPr txBox="1"/>
          <p:nvPr/>
        </p:nvSpPr>
        <p:spPr>
          <a:xfrm>
            <a:off x="6119369" y="544660"/>
            <a:ext cx="510540" cy="265729"/>
          </a:xfrm>
          <a:prstGeom prst="rect">
            <a:avLst/>
          </a:prstGeom>
          <a:noFill/>
        </p:spPr>
        <p:txBody>
          <a:bodyPr wrap="square" lIns="0" tIns="0" rIns="0" rtlCol="0">
            <a:spAutoFit/>
          </a:bodyPr>
          <a:lstStyle/>
          <a:p>
            <a:pPr algn="l" rtl="0">
              <a:lnSpc>
                <a:spcPts val="2092"/>
              </a:lnSpc>
            </a:pPr>
            <a:r>
              <a:rPr lang="en-US" altLang="zh-CN" sz="1596" b="1" spc="-5" dirty="0">
                <a:solidFill>
                  <a:srgbClr val="0052D9"/>
                </a:solidFill>
                <a:latin typeface="微软雅黑"/>
                <a:ea typeface="微软雅黑"/>
                <a:cs typeface="微软雅黑"/>
              </a:rPr>
              <a:t>PC</a:t>
            </a:r>
            <a:r>
              <a:rPr lang="en-US" altLang="zh-CN" sz="1596" b="1" spc="0" dirty="0">
                <a:solidFill>
                  <a:srgbClr val="0052D9"/>
                </a:solidFill>
                <a:latin typeface="微软雅黑"/>
                <a:ea typeface="微软雅黑"/>
                <a:cs typeface="微软雅黑"/>
              </a:rPr>
              <a:t>端</a:t>
            </a:r>
            <a:endParaRPr lang="en-US" altLang="zh-CN" sz="1596" dirty="0">
              <a:latin typeface="微软雅黑"/>
              <a:ea typeface="微软雅黑"/>
              <a:cs typeface="微软雅黑"/>
            </a:endParaRPr>
          </a:p>
        </p:txBody>
      </p:sp>
      <p:sp>
        <p:nvSpPr>
          <p:cNvPr id="2653" name="Text Box2653"/>
          <p:cNvSpPr txBox="1"/>
          <p:nvPr/>
        </p:nvSpPr>
        <p:spPr>
          <a:xfrm>
            <a:off x="1137818" y="3709996"/>
            <a:ext cx="1108253" cy="2762872"/>
          </a:xfrm>
          <a:prstGeom prst="rect">
            <a:avLst/>
          </a:prstGeom>
          <a:noFill/>
        </p:spPr>
        <p:txBody>
          <a:bodyPr wrap="square" lIns="0" tIns="0" rIns="0" rtlCol="0">
            <a:spAutoFit/>
          </a:bodyPr>
          <a:lstStyle/>
          <a:p>
            <a:pPr algn="l" rtl="0">
              <a:lnSpc>
                <a:spcPts val="1841"/>
              </a:lnSpc>
            </a:pPr>
            <a:r>
              <a:rPr lang="en-US" altLang="zh-CN" sz="1404" b="1" spc="0" dirty="0">
                <a:solidFill>
                  <a:srgbClr val="0052D9"/>
                </a:solidFill>
                <a:latin typeface="微软雅黑"/>
                <a:ea typeface="微软雅黑"/>
                <a:cs typeface="微软雅黑"/>
              </a:rPr>
              <a:t>用</a:t>
            </a:r>
            <a:r>
              <a:rPr lang="en-US" altLang="zh-CN" sz="1404" b="1" spc="8" dirty="0">
                <a:solidFill>
                  <a:srgbClr val="0052D9"/>
                </a:solidFill>
                <a:latin typeface="微软雅黑"/>
                <a:ea typeface="微软雅黑"/>
                <a:cs typeface="微软雅黑"/>
              </a:rPr>
              <a:t>户</a:t>
            </a:r>
            <a:r>
              <a:rPr lang="zh-CN" altLang="en-US" sz="1404" b="1" dirty="0">
                <a:solidFill>
                  <a:srgbClr val="0052D9"/>
                </a:solidFill>
                <a:latin typeface="微软雅黑"/>
                <a:ea typeface="微软雅黑"/>
                <a:cs typeface="微软雅黑"/>
              </a:rPr>
              <a:t>维护</a:t>
            </a:r>
            <a:r>
              <a:rPr lang="en-US" altLang="zh-CN" sz="1404" b="1" spc="0" dirty="0">
                <a:solidFill>
                  <a:srgbClr val="0052D9"/>
                </a:solidFill>
                <a:latin typeface="微软雅黑"/>
                <a:ea typeface="微软雅黑"/>
                <a:cs typeface="微软雅黑"/>
              </a:rPr>
              <a:t>统</a:t>
            </a:r>
            <a:r>
              <a:rPr lang="en-US" altLang="zh-CN" sz="1404" b="1" spc="8" dirty="0">
                <a:solidFill>
                  <a:srgbClr val="0052D9"/>
                </a:solidFill>
                <a:latin typeface="微软雅黑"/>
                <a:ea typeface="微软雅黑"/>
                <a:cs typeface="微软雅黑"/>
              </a:rPr>
              <a:t>计</a:t>
            </a:r>
            <a:endParaRPr lang="en-US" altLang="zh-CN" sz="1404" dirty="0">
              <a:latin typeface="微软雅黑"/>
              <a:ea typeface="微软雅黑"/>
              <a:cs typeface="微软雅黑"/>
            </a:endParaRPr>
          </a:p>
          <a:p>
            <a:pPr algn="l" rtl="0">
              <a:lnSpc>
                <a:spcPts val="1844"/>
              </a:lnSpc>
              <a:spcBef>
                <a:spcPts val="3231"/>
              </a:spcBef>
            </a:pPr>
            <a:r>
              <a:rPr lang="en-US" altLang="zh-CN" sz="1406" b="1" spc="0" dirty="0">
                <a:solidFill>
                  <a:srgbClr val="0052D9"/>
                </a:solidFill>
                <a:latin typeface="微软雅黑"/>
                <a:ea typeface="微软雅黑"/>
                <a:cs typeface="微软雅黑"/>
              </a:rPr>
              <a:t>用户增</a:t>
            </a:r>
            <a:r>
              <a:rPr lang="en-US" altLang="zh-CN" sz="1406" b="1" spc="6" dirty="0">
                <a:solidFill>
                  <a:srgbClr val="0052D9"/>
                </a:solidFill>
                <a:latin typeface="微软雅黑"/>
                <a:ea typeface="微软雅黑"/>
                <a:cs typeface="微软雅黑"/>
              </a:rPr>
              <a:t>长</a:t>
            </a:r>
            <a:r>
              <a:rPr lang="en-US" altLang="zh-CN" sz="1406" b="1" spc="0" dirty="0">
                <a:solidFill>
                  <a:srgbClr val="0052D9"/>
                </a:solidFill>
                <a:latin typeface="微软雅黑"/>
                <a:ea typeface="微软雅黑"/>
                <a:cs typeface="微软雅黑"/>
              </a:rPr>
              <a:t>分析</a:t>
            </a:r>
            <a:endParaRPr lang="en-US" altLang="zh-CN" sz="1406" dirty="0">
              <a:latin typeface="微软雅黑"/>
              <a:ea typeface="微软雅黑"/>
              <a:cs typeface="微软雅黑"/>
            </a:endParaRPr>
          </a:p>
          <a:p>
            <a:pPr algn="l" rtl="0">
              <a:lnSpc>
                <a:spcPts val="1844"/>
              </a:lnSpc>
              <a:spcBef>
                <a:spcPts val="3326"/>
              </a:spcBef>
            </a:pPr>
            <a:r>
              <a:rPr lang="en-US" altLang="zh-CN" sz="1406" b="1" spc="0" dirty="0">
                <a:solidFill>
                  <a:srgbClr val="0052D9"/>
                </a:solidFill>
                <a:latin typeface="微软雅黑"/>
                <a:ea typeface="微软雅黑"/>
                <a:cs typeface="微软雅黑"/>
              </a:rPr>
              <a:t>用</a:t>
            </a:r>
            <a:r>
              <a:rPr lang="en-US" altLang="zh-CN" sz="1406" b="1" spc="6" dirty="0">
                <a:solidFill>
                  <a:srgbClr val="0052D9"/>
                </a:solidFill>
                <a:latin typeface="微软雅黑"/>
                <a:ea typeface="微软雅黑"/>
                <a:cs typeface="微软雅黑"/>
              </a:rPr>
              <a:t>户</a:t>
            </a:r>
            <a:r>
              <a:rPr lang="zh-CN" altLang="en-US" sz="1406" b="1" spc="6" dirty="0">
                <a:solidFill>
                  <a:srgbClr val="0052D9"/>
                </a:solidFill>
                <a:latin typeface="微软雅黑"/>
                <a:ea typeface="微软雅黑"/>
                <a:cs typeface="微软雅黑"/>
              </a:rPr>
              <a:t>画像</a:t>
            </a:r>
            <a:r>
              <a:rPr lang="en-US" altLang="zh-CN" sz="1406" b="1" spc="0" dirty="0">
                <a:solidFill>
                  <a:srgbClr val="0052D9"/>
                </a:solidFill>
                <a:latin typeface="微软雅黑"/>
                <a:ea typeface="微软雅黑"/>
                <a:cs typeface="微软雅黑"/>
              </a:rPr>
              <a:t>分析</a:t>
            </a:r>
            <a:endParaRPr lang="en-US" altLang="zh-CN" sz="1406" dirty="0">
              <a:latin typeface="微软雅黑"/>
              <a:ea typeface="微软雅黑"/>
              <a:cs typeface="微软雅黑"/>
            </a:endParaRPr>
          </a:p>
          <a:p>
            <a:pPr algn="l" rtl="0">
              <a:lnSpc>
                <a:spcPts val="1844"/>
              </a:lnSpc>
              <a:spcBef>
                <a:spcPts val="2992"/>
              </a:spcBef>
            </a:pPr>
            <a:r>
              <a:rPr lang="zh-CN" altLang="en-US" sz="1406" b="1" dirty="0">
                <a:solidFill>
                  <a:srgbClr val="0052D9"/>
                </a:solidFill>
                <a:latin typeface="微软雅黑"/>
                <a:ea typeface="微软雅黑"/>
                <a:cs typeface="微软雅黑"/>
              </a:rPr>
              <a:t>各多维分析</a:t>
            </a:r>
            <a:endParaRPr lang="en-US" altLang="zh-CN" sz="1406" dirty="0">
              <a:latin typeface="微软雅黑"/>
              <a:ea typeface="微软雅黑"/>
              <a:cs typeface="微软雅黑"/>
            </a:endParaRPr>
          </a:p>
          <a:p>
            <a:pPr algn="l" rtl="0">
              <a:lnSpc>
                <a:spcPts val="1844"/>
              </a:lnSpc>
              <a:spcBef>
                <a:spcPts val="2762"/>
              </a:spcBef>
            </a:pPr>
            <a:r>
              <a:rPr lang="en-US" altLang="zh-CN" sz="1406" b="1" spc="0" dirty="0">
                <a:solidFill>
                  <a:srgbClr val="0052D9"/>
                </a:solidFill>
                <a:latin typeface="微软雅黑"/>
                <a:ea typeface="微软雅黑"/>
                <a:cs typeface="微软雅黑"/>
              </a:rPr>
              <a:t>用户评</a:t>
            </a:r>
            <a:r>
              <a:rPr lang="en-US" altLang="zh-CN" sz="1406" b="1" spc="6" dirty="0">
                <a:solidFill>
                  <a:srgbClr val="0052D9"/>
                </a:solidFill>
                <a:latin typeface="微软雅黑"/>
                <a:ea typeface="微软雅黑"/>
                <a:cs typeface="微软雅黑"/>
              </a:rPr>
              <a:t>价</a:t>
            </a:r>
            <a:r>
              <a:rPr lang="en-US" altLang="zh-CN" sz="1406" b="1" spc="0" dirty="0">
                <a:solidFill>
                  <a:srgbClr val="0052D9"/>
                </a:solidFill>
                <a:latin typeface="微软雅黑"/>
                <a:ea typeface="微软雅黑"/>
                <a:cs typeface="微软雅黑"/>
              </a:rPr>
              <a:t>分析</a:t>
            </a:r>
            <a:endParaRPr lang="en-US" altLang="zh-CN" sz="1406" dirty="0">
              <a:latin typeface="微软雅黑"/>
              <a:ea typeface="微软雅黑"/>
              <a:cs typeface="微软雅黑"/>
            </a:endParaRPr>
          </a:p>
        </p:txBody>
      </p:sp>
      <p:sp>
        <p:nvSpPr>
          <p:cNvPr id="2654" name="Text Box2654"/>
          <p:cNvSpPr txBox="1"/>
          <p:nvPr/>
        </p:nvSpPr>
        <p:spPr>
          <a:xfrm>
            <a:off x="5325491" y="3533957"/>
            <a:ext cx="646176" cy="265729"/>
          </a:xfrm>
          <a:prstGeom prst="rect">
            <a:avLst/>
          </a:prstGeom>
          <a:noFill/>
        </p:spPr>
        <p:txBody>
          <a:bodyPr wrap="square" lIns="0" tIns="0" rIns="0" rtlCol="0">
            <a:spAutoFit/>
          </a:bodyPr>
          <a:lstStyle/>
          <a:p>
            <a:pPr algn="l" rtl="0">
              <a:lnSpc>
                <a:spcPts val="2092"/>
              </a:lnSpc>
            </a:pPr>
            <a:r>
              <a:rPr lang="en-US" altLang="zh-CN" sz="1596" b="1" spc="0" dirty="0">
                <a:solidFill>
                  <a:srgbClr val="0052D9"/>
                </a:solidFill>
                <a:latin typeface="微软雅黑"/>
                <a:ea typeface="微软雅黑"/>
                <a:cs typeface="微软雅黑"/>
              </a:rPr>
              <a:t>移</a:t>
            </a:r>
            <a:r>
              <a:rPr lang="en-US" altLang="zh-CN" sz="1596" b="1" spc="-8" dirty="0">
                <a:solidFill>
                  <a:srgbClr val="0052D9"/>
                </a:solidFill>
                <a:latin typeface="微软雅黑"/>
                <a:ea typeface="微软雅黑"/>
                <a:cs typeface="微软雅黑"/>
              </a:rPr>
              <a:t>动</a:t>
            </a:r>
            <a:r>
              <a:rPr lang="en-US" altLang="zh-CN" sz="1596" b="1" spc="0" dirty="0">
                <a:solidFill>
                  <a:srgbClr val="0052D9"/>
                </a:solidFill>
                <a:latin typeface="微软雅黑"/>
                <a:ea typeface="微软雅黑"/>
                <a:cs typeface="微软雅黑"/>
              </a:rPr>
              <a:t>端</a:t>
            </a:r>
            <a:endParaRPr lang="en-US" altLang="zh-CN" sz="1596" dirty="0">
              <a:latin typeface="微软雅黑"/>
              <a:ea typeface="微软雅黑"/>
              <a:cs typeface="微软雅黑"/>
            </a:endParaRPr>
          </a:p>
        </p:txBody>
      </p:sp>
      <p:grpSp>
        <p:nvGrpSpPr>
          <p:cNvPr id="2" name="组合 1">
            <a:extLst>
              <a:ext uri="{FF2B5EF4-FFF2-40B4-BE49-F238E27FC236}">
                <a16:creationId xmlns:a16="http://schemas.microsoft.com/office/drawing/2014/main" id="{44740C67-2A84-5797-17D1-12A791C10867}"/>
              </a:ext>
            </a:extLst>
          </p:cNvPr>
          <p:cNvGrpSpPr/>
          <p:nvPr/>
        </p:nvGrpSpPr>
        <p:grpSpPr>
          <a:xfrm>
            <a:off x="0" y="6629400"/>
            <a:ext cx="12192000" cy="228600"/>
            <a:chOff x="0" y="6629400"/>
            <a:chExt cx="12192000" cy="228600"/>
          </a:xfrm>
        </p:grpSpPr>
        <p:grpSp>
          <p:nvGrpSpPr>
            <p:cNvPr id="3" name="组合 2">
              <a:extLst>
                <a:ext uri="{FF2B5EF4-FFF2-40B4-BE49-F238E27FC236}">
                  <a16:creationId xmlns:a16="http://schemas.microsoft.com/office/drawing/2014/main" id="{78D9FB6B-AD51-B6D3-9C6C-1F531512B06F}"/>
                </a:ext>
              </a:extLst>
            </p:cNvPr>
            <p:cNvGrpSpPr/>
            <p:nvPr/>
          </p:nvGrpSpPr>
          <p:grpSpPr>
            <a:xfrm>
              <a:off x="0" y="6629400"/>
              <a:ext cx="6096000" cy="228600"/>
              <a:chOff x="0" y="6629400"/>
              <a:chExt cx="6822268" cy="228600"/>
            </a:xfrm>
          </p:grpSpPr>
          <p:sp>
            <p:nvSpPr>
              <p:cNvPr id="9" name="矩形 8">
                <a:extLst>
                  <a:ext uri="{FF2B5EF4-FFF2-40B4-BE49-F238E27FC236}">
                    <a16:creationId xmlns:a16="http://schemas.microsoft.com/office/drawing/2014/main" id="{C8956267-8E15-AE7E-8EAC-0758F05DE3B0}"/>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84D0522D-167B-9397-0D70-DC080FC7DF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A5288827-5570-0C54-2D6E-653839351A8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E2FEC57E-808F-F86B-AF9B-860A7AC29A1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4" name="组合 3">
              <a:extLst>
                <a:ext uri="{FF2B5EF4-FFF2-40B4-BE49-F238E27FC236}">
                  <a16:creationId xmlns:a16="http://schemas.microsoft.com/office/drawing/2014/main" id="{E1BBE321-1172-DB1A-4C31-FF2E75F7F647}"/>
                </a:ext>
              </a:extLst>
            </p:cNvPr>
            <p:cNvGrpSpPr/>
            <p:nvPr/>
          </p:nvGrpSpPr>
          <p:grpSpPr>
            <a:xfrm>
              <a:off x="6096000" y="6629400"/>
              <a:ext cx="6096000" cy="228600"/>
              <a:chOff x="0" y="6629400"/>
              <a:chExt cx="6822268" cy="228600"/>
            </a:xfrm>
          </p:grpSpPr>
          <p:sp>
            <p:nvSpPr>
              <p:cNvPr id="5" name="矩形 4">
                <a:extLst>
                  <a:ext uri="{FF2B5EF4-FFF2-40B4-BE49-F238E27FC236}">
                    <a16:creationId xmlns:a16="http://schemas.microsoft.com/office/drawing/2014/main" id="{FF7FC4A8-1D9B-EAED-6BA9-D7F74D18EE7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6" name="矩形 5">
                <a:extLst>
                  <a:ext uri="{FF2B5EF4-FFF2-40B4-BE49-F238E27FC236}">
                    <a16:creationId xmlns:a16="http://schemas.microsoft.com/office/drawing/2014/main" id="{A2CA0F90-660C-094D-CE2F-01315132B7EB}"/>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7" name="矩形 6">
                <a:extLst>
                  <a:ext uri="{FF2B5EF4-FFF2-40B4-BE49-F238E27FC236}">
                    <a16:creationId xmlns:a16="http://schemas.microsoft.com/office/drawing/2014/main" id="{0DBD0EA0-2FE9-B6D4-B24C-D73B58E8B819}"/>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8" name="矩形 7">
                <a:extLst>
                  <a:ext uri="{FF2B5EF4-FFF2-40B4-BE49-F238E27FC236}">
                    <a16:creationId xmlns:a16="http://schemas.microsoft.com/office/drawing/2014/main" id="{9F2CC7C6-F525-60F7-6DE4-FCDDFBF70CA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pic>
        <p:nvPicPr>
          <p:cNvPr id="13" name="图片 12">
            <a:extLst>
              <a:ext uri="{FF2B5EF4-FFF2-40B4-BE49-F238E27FC236}">
                <a16:creationId xmlns:a16="http://schemas.microsoft.com/office/drawing/2014/main" id="{AB44F757-0D30-8394-6C22-B5BE53EC04E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 t="27927" r="23069" b="21840"/>
          <a:stretch/>
        </p:blipFill>
        <p:spPr>
          <a:xfrm>
            <a:off x="-97180" y="-72929"/>
            <a:ext cx="1864487" cy="1217453"/>
          </a:xfrm>
          <a:prstGeom prst="rect">
            <a:avLst/>
          </a:prstGeom>
        </p:spPr>
      </p:pic>
      <p:sp>
        <p:nvSpPr>
          <p:cNvPr id="14" name="矩形 13">
            <a:extLst>
              <a:ext uri="{FF2B5EF4-FFF2-40B4-BE49-F238E27FC236}">
                <a16:creationId xmlns:a16="http://schemas.microsoft.com/office/drawing/2014/main" id="{173855B0-D5DF-6AC7-62B4-A8269960D877}"/>
              </a:ext>
            </a:extLst>
          </p:cNvPr>
          <p:cNvSpPr/>
          <p:nvPr/>
        </p:nvSpPr>
        <p:spPr>
          <a:xfrm>
            <a:off x="1651560" y="335742"/>
            <a:ext cx="1724190"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spc="0" dirty="0">
                <a:latin typeface="微软雅黑"/>
                <a:ea typeface="微软雅黑"/>
                <a:cs typeface="微软雅黑"/>
              </a:rPr>
              <a:t>数据</a:t>
            </a:r>
            <a:r>
              <a:rPr lang="en-US" altLang="zh-CN" sz="2000" b="1" spc="5" dirty="0">
                <a:latin typeface="微软雅黑"/>
                <a:ea typeface="微软雅黑"/>
                <a:cs typeface="微软雅黑"/>
              </a:rPr>
              <a:t>分</a:t>
            </a:r>
            <a:r>
              <a:rPr lang="en-US" altLang="zh-CN" sz="2000" b="1" spc="0" dirty="0">
                <a:latin typeface="微软雅黑"/>
                <a:ea typeface="微软雅黑"/>
                <a:cs typeface="微软雅黑"/>
              </a:rPr>
              <a:t>析</a:t>
            </a:r>
            <a:r>
              <a:rPr lang="zh-CN" altLang="en-US" sz="2000" b="1" spc="0" dirty="0">
                <a:latin typeface="微软雅黑"/>
                <a:ea typeface="微软雅黑"/>
                <a:cs typeface="微软雅黑"/>
              </a:rPr>
              <a:t>应用</a:t>
            </a:r>
            <a:endParaRPr kumimoji="0" lang="zh-CN" altLang="en-US" sz="2000" b="0" i="0" u="none" strike="noStrike" kern="1200" cap="none" spc="0" normalizeH="0" baseline="0" noProof="0" dirty="0">
              <a:ln>
                <a:noFill/>
              </a:ln>
              <a:effectLst/>
              <a:uLnTx/>
              <a:uFillTx/>
              <a:latin typeface="Arial"/>
              <a:ea typeface="微软雅黑"/>
              <a:cs typeface="+mn-cs"/>
            </a:endParaRPr>
          </a:p>
        </p:txBody>
      </p:sp>
      <p:sp>
        <p:nvSpPr>
          <p:cNvPr id="15" name="文本框 14">
            <a:extLst>
              <a:ext uri="{FF2B5EF4-FFF2-40B4-BE49-F238E27FC236}">
                <a16:creationId xmlns:a16="http://schemas.microsoft.com/office/drawing/2014/main" id="{396B502B-AAD9-1D06-62D4-59BFBC65C36D}"/>
              </a:ext>
            </a:extLst>
          </p:cNvPr>
          <p:cNvSpPr txBox="1"/>
          <p:nvPr/>
        </p:nvSpPr>
        <p:spPr>
          <a:xfrm>
            <a:off x="326347" y="283050"/>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等腰三角形 54">
            <a:extLst>
              <a:ext uri="{FF2B5EF4-FFF2-40B4-BE49-F238E27FC236}">
                <a16:creationId xmlns:a16="http://schemas.microsoft.com/office/drawing/2014/main" id="{4B031FE1-F0DA-4F07-87C2-2133609D8A1E}"/>
              </a:ext>
            </a:extLst>
          </p:cNvPr>
          <p:cNvSpPr/>
          <p:nvPr/>
        </p:nvSpPr>
        <p:spPr>
          <a:xfrm rot="10800000">
            <a:off x="5445661" y="-3329"/>
            <a:ext cx="1300678" cy="571808"/>
          </a:xfrm>
          <a:prstGeom prst="triangle">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pic>
        <p:nvPicPr>
          <p:cNvPr id="3" name="图片 2">
            <a:extLst>
              <a:ext uri="{FF2B5EF4-FFF2-40B4-BE49-F238E27FC236}">
                <a16:creationId xmlns:a16="http://schemas.microsoft.com/office/drawing/2014/main" id="{6F3D5746-74EA-4D48-9319-918521DDD427}"/>
              </a:ext>
            </a:extLst>
          </p:cNvPr>
          <p:cNvPicPr>
            <a:picLocks noChangeAspect="1"/>
          </p:cNvPicPr>
          <p:nvPr/>
        </p:nvPicPr>
        <p:blipFill rotWithShape="1">
          <a:blip r:embed="rId3">
            <a:extLst>
              <a:ext uri="{28A0092B-C50C-407E-A947-70E740481C1C}">
                <a14:useLocalDpi xmlns:a14="http://schemas.microsoft.com/office/drawing/2010/main" val="0"/>
              </a:ext>
            </a:extLst>
          </a:blip>
          <a:srcRect t="27927" r="31184" b="21840"/>
          <a:stretch/>
        </p:blipFill>
        <p:spPr>
          <a:xfrm>
            <a:off x="373599" y="1637140"/>
            <a:ext cx="4393603" cy="3207201"/>
          </a:xfrm>
          <a:prstGeom prst="rect">
            <a:avLst/>
          </a:prstGeom>
        </p:spPr>
      </p:pic>
      <p:sp>
        <p:nvSpPr>
          <p:cNvPr id="24" name="文本框 23">
            <a:extLst>
              <a:ext uri="{FF2B5EF4-FFF2-40B4-BE49-F238E27FC236}">
                <a16:creationId xmlns:a16="http://schemas.microsoft.com/office/drawing/2014/main" id="{8ED0F10C-7497-4968-8B89-9C39A49E9B85}"/>
              </a:ext>
            </a:extLst>
          </p:cNvPr>
          <p:cNvSpPr txBox="1"/>
          <p:nvPr/>
        </p:nvSpPr>
        <p:spPr>
          <a:xfrm>
            <a:off x="5250647" y="2135713"/>
            <a:ext cx="6384614" cy="120032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142938"/>
                </a:solidFill>
                <a:effectLst/>
                <a:uLnTx/>
                <a:uFillTx/>
                <a:latin typeface="Agency FB" panose="020B0503020202020204" pitchFamily="34" charset="0"/>
                <a:ea typeface="经典综艺体简" panose="02010609000101010101" pitchFamily="49" charset="-122"/>
                <a:cs typeface="经典综艺体简" panose="02010609000101010101" pitchFamily="49" charset="-122"/>
              </a:rPr>
              <a:t>THANK   YOU</a:t>
            </a:r>
            <a:endParaRPr kumimoji="0" lang="zh-CN" altLang="en-US" sz="4800" b="1" i="0" u="none" strike="noStrike" kern="1200" cap="none" spc="0" normalizeH="0" baseline="0" noProof="0" dirty="0">
              <a:ln>
                <a:noFill/>
              </a:ln>
              <a:solidFill>
                <a:srgbClr val="142938"/>
              </a:solidFill>
              <a:effectLst/>
              <a:uLnTx/>
              <a:uFillTx/>
              <a:latin typeface="经典综艺体简" panose="02010609000101010101" pitchFamily="49" charset="-122"/>
              <a:ea typeface="经典综艺体简" panose="02010609000101010101" pitchFamily="49" charset="-122"/>
              <a:cs typeface="经典综艺体简" panose="02010609000101010101" pitchFamily="49" charset="-122"/>
            </a:endParaRPr>
          </a:p>
        </p:txBody>
      </p:sp>
      <p:sp>
        <p:nvSpPr>
          <p:cNvPr id="25" name="文本框 24">
            <a:extLst>
              <a:ext uri="{FF2B5EF4-FFF2-40B4-BE49-F238E27FC236}">
                <a16:creationId xmlns:a16="http://schemas.microsoft.com/office/drawing/2014/main" id="{C8CEE4C9-BE9C-4A0E-9FA3-DA9FF0299B58}"/>
              </a:ext>
            </a:extLst>
          </p:cNvPr>
          <p:cNvSpPr txBox="1"/>
          <p:nvPr/>
        </p:nvSpPr>
        <p:spPr>
          <a:xfrm>
            <a:off x="5352803" y="3290102"/>
            <a:ext cx="4393603" cy="307777"/>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1400" dirty="0">
                <a:solidFill>
                  <a:prstClr val="black"/>
                </a:solidFill>
                <a:latin typeface="Century Gothic" panose="020B0502020202020204" pitchFamily="34" charset="0"/>
                <a:ea typeface="微软雅黑"/>
              </a:rPr>
              <a:t>数仓建设</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工作计划 </a:t>
            </a:r>
            <a:r>
              <a:rPr kumimoji="0" lang="en-US" altLang="zh-CN"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 </a:t>
            </a:r>
            <a:r>
              <a:rPr kumimoji="0" lang="zh-CN" altLang="en-US" sz="1400" b="0" i="0" u="none" strike="noStrike" kern="1200" cap="none" spc="0" normalizeH="0" baseline="0" noProof="0" dirty="0">
                <a:ln>
                  <a:noFill/>
                </a:ln>
                <a:solidFill>
                  <a:prstClr val="black"/>
                </a:solidFill>
                <a:effectLst/>
                <a:uLnTx/>
                <a:uFillTx/>
                <a:latin typeface="Century Gothic" panose="020B0502020202020204" pitchFamily="34" charset="0"/>
                <a:ea typeface="微软雅黑"/>
                <a:cs typeface="+mn-cs"/>
              </a:rPr>
              <a:t>工作汇报</a:t>
            </a:r>
          </a:p>
        </p:txBody>
      </p:sp>
      <p:grpSp>
        <p:nvGrpSpPr>
          <p:cNvPr id="27" name="组合 26">
            <a:extLst>
              <a:ext uri="{FF2B5EF4-FFF2-40B4-BE49-F238E27FC236}">
                <a16:creationId xmlns:a16="http://schemas.microsoft.com/office/drawing/2014/main" id="{5CB521C4-2991-4DA4-9331-2D92ABBE2BEA}"/>
              </a:ext>
            </a:extLst>
          </p:cNvPr>
          <p:cNvGrpSpPr/>
          <p:nvPr/>
        </p:nvGrpSpPr>
        <p:grpSpPr>
          <a:xfrm>
            <a:off x="5352803" y="3759579"/>
            <a:ext cx="1765300" cy="316802"/>
            <a:chOff x="1244534" y="3522134"/>
            <a:chExt cx="1765300" cy="316802"/>
          </a:xfrm>
          <a:solidFill>
            <a:srgbClr val="7F0303"/>
          </a:solidFill>
        </p:grpSpPr>
        <p:sp>
          <p:nvSpPr>
            <p:cNvPr id="28" name="矩形 27">
              <a:extLst>
                <a:ext uri="{FF2B5EF4-FFF2-40B4-BE49-F238E27FC236}">
                  <a16:creationId xmlns:a16="http://schemas.microsoft.com/office/drawing/2014/main" id="{33318573-68CC-4C36-AED0-6CD82C243D32}"/>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29" name="文本框 28">
              <a:extLst>
                <a:ext uri="{FF2B5EF4-FFF2-40B4-BE49-F238E27FC236}">
                  <a16:creationId xmlns:a16="http://schemas.microsoft.com/office/drawing/2014/main" id="{8E83C6FA-55BF-40CE-914C-897DD46B13A5}"/>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部门：技术部</a:t>
              </a:r>
            </a:p>
          </p:txBody>
        </p:sp>
      </p:grpSp>
      <p:grpSp>
        <p:nvGrpSpPr>
          <p:cNvPr id="30" name="组合 29">
            <a:extLst>
              <a:ext uri="{FF2B5EF4-FFF2-40B4-BE49-F238E27FC236}">
                <a16:creationId xmlns:a16="http://schemas.microsoft.com/office/drawing/2014/main" id="{C79A83EF-E7FC-4C9F-B3A5-8E5A66CB8AA2}"/>
              </a:ext>
            </a:extLst>
          </p:cNvPr>
          <p:cNvGrpSpPr/>
          <p:nvPr/>
        </p:nvGrpSpPr>
        <p:grpSpPr>
          <a:xfrm>
            <a:off x="7356970" y="3755067"/>
            <a:ext cx="1765300" cy="316802"/>
            <a:chOff x="1244534" y="3522134"/>
            <a:chExt cx="1765300" cy="316802"/>
          </a:xfrm>
          <a:solidFill>
            <a:srgbClr val="7F0303"/>
          </a:solidFill>
        </p:grpSpPr>
        <p:sp>
          <p:nvSpPr>
            <p:cNvPr id="31" name="矩形 30">
              <a:extLst>
                <a:ext uri="{FF2B5EF4-FFF2-40B4-BE49-F238E27FC236}">
                  <a16:creationId xmlns:a16="http://schemas.microsoft.com/office/drawing/2014/main" id="{6F87290B-A2DF-4BE4-A6C0-EDE28284ACDD}"/>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2" name="文本框 31">
              <a:extLst>
                <a:ext uri="{FF2B5EF4-FFF2-40B4-BE49-F238E27FC236}">
                  <a16:creationId xmlns:a16="http://schemas.microsoft.com/office/drawing/2014/main" id="{2338B91C-3E3F-46D0-A42A-EF6568DF0338}"/>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岗位：大数据</a:t>
              </a:r>
            </a:p>
          </p:txBody>
        </p:sp>
      </p:grpSp>
      <p:grpSp>
        <p:nvGrpSpPr>
          <p:cNvPr id="33" name="组合 32">
            <a:extLst>
              <a:ext uri="{FF2B5EF4-FFF2-40B4-BE49-F238E27FC236}">
                <a16:creationId xmlns:a16="http://schemas.microsoft.com/office/drawing/2014/main" id="{96E21796-CE58-400F-ADD1-A2B1AC96E10E}"/>
              </a:ext>
            </a:extLst>
          </p:cNvPr>
          <p:cNvGrpSpPr/>
          <p:nvPr/>
        </p:nvGrpSpPr>
        <p:grpSpPr>
          <a:xfrm>
            <a:off x="9361137" y="3755067"/>
            <a:ext cx="1765300" cy="316802"/>
            <a:chOff x="1244534" y="3522134"/>
            <a:chExt cx="1765300" cy="316802"/>
          </a:xfrm>
          <a:solidFill>
            <a:srgbClr val="7F0303"/>
          </a:solidFill>
        </p:grpSpPr>
        <p:sp>
          <p:nvSpPr>
            <p:cNvPr id="34" name="矩形 33">
              <a:extLst>
                <a:ext uri="{FF2B5EF4-FFF2-40B4-BE49-F238E27FC236}">
                  <a16:creationId xmlns:a16="http://schemas.microsoft.com/office/drawing/2014/main" id="{FA544D83-58C1-4E7C-B1C2-EE2FD4B93847}"/>
                </a:ext>
              </a:extLst>
            </p:cNvPr>
            <p:cNvSpPr/>
            <p:nvPr/>
          </p:nvSpPr>
          <p:spPr>
            <a:xfrm>
              <a:off x="1244534" y="3522134"/>
              <a:ext cx="1765300" cy="316802"/>
            </a:xfrm>
            <a:prstGeom prst="rect">
              <a:avLst/>
            </a:prstGeom>
            <a:solidFill>
              <a:srgbClr val="115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115687"/>
                </a:solidFill>
                <a:effectLst/>
                <a:uLnTx/>
                <a:uFillTx/>
                <a:latin typeface="Arial"/>
                <a:ea typeface="微软雅黑"/>
                <a:cs typeface="+mn-cs"/>
              </a:endParaRPr>
            </a:p>
          </p:txBody>
        </p:sp>
        <p:sp>
          <p:nvSpPr>
            <p:cNvPr id="35" name="文本框 34">
              <a:extLst>
                <a:ext uri="{FF2B5EF4-FFF2-40B4-BE49-F238E27FC236}">
                  <a16:creationId xmlns:a16="http://schemas.microsoft.com/office/drawing/2014/main" id="{B788F6CC-76F8-4FAB-983D-6A00956DC110}"/>
                </a:ext>
              </a:extLst>
            </p:cNvPr>
            <p:cNvSpPr txBox="1"/>
            <p:nvPr/>
          </p:nvSpPr>
          <p:spPr>
            <a:xfrm>
              <a:off x="1391641" y="3526647"/>
              <a:ext cx="1471087" cy="307777"/>
            </a:xfrm>
            <a:prstGeom prst="rect">
              <a:avLst/>
            </a:prstGeom>
            <a:solidFill>
              <a:srgbClr val="115687"/>
            </a:solid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prstClr val="white"/>
                  </a:solidFill>
                  <a:effectLst/>
                  <a:uLnTx/>
                  <a:uFillTx/>
                  <a:latin typeface="Century Gothic" panose="020B0502020202020204" pitchFamily="34" charset="0"/>
                  <a:ea typeface="微软雅黑"/>
                  <a:cs typeface="+mn-cs"/>
                </a:rPr>
                <a:t>汇报人：朱明烨</a:t>
              </a:r>
            </a:p>
          </p:txBody>
        </p:sp>
      </p:grpSp>
      <p:grpSp>
        <p:nvGrpSpPr>
          <p:cNvPr id="7" name="组合 6">
            <a:extLst>
              <a:ext uri="{FF2B5EF4-FFF2-40B4-BE49-F238E27FC236}">
                <a16:creationId xmlns:a16="http://schemas.microsoft.com/office/drawing/2014/main" id="{BA23CEB5-073A-4753-A87B-00003BD18E7B}"/>
              </a:ext>
            </a:extLst>
          </p:cNvPr>
          <p:cNvGrpSpPr/>
          <p:nvPr/>
        </p:nvGrpSpPr>
        <p:grpSpPr>
          <a:xfrm>
            <a:off x="0" y="6629400"/>
            <a:ext cx="12192000" cy="228600"/>
            <a:chOff x="0" y="6629400"/>
            <a:chExt cx="12192000" cy="228600"/>
          </a:xfrm>
        </p:grpSpPr>
        <p:grpSp>
          <p:nvGrpSpPr>
            <p:cNvPr id="6" name="组合 5">
              <a:extLst>
                <a:ext uri="{FF2B5EF4-FFF2-40B4-BE49-F238E27FC236}">
                  <a16:creationId xmlns:a16="http://schemas.microsoft.com/office/drawing/2014/main" id="{B918018C-8C36-4384-93B5-75D7D76CB45B}"/>
                </a:ext>
              </a:extLst>
            </p:cNvPr>
            <p:cNvGrpSpPr/>
            <p:nvPr/>
          </p:nvGrpSpPr>
          <p:grpSpPr>
            <a:xfrm>
              <a:off x="0" y="6629400"/>
              <a:ext cx="6096000" cy="228600"/>
              <a:chOff x="0" y="6629400"/>
              <a:chExt cx="6822268" cy="228600"/>
            </a:xfrm>
          </p:grpSpPr>
          <p:sp>
            <p:nvSpPr>
              <p:cNvPr id="5" name="矩形 4">
                <a:extLst>
                  <a:ext uri="{FF2B5EF4-FFF2-40B4-BE49-F238E27FC236}">
                    <a16:creationId xmlns:a16="http://schemas.microsoft.com/office/drawing/2014/main" id="{5DCB7924-F462-4143-9250-815364083204}"/>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6" name="矩形 35">
                <a:extLst>
                  <a:ext uri="{FF2B5EF4-FFF2-40B4-BE49-F238E27FC236}">
                    <a16:creationId xmlns:a16="http://schemas.microsoft.com/office/drawing/2014/main" id="{AD0CA3EC-4688-4A59-B5E0-8B8F9F548FC5}"/>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7" name="矩形 36">
                <a:extLst>
                  <a:ext uri="{FF2B5EF4-FFF2-40B4-BE49-F238E27FC236}">
                    <a16:creationId xmlns:a16="http://schemas.microsoft.com/office/drawing/2014/main" id="{7AB8EFB4-7346-4C2E-9699-945F28A90154}"/>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38" name="矩形 37">
                <a:extLst>
                  <a:ext uri="{FF2B5EF4-FFF2-40B4-BE49-F238E27FC236}">
                    <a16:creationId xmlns:a16="http://schemas.microsoft.com/office/drawing/2014/main" id="{089B390F-CFB4-48B5-940C-71D36E32927B}"/>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39" name="组合 38">
              <a:extLst>
                <a:ext uri="{FF2B5EF4-FFF2-40B4-BE49-F238E27FC236}">
                  <a16:creationId xmlns:a16="http://schemas.microsoft.com/office/drawing/2014/main" id="{D21ACD72-9D50-4799-B9C1-85D6C056D038}"/>
                </a:ext>
              </a:extLst>
            </p:cNvPr>
            <p:cNvGrpSpPr/>
            <p:nvPr/>
          </p:nvGrpSpPr>
          <p:grpSpPr>
            <a:xfrm>
              <a:off x="6096000" y="6629400"/>
              <a:ext cx="6096000" cy="228600"/>
              <a:chOff x="0" y="6629400"/>
              <a:chExt cx="6822268" cy="228600"/>
            </a:xfrm>
          </p:grpSpPr>
          <p:sp>
            <p:nvSpPr>
              <p:cNvPr id="40" name="矩形 39">
                <a:extLst>
                  <a:ext uri="{FF2B5EF4-FFF2-40B4-BE49-F238E27FC236}">
                    <a16:creationId xmlns:a16="http://schemas.microsoft.com/office/drawing/2014/main" id="{307884AE-B85D-4775-9774-DCF9A6DC34AB}"/>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1" name="矩形 40">
                <a:extLst>
                  <a:ext uri="{FF2B5EF4-FFF2-40B4-BE49-F238E27FC236}">
                    <a16:creationId xmlns:a16="http://schemas.microsoft.com/office/drawing/2014/main" id="{656EDB8F-C627-4934-81CF-7120174348B3}"/>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2" name="矩形 41">
                <a:extLst>
                  <a:ext uri="{FF2B5EF4-FFF2-40B4-BE49-F238E27FC236}">
                    <a16:creationId xmlns:a16="http://schemas.microsoft.com/office/drawing/2014/main" id="{DB680386-E971-4C48-9236-7722E3F401C6}"/>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43" name="矩形 42">
                <a:extLst>
                  <a:ext uri="{FF2B5EF4-FFF2-40B4-BE49-F238E27FC236}">
                    <a16:creationId xmlns:a16="http://schemas.microsoft.com/office/drawing/2014/main" id="{45112039-02DE-453A-91D0-09B4CF77D8CE}"/>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56" name="等腰三角形 55">
            <a:extLst>
              <a:ext uri="{FF2B5EF4-FFF2-40B4-BE49-F238E27FC236}">
                <a16:creationId xmlns:a16="http://schemas.microsoft.com/office/drawing/2014/main" id="{29CCF8CF-E042-41FB-81BD-762B085E441E}"/>
              </a:ext>
            </a:extLst>
          </p:cNvPr>
          <p:cNvSpPr/>
          <p:nvPr/>
        </p:nvSpPr>
        <p:spPr>
          <a:xfrm rot="10800000">
            <a:off x="5558083" y="-3328"/>
            <a:ext cx="1070656" cy="470687"/>
          </a:xfrm>
          <a:prstGeom prst="triangle">
            <a:avLst/>
          </a:prstGeom>
          <a:solidFill>
            <a:srgbClr val="0E5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pic>
        <p:nvPicPr>
          <p:cNvPr id="8" name="Picture 2" descr="上海光潾网络科技有限公司招聘】-猎聘">
            <a:extLst>
              <a:ext uri="{FF2B5EF4-FFF2-40B4-BE49-F238E27FC236}">
                <a16:creationId xmlns:a16="http://schemas.microsoft.com/office/drawing/2014/main" id="{CD918C67-37B9-3BE1-2620-97562A97F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0164" y="2542049"/>
            <a:ext cx="1331672" cy="1222043"/>
          </a:xfrm>
          <a:prstGeom prst="rect">
            <a:avLst/>
          </a:prstGeom>
          <a:noFill/>
          <a:effectLst>
            <a:softEdge rad="762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89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p:cTn id="17" dur="500" fill="hold"/>
                                        <p:tgtEl>
                                          <p:spTgt spid="27"/>
                                        </p:tgtEl>
                                        <p:attrNameLst>
                                          <p:attrName>ppt_w</p:attrName>
                                        </p:attrNameLst>
                                      </p:cBhvr>
                                      <p:tavLst>
                                        <p:tav tm="0">
                                          <p:val>
                                            <p:fltVal val="0"/>
                                          </p:val>
                                        </p:tav>
                                        <p:tav tm="100000">
                                          <p:val>
                                            <p:strVal val="#ppt_w"/>
                                          </p:val>
                                        </p:tav>
                                      </p:tavLst>
                                    </p:anim>
                                    <p:anim calcmode="lin" valueType="num">
                                      <p:cBhvr>
                                        <p:cTn id="18" dur="500" fill="hold"/>
                                        <p:tgtEl>
                                          <p:spTgt spid="27"/>
                                        </p:tgtEl>
                                        <p:attrNameLst>
                                          <p:attrName>ppt_h</p:attrName>
                                        </p:attrNameLst>
                                      </p:cBhvr>
                                      <p:tavLst>
                                        <p:tav tm="0">
                                          <p:val>
                                            <p:fltVal val="0"/>
                                          </p:val>
                                        </p:tav>
                                        <p:tav tm="100000">
                                          <p:val>
                                            <p:strVal val="#ppt_h"/>
                                          </p:val>
                                        </p:tav>
                                      </p:tavLst>
                                    </p:anim>
                                    <p:animEffect transition="in" filter="fade">
                                      <p:cBhvr>
                                        <p:cTn id="19" dur="500"/>
                                        <p:tgtEl>
                                          <p:spTgt spid="27"/>
                                        </p:tgtEl>
                                      </p:cBhvr>
                                    </p:animEffect>
                                  </p:childTnLst>
                                </p:cTn>
                              </p:par>
                              <p:par>
                                <p:cTn id="20" presetID="53" presetClass="entr" presetSubtype="16"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p:cTn id="22" dur="500" fill="hold"/>
                                        <p:tgtEl>
                                          <p:spTgt spid="30"/>
                                        </p:tgtEl>
                                        <p:attrNameLst>
                                          <p:attrName>ppt_w</p:attrName>
                                        </p:attrNameLst>
                                      </p:cBhvr>
                                      <p:tavLst>
                                        <p:tav tm="0">
                                          <p:val>
                                            <p:fltVal val="0"/>
                                          </p:val>
                                        </p:tav>
                                        <p:tav tm="100000">
                                          <p:val>
                                            <p:strVal val="#ppt_w"/>
                                          </p:val>
                                        </p:tav>
                                      </p:tavLst>
                                    </p:anim>
                                    <p:anim calcmode="lin" valueType="num">
                                      <p:cBhvr>
                                        <p:cTn id="23" dur="500" fill="hold"/>
                                        <p:tgtEl>
                                          <p:spTgt spid="30"/>
                                        </p:tgtEl>
                                        <p:attrNameLst>
                                          <p:attrName>ppt_h</p:attrName>
                                        </p:attrNameLst>
                                      </p:cBhvr>
                                      <p:tavLst>
                                        <p:tav tm="0">
                                          <p:val>
                                            <p:fltVal val="0"/>
                                          </p:val>
                                        </p:tav>
                                        <p:tav tm="100000">
                                          <p:val>
                                            <p:strVal val="#ppt_h"/>
                                          </p:val>
                                        </p:tav>
                                      </p:tavLst>
                                    </p:anim>
                                    <p:animEffect transition="in" filter="fade">
                                      <p:cBhvr>
                                        <p:cTn id="24" dur="500"/>
                                        <p:tgtEl>
                                          <p:spTgt spid="30"/>
                                        </p:tgtEl>
                                      </p:cBhvr>
                                    </p:animEffect>
                                  </p:childTnLst>
                                </p:cTn>
                              </p:par>
                              <p:par>
                                <p:cTn id="25" presetID="53" presetClass="entr" presetSubtype="16"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 calcmode="lin" valueType="num">
                                      <p:cBhvr>
                                        <p:cTn id="27" dur="500" fill="hold"/>
                                        <p:tgtEl>
                                          <p:spTgt spid="33"/>
                                        </p:tgtEl>
                                        <p:attrNameLst>
                                          <p:attrName>ppt_w</p:attrName>
                                        </p:attrNameLst>
                                      </p:cBhvr>
                                      <p:tavLst>
                                        <p:tav tm="0">
                                          <p:val>
                                            <p:fltVal val="0"/>
                                          </p:val>
                                        </p:tav>
                                        <p:tav tm="100000">
                                          <p:val>
                                            <p:strVal val="#ppt_w"/>
                                          </p:val>
                                        </p:tav>
                                      </p:tavLst>
                                    </p:anim>
                                    <p:anim calcmode="lin" valueType="num">
                                      <p:cBhvr>
                                        <p:cTn id="28" dur="500" fill="hold"/>
                                        <p:tgtEl>
                                          <p:spTgt spid="33"/>
                                        </p:tgtEl>
                                        <p:attrNameLst>
                                          <p:attrName>ppt_h</p:attrName>
                                        </p:attrNameLst>
                                      </p:cBhvr>
                                      <p:tavLst>
                                        <p:tav tm="0">
                                          <p:val>
                                            <p:fltVal val="0"/>
                                          </p:val>
                                        </p:tav>
                                        <p:tav tm="100000">
                                          <p:val>
                                            <p:strVal val="#ppt_h"/>
                                          </p:val>
                                        </p:tav>
                                      </p:tavLst>
                                    </p:anim>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734257"/>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69762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42938"/>
                </a:solidFill>
                <a:latin typeface="微软雅黑"/>
                <a:ea typeface="微软雅黑"/>
              </a:rPr>
              <a:t>数仓</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sp>
        <p:nvSpPr>
          <p:cNvPr id="22" name="原创设计师QQ598969553      _8">
            <a:extLst>
              <a:ext uri="{FF2B5EF4-FFF2-40B4-BE49-F238E27FC236}">
                <a16:creationId xmlns:a16="http://schemas.microsoft.com/office/drawing/2014/main" id="{FC179627-A209-4939-AD64-F7984F55BB80}"/>
              </a:ext>
            </a:extLst>
          </p:cNvPr>
          <p:cNvSpPr txBox="1">
            <a:spLocks/>
          </p:cNvSpPr>
          <p:nvPr/>
        </p:nvSpPr>
        <p:spPr>
          <a:xfrm>
            <a:off x="408877" y="1454374"/>
            <a:ext cx="1776974" cy="29238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900" b="1" i="0" u="none" strike="noStrike" kern="1200" cap="none" spc="0" normalizeH="0" baseline="0" noProof="0" dirty="0">
                <a:ln>
                  <a:noFill/>
                </a:ln>
                <a:solidFill>
                  <a:srgbClr val="115686"/>
                </a:solidFill>
                <a:effectLst/>
                <a:uLnTx/>
                <a:uFillTx/>
                <a:latin typeface="Arial"/>
                <a:ea typeface="微软雅黑"/>
                <a:cs typeface="+mn-cs"/>
              </a:rPr>
              <a:t>数仓建设目的</a:t>
            </a:r>
            <a:r>
              <a:rPr kumimoji="0" lang="en-US" altLang="zh-CN" sz="1900" b="1" i="0" u="none" strike="noStrike" kern="1200" cap="none" spc="0" normalizeH="0" baseline="0" noProof="0" dirty="0">
                <a:ln>
                  <a:noFill/>
                </a:ln>
                <a:solidFill>
                  <a:srgbClr val="115686"/>
                </a:solidFill>
                <a:effectLst/>
                <a:uLnTx/>
                <a:uFillTx/>
                <a:latin typeface="Arial"/>
                <a:ea typeface="微软雅黑"/>
                <a:cs typeface="+mn-cs"/>
              </a:rPr>
              <a:t>:</a:t>
            </a:r>
            <a:endParaRPr kumimoji="0" lang="en-US" sz="1900" b="1"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23" name="原创设计师QQ598969553      _9">
            <a:extLst>
              <a:ext uri="{FF2B5EF4-FFF2-40B4-BE49-F238E27FC236}">
                <a16:creationId xmlns:a16="http://schemas.microsoft.com/office/drawing/2014/main" id="{C4713B24-92C8-4FEF-9A7B-DFE0B4173712}"/>
              </a:ext>
            </a:extLst>
          </p:cNvPr>
          <p:cNvSpPr txBox="1"/>
          <p:nvPr/>
        </p:nvSpPr>
        <p:spPr>
          <a:xfrm>
            <a:off x="612117" y="1797413"/>
            <a:ext cx="5074579" cy="545033"/>
          </a:xfrm>
          <a:prstGeom prst="rect">
            <a:avLst/>
          </a:prstGeom>
          <a:noFill/>
        </p:spPr>
        <p:txBody>
          <a:bodyPr wrap="square" lIns="0" tIns="0" rIns="0" bIns="0" rtlCol="0">
            <a:spAutoFit/>
          </a:bodyPr>
          <a:lstStyle/>
          <a:p>
            <a:pPr marL="285750" lvl="0" indent="-285750" defTabSz="914400">
              <a:lnSpc>
                <a:spcPct val="130000"/>
              </a:lnSpc>
              <a:buFont typeface="Wingdings" panose="05000000000000000000" pitchFamily="2" charset="2"/>
              <a:buChar char="n"/>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数据仓库的目的是构建面向分析的集成化数据环境，为企业提供决策支持。它出于分析性报告和决策支持目的而创建</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4" name="原创设计师QQ598969553      _8">
            <a:extLst>
              <a:ext uri="{FF2B5EF4-FFF2-40B4-BE49-F238E27FC236}">
                <a16:creationId xmlns:a16="http://schemas.microsoft.com/office/drawing/2014/main" id="{8F1B2A92-F0B0-3002-AB9F-241A9AFF0448}"/>
              </a:ext>
            </a:extLst>
          </p:cNvPr>
          <p:cNvSpPr txBox="1">
            <a:spLocks/>
          </p:cNvSpPr>
          <p:nvPr/>
        </p:nvSpPr>
        <p:spPr>
          <a:xfrm>
            <a:off x="408877" y="2789857"/>
            <a:ext cx="1776974" cy="292388"/>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900" b="1" i="0" u="none" strike="noStrike" kern="1200" cap="none" spc="0" normalizeH="0" baseline="0" noProof="0" dirty="0">
                <a:ln>
                  <a:noFill/>
                </a:ln>
                <a:solidFill>
                  <a:srgbClr val="115686"/>
                </a:solidFill>
                <a:effectLst/>
                <a:uLnTx/>
                <a:uFillTx/>
                <a:latin typeface="Arial"/>
                <a:ea typeface="微软雅黑"/>
                <a:cs typeface="+mn-cs"/>
              </a:rPr>
              <a:t>基本体征</a:t>
            </a:r>
            <a:r>
              <a:rPr kumimoji="0" lang="en-US" altLang="zh-CN" sz="1900" b="1" i="0" u="none" strike="noStrike" kern="1200" cap="none" spc="0" normalizeH="0" baseline="0" noProof="0" dirty="0">
                <a:ln>
                  <a:noFill/>
                </a:ln>
                <a:solidFill>
                  <a:srgbClr val="115686"/>
                </a:solidFill>
                <a:effectLst/>
                <a:uLnTx/>
                <a:uFillTx/>
                <a:latin typeface="Arial"/>
                <a:ea typeface="微软雅黑"/>
                <a:cs typeface="+mn-cs"/>
              </a:rPr>
              <a:t>:</a:t>
            </a:r>
            <a:endParaRPr kumimoji="0" lang="en-US" sz="1900" b="1"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5" name="原创设计师QQ598969553      _9">
            <a:extLst>
              <a:ext uri="{FF2B5EF4-FFF2-40B4-BE49-F238E27FC236}">
                <a16:creationId xmlns:a16="http://schemas.microsoft.com/office/drawing/2014/main" id="{B7B4C948-B78D-58AE-4296-6321CB3AC806}"/>
              </a:ext>
            </a:extLst>
          </p:cNvPr>
          <p:cNvSpPr txBox="1"/>
          <p:nvPr/>
        </p:nvSpPr>
        <p:spPr>
          <a:xfrm>
            <a:off x="612117" y="3082245"/>
            <a:ext cx="5074579" cy="532838"/>
          </a:xfrm>
          <a:prstGeom prst="rect">
            <a:avLst/>
          </a:prstGeom>
          <a:noFill/>
        </p:spPr>
        <p:txBody>
          <a:bodyPr wrap="square" lIns="0" tIns="0" rIns="0" bIns="0" rtlCol="0">
            <a:spAutoFit/>
          </a:bodyPr>
          <a:lstStyle/>
          <a:p>
            <a:pPr marL="285750" lvl="0" indent="-285750" defTabSz="914400">
              <a:lnSpc>
                <a:spcPct val="130000"/>
              </a:lnSpc>
              <a:buFont typeface="Wingdings" panose="05000000000000000000" pitchFamily="2" charset="2"/>
              <a:buChar char="n"/>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面向主题的、集成的、非易失的和时变的数据集合，用以支持管理决策</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7" name="原创设计师QQ598969553      _8">
            <a:extLst>
              <a:ext uri="{FF2B5EF4-FFF2-40B4-BE49-F238E27FC236}">
                <a16:creationId xmlns:a16="http://schemas.microsoft.com/office/drawing/2014/main" id="{51C2101F-56B4-A9CE-2F62-B6EF365F23AB}"/>
              </a:ext>
            </a:extLst>
          </p:cNvPr>
          <p:cNvSpPr txBox="1">
            <a:spLocks/>
          </p:cNvSpPr>
          <p:nvPr/>
        </p:nvSpPr>
        <p:spPr>
          <a:xfrm>
            <a:off x="411925" y="3800389"/>
            <a:ext cx="3108488" cy="643253"/>
          </a:xfrm>
          <a:prstGeom prst="rect">
            <a:avLst/>
          </a:prstGeom>
        </p:spPr>
        <p:txBody>
          <a:bodyPr wrap="squar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zh-CN" altLang="en-US" sz="1900" dirty="0">
                <a:solidFill>
                  <a:srgbClr val="115686"/>
                </a:solidFill>
              </a:rPr>
              <a:t>数据仓库与数据库的区别</a:t>
            </a:r>
            <a:r>
              <a:rPr lang="en-US" altLang="zh-CN" sz="1900" dirty="0">
                <a:solidFill>
                  <a:srgbClr val="115686"/>
                </a:solidFill>
              </a:rPr>
              <a:t>:</a:t>
            </a:r>
            <a:endParaRPr lang="zh-CN" altLang="en-US" sz="1900" dirty="0">
              <a:solidFill>
                <a:srgbClr val="115686"/>
              </a:solidFill>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900" b="1" i="0" u="none" strike="noStrike" kern="1200" cap="none" spc="0" normalizeH="0" baseline="0" noProof="0" dirty="0">
              <a:ln>
                <a:noFill/>
              </a:ln>
              <a:solidFill>
                <a:srgbClr val="115686"/>
              </a:solidFill>
              <a:effectLst/>
              <a:uLnTx/>
              <a:uFillTx/>
              <a:latin typeface="Arial"/>
              <a:ea typeface="微软雅黑"/>
              <a:cs typeface="+mn-cs"/>
            </a:endParaRPr>
          </a:p>
        </p:txBody>
      </p:sp>
      <p:sp>
        <p:nvSpPr>
          <p:cNvPr id="28" name="原创设计师QQ598969553      _9">
            <a:extLst>
              <a:ext uri="{FF2B5EF4-FFF2-40B4-BE49-F238E27FC236}">
                <a16:creationId xmlns:a16="http://schemas.microsoft.com/office/drawing/2014/main" id="{8FA29457-D683-B8D4-26AE-B44375111E17}"/>
              </a:ext>
            </a:extLst>
          </p:cNvPr>
          <p:cNvSpPr txBox="1"/>
          <p:nvPr/>
        </p:nvSpPr>
        <p:spPr>
          <a:xfrm>
            <a:off x="612117" y="4110152"/>
            <a:ext cx="5094600" cy="512833"/>
          </a:xfrm>
          <a:prstGeom prst="rect">
            <a:avLst/>
          </a:prstGeom>
          <a:noFill/>
        </p:spPr>
        <p:txBody>
          <a:bodyPr wrap="square" lIns="0" tIns="0" rIns="0" bIns="0" rtlCol="0">
            <a:spAutoFit/>
          </a:bodyPr>
          <a:lstStyle/>
          <a:p>
            <a:pPr marL="285750" indent="-285750" defTabSz="914400">
              <a:lnSpc>
                <a:spcPct val="130000"/>
              </a:lnSpc>
              <a:buFont typeface="Wingdings" panose="05000000000000000000" pitchFamily="2" charset="2"/>
              <a:buChar char="n"/>
              <a:defRPr/>
            </a:pPr>
            <a:r>
              <a:rPr lang="zh-CN" altLang="en-US" sz="1300" dirty="0"/>
              <a:t>数据库是面向事务的设计，数据仓库是面向主题设计的。</a:t>
            </a:r>
          </a:p>
          <a:p>
            <a:pPr marL="285750" lvl="0" indent="-285750" defTabSz="914400">
              <a:lnSpc>
                <a:spcPct val="130000"/>
              </a:lnSpc>
              <a:buFont typeface="Wingdings" panose="05000000000000000000" pitchFamily="2" charset="2"/>
              <a:buChar char="n"/>
              <a:defRPr/>
            </a:pP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29" name="原创设计师QQ598969553      _9">
            <a:extLst>
              <a:ext uri="{FF2B5EF4-FFF2-40B4-BE49-F238E27FC236}">
                <a16:creationId xmlns:a16="http://schemas.microsoft.com/office/drawing/2014/main" id="{0D0989EE-233B-5864-B30B-36A266AAF016}"/>
              </a:ext>
            </a:extLst>
          </p:cNvPr>
          <p:cNvSpPr txBox="1"/>
          <p:nvPr/>
        </p:nvSpPr>
        <p:spPr>
          <a:xfrm>
            <a:off x="612116" y="4453718"/>
            <a:ext cx="5074579" cy="234680"/>
          </a:xfrm>
          <a:prstGeom prst="rect">
            <a:avLst/>
          </a:prstGeom>
          <a:noFill/>
        </p:spPr>
        <p:txBody>
          <a:bodyPr wrap="square" lIns="0" tIns="0" rIns="0" bIns="0" rtlCol="0">
            <a:spAutoFit/>
          </a:bodyPr>
          <a:lstStyle/>
          <a:p>
            <a:pPr marL="285750" lvl="0" indent="-285750" defTabSz="914400">
              <a:lnSpc>
                <a:spcPct val="130000"/>
              </a:lnSpc>
              <a:buFont typeface="Wingdings" panose="05000000000000000000" pitchFamily="2" charset="2"/>
              <a:buChar char="n"/>
              <a:defRPr/>
            </a:pPr>
            <a:r>
              <a:rPr lang="zh-CN" altLang="en-US" sz="1300" dirty="0"/>
              <a:t>数据库一般存储业务数据，数据仓库存储的一般是历史数据</a:t>
            </a:r>
            <a:endParaRPr kumimoji="0" lang="en-US" altLang="zh-CN" sz="13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endParaRPr>
          </a:p>
        </p:txBody>
      </p:sp>
      <p:sp>
        <p:nvSpPr>
          <p:cNvPr id="30" name="原创设计师QQ598969553      _9">
            <a:extLst>
              <a:ext uri="{FF2B5EF4-FFF2-40B4-BE49-F238E27FC236}">
                <a16:creationId xmlns:a16="http://schemas.microsoft.com/office/drawing/2014/main" id="{1FD46E2D-65E3-D570-12EC-DEBCF8492A93}"/>
              </a:ext>
            </a:extLst>
          </p:cNvPr>
          <p:cNvSpPr txBox="1"/>
          <p:nvPr/>
        </p:nvSpPr>
        <p:spPr>
          <a:xfrm>
            <a:off x="622127" y="4810852"/>
            <a:ext cx="5074579" cy="252762"/>
          </a:xfrm>
          <a:prstGeom prst="rect">
            <a:avLst/>
          </a:prstGeom>
          <a:noFill/>
        </p:spPr>
        <p:txBody>
          <a:bodyPr wrap="square" lIns="0" tIns="0" rIns="0" bIns="0" rtlCol="0">
            <a:spAutoFit/>
          </a:bodyPr>
          <a:lstStyle/>
          <a:p>
            <a:pPr marL="285750" lvl="0" indent="-285750" defTabSz="914400">
              <a:lnSpc>
                <a:spcPct val="130000"/>
              </a:lnSpc>
              <a:buFont typeface="Wingdings" panose="05000000000000000000" pitchFamily="2" charset="2"/>
              <a:buChar char="n"/>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数据库设计是尽量避免冗余 </a:t>
            </a:r>
            <a:r>
              <a:rPr lang="en-US" altLang="zh-CN" sz="1400" dirty="0">
                <a:solidFill>
                  <a:prstClr val="black">
                    <a:lumMod val="65000"/>
                    <a:lumOff val="35000"/>
                  </a:prstClr>
                </a:solidFill>
                <a:latin typeface="微软雅黑" panose="020B0503020204020204" pitchFamily="34" charset="-122"/>
                <a:ea typeface="微软雅黑" panose="020B0503020204020204" pitchFamily="34" charset="-122"/>
              </a:rPr>
              <a:t>, </a:t>
            </a: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而数据仓库是有意引入冗余</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32" name="原创设计师QQ598969553      _9">
            <a:extLst>
              <a:ext uri="{FF2B5EF4-FFF2-40B4-BE49-F238E27FC236}">
                <a16:creationId xmlns:a16="http://schemas.microsoft.com/office/drawing/2014/main" id="{16E70D51-E50D-89DE-4226-D2055580D7E5}"/>
              </a:ext>
            </a:extLst>
          </p:cNvPr>
          <p:cNvSpPr txBox="1"/>
          <p:nvPr/>
        </p:nvSpPr>
        <p:spPr>
          <a:xfrm>
            <a:off x="612116" y="5157051"/>
            <a:ext cx="5074579" cy="252762"/>
          </a:xfrm>
          <a:prstGeom prst="rect">
            <a:avLst/>
          </a:prstGeom>
          <a:noFill/>
        </p:spPr>
        <p:txBody>
          <a:bodyPr wrap="square" lIns="0" tIns="0" rIns="0" bIns="0" rtlCol="0">
            <a:spAutoFit/>
          </a:bodyPr>
          <a:lstStyle/>
          <a:p>
            <a:pPr marL="285750" lvl="0" indent="-285750" defTabSz="914400">
              <a:lnSpc>
                <a:spcPct val="130000"/>
              </a:lnSpc>
              <a:buFont typeface="Wingdings" panose="05000000000000000000" pitchFamily="2" charset="2"/>
              <a:buChar char="n"/>
              <a:defRPr/>
            </a:pPr>
            <a:r>
              <a:rPr lang="zh-CN" altLang="en-US" sz="1400" dirty="0">
                <a:solidFill>
                  <a:prstClr val="black">
                    <a:lumMod val="65000"/>
                    <a:lumOff val="35000"/>
                  </a:prstClr>
                </a:solidFill>
                <a:latin typeface="微软雅黑" panose="020B0503020204020204" pitchFamily="34" charset="-122"/>
                <a:ea typeface="微软雅黑" panose="020B0503020204020204" pitchFamily="34" charset="-122"/>
              </a:rPr>
              <a:t>数据库是为捕获数据而设计，数据仓库是为分析数据而设计</a:t>
            </a:r>
            <a:endParaRPr kumimoji="0" lang="en-US" altLang="zh-CN" sz="14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pic>
        <p:nvPicPr>
          <p:cNvPr id="35" name="图片 34">
            <a:extLst>
              <a:ext uri="{FF2B5EF4-FFF2-40B4-BE49-F238E27FC236}">
                <a16:creationId xmlns:a16="http://schemas.microsoft.com/office/drawing/2014/main" id="{96B64374-541E-F7A3-51D6-568A0E251468}"/>
              </a:ext>
            </a:extLst>
          </p:cNvPr>
          <p:cNvPicPr>
            <a:picLocks noChangeAspect="1"/>
          </p:cNvPicPr>
          <p:nvPr/>
        </p:nvPicPr>
        <p:blipFill>
          <a:blip r:embed="rId4"/>
          <a:stretch>
            <a:fillRect/>
          </a:stretch>
        </p:blipFill>
        <p:spPr>
          <a:xfrm>
            <a:off x="5816980" y="1454374"/>
            <a:ext cx="6375020" cy="5279883"/>
          </a:xfrm>
          <a:prstGeom prst="rect">
            <a:avLst/>
          </a:prstGeom>
        </p:spPr>
      </p:pic>
    </p:spTree>
    <p:extLst>
      <p:ext uri="{BB962C8B-B14F-4D97-AF65-F5344CB8AC3E}">
        <p14:creationId xmlns:p14="http://schemas.microsoft.com/office/powerpoint/2010/main" val="15032558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par>
                          <p:cTn id="14" fill="hold">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left)">
                                      <p:cBhvr>
                                        <p:cTn id="33" dur="500"/>
                                        <p:tgtEl>
                                          <p:spTgt spid="28"/>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4" grpId="0"/>
      <p:bldP spid="5" grpId="0"/>
      <p:bldP spid="27" grpId="0"/>
      <p:bldP spid="28" grpId="0"/>
      <p:bldP spid="29" grpId="0"/>
      <p:bldP spid="30"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72354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数仓体系架构</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21" name="图片 20">
            <a:extLst>
              <a:ext uri="{FF2B5EF4-FFF2-40B4-BE49-F238E27FC236}">
                <a16:creationId xmlns:a16="http://schemas.microsoft.com/office/drawing/2014/main" id="{B65AA4E5-D519-C60B-FA50-051B37FDD6B7}"/>
              </a:ext>
            </a:extLst>
          </p:cNvPr>
          <p:cNvPicPr>
            <a:picLocks noChangeAspect="1"/>
          </p:cNvPicPr>
          <p:nvPr/>
        </p:nvPicPr>
        <p:blipFill>
          <a:blip r:embed="rId4"/>
          <a:stretch>
            <a:fillRect/>
          </a:stretch>
        </p:blipFill>
        <p:spPr>
          <a:xfrm>
            <a:off x="0" y="1295400"/>
            <a:ext cx="7296150" cy="5334000"/>
          </a:xfrm>
          <a:prstGeom prst="rect">
            <a:avLst/>
          </a:prstGeom>
        </p:spPr>
      </p:pic>
      <p:sp>
        <p:nvSpPr>
          <p:cNvPr id="22" name="文本框 21">
            <a:extLst>
              <a:ext uri="{FF2B5EF4-FFF2-40B4-BE49-F238E27FC236}">
                <a16:creationId xmlns:a16="http://schemas.microsoft.com/office/drawing/2014/main" id="{AAF1F038-9005-0F2F-A461-2B959380ECAD}"/>
              </a:ext>
            </a:extLst>
          </p:cNvPr>
          <p:cNvSpPr txBox="1"/>
          <p:nvPr/>
        </p:nvSpPr>
        <p:spPr>
          <a:xfrm>
            <a:off x="8773904" y="1590552"/>
            <a:ext cx="1713866" cy="646331"/>
          </a:xfrm>
          <a:prstGeom prst="rect">
            <a:avLst/>
          </a:prstGeom>
          <a:noFill/>
        </p:spPr>
        <p:txBody>
          <a:bodyPr wrap="square" rtlCol="0">
            <a:spAutoFit/>
          </a:bodyPr>
          <a:lstStyle/>
          <a:p>
            <a:r>
              <a:rPr lang="zh-CN" altLang="en-US" dirty="0"/>
              <a:t>数仓架构原则</a:t>
            </a:r>
          </a:p>
          <a:p>
            <a:endParaRPr lang="zh-CN" altLang="en-US" dirty="0"/>
          </a:p>
        </p:txBody>
      </p:sp>
      <p:pic>
        <p:nvPicPr>
          <p:cNvPr id="23" name="图片 2">
            <a:extLst>
              <a:ext uri="{FF2B5EF4-FFF2-40B4-BE49-F238E27FC236}">
                <a16:creationId xmlns:a16="http://schemas.microsoft.com/office/drawing/2014/main" id="{67B1D5A3-5680-A289-78DF-EAC745FDC23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96150" y="2303716"/>
            <a:ext cx="4669375" cy="36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57815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srgbClr val="142938"/>
                </a:solidFill>
                <a:latin typeface="微软雅黑"/>
                <a:ea typeface="微软雅黑"/>
              </a:rPr>
              <a:t>技术</a:t>
            </a:r>
            <a:r>
              <a:rPr kumimoji="0" lang="zh-CN" altLang="en-US" sz="2000" b="1" i="0" u="none" strike="noStrike" kern="1200" cap="none" spc="0" normalizeH="0" baseline="0" noProof="0" dirty="0">
                <a:ln>
                  <a:noFill/>
                </a:ln>
                <a:solidFill>
                  <a:srgbClr val="142938"/>
                </a:solidFill>
                <a:effectLst/>
                <a:uLnTx/>
                <a:uFillTx/>
                <a:latin typeface="微软雅黑"/>
                <a:ea typeface="微软雅黑"/>
                <a:cs typeface="+mn-cs"/>
              </a:rPr>
              <a:t>架构</a:t>
            </a:r>
            <a:endParaRPr kumimoji="0" lang="zh-CN" altLang="en-US" sz="2000" b="0" i="0" u="none" strike="noStrike" kern="1200" cap="none" spc="0" normalizeH="0" baseline="0" noProof="0" dirty="0">
              <a:ln>
                <a:noFill/>
              </a:ln>
              <a:solidFill>
                <a:prstClr val="black"/>
              </a:solidFill>
              <a:effectLst/>
              <a:uLnTx/>
              <a:uFillTx/>
              <a:latin typeface="Arial"/>
              <a:ea typeface="微软雅黑"/>
              <a:cs typeface="+mn-cs"/>
            </a:endParaRPr>
          </a:p>
        </p:txBody>
      </p:sp>
      <p:pic>
        <p:nvPicPr>
          <p:cNvPr id="4" name="图片 3">
            <a:extLst>
              <a:ext uri="{FF2B5EF4-FFF2-40B4-BE49-F238E27FC236}">
                <a16:creationId xmlns:a16="http://schemas.microsoft.com/office/drawing/2014/main" id="{A847897F-93F7-E891-A21B-98E28846CDE5}"/>
              </a:ext>
            </a:extLst>
          </p:cNvPr>
          <p:cNvPicPr>
            <a:picLocks noChangeAspect="1"/>
          </p:cNvPicPr>
          <p:nvPr/>
        </p:nvPicPr>
        <p:blipFill>
          <a:blip r:embed="rId4"/>
          <a:stretch>
            <a:fillRect/>
          </a:stretch>
        </p:blipFill>
        <p:spPr>
          <a:xfrm>
            <a:off x="1524000" y="1216006"/>
            <a:ext cx="8285335" cy="5144943"/>
          </a:xfrm>
          <a:prstGeom prst="rect">
            <a:avLst/>
          </a:prstGeom>
        </p:spPr>
      </p:pic>
    </p:spTree>
    <p:extLst>
      <p:ext uri="{BB962C8B-B14F-4D97-AF65-F5344CB8AC3E}">
        <p14:creationId xmlns:p14="http://schemas.microsoft.com/office/powerpoint/2010/main" val="246248351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数据同步</a:t>
            </a:r>
          </a:p>
        </p:txBody>
      </p:sp>
      <p:pic>
        <p:nvPicPr>
          <p:cNvPr id="5" name="图片 4">
            <a:extLst>
              <a:ext uri="{FF2B5EF4-FFF2-40B4-BE49-F238E27FC236}">
                <a16:creationId xmlns:a16="http://schemas.microsoft.com/office/drawing/2014/main" id="{7578D6FC-8D9B-CD91-ED45-F542AC29AD0B}"/>
              </a:ext>
            </a:extLst>
          </p:cNvPr>
          <p:cNvPicPr>
            <a:picLocks noChangeAspect="1"/>
          </p:cNvPicPr>
          <p:nvPr/>
        </p:nvPicPr>
        <p:blipFill>
          <a:blip r:embed="rId4"/>
          <a:stretch>
            <a:fillRect/>
          </a:stretch>
        </p:blipFill>
        <p:spPr>
          <a:xfrm>
            <a:off x="481329" y="2007303"/>
            <a:ext cx="10530869" cy="3145722"/>
          </a:xfrm>
          <a:prstGeom prst="rect">
            <a:avLst/>
          </a:prstGeom>
        </p:spPr>
      </p:pic>
    </p:spTree>
    <p:extLst>
      <p:ext uri="{BB962C8B-B14F-4D97-AF65-F5344CB8AC3E}">
        <p14:creationId xmlns:p14="http://schemas.microsoft.com/office/powerpoint/2010/main" val="371572496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数据开发</a:t>
            </a:r>
          </a:p>
        </p:txBody>
      </p:sp>
      <p:pic>
        <p:nvPicPr>
          <p:cNvPr id="19" name="图片 18">
            <a:extLst>
              <a:ext uri="{FF2B5EF4-FFF2-40B4-BE49-F238E27FC236}">
                <a16:creationId xmlns:a16="http://schemas.microsoft.com/office/drawing/2014/main" id="{FE83E2BA-054F-436A-92F0-806E6FD0F48F}"/>
              </a:ext>
            </a:extLst>
          </p:cNvPr>
          <p:cNvPicPr>
            <a:picLocks noChangeAspect="1"/>
          </p:cNvPicPr>
          <p:nvPr/>
        </p:nvPicPr>
        <p:blipFill>
          <a:blip r:embed="rId4"/>
          <a:stretch>
            <a:fillRect/>
          </a:stretch>
        </p:blipFill>
        <p:spPr>
          <a:xfrm>
            <a:off x="722598" y="1417782"/>
            <a:ext cx="10241280" cy="5060650"/>
          </a:xfrm>
          <a:prstGeom prst="rect">
            <a:avLst/>
          </a:prstGeom>
        </p:spPr>
      </p:pic>
    </p:spTree>
    <p:extLst>
      <p:ext uri="{BB962C8B-B14F-4D97-AF65-F5344CB8AC3E}">
        <p14:creationId xmlns:p14="http://schemas.microsoft.com/office/powerpoint/2010/main" val="13450735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A24BB50-9251-47DB-B3E5-EF111BF0405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27927" r="23069" b="21840"/>
          <a:stretch/>
        </p:blipFill>
        <p:spPr>
          <a:xfrm>
            <a:off x="0" y="138775"/>
            <a:ext cx="1864487" cy="1217453"/>
          </a:xfrm>
          <a:prstGeom prst="rect">
            <a:avLst/>
          </a:prstGeom>
        </p:spPr>
      </p:pic>
      <p:sp>
        <p:nvSpPr>
          <p:cNvPr id="3" name="文本框 2">
            <a:extLst>
              <a:ext uri="{FF2B5EF4-FFF2-40B4-BE49-F238E27FC236}">
                <a16:creationId xmlns:a16="http://schemas.microsoft.com/office/drawing/2014/main" id="{56ADA21B-4869-47A1-914A-ED59026C99C3}"/>
              </a:ext>
            </a:extLst>
          </p:cNvPr>
          <p:cNvSpPr txBox="1"/>
          <p:nvPr/>
        </p:nvSpPr>
        <p:spPr>
          <a:xfrm>
            <a:off x="408877" y="485891"/>
            <a:ext cx="627443"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142938"/>
                </a:solidFill>
                <a:effectLst/>
                <a:uLnTx/>
                <a:uFillTx/>
                <a:latin typeface="微软雅黑"/>
                <a:ea typeface="微软雅黑"/>
                <a:cs typeface="+mn-cs"/>
              </a:rPr>
              <a:t>01</a:t>
            </a:r>
          </a:p>
        </p:txBody>
      </p:sp>
      <p:grpSp>
        <p:nvGrpSpPr>
          <p:cNvPr id="6" name="组合 5">
            <a:extLst>
              <a:ext uri="{FF2B5EF4-FFF2-40B4-BE49-F238E27FC236}">
                <a16:creationId xmlns:a16="http://schemas.microsoft.com/office/drawing/2014/main" id="{4D66842F-FD3C-44C6-B886-A63D21861890}"/>
              </a:ext>
            </a:extLst>
          </p:cNvPr>
          <p:cNvGrpSpPr/>
          <p:nvPr/>
        </p:nvGrpSpPr>
        <p:grpSpPr>
          <a:xfrm>
            <a:off x="0" y="6629400"/>
            <a:ext cx="12192000" cy="228600"/>
            <a:chOff x="0" y="6629400"/>
            <a:chExt cx="12192000" cy="228600"/>
          </a:xfrm>
        </p:grpSpPr>
        <p:grpSp>
          <p:nvGrpSpPr>
            <p:cNvPr id="7" name="组合 6">
              <a:extLst>
                <a:ext uri="{FF2B5EF4-FFF2-40B4-BE49-F238E27FC236}">
                  <a16:creationId xmlns:a16="http://schemas.microsoft.com/office/drawing/2014/main" id="{B368C538-5E11-4B4C-A0B2-8D9BCA702B4F}"/>
                </a:ext>
              </a:extLst>
            </p:cNvPr>
            <p:cNvGrpSpPr/>
            <p:nvPr/>
          </p:nvGrpSpPr>
          <p:grpSpPr>
            <a:xfrm>
              <a:off x="0" y="6629400"/>
              <a:ext cx="6096000" cy="228600"/>
              <a:chOff x="0" y="6629400"/>
              <a:chExt cx="6822268" cy="228600"/>
            </a:xfrm>
          </p:grpSpPr>
          <p:sp>
            <p:nvSpPr>
              <p:cNvPr id="13" name="矩形 12">
                <a:extLst>
                  <a:ext uri="{FF2B5EF4-FFF2-40B4-BE49-F238E27FC236}">
                    <a16:creationId xmlns:a16="http://schemas.microsoft.com/office/drawing/2014/main" id="{8B2A8E54-96A7-4CED-AA56-EA24DE83671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2B0AE961-E036-421C-A464-D0A9D0B51648}"/>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6C44CD81-3183-48AE-93EF-1F640023ACC1}"/>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6" name="矩形 15">
                <a:extLst>
                  <a:ext uri="{FF2B5EF4-FFF2-40B4-BE49-F238E27FC236}">
                    <a16:creationId xmlns:a16="http://schemas.microsoft.com/office/drawing/2014/main" id="{CC307DA6-1998-4035-A530-9A816A530155}"/>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nvGrpSpPr>
            <p:cNvPr id="8" name="组合 7">
              <a:extLst>
                <a:ext uri="{FF2B5EF4-FFF2-40B4-BE49-F238E27FC236}">
                  <a16:creationId xmlns:a16="http://schemas.microsoft.com/office/drawing/2014/main" id="{54F2C92D-3563-4BCB-BFB0-D11F503FC122}"/>
                </a:ext>
              </a:extLst>
            </p:cNvPr>
            <p:cNvGrpSpPr/>
            <p:nvPr/>
          </p:nvGrpSpPr>
          <p:grpSpPr>
            <a:xfrm>
              <a:off x="6096000" y="6629400"/>
              <a:ext cx="6096000" cy="228600"/>
              <a:chOff x="0" y="6629400"/>
              <a:chExt cx="6822268" cy="228600"/>
            </a:xfrm>
          </p:grpSpPr>
          <p:sp>
            <p:nvSpPr>
              <p:cNvPr id="9" name="矩形 8">
                <a:extLst>
                  <a:ext uri="{FF2B5EF4-FFF2-40B4-BE49-F238E27FC236}">
                    <a16:creationId xmlns:a16="http://schemas.microsoft.com/office/drawing/2014/main" id="{3C481689-F72C-4AC1-8938-F17ACA7FCE3F}"/>
                  </a:ext>
                </a:extLst>
              </p:cNvPr>
              <p:cNvSpPr/>
              <p:nvPr/>
            </p:nvSpPr>
            <p:spPr>
              <a:xfrm>
                <a:off x="0" y="6629400"/>
                <a:ext cx="1705567" cy="228600"/>
              </a:xfrm>
              <a:prstGeom prst="rect">
                <a:avLst/>
              </a:prstGeom>
              <a:solidFill>
                <a:srgbClr val="FCC5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3D4E7D82-0710-4D62-BDA6-D817828F24C1}"/>
                  </a:ext>
                </a:extLst>
              </p:cNvPr>
              <p:cNvSpPr/>
              <p:nvPr/>
            </p:nvSpPr>
            <p:spPr>
              <a:xfrm>
                <a:off x="1705567" y="6629400"/>
                <a:ext cx="1705567" cy="228600"/>
              </a:xfrm>
              <a:prstGeom prst="rect">
                <a:avLst/>
              </a:prstGeom>
              <a:solidFill>
                <a:srgbClr val="35D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5AA4E43-058E-4D16-B5E7-BD3F737B8718}"/>
                  </a:ext>
                </a:extLst>
              </p:cNvPr>
              <p:cNvSpPr/>
              <p:nvPr/>
            </p:nvSpPr>
            <p:spPr>
              <a:xfrm>
                <a:off x="3411134" y="6629400"/>
                <a:ext cx="1705567" cy="228600"/>
              </a:xfrm>
              <a:prstGeom prst="rect">
                <a:avLst/>
              </a:prstGeom>
              <a:solidFill>
                <a:srgbClr val="115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F45F401A-CB38-41D1-98BC-A446F122D7C0}"/>
                  </a:ext>
                </a:extLst>
              </p:cNvPr>
              <p:cNvSpPr/>
              <p:nvPr/>
            </p:nvSpPr>
            <p:spPr>
              <a:xfrm>
                <a:off x="5116701" y="6629400"/>
                <a:ext cx="1705567" cy="228600"/>
              </a:xfrm>
              <a:prstGeom prst="rect">
                <a:avLst/>
              </a:prstGeom>
              <a:solidFill>
                <a:srgbClr val="554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CC540"/>
                  </a:solidFill>
                  <a:effectLst/>
                  <a:uLnTx/>
                  <a:uFillTx/>
                  <a:latin typeface="Arial"/>
                  <a:ea typeface="微软雅黑"/>
                  <a:cs typeface="+mn-cs"/>
                </a:endParaRPr>
              </a:p>
            </p:txBody>
          </p:sp>
        </p:grpSp>
      </p:grpSp>
      <p:sp>
        <p:nvSpPr>
          <p:cNvPr id="18" name="矩形 17">
            <a:extLst>
              <a:ext uri="{FF2B5EF4-FFF2-40B4-BE49-F238E27FC236}">
                <a16:creationId xmlns:a16="http://schemas.microsoft.com/office/drawing/2014/main" id="{5F5A126D-DBF7-4677-B085-E086E464685A}"/>
              </a:ext>
            </a:extLst>
          </p:cNvPr>
          <p:cNvSpPr/>
          <p:nvPr/>
        </p:nvSpPr>
        <p:spPr>
          <a:xfrm>
            <a:off x="1748740" y="54744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Arial"/>
                <a:ea typeface="微软雅黑"/>
                <a:cs typeface="+mn-cs"/>
              </a:rPr>
              <a:t>运维架构</a:t>
            </a:r>
          </a:p>
        </p:txBody>
      </p:sp>
      <p:pic>
        <p:nvPicPr>
          <p:cNvPr id="17" name="图片 16">
            <a:extLst>
              <a:ext uri="{FF2B5EF4-FFF2-40B4-BE49-F238E27FC236}">
                <a16:creationId xmlns:a16="http://schemas.microsoft.com/office/drawing/2014/main" id="{7E40BE21-D879-5A6B-9205-C5BEFB419556}"/>
              </a:ext>
            </a:extLst>
          </p:cNvPr>
          <p:cNvPicPr>
            <a:picLocks noChangeAspect="1"/>
          </p:cNvPicPr>
          <p:nvPr/>
        </p:nvPicPr>
        <p:blipFill>
          <a:blip r:embed="rId4"/>
          <a:stretch>
            <a:fillRect/>
          </a:stretch>
        </p:blipFill>
        <p:spPr>
          <a:xfrm>
            <a:off x="0" y="1417782"/>
            <a:ext cx="9429750" cy="5196973"/>
          </a:xfrm>
          <a:prstGeom prst="rect">
            <a:avLst/>
          </a:prstGeom>
        </p:spPr>
      </p:pic>
      <p:sp>
        <p:nvSpPr>
          <p:cNvPr id="19" name="文本框 18">
            <a:extLst>
              <a:ext uri="{FF2B5EF4-FFF2-40B4-BE49-F238E27FC236}">
                <a16:creationId xmlns:a16="http://schemas.microsoft.com/office/drawing/2014/main" id="{F9C7C39F-EA9E-D90C-66E3-8B0D190E7037}"/>
              </a:ext>
            </a:extLst>
          </p:cNvPr>
          <p:cNvSpPr txBox="1"/>
          <p:nvPr/>
        </p:nvSpPr>
        <p:spPr>
          <a:xfrm>
            <a:off x="9677400" y="2047875"/>
            <a:ext cx="1569660" cy="1477328"/>
          </a:xfrm>
          <a:prstGeom prst="rect">
            <a:avLst/>
          </a:prstGeom>
          <a:noFill/>
        </p:spPr>
        <p:txBody>
          <a:bodyPr wrap="none" rtlCol="0">
            <a:spAutoFit/>
          </a:bodyPr>
          <a:lstStyle/>
          <a:p>
            <a:r>
              <a:rPr lang="zh-CN" altLang="en-US" dirty="0"/>
              <a:t>支持自动运维</a:t>
            </a:r>
            <a:endParaRPr lang="en-US" altLang="zh-CN" dirty="0"/>
          </a:p>
          <a:p>
            <a:r>
              <a:rPr lang="zh-CN" altLang="en-US" dirty="0"/>
              <a:t>支持批量补数</a:t>
            </a:r>
            <a:endParaRPr lang="en-US" altLang="zh-CN" dirty="0"/>
          </a:p>
          <a:p>
            <a:r>
              <a:rPr lang="zh-CN" altLang="en-US" dirty="0"/>
              <a:t>支持只能运维</a:t>
            </a:r>
            <a:endParaRPr lang="en-US" altLang="zh-CN" dirty="0"/>
          </a:p>
          <a:p>
            <a:r>
              <a:rPr lang="zh-CN" altLang="en-US" dirty="0"/>
              <a:t>支持基线预警</a:t>
            </a:r>
            <a:endParaRPr lang="en-US" altLang="zh-CN" dirty="0"/>
          </a:p>
          <a:p>
            <a:r>
              <a:rPr lang="zh-CN" altLang="en-US" dirty="0"/>
              <a:t>智能诊断</a:t>
            </a:r>
          </a:p>
        </p:txBody>
      </p:sp>
    </p:spTree>
    <p:extLst>
      <p:ext uri="{BB962C8B-B14F-4D97-AF65-F5344CB8AC3E}">
        <p14:creationId xmlns:p14="http://schemas.microsoft.com/office/powerpoint/2010/main" val="369000119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2130</TotalTime>
  <Words>2584</Words>
  <Application>Microsoft Office PowerPoint</Application>
  <PresentationFormat>宽屏</PresentationFormat>
  <Paragraphs>465</Paragraphs>
  <Slides>32</Slides>
  <Notes>27</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50" baseType="lpstr">
      <vt:lpstr>-apple-system</vt:lpstr>
      <vt:lpstr>MicrosoftYaHei</vt:lpstr>
      <vt:lpstr>MicrosoftYaHei-Bold</vt:lpstr>
      <vt:lpstr>等线</vt:lpstr>
      <vt:lpstr>经典综艺体简</vt:lpstr>
      <vt:lpstr>Microsoft YaHei</vt:lpstr>
      <vt:lpstr>Microsoft YaHei</vt:lpstr>
      <vt:lpstr>Agency FB</vt:lpstr>
      <vt:lpstr>Arial</vt:lpstr>
      <vt:lpstr>Calibri</vt:lpstr>
      <vt:lpstr>Century Gothic</vt:lpstr>
      <vt:lpstr>Georgia</vt:lpstr>
      <vt:lpstr>Gill Sans MT</vt:lpstr>
      <vt:lpstr>Impact</vt:lpstr>
      <vt:lpstr>Roboto Black</vt:lpstr>
      <vt:lpstr>Wingdings</vt:lpstr>
      <vt:lpstr>包裹</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198</cp:revision>
  <dcterms:created xsi:type="dcterms:W3CDTF">2017-08-18T03:02:00Z</dcterms:created>
  <dcterms:modified xsi:type="dcterms:W3CDTF">2022-11-16T05:33:43Z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