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37" r:id="rId3"/>
    <p:sldId id="338" r:id="rId4"/>
    <p:sldId id="340" r:id="rId5"/>
    <p:sldId id="344" r:id="rId6"/>
    <p:sldId id="343" r:id="rId7"/>
    <p:sldId id="342" r:id="rId8"/>
    <p:sldId id="341" r:id="rId9"/>
    <p:sldId id="339" r:id="rId10"/>
    <p:sldId id="348" r:id="rId11"/>
    <p:sldId id="350" r:id="rId12"/>
    <p:sldId id="349" r:id="rId13"/>
    <p:sldId id="347" r:id="rId14"/>
    <p:sldId id="346" r:id="rId15"/>
    <p:sldId id="355" r:id="rId16"/>
    <p:sldId id="353" r:id="rId17"/>
    <p:sldId id="352" r:id="rId18"/>
    <p:sldId id="351" r:id="rId19"/>
    <p:sldId id="358" r:id="rId20"/>
    <p:sldId id="357" r:id="rId21"/>
    <p:sldId id="33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200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665" y="1862947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AI-Powered Viral Discovery from Metagenomic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07768"/>
            <a:ext cx="6400800" cy="73556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Sihua Peng</a:t>
            </a:r>
          </a:p>
          <a:p>
            <a:r>
              <a:rPr lang="en-US" b="1" dirty="0"/>
              <a:t>10/31/2025</a:t>
            </a:r>
            <a:endParaRPr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F6612A-45EB-4789-BD74-D2EBA8EEBFE0}"/>
              </a:ext>
            </a:extLst>
          </p:cNvPr>
          <p:cNvGrpSpPr/>
          <p:nvPr/>
        </p:nvGrpSpPr>
        <p:grpSpPr>
          <a:xfrm>
            <a:off x="248902" y="182402"/>
            <a:ext cx="5497693" cy="1267256"/>
            <a:chOff x="248902" y="182402"/>
            <a:chExt cx="5497693" cy="1267256"/>
          </a:xfrm>
        </p:grpSpPr>
        <p:pic>
          <p:nvPicPr>
            <p:cNvPr id="5" name="Picture 4" descr="A logo with text on it&#10;&#10;Description automatically generated">
              <a:extLst>
                <a:ext uri="{FF2B5EF4-FFF2-40B4-BE49-F238E27FC236}">
                  <a16:creationId xmlns:a16="http://schemas.microsoft.com/office/drawing/2014/main" id="{EF78AAF6-0000-406A-908C-A3E989D7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53492" y="182402"/>
              <a:ext cx="2093103" cy="126725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8F000B6-33D8-45EF-8810-BBA1FFC42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902" y="319166"/>
              <a:ext cx="3350813" cy="11304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Workflow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052-003D-47CA-97CA-53105F5B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3800" b="1" dirty="0"/>
              <a:t>Complete Analysis Pipeline</a:t>
            </a:r>
          </a:p>
          <a:p>
            <a:pPr marL="0" indent="0">
              <a:buNone/>
            </a:pPr>
            <a:r>
              <a:rPr lang="en-US" b="1" dirty="0"/>
              <a:t>Stage 1: Quality Control</a:t>
            </a:r>
            <a:endParaRPr lang="en-US" dirty="0"/>
          </a:p>
          <a:p>
            <a:r>
              <a:rPr lang="en-US" dirty="0" err="1"/>
              <a:t>fastp</a:t>
            </a:r>
            <a:r>
              <a:rPr lang="en-US" dirty="0"/>
              <a:t> filtering (short-reads)</a:t>
            </a:r>
          </a:p>
          <a:p>
            <a:r>
              <a:rPr lang="en-US" dirty="0"/>
              <a:t>Optional long-read QC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Stage 2: Assembly</a:t>
            </a:r>
            <a:endParaRPr lang="en-US" dirty="0"/>
          </a:p>
          <a:p>
            <a:r>
              <a:rPr lang="en-US" dirty="0"/>
              <a:t>Short-read: MEGAHIT + </a:t>
            </a:r>
            <a:r>
              <a:rPr lang="en-US" dirty="0" err="1"/>
              <a:t>metaSPAdes</a:t>
            </a:r>
            <a:r>
              <a:rPr lang="en-US" dirty="0"/>
              <a:t> (parallel)</a:t>
            </a:r>
          </a:p>
          <a:p>
            <a:r>
              <a:rPr lang="en-US" dirty="0"/>
              <a:t>Long-read: </a:t>
            </a:r>
            <a:r>
              <a:rPr lang="en-US" dirty="0" err="1"/>
              <a:t>metaFlye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Stage 3: Viral Identification</a:t>
            </a:r>
            <a:endParaRPr lang="en-US" dirty="0"/>
          </a:p>
          <a:p>
            <a:r>
              <a:rPr lang="en-US" dirty="0"/>
              <a:t>VirSorter2 analysis</a:t>
            </a:r>
          </a:p>
          <a:p>
            <a:r>
              <a:rPr lang="en-US" dirty="0"/>
              <a:t>DeepVirFinder analysis</a:t>
            </a:r>
          </a:p>
          <a:p>
            <a:r>
              <a:rPr lang="en-US" dirty="0"/>
              <a:t>(Optional: </a:t>
            </a:r>
            <a:r>
              <a:rPr lang="en-US" dirty="0" err="1"/>
              <a:t>viralFlye</a:t>
            </a:r>
            <a:r>
              <a:rPr lang="en-US" dirty="0"/>
              <a:t> refinement for long-reads)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Stage 4: Integration</a:t>
            </a:r>
            <a:endParaRPr lang="en-US" dirty="0"/>
          </a:p>
          <a:p>
            <a:r>
              <a:rPr lang="en-US" dirty="0"/>
              <a:t>Result merging</a:t>
            </a:r>
          </a:p>
          <a:p>
            <a:r>
              <a:rPr lang="en-US" dirty="0"/>
              <a:t>Consensus identification</a:t>
            </a:r>
          </a:p>
          <a:p>
            <a:r>
              <a:rPr lang="en-US" dirty="0"/>
              <a:t>Comprehensive reporting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01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052-003D-47CA-97CA-53105F5B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6848"/>
            <a:ext cx="8229600" cy="6267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/>
              <a:t>Comprehensive Viral Discovery Pipeline</a:t>
            </a: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B977060-3D10-4735-8A9A-8BC8FCBE17CA}"/>
              </a:ext>
            </a:extLst>
          </p:cNvPr>
          <p:cNvSpPr/>
          <p:nvPr/>
        </p:nvSpPr>
        <p:spPr>
          <a:xfrm>
            <a:off x="1060580" y="1837898"/>
            <a:ext cx="76262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Novel Virus Discovery</a:t>
            </a:r>
            <a:r>
              <a:rPr lang="en-US" dirty="0"/>
              <a:t>: AI-powered, database-independent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Low-Abundance Detection</a:t>
            </a:r>
            <a:r>
              <a:rPr lang="en-US" dirty="0"/>
              <a:t>: Sensitive assembly methods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DNA &amp; RNA Support</a:t>
            </a:r>
            <a:r>
              <a:rPr lang="en-US" dirty="0"/>
              <a:t>: Comprehensive virus type coverage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Dual Validation</a:t>
            </a:r>
            <a:r>
              <a:rPr lang="en-US" dirty="0"/>
              <a:t>: ML + DL for high confidence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Automated Workflow</a:t>
            </a:r>
            <a:r>
              <a:rPr lang="en-US" dirty="0"/>
              <a:t>: </a:t>
            </a:r>
            <a:r>
              <a:rPr lang="en-US" dirty="0" err="1"/>
              <a:t>Nextflow</a:t>
            </a:r>
            <a:r>
              <a:rPr lang="en-US" dirty="0"/>
              <a:t>-based, reproducible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Scalable</a:t>
            </a:r>
            <a:r>
              <a:rPr lang="en-US" dirty="0"/>
              <a:t>: HPC cluster optimized (SLURM)</a:t>
            </a:r>
          </a:p>
          <a:p>
            <a:endParaRPr lang="en-US" b="1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/>
              <a:t>Flexible</a:t>
            </a:r>
            <a:r>
              <a:rPr lang="en-US" dirty="0"/>
              <a:t>: Short-read and long-read support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Refinement Option</a:t>
            </a:r>
            <a:r>
              <a:rPr lang="en-US" dirty="0"/>
              <a:t>: </a:t>
            </a:r>
            <a:r>
              <a:rPr lang="en-US" dirty="0" err="1"/>
              <a:t>viralFlye</a:t>
            </a:r>
            <a:r>
              <a:rPr lang="en-US" dirty="0"/>
              <a:t> for improved assemblies</a:t>
            </a:r>
            <a:br>
              <a:rPr lang="en-US" sz="11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473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 Scenarios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052-003D-47CA-97CA-53105F5B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4600" b="1" dirty="0"/>
              <a:t>Where This Workflow Shines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Environmental Metagenomics</a:t>
            </a:r>
            <a:endParaRPr lang="en-US" dirty="0"/>
          </a:p>
          <a:p>
            <a:r>
              <a:rPr lang="en-US" dirty="0"/>
              <a:t>Soil, water, ocean samples</a:t>
            </a:r>
          </a:p>
          <a:p>
            <a:r>
              <a:rPr lang="en-US" dirty="0"/>
              <a:t>Viral diversity exploration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Human/Animal Microbiomes</a:t>
            </a:r>
            <a:endParaRPr lang="en-US" dirty="0"/>
          </a:p>
          <a:p>
            <a:r>
              <a:rPr lang="en-US" dirty="0"/>
              <a:t>Gut </a:t>
            </a:r>
            <a:r>
              <a:rPr lang="en-US" dirty="0" err="1"/>
              <a:t>virome</a:t>
            </a:r>
            <a:r>
              <a:rPr lang="en-US" dirty="0"/>
              <a:t> studies</a:t>
            </a:r>
          </a:p>
          <a:p>
            <a:r>
              <a:rPr lang="en-US" dirty="0"/>
              <a:t>Pathogen discovery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Novel Virus Discovery</a:t>
            </a:r>
            <a:endParaRPr lang="en-US" dirty="0"/>
          </a:p>
          <a:p>
            <a:r>
              <a:rPr lang="en-US" dirty="0"/>
              <a:t>Emerging virus identification</a:t>
            </a:r>
          </a:p>
          <a:p>
            <a:r>
              <a:rPr lang="en-US" dirty="0"/>
              <a:t>Viral surveillance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Low-Abundance Detection</a:t>
            </a:r>
            <a:endParaRPr lang="en-US" dirty="0"/>
          </a:p>
          <a:p>
            <a:r>
              <a:rPr lang="en-US" dirty="0"/>
              <a:t>Rare virus discovery</a:t>
            </a:r>
          </a:p>
          <a:p>
            <a:r>
              <a:rPr lang="en-US" dirty="0"/>
              <a:t>Pathogen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8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Detection Capabilities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052-003D-47CA-97CA-53105F5B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US" sz="5900" b="1" dirty="0"/>
              <a:t>What Can Be Detected?</a:t>
            </a:r>
          </a:p>
          <a:p>
            <a:pPr marL="0" indent="0">
              <a:buNone/>
            </a:pPr>
            <a:r>
              <a:rPr lang="en-US" b="1" dirty="0"/>
              <a:t>Virus Types:</a:t>
            </a:r>
            <a:endParaRPr lang="en-US" dirty="0"/>
          </a:p>
          <a:p>
            <a:r>
              <a:rPr lang="en-US" dirty="0"/>
              <a:t>dsDNA phages</a:t>
            </a:r>
          </a:p>
          <a:p>
            <a:r>
              <a:rPr lang="en-US" dirty="0"/>
              <a:t>ssDNA viruses</a:t>
            </a:r>
          </a:p>
          <a:p>
            <a:r>
              <a:rPr lang="en-US" dirty="0"/>
              <a:t>RNA viruses</a:t>
            </a:r>
          </a:p>
          <a:p>
            <a:r>
              <a:rPr lang="en-US" dirty="0"/>
              <a:t>NCLDV (Nucleocytoplasmic Large DNA Viruses)</a:t>
            </a:r>
          </a:p>
          <a:p>
            <a:r>
              <a:rPr lang="en-US" dirty="0" err="1"/>
              <a:t>Lavidaviridae</a:t>
            </a:r>
            <a:r>
              <a:rPr lang="en-US" dirty="0"/>
              <a:t> (helper viruses)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Sequence Characteristics:</a:t>
            </a:r>
            <a:endParaRPr lang="en-US" dirty="0"/>
          </a:p>
          <a:p>
            <a:r>
              <a:rPr lang="en-US" dirty="0"/>
              <a:t>Novel/unknown viruses </a:t>
            </a:r>
          </a:p>
          <a:p>
            <a:r>
              <a:rPr lang="en-US" dirty="0"/>
              <a:t>Low-abundance viruses  (assembly-dependent)</a:t>
            </a:r>
          </a:p>
          <a:p>
            <a:r>
              <a:rPr lang="en-US" dirty="0"/>
              <a:t>Partial genomes (fragments)</a:t>
            </a:r>
          </a:p>
          <a:p>
            <a:r>
              <a:rPr lang="en-US" dirty="0"/>
              <a:t>Complete viral genomes (long-reads)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Confidence Levels:</a:t>
            </a:r>
            <a:endParaRPr lang="en-US" dirty="0"/>
          </a:p>
          <a:p>
            <a:r>
              <a:rPr lang="en-US" dirty="0"/>
              <a:t>High: Consensus (both tools)</a:t>
            </a:r>
          </a:p>
          <a:p>
            <a:r>
              <a:rPr lang="en-US" dirty="0"/>
              <a:t>Medium: Single tool, high score</a:t>
            </a:r>
          </a:p>
          <a:p>
            <a:r>
              <a:rPr lang="en-US" dirty="0"/>
              <a:t>Low: Single tool, low score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45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Output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052-003D-47CA-97CA-53105F5B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5100" b="1" dirty="0"/>
              <a:t>Comprehensive Reporting System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800" b="1" dirty="0"/>
              <a:t>Generated Files:</a:t>
            </a:r>
            <a:endParaRPr lang="en-US" sz="3800" dirty="0"/>
          </a:p>
          <a:p>
            <a:r>
              <a:rPr lang="en-US" b="1" dirty="0"/>
              <a:t>Assembly Contigs</a:t>
            </a:r>
            <a:r>
              <a:rPr lang="en-US" dirty="0"/>
              <a:t>: Assembled viral sequences</a:t>
            </a:r>
          </a:p>
          <a:p>
            <a:r>
              <a:rPr lang="en-US" b="1" dirty="0"/>
              <a:t>Viral Scores</a:t>
            </a:r>
            <a:r>
              <a:rPr lang="en-US" dirty="0"/>
              <a:t>: VirSorter2 confidence scores</a:t>
            </a:r>
          </a:p>
          <a:p>
            <a:r>
              <a:rPr lang="en-US" b="1" dirty="0"/>
              <a:t>DL Predictions</a:t>
            </a:r>
            <a:r>
              <a:rPr lang="en-US" dirty="0"/>
              <a:t>: DeepVirFinder scores and p-values</a:t>
            </a:r>
          </a:p>
          <a:p>
            <a:r>
              <a:rPr lang="en-US" b="1" dirty="0"/>
              <a:t>Merged Reports</a:t>
            </a:r>
            <a:r>
              <a:rPr lang="en-US" dirty="0"/>
              <a:t>: Integrated analysis</a:t>
            </a:r>
          </a:p>
          <a:p>
            <a:r>
              <a:rPr lang="en-US" b="1" dirty="0"/>
              <a:t>Consensus Lists</a:t>
            </a:r>
            <a:r>
              <a:rPr lang="en-US" dirty="0"/>
              <a:t>: High-confidence sequences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800" b="1" dirty="0"/>
              <a:t>Report Types:</a:t>
            </a:r>
            <a:endParaRPr lang="en-US" sz="3800" dirty="0"/>
          </a:p>
          <a:p>
            <a:r>
              <a:rPr lang="en-US" dirty="0"/>
              <a:t>Text reports (statistics)</a:t>
            </a:r>
          </a:p>
          <a:p>
            <a:r>
              <a:rPr lang="en-US" dirty="0"/>
              <a:t>CSV tables (detailed data)</a:t>
            </a:r>
          </a:p>
          <a:p>
            <a:r>
              <a:rPr lang="en-US" dirty="0"/>
              <a:t>Consensus sequences (high-confidence list)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92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Workflow 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052-003D-47CA-97CA-53105F5B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0282"/>
            <a:ext cx="8229600" cy="458755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Advantages Over Traditional Methods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9409D7-18F7-4219-A33F-0F7737406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81" y="1850409"/>
            <a:ext cx="7091265" cy="42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10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Usage Example - Short Reads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777FC-A454-4012-A785-CB3707B90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06" y="1307825"/>
            <a:ext cx="4306233" cy="498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5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Usage Example - Long Reads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AA5C99-8A1B-420A-8157-3505AC1E8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909" y="1417638"/>
            <a:ext cx="4236173" cy="47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56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Performance &amp; Scalability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052-003D-47CA-97CA-53105F5B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HPC-Optimized for Large-Scale Analysis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Resource Efficiency:</a:t>
            </a:r>
            <a:endParaRPr lang="en-US" dirty="0"/>
          </a:p>
          <a:p>
            <a:r>
              <a:rPr lang="en-US" dirty="0"/>
              <a:t>Parallel processing</a:t>
            </a:r>
          </a:p>
          <a:p>
            <a:r>
              <a:rPr lang="en-US" dirty="0"/>
              <a:t>SLURM cluster support</a:t>
            </a:r>
          </a:p>
          <a:p>
            <a:r>
              <a:rPr lang="en-US" dirty="0"/>
              <a:t>Configurable resource allocation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Scalability:</a:t>
            </a:r>
            <a:endParaRPr lang="en-US" dirty="0"/>
          </a:p>
          <a:p>
            <a:r>
              <a:rPr lang="en-US" dirty="0"/>
              <a:t>Multiple samples simultaneously</a:t>
            </a:r>
          </a:p>
          <a:p>
            <a:r>
              <a:rPr lang="en-US" dirty="0"/>
              <a:t>Efficient containerization (</a:t>
            </a:r>
            <a:r>
              <a:rPr lang="en-US" dirty="0" err="1"/>
              <a:t>Apptainer</a:t>
            </a:r>
            <a:r>
              <a:rPr lang="en-US" dirty="0"/>
              <a:t>/Singularity)</a:t>
            </a:r>
          </a:p>
          <a:p>
            <a:r>
              <a:rPr lang="en-US" dirty="0" err="1"/>
              <a:t>Conda</a:t>
            </a:r>
            <a:r>
              <a:rPr lang="en-US" dirty="0"/>
              <a:t> environment management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Reproducibility:</a:t>
            </a:r>
            <a:endParaRPr lang="en-US" dirty="0"/>
          </a:p>
          <a:p>
            <a:r>
              <a:rPr lang="en-US" dirty="0" err="1"/>
              <a:t>Nextflow</a:t>
            </a:r>
            <a:r>
              <a:rPr lang="en-US" dirty="0"/>
              <a:t> ensures reproducible results</a:t>
            </a:r>
          </a:p>
          <a:p>
            <a:r>
              <a:rPr lang="en-US" dirty="0"/>
              <a:t>Version-controlled workflows</a:t>
            </a:r>
          </a:p>
          <a:p>
            <a:r>
              <a:rPr lang="en-US" dirty="0"/>
              <a:t>Containerized tools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0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Limitations &amp; Consideration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052-003D-47CA-97CA-53105F5B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Important Caveats</a:t>
            </a:r>
          </a:p>
          <a:p>
            <a:pPr marL="0" indent="0">
              <a:buNone/>
            </a:pPr>
            <a:r>
              <a:rPr lang="en-US" b="1" dirty="0"/>
              <a:t>Assembly Dependencies:</a:t>
            </a:r>
            <a:endParaRPr lang="en-US" dirty="0"/>
          </a:p>
          <a:p>
            <a:r>
              <a:rPr lang="en-US" dirty="0"/>
              <a:t>Low-abundance detection requires sufficient coverage</a:t>
            </a:r>
          </a:p>
          <a:p>
            <a:r>
              <a:rPr lang="en-US" dirty="0"/>
              <a:t>Very short fragments may be missed</a:t>
            </a:r>
          </a:p>
          <a:p>
            <a:r>
              <a:rPr lang="en-US" dirty="0"/>
              <a:t>Assembly quality affects detection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RNA Virus Detection:</a:t>
            </a:r>
            <a:endParaRPr lang="en-US" dirty="0"/>
          </a:p>
          <a:p>
            <a:r>
              <a:rPr lang="en-US" dirty="0"/>
              <a:t>Primary reliance on VirSorter2</a:t>
            </a:r>
          </a:p>
          <a:p>
            <a:r>
              <a:rPr lang="en-US" dirty="0"/>
              <a:t>DeepVirFinder optimized for DNA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Computational Resources:</a:t>
            </a:r>
            <a:endParaRPr lang="en-US" dirty="0"/>
          </a:p>
          <a:p>
            <a:r>
              <a:rPr lang="en-US" dirty="0" err="1"/>
              <a:t>SPAdes</a:t>
            </a:r>
            <a:r>
              <a:rPr lang="en-US" dirty="0"/>
              <a:t> requires high memory (512GB)</a:t>
            </a:r>
          </a:p>
          <a:p>
            <a:r>
              <a:rPr lang="en-US" dirty="0"/>
              <a:t>Long-read assembly is time-intensive</a:t>
            </a:r>
          </a:p>
          <a:p>
            <a:r>
              <a:rPr lang="en-US" dirty="0"/>
              <a:t>Large samples need adequate storage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8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A97C-2702-465A-9DDC-CEA443CF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741E-1109-43CC-805B-C542D62C5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b="1" dirty="0"/>
              <a:t>The Challenge of Viral Discovery in Metagenomes</a:t>
            </a:r>
          </a:p>
          <a:p>
            <a:r>
              <a:rPr lang="en-US" b="1" dirty="0"/>
              <a:t>Hidden Viral Diversity</a:t>
            </a:r>
            <a:r>
              <a:rPr lang="en-US" dirty="0"/>
              <a:t>: Metagenomic samples contain vast uncultured viral diversity</a:t>
            </a:r>
          </a:p>
          <a:p>
            <a:r>
              <a:rPr lang="en-US" b="1" dirty="0"/>
              <a:t>Low Abundance</a:t>
            </a:r>
            <a:r>
              <a:rPr lang="en-US" dirty="0"/>
              <a:t>: Many viruses exist at low abundance, making detection challenging</a:t>
            </a:r>
          </a:p>
          <a:p>
            <a:r>
              <a:rPr lang="en-US" b="1" dirty="0"/>
              <a:t>Novel Viruses</a:t>
            </a:r>
            <a:r>
              <a:rPr lang="en-US" dirty="0"/>
              <a:t>: Unknown viruses lack reference sequences for traditional methods</a:t>
            </a:r>
          </a:p>
          <a:p>
            <a:r>
              <a:rPr lang="en-US" b="1" dirty="0"/>
              <a:t>Complex Communities</a:t>
            </a:r>
            <a:r>
              <a:rPr lang="en-US" dirty="0"/>
              <a:t>: Mixed DNA/RNA viruses in environmental samples</a:t>
            </a:r>
          </a:p>
          <a:p>
            <a:r>
              <a:rPr lang="en-US" b="1" dirty="0"/>
              <a:t>Traditional Limitations</a:t>
            </a:r>
            <a:r>
              <a:rPr lang="en-US" dirty="0"/>
              <a:t>: Database-dependent methods miss novel viruses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→ Need for AI-powered, database-independent approaches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78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052-003D-47CA-97CA-53105F5B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96" y="1600200"/>
            <a:ext cx="8304245" cy="36995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Key Takeaways:</a:t>
            </a:r>
          </a:p>
          <a:p>
            <a:r>
              <a:rPr lang="en-US" sz="9600" dirty="0"/>
              <a:t> </a:t>
            </a:r>
            <a:r>
              <a:rPr lang="en-US" sz="9600" b="1" dirty="0"/>
              <a:t>Comprehensive Pipeline</a:t>
            </a:r>
            <a:r>
              <a:rPr lang="en-US" sz="9600" dirty="0"/>
              <a:t>: End-to-end viral discovery workflow</a:t>
            </a:r>
          </a:p>
          <a:p>
            <a:r>
              <a:rPr lang="en-US" sz="9600" b="1" dirty="0"/>
              <a:t>AI-Powered</a:t>
            </a:r>
            <a:r>
              <a:rPr lang="en-US" sz="9600" dirty="0"/>
              <a:t>: ML + DL for novel virus detection</a:t>
            </a:r>
          </a:p>
          <a:p>
            <a:r>
              <a:rPr lang="en-US" sz="9600" b="1" dirty="0"/>
              <a:t>Dual Validation</a:t>
            </a:r>
            <a:r>
              <a:rPr lang="en-US" sz="9600" dirty="0"/>
              <a:t>: High-confidence consensus results</a:t>
            </a:r>
          </a:p>
          <a:p>
            <a:r>
              <a:rPr lang="en-US" sz="9600" b="1" dirty="0"/>
              <a:t>Flexible</a:t>
            </a:r>
            <a:r>
              <a:rPr lang="en-US" sz="9600" dirty="0"/>
              <a:t>: Short-read and long-read support</a:t>
            </a:r>
          </a:p>
          <a:p>
            <a:r>
              <a:rPr lang="en-US" sz="9600" b="1" dirty="0"/>
              <a:t>Automated</a:t>
            </a:r>
            <a:r>
              <a:rPr lang="en-US" sz="9600" dirty="0"/>
              <a:t>: Reproducible, scalable analysis</a:t>
            </a:r>
          </a:p>
          <a:p>
            <a:r>
              <a:rPr lang="en-US" sz="9600" b="1" dirty="0"/>
              <a:t>Broad Coverage</a:t>
            </a:r>
            <a:r>
              <a:rPr lang="en-US" sz="9600" dirty="0"/>
              <a:t>: DNA and RNA viruses</a:t>
            </a:r>
          </a:p>
          <a:p>
            <a:r>
              <a:rPr lang="en-US" sz="9600" b="1" dirty="0"/>
              <a:t>Impact:</a:t>
            </a:r>
            <a:r>
              <a:rPr lang="en-US" sz="9600" dirty="0"/>
              <a:t> Enables systematic viral discovery in metagenomic datasets</a:t>
            </a:r>
            <a:br>
              <a:rPr lang="en-US" sz="9600" dirty="0"/>
            </a:br>
            <a:r>
              <a:rPr lang="en-US" sz="9600" dirty="0"/>
              <a:t> </a:t>
            </a:r>
            <a:br>
              <a:rPr lang="en-US" sz="9600" dirty="0"/>
            </a:br>
            <a:r>
              <a:rPr lang="en-US" dirty="0"/>
              <a:t> :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1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3123E-DACC-4FDE-8A6D-18033ACDA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911" y="3072586"/>
            <a:ext cx="4911189" cy="639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71A28-AC3A-4A3E-9367-E27904FF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8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69D0-D288-476D-8C2D-F3141BFE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We Aim to Achieve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2E32-8A4C-461B-A488-6DF155CE5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004" y="1600200"/>
            <a:ext cx="8559282" cy="4525963"/>
          </a:xfrm>
        </p:spPr>
        <p:txBody>
          <a:bodyPr>
            <a:normAutofit fontScale="25000" lnSpcReduction="20000"/>
          </a:bodyPr>
          <a:lstStyle/>
          <a:p>
            <a:r>
              <a:rPr lang="en-US" sz="11200" dirty="0"/>
              <a:t> </a:t>
            </a:r>
            <a:r>
              <a:rPr lang="en-US" sz="11200" b="1" dirty="0"/>
              <a:t>Novel Virus Discovery</a:t>
            </a:r>
            <a:r>
              <a:rPr lang="en-US" sz="11200" dirty="0"/>
              <a:t>: Identify previously unknown viral sequences</a:t>
            </a:r>
          </a:p>
          <a:p>
            <a:r>
              <a:rPr lang="en-US" sz="11200" b="1" dirty="0"/>
              <a:t>Low-Abundance Detection</a:t>
            </a:r>
            <a:r>
              <a:rPr lang="en-US" sz="11200" dirty="0"/>
              <a:t>: Detect viruses at low abundance levels</a:t>
            </a:r>
          </a:p>
          <a:p>
            <a:r>
              <a:rPr lang="en-US" sz="11200" b="1" dirty="0"/>
              <a:t>Comprehensive Coverage</a:t>
            </a:r>
            <a:r>
              <a:rPr lang="en-US" sz="11200" dirty="0"/>
              <a:t>: Support both DNA and RNA viruses</a:t>
            </a:r>
          </a:p>
          <a:p>
            <a:r>
              <a:rPr lang="en-US" sz="11200" b="1" dirty="0"/>
              <a:t>High Confidence</a:t>
            </a:r>
            <a:r>
              <a:rPr lang="en-US" sz="11200" dirty="0"/>
              <a:t>: Dual validation using multiple AI methods</a:t>
            </a:r>
          </a:p>
          <a:p>
            <a:r>
              <a:rPr lang="en-US" sz="11200" b="1" dirty="0"/>
              <a:t>Automated Pipeline</a:t>
            </a:r>
            <a:r>
              <a:rPr lang="en-US" sz="11200" dirty="0"/>
              <a:t>: Streamlined workflow for large-scale analysis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35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3C52-99AD-44B3-8F39-089ED930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Workflow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F73B-A0BC-4858-BEC2-07009A91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45" y="1747279"/>
            <a:ext cx="5433526" cy="66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Integrated Multi-Tool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F3942-F134-477A-A50E-671DEA21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CDD9F-89A3-487C-BFD4-A14733AEE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709" y="2413519"/>
            <a:ext cx="3660701" cy="406568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FA545D-DFA8-4A61-A449-CA314C661FDC}"/>
              </a:ext>
            </a:extLst>
          </p:cNvPr>
          <p:cNvSpPr/>
          <p:nvPr/>
        </p:nvSpPr>
        <p:spPr>
          <a:xfrm>
            <a:off x="276807" y="2826573"/>
            <a:ext cx="37913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/>
              <a:t>Two AI-powered tools working in parallel for comprehensive viral identification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5156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3C52-99AD-44B3-8F39-089ED930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Core Technologies - VirSorter2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F73B-A0BC-4858-BEC2-07009A91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4500" b="1" dirty="0"/>
              <a:t>Machine Learning-Based Viral Identification</a:t>
            </a:r>
          </a:p>
          <a:p>
            <a:pPr marL="0" indent="0">
              <a:buNone/>
            </a:pPr>
            <a:r>
              <a:rPr lang="en-US" b="1" dirty="0"/>
              <a:t>Method:</a:t>
            </a:r>
            <a:endParaRPr lang="en-US" dirty="0"/>
          </a:p>
          <a:p>
            <a:r>
              <a:rPr lang="en-US" dirty="0"/>
              <a:t>Supervised machine learning models</a:t>
            </a:r>
          </a:p>
          <a:p>
            <a:r>
              <a:rPr lang="en-US" dirty="0"/>
              <a:t>Rule-based detection system</a:t>
            </a:r>
          </a:p>
          <a:p>
            <a:r>
              <a:rPr lang="en-US" dirty="0"/>
              <a:t>Virus-specific feature recognition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Capabilities:</a:t>
            </a:r>
            <a:endParaRPr lang="en-US" dirty="0"/>
          </a:p>
          <a:p>
            <a:r>
              <a:rPr lang="en-US" dirty="0"/>
              <a:t>Novel virus detection (database-independent)</a:t>
            </a:r>
          </a:p>
          <a:p>
            <a:r>
              <a:rPr lang="en-US" dirty="0"/>
              <a:t>Multiple virus types: dsDNA, ssDNA, RNA, NCLDV</a:t>
            </a:r>
          </a:p>
          <a:p>
            <a:r>
              <a:rPr lang="en-US" dirty="0"/>
              <a:t>Viral hallmark gene identification</a:t>
            </a:r>
          </a:p>
          <a:p>
            <a:r>
              <a:rPr lang="en-US" dirty="0"/>
              <a:t>Confidence scoring (0-1 scale)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Advantage: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Identifies viruses based on sequence features, not just similarity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F3942-F134-477A-A50E-671DEA21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755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3C52-99AD-44B3-8F39-089ED930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Core Technologies - DeepVirFinder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F73B-A0BC-4858-BEC2-07009A91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4500" b="1" dirty="0"/>
              <a:t>Deep Learning-Based Viral Prediction</a:t>
            </a:r>
          </a:p>
          <a:p>
            <a:pPr marL="0" indent="0">
              <a:buNone/>
            </a:pPr>
            <a:r>
              <a:rPr lang="en-US" b="1" dirty="0"/>
              <a:t>Method:</a:t>
            </a:r>
            <a:endParaRPr lang="en-US" dirty="0"/>
          </a:p>
          <a:p>
            <a:r>
              <a:rPr lang="en-US" dirty="0"/>
              <a:t>Deep convolutional neural network</a:t>
            </a:r>
          </a:p>
          <a:p>
            <a:r>
              <a:rPr lang="en-US" dirty="0"/>
              <a:t>Trained on viral sequence patterns</a:t>
            </a:r>
          </a:p>
          <a:p>
            <a:r>
              <a:rPr lang="en-US" dirty="0"/>
              <a:t>Statistical significance testing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Capabilities:</a:t>
            </a:r>
            <a:endParaRPr lang="en-US" dirty="0"/>
          </a:p>
          <a:p>
            <a:r>
              <a:rPr lang="en-US" dirty="0"/>
              <a:t>Pattern recognition in sequences</a:t>
            </a:r>
          </a:p>
          <a:p>
            <a:r>
              <a:rPr lang="en-US" dirty="0"/>
              <a:t>P-value-based significance filtering</a:t>
            </a:r>
          </a:p>
          <a:p>
            <a:r>
              <a:rPr lang="en-US" dirty="0"/>
              <a:t>Database-independent approach</a:t>
            </a:r>
          </a:p>
          <a:p>
            <a:r>
              <a:rPr lang="en-US" dirty="0"/>
              <a:t>Novel virus discovery capability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Advantage: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Learns complex patterns that may indicate viral sequences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139B1-5929-429E-B28A-24EB118C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00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3C52-99AD-44B3-8F39-089ED930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Dual Validation Strategy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F73B-A0BC-4858-BEC2-07009A91C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7511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Consensus-Based High-Confidence Detection</a:t>
            </a:r>
          </a:p>
          <a:p>
            <a:pPr marL="0" indent="0">
              <a:buNone/>
            </a:pPr>
            <a:r>
              <a:rPr lang="en-US" sz="2400" b="1" dirty="0"/>
              <a:t>Benefits:</a:t>
            </a:r>
            <a:endParaRPr lang="en-US" sz="2400" dirty="0"/>
          </a:p>
          <a:p>
            <a:r>
              <a:rPr lang="en-US" sz="2400" dirty="0"/>
              <a:t>Reduced false positives</a:t>
            </a:r>
          </a:p>
          <a:p>
            <a:r>
              <a:rPr lang="en-US" sz="2400" dirty="0"/>
              <a:t>Increased confidence in novel virus calls</a:t>
            </a:r>
          </a:p>
          <a:p>
            <a:r>
              <a:rPr lang="en-US" sz="2400" dirty="0"/>
              <a:t>Complementary strengths of ML and DL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F3942-F134-477A-A50E-671DEA21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B75B9-0202-43C7-8477-A076EE1D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3979078"/>
            <a:ext cx="5164202" cy="255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01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03C52-99AD-44B3-8F39-089ED930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Assembly Strategy - Short Reads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F73B-A0BC-4858-BEC2-07009A91C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US" sz="4600" b="1" dirty="0"/>
              <a:t>Dual Assembler Approach</a:t>
            </a:r>
          </a:p>
          <a:p>
            <a:pPr marL="0" indent="0">
              <a:buNone/>
            </a:pPr>
            <a:r>
              <a:rPr lang="en-US" b="1" dirty="0"/>
              <a:t>MEGAHIT</a:t>
            </a:r>
            <a:endParaRPr lang="en-US" dirty="0"/>
          </a:p>
          <a:p>
            <a:r>
              <a:rPr lang="en-US" dirty="0"/>
              <a:t>Fast, memory-efficient</a:t>
            </a:r>
          </a:p>
          <a:p>
            <a:r>
              <a:rPr lang="en-US" dirty="0"/>
              <a:t>Good for complex communities</a:t>
            </a:r>
          </a:p>
          <a:p>
            <a:r>
              <a:rPr lang="en-US" dirty="0"/>
              <a:t>Optimized for metagenomes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metaSPAdes</a:t>
            </a:r>
            <a:endParaRPr lang="en-US" dirty="0"/>
          </a:p>
          <a:p>
            <a:r>
              <a:rPr lang="en-US" dirty="0"/>
              <a:t>High-quality assemblies</a:t>
            </a:r>
          </a:p>
          <a:p>
            <a:r>
              <a:rPr lang="en-US" dirty="0"/>
              <a:t>Better for complex regions</a:t>
            </a:r>
          </a:p>
          <a:p>
            <a:r>
              <a:rPr lang="en-US" dirty="0"/>
              <a:t>Higher resource requirements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Advantage:</a:t>
            </a: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Cross-validation between assemblers increases reliability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F3942-F134-477A-A50E-671DEA212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8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601A-1BE5-4DE3-AB21-9B5B67AA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Assembly Strategy - Long Reads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66052-003D-47CA-97CA-53105F5B6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5100" b="1" dirty="0"/>
              <a:t>Long-Read Assembly for Better Resolution</a:t>
            </a:r>
          </a:p>
          <a:p>
            <a:pPr marL="0" indent="0">
              <a:buNone/>
            </a:pPr>
            <a:r>
              <a:rPr lang="en-US" sz="3300" b="1" dirty="0" err="1"/>
              <a:t>metaFlye</a:t>
            </a:r>
            <a:endParaRPr lang="en-US" sz="3300" b="1" dirty="0"/>
          </a:p>
          <a:p>
            <a:r>
              <a:rPr lang="en-US" dirty="0"/>
              <a:t>Designed for long-read data (Nanopore/PacBio)</a:t>
            </a:r>
          </a:p>
          <a:p>
            <a:r>
              <a:rPr lang="en-US" dirty="0"/>
              <a:t>Better for low-abundance viruses</a:t>
            </a:r>
          </a:p>
          <a:p>
            <a:r>
              <a:rPr lang="en-US" dirty="0"/>
              <a:t>Resolves repetitive regions</a:t>
            </a:r>
          </a:p>
          <a:p>
            <a:r>
              <a:rPr lang="en-US" dirty="0"/>
              <a:t>Full-length viral genome recovery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Platform Support:</a:t>
            </a:r>
            <a:endParaRPr lang="en-US" dirty="0"/>
          </a:p>
          <a:p>
            <a:r>
              <a:rPr lang="en-US" dirty="0"/>
              <a:t>Nanopore (</a:t>
            </a:r>
            <a:r>
              <a:rPr lang="en-US" dirty="0" err="1"/>
              <a:t>MinION</a:t>
            </a:r>
            <a:r>
              <a:rPr lang="en-US" dirty="0"/>
              <a:t>, </a:t>
            </a:r>
            <a:r>
              <a:rPr lang="en-US" dirty="0" err="1"/>
              <a:t>PromethION</a:t>
            </a:r>
            <a:r>
              <a:rPr lang="en-US" dirty="0"/>
              <a:t>)</a:t>
            </a:r>
          </a:p>
          <a:p>
            <a:r>
              <a:rPr lang="en-US" dirty="0"/>
              <a:t>PacBio (Sequel, Sequel II)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Optional: </a:t>
            </a:r>
            <a:r>
              <a:rPr lang="en-US" b="1" dirty="0" err="1"/>
              <a:t>viralFlye</a:t>
            </a:r>
            <a:r>
              <a:rPr lang="en-US" b="1" dirty="0"/>
              <a:t> Refinement</a:t>
            </a:r>
            <a:endParaRPr lang="en-US" dirty="0"/>
          </a:p>
          <a:p>
            <a:r>
              <a:rPr lang="en-US" dirty="0"/>
              <a:t>Targeted reassembly of viral contigs</a:t>
            </a:r>
          </a:p>
          <a:p>
            <a:r>
              <a:rPr lang="en-US" dirty="0"/>
              <a:t>Improved assembly quality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77CC5-2655-411B-B01C-BC44F3B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273" y="229852"/>
            <a:ext cx="1487899" cy="50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19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5808</TotalTime>
  <Words>865</Words>
  <Application>Microsoft Office PowerPoint</Application>
  <PresentationFormat>On-screen Show (4:3)</PresentationFormat>
  <Paragraphs>220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SimSun</vt:lpstr>
      <vt:lpstr>Arial</vt:lpstr>
      <vt:lpstr>Calibri</vt:lpstr>
      <vt:lpstr>Times New Roman</vt:lpstr>
      <vt:lpstr>Wingdings</vt:lpstr>
      <vt:lpstr>Office Theme</vt:lpstr>
      <vt:lpstr>AI-Powered Viral Discovery from Metagenomic Data</vt:lpstr>
      <vt:lpstr>Background</vt:lpstr>
      <vt:lpstr>What We Aim to Achieve</vt:lpstr>
      <vt:lpstr>Workflow Overview</vt:lpstr>
      <vt:lpstr>Core Technologies - VirSorter2</vt:lpstr>
      <vt:lpstr>Core Technologies - DeepVirFinder</vt:lpstr>
      <vt:lpstr>Dual Validation Strategy</vt:lpstr>
      <vt:lpstr>Assembly Strategy - Short Reads</vt:lpstr>
      <vt:lpstr>Assembly Strategy - Long Reads</vt:lpstr>
      <vt:lpstr>Workflow Architecture</vt:lpstr>
      <vt:lpstr>Key Features</vt:lpstr>
      <vt:lpstr>Application Scenarios</vt:lpstr>
      <vt:lpstr>Detection Capabilities</vt:lpstr>
      <vt:lpstr>Output Results</vt:lpstr>
      <vt:lpstr>Workflow Comparison</vt:lpstr>
      <vt:lpstr>Usage Example - Short Reads</vt:lpstr>
      <vt:lpstr>Usage Example - Long Reads</vt:lpstr>
      <vt:lpstr>Performance &amp; Scalability</vt:lpstr>
      <vt:lpstr> Limitations &amp; Consideration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Pathogen Surveillance Workflow</dc:title>
  <dc:subject/>
  <dc:creator>Sihua Peng</dc:creator>
  <cp:keywords/>
  <dc:description>generated using python-pptx</dc:description>
  <cp:lastModifiedBy>Sihua Peng</cp:lastModifiedBy>
  <cp:revision>164</cp:revision>
  <dcterms:created xsi:type="dcterms:W3CDTF">2013-01-27T09:14:16Z</dcterms:created>
  <dcterms:modified xsi:type="dcterms:W3CDTF">2025-10-31T20:22:29Z</dcterms:modified>
  <cp:category/>
</cp:coreProperties>
</file>