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97" r:id="rId4"/>
    <p:sldId id="298" r:id="rId5"/>
    <p:sldId id="300" r:id="rId6"/>
    <p:sldId id="295" r:id="rId7"/>
    <p:sldId id="299" r:id="rId8"/>
    <p:sldId id="301" r:id="rId9"/>
    <p:sldId id="302" r:id="rId10"/>
    <p:sldId id="303"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DEDE3-C429-4718-9F09-2A379939F0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135D9B-78A8-4B1E-A1FA-848F69F41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05F249-103D-4227-9726-15CED17B5AC9}"/>
              </a:ext>
            </a:extLst>
          </p:cNvPr>
          <p:cNvSpPr>
            <a:spLocks noGrp="1"/>
          </p:cNvSpPr>
          <p:nvPr>
            <p:ph type="dt" sz="half" idx="10"/>
          </p:nvPr>
        </p:nvSpPr>
        <p:spPr/>
        <p:txBody>
          <a:bodyPr/>
          <a:lstStyle/>
          <a:p>
            <a:fld id="{7792B3F7-686A-4897-AA58-81C20C3251AC}" type="datetimeFigureOut">
              <a:rPr lang="en-US" smtClean="0"/>
              <a:t>2/8/2025</a:t>
            </a:fld>
            <a:endParaRPr lang="en-US"/>
          </a:p>
        </p:txBody>
      </p:sp>
      <p:sp>
        <p:nvSpPr>
          <p:cNvPr id="5" name="Footer Placeholder 4">
            <a:extLst>
              <a:ext uri="{FF2B5EF4-FFF2-40B4-BE49-F238E27FC236}">
                <a16:creationId xmlns:a16="http://schemas.microsoft.com/office/drawing/2014/main" id="{07E445CC-07B5-42FD-B118-82A7D5F8C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1E994-3114-40C4-9553-542BAE0327F0}"/>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51968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47C7-FB75-4008-942C-04433DBE9A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13030-B697-4E5B-B208-13A172E27C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E70EA-1ADC-43B2-87B4-690D57706138}"/>
              </a:ext>
            </a:extLst>
          </p:cNvPr>
          <p:cNvSpPr>
            <a:spLocks noGrp="1"/>
          </p:cNvSpPr>
          <p:nvPr>
            <p:ph type="dt" sz="half" idx="10"/>
          </p:nvPr>
        </p:nvSpPr>
        <p:spPr/>
        <p:txBody>
          <a:bodyPr/>
          <a:lstStyle/>
          <a:p>
            <a:fld id="{7792B3F7-686A-4897-AA58-81C20C3251AC}" type="datetimeFigureOut">
              <a:rPr lang="en-US" smtClean="0"/>
              <a:t>2/8/2025</a:t>
            </a:fld>
            <a:endParaRPr lang="en-US"/>
          </a:p>
        </p:txBody>
      </p:sp>
      <p:sp>
        <p:nvSpPr>
          <p:cNvPr id="5" name="Footer Placeholder 4">
            <a:extLst>
              <a:ext uri="{FF2B5EF4-FFF2-40B4-BE49-F238E27FC236}">
                <a16:creationId xmlns:a16="http://schemas.microsoft.com/office/drawing/2014/main" id="{A3D112BD-255F-4909-BCB9-7A35D3C16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BB203-8C02-4831-877F-71C0BBE770A8}"/>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59591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86D69E-8738-4D2A-B2EE-8602773B63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00AA61-DEF1-4668-A54A-C9124BA1D82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B9558-9DBD-4BEA-A479-DEE46464B6DD}"/>
              </a:ext>
            </a:extLst>
          </p:cNvPr>
          <p:cNvSpPr>
            <a:spLocks noGrp="1"/>
          </p:cNvSpPr>
          <p:nvPr>
            <p:ph type="dt" sz="half" idx="10"/>
          </p:nvPr>
        </p:nvSpPr>
        <p:spPr/>
        <p:txBody>
          <a:bodyPr/>
          <a:lstStyle/>
          <a:p>
            <a:fld id="{7792B3F7-686A-4897-AA58-81C20C3251AC}" type="datetimeFigureOut">
              <a:rPr lang="en-US" smtClean="0"/>
              <a:t>2/8/2025</a:t>
            </a:fld>
            <a:endParaRPr lang="en-US"/>
          </a:p>
        </p:txBody>
      </p:sp>
      <p:sp>
        <p:nvSpPr>
          <p:cNvPr id="5" name="Footer Placeholder 4">
            <a:extLst>
              <a:ext uri="{FF2B5EF4-FFF2-40B4-BE49-F238E27FC236}">
                <a16:creationId xmlns:a16="http://schemas.microsoft.com/office/drawing/2014/main" id="{002D578C-8D71-443C-95AA-7ECCAC6BA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F03C1-326D-46DA-8E09-89CF2D9FABC6}"/>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29017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5EC1-217B-416A-BE04-744BCECDC5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9E779-6354-4CF3-9AB5-74CA117D42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87439-4CB9-44DA-8A0E-D2C0B9A3167B}"/>
              </a:ext>
            </a:extLst>
          </p:cNvPr>
          <p:cNvSpPr>
            <a:spLocks noGrp="1"/>
          </p:cNvSpPr>
          <p:nvPr>
            <p:ph type="dt" sz="half" idx="10"/>
          </p:nvPr>
        </p:nvSpPr>
        <p:spPr/>
        <p:txBody>
          <a:bodyPr/>
          <a:lstStyle/>
          <a:p>
            <a:fld id="{7792B3F7-686A-4897-AA58-81C20C3251AC}" type="datetimeFigureOut">
              <a:rPr lang="en-US" smtClean="0"/>
              <a:t>2/8/2025</a:t>
            </a:fld>
            <a:endParaRPr lang="en-US"/>
          </a:p>
        </p:txBody>
      </p:sp>
      <p:sp>
        <p:nvSpPr>
          <p:cNvPr id="5" name="Footer Placeholder 4">
            <a:extLst>
              <a:ext uri="{FF2B5EF4-FFF2-40B4-BE49-F238E27FC236}">
                <a16:creationId xmlns:a16="http://schemas.microsoft.com/office/drawing/2014/main" id="{618382E3-DC31-43C1-8582-0EE20C485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20AAB-4CFB-4BEB-A567-2EC2C4A0340B}"/>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178734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4F55-1629-455C-A8E7-9A47C53BD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392B85-EE05-4960-AA70-9783B676F3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E52F9E-E0C6-4B31-BE15-BEF725D2450E}"/>
              </a:ext>
            </a:extLst>
          </p:cNvPr>
          <p:cNvSpPr>
            <a:spLocks noGrp="1"/>
          </p:cNvSpPr>
          <p:nvPr>
            <p:ph type="dt" sz="half" idx="10"/>
          </p:nvPr>
        </p:nvSpPr>
        <p:spPr/>
        <p:txBody>
          <a:bodyPr/>
          <a:lstStyle/>
          <a:p>
            <a:fld id="{7792B3F7-686A-4897-AA58-81C20C3251AC}" type="datetimeFigureOut">
              <a:rPr lang="en-US" smtClean="0"/>
              <a:t>2/8/2025</a:t>
            </a:fld>
            <a:endParaRPr lang="en-US"/>
          </a:p>
        </p:txBody>
      </p:sp>
      <p:sp>
        <p:nvSpPr>
          <p:cNvPr id="5" name="Footer Placeholder 4">
            <a:extLst>
              <a:ext uri="{FF2B5EF4-FFF2-40B4-BE49-F238E27FC236}">
                <a16:creationId xmlns:a16="http://schemas.microsoft.com/office/drawing/2014/main" id="{CF5066F8-063D-4FE3-B4D2-0C463474E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8DE2A-2354-46CD-B381-DBA246EE23AD}"/>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40057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6E86-9EB3-4E3E-8290-E5B903C83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22CFF-70B0-4BA7-9980-7453F46718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9AB056-A43F-4BEA-AB36-35D6F8B221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A9852-7E32-4EBD-B1F1-7B633120303A}"/>
              </a:ext>
            </a:extLst>
          </p:cNvPr>
          <p:cNvSpPr>
            <a:spLocks noGrp="1"/>
          </p:cNvSpPr>
          <p:nvPr>
            <p:ph type="dt" sz="half" idx="10"/>
          </p:nvPr>
        </p:nvSpPr>
        <p:spPr/>
        <p:txBody>
          <a:bodyPr/>
          <a:lstStyle/>
          <a:p>
            <a:fld id="{7792B3F7-686A-4897-AA58-81C20C3251AC}" type="datetimeFigureOut">
              <a:rPr lang="en-US" smtClean="0"/>
              <a:t>2/8/2025</a:t>
            </a:fld>
            <a:endParaRPr lang="en-US"/>
          </a:p>
        </p:txBody>
      </p:sp>
      <p:sp>
        <p:nvSpPr>
          <p:cNvPr id="6" name="Footer Placeholder 5">
            <a:extLst>
              <a:ext uri="{FF2B5EF4-FFF2-40B4-BE49-F238E27FC236}">
                <a16:creationId xmlns:a16="http://schemas.microsoft.com/office/drawing/2014/main" id="{E8598EDF-F624-4E43-9557-C8611CBAC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3FCE4-5360-4C20-8D15-8A3F974F52B7}"/>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209165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73E3-0460-4E43-9C3A-8A40E4954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1CE5D-6BB3-400A-8203-828FA386B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1F7FED-C82F-433F-87A5-943C135271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FC0233-888E-4537-B465-85903C9A8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DEE10F-86A1-4916-8644-90CB71963B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D2668-790A-46C1-A71D-E2CB6FC0C805}"/>
              </a:ext>
            </a:extLst>
          </p:cNvPr>
          <p:cNvSpPr>
            <a:spLocks noGrp="1"/>
          </p:cNvSpPr>
          <p:nvPr>
            <p:ph type="dt" sz="half" idx="10"/>
          </p:nvPr>
        </p:nvSpPr>
        <p:spPr/>
        <p:txBody>
          <a:bodyPr/>
          <a:lstStyle/>
          <a:p>
            <a:fld id="{7792B3F7-686A-4897-AA58-81C20C3251AC}" type="datetimeFigureOut">
              <a:rPr lang="en-US" smtClean="0"/>
              <a:t>2/8/2025</a:t>
            </a:fld>
            <a:endParaRPr lang="en-US"/>
          </a:p>
        </p:txBody>
      </p:sp>
      <p:sp>
        <p:nvSpPr>
          <p:cNvPr id="8" name="Footer Placeholder 7">
            <a:extLst>
              <a:ext uri="{FF2B5EF4-FFF2-40B4-BE49-F238E27FC236}">
                <a16:creationId xmlns:a16="http://schemas.microsoft.com/office/drawing/2014/main" id="{7A2C5816-1AB4-4974-B952-7A7B9DB1D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EEFEA-CBFB-4DB7-911E-ABA69DE7BF7B}"/>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86691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A57C-80EF-415F-9F25-EE50964EEE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16DDA3-C481-452C-8002-51B20BBBD950}"/>
              </a:ext>
            </a:extLst>
          </p:cNvPr>
          <p:cNvSpPr>
            <a:spLocks noGrp="1"/>
          </p:cNvSpPr>
          <p:nvPr>
            <p:ph type="dt" sz="half" idx="10"/>
          </p:nvPr>
        </p:nvSpPr>
        <p:spPr/>
        <p:txBody>
          <a:bodyPr/>
          <a:lstStyle/>
          <a:p>
            <a:fld id="{7792B3F7-686A-4897-AA58-81C20C3251AC}" type="datetimeFigureOut">
              <a:rPr lang="en-US" smtClean="0"/>
              <a:t>2/8/2025</a:t>
            </a:fld>
            <a:endParaRPr lang="en-US"/>
          </a:p>
        </p:txBody>
      </p:sp>
      <p:sp>
        <p:nvSpPr>
          <p:cNvPr id="4" name="Footer Placeholder 3">
            <a:extLst>
              <a:ext uri="{FF2B5EF4-FFF2-40B4-BE49-F238E27FC236}">
                <a16:creationId xmlns:a16="http://schemas.microsoft.com/office/drawing/2014/main" id="{A4B29F14-D638-4263-91A1-E5D3399E97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85F46-4B0E-4614-B82A-A5A72AB9F0E5}"/>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47403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FD40E-928A-4F50-8253-23F30A54BC5E}"/>
              </a:ext>
            </a:extLst>
          </p:cNvPr>
          <p:cNvSpPr>
            <a:spLocks noGrp="1"/>
          </p:cNvSpPr>
          <p:nvPr>
            <p:ph type="dt" sz="half" idx="10"/>
          </p:nvPr>
        </p:nvSpPr>
        <p:spPr/>
        <p:txBody>
          <a:bodyPr/>
          <a:lstStyle/>
          <a:p>
            <a:fld id="{7792B3F7-686A-4897-AA58-81C20C3251AC}" type="datetimeFigureOut">
              <a:rPr lang="en-US" smtClean="0"/>
              <a:t>2/8/2025</a:t>
            </a:fld>
            <a:endParaRPr lang="en-US"/>
          </a:p>
        </p:txBody>
      </p:sp>
      <p:sp>
        <p:nvSpPr>
          <p:cNvPr id="3" name="Footer Placeholder 2">
            <a:extLst>
              <a:ext uri="{FF2B5EF4-FFF2-40B4-BE49-F238E27FC236}">
                <a16:creationId xmlns:a16="http://schemas.microsoft.com/office/drawing/2014/main" id="{E7CF51D3-48E6-4475-A824-379A5DDD12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735CDD-8E2E-46CD-8B73-04347B071D32}"/>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29747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67D6-8DED-42AE-885D-28C43C541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547F28-7E35-4610-857E-21643EF7D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245BF4-A521-4693-91AD-424A4996C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C7F095-6883-4F45-9DB9-A6FC9E366626}"/>
              </a:ext>
            </a:extLst>
          </p:cNvPr>
          <p:cNvSpPr>
            <a:spLocks noGrp="1"/>
          </p:cNvSpPr>
          <p:nvPr>
            <p:ph type="dt" sz="half" idx="10"/>
          </p:nvPr>
        </p:nvSpPr>
        <p:spPr/>
        <p:txBody>
          <a:bodyPr/>
          <a:lstStyle/>
          <a:p>
            <a:fld id="{7792B3F7-686A-4897-AA58-81C20C3251AC}" type="datetimeFigureOut">
              <a:rPr lang="en-US" smtClean="0"/>
              <a:t>2/8/2025</a:t>
            </a:fld>
            <a:endParaRPr lang="en-US"/>
          </a:p>
        </p:txBody>
      </p:sp>
      <p:sp>
        <p:nvSpPr>
          <p:cNvPr id="6" name="Footer Placeholder 5">
            <a:extLst>
              <a:ext uri="{FF2B5EF4-FFF2-40B4-BE49-F238E27FC236}">
                <a16:creationId xmlns:a16="http://schemas.microsoft.com/office/drawing/2014/main" id="{9164D098-ACE5-4C76-BDE8-DBD4AA5CC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4A12B-8C05-4025-A382-0CCE9E03E276}"/>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155720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EA15-B445-4DEB-B28E-2C9BC21C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A9B9D0-57D9-46E8-872F-FC148EB43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882D1-1078-492E-8B12-0E2F4FF55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3A80B2-A5A8-41A2-A9F4-0C640C2B3582}"/>
              </a:ext>
            </a:extLst>
          </p:cNvPr>
          <p:cNvSpPr>
            <a:spLocks noGrp="1"/>
          </p:cNvSpPr>
          <p:nvPr>
            <p:ph type="dt" sz="half" idx="10"/>
          </p:nvPr>
        </p:nvSpPr>
        <p:spPr/>
        <p:txBody>
          <a:bodyPr/>
          <a:lstStyle/>
          <a:p>
            <a:fld id="{7792B3F7-686A-4897-AA58-81C20C3251AC}" type="datetimeFigureOut">
              <a:rPr lang="en-US" smtClean="0"/>
              <a:t>2/8/2025</a:t>
            </a:fld>
            <a:endParaRPr lang="en-US"/>
          </a:p>
        </p:txBody>
      </p:sp>
      <p:sp>
        <p:nvSpPr>
          <p:cNvPr id="6" name="Footer Placeholder 5">
            <a:extLst>
              <a:ext uri="{FF2B5EF4-FFF2-40B4-BE49-F238E27FC236}">
                <a16:creationId xmlns:a16="http://schemas.microsoft.com/office/drawing/2014/main" id="{565CB28A-1E93-4888-90A4-3CC18D53F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147BA6-E0BF-41A7-B9B9-63BAC6D2A0F9}"/>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15839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CC59C6-A4D7-45DA-88A8-F8A383246D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F45F4-5BC5-4677-BD63-82DB19682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2A16D-8EC3-468E-A24B-1B1B65229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2B3F7-686A-4897-AA58-81C20C3251AC}" type="datetimeFigureOut">
              <a:rPr lang="en-US" smtClean="0"/>
              <a:t>2/8/2025</a:t>
            </a:fld>
            <a:endParaRPr lang="en-US"/>
          </a:p>
        </p:txBody>
      </p:sp>
      <p:sp>
        <p:nvSpPr>
          <p:cNvPr id="5" name="Footer Placeholder 4">
            <a:extLst>
              <a:ext uri="{FF2B5EF4-FFF2-40B4-BE49-F238E27FC236}">
                <a16:creationId xmlns:a16="http://schemas.microsoft.com/office/drawing/2014/main" id="{334BC3BE-9A10-451D-B9CE-27F7894D0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9DC9E-D6FA-4F9C-BA65-33CDEA37C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37543-793B-4CB2-BE00-FF0BBD9C8F1E}" type="slidenum">
              <a:rPr lang="en-US" smtClean="0"/>
              <a:t>‹#›</a:t>
            </a:fld>
            <a:endParaRPr lang="en-US"/>
          </a:p>
        </p:txBody>
      </p:sp>
    </p:spTree>
    <p:extLst>
      <p:ext uri="{BB962C8B-B14F-4D97-AF65-F5344CB8AC3E}">
        <p14:creationId xmlns:p14="http://schemas.microsoft.com/office/powerpoint/2010/main" val="19018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E10522-AC8A-4E53-AC41-6EB7F92F5990}"/>
              </a:ext>
            </a:extLst>
          </p:cNvPr>
          <p:cNvSpPr>
            <a:spLocks noGrp="1"/>
          </p:cNvSpPr>
          <p:nvPr>
            <p:ph type="subTitle" idx="1"/>
          </p:nvPr>
        </p:nvSpPr>
        <p:spPr>
          <a:xfrm>
            <a:off x="2325584" y="3590163"/>
            <a:ext cx="6456218" cy="542450"/>
          </a:xfrm>
        </p:spPr>
        <p:txBody>
          <a:bodyPr>
            <a:noAutofit/>
          </a:bodyPr>
          <a:lstStyle/>
          <a:p>
            <a:r>
              <a:rPr lang="en-US" sz="1800" dirty="0"/>
              <a:t>Sihua Peng</a:t>
            </a:r>
          </a:p>
          <a:p>
            <a:r>
              <a:rPr lang="en-US" sz="1800" dirty="0"/>
              <a:t>02/10/2025</a:t>
            </a:r>
          </a:p>
        </p:txBody>
      </p:sp>
      <p:sp>
        <p:nvSpPr>
          <p:cNvPr id="4" name="Title 1">
            <a:extLst>
              <a:ext uri="{FF2B5EF4-FFF2-40B4-BE49-F238E27FC236}">
                <a16:creationId xmlns:a16="http://schemas.microsoft.com/office/drawing/2014/main" id="{6A3448D9-F694-4396-899C-8A70772323CA}"/>
              </a:ext>
            </a:extLst>
          </p:cNvPr>
          <p:cNvSpPr>
            <a:spLocks noGrp="1"/>
          </p:cNvSpPr>
          <p:nvPr>
            <p:ph type="ctrTitle"/>
          </p:nvPr>
        </p:nvSpPr>
        <p:spPr>
          <a:xfrm>
            <a:off x="1155865" y="2036618"/>
            <a:ext cx="9686306" cy="1045028"/>
          </a:xfrm>
        </p:spPr>
        <p:txBody>
          <a:bodyPr>
            <a:noAutofit/>
          </a:bodyPr>
          <a:lstStyle/>
          <a:p>
            <a:r>
              <a:rPr lang="en-US" sz="3200" dirty="0">
                <a:latin typeface="Times New Roman" panose="02020603050405020304" pitchFamily="18" charset="0"/>
                <a:cs typeface="Times New Roman" panose="02020603050405020304" pitchFamily="18" charset="0"/>
              </a:rPr>
              <a:t>Using the ESM-3 Model to Predict Cross-Species Avian Influenza Mutations Based on Known Mutants</a:t>
            </a:r>
            <a:endParaRPr lang="en-US" sz="3200"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5936C257-807B-44B2-8BE7-69EB8598CC76}"/>
              </a:ext>
            </a:extLst>
          </p:cNvPr>
          <p:cNvGrpSpPr/>
          <p:nvPr/>
        </p:nvGrpSpPr>
        <p:grpSpPr>
          <a:xfrm>
            <a:off x="248902" y="182402"/>
            <a:ext cx="5497693" cy="1267256"/>
            <a:chOff x="248902" y="182402"/>
            <a:chExt cx="5497693" cy="1267256"/>
          </a:xfrm>
        </p:grpSpPr>
        <p:pic>
          <p:nvPicPr>
            <p:cNvPr id="6" name="Picture 5" descr="A logo with text on it&#10;&#10;Description automatically generated">
              <a:extLst>
                <a:ext uri="{FF2B5EF4-FFF2-40B4-BE49-F238E27FC236}">
                  <a16:creationId xmlns:a16="http://schemas.microsoft.com/office/drawing/2014/main" id="{B198776E-AF6B-49A6-A770-F4EC1B5F4DC5}"/>
                </a:ext>
              </a:extLst>
            </p:cNvPr>
            <p:cNvPicPr>
              <a:picLocks noChangeAspect="1"/>
            </p:cNvPicPr>
            <p:nvPr/>
          </p:nvPicPr>
          <p:blipFill>
            <a:blip r:embed="rId2"/>
            <a:stretch>
              <a:fillRect/>
            </a:stretch>
          </p:blipFill>
          <p:spPr>
            <a:xfrm>
              <a:off x="3653492" y="182402"/>
              <a:ext cx="2093103" cy="1267256"/>
            </a:xfrm>
            <a:prstGeom prst="rect">
              <a:avLst/>
            </a:prstGeom>
          </p:spPr>
        </p:pic>
        <p:pic>
          <p:nvPicPr>
            <p:cNvPr id="7" name="Picture 6">
              <a:extLst>
                <a:ext uri="{FF2B5EF4-FFF2-40B4-BE49-F238E27FC236}">
                  <a16:creationId xmlns:a16="http://schemas.microsoft.com/office/drawing/2014/main" id="{90635B69-39E7-4852-90B8-26320D76486E}"/>
                </a:ext>
              </a:extLst>
            </p:cNvPr>
            <p:cNvPicPr>
              <a:picLocks noChangeAspect="1"/>
            </p:cNvPicPr>
            <p:nvPr/>
          </p:nvPicPr>
          <p:blipFill>
            <a:blip r:embed="rId3"/>
            <a:stretch>
              <a:fillRect/>
            </a:stretch>
          </p:blipFill>
          <p:spPr>
            <a:xfrm>
              <a:off x="248902" y="319166"/>
              <a:ext cx="3350813" cy="1130492"/>
            </a:xfrm>
            <a:prstGeom prst="rect">
              <a:avLst/>
            </a:prstGeom>
          </p:spPr>
        </p:pic>
      </p:grpSp>
    </p:spTree>
    <p:extLst>
      <p:ext uri="{BB962C8B-B14F-4D97-AF65-F5344CB8AC3E}">
        <p14:creationId xmlns:p14="http://schemas.microsoft.com/office/powerpoint/2010/main" val="484961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3: </a:t>
            </a:r>
            <a:br>
              <a:rPr lang="en-US" sz="3200" dirty="0">
                <a:latin typeface="+mn-lt"/>
                <a:ea typeface="+mn-ea"/>
                <a:cs typeface="+mn-cs"/>
              </a:rPr>
            </a:br>
            <a:r>
              <a:rPr lang="en-US" sz="3200" b="1" dirty="0"/>
              <a:t>Reverse Genetics and Virus Infection Experiment</a:t>
            </a:r>
            <a:endParaRPr lang="en-US" sz="3200" dirty="0">
              <a:latin typeface="+mn-lt"/>
              <a:ea typeface="+mn-ea"/>
              <a:cs typeface="+mn-cs"/>
            </a:endParaRP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3046988"/>
          </a:xfrm>
          <a:prstGeom prst="rect">
            <a:avLst/>
          </a:prstGeom>
        </p:spPr>
        <p:txBody>
          <a:bodyPr wrap="square">
            <a:spAutoFit/>
          </a:bodyPr>
          <a:lstStyle/>
          <a:p>
            <a:r>
              <a:rPr lang="en-US" sz="2400" b="1" dirty="0"/>
              <a:t>Reverse Genetics and Virus Infection Experiment</a:t>
            </a:r>
          </a:p>
          <a:p>
            <a:endParaRPr lang="en-US" sz="2400" b="1" dirty="0"/>
          </a:p>
          <a:p>
            <a:pPr marL="342900" indent="-342900">
              <a:buFont typeface="Wingdings" panose="05000000000000000000" pitchFamily="2" charset="2"/>
              <a:buChar char="q"/>
            </a:pPr>
            <a:r>
              <a:rPr lang="en-US" sz="2400" dirty="0"/>
              <a:t>Recombinant viruses with or without mutations such as Q226L are constructed using reverse genetics to generate two groups of viruses.</a:t>
            </a:r>
          </a:p>
          <a:p>
            <a:endParaRPr lang="en-US" sz="2400" dirty="0"/>
          </a:p>
          <a:p>
            <a:pPr marL="342900" indent="-342900">
              <a:buFont typeface="Wingdings" panose="05000000000000000000" pitchFamily="2" charset="2"/>
              <a:buChar char="q"/>
            </a:pPr>
            <a:r>
              <a:rPr lang="en-US" sz="2400" dirty="0"/>
              <a:t>The infection efficiency and replication capacity of the two groups of viruses are compared in cell lines expressing different sialic acid receptors (e.g., avian cells and human upper respiratory tract cells).</a:t>
            </a:r>
          </a:p>
        </p:txBody>
      </p:sp>
      <p:sp>
        <p:nvSpPr>
          <p:cNvPr id="3" name="Rectangle 2">
            <a:extLst>
              <a:ext uri="{FF2B5EF4-FFF2-40B4-BE49-F238E27FC236}">
                <a16:creationId xmlns:a16="http://schemas.microsoft.com/office/drawing/2014/main" id="{7E32B987-7259-4467-8CCE-2F82CD04BCF3}"/>
              </a:ext>
            </a:extLst>
          </p:cNvPr>
          <p:cNvSpPr/>
          <p:nvPr/>
        </p:nvSpPr>
        <p:spPr>
          <a:xfrm>
            <a:off x="2560931" y="5342791"/>
            <a:ext cx="4804713" cy="461665"/>
          </a:xfrm>
          <a:prstGeom prst="rect">
            <a:avLst/>
          </a:prstGeom>
        </p:spPr>
        <p:txBody>
          <a:bodyPr wrap="none">
            <a:spAutoFit/>
          </a:bodyPr>
          <a:lstStyle/>
          <a:p>
            <a:r>
              <a:rPr lang="en-US" sz="2400" dirty="0">
                <a:solidFill>
                  <a:srgbClr val="FF0000"/>
                </a:solidFill>
              </a:rPr>
              <a:t>This is a cell-line-based in vitro study.</a:t>
            </a:r>
          </a:p>
        </p:txBody>
      </p:sp>
    </p:spTree>
    <p:extLst>
      <p:ext uri="{BB962C8B-B14F-4D97-AF65-F5344CB8AC3E}">
        <p14:creationId xmlns:p14="http://schemas.microsoft.com/office/powerpoint/2010/main" val="19563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8781062" cy="923330"/>
          </a:xfrm>
          <a:prstGeom prst="rect">
            <a:avLst/>
          </a:prstGeom>
        </p:spPr>
        <p:txBody>
          <a:bodyPr wrap="square">
            <a:spAutoFit/>
          </a:bodyPr>
          <a:lstStyle/>
          <a:p>
            <a:r>
              <a:rPr lang="en-US" altLang="zh-CN" sz="5400" b="1" dirty="0"/>
              <a:t>Thanks for your</a:t>
            </a:r>
            <a:r>
              <a:rPr lang="zh-CN" altLang="en-US" sz="5400" b="1" dirty="0"/>
              <a:t> </a:t>
            </a:r>
            <a:r>
              <a:rPr lang="en-US" altLang="zh-CN" sz="5400" b="1" dirty="0"/>
              <a:t>attention.</a:t>
            </a:r>
            <a:endParaRPr lang="en-US" sz="5400" dirty="0"/>
          </a:p>
        </p:txBody>
      </p:sp>
    </p:spTree>
    <p:extLst>
      <p:ext uri="{BB962C8B-B14F-4D97-AF65-F5344CB8AC3E}">
        <p14:creationId xmlns:p14="http://schemas.microsoft.com/office/powerpoint/2010/main" val="376232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fontScale="90000"/>
          </a:bodyPr>
          <a:lstStyle/>
          <a:p>
            <a:r>
              <a:rPr lang="en-US" sz="4000" dirty="0">
                <a:latin typeface="+mn-lt"/>
                <a:ea typeface="+mn-ea"/>
                <a:cs typeface="+mn-cs"/>
              </a:rPr>
              <a:t>HA protein mutation Q226L (USA, 2024)</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528453" y="1456814"/>
            <a:ext cx="11109366" cy="4753981"/>
          </a:xfrm>
        </p:spPr>
        <p:txBody>
          <a:bodyPr>
            <a:normAutofit fontScale="32500" lnSpcReduction="20000"/>
          </a:bodyPr>
          <a:lstStyle/>
          <a:p>
            <a:pPr>
              <a:lnSpc>
                <a:spcPct val="100000"/>
              </a:lnSpc>
              <a:buFont typeface="Wingdings" panose="05000000000000000000" pitchFamily="2" charset="2"/>
              <a:buChar char="q"/>
            </a:pPr>
            <a:r>
              <a:rPr lang="en-US" sz="6200" dirty="0"/>
              <a:t>This mutation alters the viral hemagglutinin (HA) binding preference from the </a:t>
            </a:r>
            <a:r>
              <a:rPr lang="en-US" sz="6200" dirty="0">
                <a:solidFill>
                  <a:srgbClr val="FF0000"/>
                </a:solidFill>
              </a:rPr>
              <a:t>avian</a:t>
            </a:r>
            <a:r>
              <a:rPr lang="en-US" sz="6200" dirty="0"/>
              <a:t> α2,3-linked sialic acid receptor to the α2,6-linked sialic acid receptor, which is predominantly expressed in the </a:t>
            </a:r>
            <a:r>
              <a:rPr lang="en-US" sz="6200" dirty="0">
                <a:solidFill>
                  <a:srgbClr val="FF0000"/>
                </a:solidFill>
              </a:rPr>
              <a:t>human</a:t>
            </a:r>
            <a:r>
              <a:rPr lang="en-US" sz="6200" dirty="0"/>
              <a:t> upper respiratory tract. </a:t>
            </a:r>
          </a:p>
          <a:p>
            <a:pPr>
              <a:lnSpc>
                <a:spcPct val="100000"/>
              </a:lnSpc>
              <a:buFont typeface="Wingdings" panose="05000000000000000000" pitchFamily="2" charset="2"/>
              <a:buChar char="q"/>
            </a:pPr>
            <a:r>
              <a:rPr lang="en-US" sz="6200" dirty="0"/>
              <a:t>This mutation has recently been validated in laboratory experiments on H5N1 viruses isolated from American dairy cattle. </a:t>
            </a:r>
          </a:p>
          <a:p>
            <a:pPr>
              <a:lnSpc>
                <a:spcPct val="100000"/>
              </a:lnSpc>
              <a:buFont typeface="Wingdings" panose="05000000000000000000" pitchFamily="2" charset="2"/>
              <a:buChar char="q"/>
            </a:pPr>
            <a:r>
              <a:rPr lang="en-US" sz="6200" dirty="0"/>
              <a:t>This infection case was identified in Texas, USA, and was first reported in early 2024.</a:t>
            </a:r>
          </a:p>
          <a:p>
            <a:pPr>
              <a:lnSpc>
                <a:spcPct val="100000"/>
              </a:lnSpc>
              <a:buFont typeface="Wingdings" panose="05000000000000000000" pitchFamily="2" charset="2"/>
              <a:buChar char="q"/>
            </a:pPr>
            <a:r>
              <a:rPr lang="en-US" sz="6200" dirty="0"/>
              <a:t>Experimental data indicate the presence of the Q226L mutation in H5N1 viruses isolated from </a:t>
            </a:r>
            <a:r>
              <a:rPr lang="en-US" sz="6200" dirty="0">
                <a:solidFill>
                  <a:srgbClr val="FF0000"/>
                </a:solidFill>
              </a:rPr>
              <a:t>dairy </a:t>
            </a:r>
            <a:r>
              <a:rPr lang="en-US" sz="6200" dirty="0" err="1">
                <a:solidFill>
                  <a:srgbClr val="FF0000"/>
                </a:solidFill>
              </a:rPr>
              <a:t>cattles</a:t>
            </a:r>
            <a:r>
              <a:rPr lang="en-US" sz="6200" dirty="0">
                <a:solidFill>
                  <a:srgbClr val="FF0000"/>
                </a:solidFill>
              </a:rPr>
              <a:t> </a:t>
            </a:r>
            <a:r>
              <a:rPr lang="en-US" sz="6200" dirty="0"/>
              <a:t>in the United States, suggesting that even a single amino acid substitution can enhance the virus's potential to infect human cells.</a:t>
            </a:r>
          </a:p>
          <a:p>
            <a:endParaRPr lang="en-US" sz="6200" dirty="0"/>
          </a:p>
          <a:p>
            <a:pPr lvl="1"/>
            <a:r>
              <a:rPr lang="en-US" sz="6200" dirty="0"/>
              <a:t>A single mutation in bovine influenza H5N1 hemagglutinin switches specificity to human receptor</a:t>
            </a:r>
            <a:r>
              <a:rPr lang="zh-CN" altLang="en-US" sz="6200" dirty="0"/>
              <a:t>：</a:t>
            </a:r>
            <a:r>
              <a:rPr lang="en-US" sz="6200" u="sng" dirty="0"/>
              <a:t>https://www.science.org/doi/10.1126/science.adt0180</a:t>
            </a:r>
            <a:endParaRPr lang="en-US" sz="6200" dirty="0"/>
          </a:p>
          <a:p>
            <a:pPr lvl="1"/>
            <a:r>
              <a:rPr lang="en-US" sz="6200" dirty="0"/>
              <a:t>Single mutation in H5N1 influenza surface protein could enable easier human infection</a:t>
            </a:r>
            <a:r>
              <a:rPr lang="zh-CN" altLang="en-US" sz="6200" dirty="0"/>
              <a:t>： </a:t>
            </a:r>
            <a:endParaRPr lang="en-US" altLang="zh-CN" sz="6200" dirty="0"/>
          </a:p>
          <a:p>
            <a:pPr marL="457200" lvl="1" indent="0">
              <a:buNone/>
            </a:pPr>
            <a:r>
              <a:rPr lang="en-US" sz="6200" dirty="0"/>
              <a:t>    https://www.nih.gov/news-events/news-releases/single-mutation-h5n1-influenza-surface-protein-could-enable-easier-human- infection</a:t>
            </a:r>
          </a:p>
          <a:p>
            <a:pPr>
              <a:lnSpc>
                <a:spcPct val="100000"/>
              </a:lnSpc>
              <a:buFont typeface="Wingdings" panose="05000000000000000000" pitchFamily="2" charset="2"/>
              <a:buChar char="q"/>
            </a:pPr>
            <a:endParaRPr lang="en-US"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127910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3200" dirty="0">
                <a:latin typeface="+mn-lt"/>
                <a:ea typeface="+mn-ea"/>
                <a:cs typeface="+mn-cs"/>
              </a:rPr>
              <a:t>PB2 protein mutation </a:t>
            </a:r>
            <a:r>
              <a:rPr lang="en-US" sz="3200" b="1" dirty="0"/>
              <a:t>E627K (Hong Kang, 1997)</a:t>
            </a:r>
            <a:endParaRPr lang="en-US" sz="3200" dirty="0">
              <a:latin typeface="+mn-lt"/>
              <a:ea typeface="+mn-ea"/>
              <a:cs typeface="+mn-cs"/>
            </a:endParaRP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795647" y="1207432"/>
            <a:ext cx="10669979" cy="3002371"/>
          </a:xfrm>
        </p:spPr>
        <p:txBody>
          <a:bodyPr>
            <a:normAutofit fontScale="92500"/>
          </a:bodyPr>
          <a:lstStyle/>
          <a:p>
            <a:pPr>
              <a:lnSpc>
                <a:spcPct val="100000"/>
              </a:lnSpc>
            </a:pPr>
            <a:endParaRPr lang="en-US" sz="2000" dirty="0"/>
          </a:p>
          <a:p>
            <a:pPr marL="0" indent="0">
              <a:lnSpc>
                <a:spcPct val="100000"/>
              </a:lnSpc>
              <a:buNone/>
            </a:pPr>
            <a:r>
              <a:rPr lang="en-US" sz="3900" dirty="0"/>
              <a:t>Multiple studies have shown that E627K is closely associated with cross-species transmission in the H5N1 human infection cases that broke out in Hong Kong in 1997 and in subsequent animal model experiments.</a:t>
            </a:r>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5" name="Rectangle 4">
            <a:extLst>
              <a:ext uri="{FF2B5EF4-FFF2-40B4-BE49-F238E27FC236}">
                <a16:creationId xmlns:a16="http://schemas.microsoft.com/office/drawing/2014/main" id="{0570C048-867A-4E66-85C4-6837203A41FC}"/>
              </a:ext>
            </a:extLst>
          </p:cNvPr>
          <p:cNvSpPr/>
          <p:nvPr/>
        </p:nvSpPr>
        <p:spPr>
          <a:xfrm>
            <a:off x="795647" y="4465628"/>
            <a:ext cx="8803574" cy="1754326"/>
          </a:xfrm>
          <a:prstGeom prst="rect">
            <a:avLst/>
          </a:prstGeom>
        </p:spPr>
        <p:txBody>
          <a:bodyPr wrap="square">
            <a:spAutoFit/>
          </a:bodyPr>
          <a:lstStyle/>
          <a:p>
            <a:r>
              <a:rPr lang="en-US" dirty="0"/>
              <a:t>Hatta M, Gao P, </a:t>
            </a:r>
            <a:r>
              <a:rPr lang="en-US" dirty="0" err="1"/>
              <a:t>Halfmann</a:t>
            </a:r>
            <a:r>
              <a:rPr lang="en-US" dirty="0"/>
              <a:t> P, </a:t>
            </a:r>
            <a:r>
              <a:rPr lang="en-US" dirty="0" err="1"/>
              <a:t>Kawaoka</a:t>
            </a:r>
            <a:r>
              <a:rPr lang="en-US" dirty="0"/>
              <a:t> Y. (2001)</a:t>
            </a:r>
            <a:br>
              <a:rPr lang="en-US" dirty="0"/>
            </a:br>
            <a:r>
              <a:rPr lang="en-US" dirty="0"/>
              <a:t> “Molecular basis for high virulence of Hong Kong H5N1 influenza A viruses.”</a:t>
            </a:r>
            <a:br>
              <a:rPr lang="en-US" dirty="0"/>
            </a:br>
            <a:r>
              <a:rPr lang="en-US" dirty="0"/>
              <a:t> </a:t>
            </a:r>
            <a:r>
              <a:rPr lang="en-US" i="1" dirty="0"/>
              <a:t>Science, 293(5536):1840–1842.</a:t>
            </a:r>
          </a:p>
          <a:p>
            <a:r>
              <a:rPr lang="en-US" dirty="0"/>
              <a:t>This paper investigated the virulence of H5N1 viruses from the 1997 Hong Kong outbreak. It demonstrated that the E627K mutation in PB2 contributes significantly to the high pathogenicity and efficient replication of these viruses in mammals.</a:t>
            </a:r>
          </a:p>
        </p:txBody>
      </p:sp>
    </p:spTree>
    <p:extLst>
      <p:ext uri="{BB962C8B-B14F-4D97-AF65-F5344CB8AC3E}">
        <p14:creationId xmlns:p14="http://schemas.microsoft.com/office/powerpoint/2010/main" val="179138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PB2 protein mutation D701N</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5" name="Rectangle 4">
            <a:extLst>
              <a:ext uri="{FF2B5EF4-FFF2-40B4-BE49-F238E27FC236}">
                <a16:creationId xmlns:a16="http://schemas.microsoft.com/office/drawing/2014/main" id="{759F11BF-17E8-4D00-A015-1D428A90579F}"/>
              </a:ext>
            </a:extLst>
          </p:cNvPr>
          <p:cNvSpPr/>
          <p:nvPr/>
        </p:nvSpPr>
        <p:spPr>
          <a:xfrm>
            <a:off x="946067" y="1606420"/>
            <a:ext cx="9444842" cy="2062103"/>
          </a:xfrm>
          <a:prstGeom prst="rect">
            <a:avLst/>
          </a:prstGeom>
        </p:spPr>
        <p:txBody>
          <a:bodyPr wrap="square">
            <a:spAutoFit/>
          </a:bodyPr>
          <a:lstStyle/>
          <a:p>
            <a:r>
              <a:rPr lang="en-US" sz="3200" dirty="0"/>
              <a:t>This mutation has also been shown to help increase the virus's adaptability in mammalian cells, improve the interaction between the virus and the host cell nucleus, and promote viral replication.</a:t>
            </a:r>
          </a:p>
        </p:txBody>
      </p:sp>
      <p:sp>
        <p:nvSpPr>
          <p:cNvPr id="6" name="Rectangle 5">
            <a:extLst>
              <a:ext uri="{FF2B5EF4-FFF2-40B4-BE49-F238E27FC236}">
                <a16:creationId xmlns:a16="http://schemas.microsoft.com/office/drawing/2014/main" id="{D62B3963-8BC9-4E27-A893-4ED0AA1B04C1}"/>
              </a:ext>
            </a:extLst>
          </p:cNvPr>
          <p:cNvSpPr/>
          <p:nvPr/>
        </p:nvSpPr>
        <p:spPr>
          <a:xfrm>
            <a:off x="838200" y="3725665"/>
            <a:ext cx="10645238" cy="923330"/>
          </a:xfrm>
          <a:prstGeom prst="rect">
            <a:avLst/>
          </a:prstGeom>
        </p:spPr>
        <p:txBody>
          <a:bodyPr wrap="square">
            <a:spAutoFit/>
          </a:bodyPr>
          <a:lstStyle/>
          <a:p>
            <a:r>
              <a:rPr lang="en-US" dirty="0"/>
              <a:t>Soh YQ, et al. (2019)</a:t>
            </a:r>
            <a:br>
              <a:rPr lang="en-US" dirty="0"/>
            </a:br>
            <a:r>
              <a:rPr lang="en-US" dirty="0"/>
              <a:t> “Comprehensive mapping of adaptation of the avian influenza polymerase protein PB2 to humans.”</a:t>
            </a:r>
            <a:br>
              <a:rPr lang="en-US" dirty="0"/>
            </a:br>
            <a:r>
              <a:rPr lang="en-US" dirty="0"/>
              <a:t> </a:t>
            </a:r>
            <a:r>
              <a:rPr lang="en-US" i="1" dirty="0" err="1"/>
              <a:t>eLife</a:t>
            </a:r>
            <a:r>
              <a:rPr lang="en-US" i="1" dirty="0"/>
              <a:t>, 8:e45079.</a:t>
            </a:r>
            <a:endParaRPr lang="en-US" dirty="0"/>
          </a:p>
        </p:txBody>
      </p:sp>
      <p:sp>
        <p:nvSpPr>
          <p:cNvPr id="7" name="Rectangle 6">
            <a:extLst>
              <a:ext uri="{FF2B5EF4-FFF2-40B4-BE49-F238E27FC236}">
                <a16:creationId xmlns:a16="http://schemas.microsoft.com/office/drawing/2014/main" id="{8751B063-88F4-47E0-A6BF-3232FAD6B754}"/>
              </a:ext>
            </a:extLst>
          </p:cNvPr>
          <p:cNvSpPr/>
          <p:nvPr/>
        </p:nvSpPr>
        <p:spPr>
          <a:xfrm>
            <a:off x="735021" y="4850348"/>
            <a:ext cx="10598728" cy="646331"/>
          </a:xfrm>
          <a:prstGeom prst="rect">
            <a:avLst/>
          </a:prstGeom>
        </p:spPr>
        <p:txBody>
          <a:bodyPr wrap="square">
            <a:spAutoFit/>
          </a:bodyPr>
          <a:lstStyle/>
          <a:p>
            <a:r>
              <a:rPr lang="en-US" dirty="0"/>
              <a:t>Gabriel, et al. (2005). </a:t>
            </a:r>
            <a:r>
              <a:rPr lang="en-US" i="1" dirty="0"/>
              <a:t>The viral polymerase mediates adaptation of an avian influenza virus to a mammalian host</a:t>
            </a:r>
            <a:r>
              <a:rPr lang="en-US" dirty="0"/>
              <a:t>. Proceedings of the National Academy of Sciences, 102(51), 18590–18595.</a:t>
            </a:r>
          </a:p>
        </p:txBody>
      </p:sp>
      <p:sp>
        <p:nvSpPr>
          <p:cNvPr id="8" name="Rectangle 7">
            <a:extLst>
              <a:ext uri="{FF2B5EF4-FFF2-40B4-BE49-F238E27FC236}">
                <a16:creationId xmlns:a16="http://schemas.microsoft.com/office/drawing/2014/main" id="{F59DF3E4-055E-4EE1-A454-AC9AFF3C0607}"/>
              </a:ext>
            </a:extLst>
          </p:cNvPr>
          <p:cNvSpPr/>
          <p:nvPr/>
        </p:nvSpPr>
        <p:spPr>
          <a:xfrm>
            <a:off x="722636" y="5874077"/>
            <a:ext cx="10746727" cy="646331"/>
          </a:xfrm>
          <a:prstGeom prst="rect">
            <a:avLst/>
          </a:prstGeom>
        </p:spPr>
        <p:txBody>
          <a:bodyPr wrap="square">
            <a:spAutoFit/>
          </a:bodyPr>
          <a:lstStyle/>
          <a:p>
            <a:r>
              <a:rPr lang="en-US" dirty="0" err="1"/>
              <a:t>Duan</a:t>
            </a:r>
            <a:r>
              <a:rPr lang="en-US" dirty="0"/>
              <a:t> et al. (2014). "D701N mutation in the PB2 protein contributes to the pathogenicity of H5N1 avian influenza viruses in mammals." Frontiers in Microbiology, 5:642.</a:t>
            </a:r>
          </a:p>
        </p:txBody>
      </p:sp>
    </p:spTree>
    <p:extLst>
      <p:ext uri="{BB962C8B-B14F-4D97-AF65-F5344CB8AC3E}">
        <p14:creationId xmlns:p14="http://schemas.microsoft.com/office/powerpoint/2010/main" val="250043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We have three across species variants </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3" name="Rectangle 2">
            <a:extLst>
              <a:ext uri="{FF2B5EF4-FFF2-40B4-BE49-F238E27FC236}">
                <a16:creationId xmlns:a16="http://schemas.microsoft.com/office/drawing/2014/main" id="{B767D76C-9398-4CF7-980F-30BAB066D12B}"/>
              </a:ext>
            </a:extLst>
          </p:cNvPr>
          <p:cNvSpPr/>
          <p:nvPr/>
        </p:nvSpPr>
        <p:spPr>
          <a:xfrm>
            <a:off x="1276598" y="1594693"/>
            <a:ext cx="10361220" cy="4062651"/>
          </a:xfrm>
          <a:prstGeom prst="rect">
            <a:avLst/>
          </a:prstGeom>
        </p:spPr>
        <p:txBody>
          <a:bodyPr wrap="square">
            <a:spAutoFit/>
          </a:bodyPr>
          <a:lstStyle/>
          <a:p>
            <a:r>
              <a:rPr lang="en-US" sz="2400" dirty="0"/>
              <a:t>HA protein: Q226L;</a:t>
            </a:r>
          </a:p>
          <a:p>
            <a:r>
              <a:rPr lang="en-US" sz="2400" dirty="0"/>
              <a:t>PB2 protein: E627K;</a:t>
            </a:r>
          </a:p>
          <a:p>
            <a:r>
              <a:rPr lang="en-US" sz="2400" dirty="0"/>
              <a:t>PB2 protein: D701N.</a:t>
            </a:r>
          </a:p>
          <a:p>
            <a:endParaRPr lang="en-US" sz="2400" dirty="0"/>
          </a:p>
          <a:p>
            <a:pPr marL="342900" indent="-342900">
              <a:buFont typeface="Wingdings" panose="05000000000000000000" pitchFamily="2" charset="2"/>
              <a:buChar char="Ø"/>
            </a:pPr>
            <a:r>
              <a:rPr lang="en-US" sz="2400" dirty="0"/>
              <a:t>Based on the three mutants of the two proteins, we can use the ESM-3 protein language model to generate many mutants similar to these three mutants.</a:t>
            </a:r>
          </a:p>
          <a:p>
            <a:pPr marL="342900" indent="-342900">
              <a:buFont typeface="Wingdings" panose="05000000000000000000" pitchFamily="2" charset="2"/>
              <a:buChar char="Ø"/>
            </a:pPr>
            <a:r>
              <a:rPr lang="en-US" sz="2400" dirty="0"/>
              <a:t>Use computational and biological experimental methods to verify that the proteins we generated have the ability to spread across species. </a:t>
            </a:r>
          </a:p>
          <a:p>
            <a:pPr marL="342900" indent="-342900">
              <a:buFont typeface="Wingdings" panose="05000000000000000000" pitchFamily="2" charset="2"/>
              <a:buChar char="Ø"/>
            </a:pPr>
            <a:r>
              <a:rPr lang="en-US" sz="2400" dirty="0"/>
              <a:t>The purpose of this study is to predict possible cross-species mutants in the future and provide a basis for future epidemic prevention and control. </a:t>
            </a:r>
          </a:p>
          <a:p>
            <a:r>
              <a:rPr lang="en-US" dirty="0"/>
              <a:t>  </a:t>
            </a:r>
          </a:p>
        </p:txBody>
      </p:sp>
    </p:spTree>
    <p:extLst>
      <p:ext uri="{BB962C8B-B14F-4D97-AF65-F5344CB8AC3E}">
        <p14:creationId xmlns:p14="http://schemas.microsoft.com/office/powerpoint/2010/main" val="14336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fontScale="90000"/>
          </a:bodyPr>
          <a:lstStyle/>
          <a:p>
            <a:r>
              <a:rPr lang="en-US" sz="4000" dirty="0">
                <a:latin typeface="+mn-lt"/>
                <a:ea typeface="+mn-ea"/>
                <a:cs typeface="+mn-cs"/>
              </a:rPr>
              <a:t>Ethical and legal compliance considerations</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9149937" cy="3002371"/>
          </a:xfrm>
        </p:spPr>
        <p:txBody>
          <a:bodyPr>
            <a:normAutofit/>
          </a:bodyPr>
          <a:lstStyle/>
          <a:p>
            <a:pPr marL="0" indent="0">
              <a:lnSpc>
                <a:spcPct val="100000"/>
              </a:lnSpc>
              <a:buNone/>
            </a:pPr>
            <a:r>
              <a:rPr lang="en-US" sz="4000" dirty="0"/>
              <a:t>Since the generated mutants are dangerous, we will ensure that all research steps comply with relevant legal, ethical and international regulations.</a:t>
            </a:r>
          </a:p>
          <a:p>
            <a:pPr>
              <a:lnSpc>
                <a:spcPct val="100000"/>
              </a:lnSpc>
            </a:pPr>
            <a:endParaRPr lang="en-US" sz="1600"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222654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Verification by computational methods</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2" y="1711487"/>
            <a:ext cx="9748053" cy="1938992"/>
          </a:xfrm>
          <a:prstGeom prst="rect">
            <a:avLst/>
          </a:prstGeom>
        </p:spPr>
        <p:txBody>
          <a:bodyPr wrap="none">
            <a:spAutoFit/>
          </a:bodyPr>
          <a:lstStyle/>
          <a:p>
            <a:pPr marL="285750" indent="-285750">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Protein structure prediction </a:t>
            </a:r>
            <a:r>
              <a:rPr lang="en-US" altLang="zh-CN" sz="2400" dirty="0">
                <a:latin typeface="Times New Roman" panose="02020603050405020304" pitchFamily="18" charset="0"/>
                <a:ea typeface="Times New Roman" panose="02020603050405020304" pitchFamily="18" charset="0"/>
              </a:rPr>
              <a:t>using </a:t>
            </a:r>
            <a:r>
              <a:rPr lang="en-US" altLang="zh-CN" sz="2400" dirty="0" err="1">
                <a:latin typeface="Times New Roman" panose="02020603050405020304" pitchFamily="18" charset="0"/>
                <a:ea typeface="Times New Roman" panose="02020603050405020304" pitchFamily="18" charset="0"/>
              </a:rPr>
              <a:t>Alphafold</a:t>
            </a:r>
            <a:r>
              <a:rPr lang="en-US" altLang="zh-CN" sz="2400" dirty="0">
                <a:latin typeface="Times New Roman" panose="02020603050405020304" pitchFamily="18" charset="0"/>
                <a:ea typeface="Times New Roman" panose="02020603050405020304" pitchFamily="18" charset="0"/>
              </a:rPr>
              <a:t> 3</a:t>
            </a:r>
            <a:r>
              <a:rPr lang="zh-CN" altLang="en-US" sz="2400" dirty="0">
                <a:latin typeface="Times New Roman" panose="02020603050405020304" pitchFamily="18" charset="0"/>
                <a:ea typeface="Times New Roman" panose="02020603050405020304" pitchFamily="18" charset="0"/>
              </a:rPr>
              <a:t>；</a:t>
            </a:r>
            <a:endParaRPr lang="en-US" altLang="zh-CN" sz="2400" dirty="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rPr>
              <a:t>Molecular docking by using </a:t>
            </a:r>
            <a:r>
              <a:rPr lang="en-US" sz="2400" dirty="0" err="1">
                <a:latin typeface="Times New Roman" panose="02020603050405020304" pitchFamily="18" charset="0"/>
              </a:rPr>
              <a:t>AutoDock</a:t>
            </a:r>
            <a:r>
              <a:rPr lang="en-US" sz="2400" dirty="0">
                <a:latin typeface="Times New Roman" panose="02020603050405020304" pitchFamily="18" charset="0"/>
              </a:rPr>
              <a:t>;</a:t>
            </a:r>
          </a:p>
          <a:p>
            <a:endParaRPr lang="en-US" sz="2400" dirty="0">
              <a:latin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rPr>
              <a:t>Molecular dynamics simulation and free energy calculation using AMBER.</a:t>
            </a:r>
          </a:p>
        </p:txBody>
      </p:sp>
    </p:spTree>
    <p:extLst>
      <p:ext uri="{BB962C8B-B14F-4D97-AF65-F5344CB8AC3E}">
        <p14:creationId xmlns:p14="http://schemas.microsoft.com/office/powerpoint/2010/main" val="56072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1: </a:t>
            </a:r>
            <a:br>
              <a:rPr lang="en-US" sz="3200" dirty="0">
                <a:latin typeface="+mn-lt"/>
                <a:ea typeface="+mn-ea"/>
                <a:cs typeface="+mn-cs"/>
              </a:rPr>
            </a:br>
            <a:r>
              <a:rPr lang="en-US" sz="3200" dirty="0">
                <a:latin typeface="+mn-lt"/>
                <a:ea typeface="+mn-ea"/>
                <a:cs typeface="+mn-cs"/>
              </a:rPr>
              <a:t>Receptor binding affinity measurement</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1938992"/>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Surface Plasmon Resonance (SPR): </a:t>
            </a:r>
          </a:p>
          <a:p>
            <a:endParaRPr lang="en-US" sz="2400" dirty="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Use SPR experiments to measure association and dissociation rates for wild-type HA and mutant HA (e.g., with Q226L mutation)  proteins binding to </a:t>
            </a:r>
            <a:r>
              <a:rPr lang="el-GR" sz="2400" dirty="0">
                <a:latin typeface="Times New Roman" panose="02020603050405020304" pitchFamily="18" charset="0"/>
                <a:ea typeface="Times New Roman" panose="02020603050405020304" pitchFamily="18" charset="0"/>
              </a:rPr>
              <a:t>α2,6 </a:t>
            </a:r>
            <a:r>
              <a:rPr lang="en-US" sz="2400" dirty="0">
                <a:latin typeface="Times New Roman" panose="02020603050405020304" pitchFamily="18" charset="0"/>
                <a:ea typeface="Times New Roman" panose="02020603050405020304" pitchFamily="18" charset="0"/>
              </a:rPr>
              <a:t>sialic acid receptors,  calculating their binding constants (</a:t>
            </a:r>
            <a:r>
              <a:rPr lang="en-US" sz="2400" dirty="0" err="1">
                <a:latin typeface="Times New Roman" panose="02020603050405020304" pitchFamily="18" charset="0"/>
                <a:ea typeface="Times New Roman" panose="02020603050405020304" pitchFamily="18" charset="0"/>
              </a:rPr>
              <a:t>Kd</a:t>
            </a:r>
            <a:r>
              <a:rPr lang="en-US" sz="2400" dirty="0">
                <a:latin typeface="Times New Roman" panose="02020603050405020304" pitchFamily="18" charset="0"/>
                <a:ea typeface="Times New Roman" panose="02020603050405020304" pitchFamily="18" charset="0"/>
              </a:rPr>
              <a:t>).</a:t>
            </a:r>
            <a:endParaRPr lang="en-US" sz="2400" dirty="0"/>
          </a:p>
        </p:txBody>
      </p:sp>
      <p:sp>
        <p:nvSpPr>
          <p:cNvPr id="3" name="Rectangle 2">
            <a:extLst>
              <a:ext uri="{FF2B5EF4-FFF2-40B4-BE49-F238E27FC236}">
                <a16:creationId xmlns:a16="http://schemas.microsoft.com/office/drawing/2014/main" id="{347337FB-06FE-429C-9AD9-6C81F6A424EA}"/>
              </a:ext>
            </a:extLst>
          </p:cNvPr>
          <p:cNvSpPr/>
          <p:nvPr/>
        </p:nvSpPr>
        <p:spPr>
          <a:xfrm>
            <a:off x="2887722" y="4630145"/>
            <a:ext cx="3472169" cy="461665"/>
          </a:xfrm>
          <a:prstGeom prst="rect">
            <a:avLst/>
          </a:prstGeom>
        </p:spPr>
        <p:txBody>
          <a:bodyPr wrap="none">
            <a:spAutoFit/>
          </a:bodyPr>
          <a:lstStyle/>
          <a:p>
            <a:r>
              <a:rPr lang="en-US" sz="2400" dirty="0">
                <a:solidFill>
                  <a:srgbClr val="FF0000"/>
                </a:solidFill>
              </a:rPr>
              <a:t>This is a biochemical assay</a:t>
            </a:r>
          </a:p>
        </p:txBody>
      </p:sp>
    </p:spTree>
    <p:extLst>
      <p:ext uri="{BB962C8B-B14F-4D97-AF65-F5344CB8AC3E}">
        <p14:creationId xmlns:p14="http://schemas.microsoft.com/office/powerpoint/2010/main" val="72366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2: </a:t>
            </a:r>
            <a:br>
              <a:rPr lang="en-US" sz="3200" dirty="0">
                <a:latin typeface="+mn-lt"/>
                <a:ea typeface="+mn-ea"/>
                <a:cs typeface="+mn-cs"/>
              </a:rPr>
            </a:br>
            <a:r>
              <a:rPr lang="en-US" sz="3200" b="1" dirty="0"/>
              <a:t>Glycan Array Experiment</a:t>
            </a:r>
            <a:endParaRPr lang="en-US" sz="3200" dirty="0">
              <a:latin typeface="+mn-lt"/>
              <a:ea typeface="+mn-ea"/>
              <a:cs typeface="+mn-cs"/>
            </a:endParaRP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3046988"/>
          </a:xfrm>
          <a:prstGeom prst="rect">
            <a:avLst/>
          </a:prstGeom>
        </p:spPr>
        <p:txBody>
          <a:bodyPr wrap="square">
            <a:spAutoFit/>
          </a:bodyPr>
          <a:lstStyle/>
          <a:p>
            <a:r>
              <a:rPr lang="en-US" sz="2400" b="1" dirty="0"/>
              <a:t>Glycan Array Experiment</a:t>
            </a:r>
            <a:r>
              <a:rPr lang="zh-CN" altLang="en-US" sz="2400" b="1" dirty="0"/>
              <a:t>：</a:t>
            </a:r>
            <a:endParaRPr lang="en-US" altLang="zh-CN" sz="2400" b="1" dirty="0"/>
          </a:p>
          <a:p>
            <a:endParaRPr lang="en-US" sz="2400" b="1" dirty="0"/>
          </a:p>
          <a:p>
            <a:pPr marL="342900" indent="-342900">
              <a:buFont typeface="Wingdings" panose="05000000000000000000" pitchFamily="2" charset="2"/>
              <a:buChar char="q"/>
            </a:pPr>
            <a:r>
              <a:rPr lang="en-US" sz="2400" dirty="0"/>
              <a:t>The wild-type and mutant HA proteins are individually applied to a glycan array to detect their binding to different types of sialic acid chains (representative of avian and human receptors). </a:t>
            </a:r>
          </a:p>
          <a:p>
            <a:endParaRPr lang="en-US" sz="2400" dirty="0"/>
          </a:p>
          <a:p>
            <a:pPr marL="342900" indent="-342900">
              <a:buFont typeface="Wingdings" panose="05000000000000000000" pitchFamily="2" charset="2"/>
              <a:buChar char="q"/>
            </a:pPr>
            <a:r>
              <a:rPr lang="en-US" sz="2400" dirty="0"/>
              <a:t>This allows for a visual assessment of whether the mutation has altered the receptor binding characteristics.</a:t>
            </a:r>
          </a:p>
        </p:txBody>
      </p:sp>
      <p:sp>
        <p:nvSpPr>
          <p:cNvPr id="3" name="Rectangle 2">
            <a:extLst>
              <a:ext uri="{FF2B5EF4-FFF2-40B4-BE49-F238E27FC236}">
                <a16:creationId xmlns:a16="http://schemas.microsoft.com/office/drawing/2014/main" id="{BB683D2A-AABA-471E-8B99-11F933E1FD0A}"/>
              </a:ext>
            </a:extLst>
          </p:cNvPr>
          <p:cNvSpPr/>
          <p:nvPr/>
        </p:nvSpPr>
        <p:spPr>
          <a:xfrm>
            <a:off x="3256807" y="5465902"/>
            <a:ext cx="3528851" cy="461665"/>
          </a:xfrm>
          <a:prstGeom prst="rect">
            <a:avLst/>
          </a:prstGeom>
        </p:spPr>
        <p:txBody>
          <a:bodyPr wrap="none">
            <a:spAutoFit/>
          </a:bodyPr>
          <a:lstStyle/>
          <a:p>
            <a:r>
              <a:rPr lang="en-US" sz="2400" dirty="0">
                <a:solidFill>
                  <a:srgbClr val="FF0000"/>
                </a:solidFill>
              </a:rPr>
              <a:t>This is a biochemical assay.</a:t>
            </a:r>
          </a:p>
        </p:txBody>
      </p:sp>
    </p:spTree>
    <p:extLst>
      <p:ext uri="{BB962C8B-B14F-4D97-AF65-F5344CB8AC3E}">
        <p14:creationId xmlns:p14="http://schemas.microsoft.com/office/powerpoint/2010/main" val="3206928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TotalTime>
  <Words>825</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等线</vt:lpstr>
      <vt:lpstr>Arial</vt:lpstr>
      <vt:lpstr>Calibri</vt:lpstr>
      <vt:lpstr>Calibri Light</vt:lpstr>
      <vt:lpstr>Times New Roman</vt:lpstr>
      <vt:lpstr>Wingdings</vt:lpstr>
      <vt:lpstr>Office Theme</vt:lpstr>
      <vt:lpstr>Using the ESM-3 Model to Predict Cross-Species Avian Influenza Mutations Based on Known Mutants</vt:lpstr>
      <vt:lpstr>HA protein mutation Q226L (USA, 2024)</vt:lpstr>
      <vt:lpstr>PB2 protein mutation E627K (Hong Kang, 1997)</vt:lpstr>
      <vt:lpstr>PB2 protein mutation D701N</vt:lpstr>
      <vt:lpstr>We have three across species variants </vt:lpstr>
      <vt:lpstr>Ethical and legal compliance considerations</vt:lpstr>
      <vt:lpstr>Verification by computational methods</vt:lpstr>
      <vt:lpstr>Biological experimental verification 1:  Receptor binding affinity measurement</vt:lpstr>
      <vt:lpstr>Biological experimental verification 2:  Glycan Array Experiment</vt:lpstr>
      <vt:lpstr>Biological experimental verification 3:  Reverse Genetics and Virus Infection Experiment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Sihua Peng</dc:creator>
  <cp:lastModifiedBy>Sihua Peng</cp:lastModifiedBy>
  <cp:revision>74</cp:revision>
  <dcterms:created xsi:type="dcterms:W3CDTF">2024-09-18T14:31:44Z</dcterms:created>
  <dcterms:modified xsi:type="dcterms:W3CDTF">2025-02-10T14:53:00Z</dcterms:modified>
</cp:coreProperties>
</file>