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E27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-596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0260-41D9-4965-AE7A-31B748DB51D3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3AD1-93F9-43F4-B525-4D1C76AD4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217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0260-41D9-4965-AE7A-31B748DB51D3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3AD1-93F9-43F4-B525-4D1C76AD4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639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0260-41D9-4965-AE7A-31B748DB51D3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3AD1-93F9-43F4-B525-4D1C76AD4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903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0260-41D9-4965-AE7A-31B748DB51D3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3AD1-93F9-43F4-B525-4D1C76AD4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608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0260-41D9-4965-AE7A-31B748DB51D3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3AD1-93F9-43F4-B525-4D1C76AD4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14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0260-41D9-4965-AE7A-31B748DB51D3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3AD1-93F9-43F4-B525-4D1C76AD4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87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0260-41D9-4965-AE7A-31B748DB51D3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3AD1-93F9-43F4-B525-4D1C76AD4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683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0260-41D9-4965-AE7A-31B748DB51D3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3AD1-93F9-43F4-B525-4D1C76AD4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435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0260-41D9-4965-AE7A-31B748DB51D3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3AD1-93F9-43F4-B525-4D1C76AD4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524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0260-41D9-4965-AE7A-31B748DB51D3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3AD1-93F9-43F4-B525-4D1C76AD4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600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0260-41D9-4965-AE7A-31B748DB51D3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3AD1-93F9-43F4-B525-4D1C76AD4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763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50260-41D9-4965-AE7A-31B748DB51D3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A3AD1-93F9-43F4-B525-4D1C76AD4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00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https://whitneylab.berkeley.edu/images/berkeleycampus.jpg"/>
          <p:cNvPicPr>
            <a:picLocks noChangeAspect="1" noChangeArrowheads="1"/>
          </p:cNvPicPr>
          <p:nvPr/>
        </p:nvPicPr>
        <p:blipFill>
          <a:blip r:embed="rId2" cstate="print"/>
          <a:srcRect b="62668"/>
          <a:stretch>
            <a:fillRect/>
          </a:stretch>
        </p:blipFill>
        <p:spPr bwMode="auto">
          <a:xfrm>
            <a:off x="2128757" y="513748"/>
            <a:ext cx="9046178" cy="2229452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 flipV="1">
            <a:off x="0" y="437477"/>
            <a:ext cx="12192000" cy="1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8522" y="115504"/>
            <a:ext cx="241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www.carmel-chem.com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97200" y="616033"/>
            <a:ext cx="58249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3600" b="1" i="1" dirty="0" smtClean="0">
                <a:solidFill>
                  <a:schemeClr val="accent5"/>
                </a:solidFill>
              </a:rPr>
              <a:t>We look for chemicals for you</a:t>
            </a:r>
            <a:endParaRPr lang="zh-CN" altLang="en-US" sz="3600" b="1" i="1" dirty="0">
              <a:solidFill>
                <a:schemeClr val="accent5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02417" y="4484167"/>
            <a:ext cx="2569945" cy="433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96690" y="3092251"/>
            <a:ext cx="7303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 smtClean="0">
                <a:solidFill>
                  <a:schemeClr val="bg2">
                    <a:lumMod val="50000"/>
                  </a:schemeClr>
                </a:solidFill>
              </a:rPr>
              <a:t>Tell us what chemical you are looking </a:t>
            </a:r>
            <a:r>
              <a:rPr lang="en-US" altLang="zh-CN" sz="3200" b="1" i="1" dirty="0" smtClean="0">
                <a:solidFill>
                  <a:schemeClr val="bg2">
                    <a:lumMod val="50000"/>
                  </a:schemeClr>
                </a:solidFill>
              </a:rPr>
              <a:t>for:</a:t>
            </a:r>
            <a:endParaRPr lang="zh-CN" altLang="en-US" sz="32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45566" y="3770036"/>
            <a:ext cx="2513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</a:rPr>
              <a:t>Chemical Name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02417" y="3815078"/>
            <a:ext cx="2569945" cy="433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43559" y="4439125"/>
            <a:ext cx="1415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</a:rPr>
              <a:t>CAS NO.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02417" y="5088960"/>
            <a:ext cx="2569945" cy="433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34409" y="5043918"/>
            <a:ext cx="1824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</a:rPr>
              <a:t>Your Name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34964" y="6333691"/>
            <a:ext cx="837398" cy="39463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Submit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11539889" y="779646"/>
            <a:ext cx="433137" cy="9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539889" y="883920"/>
            <a:ext cx="433137" cy="9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1539889" y="1009049"/>
            <a:ext cx="433137" cy="9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102417" y="5693749"/>
            <a:ext cx="2569945" cy="433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926578" y="5648707"/>
            <a:ext cx="3032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</a:rPr>
              <a:t>Your Email Address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122504" y="1203159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下拉菜单</a:t>
            </a:r>
            <a:endParaRPr lang="en-US" altLang="zh-CN" dirty="0" smtClean="0"/>
          </a:p>
          <a:p>
            <a:r>
              <a:rPr lang="en-US" altLang="zh-CN" dirty="0" smtClean="0"/>
              <a:t>ABOUT</a:t>
            </a:r>
          </a:p>
          <a:p>
            <a:r>
              <a:rPr lang="en-US" altLang="zh-CN" dirty="0" smtClean="0"/>
              <a:t>SERVICES</a:t>
            </a:r>
          </a:p>
          <a:p>
            <a:r>
              <a:rPr lang="en-US" altLang="zh-CN" dirty="0" smtClean="0"/>
              <a:t>CONTACT</a:t>
            </a:r>
            <a:endParaRPr lang="zh-CN" alt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63630" y="577537"/>
            <a:ext cx="1935145" cy="1569660"/>
            <a:chOff x="5072514" y="279143"/>
            <a:chExt cx="1935145" cy="1569660"/>
          </a:xfrm>
        </p:grpSpPr>
        <p:grpSp>
          <p:nvGrpSpPr>
            <p:cNvPr id="26" name="Group 1"/>
            <p:cNvGrpSpPr/>
            <p:nvPr/>
          </p:nvGrpSpPr>
          <p:grpSpPr>
            <a:xfrm>
              <a:off x="5504375" y="279143"/>
              <a:ext cx="1036199" cy="1569660"/>
              <a:chOff x="2445026" y="471749"/>
              <a:chExt cx="1036199" cy="1569660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2802834" y="881268"/>
                <a:ext cx="6783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b="1" dirty="0">
                    <a:solidFill>
                      <a:srgbClr val="00B050"/>
                    </a:solidFill>
                  </a:rPr>
                  <a:t>M</a:t>
                </a:r>
                <a:endParaRPr lang="en-US" sz="4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445026" y="471749"/>
                <a:ext cx="84189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600" dirty="0">
                    <a:solidFill>
                      <a:srgbClr val="0070C0"/>
                    </a:solidFill>
                  </a:rPr>
                  <a:t>C</a:t>
                </a:r>
                <a:endParaRPr lang="en-US" sz="96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130243" y="1443719"/>
              <a:ext cx="1784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7030A0"/>
                  </a:solidFill>
                  <a:cs typeface="Arial" panose="020B0604020202020204" pitchFamily="34" charset="0"/>
                </a:rPr>
                <a:t>CARMEL CHEM</a:t>
              </a:r>
              <a:endParaRPr lang="en-US" sz="2000" b="1" dirty="0">
                <a:solidFill>
                  <a:srgbClr val="7030A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72514" y="771586"/>
              <a:ext cx="19351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7030A0"/>
                  </a:solidFill>
                </a:rPr>
                <a:t>迦          美</a:t>
              </a:r>
              <a:endParaRPr lang="zh-CN" altLang="en-US" sz="32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3510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https://whitneylab.berkeley.edu/images/berkeleycampus.jpg"/>
          <p:cNvPicPr>
            <a:picLocks noChangeAspect="1" noChangeArrowheads="1"/>
          </p:cNvPicPr>
          <p:nvPr/>
        </p:nvPicPr>
        <p:blipFill>
          <a:blip r:embed="rId2" cstate="print"/>
          <a:srcRect b="62668"/>
          <a:stretch>
            <a:fillRect/>
          </a:stretch>
        </p:blipFill>
        <p:spPr bwMode="auto">
          <a:xfrm>
            <a:off x="2286389" y="513748"/>
            <a:ext cx="9046178" cy="2229452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 flipV="1">
            <a:off x="0" y="437477"/>
            <a:ext cx="12192000" cy="1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8522" y="115504"/>
            <a:ext cx="241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www.carmel-chem.com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44065" y="616033"/>
            <a:ext cx="58249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3600" b="1" i="1" dirty="0" smtClean="0">
                <a:solidFill>
                  <a:schemeClr val="accent5"/>
                </a:solidFill>
              </a:rPr>
              <a:t>We look for chemicals for you</a:t>
            </a:r>
            <a:endParaRPr lang="zh-CN" altLang="en-US" sz="3600" b="1" i="1" dirty="0">
              <a:solidFill>
                <a:schemeClr val="accent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86389" y="2832371"/>
            <a:ext cx="3611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2">
                    <a:lumMod val="50000"/>
                  </a:schemeClr>
                </a:solidFill>
              </a:rPr>
              <a:t>About Carmel </a:t>
            </a:r>
            <a:r>
              <a:rPr lang="en-US" altLang="zh-CN" sz="3200" b="1" dirty="0" err="1" smtClean="0">
                <a:solidFill>
                  <a:schemeClr val="bg2">
                    <a:lumMod val="50000"/>
                  </a:schemeClr>
                </a:solidFill>
              </a:rPr>
              <a:t>Chem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11539889" y="779646"/>
            <a:ext cx="433137" cy="9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539889" y="883920"/>
            <a:ext cx="433137" cy="9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1539889" y="1009049"/>
            <a:ext cx="433137" cy="9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4"/>
          <p:cNvGrpSpPr/>
          <p:nvPr/>
        </p:nvGrpSpPr>
        <p:grpSpPr>
          <a:xfrm>
            <a:off x="163630" y="577537"/>
            <a:ext cx="1935145" cy="1569660"/>
            <a:chOff x="5072514" y="279143"/>
            <a:chExt cx="1935145" cy="1569660"/>
          </a:xfrm>
        </p:grpSpPr>
        <p:grpSp>
          <p:nvGrpSpPr>
            <p:cNvPr id="3" name="Group 1"/>
            <p:cNvGrpSpPr/>
            <p:nvPr/>
          </p:nvGrpSpPr>
          <p:grpSpPr>
            <a:xfrm>
              <a:off x="5504375" y="279143"/>
              <a:ext cx="1036199" cy="1569660"/>
              <a:chOff x="2445026" y="471749"/>
              <a:chExt cx="1036199" cy="1569660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2802834" y="881268"/>
                <a:ext cx="6783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b="1" dirty="0">
                    <a:solidFill>
                      <a:srgbClr val="00B050"/>
                    </a:solidFill>
                  </a:rPr>
                  <a:t>M</a:t>
                </a:r>
                <a:endParaRPr lang="en-US" sz="4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445026" y="471749"/>
                <a:ext cx="84189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600" dirty="0">
                    <a:solidFill>
                      <a:srgbClr val="0070C0"/>
                    </a:solidFill>
                  </a:rPr>
                  <a:t>C</a:t>
                </a:r>
                <a:endParaRPr lang="en-US" sz="96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130243" y="1443719"/>
              <a:ext cx="1784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7030A0"/>
                  </a:solidFill>
                  <a:cs typeface="Arial" panose="020B0604020202020204" pitchFamily="34" charset="0"/>
                </a:rPr>
                <a:t>CARMEL CHEM</a:t>
              </a:r>
              <a:endParaRPr lang="en-US" sz="2000" b="1" dirty="0">
                <a:solidFill>
                  <a:srgbClr val="7030A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72514" y="771586"/>
              <a:ext cx="19351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7030A0"/>
                  </a:solidFill>
                </a:rPr>
                <a:t>迦          美</a:t>
              </a:r>
              <a:endParaRPr lang="zh-CN" altLang="en-US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2286389" y="3456099"/>
            <a:ext cx="906179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 smtClean="0">
                <a:solidFill>
                  <a:schemeClr val="bg2">
                    <a:lumMod val="50000"/>
                  </a:schemeClr>
                </a:solidFill>
              </a:rPr>
              <a:t>Carmel </a:t>
            </a:r>
            <a:r>
              <a:rPr lang="en-US" altLang="zh-CN" b="1" i="1" dirty="0" err="1" smtClean="0">
                <a:solidFill>
                  <a:schemeClr val="bg2">
                    <a:lumMod val="50000"/>
                  </a:schemeClr>
                </a:solidFill>
              </a:rPr>
              <a:t>Chem</a:t>
            </a:r>
            <a:r>
              <a:rPr lang="en-US" altLang="zh-CN" b="1" i="1" dirty="0" smtClean="0">
                <a:solidFill>
                  <a:schemeClr val="bg2">
                    <a:lumMod val="50000"/>
                  </a:schemeClr>
                </a:solidFill>
              </a:rPr>
              <a:t>  is </a:t>
            </a:r>
            <a:r>
              <a:rPr lang="en-US" altLang="zh-CN" b="1" i="1" dirty="0" smtClean="0">
                <a:solidFill>
                  <a:schemeClr val="bg2">
                    <a:lumMod val="50000"/>
                  </a:schemeClr>
                </a:solidFill>
              </a:rPr>
              <a:t>a Silicon Valley </a:t>
            </a:r>
            <a:r>
              <a:rPr lang="en-US" altLang="zh-CN" b="1" i="1" dirty="0" smtClean="0">
                <a:solidFill>
                  <a:schemeClr val="bg2">
                    <a:lumMod val="50000"/>
                  </a:schemeClr>
                </a:solidFill>
              </a:rPr>
              <a:t>located company  providing consultation and sales service for chemical industry as well as academic research groups.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b="1" i="1" dirty="0" smtClean="0">
                <a:solidFill>
                  <a:schemeClr val="bg2">
                    <a:lumMod val="50000"/>
                  </a:schemeClr>
                </a:solidFill>
              </a:rPr>
              <a:t>We look for the cheapest vendors for you. </a:t>
            </a:r>
          </a:p>
          <a:p>
            <a:pPr marL="87313" indent="-87313">
              <a:spcBef>
                <a:spcPts val="600"/>
              </a:spcBef>
              <a:buFont typeface="Arial" pitchFamily="34" charset="0"/>
              <a:buChar char="•"/>
              <a:tabLst>
                <a:tab pos="87313" algn="l"/>
              </a:tabLst>
            </a:pPr>
            <a:r>
              <a:rPr lang="en-US" altLang="zh-CN" b="1" i="1" dirty="0" smtClean="0">
                <a:solidFill>
                  <a:schemeClr val="bg2">
                    <a:lumMod val="50000"/>
                  </a:schemeClr>
                </a:solidFill>
              </a:rPr>
              <a:t>You don’t know which chemical vendors offering the best price for the chemical you are  looking for? Let us know, we search and compare;</a:t>
            </a:r>
          </a:p>
          <a:p>
            <a:pPr marL="87313" indent="-87313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b="1" i="1" dirty="0" smtClean="0">
                <a:solidFill>
                  <a:schemeClr val="bg2">
                    <a:lumMod val="50000"/>
                  </a:schemeClr>
                </a:solidFill>
              </a:rPr>
              <a:t>The chemicals you are using are too expensive from the major chemical vendors? Let us know, we look for a cheaper  source for you;</a:t>
            </a:r>
          </a:p>
          <a:p>
            <a:pPr marL="87313" indent="-87313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b="1" i="1" dirty="0" smtClean="0">
                <a:solidFill>
                  <a:schemeClr val="bg2">
                    <a:lumMod val="50000"/>
                  </a:schemeClr>
                </a:solidFill>
              </a:rPr>
              <a:t>You find a nice chemical vendor in China but you are scared of the complicated purchasing process? Let us know, we buy you  the chemical </a:t>
            </a:r>
            <a:r>
              <a:rPr lang="en-US" altLang="zh-CN" b="1" i="1" dirty="0" smtClean="0">
                <a:solidFill>
                  <a:schemeClr val="bg2">
                    <a:lumMod val="50000"/>
                  </a:schemeClr>
                </a:solidFill>
              </a:rPr>
              <a:t>with competitive </a:t>
            </a:r>
            <a:r>
              <a:rPr lang="en-US" altLang="zh-CN" b="1" i="1" dirty="0" smtClean="0">
                <a:solidFill>
                  <a:schemeClr val="bg2">
                    <a:lumMod val="50000"/>
                  </a:schemeClr>
                </a:solidFill>
              </a:rPr>
              <a:t>price.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510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https://whitneylab.berkeley.edu/images/berkeleycampus.jpg"/>
          <p:cNvPicPr>
            <a:picLocks noChangeAspect="1" noChangeArrowheads="1"/>
          </p:cNvPicPr>
          <p:nvPr/>
        </p:nvPicPr>
        <p:blipFill>
          <a:blip r:embed="rId2" cstate="print"/>
          <a:srcRect b="62668"/>
          <a:stretch>
            <a:fillRect/>
          </a:stretch>
        </p:blipFill>
        <p:spPr bwMode="auto">
          <a:xfrm>
            <a:off x="2286389" y="513748"/>
            <a:ext cx="9046178" cy="2229452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 flipV="1">
            <a:off x="0" y="437477"/>
            <a:ext cx="12192000" cy="1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8522" y="115504"/>
            <a:ext cx="241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www.carmel-chem.com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44065" y="616033"/>
            <a:ext cx="58249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3600" b="1" i="1" dirty="0" smtClean="0">
                <a:solidFill>
                  <a:schemeClr val="accent5"/>
                </a:solidFill>
              </a:rPr>
              <a:t>We look for chemicals for you</a:t>
            </a:r>
            <a:endParaRPr lang="zh-CN" altLang="en-US" sz="3600" b="1" i="1" dirty="0">
              <a:solidFill>
                <a:schemeClr val="accent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86389" y="2832371"/>
            <a:ext cx="1571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2">
                    <a:lumMod val="50000"/>
                  </a:schemeClr>
                </a:solidFill>
              </a:rPr>
              <a:t>Services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11539889" y="779646"/>
            <a:ext cx="433137" cy="9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539889" y="883920"/>
            <a:ext cx="433137" cy="9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1539889" y="1009049"/>
            <a:ext cx="433137" cy="9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4"/>
          <p:cNvGrpSpPr/>
          <p:nvPr/>
        </p:nvGrpSpPr>
        <p:grpSpPr>
          <a:xfrm>
            <a:off x="163630" y="577537"/>
            <a:ext cx="1935145" cy="1569660"/>
            <a:chOff x="5072514" y="279143"/>
            <a:chExt cx="1935145" cy="1569660"/>
          </a:xfrm>
        </p:grpSpPr>
        <p:grpSp>
          <p:nvGrpSpPr>
            <p:cNvPr id="3" name="Group 1"/>
            <p:cNvGrpSpPr/>
            <p:nvPr/>
          </p:nvGrpSpPr>
          <p:grpSpPr>
            <a:xfrm>
              <a:off x="5504375" y="279143"/>
              <a:ext cx="1036199" cy="1569660"/>
              <a:chOff x="2445026" y="471749"/>
              <a:chExt cx="1036199" cy="1569660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2802834" y="881268"/>
                <a:ext cx="6783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b="1" dirty="0">
                    <a:solidFill>
                      <a:srgbClr val="00B050"/>
                    </a:solidFill>
                  </a:rPr>
                  <a:t>M</a:t>
                </a:r>
                <a:endParaRPr lang="en-US" sz="4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445026" y="471749"/>
                <a:ext cx="84189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600" dirty="0">
                    <a:solidFill>
                      <a:srgbClr val="0070C0"/>
                    </a:solidFill>
                  </a:rPr>
                  <a:t>C</a:t>
                </a:r>
                <a:endParaRPr lang="en-US" sz="96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130243" y="1443719"/>
              <a:ext cx="1784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7030A0"/>
                  </a:solidFill>
                  <a:cs typeface="Arial" panose="020B0604020202020204" pitchFamily="34" charset="0"/>
                </a:rPr>
                <a:t>CARMEL CHEM</a:t>
              </a:r>
              <a:endParaRPr lang="en-US" sz="2000" b="1" dirty="0">
                <a:solidFill>
                  <a:srgbClr val="7030A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72514" y="771586"/>
              <a:ext cx="19351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7030A0"/>
                  </a:solidFill>
                </a:rPr>
                <a:t>迦          美</a:t>
              </a:r>
              <a:endParaRPr lang="zh-CN" altLang="en-US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2286389" y="3456099"/>
            <a:ext cx="86065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400" b="1" i="1" dirty="0" smtClean="0">
                <a:solidFill>
                  <a:schemeClr val="bg2">
                    <a:lumMod val="50000"/>
                  </a:schemeClr>
                </a:solidFill>
              </a:rPr>
              <a:t>We look for the cheapest chemical source;</a:t>
            </a: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400" b="1" i="1" dirty="0" smtClean="0">
                <a:solidFill>
                  <a:schemeClr val="bg2">
                    <a:lumMod val="50000"/>
                  </a:schemeClr>
                </a:solidFill>
              </a:rPr>
              <a:t>Simply send us names of the chemicals you are looking for;</a:t>
            </a:r>
          </a:p>
          <a:p>
            <a:pPr marL="269875" indent="-269875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400" b="1" i="1" dirty="0" smtClean="0">
                <a:solidFill>
                  <a:schemeClr val="bg2">
                    <a:lumMod val="50000"/>
                  </a:schemeClr>
                </a:solidFill>
              </a:rPr>
              <a:t>We are also offering synthetic chemistry related consultation services, including synthetic routes, synthetic technology as well as  trouble shooting in industrial production.</a:t>
            </a:r>
            <a:endParaRPr lang="zh-CN" altLang="en-US" sz="24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10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https://whitneylab.berkeley.edu/images/berkeleycampus.jpg"/>
          <p:cNvPicPr>
            <a:picLocks noChangeAspect="1" noChangeArrowheads="1"/>
          </p:cNvPicPr>
          <p:nvPr/>
        </p:nvPicPr>
        <p:blipFill>
          <a:blip r:embed="rId2" cstate="print"/>
          <a:srcRect b="62668"/>
          <a:stretch>
            <a:fillRect/>
          </a:stretch>
        </p:blipFill>
        <p:spPr bwMode="auto">
          <a:xfrm>
            <a:off x="2286389" y="513748"/>
            <a:ext cx="9046178" cy="2229452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 flipV="1">
            <a:off x="0" y="437477"/>
            <a:ext cx="12192000" cy="1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8522" y="115504"/>
            <a:ext cx="241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www.carmel-chem.com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44065" y="616033"/>
            <a:ext cx="58249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3600" b="1" i="1" dirty="0" smtClean="0">
                <a:solidFill>
                  <a:schemeClr val="accent5"/>
                </a:solidFill>
              </a:rPr>
              <a:t>We look for chemicals for you</a:t>
            </a:r>
            <a:endParaRPr lang="zh-CN" altLang="en-US" sz="3600" b="1" i="1" dirty="0">
              <a:solidFill>
                <a:schemeClr val="accent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86389" y="2832371"/>
            <a:ext cx="1492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2">
                    <a:lumMod val="50000"/>
                  </a:schemeClr>
                </a:solidFill>
              </a:rPr>
              <a:t>Contact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11539889" y="779646"/>
            <a:ext cx="433137" cy="9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539889" y="883920"/>
            <a:ext cx="433137" cy="9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1539889" y="1009049"/>
            <a:ext cx="433137" cy="9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4"/>
          <p:cNvGrpSpPr/>
          <p:nvPr/>
        </p:nvGrpSpPr>
        <p:grpSpPr>
          <a:xfrm>
            <a:off x="163630" y="577537"/>
            <a:ext cx="1935145" cy="1569660"/>
            <a:chOff x="5072514" y="279143"/>
            <a:chExt cx="1935145" cy="1569660"/>
          </a:xfrm>
        </p:grpSpPr>
        <p:grpSp>
          <p:nvGrpSpPr>
            <p:cNvPr id="3" name="Group 1"/>
            <p:cNvGrpSpPr/>
            <p:nvPr/>
          </p:nvGrpSpPr>
          <p:grpSpPr>
            <a:xfrm>
              <a:off x="5504375" y="279143"/>
              <a:ext cx="1036199" cy="1569660"/>
              <a:chOff x="2445026" y="471749"/>
              <a:chExt cx="1036199" cy="1569660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2802834" y="881268"/>
                <a:ext cx="6783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b="1" dirty="0">
                    <a:solidFill>
                      <a:srgbClr val="00B050"/>
                    </a:solidFill>
                  </a:rPr>
                  <a:t>M</a:t>
                </a:r>
                <a:endParaRPr lang="en-US" sz="4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445026" y="471749"/>
                <a:ext cx="84189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600" dirty="0">
                    <a:solidFill>
                      <a:srgbClr val="0070C0"/>
                    </a:solidFill>
                  </a:rPr>
                  <a:t>C</a:t>
                </a:r>
                <a:endParaRPr lang="en-US" sz="96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130243" y="1443719"/>
              <a:ext cx="1784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7030A0"/>
                  </a:solidFill>
                  <a:cs typeface="Arial" panose="020B0604020202020204" pitchFamily="34" charset="0"/>
                </a:rPr>
                <a:t>CARMEL CHEM</a:t>
              </a:r>
              <a:endParaRPr lang="en-US" sz="2000" b="1" dirty="0">
                <a:solidFill>
                  <a:srgbClr val="7030A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72514" y="771586"/>
              <a:ext cx="19351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7030A0"/>
                  </a:solidFill>
                </a:rPr>
                <a:t>迦          美</a:t>
              </a:r>
              <a:endParaRPr lang="zh-CN" altLang="en-US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294410" y="3620038"/>
            <a:ext cx="466518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 smtClean="0">
                <a:solidFill>
                  <a:schemeClr val="bg2">
                    <a:lumMod val="50000"/>
                  </a:schemeClr>
                </a:solidFill>
              </a:rPr>
              <a:t>Carmel </a:t>
            </a:r>
            <a:r>
              <a:rPr lang="en-US" altLang="zh-CN" sz="3200" b="1" i="1" dirty="0" err="1" smtClean="0">
                <a:solidFill>
                  <a:schemeClr val="bg2">
                    <a:lumMod val="50000"/>
                  </a:schemeClr>
                </a:solidFill>
              </a:rPr>
              <a:t>Chem</a:t>
            </a:r>
            <a:endParaRPr lang="en-US" altLang="zh-CN" sz="3200" b="1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400" b="1" i="1" dirty="0" smtClean="0">
                <a:solidFill>
                  <a:schemeClr val="bg2">
                    <a:lumMod val="50000"/>
                  </a:schemeClr>
                </a:solidFill>
              </a:rPr>
              <a:t>Berkeley, CA 94720, California, USA</a:t>
            </a:r>
          </a:p>
          <a:p>
            <a:r>
              <a:rPr lang="en-US" altLang="zh-CN" sz="2400" b="1" i="1" dirty="0" smtClean="0">
                <a:solidFill>
                  <a:schemeClr val="bg2">
                    <a:lumMod val="50000"/>
                  </a:schemeClr>
                </a:solidFill>
              </a:rPr>
              <a:t>Tel: +1 510 388 1511</a:t>
            </a:r>
          </a:p>
          <a:p>
            <a:r>
              <a:rPr lang="en-US" altLang="zh-CN" sz="2400" b="1" i="1" dirty="0" smtClean="0">
                <a:solidFill>
                  <a:schemeClr val="bg2">
                    <a:lumMod val="50000"/>
                  </a:schemeClr>
                </a:solidFill>
              </a:rPr>
              <a:t>Email: support@carmel-chem.com</a:t>
            </a:r>
            <a:endParaRPr lang="en-US" altLang="zh-CN" sz="2400" b="1" i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03368" y="4042611"/>
            <a:ext cx="181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Google Map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510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269</Words>
  <Application>Microsoft Office PowerPoint</Application>
  <PresentationFormat>Custom</PresentationFormat>
  <Paragraphs>50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Jurow</dc:creator>
  <cp:lastModifiedBy>Bo He</cp:lastModifiedBy>
  <cp:revision>39</cp:revision>
  <dcterms:created xsi:type="dcterms:W3CDTF">2016-07-25T16:36:54Z</dcterms:created>
  <dcterms:modified xsi:type="dcterms:W3CDTF">2016-08-04T05:35:02Z</dcterms:modified>
</cp:coreProperties>
</file>