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8" r:id="rId2"/>
    <p:sldId id="424" r:id="rId3"/>
    <p:sldId id="426" r:id="rId4"/>
    <p:sldId id="427" r:id="rId5"/>
    <p:sldId id="433" r:id="rId6"/>
    <p:sldId id="428" r:id="rId7"/>
    <p:sldId id="430" r:id="rId8"/>
    <p:sldId id="434" r:id="rId9"/>
    <p:sldId id="431" r:id="rId10"/>
    <p:sldId id="429" r:id="rId11"/>
    <p:sldId id="443" r:id="rId12"/>
    <p:sldId id="450" r:id="rId13"/>
    <p:sldId id="442" r:id="rId14"/>
    <p:sldId id="449" r:id="rId15"/>
    <p:sldId id="444" r:id="rId16"/>
    <p:sldId id="445" r:id="rId17"/>
    <p:sldId id="447" r:id="rId18"/>
    <p:sldId id="451" r:id="rId19"/>
    <p:sldId id="435" r:id="rId20"/>
    <p:sldId id="436" r:id="rId21"/>
    <p:sldId id="452" r:id="rId22"/>
    <p:sldId id="453" r:id="rId23"/>
    <p:sldId id="423" r:id="rId24"/>
    <p:sldId id="454" r:id="rId25"/>
    <p:sldId id="455" r:id="rId26"/>
    <p:sldId id="425" r:id="rId27"/>
    <p:sldId id="43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80A"/>
    <a:srgbClr val="C9AB61"/>
    <a:srgbClr val="C9B5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9707" autoAdjust="0"/>
    <p:restoredTop sz="88124" autoAdjust="0"/>
  </p:normalViewPr>
  <p:slideViewPr>
    <p:cSldViewPr snapToGrid="0" snapToObjects="1">
      <p:cViewPr varScale="1">
        <p:scale>
          <a:sx n="71" d="100"/>
          <a:sy n="71" d="100"/>
        </p:scale>
        <p:origin x="-120" y="-624"/>
      </p:cViewPr>
      <p:guideLst>
        <p:guide orient="horz" pos="2160"/>
        <p:guide pos="3840"/>
      </p:guideLst>
    </p:cSldViewPr>
  </p:slideViewPr>
  <p:outlineViewPr>
    <p:cViewPr>
      <p:scale>
        <a:sx n="33" d="100"/>
        <a:sy n="33" d="100"/>
      </p:scale>
      <p:origin x="0" y="0"/>
    </p:cViewPr>
  </p:outlineViewPr>
  <p:notesTextViewPr>
    <p:cViewPr>
      <p:scale>
        <a:sx n="20" d="100"/>
        <a:sy n="20" d="100"/>
      </p:scale>
      <p:origin x="0" y="0"/>
    </p:cViewPr>
  </p:notesTextViewPr>
  <p:sorterViewPr>
    <p:cViewPr>
      <p:scale>
        <a:sx n="66" d="100"/>
        <a:sy n="66" d="100"/>
      </p:scale>
      <p:origin x="0" y="0"/>
    </p:cViewPr>
  </p:sorterViewPr>
  <p:notesViewPr>
    <p:cSldViewPr snapToGrid="0" snapToObjects="1">
      <p:cViewPr varScale="1">
        <p:scale>
          <a:sx n="75" d="100"/>
          <a:sy n="75" d="100"/>
        </p:scale>
        <p:origin x="-3824"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54957E-DC39-F943-883C-56DB9BEB5948}" type="datetimeFigureOut">
              <a:rPr lang="en-US" smtClean="0"/>
              <a:t>9/2/20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5E49E6-8CFA-B642-ACE3-E8D03508456C}" type="slidenum">
              <a:rPr lang="en-US" smtClean="0"/>
              <a:t>‹#›</a:t>
            </a:fld>
            <a:endParaRPr lang="en-US"/>
          </a:p>
        </p:txBody>
      </p:sp>
    </p:spTree>
    <p:extLst>
      <p:ext uri="{BB962C8B-B14F-4D97-AF65-F5344CB8AC3E}">
        <p14:creationId xmlns:p14="http://schemas.microsoft.com/office/powerpoint/2010/main" val="1176581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600" dirty="0" smtClean="0"/>
              <a:t>The image at left shows Ice core researchers from AWI drilling at the </a:t>
            </a:r>
            <a:r>
              <a:rPr lang="en-US" sz="9600" dirty="0" err="1" smtClean="0"/>
              <a:t>EastGRIP</a:t>
            </a:r>
            <a:r>
              <a:rPr lang="en-US" sz="9600" dirty="0" smtClean="0"/>
              <a:t> ice core site Greenland</a:t>
            </a:r>
          </a:p>
          <a:p>
            <a:endParaRPr lang="en-US" sz="9600" dirty="0"/>
          </a:p>
        </p:txBody>
      </p:sp>
      <p:sp>
        <p:nvSpPr>
          <p:cNvPr id="4" name="Slide Number Placeholder 3"/>
          <p:cNvSpPr>
            <a:spLocks noGrp="1"/>
          </p:cNvSpPr>
          <p:nvPr>
            <p:ph type="sldNum" sz="quarter" idx="10"/>
          </p:nvPr>
        </p:nvSpPr>
        <p:spPr/>
        <p:txBody>
          <a:bodyPr/>
          <a:lstStyle/>
          <a:p>
            <a:fld id="{0B5E49E6-8CFA-B642-ACE3-E8D03508456C}" type="slidenum">
              <a:rPr lang="en-US" smtClean="0"/>
              <a:t>1</a:t>
            </a:fld>
            <a:endParaRPr lang="en-US"/>
          </a:p>
        </p:txBody>
      </p:sp>
    </p:spTree>
    <p:extLst>
      <p:ext uri="{BB962C8B-B14F-4D97-AF65-F5344CB8AC3E}">
        <p14:creationId xmlns:p14="http://schemas.microsoft.com/office/powerpoint/2010/main" val="3384143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600" dirty="0"/>
          </a:p>
        </p:txBody>
      </p:sp>
      <p:sp>
        <p:nvSpPr>
          <p:cNvPr id="4" name="Slide Number Placeholder 3"/>
          <p:cNvSpPr>
            <a:spLocks noGrp="1"/>
          </p:cNvSpPr>
          <p:nvPr>
            <p:ph type="sldNum" sz="quarter" idx="10"/>
          </p:nvPr>
        </p:nvSpPr>
        <p:spPr/>
        <p:txBody>
          <a:bodyPr/>
          <a:lstStyle/>
          <a:p>
            <a:fld id="{0B5E49E6-8CFA-B642-ACE3-E8D03508456C}" type="slidenum">
              <a:rPr lang="en-US" smtClean="0"/>
              <a:t>10</a:t>
            </a:fld>
            <a:endParaRPr lang="en-US"/>
          </a:p>
        </p:txBody>
      </p:sp>
    </p:spTree>
    <p:extLst>
      <p:ext uri="{BB962C8B-B14F-4D97-AF65-F5344CB8AC3E}">
        <p14:creationId xmlns:p14="http://schemas.microsoft.com/office/powerpoint/2010/main" val="3384143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600" dirty="0"/>
          </a:p>
        </p:txBody>
      </p:sp>
      <p:sp>
        <p:nvSpPr>
          <p:cNvPr id="4" name="Slide Number Placeholder 3"/>
          <p:cNvSpPr>
            <a:spLocks noGrp="1"/>
          </p:cNvSpPr>
          <p:nvPr>
            <p:ph type="sldNum" sz="quarter" idx="10"/>
          </p:nvPr>
        </p:nvSpPr>
        <p:spPr/>
        <p:txBody>
          <a:bodyPr/>
          <a:lstStyle/>
          <a:p>
            <a:fld id="{0B5E49E6-8CFA-B642-ACE3-E8D03508456C}" type="slidenum">
              <a:rPr lang="en-US" smtClean="0"/>
              <a:t>11</a:t>
            </a:fld>
            <a:endParaRPr lang="en-US"/>
          </a:p>
        </p:txBody>
      </p:sp>
    </p:spTree>
    <p:extLst>
      <p:ext uri="{BB962C8B-B14F-4D97-AF65-F5344CB8AC3E}">
        <p14:creationId xmlns:p14="http://schemas.microsoft.com/office/powerpoint/2010/main" val="3384143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600" dirty="0"/>
          </a:p>
        </p:txBody>
      </p:sp>
      <p:sp>
        <p:nvSpPr>
          <p:cNvPr id="4" name="Slide Number Placeholder 3"/>
          <p:cNvSpPr>
            <a:spLocks noGrp="1"/>
          </p:cNvSpPr>
          <p:nvPr>
            <p:ph type="sldNum" sz="quarter" idx="10"/>
          </p:nvPr>
        </p:nvSpPr>
        <p:spPr/>
        <p:txBody>
          <a:bodyPr/>
          <a:lstStyle/>
          <a:p>
            <a:fld id="{0B5E49E6-8CFA-B642-ACE3-E8D03508456C}" type="slidenum">
              <a:rPr lang="en-US" smtClean="0"/>
              <a:t>12</a:t>
            </a:fld>
            <a:endParaRPr lang="en-US"/>
          </a:p>
        </p:txBody>
      </p:sp>
    </p:spTree>
    <p:extLst>
      <p:ext uri="{BB962C8B-B14F-4D97-AF65-F5344CB8AC3E}">
        <p14:creationId xmlns:p14="http://schemas.microsoft.com/office/powerpoint/2010/main" val="3384143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600" dirty="0"/>
          </a:p>
        </p:txBody>
      </p:sp>
      <p:sp>
        <p:nvSpPr>
          <p:cNvPr id="4" name="Slide Number Placeholder 3"/>
          <p:cNvSpPr>
            <a:spLocks noGrp="1"/>
          </p:cNvSpPr>
          <p:nvPr>
            <p:ph type="sldNum" sz="quarter" idx="10"/>
          </p:nvPr>
        </p:nvSpPr>
        <p:spPr/>
        <p:txBody>
          <a:bodyPr/>
          <a:lstStyle/>
          <a:p>
            <a:fld id="{0B5E49E6-8CFA-B642-ACE3-E8D03508456C}" type="slidenum">
              <a:rPr lang="en-US" smtClean="0"/>
              <a:t>13</a:t>
            </a:fld>
            <a:endParaRPr lang="en-US"/>
          </a:p>
        </p:txBody>
      </p:sp>
    </p:spTree>
    <p:extLst>
      <p:ext uri="{BB962C8B-B14F-4D97-AF65-F5344CB8AC3E}">
        <p14:creationId xmlns:p14="http://schemas.microsoft.com/office/powerpoint/2010/main" val="3384143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600" dirty="0"/>
          </a:p>
        </p:txBody>
      </p:sp>
      <p:sp>
        <p:nvSpPr>
          <p:cNvPr id="4" name="Slide Number Placeholder 3"/>
          <p:cNvSpPr>
            <a:spLocks noGrp="1"/>
          </p:cNvSpPr>
          <p:nvPr>
            <p:ph type="sldNum" sz="quarter" idx="10"/>
          </p:nvPr>
        </p:nvSpPr>
        <p:spPr/>
        <p:txBody>
          <a:bodyPr/>
          <a:lstStyle/>
          <a:p>
            <a:fld id="{0B5E49E6-8CFA-B642-ACE3-E8D03508456C}" type="slidenum">
              <a:rPr lang="en-US" smtClean="0"/>
              <a:t>14</a:t>
            </a:fld>
            <a:endParaRPr lang="en-US"/>
          </a:p>
        </p:txBody>
      </p:sp>
    </p:spTree>
    <p:extLst>
      <p:ext uri="{BB962C8B-B14F-4D97-AF65-F5344CB8AC3E}">
        <p14:creationId xmlns:p14="http://schemas.microsoft.com/office/powerpoint/2010/main" val="3384143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600" dirty="0"/>
          </a:p>
        </p:txBody>
      </p:sp>
      <p:sp>
        <p:nvSpPr>
          <p:cNvPr id="4" name="Slide Number Placeholder 3"/>
          <p:cNvSpPr>
            <a:spLocks noGrp="1"/>
          </p:cNvSpPr>
          <p:nvPr>
            <p:ph type="sldNum" sz="quarter" idx="10"/>
          </p:nvPr>
        </p:nvSpPr>
        <p:spPr/>
        <p:txBody>
          <a:bodyPr/>
          <a:lstStyle/>
          <a:p>
            <a:fld id="{0B5E49E6-8CFA-B642-ACE3-E8D03508456C}" type="slidenum">
              <a:rPr lang="en-US" smtClean="0"/>
              <a:t>15</a:t>
            </a:fld>
            <a:endParaRPr lang="en-US"/>
          </a:p>
        </p:txBody>
      </p:sp>
    </p:spTree>
    <p:extLst>
      <p:ext uri="{BB962C8B-B14F-4D97-AF65-F5344CB8AC3E}">
        <p14:creationId xmlns:p14="http://schemas.microsoft.com/office/powerpoint/2010/main" val="3384143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600" dirty="0"/>
          </a:p>
        </p:txBody>
      </p:sp>
      <p:sp>
        <p:nvSpPr>
          <p:cNvPr id="4" name="Slide Number Placeholder 3"/>
          <p:cNvSpPr>
            <a:spLocks noGrp="1"/>
          </p:cNvSpPr>
          <p:nvPr>
            <p:ph type="sldNum" sz="quarter" idx="10"/>
          </p:nvPr>
        </p:nvSpPr>
        <p:spPr/>
        <p:txBody>
          <a:bodyPr/>
          <a:lstStyle/>
          <a:p>
            <a:fld id="{0B5E49E6-8CFA-B642-ACE3-E8D03508456C}" type="slidenum">
              <a:rPr lang="en-US" smtClean="0"/>
              <a:t>16</a:t>
            </a:fld>
            <a:endParaRPr lang="en-US"/>
          </a:p>
        </p:txBody>
      </p:sp>
    </p:spTree>
    <p:extLst>
      <p:ext uri="{BB962C8B-B14F-4D97-AF65-F5344CB8AC3E}">
        <p14:creationId xmlns:p14="http://schemas.microsoft.com/office/powerpoint/2010/main" val="33841436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600" dirty="0"/>
          </a:p>
        </p:txBody>
      </p:sp>
      <p:sp>
        <p:nvSpPr>
          <p:cNvPr id="4" name="Slide Number Placeholder 3"/>
          <p:cNvSpPr>
            <a:spLocks noGrp="1"/>
          </p:cNvSpPr>
          <p:nvPr>
            <p:ph type="sldNum" sz="quarter" idx="10"/>
          </p:nvPr>
        </p:nvSpPr>
        <p:spPr/>
        <p:txBody>
          <a:bodyPr/>
          <a:lstStyle/>
          <a:p>
            <a:fld id="{0B5E49E6-8CFA-B642-ACE3-E8D03508456C}" type="slidenum">
              <a:rPr lang="en-US" smtClean="0"/>
              <a:t>17</a:t>
            </a:fld>
            <a:endParaRPr lang="en-US"/>
          </a:p>
        </p:txBody>
      </p:sp>
    </p:spTree>
    <p:extLst>
      <p:ext uri="{BB962C8B-B14F-4D97-AF65-F5344CB8AC3E}">
        <p14:creationId xmlns:p14="http://schemas.microsoft.com/office/powerpoint/2010/main" val="3384143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600" dirty="0"/>
          </a:p>
        </p:txBody>
      </p:sp>
      <p:sp>
        <p:nvSpPr>
          <p:cNvPr id="4" name="Slide Number Placeholder 3"/>
          <p:cNvSpPr>
            <a:spLocks noGrp="1"/>
          </p:cNvSpPr>
          <p:nvPr>
            <p:ph type="sldNum" sz="quarter" idx="10"/>
          </p:nvPr>
        </p:nvSpPr>
        <p:spPr/>
        <p:txBody>
          <a:bodyPr/>
          <a:lstStyle/>
          <a:p>
            <a:fld id="{0B5E49E6-8CFA-B642-ACE3-E8D03508456C}" type="slidenum">
              <a:rPr lang="en-US" smtClean="0"/>
              <a:t>18</a:t>
            </a:fld>
            <a:endParaRPr lang="en-US"/>
          </a:p>
        </p:txBody>
      </p:sp>
    </p:spTree>
    <p:extLst>
      <p:ext uri="{BB962C8B-B14F-4D97-AF65-F5344CB8AC3E}">
        <p14:creationId xmlns:p14="http://schemas.microsoft.com/office/powerpoint/2010/main" val="33841436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600" dirty="0"/>
          </a:p>
        </p:txBody>
      </p:sp>
      <p:sp>
        <p:nvSpPr>
          <p:cNvPr id="4" name="Slide Number Placeholder 3"/>
          <p:cNvSpPr>
            <a:spLocks noGrp="1"/>
          </p:cNvSpPr>
          <p:nvPr>
            <p:ph type="sldNum" sz="quarter" idx="10"/>
          </p:nvPr>
        </p:nvSpPr>
        <p:spPr/>
        <p:txBody>
          <a:bodyPr/>
          <a:lstStyle/>
          <a:p>
            <a:fld id="{0B5E49E6-8CFA-B642-ACE3-E8D03508456C}" type="slidenum">
              <a:rPr lang="en-US" smtClean="0"/>
              <a:t>19</a:t>
            </a:fld>
            <a:endParaRPr lang="en-US"/>
          </a:p>
        </p:txBody>
      </p:sp>
    </p:spTree>
    <p:extLst>
      <p:ext uri="{BB962C8B-B14F-4D97-AF65-F5344CB8AC3E}">
        <p14:creationId xmlns:p14="http://schemas.microsoft.com/office/powerpoint/2010/main" val="3384143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600" dirty="0"/>
          </a:p>
        </p:txBody>
      </p:sp>
      <p:sp>
        <p:nvSpPr>
          <p:cNvPr id="4" name="Slide Number Placeholder 3"/>
          <p:cNvSpPr>
            <a:spLocks noGrp="1"/>
          </p:cNvSpPr>
          <p:nvPr>
            <p:ph type="sldNum" sz="quarter" idx="10"/>
          </p:nvPr>
        </p:nvSpPr>
        <p:spPr/>
        <p:txBody>
          <a:bodyPr/>
          <a:lstStyle/>
          <a:p>
            <a:fld id="{0B5E49E6-8CFA-B642-ACE3-E8D03508456C}" type="slidenum">
              <a:rPr lang="en-US" smtClean="0"/>
              <a:t>2</a:t>
            </a:fld>
            <a:endParaRPr lang="en-US"/>
          </a:p>
        </p:txBody>
      </p:sp>
    </p:spTree>
    <p:extLst>
      <p:ext uri="{BB962C8B-B14F-4D97-AF65-F5344CB8AC3E}">
        <p14:creationId xmlns:p14="http://schemas.microsoft.com/office/powerpoint/2010/main" val="33841436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600" dirty="0"/>
          </a:p>
        </p:txBody>
      </p:sp>
      <p:sp>
        <p:nvSpPr>
          <p:cNvPr id="4" name="Slide Number Placeholder 3"/>
          <p:cNvSpPr>
            <a:spLocks noGrp="1"/>
          </p:cNvSpPr>
          <p:nvPr>
            <p:ph type="sldNum" sz="quarter" idx="10"/>
          </p:nvPr>
        </p:nvSpPr>
        <p:spPr/>
        <p:txBody>
          <a:bodyPr/>
          <a:lstStyle/>
          <a:p>
            <a:fld id="{0B5E49E6-8CFA-B642-ACE3-E8D03508456C}" type="slidenum">
              <a:rPr lang="en-US" smtClean="0"/>
              <a:t>20</a:t>
            </a:fld>
            <a:endParaRPr lang="en-US"/>
          </a:p>
        </p:txBody>
      </p:sp>
    </p:spTree>
    <p:extLst>
      <p:ext uri="{BB962C8B-B14F-4D97-AF65-F5344CB8AC3E}">
        <p14:creationId xmlns:p14="http://schemas.microsoft.com/office/powerpoint/2010/main" val="3384143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600" dirty="0"/>
          </a:p>
        </p:txBody>
      </p:sp>
      <p:sp>
        <p:nvSpPr>
          <p:cNvPr id="4" name="Slide Number Placeholder 3"/>
          <p:cNvSpPr>
            <a:spLocks noGrp="1"/>
          </p:cNvSpPr>
          <p:nvPr>
            <p:ph type="sldNum" sz="quarter" idx="10"/>
          </p:nvPr>
        </p:nvSpPr>
        <p:spPr/>
        <p:txBody>
          <a:bodyPr/>
          <a:lstStyle/>
          <a:p>
            <a:fld id="{0B5E49E6-8CFA-B642-ACE3-E8D03508456C}" type="slidenum">
              <a:rPr lang="en-US" smtClean="0"/>
              <a:t>21</a:t>
            </a:fld>
            <a:endParaRPr lang="en-US"/>
          </a:p>
        </p:txBody>
      </p:sp>
    </p:spTree>
    <p:extLst>
      <p:ext uri="{BB962C8B-B14F-4D97-AF65-F5344CB8AC3E}">
        <p14:creationId xmlns:p14="http://schemas.microsoft.com/office/powerpoint/2010/main" val="33841436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600" dirty="0"/>
          </a:p>
        </p:txBody>
      </p:sp>
      <p:sp>
        <p:nvSpPr>
          <p:cNvPr id="4" name="Slide Number Placeholder 3"/>
          <p:cNvSpPr>
            <a:spLocks noGrp="1"/>
          </p:cNvSpPr>
          <p:nvPr>
            <p:ph type="sldNum" sz="quarter" idx="10"/>
          </p:nvPr>
        </p:nvSpPr>
        <p:spPr/>
        <p:txBody>
          <a:bodyPr/>
          <a:lstStyle/>
          <a:p>
            <a:fld id="{0B5E49E6-8CFA-B642-ACE3-E8D03508456C}" type="slidenum">
              <a:rPr lang="en-US" smtClean="0"/>
              <a:t>22</a:t>
            </a:fld>
            <a:endParaRPr lang="en-US"/>
          </a:p>
        </p:txBody>
      </p:sp>
    </p:spTree>
    <p:extLst>
      <p:ext uri="{BB962C8B-B14F-4D97-AF65-F5344CB8AC3E}">
        <p14:creationId xmlns:p14="http://schemas.microsoft.com/office/powerpoint/2010/main" val="33841436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600" dirty="0"/>
          </a:p>
        </p:txBody>
      </p:sp>
      <p:sp>
        <p:nvSpPr>
          <p:cNvPr id="4" name="Slide Number Placeholder 3"/>
          <p:cNvSpPr>
            <a:spLocks noGrp="1"/>
          </p:cNvSpPr>
          <p:nvPr>
            <p:ph type="sldNum" sz="quarter" idx="10"/>
          </p:nvPr>
        </p:nvSpPr>
        <p:spPr/>
        <p:txBody>
          <a:bodyPr/>
          <a:lstStyle/>
          <a:p>
            <a:fld id="{0B5E49E6-8CFA-B642-ACE3-E8D03508456C}" type="slidenum">
              <a:rPr lang="en-US" smtClean="0"/>
              <a:t>23</a:t>
            </a:fld>
            <a:endParaRPr lang="en-US"/>
          </a:p>
        </p:txBody>
      </p:sp>
    </p:spTree>
    <p:extLst>
      <p:ext uri="{BB962C8B-B14F-4D97-AF65-F5344CB8AC3E}">
        <p14:creationId xmlns:p14="http://schemas.microsoft.com/office/powerpoint/2010/main" val="19384078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600" dirty="0"/>
          </a:p>
        </p:txBody>
      </p:sp>
      <p:sp>
        <p:nvSpPr>
          <p:cNvPr id="4" name="Slide Number Placeholder 3"/>
          <p:cNvSpPr>
            <a:spLocks noGrp="1"/>
          </p:cNvSpPr>
          <p:nvPr>
            <p:ph type="sldNum" sz="quarter" idx="10"/>
          </p:nvPr>
        </p:nvSpPr>
        <p:spPr/>
        <p:txBody>
          <a:bodyPr/>
          <a:lstStyle/>
          <a:p>
            <a:fld id="{0B5E49E6-8CFA-B642-ACE3-E8D03508456C}" type="slidenum">
              <a:rPr lang="en-US" smtClean="0"/>
              <a:t>24</a:t>
            </a:fld>
            <a:endParaRPr lang="en-US"/>
          </a:p>
        </p:txBody>
      </p:sp>
    </p:spTree>
    <p:extLst>
      <p:ext uri="{BB962C8B-B14F-4D97-AF65-F5344CB8AC3E}">
        <p14:creationId xmlns:p14="http://schemas.microsoft.com/office/powerpoint/2010/main" val="19384078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600" dirty="0"/>
          </a:p>
        </p:txBody>
      </p:sp>
      <p:sp>
        <p:nvSpPr>
          <p:cNvPr id="4" name="Slide Number Placeholder 3"/>
          <p:cNvSpPr>
            <a:spLocks noGrp="1"/>
          </p:cNvSpPr>
          <p:nvPr>
            <p:ph type="sldNum" sz="quarter" idx="10"/>
          </p:nvPr>
        </p:nvSpPr>
        <p:spPr/>
        <p:txBody>
          <a:bodyPr/>
          <a:lstStyle/>
          <a:p>
            <a:fld id="{0B5E49E6-8CFA-B642-ACE3-E8D03508456C}" type="slidenum">
              <a:rPr lang="en-US" smtClean="0"/>
              <a:t>25</a:t>
            </a:fld>
            <a:endParaRPr lang="en-US"/>
          </a:p>
        </p:txBody>
      </p:sp>
    </p:spTree>
    <p:extLst>
      <p:ext uri="{BB962C8B-B14F-4D97-AF65-F5344CB8AC3E}">
        <p14:creationId xmlns:p14="http://schemas.microsoft.com/office/powerpoint/2010/main" val="19384078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600" dirty="0"/>
          </a:p>
        </p:txBody>
      </p:sp>
      <p:sp>
        <p:nvSpPr>
          <p:cNvPr id="4" name="Slide Number Placeholder 3"/>
          <p:cNvSpPr>
            <a:spLocks noGrp="1"/>
          </p:cNvSpPr>
          <p:nvPr>
            <p:ph type="sldNum" sz="quarter" idx="10"/>
          </p:nvPr>
        </p:nvSpPr>
        <p:spPr/>
        <p:txBody>
          <a:bodyPr/>
          <a:lstStyle/>
          <a:p>
            <a:fld id="{0B5E49E6-8CFA-B642-ACE3-E8D03508456C}" type="slidenum">
              <a:rPr lang="en-US" smtClean="0"/>
              <a:t>26</a:t>
            </a:fld>
            <a:endParaRPr lang="en-US"/>
          </a:p>
        </p:txBody>
      </p:sp>
    </p:spTree>
    <p:extLst>
      <p:ext uri="{BB962C8B-B14F-4D97-AF65-F5344CB8AC3E}">
        <p14:creationId xmlns:p14="http://schemas.microsoft.com/office/powerpoint/2010/main" val="33841436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600" dirty="0"/>
          </a:p>
        </p:txBody>
      </p:sp>
      <p:sp>
        <p:nvSpPr>
          <p:cNvPr id="4" name="Slide Number Placeholder 3"/>
          <p:cNvSpPr>
            <a:spLocks noGrp="1"/>
          </p:cNvSpPr>
          <p:nvPr>
            <p:ph type="sldNum" sz="quarter" idx="10"/>
          </p:nvPr>
        </p:nvSpPr>
        <p:spPr/>
        <p:txBody>
          <a:bodyPr/>
          <a:lstStyle/>
          <a:p>
            <a:fld id="{0B5E49E6-8CFA-B642-ACE3-E8D03508456C}" type="slidenum">
              <a:rPr lang="en-US" smtClean="0"/>
              <a:t>27</a:t>
            </a:fld>
            <a:endParaRPr lang="en-US"/>
          </a:p>
        </p:txBody>
      </p:sp>
    </p:spTree>
    <p:extLst>
      <p:ext uri="{BB962C8B-B14F-4D97-AF65-F5344CB8AC3E}">
        <p14:creationId xmlns:p14="http://schemas.microsoft.com/office/powerpoint/2010/main" val="3384143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600" dirty="0"/>
          </a:p>
        </p:txBody>
      </p:sp>
      <p:sp>
        <p:nvSpPr>
          <p:cNvPr id="4" name="Slide Number Placeholder 3"/>
          <p:cNvSpPr>
            <a:spLocks noGrp="1"/>
          </p:cNvSpPr>
          <p:nvPr>
            <p:ph type="sldNum" sz="quarter" idx="10"/>
          </p:nvPr>
        </p:nvSpPr>
        <p:spPr/>
        <p:txBody>
          <a:bodyPr/>
          <a:lstStyle/>
          <a:p>
            <a:fld id="{0B5E49E6-8CFA-B642-ACE3-E8D03508456C}" type="slidenum">
              <a:rPr lang="en-US" smtClean="0"/>
              <a:t>3</a:t>
            </a:fld>
            <a:endParaRPr lang="en-US"/>
          </a:p>
        </p:txBody>
      </p:sp>
    </p:spTree>
    <p:extLst>
      <p:ext uri="{BB962C8B-B14F-4D97-AF65-F5344CB8AC3E}">
        <p14:creationId xmlns:p14="http://schemas.microsoft.com/office/powerpoint/2010/main" val="3384143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600" dirty="0"/>
          </a:p>
        </p:txBody>
      </p:sp>
      <p:sp>
        <p:nvSpPr>
          <p:cNvPr id="4" name="Slide Number Placeholder 3"/>
          <p:cNvSpPr>
            <a:spLocks noGrp="1"/>
          </p:cNvSpPr>
          <p:nvPr>
            <p:ph type="sldNum" sz="quarter" idx="10"/>
          </p:nvPr>
        </p:nvSpPr>
        <p:spPr/>
        <p:txBody>
          <a:bodyPr/>
          <a:lstStyle/>
          <a:p>
            <a:fld id="{0B5E49E6-8CFA-B642-ACE3-E8D03508456C}" type="slidenum">
              <a:rPr lang="en-US" smtClean="0"/>
              <a:t>4</a:t>
            </a:fld>
            <a:endParaRPr lang="en-US"/>
          </a:p>
        </p:txBody>
      </p:sp>
    </p:spTree>
    <p:extLst>
      <p:ext uri="{BB962C8B-B14F-4D97-AF65-F5344CB8AC3E}">
        <p14:creationId xmlns:p14="http://schemas.microsoft.com/office/powerpoint/2010/main" val="3384143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600" dirty="0" smtClean="0"/>
              <a:t>The purple</a:t>
            </a:r>
            <a:r>
              <a:rPr lang="en-US" sz="9600" baseline="0" dirty="0" smtClean="0"/>
              <a:t> is permafrost</a:t>
            </a:r>
          </a:p>
        </p:txBody>
      </p:sp>
      <p:sp>
        <p:nvSpPr>
          <p:cNvPr id="4" name="Slide Number Placeholder 3"/>
          <p:cNvSpPr>
            <a:spLocks noGrp="1"/>
          </p:cNvSpPr>
          <p:nvPr>
            <p:ph type="sldNum" sz="quarter" idx="10"/>
          </p:nvPr>
        </p:nvSpPr>
        <p:spPr/>
        <p:txBody>
          <a:bodyPr/>
          <a:lstStyle/>
          <a:p>
            <a:fld id="{0B5E49E6-8CFA-B642-ACE3-E8D03508456C}" type="slidenum">
              <a:rPr lang="en-US" smtClean="0"/>
              <a:t>5</a:t>
            </a:fld>
            <a:endParaRPr lang="en-US"/>
          </a:p>
        </p:txBody>
      </p:sp>
    </p:spTree>
    <p:extLst>
      <p:ext uri="{BB962C8B-B14F-4D97-AF65-F5344CB8AC3E}">
        <p14:creationId xmlns:p14="http://schemas.microsoft.com/office/powerpoint/2010/main" val="3384143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600" dirty="0"/>
          </a:p>
        </p:txBody>
      </p:sp>
      <p:sp>
        <p:nvSpPr>
          <p:cNvPr id="4" name="Slide Number Placeholder 3"/>
          <p:cNvSpPr>
            <a:spLocks noGrp="1"/>
          </p:cNvSpPr>
          <p:nvPr>
            <p:ph type="sldNum" sz="quarter" idx="10"/>
          </p:nvPr>
        </p:nvSpPr>
        <p:spPr/>
        <p:txBody>
          <a:bodyPr/>
          <a:lstStyle/>
          <a:p>
            <a:fld id="{0B5E49E6-8CFA-B642-ACE3-E8D03508456C}" type="slidenum">
              <a:rPr lang="en-US" smtClean="0"/>
              <a:t>6</a:t>
            </a:fld>
            <a:endParaRPr lang="en-US"/>
          </a:p>
        </p:txBody>
      </p:sp>
    </p:spTree>
    <p:extLst>
      <p:ext uri="{BB962C8B-B14F-4D97-AF65-F5344CB8AC3E}">
        <p14:creationId xmlns:p14="http://schemas.microsoft.com/office/powerpoint/2010/main" val="3384143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600" dirty="0" smtClean="0"/>
              <a:t>The image shows a slice through permafrost. Imagine measuring</a:t>
            </a:r>
            <a:r>
              <a:rPr lang="en-US" sz="9600" baseline="0" dirty="0" smtClean="0"/>
              <a:t> temperature down through the ground from the top to the bottom.</a:t>
            </a:r>
            <a:endParaRPr lang="en-US" sz="9600" dirty="0"/>
          </a:p>
        </p:txBody>
      </p:sp>
      <p:sp>
        <p:nvSpPr>
          <p:cNvPr id="4" name="Slide Number Placeholder 3"/>
          <p:cNvSpPr>
            <a:spLocks noGrp="1"/>
          </p:cNvSpPr>
          <p:nvPr>
            <p:ph type="sldNum" sz="quarter" idx="10"/>
          </p:nvPr>
        </p:nvSpPr>
        <p:spPr/>
        <p:txBody>
          <a:bodyPr/>
          <a:lstStyle/>
          <a:p>
            <a:fld id="{0B5E49E6-8CFA-B642-ACE3-E8D03508456C}" type="slidenum">
              <a:rPr lang="en-US" smtClean="0"/>
              <a:t>7</a:t>
            </a:fld>
            <a:endParaRPr lang="en-US"/>
          </a:p>
        </p:txBody>
      </p:sp>
    </p:spTree>
    <p:extLst>
      <p:ext uri="{BB962C8B-B14F-4D97-AF65-F5344CB8AC3E}">
        <p14:creationId xmlns:p14="http://schemas.microsoft.com/office/powerpoint/2010/main" val="3384143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600" dirty="0" smtClean="0"/>
              <a:t>Discuss</a:t>
            </a:r>
            <a:r>
              <a:rPr lang="en-US" sz="9600" baseline="0" dirty="0" smtClean="0"/>
              <a:t> the image. Depth on left. Years and months at top, so left to right indicates time passing. Colors indicate temperature. Examine change in temperature with depth and with time. We will examine changes over multiple years in the activity next.</a:t>
            </a:r>
            <a:endParaRPr lang="en-US" sz="9600" dirty="0"/>
          </a:p>
        </p:txBody>
      </p:sp>
      <p:sp>
        <p:nvSpPr>
          <p:cNvPr id="4" name="Slide Number Placeholder 3"/>
          <p:cNvSpPr>
            <a:spLocks noGrp="1"/>
          </p:cNvSpPr>
          <p:nvPr>
            <p:ph type="sldNum" sz="quarter" idx="10"/>
          </p:nvPr>
        </p:nvSpPr>
        <p:spPr/>
        <p:txBody>
          <a:bodyPr/>
          <a:lstStyle/>
          <a:p>
            <a:fld id="{0B5E49E6-8CFA-B642-ACE3-E8D03508456C}" type="slidenum">
              <a:rPr lang="en-US" smtClean="0"/>
              <a:t>8</a:t>
            </a:fld>
            <a:endParaRPr lang="en-US"/>
          </a:p>
        </p:txBody>
      </p:sp>
    </p:spTree>
    <p:extLst>
      <p:ext uri="{BB962C8B-B14F-4D97-AF65-F5344CB8AC3E}">
        <p14:creationId xmlns:p14="http://schemas.microsoft.com/office/powerpoint/2010/main" val="3384143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600" dirty="0"/>
          </a:p>
        </p:txBody>
      </p:sp>
      <p:sp>
        <p:nvSpPr>
          <p:cNvPr id="4" name="Slide Number Placeholder 3"/>
          <p:cNvSpPr>
            <a:spLocks noGrp="1"/>
          </p:cNvSpPr>
          <p:nvPr>
            <p:ph type="sldNum" sz="quarter" idx="10"/>
          </p:nvPr>
        </p:nvSpPr>
        <p:spPr/>
        <p:txBody>
          <a:bodyPr/>
          <a:lstStyle/>
          <a:p>
            <a:fld id="{0B5E49E6-8CFA-B642-ACE3-E8D03508456C}" type="slidenum">
              <a:rPr lang="en-US" smtClean="0"/>
              <a:t>9</a:t>
            </a:fld>
            <a:endParaRPr lang="en-US"/>
          </a:p>
        </p:txBody>
      </p:sp>
    </p:spTree>
    <p:extLst>
      <p:ext uri="{BB962C8B-B14F-4D97-AF65-F5344CB8AC3E}">
        <p14:creationId xmlns:p14="http://schemas.microsoft.com/office/powerpoint/2010/main" val="3384143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BD73CB-A361-E744-9D6F-0E4D871F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C78A6522-F754-2A4D-8FFA-03C0482ED2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71260F3-E980-3442-ABC0-A8A145E96FD8}"/>
              </a:ext>
            </a:extLst>
          </p:cNvPr>
          <p:cNvSpPr>
            <a:spLocks noGrp="1"/>
          </p:cNvSpPr>
          <p:nvPr>
            <p:ph type="dt" sz="half" idx="10"/>
          </p:nvPr>
        </p:nvSpPr>
        <p:spPr/>
        <p:txBody>
          <a:bodyPr/>
          <a:lstStyle/>
          <a:p>
            <a:fld id="{1324ADF5-B4DE-8D4E-8742-73004B93B218}" type="datetimeFigureOut">
              <a:rPr lang="en-US" smtClean="0"/>
              <a:t>9/2/20</a:t>
            </a:fld>
            <a:endParaRPr lang="en-US"/>
          </a:p>
        </p:txBody>
      </p:sp>
      <p:sp>
        <p:nvSpPr>
          <p:cNvPr id="5" name="Footer Placeholder 4">
            <a:extLst>
              <a:ext uri="{FF2B5EF4-FFF2-40B4-BE49-F238E27FC236}">
                <a16:creationId xmlns="" xmlns:a16="http://schemas.microsoft.com/office/drawing/2014/main" id="{78FA84B1-0162-BC4C-89CF-36E5581AC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DB3C30C-1F35-B248-9DD3-B00C64E6670D}"/>
              </a:ext>
            </a:extLst>
          </p:cNvPr>
          <p:cNvSpPr>
            <a:spLocks noGrp="1"/>
          </p:cNvSpPr>
          <p:nvPr>
            <p:ph type="sldNum" sz="quarter" idx="12"/>
          </p:nvPr>
        </p:nvSpPr>
        <p:spPr/>
        <p:txBody>
          <a:bodyPr/>
          <a:lstStyle/>
          <a:p>
            <a:fld id="{2735E992-0A27-3643-B952-B9A7B33EF331}" type="slidenum">
              <a:rPr lang="en-US" smtClean="0"/>
              <a:t>‹#›</a:t>
            </a:fld>
            <a:endParaRPr lang="en-US"/>
          </a:p>
        </p:txBody>
      </p:sp>
    </p:spTree>
    <p:extLst>
      <p:ext uri="{BB962C8B-B14F-4D97-AF65-F5344CB8AC3E}">
        <p14:creationId xmlns:p14="http://schemas.microsoft.com/office/powerpoint/2010/main" val="3982215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16AD27-F9DA-D24A-9593-DEB41F1597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5A61F396-4FCA-9F4E-BD40-045C30596C4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FC88B8D-BC38-A147-AE38-E7D5014E7BE0}"/>
              </a:ext>
            </a:extLst>
          </p:cNvPr>
          <p:cNvSpPr>
            <a:spLocks noGrp="1"/>
          </p:cNvSpPr>
          <p:nvPr>
            <p:ph type="dt" sz="half" idx="10"/>
          </p:nvPr>
        </p:nvSpPr>
        <p:spPr/>
        <p:txBody>
          <a:bodyPr/>
          <a:lstStyle/>
          <a:p>
            <a:fld id="{1324ADF5-B4DE-8D4E-8742-73004B93B218}" type="datetimeFigureOut">
              <a:rPr lang="en-US" smtClean="0"/>
              <a:t>9/2/20</a:t>
            </a:fld>
            <a:endParaRPr lang="en-US"/>
          </a:p>
        </p:txBody>
      </p:sp>
      <p:sp>
        <p:nvSpPr>
          <p:cNvPr id="5" name="Footer Placeholder 4">
            <a:extLst>
              <a:ext uri="{FF2B5EF4-FFF2-40B4-BE49-F238E27FC236}">
                <a16:creationId xmlns="" xmlns:a16="http://schemas.microsoft.com/office/drawing/2014/main" id="{AF579386-CBEC-C54D-A78C-EA91C4877C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C620216-A223-4343-A631-8367221D229A}"/>
              </a:ext>
            </a:extLst>
          </p:cNvPr>
          <p:cNvSpPr>
            <a:spLocks noGrp="1"/>
          </p:cNvSpPr>
          <p:nvPr>
            <p:ph type="sldNum" sz="quarter" idx="12"/>
          </p:nvPr>
        </p:nvSpPr>
        <p:spPr/>
        <p:txBody>
          <a:bodyPr/>
          <a:lstStyle/>
          <a:p>
            <a:fld id="{2735E992-0A27-3643-B952-B9A7B33EF331}" type="slidenum">
              <a:rPr lang="en-US" smtClean="0"/>
              <a:t>‹#›</a:t>
            </a:fld>
            <a:endParaRPr lang="en-US"/>
          </a:p>
        </p:txBody>
      </p:sp>
    </p:spTree>
    <p:extLst>
      <p:ext uri="{BB962C8B-B14F-4D97-AF65-F5344CB8AC3E}">
        <p14:creationId xmlns:p14="http://schemas.microsoft.com/office/powerpoint/2010/main" val="2003657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56200E88-8160-8F41-A66F-6E30A565BC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AE09A936-4AC7-794C-8009-E307B1457FF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C282B5A-9DC9-F946-8958-2C7C2B815F6E}"/>
              </a:ext>
            </a:extLst>
          </p:cNvPr>
          <p:cNvSpPr>
            <a:spLocks noGrp="1"/>
          </p:cNvSpPr>
          <p:nvPr>
            <p:ph type="dt" sz="half" idx="10"/>
          </p:nvPr>
        </p:nvSpPr>
        <p:spPr/>
        <p:txBody>
          <a:bodyPr/>
          <a:lstStyle/>
          <a:p>
            <a:fld id="{1324ADF5-B4DE-8D4E-8742-73004B93B218}" type="datetimeFigureOut">
              <a:rPr lang="en-US" smtClean="0"/>
              <a:t>9/2/20</a:t>
            </a:fld>
            <a:endParaRPr lang="en-US"/>
          </a:p>
        </p:txBody>
      </p:sp>
      <p:sp>
        <p:nvSpPr>
          <p:cNvPr id="5" name="Footer Placeholder 4">
            <a:extLst>
              <a:ext uri="{FF2B5EF4-FFF2-40B4-BE49-F238E27FC236}">
                <a16:creationId xmlns="" xmlns:a16="http://schemas.microsoft.com/office/drawing/2014/main" id="{5EDA5FAC-33FC-4B40-BD94-685FBCA51D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DA83D33-C582-AC49-B432-CC9B2636E7A9}"/>
              </a:ext>
            </a:extLst>
          </p:cNvPr>
          <p:cNvSpPr>
            <a:spLocks noGrp="1"/>
          </p:cNvSpPr>
          <p:nvPr>
            <p:ph type="sldNum" sz="quarter" idx="12"/>
          </p:nvPr>
        </p:nvSpPr>
        <p:spPr/>
        <p:txBody>
          <a:bodyPr/>
          <a:lstStyle/>
          <a:p>
            <a:fld id="{2735E992-0A27-3643-B952-B9A7B33EF331}" type="slidenum">
              <a:rPr lang="en-US" smtClean="0"/>
              <a:t>‹#›</a:t>
            </a:fld>
            <a:endParaRPr lang="en-US"/>
          </a:p>
        </p:txBody>
      </p:sp>
    </p:spTree>
    <p:extLst>
      <p:ext uri="{BB962C8B-B14F-4D97-AF65-F5344CB8AC3E}">
        <p14:creationId xmlns:p14="http://schemas.microsoft.com/office/powerpoint/2010/main" val="3242273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925135-1408-7546-B6F1-58CEC13223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3D3D4C5D-9C76-3846-83E6-2676C0CA593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6E98D6B-CFC1-3740-999D-BAB6A21FD6F1}"/>
              </a:ext>
            </a:extLst>
          </p:cNvPr>
          <p:cNvSpPr>
            <a:spLocks noGrp="1"/>
          </p:cNvSpPr>
          <p:nvPr>
            <p:ph type="dt" sz="half" idx="10"/>
          </p:nvPr>
        </p:nvSpPr>
        <p:spPr/>
        <p:txBody>
          <a:bodyPr/>
          <a:lstStyle/>
          <a:p>
            <a:fld id="{1324ADF5-B4DE-8D4E-8742-73004B93B218}" type="datetimeFigureOut">
              <a:rPr lang="en-US" smtClean="0"/>
              <a:t>9/2/20</a:t>
            </a:fld>
            <a:endParaRPr lang="en-US"/>
          </a:p>
        </p:txBody>
      </p:sp>
      <p:sp>
        <p:nvSpPr>
          <p:cNvPr id="5" name="Footer Placeholder 4">
            <a:extLst>
              <a:ext uri="{FF2B5EF4-FFF2-40B4-BE49-F238E27FC236}">
                <a16:creationId xmlns="" xmlns:a16="http://schemas.microsoft.com/office/drawing/2014/main" id="{7B604D4A-5361-2B4E-A033-F0969F026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8EA916F-D0F9-C847-A77D-5397D371C188}"/>
              </a:ext>
            </a:extLst>
          </p:cNvPr>
          <p:cNvSpPr>
            <a:spLocks noGrp="1"/>
          </p:cNvSpPr>
          <p:nvPr>
            <p:ph type="sldNum" sz="quarter" idx="12"/>
          </p:nvPr>
        </p:nvSpPr>
        <p:spPr/>
        <p:txBody>
          <a:bodyPr/>
          <a:lstStyle/>
          <a:p>
            <a:fld id="{2735E992-0A27-3643-B952-B9A7B33EF331}" type="slidenum">
              <a:rPr lang="en-US" smtClean="0"/>
              <a:t>‹#›</a:t>
            </a:fld>
            <a:endParaRPr lang="en-US"/>
          </a:p>
        </p:txBody>
      </p:sp>
    </p:spTree>
    <p:extLst>
      <p:ext uri="{BB962C8B-B14F-4D97-AF65-F5344CB8AC3E}">
        <p14:creationId xmlns:p14="http://schemas.microsoft.com/office/powerpoint/2010/main" val="1040477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D1352-E53E-7041-9683-53E6E812F0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36D01D0A-C0CF-1540-8FAD-53CD10AC95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47D7A563-299C-004A-AD92-41C0F14C1FB3}"/>
              </a:ext>
            </a:extLst>
          </p:cNvPr>
          <p:cNvSpPr>
            <a:spLocks noGrp="1"/>
          </p:cNvSpPr>
          <p:nvPr>
            <p:ph type="dt" sz="half" idx="10"/>
          </p:nvPr>
        </p:nvSpPr>
        <p:spPr/>
        <p:txBody>
          <a:bodyPr/>
          <a:lstStyle/>
          <a:p>
            <a:fld id="{1324ADF5-B4DE-8D4E-8742-73004B93B218}" type="datetimeFigureOut">
              <a:rPr lang="en-US" smtClean="0"/>
              <a:t>9/2/20</a:t>
            </a:fld>
            <a:endParaRPr lang="en-US"/>
          </a:p>
        </p:txBody>
      </p:sp>
      <p:sp>
        <p:nvSpPr>
          <p:cNvPr id="5" name="Footer Placeholder 4">
            <a:extLst>
              <a:ext uri="{FF2B5EF4-FFF2-40B4-BE49-F238E27FC236}">
                <a16:creationId xmlns="" xmlns:a16="http://schemas.microsoft.com/office/drawing/2014/main" id="{53932319-8C68-8146-BA52-0794104EC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2C29EF0-E5BC-7D42-BFB1-C556AE56D079}"/>
              </a:ext>
            </a:extLst>
          </p:cNvPr>
          <p:cNvSpPr>
            <a:spLocks noGrp="1"/>
          </p:cNvSpPr>
          <p:nvPr>
            <p:ph type="sldNum" sz="quarter" idx="12"/>
          </p:nvPr>
        </p:nvSpPr>
        <p:spPr/>
        <p:txBody>
          <a:bodyPr/>
          <a:lstStyle/>
          <a:p>
            <a:fld id="{2735E992-0A27-3643-B952-B9A7B33EF331}" type="slidenum">
              <a:rPr lang="en-US" smtClean="0"/>
              <a:t>‹#›</a:t>
            </a:fld>
            <a:endParaRPr lang="en-US"/>
          </a:p>
        </p:txBody>
      </p:sp>
    </p:spTree>
    <p:extLst>
      <p:ext uri="{BB962C8B-B14F-4D97-AF65-F5344CB8AC3E}">
        <p14:creationId xmlns:p14="http://schemas.microsoft.com/office/powerpoint/2010/main" val="879467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60631F-5B1A-AE42-BF90-32B1A8988B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A53A49C-C031-EC4D-9CEC-3DC07463F1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01C9AEB3-9CB4-6244-8821-713A7192C7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C10758AB-F97D-F040-B75C-ACCD7FC22A3D}"/>
              </a:ext>
            </a:extLst>
          </p:cNvPr>
          <p:cNvSpPr>
            <a:spLocks noGrp="1"/>
          </p:cNvSpPr>
          <p:nvPr>
            <p:ph type="dt" sz="half" idx="10"/>
          </p:nvPr>
        </p:nvSpPr>
        <p:spPr/>
        <p:txBody>
          <a:bodyPr/>
          <a:lstStyle/>
          <a:p>
            <a:fld id="{1324ADF5-B4DE-8D4E-8742-73004B93B218}" type="datetimeFigureOut">
              <a:rPr lang="en-US" smtClean="0"/>
              <a:t>9/2/20</a:t>
            </a:fld>
            <a:endParaRPr lang="en-US"/>
          </a:p>
        </p:txBody>
      </p:sp>
      <p:sp>
        <p:nvSpPr>
          <p:cNvPr id="6" name="Footer Placeholder 5">
            <a:extLst>
              <a:ext uri="{FF2B5EF4-FFF2-40B4-BE49-F238E27FC236}">
                <a16:creationId xmlns="" xmlns:a16="http://schemas.microsoft.com/office/drawing/2014/main" id="{685F564C-50D2-5642-8154-C0E72FD907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A639958-93A4-6840-B036-2EE1186C4BD8}"/>
              </a:ext>
            </a:extLst>
          </p:cNvPr>
          <p:cNvSpPr>
            <a:spLocks noGrp="1"/>
          </p:cNvSpPr>
          <p:nvPr>
            <p:ph type="sldNum" sz="quarter" idx="12"/>
          </p:nvPr>
        </p:nvSpPr>
        <p:spPr/>
        <p:txBody>
          <a:bodyPr/>
          <a:lstStyle/>
          <a:p>
            <a:fld id="{2735E992-0A27-3643-B952-B9A7B33EF331}" type="slidenum">
              <a:rPr lang="en-US" smtClean="0"/>
              <a:t>‹#›</a:t>
            </a:fld>
            <a:endParaRPr lang="en-US"/>
          </a:p>
        </p:txBody>
      </p:sp>
    </p:spTree>
    <p:extLst>
      <p:ext uri="{BB962C8B-B14F-4D97-AF65-F5344CB8AC3E}">
        <p14:creationId xmlns:p14="http://schemas.microsoft.com/office/powerpoint/2010/main" val="3758245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85AFB1-444D-134B-93C2-2DC879FFD0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95DB9A72-BE97-0E42-8283-35D6CA36ED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08423CEA-1604-E740-97EF-1C08F06448A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E1BA4347-9E21-1544-91CF-606FD64E26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4E7C4EC4-4BC9-6849-834C-5EA5BF4F7D8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D177995-4A59-AC4D-8078-458D5C1B37E9}"/>
              </a:ext>
            </a:extLst>
          </p:cNvPr>
          <p:cNvSpPr>
            <a:spLocks noGrp="1"/>
          </p:cNvSpPr>
          <p:nvPr>
            <p:ph type="dt" sz="half" idx="10"/>
          </p:nvPr>
        </p:nvSpPr>
        <p:spPr/>
        <p:txBody>
          <a:bodyPr/>
          <a:lstStyle/>
          <a:p>
            <a:fld id="{1324ADF5-B4DE-8D4E-8742-73004B93B218}" type="datetimeFigureOut">
              <a:rPr lang="en-US" smtClean="0"/>
              <a:t>9/2/20</a:t>
            </a:fld>
            <a:endParaRPr lang="en-US"/>
          </a:p>
        </p:txBody>
      </p:sp>
      <p:sp>
        <p:nvSpPr>
          <p:cNvPr id="8" name="Footer Placeholder 7">
            <a:extLst>
              <a:ext uri="{FF2B5EF4-FFF2-40B4-BE49-F238E27FC236}">
                <a16:creationId xmlns="" xmlns:a16="http://schemas.microsoft.com/office/drawing/2014/main" id="{789B357F-5A76-3D4F-A9A5-CD8B0C4179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DD5D038B-6874-8245-8001-C02752551B43}"/>
              </a:ext>
            </a:extLst>
          </p:cNvPr>
          <p:cNvSpPr>
            <a:spLocks noGrp="1"/>
          </p:cNvSpPr>
          <p:nvPr>
            <p:ph type="sldNum" sz="quarter" idx="12"/>
          </p:nvPr>
        </p:nvSpPr>
        <p:spPr/>
        <p:txBody>
          <a:bodyPr/>
          <a:lstStyle/>
          <a:p>
            <a:fld id="{2735E992-0A27-3643-B952-B9A7B33EF331}" type="slidenum">
              <a:rPr lang="en-US" smtClean="0"/>
              <a:t>‹#›</a:t>
            </a:fld>
            <a:endParaRPr lang="en-US"/>
          </a:p>
        </p:txBody>
      </p:sp>
    </p:spTree>
    <p:extLst>
      <p:ext uri="{BB962C8B-B14F-4D97-AF65-F5344CB8AC3E}">
        <p14:creationId xmlns:p14="http://schemas.microsoft.com/office/powerpoint/2010/main" val="816196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566C97-02D8-8B42-A10D-3A377024B1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E5CEA9F-2C66-0A42-875E-723AC4378FCC}"/>
              </a:ext>
            </a:extLst>
          </p:cNvPr>
          <p:cNvSpPr>
            <a:spLocks noGrp="1"/>
          </p:cNvSpPr>
          <p:nvPr>
            <p:ph type="dt" sz="half" idx="10"/>
          </p:nvPr>
        </p:nvSpPr>
        <p:spPr/>
        <p:txBody>
          <a:bodyPr/>
          <a:lstStyle/>
          <a:p>
            <a:fld id="{1324ADF5-B4DE-8D4E-8742-73004B93B218}" type="datetimeFigureOut">
              <a:rPr lang="en-US" smtClean="0"/>
              <a:t>9/2/20</a:t>
            </a:fld>
            <a:endParaRPr lang="en-US"/>
          </a:p>
        </p:txBody>
      </p:sp>
      <p:sp>
        <p:nvSpPr>
          <p:cNvPr id="4" name="Footer Placeholder 3">
            <a:extLst>
              <a:ext uri="{FF2B5EF4-FFF2-40B4-BE49-F238E27FC236}">
                <a16:creationId xmlns="" xmlns:a16="http://schemas.microsoft.com/office/drawing/2014/main" id="{A94CDD00-DA99-F043-B481-B11DB257D8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B2836C28-0323-124E-8B78-E769F561766B}"/>
              </a:ext>
            </a:extLst>
          </p:cNvPr>
          <p:cNvSpPr>
            <a:spLocks noGrp="1"/>
          </p:cNvSpPr>
          <p:nvPr>
            <p:ph type="sldNum" sz="quarter" idx="12"/>
          </p:nvPr>
        </p:nvSpPr>
        <p:spPr/>
        <p:txBody>
          <a:bodyPr/>
          <a:lstStyle/>
          <a:p>
            <a:fld id="{2735E992-0A27-3643-B952-B9A7B33EF331}" type="slidenum">
              <a:rPr lang="en-US" smtClean="0"/>
              <a:t>‹#›</a:t>
            </a:fld>
            <a:endParaRPr lang="en-US"/>
          </a:p>
        </p:txBody>
      </p:sp>
    </p:spTree>
    <p:extLst>
      <p:ext uri="{BB962C8B-B14F-4D97-AF65-F5344CB8AC3E}">
        <p14:creationId xmlns:p14="http://schemas.microsoft.com/office/powerpoint/2010/main" val="68462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E8D9AA92-DF6A-8642-BF36-DD018BBEBAE4}"/>
              </a:ext>
            </a:extLst>
          </p:cNvPr>
          <p:cNvSpPr>
            <a:spLocks noGrp="1"/>
          </p:cNvSpPr>
          <p:nvPr>
            <p:ph type="dt" sz="half" idx="10"/>
          </p:nvPr>
        </p:nvSpPr>
        <p:spPr/>
        <p:txBody>
          <a:bodyPr/>
          <a:lstStyle/>
          <a:p>
            <a:fld id="{1324ADF5-B4DE-8D4E-8742-73004B93B218}" type="datetimeFigureOut">
              <a:rPr lang="en-US" smtClean="0"/>
              <a:t>9/2/20</a:t>
            </a:fld>
            <a:endParaRPr lang="en-US"/>
          </a:p>
        </p:txBody>
      </p:sp>
      <p:sp>
        <p:nvSpPr>
          <p:cNvPr id="3" name="Footer Placeholder 2">
            <a:extLst>
              <a:ext uri="{FF2B5EF4-FFF2-40B4-BE49-F238E27FC236}">
                <a16:creationId xmlns="" xmlns:a16="http://schemas.microsoft.com/office/drawing/2014/main" id="{8504396C-68D7-4E42-B149-EE5BA12742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B769BC92-6DBE-3546-95D2-9AF28E1B549B}"/>
              </a:ext>
            </a:extLst>
          </p:cNvPr>
          <p:cNvSpPr>
            <a:spLocks noGrp="1"/>
          </p:cNvSpPr>
          <p:nvPr>
            <p:ph type="sldNum" sz="quarter" idx="12"/>
          </p:nvPr>
        </p:nvSpPr>
        <p:spPr/>
        <p:txBody>
          <a:bodyPr/>
          <a:lstStyle/>
          <a:p>
            <a:fld id="{2735E992-0A27-3643-B952-B9A7B33EF331}" type="slidenum">
              <a:rPr lang="en-US" smtClean="0"/>
              <a:t>‹#›</a:t>
            </a:fld>
            <a:endParaRPr lang="en-US"/>
          </a:p>
        </p:txBody>
      </p:sp>
    </p:spTree>
    <p:extLst>
      <p:ext uri="{BB962C8B-B14F-4D97-AF65-F5344CB8AC3E}">
        <p14:creationId xmlns:p14="http://schemas.microsoft.com/office/powerpoint/2010/main" val="2791186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554203-C0A1-9E41-B6A0-DCC75B9773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C6046DCD-A4ED-7C4C-958B-51DCFFB53E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E41D12A1-0D96-BC4B-9F19-95A6201BF4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68A80062-5752-D14F-8B43-EAB6B8F4F96C}"/>
              </a:ext>
            </a:extLst>
          </p:cNvPr>
          <p:cNvSpPr>
            <a:spLocks noGrp="1"/>
          </p:cNvSpPr>
          <p:nvPr>
            <p:ph type="dt" sz="half" idx="10"/>
          </p:nvPr>
        </p:nvSpPr>
        <p:spPr/>
        <p:txBody>
          <a:bodyPr/>
          <a:lstStyle/>
          <a:p>
            <a:fld id="{1324ADF5-B4DE-8D4E-8742-73004B93B218}" type="datetimeFigureOut">
              <a:rPr lang="en-US" smtClean="0"/>
              <a:t>9/2/20</a:t>
            </a:fld>
            <a:endParaRPr lang="en-US"/>
          </a:p>
        </p:txBody>
      </p:sp>
      <p:sp>
        <p:nvSpPr>
          <p:cNvPr id="6" name="Footer Placeholder 5">
            <a:extLst>
              <a:ext uri="{FF2B5EF4-FFF2-40B4-BE49-F238E27FC236}">
                <a16:creationId xmlns="" xmlns:a16="http://schemas.microsoft.com/office/drawing/2014/main" id="{F612A1A2-4BFA-424A-AFA3-E3E1AC06B5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20645C42-DF01-F844-82B2-B49109B65CD8}"/>
              </a:ext>
            </a:extLst>
          </p:cNvPr>
          <p:cNvSpPr>
            <a:spLocks noGrp="1"/>
          </p:cNvSpPr>
          <p:nvPr>
            <p:ph type="sldNum" sz="quarter" idx="12"/>
          </p:nvPr>
        </p:nvSpPr>
        <p:spPr/>
        <p:txBody>
          <a:bodyPr/>
          <a:lstStyle/>
          <a:p>
            <a:fld id="{2735E992-0A27-3643-B952-B9A7B33EF331}" type="slidenum">
              <a:rPr lang="en-US" smtClean="0"/>
              <a:t>‹#›</a:t>
            </a:fld>
            <a:endParaRPr lang="en-US"/>
          </a:p>
        </p:txBody>
      </p:sp>
    </p:spTree>
    <p:extLst>
      <p:ext uri="{BB962C8B-B14F-4D97-AF65-F5344CB8AC3E}">
        <p14:creationId xmlns:p14="http://schemas.microsoft.com/office/powerpoint/2010/main" val="246682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D541C0-1CED-6048-AB85-14DA6E9ACB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A4D1CA7A-4701-A248-BC3D-B5F5E4B685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BA3A3B74-6A69-6742-BD20-FBA5483D57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256E84BC-535F-CA44-8685-41A3D0D0EFA3}"/>
              </a:ext>
            </a:extLst>
          </p:cNvPr>
          <p:cNvSpPr>
            <a:spLocks noGrp="1"/>
          </p:cNvSpPr>
          <p:nvPr>
            <p:ph type="dt" sz="half" idx="10"/>
          </p:nvPr>
        </p:nvSpPr>
        <p:spPr/>
        <p:txBody>
          <a:bodyPr/>
          <a:lstStyle/>
          <a:p>
            <a:fld id="{1324ADF5-B4DE-8D4E-8742-73004B93B218}" type="datetimeFigureOut">
              <a:rPr lang="en-US" smtClean="0"/>
              <a:t>9/2/20</a:t>
            </a:fld>
            <a:endParaRPr lang="en-US"/>
          </a:p>
        </p:txBody>
      </p:sp>
      <p:sp>
        <p:nvSpPr>
          <p:cNvPr id="6" name="Footer Placeholder 5">
            <a:extLst>
              <a:ext uri="{FF2B5EF4-FFF2-40B4-BE49-F238E27FC236}">
                <a16:creationId xmlns="" xmlns:a16="http://schemas.microsoft.com/office/drawing/2014/main" id="{332B21EA-1265-7F45-B811-D75BA77359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6006840-AC01-B946-9056-06CDCB24A5BD}"/>
              </a:ext>
            </a:extLst>
          </p:cNvPr>
          <p:cNvSpPr>
            <a:spLocks noGrp="1"/>
          </p:cNvSpPr>
          <p:nvPr>
            <p:ph type="sldNum" sz="quarter" idx="12"/>
          </p:nvPr>
        </p:nvSpPr>
        <p:spPr/>
        <p:txBody>
          <a:bodyPr/>
          <a:lstStyle/>
          <a:p>
            <a:fld id="{2735E992-0A27-3643-B952-B9A7B33EF331}" type="slidenum">
              <a:rPr lang="en-US" smtClean="0"/>
              <a:t>‹#›</a:t>
            </a:fld>
            <a:endParaRPr lang="en-US"/>
          </a:p>
        </p:txBody>
      </p:sp>
    </p:spTree>
    <p:extLst>
      <p:ext uri="{BB962C8B-B14F-4D97-AF65-F5344CB8AC3E}">
        <p14:creationId xmlns:p14="http://schemas.microsoft.com/office/powerpoint/2010/main" val="40866120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F6472EC-4D8C-8F45-BB0C-964D08BB3E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1482C0B5-F121-A145-93D9-938D5792D9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7787A3F-EBA4-A148-9E87-43421498C3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24ADF5-B4DE-8D4E-8742-73004B93B218}" type="datetimeFigureOut">
              <a:rPr lang="en-US" smtClean="0"/>
              <a:t>9/2/20</a:t>
            </a:fld>
            <a:endParaRPr lang="en-US"/>
          </a:p>
        </p:txBody>
      </p:sp>
      <p:sp>
        <p:nvSpPr>
          <p:cNvPr id="5" name="Footer Placeholder 4">
            <a:extLst>
              <a:ext uri="{FF2B5EF4-FFF2-40B4-BE49-F238E27FC236}">
                <a16:creationId xmlns="" xmlns:a16="http://schemas.microsoft.com/office/drawing/2014/main" id="{5EF866D3-566F-404A-A8D6-57EF7619B5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54BA1CC5-725D-7349-B2CC-A09B7D985A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35E992-0A27-3643-B952-B9A7B33EF331}" type="slidenum">
              <a:rPr lang="en-US" smtClean="0"/>
              <a:t>‹#›</a:t>
            </a:fld>
            <a:endParaRPr lang="en-US"/>
          </a:p>
        </p:txBody>
      </p:sp>
    </p:spTree>
    <p:extLst>
      <p:ext uri="{BB962C8B-B14F-4D97-AF65-F5344CB8AC3E}">
        <p14:creationId xmlns:p14="http://schemas.microsoft.com/office/powerpoint/2010/main" val="1562684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tiff"/><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3.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hyperlink" Target="https://www.kaggle.com/pennyrowe/arctic-ice-images-1" TargetMode="External"/><Relationship Id="rId7" Type="http://schemas.openxmlformats.org/officeDocument/2006/relationships/hyperlink" Target="https://www.kaggle.com/pennyrowe/ice_cores" TargetMode="External"/><Relationship Id="rId8" Type="http://schemas.openxmlformats.org/officeDocument/2006/relationships/hyperlink" Target="https://www.kaggle.com/pennyrowe/permafrost" TargetMode="External"/><Relationship Id="rId9" Type="http://schemas.openxmlformats.org/officeDocument/2006/relationships/hyperlink" Target="https://www.kaggle.com/pennyrowe/polar-spectra-1" TargetMode="External"/><Relationship Id="rId10" Type="http://schemas.openxmlformats.org/officeDocument/2006/relationships/hyperlink" Target="https://www.kaggle.com/pennyrowe/sea-ice-melt-1" TargetMode="External"/><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nsidc.org/cryosphere/sotc/permafrost.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yedoma_koluma.jpg"/>
          <p:cNvPicPr>
            <a:picLocks noChangeAspect="1"/>
          </p:cNvPicPr>
          <p:nvPr/>
        </p:nvPicPr>
        <p:blipFill rotWithShape="1">
          <a:blip r:embed="rId3">
            <a:extLst>
              <a:ext uri="{28A0092B-C50C-407E-A947-70E740481C1C}">
                <a14:useLocalDpi xmlns:a14="http://schemas.microsoft.com/office/drawing/2010/main" val="0"/>
              </a:ext>
            </a:extLst>
          </a:blip>
          <a:srcRect t="21758" b="3045"/>
          <a:stretch/>
        </p:blipFill>
        <p:spPr>
          <a:xfrm>
            <a:off x="-17886" y="0"/>
            <a:ext cx="12245660" cy="6893776"/>
          </a:xfrm>
          <a:prstGeom prst="rect">
            <a:avLst/>
          </a:prstGeom>
        </p:spPr>
      </p:pic>
      <p:sp>
        <p:nvSpPr>
          <p:cNvPr id="5" name="Rectangle 4"/>
          <p:cNvSpPr/>
          <p:nvPr/>
        </p:nvSpPr>
        <p:spPr>
          <a:xfrm>
            <a:off x="6602188" y="6225731"/>
            <a:ext cx="5625586" cy="646331"/>
          </a:xfrm>
          <a:prstGeom prst="rect">
            <a:avLst/>
          </a:prstGeom>
        </p:spPr>
        <p:txBody>
          <a:bodyPr wrap="square">
            <a:spAutoFit/>
          </a:bodyPr>
          <a:lstStyle/>
          <a:p>
            <a:r>
              <a:rPr lang="en-US" dirty="0">
                <a:solidFill>
                  <a:schemeClr val="bg1"/>
                </a:solidFill>
              </a:rPr>
              <a:t>Permafrost (photo courtesy of the National Snow and Ice Data Center, University of Colorado, Boulder)</a:t>
            </a:r>
            <a:r>
              <a:rPr lang="en-US" dirty="0">
                <a:solidFill>
                  <a:schemeClr val="bg1"/>
                </a:solidFill>
              </a:rPr>
              <a:t> </a:t>
            </a:r>
            <a:endParaRPr lang="en-US" dirty="0">
              <a:solidFill>
                <a:schemeClr val="bg1"/>
              </a:solidFill>
            </a:endParaRPr>
          </a:p>
        </p:txBody>
      </p:sp>
      <p:sp>
        <p:nvSpPr>
          <p:cNvPr id="7" name="Title 6"/>
          <p:cNvSpPr>
            <a:spLocks noGrp="1"/>
          </p:cNvSpPr>
          <p:nvPr>
            <p:ph type="title"/>
          </p:nvPr>
        </p:nvSpPr>
        <p:spPr>
          <a:xfrm>
            <a:off x="2378927" y="1252185"/>
            <a:ext cx="7655494" cy="3541921"/>
          </a:xfrm>
        </p:spPr>
        <p:txBody>
          <a:bodyPr>
            <a:normAutofit fontScale="90000"/>
          </a:bodyPr>
          <a:lstStyle/>
          <a:p>
            <a:pPr algn="ctr"/>
            <a:r>
              <a:rPr lang="en-US" sz="6700" dirty="0">
                <a:solidFill>
                  <a:srgbClr val="FFFFFF"/>
                </a:solidFill>
                <a:latin typeface="Times New Roman"/>
              </a:rPr>
              <a:t>Heat Flux through </a:t>
            </a:r>
            <a:r>
              <a:rPr lang="en-US" sz="6700" dirty="0" smtClean="0">
                <a:solidFill>
                  <a:srgbClr val="FFFFFF"/>
                </a:solidFill>
                <a:latin typeface="Times New Roman"/>
              </a:rPr>
              <a:t>Permafrost</a:t>
            </a:r>
            <a:br>
              <a:rPr lang="en-US" sz="6700" dirty="0" smtClean="0">
                <a:solidFill>
                  <a:srgbClr val="FFFFFF"/>
                </a:solidFill>
                <a:latin typeface="Times New Roman"/>
              </a:rPr>
            </a:br>
            <a:r>
              <a:rPr lang="en-US" sz="6700" dirty="0">
                <a:solidFill>
                  <a:srgbClr val="FFFFFF"/>
                </a:solidFill>
                <a:latin typeface="Times New Roman"/>
              </a:rPr>
              <a:t/>
            </a:r>
            <a:br>
              <a:rPr lang="en-US" sz="6700" dirty="0">
                <a:solidFill>
                  <a:srgbClr val="FFFFFF"/>
                </a:solidFill>
                <a:latin typeface="Times New Roman"/>
              </a:rPr>
            </a:br>
            <a:r>
              <a:rPr lang="en-US" sz="2700" dirty="0" smtClean="0">
                <a:solidFill>
                  <a:srgbClr val="FFFFFF"/>
                </a:solidFill>
                <a:latin typeface="Times New Roman"/>
              </a:rPr>
              <a:t>By Penny Rowe and Steven </a:t>
            </a:r>
            <a:r>
              <a:rPr lang="en-US" sz="2700" dirty="0" err="1" smtClean="0">
                <a:solidFill>
                  <a:srgbClr val="FFFFFF"/>
                </a:solidFill>
                <a:latin typeface="Times New Roman"/>
              </a:rPr>
              <a:t>Neshyba</a:t>
            </a:r>
            <a:r>
              <a:rPr lang="en-US" sz="2700" dirty="0" smtClean="0">
                <a:solidFill>
                  <a:srgbClr val="FFFFFF"/>
                </a:solidFill>
                <a:latin typeface="Times New Roman"/>
              </a:rPr>
              <a:t/>
            </a:r>
            <a:br>
              <a:rPr lang="en-US" sz="2700" dirty="0" smtClean="0">
                <a:solidFill>
                  <a:srgbClr val="FFFFFF"/>
                </a:solidFill>
                <a:latin typeface="Times New Roman"/>
              </a:rPr>
            </a:br>
            <a:r>
              <a:rPr lang="en-US" sz="2700" dirty="0" smtClean="0">
                <a:solidFill>
                  <a:srgbClr val="FFFFFF"/>
                </a:solidFill>
                <a:latin typeface="Times New Roman"/>
              </a:rPr>
              <a:t>Polar </a:t>
            </a:r>
            <a:r>
              <a:rPr lang="en-US" sz="2700" dirty="0" err="1" smtClean="0">
                <a:solidFill>
                  <a:srgbClr val="FFFFFF"/>
                </a:solidFill>
                <a:latin typeface="Times New Roman"/>
              </a:rPr>
              <a:t>ENgagement</a:t>
            </a:r>
            <a:r>
              <a:rPr lang="en-US" sz="2700" dirty="0" smtClean="0">
                <a:solidFill>
                  <a:srgbClr val="FFFFFF"/>
                </a:solidFill>
                <a:latin typeface="Times New Roman"/>
              </a:rPr>
              <a:t> through </a:t>
            </a:r>
            <a:r>
              <a:rPr lang="en-US" sz="2700" dirty="0" err="1" smtClean="0">
                <a:solidFill>
                  <a:srgbClr val="FFFFFF"/>
                </a:solidFill>
                <a:latin typeface="Times New Roman"/>
              </a:rPr>
              <a:t>GUided</a:t>
            </a:r>
            <a:r>
              <a:rPr lang="en-US" sz="2700" dirty="0" smtClean="0">
                <a:solidFill>
                  <a:srgbClr val="FFFFFF"/>
                </a:solidFill>
                <a:latin typeface="Times New Roman"/>
              </a:rPr>
              <a:t> </a:t>
            </a:r>
            <a:r>
              <a:rPr lang="en-US" sz="2700" dirty="0" err="1" smtClean="0">
                <a:solidFill>
                  <a:srgbClr val="FFFFFF"/>
                </a:solidFill>
                <a:latin typeface="Times New Roman"/>
              </a:rPr>
              <a:t>INquiry</a:t>
            </a:r>
            <a:r>
              <a:rPr lang="en-US" sz="2700" dirty="0" smtClean="0">
                <a:solidFill>
                  <a:srgbClr val="FFFFFF"/>
                </a:solidFill>
                <a:latin typeface="Times New Roman"/>
              </a:rPr>
              <a:t> (PENGUIN)</a:t>
            </a:r>
            <a:endParaRPr lang="en-US" sz="2700" dirty="0">
              <a:solidFill>
                <a:srgbClr val="FFFFFF"/>
              </a:solidFill>
            </a:endParaRPr>
          </a:p>
        </p:txBody>
      </p:sp>
      <p:pic>
        <p:nvPicPr>
          <p:cNvPr id="8" name="Picture 7" descr="ups_logo.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87" y="5555131"/>
            <a:ext cx="1390020" cy="1321207"/>
          </a:xfrm>
          <a:prstGeom prst="rect">
            <a:avLst/>
          </a:prstGeom>
        </p:spPr>
      </p:pic>
      <p:pic>
        <p:nvPicPr>
          <p:cNvPr id="11" name="Picture 10" descr="nsf_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4138" y="5364164"/>
            <a:ext cx="1520822" cy="1529612"/>
          </a:xfrm>
          <a:prstGeom prst="rect">
            <a:avLst/>
          </a:prstGeom>
        </p:spPr>
      </p:pic>
      <p:pic>
        <p:nvPicPr>
          <p:cNvPr id="13" name="Picture 12" descr="Nwra_logo_white_alpha_small.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97156" y="5786371"/>
            <a:ext cx="2014992" cy="878719"/>
          </a:xfrm>
          <a:prstGeom prst="rect">
            <a:avLst/>
          </a:prstGeom>
        </p:spPr>
      </p:pic>
    </p:spTree>
    <p:extLst>
      <p:ext uri="{BB962C8B-B14F-4D97-AF65-F5344CB8AC3E}">
        <p14:creationId xmlns:p14="http://schemas.microsoft.com/office/powerpoint/2010/main" val="411707720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0" y="1"/>
            <a:ext cx="12192000" cy="626532"/>
          </a:xfrm>
          <a:solidFill>
            <a:schemeClr val="accent2"/>
          </a:solidFill>
        </p:spPr>
        <p:txBody>
          <a:bodyPr>
            <a:normAutofit/>
          </a:bodyPr>
          <a:lstStyle/>
          <a:p>
            <a:pPr eaLnBrk="1" hangingPunct="1"/>
            <a:r>
              <a:rPr lang="en-US" altLang="en-US" sz="3600" dirty="0" smtClean="0">
                <a:solidFill>
                  <a:schemeClr val="bg1"/>
                </a:solidFill>
              </a:rPr>
              <a:t>What is heat flux?</a:t>
            </a:r>
            <a:endParaRPr lang="en-US" altLang="en-US" sz="3600" b="1" dirty="0">
              <a:solidFill>
                <a:schemeClr val="bg1"/>
              </a:solidFill>
            </a:endParaRPr>
          </a:p>
        </p:txBody>
      </p:sp>
      <p:sp>
        <p:nvSpPr>
          <p:cNvPr id="2" name="Rectangle 1"/>
          <p:cNvSpPr/>
          <p:nvPr/>
        </p:nvSpPr>
        <p:spPr>
          <a:xfrm>
            <a:off x="5705848" y="856358"/>
            <a:ext cx="6188786" cy="5509200"/>
          </a:xfrm>
          <a:prstGeom prst="rect">
            <a:avLst/>
          </a:prstGeom>
        </p:spPr>
        <p:txBody>
          <a:bodyPr wrap="square">
            <a:spAutoFit/>
          </a:bodyPr>
          <a:lstStyle/>
          <a:p>
            <a:pPr marL="365760" indent="-365760">
              <a:buSzPct val="120000"/>
              <a:buFont typeface="Arial"/>
              <a:buChar char="•"/>
            </a:pPr>
            <a:r>
              <a:rPr lang="en-US" sz="3200" dirty="0"/>
              <a:t>Imagine you are standing at the top look down at a square of ground, say a 1 m x 1 m </a:t>
            </a:r>
            <a:r>
              <a:rPr lang="en-US" sz="3200" dirty="0" smtClean="0"/>
              <a:t>square.</a:t>
            </a:r>
          </a:p>
          <a:p>
            <a:pPr marL="365760" indent="-365760">
              <a:buSzPct val="120000"/>
              <a:buFont typeface="Arial"/>
              <a:buChar char="•"/>
            </a:pPr>
            <a:r>
              <a:rPr lang="en-US" sz="3200" dirty="0" smtClean="0"/>
              <a:t>You </a:t>
            </a:r>
            <a:r>
              <a:rPr lang="en-US" sz="3200" dirty="0"/>
              <a:t>want to understand how energy is flowing down into the ground through that square, or up out of that square. </a:t>
            </a:r>
            <a:endParaRPr lang="en-US" sz="3200" dirty="0" smtClean="0"/>
          </a:p>
          <a:p>
            <a:pPr marL="365760" indent="-365760">
              <a:buSzPct val="120000"/>
              <a:buFont typeface="Arial"/>
              <a:buChar char="•"/>
            </a:pPr>
            <a:r>
              <a:rPr lang="en-US" sz="3200" dirty="0" smtClean="0"/>
              <a:t>The </a:t>
            </a:r>
            <a:r>
              <a:rPr lang="en-US" sz="3200" dirty="0"/>
              <a:t>energy has units of Watts </a:t>
            </a:r>
            <a:r>
              <a:rPr lang="en-US" sz="3200" dirty="0" smtClean="0"/>
              <a:t>(think of a </a:t>
            </a:r>
            <a:r>
              <a:rPr lang="en-US" sz="3200" dirty="0"/>
              <a:t>60 Watt </a:t>
            </a:r>
            <a:r>
              <a:rPr lang="en-US" sz="3200" dirty="0" smtClean="0"/>
              <a:t>light bulb).</a:t>
            </a:r>
            <a:endParaRPr lang="en-US" sz="3200" dirty="0"/>
          </a:p>
          <a:p>
            <a:pPr marL="365760" indent="-365760">
              <a:buSzPct val="120000"/>
              <a:buFont typeface="Arial"/>
              <a:buChar char="•"/>
            </a:pPr>
            <a:r>
              <a:rPr lang="en-US" sz="3200" dirty="0"/>
              <a:t>T</a:t>
            </a:r>
            <a:r>
              <a:rPr lang="en-US" sz="3200" dirty="0" smtClean="0"/>
              <a:t>he </a:t>
            </a:r>
            <a:r>
              <a:rPr lang="en-US" sz="3200" dirty="0"/>
              <a:t>heat flux is </a:t>
            </a:r>
            <a:r>
              <a:rPr lang="en-US" sz="3200" dirty="0" smtClean="0"/>
              <a:t>giving in Watts </a:t>
            </a:r>
            <a:r>
              <a:rPr lang="en-US" sz="3200" dirty="0"/>
              <a:t>per square meter, or W/</a:t>
            </a:r>
            <a:r>
              <a:rPr lang="en-US" sz="3200" dirty="0" smtClean="0"/>
              <a:t>m</a:t>
            </a:r>
            <a:r>
              <a:rPr lang="en-US" sz="3200" baseline="30000" dirty="0" smtClean="0"/>
              <a:t>2</a:t>
            </a:r>
            <a:r>
              <a:rPr lang="en-US" sz="3200" dirty="0" smtClean="0"/>
              <a:t>.</a:t>
            </a:r>
            <a:endParaRPr lang="en-US" sz="3200" dirty="0"/>
          </a:p>
        </p:txBody>
      </p:sp>
      <p:pic>
        <p:nvPicPr>
          <p:cNvPr id="7" name="Picture 6" descr="permafros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22" y="969922"/>
            <a:ext cx="5282656" cy="3949414"/>
          </a:xfrm>
          <a:prstGeom prst="rect">
            <a:avLst/>
          </a:prstGeom>
        </p:spPr>
      </p:pic>
      <p:sp>
        <p:nvSpPr>
          <p:cNvPr id="8" name="Rectangle 7"/>
          <p:cNvSpPr/>
          <p:nvPr/>
        </p:nvSpPr>
        <p:spPr>
          <a:xfrm>
            <a:off x="187581" y="5312883"/>
            <a:ext cx="4677593" cy="923330"/>
          </a:xfrm>
          <a:prstGeom prst="rect">
            <a:avLst/>
          </a:prstGeom>
        </p:spPr>
        <p:txBody>
          <a:bodyPr wrap="square">
            <a:spAutoFit/>
          </a:bodyPr>
          <a:lstStyle/>
          <a:p>
            <a:r>
              <a:rPr lang="en-US" dirty="0" smtClean="0">
                <a:solidFill>
                  <a:srgbClr val="000000"/>
                </a:solidFill>
              </a:rPr>
              <a:t>Slicing through permafrost </a:t>
            </a:r>
            <a:r>
              <a:rPr lang="en-US" dirty="0">
                <a:solidFill>
                  <a:srgbClr val="000000"/>
                </a:solidFill>
              </a:rPr>
              <a:t>(Image from the International Permafrost Association courtesy of the Global </a:t>
            </a:r>
            <a:r>
              <a:rPr lang="en-US" dirty="0" err="1">
                <a:solidFill>
                  <a:srgbClr val="000000"/>
                </a:solidFill>
              </a:rPr>
              <a:t>Cryosphere</a:t>
            </a:r>
            <a:r>
              <a:rPr lang="en-US" dirty="0">
                <a:solidFill>
                  <a:srgbClr val="000000"/>
                </a:solidFill>
              </a:rPr>
              <a:t> Watch</a:t>
            </a:r>
            <a:endParaRPr lang="en-US" dirty="0">
              <a:solidFill>
                <a:srgbClr val="000000"/>
              </a:solidFill>
            </a:endParaRPr>
          </a:p>
        </p:txBody>
      </p:sp>
    </p:spTree>
    <p:extLst>
      <p:ext uri="{BB962C8B-B14F-4D97-AF65-F5344CB8AC3E}">
        <p14:creationId xmlns:p14="http://schemas.microsoft.com/office/powerpoint/2010/main" val="412943043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0" y="1"/>
            <a:ext cx="12192000" cy="626532"/>
          </a:xfrm>
          <a:solidFill>
            <a:schemeClr val="accent2"/>
          </a:solidFill>
        </p:spPr>
        <p:txBody>
          <a:bodyPr>
            <a:normAutofit/>
          </a:bodyPr>
          <a:lstStyle/>
          <a:p>
            <a:pPr eaLnBrk="1" hangingPunct="1"/>
            <a:r>
              <a:rPr lang="en-US" altLang="en-US" sz="3600" dirty="0" smtClean="0">
                <a:solidFill>
                  <a:schemeClr val="bg1"/>
                </a:solidFill>
              </a:rPr>
              <a:t>Heat flux</a:t>
            </a:r>
            <a:endParaRPr lang="en-US" altLang="en-US" sz="3600" b="1" dirty="0">
              <a:solidFill>
                <a:schemeClr val="bg1"/>
              </a:solidFill>
            </a:endParaRPr>
          </a:p>
        </p:txBody>
      </p:sp>
      <p:sp>
        <p:nvSpPr>
          <p:cNvPr id="4" name="Cube 3"/>
          <p:cNvSpPr/>
          <p:nvPr/>
        </p:nvSpPr>
        <p:spPr>
          <a:xfrm>
            <a:off x="2049224" y="1689207"/>
            <a:ext cx="3326920" cy="4670851"/>
          </a:xfrm>
          <a:prstGeom prst="cube">
            <a:avLst>
              <a:gd name="adj" fmla="val 29531"/>
            </a:avLst>
          </a:prstGeom>
          <a:solidFill>
            <a:schemeClr val="accent3">
              <a:lumMod val="60000"/>
              <a:lumOff val="4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a:off x="1606147" y="2819939"/>
            <a:ext cx="0" cy="3398812"/>
          </a:xfrm>
          <a:prstGeom prst="straightConnector1">
            <a:avLst/>
          </a:prstGeom>
          <a:ln w="63500">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90698" y="3512314"/>
            <a:ext cx="1173118" cy="1200329"/>
          </a:xfrm>
          <a:prstGeom prst="rect">
            <a:avLst/>
          </a:prstGeom>
          <a:noFill/>
        </p:spPr>
        <p:txBody>
          <a:bodyPr wrap="none" rtlCol="0">
            <a:spAutoFit/>
          </a:bodyPr>
          <a:lstStyle/>
          <a:p>
            <a:pPr algn="ctr"/>
            <a:r>
              <a:rPr lang="en-US" sz="3200" dirty="0" smtClean="0">
                <a:solidFill>
                  <a:schemeClr val="accent2"/>
                </a:solidFill>
              </a:rPr>
              <a:t>depth</a:t>
            </a:r>
          </a:p>
          <a:p>
            <a:r>
              <a:rPr lang="en-US" sz="4000" dirty="0" smtClean="0">
                <a:solidFill>
                  <a:schemeClr val="accent2"/>
                </a:solidFill>
              </a:rPr>
              <a:t>z</a:t>
            </a:r>
            <a:endParaRPr lang="en-US" sz="4000" dirty="0">
              <a:solidFill>
                <a:schemeClr val="accent2"/>
              </a:solidFill>
            </a:endParaRPr>
          </a:p>
        </p:txBody>
      </p:sp>
      <p:sp>
        <p:nvSpPr>
          <p:cNvPr id="20" name="TextBox 19"/>
          <p:cNvSpPr txBox="1"/>
          <p:nvPr/>
        </p:nvSpPr>
        <p:spPr>
          <a:xfrm>
            <a:off x="148366" y="2348934"/>
            <a:ext cx="1640920" cy="584776"/>
          </a:xfrm>
          <a:prstGeom prst="rect">
            <a:avLst/>
          </a:prstGeom>
          <a:noFill/>
        </p:spPr>
        <p:txBody>
          <a:bodyPr wrap="square" rtlCol="0">
            <a:spAutoFit/>
          </a:bodyPr>
          <a:lstStyle/>
          <a:p>
            <a:pPr algn="ctr"/>
            <a:r>
              <a:rPr lang="en-US" sz="3200" dirty="0" smtClean="0">
                <a:solidFill>
                  <a:schemeClr val="accent2"/>
                </a:solidFill>
              </a:rPr>
              <a:t>z = 0</a:t>
            </a:r>
            <a:endParaRPr lang="en-US" sz="3200" dirty="0">
              <a:solidFill>
                <a:schemeClr val="accent2"/>
              </a:solidFill>
            </a:endParaRPr>
          </a:p>
        </p:txBody>
      </p:sp>
      <p:sp>
        <p:nvSpPr>
          <p:cNvPr id="46" name="TextBox 45"/>
          <p:cNvSpPr txBox="1"/>
          <p:nvPr/>
        </p:nvSpPr>
        <p:spPr>
          <a:xfrm>
            <a:off x="2882874" y="1819665"/>
            <a:ext cx="1640920" cy="584776"/>
          </a:xfrm>
          <a:prstGeom prst="rect">
            <a:avLst/>
          </a:prstGeom>
          <a:noFill/>
        </p:spPr>
        <p:txBody>
          <a:bodyPr wrap="square" rtlCol="0">
            <a:spAutoFit/>
          </a:bodyPr>
          <a:lstStyle/>
          <a:p>
            <a:pPr algn="ctr"/>
            <a:r>
              <a:rPr lang="en-US" sz="3200" dirty="0" smtClean="0">
                <a:solidFill>
                  <a:srgbClr val="000000"/>
                </a:solidFill>
              </a:rPr>
              <a:t>Surface</a:t>
            </a:r>
            <a:endParaRPr lang="en-US" sz="3200" baseline="30000" dirty="0">
              <a:solidFill>
                <a:srgbClr val="000000"/>
              </a:solidFill>
            </a:endParaRPr>
          </a:p>
        </p:txBody>
      </p:sp>
      <p:cxnSp>
        <p:nvCxnSpPr>
          <p:cNvPr id="47" name="Straight Arrow Connector 46"/>
          <p:cNvCxnSpPr/>
          <p:nvPr/>
        </p:nvCxnSpPr>
        <p:spPr>
          <a:xfrm flipH="1">
            <a:off x="1883591" y="1567579"/>
            <a:ext cx="999283" cy="1051831"/>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1063131" y="1507549"/>
            <a:ext cx="1640920" cy="584776"/>
          </a:xfrm>
          <a:prstGeom prst="rect">
            <a:avLst/>
          </a:prstGeom>
          <a:noFill/>
        </p:spPr>
        <p:txBody>
          <a:bodyPr wrap="square" rtlCol="0">
            <a:spAutoFit/>
          </a:bodyPr>
          <a:lstStyle/>
          <a:p>
            <a:pPr algn="ctr"/>
            <a:r>
              <a:rPr lang="en-US" sz="3200" dirty="0" smtClean="0"/>
              <a:t>1 m</a:t>
            </a:r>
            <a:endParaRPr lang="en-US" sz="3200" dirty="0"/>
          </a:p>
        </p:txBody>
      </p:sp>
      <p:sp>
        <p:nvSpPr>
          <p:cNvPr id="50" name="TextBox 49"/>
          <p:cNvSpPr txBox="1"/>
          <p:nvPr/>
        </p:nvSpPr>
        <p:spPr>
          <a:xfrm>
            <a:off x="3397660" y="983239"/>
            <a:ext cx="1640920" cy="584776"/>
          </a:xfrm>
          <a:prstGeom prst="rect">
            <a:avLst/>
          </a:prstGeom>
          <a:noFill/>
        </p:spPr>
        <p:txBody>
          <a:bodyPr wrap="square" rtlCol="0">
            <a:spAutoFit/>
          </a:bodyPr>
          <a:lstStyle/>
          <a:p>
            <a:pPr algn="ctr"/>
            <a:r>
              <a:rPr lang="en-US" sz="3200" dirty="0" smtClean="0">
                <a:solidFill>
                  <a:srgbClr val="000000"/>
                </a:solidFill>
              </a:rPr>
              <a:t>1 m</a:t>
            </a:r>
            <a:endParaRPr lang="en-US" sz="3200" dirty="0">
              <a:solidFill>
                <a:srgbClr val="000000"/>
              </a:solidFill>
            </a:endParaRPr>
          </a:p>
        </p:txBody>
      </p:sp>
      <p:cxnSp>
        <p:nvCxnSpPr>
          <p:cNvPr id="52" name="Straight Arrow Connector 51"/>
          <p:cNvCxnSpPr/>
          <p:nvPr/>
        </p:nvCxnSpPr>
        <p:spPr>
          <a:xfrm>
            <a:off x="3175833" y="1567579"/>
            <a:ext cx="2084574" cy="0"/>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flipH="1">
            <a:off x="4859716" y="3290436"/>
            <a:ext cx="914022" cy="0"/>
          </a:xfrm>
          <a:prstGeom prst="straightConnector1">
            <a:avLst/>
          </a:prstGeom>
          <a:ln w="63500">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H="1">
            <a:off x="4859716" y="2263592"/>
            <a:ext cx="914022" cy="0"/>
          </a:xfrm>
          <a:prstGeom prst="straightConnector1">
            <a:avLst/>
          </a:prstGeom>
          <a:ln w="635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H="1">
            <a:off x="4967034" y="5442266"/>
            <a:ext cx="806704" cy="0"/>
          </a:xfrm>
          <a:prstGeom prst="straightConnector1">
            <a:avLst/>
          </a:prstGeom>
          <a:ln w="63500">
            <a:solidFill>
              <a:srgbClr val="3366FF"/>
            </a:solidFill>
            <a:tailEnd type="arrow"/>
          </a:ln>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5578833" y="1953316"/>
            <a:ext cx="1640920" cy="584776"/>
          </a:xfrm>
          <a:prstGeom prst="rect">
            <a:avLst/>
          </a:prstGeom>
          <a:noFill/>
        </p:spPr>
        <p:txBody>
          <a:bodyPr wrap="square" rtlCol="0">
            <a:spAutoFit/>
          </a:bodyPr>
          <a:lstStyle/>
          <a:p>
            <a:pPr algn="ctr"/>
            <a:r>
              <a:rPr lang="en-US" sz="3200" dirty="0" smtClean="0">
                <a:solidFill>
                  <a:srgbClr val="FF0000"/>
                </a:solidFill>
              </a:rPr>
              <a:t>T(z</a:t>
            </a:r>
            <a:r>
              <a:rPr lang="en-US" sz="3200" baseline="-25000" dirty="0" smtClean="0">
                <a:solidFill>
                  <a:srgbClr val="FF0000"/>
                </a:solidFill>
              </a:rPr>
              <a:t>1</a:t>
            </a:r>
            <a:r>
              <a:rPr lang="en-US" sz="3200" dirty="0" smtClean="0">
                <a:solidFill>
                  <a:srgbClr val="FF0000"/>
                </a:solidFill>
              </a:rPr>
              <a:t>=0)</a:t>
            </a:r>
            <a:endParaRPr lang="en-US" sz="3200" dirty="0">
              <a:solidFill>
                <a:srgbClr val="FF0000"/>
              </a:solidFill>
            </a:endParaRPr>
          </a:p>
        </p:txBody>
      </p:sp>
      <p:cxnSp>
        <p:nvCxnSpPr>
          <p:cNvPr id="61" name="Straight Arrow Connector 60"/>
          <p:cNvCxnSpPr/>
          <p:nvPr/>
        </p:nvCxnSpPr>
        <p:spPr>
          <a:xfrm flipH="1">
            <a:off x="4901180" y="4335857"/>
            <a:ext cx="872558" cy="0"/>
          </a:xfrm>
          <a:prstGeom prst="straightConnector1">
            <a:avLst/>
          </a:prstGeom>
          <a:ln w="63500">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5845286" y="3998421"/>
            <a:ext cx="1205947" cy="584776"/>
          </a:xfrm>
          <a:prstGeom prst="rect">
            <a:avLst/>
          </a:prstGeom>
          <a:noFill/>
        </p:spPr>
        <p:txBody>
          <a:bodyPr wrap="square" rtlCol="0">
            <a:spAutoFit/>
          </a:bodyPr>
          <a:lstStyle/>
          <a:p>
            <a:pPr algn="ctr"/>
            <a:r>
              <a:rPr lang="en-US" sz="3200" dirty="0" smtClean="0">
                <a:solidFill>
                  <a:srgbClr val="548235"/>
                </a:solidFill>
              </a:rPr>
              <a:t>T(z</a:t>
            </a:r>
            <a:r>
              <a:rPr lang="en-US" sz="3200" baseline="-25000" dirty="0" smtClean="0">
                <a:solidFill>
                  <a:srgbClr val="548235"/>
                </a:solidFill>
              </a:rPr>
              <a:t>3</a:t>
            </a:r>
            <a:r>
              <a:rPr lang="en-US" sz="3200" dirty="0" smtClean="0">
                <a:solidFill>
                  <a:srgbClr val="548235"/>
                </a:solidFill>
              </a:rPr>
              <a:t>)</a:t>
            </a:r>
            <a:endParaRPr lang="en-US" sz="3200" dirty="0">
              <a:solidFill>
                <a:srgbClr val="548235"/>
              </a:solidFill>
            </a:endParaRPr>
          </a:p>
        </p:txBody>
      </p:sp>
      <p:sp>
        <p:nvSpPr>
          <p:cNvPr id="63" name="TextBox 62"/>
          <p:cNvSpPr txBox="1"/>
          <p:nvPr/>
        </p:nvSpPr>
        <p:spPr>
          <a:xfrm>
            <a:off x="5773738" y="2933710"/>
            <a:ext cx="1205947" cy="584776"/>
          </a:xfrm>
          <a:prstGeom prst="rect">
            <a:avLst/>
          </a:prstGeom>
          <a:noFill/>
        </p:spPr>
        <p:txBody>
          <a:bodyPr wrap="square" rtlCol="0">
            <a:spAutoFit/>
          </a:bodyPr>
          <a:lstStyle/>
          <a:p>
            <a:pPr algn="ctr"/>
            <a:r>
              <a:rPr lang="en-US" sz="3200" dirty="0" smtClean="0">
                <a:solidFill>
                  <a:srgbClr val="D9D80A"/>
                </a:solidFill>
              </a:rPr>
              <a:t>T(z</a:t>
            </a:r>
            <a:r>
              <a:rPr lang="en-US" sz="3200" baseline="-25000" dirty="0">
                <a:solidFill>
                  <a:srgbClr val="D9D80A"/>
                </a:solidFill>
              </a:rPr>
              <a:t>2</a:t>
            </a:r>
            <a:r>
              <a:rPr lang="en-US" sz="3200" dirty="0" smtClean="0">
                <a:solidFill>
                  <a:srgbClr val="D9D80A"/>
                </a:solidFill>
              </a:rPr>
              <a:t>)</a:t>
            </a:r>
            <a:endParaRPr lang="en-US" sz="3200" dirty="0">
              <a:solidFill>
                <a:srgbClr val="D9D80A"/>
              </a:solidFill>
            </a:endParaRPr>
          </a:p>
        </p:txBody>
      </p:sp>
      <p:sp>
        <p:nvSpPr>
          <p:cNvPr id="64" name="TextBox 63"/>
          <p:cNvSpPr txBox="1"/>
          <p:nvPr/>
        </p:nvSpPr>
        <p:spPr>
          <a:xfrm>
            <a:off x="5845286" y="5121316"/>
            <a:ext cx="1205947" cy="584776"/>
          </a:xfrm>
          <a:prstGeom prst="rect">
            <a:avLst/>
          </a:prstGeom>
          <a:noFill/>
        </p:spPr>
        <p:txBody>
          <a:bodyPr wrap="square" rtlCol="0">
            <a:spAutoFit/>
          </a:bodyPr>
          <a:lstStyle/>
          <a:p>
            <a:pPr algn="ctr"/>
            <a:r>
              <a:rPr lang="en-US" sz="3200" dirty="0" smtClean="0">
                <a:solidFill>
                  <a:srgbClr val="3366FF"/>
                </a:solidFill>
              </a:rPr>
              <a:t>T(z</a:t>
            </a:r>
            <a:r>
              <a:rPr lang="en-US" sz="3200" baseline="-25000" dirty="0" smtClean="0">
                <a:solidFill>
                  <a:srgbClr val="3366FF"/>
                </a:solidFill>
              </a:rPr>
              <a:t>4</a:t>
            </a:r>
            <a:r>
              <a:rPr lang="en-US" sz="3200" dirty="0" smtClean="0">
                <a:solidFill>
                  <a:srgbClr val="3366FF"/>
                </a:solidFill>
              </a:rPr>
              <a:t>)</a:t>
            </a:r>
            <a:endParaRPr lang="en-US" sz="3200" dirty="0">
              <a:solidFill>
                <a:srgbClr val="3366FF"/>
              </a:solidFill>
            </a:endParaRPr>
          </a:p>
        </p:txBody>
      </p:sp>
    </p:spTree>
    <p:extLst>
      <p:ext uri="{BB962C8B-B14F-4D97-AF65-F5344CB8AC3E}">
        <p14:creationId xmlns:p14="http://schemas.microsoft.com/office/powerpoint/2010/main" val="356454075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0" y="1"/>
            <a:ext cx="12192000" cy="626532"/>
          </a:xfrm>
          <a:solidFill>
            <a:schemeClr val="accent2"/>
          </a:solidFill>
        </p:spPr>
        <p:txBody>
          <a:bodyPr>
            <a:normAutofit/>
          </a:bodyPr>
          <a:lstStyle/>
          <a:p>
            <a:pPr eaLnBrk="1" hangingPunct="1"/>
            <a:r>
              <a:rPr lang="en-US" altLang="en-US" sz="3600" dirty="0" smtClean="0">
                <a:solidFill>
                  <a:schemeClr val="bg1"/>
                </a:solidFill>
              </a:rPr>
              <a:t>Heat flux</a:t>
            </a:r>
            <a:endParaRPr lang="en-US" altLang="en-US" sz="3600" b="1" dirty="0">
              <a:solidFill>
                <a:schemeClr val="bg1"/>
              </a:solidFill>
            </a:endParaRPr>
          </a:p>
        </p:txBody>
      </p:sp>
      <p:sp>
        <p:nvSpPr>
          <p:cNvPr id="4" name="Cube 3"/>
          <p:cNvSpPr/>
          <p:nvPr/>
        </p:nvSpPr>
        <p:spPr>
          <a:xfrm>
            <a:off x="2049224" y="1689207"/>
            <a:ext cx="3326920" cy="4670851"/>
          </a:xfrm>
          <a:prstGeom prst="cube">
            <a:avLst>
              <a:gd name="adj" fmla="val 29531"/>
            </a:avLst>
          </a:prstGeom>
          <a:solidFill>
            <a:schemeClr val="accent3">
              <a:lumMod val="60000"/>
              <a:lumOff val="4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a:off x="1606147" y="2819939"/>
            <a:ext cx="0" cy="3398812"/>
          </a:xfrm>
          <a:prstGeom prst="straightConnector1">
            <a:avLst/>
          </a:prstGeom>
          <a:ln w="63500">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90698" y="3512314"/>
            <a:ext cx="1173118" cy="1200329"/>
          </a:xfrm>
          <a:prstGeom prst="rect">
            <a:avLst/>
          </a:prstGeom>
          <a:noFill/>
        </p:spPr>
        <p:txBody>
          <a:bodyPr wrap="none" rtlCol="0">
            <a:spAutoFit/>
          </a:bodyPr>
          <a:lstStyle/>
          <a:p>
            <a:pPr algn="ctr"/>
            <a:r>
              <a:rPr lang="en-US" sz="3200" dirty="0" smtClean="0">
                <a:solidFill>
                  <a:schemeClr val="accent2"/>
                </a:solidFill>
              </a:rPr>
              <a:t>depth</a:t>
            </a:r>
          </a:p>
          <a:p>
            <a:r>
              <a:rPr lang="en-US" sz="4000" dirty="0" smtClean="0">
                <a:solidFill>
                  <a:schemeClr val="accent2"/>
                </a:solidFill>
              </a:rPr>
              <a:t>z</a:t>
            </a:r>
            <a:endParaRPr lang="en-US" sz="4000" dirty="0">
              <a:solidFill>
                <a:schemeClr val="accent2"/>
              </a:solidFill>
            </a:endParaRPr>
          </a:p>
        </p:txBody>
      </p:sp>
      <p:sp>
        <p:nvSpPr>
          <p:cNvPr id="20" name="TextBox 19"/>
          <p:cNvSpPr txBox="1"/>
          <p:nvPr/>
        </p:nvSpPr>
        <p:spPr>
          <a:xfrm>
            <a:off x="148366" y="2348934"/>
            <a:ext cx="1640920" cy="584776"/>
          </a:xfrm>
          <a:prstGeom prst="rect">
            <a:avLst/>
          </a:prstGeom>
          <a:noFill/>
        </p:spPr>
        <p:txBody>
          <a:bodyPr wrap="square" rtlCol="0">
            <a:spAutoFit/>
          </a:bodyPr>
          <a:lstStyle/>
          <a:p>
            <a:pPr algn="ctr"/>
            <a:r>
              <a:rPr lang="en-US" sz="3200" dirty="0" smtClean="0">
                <a:solidFill>
                  <a:schemeClr val="accent2"/>
                </a:solidFill>
              </a:rPr>
              <a:t>z = 0</a:t>
            </a:r>
            <a:endParaRPr lang="en-US" sz="3200" dirty="0">
              <a:solidFill>
                <a:schemeClr val="accent2"/>
              </a:solidFill>
            </a:endParaRPr>
          </a:p>
        </p:txBody>
      </p:sp>
      <p:sp>
        <p:nvSpPr>
          <p:cNvPr id="46" name="TextBox 45"/>
          <p:cNvSpPr txBox="1"/>
          <p:nvPr/>
        </p:nvSpPr>
        <p:spPr>
          <a:xfrm>
            <a:off x="2882874" y="1819665"/>
            <a:ext cx="1640920" cy="584776"/>
          </a:xfrm>
          <a:prstGeom prst="rect">
            <a:avLst/>
          </a:prstGeom>
          <a:noFill/>
        </p:spPr>
        <p:txBody>
          <a:bodyPr wrap="square" rtlCol="0">
            <a:spAutoFit/>
          </a:bodyPr>
          <a:lstStyle/>
          <a:p>
            <a:pPr algn="ctr"/>
            <a:r>
              <a:rPr lang="en-US" sz="3200" dirty="0" smtClean="0">
                <a:solidFill>
                  <a:srgbClr val="000000"/>
                </a:solidFill>
              </a:rPr>
              <a:t>Surface</a:t>
            </a:r>
            <a:endParaRPr lang="en-US" sz="3200" baseline="30000" dirty="0">
              <a:solidFill>
                <a:srgbClr val="000000"/>
              </a:solidFill>
            </a:endParaRPr>
          </a:p>
        </p:txBody>
      </p:sp>
      <p:cxnSp>
        <p:nvCxnSpPr>
          <p:cNvPr id="47" name="Straight Arrow Connector 46"/>
          <p:cNvCxnSpPr/>
          <p:nvPr/>
        </p:nvCxnSpPr>
        <p:spPr>
          <a:xfrm flipH="1">
            <a:off x="1883591" y="1567579"/>
            <a:ext cx="999283" cy="1051831"/>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1063131" y="1507549"/>
            <a:ext cx="1640920" cy="584776"/>
          </a:xfrm>
          <a:prstGeom prst="rect">
            <a:avLst/>
          </a:prstGeom>
          <a:noFill/>
        </p:spPr>
        <p:txBody>
          <a:bodyPr wrap="square" rtlCol="0">
            <a:spAutoFit/>
          </a:bodyPr>
          <a:lstStyle/>
          <a:p>
            <a:pPr algn="ctr"/>
            <a:r>
              <a:rPr lang="en-US" sz="3200" dirty="0" smtClean="0"/>
              <a:t>1 m</a:t>
            </a:r>
            <a:endParaRPr lang="en-US" sz="3200" dirty="0"/>
          </a:p>
        </p:txBody>
      </p:sp>
      <p:sp>
        <p:nvSpPr>
          <p:cNvPr id="50" name="TextBox 49"/>
          <p:cNvSpPr txBox="1"/>
          <p:nvPr/>
        </p:nvSpPr>
        <p:spPr>
          <a:xfrm>
            <a:off x="3397660" y="983239"/>
            <a:ext cx="1640920" cy="584776"/>
          </a:xfrm>
          <a:prstGeom prst="rect">
            <a:avLst/>
          </a:prstGeom>
          <a:noFill/>
        </p:spPr>
        <p:txBody>
          <a:bodyPr wrap="square" rtlCol="0">
            <a:spAutoFit/>
          </a:bodyPr>
          <a:lstStyle/>
          <a:p>
            <a:pPr algn="ctr"/>
            <a:r>
              <a:rPr lang="en-US" sz="3200" dirty="0" smtClean="0">
                <a:solidFill>
                  <a:srgbClr val="000000"/>
                </a:solidFill>
              </a:rPr>
              <a:t>1 m</a:t>
            </a:r>
            <a:endParaRPr lang="en-US" sz="3200" dirty="0">
              <a:solidFill>
                <a:srgbClr val="000000"/>
              </a:solidFill>
            </a:endParaRPr>
          </a:p>
        </p:txBody>
      </p:sp>
      <p:cxnSp>
        <p:nvCxnSpPr>
          <p:cNvPr id="52" name="Straight Arrow Connector 51"/>
          <p:cNvCxnSpPr/>
          <p:nvPr/>
        </p:nvCxnSpPr>
        <p:spPr>
          <a:xfrm>
            <a:off x="3175833" y="1567579"/>
            <a:ext cx="2084574" cy="0"/>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flipH="1">
            <a:off x="4859716" y="3290436"/>
            <a:ext cx="914022" cy="0"/>
          </a:xfrm>
          <a:prstGeom prst="straightConnector1">
            <a:avLst/>
          </a:prstGeom>
          <a:ln w="63500">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H="1">
            <a:off x="4859716" y="2263592"/>
            <a:ext cx="914022" cy="0"/>
          </a:xfrm>
          <a:prstGeom prst="straightConnector1">
            <a:avLst/>
          </a:prstGeom>
          <a:ln w="635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H="1">
            <a:off x="4967034" y="5442266"/>
            <a:ext cx="806704" cy="0"/>
          </a:xfrm>
          <a:prstGeom prst="straightConnector1">
            <a:avLst/>
          </a:prstGeom>
          <a:ln w="63500">
            <a:solidFill>
              <a:srgbClr val="3366FF"/>
            </a:solidFill>
            <a:tailEnd type="arrow"/>
          </a:ln>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5578833" y="1953316"/>
            <a:ext cx="1640920" cy="584776"/>
          </a:xfrm>
          <a:prstGeom prst="rect">
            <a:avLst/>
          </a:prstGeom>
          <a:noFill/>
        </p:spPr>
        <p:txBody>
          <a:bodyPr wrap="square" rtlCol="0">
            <a:spAutoFit/>
          </a:bodyPr>
          <a:lstStyle/>
          <a:p>
            <a:pPr algn="ctr"/>
            <a:r>
              <a:rPr lang="en-US" sz="3200" dirty="0" smtClean="0">
                <a:solidFill>
                  <a:srgbClr val="FF0000"/>
                </a:solidFill>
              </a:rPr>
              <a:t>T(z</a:t>
            </a:r>
            <a:r>
              <a:rPr lang="en-US" sz="3200" baseline="-25000" dirty="0" smtClean="0">
                <a:solidFill>
                  <a:srgbClr val="FF0000"/>
                </a:solidFill>
              </a:rPr>
              <a:t>1</a:t>
            </a:r>
            <a:r>
              <a:rPr lang="en-US" sz="3200" dirty="0" smtClean="0">
                <a:solidFill>
                  <a:srgbClr val="FF0000"/>
                </a:solidFill>
              </a:rPr>
              <a:t>=0)</a:t>
            </a:r>
            <a:endParaRPr lang="en-US" sz="3200" dirty="0">
              <a:solidFill>
                <a:srgbClr val="FF0000"/>
              </a:solidFill>
            </a:endParaRPr>
          </a:p>
        </p:txBody>
      </p:sp>
      <p:cxnSp>
        <p:nvCxnSpPr>
          <p:cNvPr id="61" name="Straight Arrow Connector 60"/>
          <p:cNvCxnSpPr/>
          <p:nvPr/>
        </p:nvCxnSpPr>
        <p:spPr>
          <a:xfrm flipH="1">
            <a:off x="4901180" y="4335857"/>
            <a:ext cx="872558" cy="0"/>
          </a:xfrm>
          <a:prstGeom prst="straightConnector1">
            <a:avLst/>
          </a:prstGeom>
          <a:ln w="63500">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5845286" y="3998421"/>
            <a:ext cx="1205947" cy="584776"/>
          </a:xfrm>
          <a:prstGeom prst="rect">
            <a:avLst/>
          </a:prstGeom>
          <a:noFill/>
        </p:spPr>
        <p:txBody>
          <a:bodyPr wrap="square" rtlCol="0">
            <a:spAutoFit/>
          </a:bodyPr>
          <a:lstStyle/>
          <a:p>
            <a:pPr algn="ctr"/>
            <a:r>
              <a:rPr lang="en-US" sz="3200" dirty="0" smtClean="0">
                <a:solidFill>
                  <a:srgbClr val="548235"/>
                </a:solidFill>
              </a:rPr>
              <a:t>T(z</a:t>
            </a:r>
            <a:r>
              <a:rPr lang="en-US" sz="3200" baseline="-25000" dirty="0" smtClean="0">
                <a:solidFill>
                  <a:srgbClr val="548235"/>
                </a:solidFill>
              </a:rPr>
              <a:t>3</a:t>
            </a:r>
            <a:r>
              <a:rPr lang="en-US" sz="3200" dirty="0" smtClean="0">
                <a:solidFill>
                  <a:srgbClr val="548235"/>
                </a:solidFill>
              </a:rPr>
              <a:t>)</a:t>
            </a:r>
            <a:endParaRPr lang="en-US" sz="3200" dirty="0">
              <a:solidFill>
                <a:srgbClr val="548235"/>
              </a:solidFill>
            </a:endParaRPr>
          </a:p>
        </p:txBody>
      </p:sp>
      <p:sp>
        <p:nvSpPr>
          <p:cNvPr id="63" name="TextBox 62"/>
          <p:cNvSpPr txBox="1"/>
          <p:nvPr/>
        </p:nvSpPr>
        <p:spPr>
          <a:xfrm>
            <a:off x="5773738" y="2933710"/>
            <a:ext cx="1205947" cy="584776"/>
          </a:xfrm>
          <a:prstGeom prst="rect">
            <a:avLst/>
          </a:prstGeom>
          <a:noFill/>
        </p:spPr>
        <p:txBody>
          <a:bodyPr wrap="square" rtlCol="0">
            <a:spAutoFit/>
          </a:bodyPr>
          <a:lstStyle/>
          <a:p>
            <a:pPr algn="ctr"/>
            <a:r>
              <a:rPr lang="en-US" sz="3200" dirty="0" smtClean="0">
                <a:solidFill>
                  <a:srgbClr val="D9D80A"/>
                </a:solidFill>
              </a:rPr>
              <a:t>T(z</a:t>
            </a:r>
            <a:r>
              <a:rPr lang="en-US" sz="3200" baseline="-25000" dirty="0">
                <a:solidFill>
                  <a:srgbClr val="D9D80A"/>
                </a:solidFill>
              </a:rPr>
              <a:t>2</a:t>
            </a:r>
            <a:r>
              <a:rPr lang="en-US" sz="3200" dirty="0" smtClean="0">
                <a:solidFill>
                  <a:srgbClr val="D9D80A"/>
                </a:solidFill>
              </a:rPr>
              <a:t>)</a:t>
            </a:r>
            <a:endParaRPr lang="en-US" sz="3200" dirty="0">
              <a:solidFill>
                <a:srgbClr val="D9D80A"/>
              </a:solidFill>
            </a:endParaRPr>
          </a:p>
        </p:txBody>
      </p:sp>
      <p:sp>
        <p:nvSpPr>
          <p:cNvPr id="64" name="TextBox 63"/>
          <p:cNvSpPr txBox="1"/>
          <p:nvPr/>
        </p:nvSpPr>
        <p:spPr>
          <a:xfrm>
            <a:off x="5845286" y="5121316"/>
            <a:ext cx="1205947" cy="584776"/>
          </a:xfrm>
          <a:prstGeom prst="rect">
            <a:avLst/>
          </a:prstGeom>
          <a:noFill/>
        </p:spPr>
        <p:txBody>
          <a:bodyPr wrap="square" rtlCol="0">
            <a:spAutoFit/>
          </a:bodyPr>
          <a:lstStyle/>
          <a:p>
            <a:pPr algn="ctr"/>
            <a:r>
              <a:rPr lang="en-US" sz="3200" dirty="0" smtClean="0">
                <a:solidFill>
                  <a:srgbClr val="3366FF"/>
                </a:solidFill>
              </a:rPr>
              <a:t>T(z</a:t>
            </a:r>
            <a:r>
              <a:rPr lang="en-US" sz="3200" baseline="-25000" dirty="0" smtClean="0">
                <a:solidFill>
                  <a:srgbClr val="3366FF"/>
                </a:solidFill>
              </a:rPr>
              <a:t>4</a:t>
            </a:r>
            <a:r>
              <a:rPr lang="en-US" sz="3200" dirty="0" smtClean="0">
                <a:solidFill>
                  <a:srgbClr val="3366FF"/>
                </a:solidFill>
              </a:rPr>
              <a:t>)</a:t>
            </a:r>
            <a:endParaRPr lang="en-US" sz="3200" dirty="0">
              <a:solidFill>
                <a:srgbClr val="3366FF"/>
              </a:solidFill>
            </a:endParaRPr>
          </a:p>
        </p:txBody>
      </p:sp>
      <p:sp>
        <p:nvSpPr>
          <p:cNvPr id="23" name="Rectangle 22"/>
          <p:cNvSpPr/>
          <p:nvPr/>
        </p:nvSpPr>
        <p:spPr>
          <a:xfrm>
            <a:off x="7535951" y="2110994"/>
            <a:ext cx="4262705" cy="784830"/>
          </a:xfrm>
          <a:prstGeom prst="rect">
            <a:avLst/>
          </a:prstGeom>
        </p:spPr>
        <p:txBody>
          <a:bodyPr wrap="none">
            <a:spAutoFit/>
          </a:bodyPr>
          <a:lstStyle/>
          <a:p>
            <a:r>
              <a:rPr lang="mr-IN" sz="4500" dirty="0" smtClean="0"/>
              <a:t>𝑗</a:t>
            </a:r>
            <a:r>
              <a:rPr lang="mr-IN" sz="4500" baseline="-25000" dirty="0" smtClean="0"/>
              <a:t>ℎ</a:t>
            </a:r>
            <a:r>
              <a:rPr lang="en-US" sz="4500" dirty="0" smtClean="0"/>
              <a:t>  </a:t>
            </a:r>
            <a:r>
              <a:rPr lang="mr-IN" sz="4500" dirty="0" smtClean="0"/>
              <a:t>=</a:t>
            </a:r>
            <a:r>
              <a:rPr lang="en-US" sz="4500" dirty="0" smtClean="0"/>
              <a:t>  </a:t>
            </a:r>
            <a:r>
              <a:rPr lang="mr-IN" sz="4500" dirty="0" smtClean="0"/>
              <a:t>−𝐾</a:t>
            </a:r>
            <a:r>
              <a:rPr lang="mr-IN" sz="4500" baseline="-25000" dirty="0" smtClean="0"/>
              <a:t>ℎ</a:t>
            </a:r>
            <a:r>
              <a:rPr lang="en-US" sz="4500" baseline="-25000" dirty="0" smtClean="0"/>
              <a:t>    </a:t>
            </a:r>
            <a:r>
              <a:rPr lang="mr-IN" sz="4500" dirty="0" smtClean="0"/>
              <a:t>𝑑</a:t>
            </a:r>
            <a:r>
              <a:rPr lang="en-US" sz="4500" dirty="0" smtClean="0"/>
              <a:t>T/</a:t>
            </a:r>
            <a:r>
              <a:rPr lang="mr-IN" sz="4500" dirty="0" smtClean="0"/>
              <a:t>𝑑𝑧</a:t>
            </a:r>
            <a:endParaRPr lang="en-US" sz="4500" dirty="0"/>
          </a:p>
        </p:txBody>
      </p:sp>
      <p:sp>
        <p:nvSpPr>
          <p:cNvPr id="24" name="Rectangle 23"/>
          <p:cNvSpPr/>
          <p:nvPr/>
        </p:nvSpPr>
        <p:spPr>
          <a:xfrm>
            <a:off x="8478130" y="1245430"/>
            <a:ext cx="2196184" cy="707886"/>
          </a:xfrm>
          <a:prstGeom prst="rect">
            <a:avLst/>
          </a:prstGeom>
        </p:spPr>
        <p:txBody>
          <a:bodyPr wrap="none">
            <a:spAutoFit/>
          </a:bodyPr>
          <a:lstStyle/>
          <a:p>
            <a:r>
              <a:rPr lang="en-US" sz="4000" dirty="0"/>
              <a:t>Heat </a:t>
            </a:r>
            <a:r>
              <a:rPr lang="en-US" sz="4000" dirty="0" smtClean="0"/>
              <a:t>flux:</a:t>
            </a:r>
            <a:endParaRPr lang="en-US" sz="4000" dirty="0"/>
          </a:p>
        </p:txBody>
      </p:sp>
      <p:cxnSp>
        <p:nvCxnSpPr>
          <p:cNvPr id="25" name="Straight Arrow Connector 24"/>
          <p:cNvCxnSpPr/>
          <p:nvPr/>
        </p:nvCxnSpPr>
        <p:spPr>
          <a:xfrm flipV="1">
            <a:off x="9345551" y="3070216"/>
            <a:ext cx="0" cy="875008"/>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8263770" y="3990289"/>
            <a:ext cx="1770055" cy="830997"/>
          </a:xfrm>
          <a:prstGeom prst="rect">
            <a:avLst/>
          </a:prstGeom>
        </p:spPr>
        <p:txBody>
          <a:bodyPr wrap="square">
            <a:spAutoFit/>
          </a:bodyPr>
          <a:lstStyle/>
          <a:p>
            <a:pPr algn="ctr"/>
            <a:r>
              <a:rPr lang="en-US" sz="2400" dirty="0"/>
              <a:t>t</a:t>
            </a:r>
            <a:r>
              <a:rPr lang="en-US" sz="2400" dirty="0" smtClean="0"/>
              <a:t>hermal conductivity</a:t>
            </a:r>
            <a:endParaRPr lang="en-US" sz="2400" dirty="0"/>
          </a:p>
        </p:txBody>
      </p:sp>
      <p:cxnSp>
        <p:nvCxnSpPr>
          <p:cNvPr id="27" name="Straight Arrow Connector 26"/>
          <p:cNvCxnSpPr/>
          <p:nvPr/>
        </p:nvCxnSpPr>
        <p:spPr>
          <a:xfrm flipV="1">
            <a:off x="10674314" y="3070216"/>
            <a:ext cx="0" cy="875008"/>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10096075" y="4167698"/>
            <a:ext cx="1156477" cy="1200328"/>
          </a:xfrm>
          <a:prstGeom prst="rect">
            <a:avLst/>
          </a:prstGeom>
        </p:spPr>
        <p:txBody>
          <a:bodyPr wrap="square">
            <a:spAutoFit/>
          </a:bodyPr>
          <a:lstStyle/>
          <a:p>
            <a:pPr algn="ctr"/>
            <a:r>
              <a:rPr lang="en-US" sz="2400" dirty="0" smtClean="0"/>
              <a:t>Change in T with z</a:t>
            </a:r>
            <a:endParaRPr lang="en-US" sz="2400" dirty="0"/>
          </a:p>
        </p:txBody>
      </p:sp>
      <p:sp>
        <p:nvSpPr>
          <p:cNvPr id="34" name="Rectangle 33"/>
          <p:cNvSpPr/>
          <p:nvPr/>
        </p:nvSpPr>
        <p:spPr>
          <a:xfrm>
            <a:off x="5972340" y="6061440"/>
            <a:ext cx="5628679" cy="584776"/>
          </a:xfrm>
          <a:prstGeom prst="rect">
            <a:avLst/>
          </a:prstGeom>
        </p:spPr>
        <p:txBody>
          <a:bodyPr wrap="none">
            <a:spAutoFit/>
          </a:bodyPr>
          <a:lstStyle/>
          <a:p>
            <a:r>
              <a:rPr lang="en-US" sz="3200" dirty="0" err="1" smtClean="0"/>
              <a:t>Postive</a:t>
            </a:r>
            <a:r>
              <a:rPr lang="en-US" sz="3200" dirty="0" smtClean="0"/>
              <a:t> </a:t>
            </a:r>
            <a:r>
              <a:rPr lang="mr-IN" sz="3200" dirty="0" smtClean="0"/>
              <a:t>𝑗</a:t>
            </a:r>
            <a:r>
              <a:rPr lang="mr-IN" sz="3200" baseline="-25000" dirty="0" smtClean="0"/>
              <a:t>ℎ</a:t>
            </a:r>
            <a:r>
              <a:rPr lang="en-US" sz="3200" dirty="0" smtClean="0"/>
              <a:t>  </a:t>
            </a:r>
            <a:r>
              <a:rPr lang="mr-IN" sz="3200" dirty="0" smtClean="0"/>
              <a:t>=</a:t>
            </a:r>
            <a:r>
              <a:rPr lang="en-US" sz="3200" dirty="0" smtClean="0"/>
              <a:t>&gt;  heat moving down</a:t>
            </a:r>
            <a:endParaRPr lang="en-US" sz="3200" dirty="0"/>
          </a:p>
        </p:txBody>
      </p:sp>
    </p:spTree>
    <p:extLst>
      <p:ext uri="{BB962C8B-B14F-4D97-AF65-F5344CB8AC3E}">
        <p14:creationId xmlns:p14="http://schemas.microsoft.com/office/powerpoint/2010/main" val="169821185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0" y="1"/>
            <a:ext cx="12192000" cy="626532"/>
          </a:xfrm>
          <a:solidFill>
            <a:schemeClr val="accent2"/>
          </a:solidFill>
        </p:spPr>
        <p:txBody>
          <a:bodyPr>
            <a:normAutofit/>
          </a:bodyPr>
          <a:lstStyle/>
          <a:p>
            <a:pPr eaLnBrk="1" hangingPunct="1"/>
            <a:r>
              <a:rPr lang="en-US" altLang="en-US" sz="3600" dirty="0" smtClean="0">
                <a:solidFill>
                  <a:schemeClr val="bg1"/>
                </a:solidFill>
              </a:rPr>
              <a:t>Model of t</a:t>
            </a:r>
            <a:r>
              <a:rPr lang="en-US" altLang="en-US" sz="3600" dirty="0" smtClean="0">
                <a:solidFill>
                  <a:schemeClr val="bg1"/>
                </a:solidFill>
              </a:rPr>
              <a:t>emperature profile through permafrost</a:t>
            </a:r>
            <a:endParaRPr lang="en-US" altLang="en-US" sz="3600" b="1" dirty="0">
              <a:solidFill>
                <a:schemeClr val="bg1"/>
              </a:solidFill>
            </a:endParaRPr>
          </a:p>
        </p:txBody>
      </p:sp>
      <p:sp>
        <p:nvSpPr>
          <p:cNvPr id="4" name="Cube 3"/>
          <p:cNvSpPr/>
          <p:nvPr/>
        </p:nvSpPr>
        <p:spPr>
          <a:xfrm>
            <a:off x="2049224" y="1689207"/>
            <a:ext cx="3326920" cy="4670851"/>
          </a:xfrm>
          <a:prstGeom prst="cube">
            <a:avLst>
              <a:gd name="adj" fmla="val 29531"/>
            </a:avLst>
          </a:prstGeom>
          <a:solidFill>
            <a:schemeClr val="accent3">
              <a:lumMod val="60000"/>
              <a:lumOff val="4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a:off x="1606147" y="2819939"/>
            <a:ext cx="0" cy="3398812"/>
          </a:xfrm>
          <a:prstGeom prst="straightConnector1">
            <a:avLst/>
          </a:prstGeom>
          <a:ln w="63500">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90698" y="3512314"/>
            <a:ext cx="1173118" cy="1200329"/>
          </a:xfrm>
          <a:prstGeom prst="rect">
            <a:avLst/>
          </a:prstGeom>
          <a:noFill/>
        </p:spPr>
        <p:txBody>
          <a:bodyPr wrap="none" rtlCol="0">
            <a:spAutoFit/>
          </a:bodyPr>
          <a:lstStyle/>
          <a:p>
            <a:pPr algn="ctr"/>
            <a:r>
              <a:rPr lang="en-US" sz="3200" dirty="0" smtClean="0">
                <a:solidFill>
                  <a:schemeClr val="accent2"/>
                </a:solidFill>
              </a:rPr>
              <a:t>depth</a:t>
            </a:r>
          </a:p>
          <a:p>
            <a:r>
              <a:rPr lang="en-US" sz="4000" dirty="0" smtClean="0">
                <a:solidFill>
                  <a:schemeClr val="accent2"/>
                </a:solidFill>
              </a:rPr>
              <a:t>z</a:t>
            </a:r>
            <a:endParaRPr lang="en-US" sz="4000" dirty="0">
              <a:solidFill>
                <a:schemeClr val="accent2"/>
              </a:solidFill>
            </a:endParaRPr>
          </a:p>
        </p:txBody>
      </p:sp>
      <p:sp>
        <p:nvSpPr>
          <p:cNvPr id="20" name="TextBox 19"/>
          <p:cNvSpPr txBox="1"/>
          <p:nvPr/>
        </p:nvSpPr>
        <p:spPr>
          <a:xfrm>
            <a:off x="148366" y="2348934"/>
            <a:ext cx="1640920" cy="584776"/>
          </a:xfrm>
          <a:prstGeom prst="rect">
            <a:avLst/>
          </a:prstGeom>
          <a:noFill/>
        </p:spPr>
        <p:txBody>
          <a:bodyPr wrap="square" rtlCol="0">
            <a:spAutoFit/>
          </a:bodyPr>
          <a:lstStyle/>
          <a:p>
            <a:pPr algn="ctr"/>
            <a:r>
              <a:rPr lang="en-US" sz="3200" dirty="0" smtClean="0">
                <a:solidFill>
                  <a:schemeClr val="accent2"/>
                </a:solidFill>
              </a:rPr>
              <a:t>z = 0</a:t>
            </a:r>
            <a:endParaRPr lang="en-US" sz="3200" dirty="0">
              <a:solidFill>
                <a:schemeClr val="accent2"/>
              </a:solidFill>
            </a:endParaRPr>
          </a:p>
        </p:txBody>
      </p:sp>
      <p:sp>
        <p:nvSpPr>
          <p:cNvPr id="46" name="TextBox 45"/>
          <p:cNvSpPr txBox="1"/>
          <p:nvPr/>
        </p:nvSpPr>
        <p:spPr>
          <a:xfrm>
            <a:off x="2882874" y="1819665"/>
            <a:ext cx="1640920" cy="584776"/>
          </a:xfrm>
          <a:prstGeom prst="rect">
            <a:avLst/>
          </a:prstGeom>
          <a:noFill/>
        </p:spPr>
        <p:txBody>
          <a:bodyPr wrap="square" rtlCol="0">
            <a:spAutoFit/>
          </a:bodyPr>
          <a:lstStyle/>
          <a:p>
            <a:pPr algn="ctr"/>
            <a:r>
              <a:rPr lang="en-US" sz="3200" dirty="0" smtClean="0">
                <a:solidFill>
                  <a:srgbClr val="000000"/>
                </a:solidFill>
              </a:rPr>
              <a:t>Surface</a:t>
            </a:r>
            <a:endParaRPr lang="en-US" sz="3200" baseline="30000" dirty="0">
              <a:solidFill>
                <a:srgbClr val="000000"/>
              </a:solidFill>
            </a:endParaRPr>
          </a:p>
        </p:txBody>
      </p:sp>
      <p:cxnSp>
        <p:nvCxnSpPr>
          <p:cNvPr id="47" name="Straight Arrow Connector 46"/>
          <p:cNvCxnSpPr/>
          <p:nvPr/>
        </p:nvCxnSpPr>
        <p:spPr>
          <a:xfrm flipH="1">
            <a:off x="1883591" y="1567579"/>
            <a:ext cx="999283" cy="1051831"/>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1063131" y="1507549"/>
            <a:ext cx="1640920" cy="584776"/>
          </a:xfrm>
          <a:prstGeom prst="rect">
            <a:avLst/>
          </a:prstGeom>
          <a:noFill/>
        </p:spPr>
        <p:txBody>
          <a:bodyPr wrap="square" rtlCol="0">
            <a:spAutoFit/>
          </a:bodyPr>
          <a:lstStyle/>
          <a:p>
            <a:pPr algn="ctr"/>
            <a:r>
              <a:rPr lang="en-US" sz="3200" dirty="0" smtClean="0"/>
              <a:t>1 m</a:t>
            </a:r>
            <a:endParaRPr lang="en-US" sz="3200" dirty="0"/>
          </a:p>
        </p:txBody>
      </p:sp>
      <p:sp>
        <p:nvSpPr>
          <p:cNvPr id="50" name="TextBox 49"/>
          <p:cNvSpPr txBox="1"/>
          <p:nvPr/>
        </p:nvSpPr>
        <p:spPr>
          <a:xfrm>
            <a:off x="3397660" y="983239"/>
            <a:ext cx="1640920" cy="584776"/>
          </a:xfrm>
          <a:prstGeom prst="rect">
            <a:avLst/>
          </a:prstGeom>
          <a:noFill/>
        </p:spPr>
        <p:txBody>
          <a:bodyPr wrap="square" rtlCol="0">
            <a:spAutoFit/>
          </a:bodyPr>
          <a:lstStyle/>
          <a:p>
            <a:pPr algn="ctr"/>
            <a:r>
              <a:rPr lang="en-US" sz="3200" dirty="0" smtClean="0">
                <a:solidFill>
                  <a:srgbClr val="000000"/>
                </a:solidFill>
              </a:rPr>
              <a:t>1 m</a:t>
            </a:r>
            <a:endParaRPr lang="en-US" sz="3200" dirty="0">
              <a:solidFill>
                <a:srgbClr val="000000"/>
              </a:solidFill>
            </a:endParaRPr>
          </a:p>
        </p:txBody>
      </p:sp>
      <p:cxnSp>
        <p:nvCxnSpPr>
          <p:cNvPr id="52" name="Straight Arrow Connector 51"/>
          <p:cNvCxnSpPr/>
          <p:nvPr/>
        </p:nvCxnSpPr>
        <p:spPr>
          <a:xfrm>
            <a:off x="3175833" y="1567579"/>
            <a:ext cx="2084574" cy="0"/>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flipH="1">
            <a:off x="4859716" y="3290436"/>
            <a:ext cx="914022" cy="0"/>
          </a:xfrm>
          <a:prstGeom prst="straightConnector1">
            <a:avLst/>
          </a:prstGeom>
          <a:ln w="63500">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H="1">
            <a:off x="4859716" y="2263592"/>
            <a:ext cx="914022" cy="0"/>
          </a:xfrm>
          <a:prstGeom prst="straightConnector1">
            <a:avLst/>
          </a:prstGeom>
          <a:ln w="635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H="1">
            <a:off x="4967034" y="5442266"/>
            <a:ext cx="806704" cy="0"/>
          </a:xfrm>
          <a:prstGeom prst="straightConnector1">
            <a:avLst/>
          </a:prstGeom>
          <a:ln w="63500">
            <a:solidFill>
              <a:srgbClr val="3366FF"/>
            </a:solidFill>
            <a:tailEnd type="arrow"/>
          </a:ln>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5578833" y="1953316"/>
            <a:ext cx="1640920" cy="584776"/>
          </a:xfrm>
          <a:prstGeom prst="rect">
            <a:avLst/>
          </a:prstGeom>
          <a:noFill/>
        </p:spPr>
        <p:txBody>
          <a:bodyPr wrap="square" rtlCol="0">
            <a:spAutoFit/>
          </a:bodyPr>
          <a:lstStyle/>
          <a:p>
            <a:pPr algn="ctr"/>
            <a:r>
              <a:rPr lang="en-US" sz="3200" dirty="0" smtClean="0">
                <a:solidFill>
                  <a:srgbClr val="FF0000"/>
                </a:solidFill>
              </a:rPr>
              <a:t>T(z</a:t>
            </a:r>
            <a:r>
              <a:rPr lang="en-US" sz="3200" baseline="-25000" dirty="0" smtClean="0">
                <a:solidFill>
                  <a:srgbClr val="FF0000"/>
                </a:solidFill>
              </a:rPr>
              <a:t>1</a:t>
            </a:r>
            <a:r>
              <a:rPr lang="en-US" sz="3200" dirty="0" smtClean="0">
                <a:solidFill>
                  <a:srgbClr val="FF0000"/>
                </a:solidFill>
              </a:rPr>
              <a:t>=0)</a:t>
            </a:r>
            <a:endParaRPr lang="en-US" sz="3200" dirty="0">
              <a:solidFill>
                <a:srgbClr val="FF0000"/>
              </a:solidFill>
            </a:endParaRPr>
          </a:p>
        </p:txBody>
      </p:sp>
      <p:cxnSp>
        <p:nvCxnSpPr>
          <p:cNvPr id="61" name="Straight Arrow Connector 60"/>
          <p:cNvCxnSpPr/>
          <p:nvPr/>
        </p:nvCxnSpPr>
        <p:spPr>
          <a:xfrm flipH="1">
            <a:off x="4901180" y="4335857"/>
            <a:ext cx="872558" cy="0"/>
          </a:xfrm>
          <a:prstGeom prst="straightConnector1">
            <a:avLst/>
          </a:prstGeom>
          <a:ln w="63500">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5845286" y="3998421"/>
            <a:ext cx="1205947" cy="584776"/>
          </a:xfrm>
          <a:prstGeom prst="rect">
            <a:avLst/>
          </a:prstGeom>
          <a:noFill/>
        </p:spPr>
        <p:txBody>
          <a:bodyPr wrap="square" rtlCol="0">
            <a:spAutoFit/>
          </a:bodyPr>
          <a:lstStyle/>
          <a:p>
            <a:pPr algn="ctr"/>
            <a:r>
              <a:rPr lang="en-US" sz="3200" dirty="0" smtClean="0">
                <a:solidFill>
                  <a:srgbClr val="548235"/>
                </a:solidFill>
              </a:rPr>
              <a:t>T(z</a:t>
            </a:r>
            <a:r>
              <a:rPr lang="en-US" sz="3200" baseline="-25000" dirty="0" smtClean="0">
                <a:solidFill>
                  <a:srgbClr val="548235"/>
                </a:solidFill>
              </a:rPr>
              <a:t>3</a:t>
            </a:r>
            <a:r>
              <a:rPr lang="en-US" sz="3200" dirty="0" smtClean="0">
                <a:solidFill>
                  <a:srgbClr val="548235"/>
                </a:solidFill>
              </a:rPr>
              <a:t>)</a:t>
            </a:r>
            <a:endParaRPr lang="en-US" sz="3200" dirty="0">
              <a:solidFill>
                <a:srgbClr val="548235"/>
              </a:solidFill>
            </a:endParaRPr>
          </a:p>
        </p:txBody>
      </p:sp>
      <p:sp>
        <p:nvSpPr>
          <p:cNvPr id="63" name="TextBox 62"/>
          <p:cNvSpPr txBox="1"/>
          <p:nvPr/>
        </p:nvSpPr>
        <p:spPr>
          <a:xfrm>
            <a:off x="5773738" y="2933710"/>
            <a:ext cx="1205947" cy="584776"/>
          </a:xfrm>
          <a:prstGeom prst="rect">
            <a:avLst/>
          </a:prstGeom>
          <a:noFill/>
        </p:spPr>
        <p:txBody>
          <a:bodyPr wrap="square" rtlCol="0">
            <a:spAutoFit/>
          </a:bodyPr>
          <a:lstStyle/>
          <a:p>
            <a:pPr algn="ctr"/>
            <a:r>
              <a:rPr lang="en-US" sz="3200" dirty="0" smtClean="0">
                <a:solidFill>
                  <a:srgbClr val="D9D80A"/>
                </a:solidFill>
              </a:rPr>
              <a:t>T(z</a:t>
            </a:r>
            <a:r>
              <a:rPr lang="en-US" sz="3200" baseline="-25000" dirty="0">
                <a:solidFill>
                  <a:srgbClr val="D9D80A"/>
                </a:solidFill>
              </a:rPr>
              <a:t>2</a:t>
            </a:r>
            <a:r>
              <a:rPr lang="en-US" sz="3200" dirty="0" smtClean="0">
                <a:solidFill>
                  <a:srgbClr val="D9D80A"/>
                </a:solidFill>
              </a:rPr>
              <a:t>)</a:t>
            </a:r>
            <a:endParaRPr lang="en-US" sz="3200" dirty="0">
              <a:solidFill>
                <a:srgbClr val="D9D80A"/>
              </a:solidFill>
            </a:endParaRPr>
          </a:p>
        </p:txBody>
      </p:sp>
      <p:sp>
        <p:nvSpPr>
          <p:cNvPr id="64" name="TextBox 63"/>
          <p:cNvSpPr txBox="1"/>
          <p:nvPr/>
        </p:nvSpPr>
        <p:spPr>
          <a:xfrm>
            <a:off x="5845286" y="5121316"/>
            <a:ext cx="1205947" cy="584776"/>
          </a:xfrm>
          <a:prstGeom prst="rect">
            <a:avLst/>
          </a:prstGeom>
          <a:noFill/>
        </p:spPr>
        <p:txBody>
          <a:bodyPr wrap="square" rtlCol="0">
            <a:spAutoFit/>
          </a:bodyPr>
          <a:lstStyle/>
          <a:p>
            <a:pPr algn="ctr"/>
            <a:r>
              <a:rPr lang="en-US" sz="3200" dirty="0" smtClean="0">
                <a:solidFill>
                  <a:srgbClr val="3366FF"/>
                </a:solidFill>
              </a:rPr>
              <a:t>T(z</a:t>
            </a:r>
            <a:r>
              <a:rPr lang="en-US" sz="3200" baseline="-25000" dirty="0" smtClean="0">
                <a:solidFill>
                  <a:srgbClr val="3366FF"/>
                </a:solidFill>
              </a:rPr>
              <a:t>4</a:t>
            </a:r>
            <a:r>
              <a:rPr lang="en-US" sz="3200" dirty="0" smtClean="0">
                <a:solidFill>
                  <a:srgbClr val="3366FF"/>
                </a:solidFill>
              </a:rPr>
              <a:t>)</a:t>
            </a:r>
            <a:endParaRPr lang="en-US" sz="3200" dirty="0">
              <a:solidFill>
                <a:srgbClr val="3366FF"/>
              </a:solidFill>
            </a:endParaRPr>
          </a:p>
        </p:txBody>
      </p:sp>
      <p:sp>
        <p:nvSpPr>
          <p:cNvPr id="21" name="TextBox 20"/>
          <p:cNvSpPr txBox="1"/>
          <p:nvPr/>
        </p:nvSpPr>
        <p:spPr>
          <a:xfrm>
            <a:off x="2382183" y="2819939"/>
            <a:ext cx="1640920" cy="584776"/>
          </a:xfrm>
          <a:prstGeom prst="rect">
            <a:avLst/>
          </a:prstGeom>
          <a:noFill/>
        </p:spPr>
        <p:txBody>
          <a:bodyPr wrap="square" rtlCol="0">
            <a:spAutoFit/>
          </a:bodyPr>
          <a:lstStyle/>
          <a:p>
            <a:pPr algn="ctr"/>
            <a:r>
              <a:rPr lang="en-US" sz="3200" dirty="0" smtClean="0">
                <a:solidFill>
                  <a:srgbClr val="FF0000"/>
                </a:solidFill>
              </a:rPr>
              <a:t>warmer</a:t>
            </a:r>
            <a:endParaRPr lang="en-US" sz="3200" dirty="0">
              <a:solidFill>
                <a:srgbClr val="FF0000"/>
              </a:solidFill>
            </a:endParaRPr>
          </a:p>
        </p:txBody>
      </p:sp>
      <p:sp>
        <p:nvSpPr>
          <p:cNvPr id="22" name="TextBox 21"/>
          <p:cNvSpPr txBox="1"/>
          <p:nvPr/>
        </p:nvSpPr>
        <p:spPr>
          <a:xfrm>
            <a:off x="2382183" y="5442266"/>
            <a:ext cx="1587300" cy="584776"/>
          </a:xfrm>
          <a:prstGeom prst="rect">
            <a:avLst/>
          </a:prstGeom>
          <a:noFill/>
        </p:spPr>
        <p:txBody>
          <a:bodyPr wrap="square" rtlCol="0">
            <a:spAutoFit/>
          </a:bodyPr>
          <a:lstStyle/>
          <a:p>
            <a:pPr algn="ctr"/>
            <a:r>
              <a:rPr lang="en-US" sz="3200" dirty="0" smtClean="0">
                <a:solidFill>
                  <a:srgbClr val="3366FF"/>
                </a:solidFill>
              </a:rPr>
              <a:t>cooler</a:t>
            </a:r>
            <a:endParaRPr lang="en-US" sz="3200" dirty="0">
              <a:solidFill>
                <a:srgbClr val="3366FF"/>
              </a:solidFill>
            </a:endParaRPr>
          </a:p>
        </p:txBody>
      </p:sp>
      <p:sp>
        <p:nvSpPr>
          <p:cNvPr id="36" name="TextBox 35"/>
          <p:cNvSpPr txBox="1"/>
          <p:nvPr/>
        </p:nvSpPr>
        <p:spPr>
          <a:xfrm>
            <a:off x="7939872" y="1977481"/>
            <a:ext cx="2935222" cy="2062103"/>
          </a:xfrm>
          <a:prstGeom prst="rect">
            <a:avLst/>
          </a:prstGeom>
          <a:noFill/>
        </p:spPr>
        <p:txBody>
          <a:bodyPr wrap="square" rtlCol="0">
            <a:spAutoFit/>
          </a:bodyPr>
          <a:lstStyle/>
          <a:p>
            <a:pPr algn="ctr"/>
            <a:r>
              <a:rPr lang="en-US" sz="3200" dirty="0" smtClean="0">
                <a:solidFill>
                  <a:srgbClr val="000000"/>
                </a:solidFill>
              </a:rPr>
              <a:t>Which way do you think heat would flow in this example?</a:t>
            </a:r>
            <a:endParaRPr lang="en-US" sz="3200" baseline="30000" dirty="0">
              <a:solidFill>
                <a:srgbClr val="000000"/>
              </a:solidFill>
            </a:endParaRPr>
          </a:p>
        </p:txBody>
      </p:sp>
      <p:sp>
        <p:nvSpPr>
          <p:cNvPr id="37" name="TextBox 36"/>
          <p:cNvSpPr txBox="1"/>
          <p:nvPr/>
        </p:nvSpPr>
        <p:spPr>
          <a:xfrm>
            <a:off x="8092272" y="4903657"/>
            <a:ext cx="2935222" cy="1077218"/>
          </a:xfrm>
          <a:prstGeom prst="rect">
            <a:avLst/>
          </a:prstGeom>
          <a:noFill/>
        </p:spPr>
        <p:txBody>
          <a:bodyPr wrap="square" rtlCol="0">
            <a:spAutoFit/>
          </a:bodyPr>
          <a:lstStyle/>
          <a:p>
            <a:pPr algn="ctr"/>
            <a:r>
              <a:rPr lang="en-US" sz="3200" dirty="0" smtClean="0">
                <a:solidFill>
                  <a:srgbClr val="000000"/>
                </a:solidFill>
              </a:rPr>
              <a:t>Is </a:t>
            </a:r>
            <a:r>
              <a:rPr lang="en-US" sz="3200" dirty="0" err="1" smtClean="0">
                <a:solidFill>
                  <a:srgbClr val="000000"/>
                </a:solidFill>
              </a:rPr>
              <a:t>j</a:t>
            </a:r>
            <a:r>
              <a:rPr lang="en-US" sz="3200" baseline="-25000" dirty="0" err="1" smtClean="0">
                <a:solidFill>
                  <a:srgbClr val="000000"/>
                </a:solidFill>
              </a:rPr>
              <a:t>h</a:t>
            </a:r>
            <a:r>
              <a:rPr lang="en-US" sz="3200" dirty="0" smtClean="0">
                <a:solidFill>
                  <a:srgbClr val="000000"/>
                </a:solidFill>
              </a:rPr>
              <a:t> positive or negative?</a:t>
            </a:r>
            <a:endParaRPr lang="en-US" sz="3200" baseline="30000" dirty="0">
              <a:solidFill>
                <a:srgbClr val="000000"/>
              </a:solidFill>
            </a:endParaRPr>
          </a:p>
        </p:txBody>
      </p:sp>
    </p:spTree>
    <p:extLst>
      <p:ext uri="{BB962C8B-B14F-4D97-AF65-F5344CB8AC3E}">
        <p14:creationId xmlns:p14="http://schemas.microsoft.com/office/powerpoint/2010/main" val="193928559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0" y="1"/>
            <a:ext cx="12192000" cy="626532"/>
          </a:xfrm>
          <a:solidFill>
            <a:schemeClr val="accent2"/>
          </a:solidFill>
        </p:spPr>
        <p:txBody>
          <a:bodyPr>
            <a:normAutofit/>
          </a:bodyPr>
          <a:lstStyle/>
          <a:p>
            <a:pPr eaLnBrk="1" hangingPunct="1"/>
            <a:r>
              <a:rPr lang="en-US" altLang="en-US" sz="3600" dirty="0" smtClean="0">
                <a:solidFill>
                  <a:schemeClr val="bg1"/>
                </a:solidFill>
              </a:rPr>
              <a:t>Heat flux</a:t>
            </a:r>
            <a:endParaRPr lang="en-US" altLang="en-US" sz="3600" b="1" dirty="0">
              <a:solidFill>
                <a:schemeClr val="bg1"/>
              </a:solidFill>
            </a:endParaRPr>
          </a:p>
        </p:txBody>
      </p:sp>
      <p:sp>
        <p:nvSpPr>
          <p:cNvPr id="4" name="Cube 3"/>
          <p:cNvSpPr/>
          <p:nvPr/>
        </p:nvSpPr>
        <p:spPr>
          <a:xfrm>
            <a:off x="2049224" y="1689207"/>
            <a:ext cx="3326920" cy="4670851"/>
          </a:xfrm>
          <a:prstGeom prst="cube">
            <a:avLst>
              <a:gd name="adj" fmla="val 29531"/>
            </a:avLst>
          </a:prstGeom>
          <a:solidFill>
            <a:schemeClr val="accent3">
              <a:lumMod val="60000"/>
              <a:lumOff val="4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a:off x="1606147" y="2819939"/>
            <a:ext cx="0" cy="3398812"/>
          </a:xfrm>
          <a:prstGeom prst="straightConnector1">
            <a:avLst/>
          </a:prstGeom>
          <a:ln w="63500">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90698" y="3512314"/>
            <a:ext cx="1173118" cy="1200329"/>
          </a:xfrm>
          <a:prstGeom prst="rect">
            <a:avLst/>
          </a:prstGeom>
          <a:noFill/>
        </p:spPr>
        <p:txBody>
          <a:bodyPr wrap="none" rtlCol="0">
            <a:spAutoFit/>
          </a:bodyPr>
          <a:lstStyle/>
          <a:p>
            <a:pPr algn="ctr"/>
            <a:r>
              <a:rPr lang="en-US" sz="3200" dirty="0" smtClean="0">
                <a:solidFill>
                  <a:schemeClr val="accent2"/>
                </a:solidFill>
              </a:rPr>
              <a:t>depth</a:t>
            </a:r>
          </a:p>
          <a:p>
            <a:r>
              <a:rPr lang="en-US" sz="4000" dirty="0" smtClean="0">
                <a:solidFill>
                  <a:schemeClr val="accent2"/>
                </a:solidFill>
              </a:rPr>
              <a:t>z</a:t>
            </a:r>
            <a:endParaRPr lang="en-US" sz="4000" dirty="0">
              <a:solidFill>
                <a:schemeClr val="accent2"/>
              </a:solidFill>
            </a:endParaRPr>
          </a:p>
        </p:txBody>
      </p:sp>
      <p:sp>
        <p:nvSpPr>
          <p:cNvPr id="20" name="TextBox 19"/>
          <p:cNvSpPr txBox="1"/>
          <p:nvPr/>
        </p:nvSpPr>
        <p:spPr>
          <a:xfrm>
            <a:off x="148366" y="2348934"/>
            <a:ext cx="1640920" cy="584776"/>
          </a:xfrm>
          <a:prstGeom prst="rect">
            <a:avLst/>
          </a:prstGeom>
          <a:noFill/>
        </p:spPr>
        <p:txBody>
          <a:bodyPr wrap="square" rtlCol="0">
            <a:spAutoFit/>
          </a:bodyPr>
          <a:lstStyle/>
          <a:p>
            <a:pPr algn="ctr"/>
            <a:r>
              <a:rPr lang="en-US" sz="3200" dirty="0" smtClean="0">
                <a:solidFill>
                  <a:schemeClr val="accent2"/>
                </a:solidFill>
              </a:rPr>
              <a:t>z = 0</a:t>
            </a:r>
            <a:endParaRPr lang="en-US" sz="3200" dirty="0">
              <a:solidFill>
                <a:schemeClr val="accent2"/>
              </a:solidFill>
            </a:endParaRPr>
          </a:p>
        </p:txBody>
      </p:sp>
      <p:sp>
        <p:nvSpPr>
          <p:cNvPr id="46" name="TextBox 45"/>
          <p:cNvSpPr txBox="1"/>
          <p:nvPr/>
        </p:nvSpPr>
        <p:spPr>
          <a:xfrm>
            <a:off x="2882874" y="1819665"/>
            <a:ext cx="1640920" cy="584776"/>
          </a:xfrm>
          <a:prstGeom prst="rect">
            <a:avLst/>
          </a:prstGeom>
          <a:noFill/>
        </p:spPr>
        <p:txBody>
          <a:bodyPr wrap="square" rtlCol="0">
            <a:spAutoFit/>
          </a:bodyPr>
          <a:lstStyle/>
          <a:p>
            <a:pPr algn="ctr"/>
            <a:r>
              <a:rPr lang="en-US" sz="3200" dirty="0" smtClean="0">
                <a:solidFill>
                  <a:srgbClr val="000000"/>
                </a:solidFill>
              </a:rPr>
              <a:t>Surface</a:t>
            </a:r>
            <a:endParaRPr lang="en-US" sz="3200" baseline="30000" dirty="0">
              <a:solidFill>
                <a:srgbClr val="000000"/>
              </a:solidFill>
            </a:endParaRPr>
          </a:p>
        </p:txBody>
      </p:sp>
      <p:cxnSp>
        <p:nvCxnSpPr>
          <p:cNvPr id="47" name="Straight Arrow Connector 46"/>
          <p:cNvCxnSpPr/>
          <p:nvPr/>
        </p:nvCxnSpPr>
        <p:spPr>
          <a:xfrm flipH="1">
            <a:off x="1883591" y="1567579"/>
            <a:ext cx="999283" cy="1051831"/>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1063131" y="1507549"/>
            <a:ext cx="1640920" cy="584776"/>
          </a:xfrm>
          <a:prstGeom prst="rect">
            <a:avLst/>
          </a:prstGeom>
          <a:noFill/>
        </p:spPr>
        <p:txBody>
          <a:bodyPr wrap="square" rtlCol="0">
            <a:spAutoFit/>
          </a:bodyPr>
          <a:lstStyle/>
          <a:p>
            <a:pPr algn="ctr"/>
            <a:r>
              <a:rPr lang="en-US" sz="3200" dirty="0" smtClean="0"/>
              <a:t>1 m</a:t>
            </a:r>
            <a:endParaRPr lang="en-US" sz="3200" dirty="0"/>
          </a:p>
        </p:txBody>
      </p:sp>
      <p:sp>
        <p:nvSpPr>
          <p:cNvPr id="50" name="TextBox 49"/>
          <p:cNvSpPr txBox="1"/>
          <p:nvPr/>
        </p:nvSpPr>
        <p:spPr>
          <a:xfrm>
            <a:off x="3397660" y="983239"/>
            <a:ext cx="1640920" cy="584776"/>
          </a:xfrm>
          <a:prstGeom prst="rect">
            <a:avLst/>
          </a:prstGeom>
          <a:noFill/>
        </p:spPr>
        <p:txBody>
          <a:bodyPr wrap="square" rtlCol="0">
            <a:spAutoFit/>
          </a:bodyPr>
          <a:lstStyle/>
          <a:p>
            <a:pPr algn="ctr"/>
            <a:r>
              <a:rPr lang="en-US" sz="3200" dirty="0" smtClean="0">
                <a:solidFill>
                  <a:srgbClr val="000000"/>
                </a:solidFill>
              </a:rPr>
              <a:t>1 m</a:t>
            </a:r>
            <a:endParaRPr lang="en-US" sz="3200" dirty="0">
              <a:solidFill>
                <a:srgbClr val="000000"/>
              </a:solidFill>
            </a:endParaRPr>
          </a:p>
        </p:txBody>
      </p:sp>
      <p:cxnSp>
        <p:nvCxnSpPr>
          <p:cNvPr id="52" name="Straight Arrow Connector 51"/>
          <p:cNvCxnSpPr/>
          <p:nvPr/>
        </p:nvCxnSpPr>
        <p:spPr>
          <a:xfrm>
            <a:off x="3175833" y="1567579"/>
            <a:ext cx="2084574" cy="0"/>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H="1">
            <a:off x="4859716" y="2263592"/>
            <a:ext cx="914022" cy="0"/>
          </a:xfrm>
          <a:prstGeom prst="straightConnector1">
            <a:avLst/>
          </a:prstGeom>
          <a:ln w="63500">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5578833" y="1953316"/>
            <a:ext cx="1640920" cy="584776"/>
          </a:xfrm>
          <a:prstGeom prst="rect">
            <a:avLst/>
          </a:prstGeom>
          <a:noFill/>
        </p:spPr>
        <p:txBody>
          <a:bodyPr wrap="square" rtlCol="0">
            <a:spAutoFit/>
          </a:bodyPr>
          <a:lstStyle/>
          <a:p>
            <a:pPr algn="ctr"/>
            <a:r>
              <a:rPr lang="en-US" sz="3200" dirty="0" smtClean="0">
                <a:solidFill>
                  <a:schemeClr val="bg2">
                    <a:lumMod val="50000"/>
                  </a:schemeClr>
                </a:solidFill>
              </a:rPr>
              <a:t>T(z</a:t>
            </a:r>
            <a:r>
              <a:rPr lang="en-US" sz="3200" baseline="-25000" dirty="0" smtClean="0">
                <a:solidFill>
                  <a:schemeClr val="bg2">
                    <a:lumMod val="50000"/>
                  </a:schemeClr>
                </a:solidFill>
              </a:rPr>
              <a:t>1</a:t>
            </a:r>
            <a:r>
              <a:rPr lang="en-US" sz="3200" dirty="0" smtClean="0">
                <a:solidFill>
                  <a:schemeClr val="bg2">
                    <a:lumMod val="50000"/>
                  </a:schemeClr>
                </a:solidFill>
              </a:rPr>
              <a:t>=0)</a:t>
            </a:r>
            <a:endParaRPr lang="en-US" sz="3200" dirty="0">
              <a:solidFill>
                <a:schemeClr val="bg2">
                  <a:lumMod val="50000"/>
                </a:schemeClr>
              </a:solidFill>
            </a:endParaRPr>
          </a:p>
        </p:txBody>
      </p:sp>
      <p:sp>
        <p:nvSpPr>
          <p:cNvPr id="62" name="TextBox 61"/>
          <p:cNvSpPr txBox="1"/>
          <p:nvPr/>
        </p:nvSpPr>
        <p:spPr>
          <a:xfrm>
            <a:off x="5845286" y="3998421"/>
            <a:ext cx="1205947" cy="584776"/>
          </a:xfrm>
          <a:prstGeom prst="rect">
            <a:avLst/>
          </a:prstGeom>
          <a:noFill/>
        </p:spPr>
        <p:txBody>
          <a:bodyPr wrap="square" rtlCol="0">
            <a:spAutoFit/>
          </a:bodyPr>
          <a:lstStyle/>
          <a:p>
            <a:pPr algn="ctr"/>
            <a:r>
              <a:rPr lang="en-US" sz="3200" dirty="0" smtClean="0">
                <a:solidFill>
                  <a:schemeClr val="bg2">
                    <a:lumMod val="50000"/>
                  </a:schemeClr>
                </a:solidFill>
              </a:rPr>
              <a:t>T(z</a:t>
            </a:r>
            <a:r>
              <a:rPr lang="en-US" sz="3200" baseline="-25000" dirty="0" smtClean="0">
                <a:solidFill>
                  <a:schemeClr val="bg2">
                    <a:lumMod val="50000"/>
                  </a:schemeClr>
                </a:solidFill>
              </a:rPr>
              <a:t>3</a:t>
            </a:r>
            <a:r>
              <a:rPr lang="en-US" sz="3200" dirty="0" smtClean="0">
                <a:solidFill>
                  <a:schemeClr val="bg2">
                    <a:lumMod val="50000"/>
                  </a:schemeClr>
                </a:solidFill>
              </a:rPr>
              <a:t>)</a:t>
            </a:r>
            <a:endParaRPr lang="en-US" sz="3200" dirty="0">
              <a:solidFill>
                <a:schemeClr val="bg2">
                  <a:lumMod val="50000"/>
                </a:schemeClr>
              </a:solidFill>
            </a:endParaRPr>
          </a:p>
        </p:txBody>
      </p:sp>
      <p:sp>
        <p:nvSpPr>
          <p:cNvPr id="63" name="TextBox 62"/>
          <p:cNvSpPr txBox="1"/>
          <p:nvPr/>
        </p:nvSpPr>
        <p:spPr>
          <a:xfrm>
            <a:off x="5773738" y="2933710"/>
            <a:ext cx="1205947" cy="584776"/>
          </a:xfrm>
          <a:prstGeom prst="rect">
            <a:avLst/>
          </a:prstGeom>
          <a:noFill/>
        </p:spPr>
        <p:txBody>
          <a:bodyPr wrap="square" rtlCol="0">
            <a:spAutoFit/>
          </a:bodyPr>
          <a:lstStyle/>
          <a:p>
            <a:pPr algn="ctr"/>
            <a:r>
              <a:rPr lang="en-US" sz="3200" dirty="0" smtClean="0">
                <a:solidFill>
                  <a:schemeClr val="bg2">
                    <a:lumMod val="50000"/>
                  </a:schemeClr>
                </a:solidFill>
              </a:rPr>
              <a:t>T(z</a:t>
            </a:r>
            <a:r>
              <a:rPr lang="en-US" sz="3200" baseline="-25000" dirty="0">
                <a:solidFill>
                  <a:schemeClr val="bg2">
                    <a:lumMod val="50000"/>
                  </a:schemeClr>
                </a:solidFill>
              </a:rPr>
              <a:t>2</a:t>
            </a:r>
            <a:r>
              <a:rPr lang="en-US" sz="3200" dirty="0" smtClean="0">
                <a:solidFill>
                  <a:schemeClr val="bg2">
                    <a:lumMod val="50000"/>
                  </a:schemeClr>
                </a:solidFill>
              </a:rPr>
              <a:t>)</a:t>
            </a:r>
            <a:endParaRPr lang="en-US" sz="3200" dirty="0">
              <a:solidFill>
                <a:schemeClr val="bg2">
                  <a:lumMod val="50000"/>
                </a:schemeClr>
              </a:solidFill>
            </a:endParaRPr>
          </a:p>
        </p:txBody>
      </p:sp>
      <p:sp>
        <p:nvSpPr>
          <p:cNvPr id="64" name="TextBox 63"/>
          <p:cNvSpPr txBox="1"/>
          <p:nvPr/>
        </p:nvSpPr>
        <p:spPr>
          <a:xfrm>
            <a:off x="5845286" y="5121316"/>
            <a:ext cx="1205947" cy="584776"/>
          </a:xfrm>
          <a:prstGeom prst="rect">
            <a:avLst/>
          </a:prstGeom>
          <a:noFill/>
        </p:spPr>
        <p:txBody>
          <a:bodyPr wrap="square" rtlCol="0">
            <a:spAutoFit/>
          </a:bodyPr>
          <a:lstStyle/>
          <a:p>
            <a:pPr algn="ctr"/>
            <a:r>
              <a:rPr lang="en-US" sz="3200" dirty="0" smtClean="0">
                <a:solidFill>
                  <a:schemeClr val="bg2">
                    <a:lumMod val="50000"/>
                  </a:schemeClr>
                </a:solidFill>
              </a:rPr>
              <a:t>T(z</a:t>
            </a:r>
            <a:r>
              <a:rPr lang="en-US" sz="3200" baseline="-25000" dirty="0" smtClean="0">
                <a:solidFill>
                  <a:schemeClr val="bg2">
                    <a:lumMod val="50000"/>
                  </a:schemeClr>
                </a:solidFill>
              </a:rPr>
              <a:t>4</a:t>
            </a:r>
            <a:r>
              <a:rPr lang="en-US" sz="3200" dirty="0" smtClean="0">
                <a:solidFill>
                  <a:schemeClr val="bg2">
                    <a:lumMod val="50000"/>
                  </a:schemeClr>
                </a:solidFill>
              </a:rPr>
              <a:t>)</a:t>
            </a:r>
            <a:endParaRPr lang="en-US" sz="3200" dirty="0">
              <a:solidFill>
                <a:schemeClr val="bg2">
                  <a:lumMod val="50000"/>
                </a:schemeClr>
              </a:solidFill>
            </a:endParaRPr>
          </a:p>
        </p:txBody>
      </p:sp>
      <p:sp>
        <p:nvSpPr>
          <p:cNvPr id="23" name="Rectangle 22"/>
          <p:cNvSpPr/>
          <p:nvPr/>
        </p:nvSpPr>
        <p:spPr>
          <a:xfrm>
            <a:off x="7535951" y="2110994"/>
            <a:ext cx="4262705" cy="784830"/>
          </a:xfrm>
          <a:prstGeom prst="rect">
            <a:avLst/>
          </a:prstGeom>
        </p:spPr>
        <p:txBody>
          <a:bodyPr wrap="none">
            <a:spAutoFit/>
          </a:bodyPr>
          <a:lstStyle/>
          <a:p>
            <a:r>
              <a:rPr lang="mr-IN" sz="4500" dirty="0" smtClean="0"/>
              <a:t>𝑗</a:t>
            </a:r>
            <a:r>
              <a:rPr lang="mr-IN" sz="4500" baseline="-25000" dirty="0" smtClean="0"/>
              <a:t>ℎ</a:t>
            </a:r>
            <a:r>
              <a:rPr lang="en-US" sz="4500" dirty="0" smtClean="0"/>
              <a:t>  </a:t>
            </a:r>
            <a:r>
              <a:rPr lang="mr-IN" sz="4500" dirty="0" smtClean="0"/>
              <a:t>=</a:t>
            </a:r>
            <a:r>
              <a:rPr lang="en-US" sz="4500" dirty="0" smtClean="0"/>
              <a:t>  </a:t>
            </a:r>
            <a:r>
              <a:rPr lang="mr-IN" sz="4500" dirty="0" smtClean="0">
                <a:solidFill>
                  <a:srgbClr val="FF0000"/>
                </a:solidFill>
              </a:rPr>
              <a:t>−𝐾</a:t>
            </a:r>
            <a:r>
              <a:rPr lang="mr-IN" sz="4500" baseline="-25000" dirty="0" smtClean="0">
                <a:solidFill>
                  <a:srgbClr val="FF0000"/>
                </a:solidFill>
              </a:rPr>
              <a:t>ℎ</a:t>
            </a:r>
            <a:r>
              <a:rPr lang="en-US" sz="4500" baseline="-25000" dirty="0" smtClean="0">
                <a:solidFill>
                  <a:srgbClr val="FF0000"/>
                </a:solidFill>
              </a:rPr>
              <a:t>    </a:t>
            </a:r>
            <a:r>
              <a:rPr lang="mr-IN" sz="4500" dirty="0" smtClean="0"/>
              <a:t>𝑑</a:t>
            </a:r>
            <a:r>
              <a:rPr lang="en-US" sz="4500" dirty="0" smtClean="0"/>
              <a:t>T/</a:t>
            </a:r>
            <a:r>
              <a:rPr lang="mr-IN" sz="4500" dirty="0" smtClean="0"/>
              <a:t>𝑑𝑧</a:t>
            </a:r>
            <a:endParaRPr lang="en-US" sz="4500" dirty="0"/>
          </a:p>
        </p:txBody>
      </p:sp>
      <p:sp>
        <p:nvSpPr>
          <p:cNvPr id="24" name="Rectangle 23"/>
          <p:cNvSpPr/>
          <p:nvPr/>
        </p:nvSpPr>
        <p:spPr>
          <a:xfrm>
            <a:off x="8478130" y="1245430"/>
            <a:ext cx="2196184" cy="707886"/>
          </a:xfrm>
          <a:prstGeom prst="rect">
            <a:avLst/>
          </a:prstGeom>
        </p:spPr>
        <p:txBody>
          <a:bodyPr wrap="none">
            <a:spAutoFit/>
          </a:bodyPr>
          <a:lstStyle/>
          <a:p>
            <a:r>
              <a:rPr lang="en-US" sz="4000" dirty="0"/>
              <a:t>Heat </a:t>
            </a:r>
            <a:r>
              <a:rPr lang="en-US" sz="4000" dirty="0" smtClean="0"/>
              <a:t>flux:</a:t>
            </a:r>
            <a:endParaRPr lang="en-US" sz="4000" dirty="0"/>
          </a:p>
        </p:txBody>
      </p:sp>
      <p:cxnSp>
        <p:nvCxnSpPr>
          <p:cNvPr id="25" name="Straight Arrow Connector 24"/>
          <p:cNvCxnSpPr/>
          <p:nvPr/>
        </p:nvCxnSpPr>
        <p:spPr>
          <a:xfrm flipV="1">
            <a:off x="9560191" y="3070216"/>
            <a:ext cx="0" cy="875008"/>
          </a:xfrm>
          <a:prstGeom prst="straightConnector1">
            <a:avLst/>
          </a:prstGeom>
          <a:ln w="6350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8176440" y="4063142"/>
            <a:ext cx="2497874" cy="1077218"/>
          </a:xfrm>
          <a:prstGeom prst="rect">
            <a:avLst/>
          </a:prstGeom>
        </p:spPr>
        <p:txBody>
          <a:bodyPr wrap="square">
            <a:spAutoFit/>
          </a:bodyPr>
          <a:lstStyle/>
          <a:p>
            <a:pPr algn="ctr"/>
            <a:r>
              <a:rPr lang="en-US" sz="3200" dirty="0">
                <a:solidFill>
                  <a:srgbClr val="FF0000"/>
                </a:solidFill>
              </a:rPr>
              <a:t>t</a:t>
            </a:r>
            <a:r>
              <a:rPr lang="en-US" sz="3200" dirty="0" smtClean="0">
                <a:solidFill>
                  <a:srgbClr val="FF0000"/>
                </a:solidFill>
              </a:rPr>
              <a:t>hermal conductivity</a:t>
            </a:r>
            <a:endParaRPr lang="en-US" sz="3200" dirty="0">
              <a:solidFill>
                <a:srgbClr val="FF0000"/>
              </a:solidFill>
            </a:endParaRPr>
          </a:p>
        </p:txBody>
      </p:sp>
      <p:cxnSp>
        <p:nvCxnSpPr>
          <p:cNvPr id="27" name="Straight Arrow Connector 26"/>
          <p:cNvCxnSpPr/>
          <p:nvPr/>
        </p:nvCxnSpPr>
        <p:spPr>
          <a:xfrm flipV="1">
            <a:off x="11103594" y="3112163"/>
            <a:ext cx="0" cy="875008"/>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10674314" y="4112479"/>
            <a:ext cx="1156477" cy="1200328"/>
          </a:xfrm>
          <a:prstGeom prst="rect">
            <a:avLst/>
          </a:prstGeom>
        </p:spPr>
        <p:txBody>
          <a:bodyPr wrap="square">
            <a:spAutoFit/>
          </a:bodyPr>
          <a:lstStyle/>
          <a:p>
            <a:pPr algn="ctr"/>
            <a:r>
              <a:rPr lang="en-US" sz="2400" dirty="0" smtClean="0"/>
              <a:t>Change in T with z</a:t>
            </a:r>
            <a:endParaRPr lang="en-US" sz="2400" dirty="0"/>
          </a:p>
        </p:txBody>
      </p:sp>
      <p:sp>
        <p:nvSpPr>
          <p:cNvPr id="34" name="Rectangle 33"/>
          <p:cNvSpPr/>
          <p:nvPr/>
        </p:nvSpPr>
        <p:spPr>
          <a:xfrm>
            <a:off x="5972340" y="6061440"/>
            <a:ext cx="5628679" cy="584776"/>
          </a:xfrm>
          <a:prstGeom prst="rect">
            <a:avLst/>
          </a:prstGeom>
        </p:spPr>
        <p:txBody>
          <a:bodyPr wrap="none">
            <a:spAutoFit/>
          </a:bodyPr>
          <a:lstStyle/>
          <a:p>
            <a:r>
              <a:rPr lang="en-US" sz="3200" dirty="0" err="1" smtClean="0"/>
              <a:t>Postive</a:t>
            </a:r>
            <a:r>
              <a:rPr lang="en-US" sz="3200" dirty="0" smtClean="0"/>
              <a:t> </a:t>
            </a:r>
            <a:r>
              <a:rPr lang="mr-IN" sz="3200" dirty="0" smtClean="0"/>
              <a:t>𝑗</a:t>
            </a:r>
            <a:r>
              <a:rPr lang="mr-IN" sz="3200" baseline="-25000" dirty="0" smtClean="0"/>
              <a:t>ℎ</a:t>
            </a:r>
            <a:r>
              <a:rPr lang="en-US" sz="3200" dirty="0" smtClean="0"/>
              <a:t>  </a:t>
            </a:r>
            <a:r>
              <a:rPr lang="mr-IN" sz="3200" dirty="0" smtClean="0"/>
              <a:t>=</a:t>
            </a:r>
            <a:r>
              <a:rPr lang="en-US" sz="3200" dirty="0" smtClean="0"/>
              <a:t>&gt;  heat moving down</a:t>
            </a:r>
            <a:endParaRPr lang="en-US" sz="3200" dirty="0"/>
          </a:p>
        </p:txBody>
      </p:sp>
      <p:cxnSp>
        <p:nvCxnSpPr>
          <p:cNvPr id="29" name="Straight Arrow Connector 28"/>
          <p:cNvCxnSpPr/>
          <p:nvPr/>
        </p:nvCxnSpPr>
        <p:spPr>
          <a:xfrm flipH="1">
            <a:off x="4859716" y="3292528"/>
            <a:ext cx="914022" cy="0"/>
          </a:xfrm>
          <a:prstGeom prst="straightConnector1">
            <a:avLst/>
          </a:prstGeom>
          <a:ln w="63500">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a:off x="4859716" y="4339353"/>
            <a:ext cx="914022" cy="0"/>
          </a:xfrm>
          <a:prstGeom prst="straightConnector1">
            <a:avLst/>
          </a:prstGeom>
          <a:ln w="63500">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a:off x="4919133" y="5493508"/>
            <a:ext cx="914022" cy="0"/>
          </a:xfrm>
          <a:prstGeom prst="straightConnector1">
            <a:avLst/>
          </a:prstGeom>
          <a:ln w="63500">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88067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0" y="1"/>
            <a:ext cx="12192000" cy="626532"/>
          </a:xfrm>
          <a:solidFill>
            <a:schemeClr val="accent2"/>
          </a:solidFill>
        </p:spPr>
        <p:txBody>
          <a:bodyPr>
            <a:normAutofit/>
          </a:bodyPr>
          <a:lstStyle/>
          <a:p>
            <a:pPr eaLnBrk="1" hangingPunct="1"/>
            <a:r>
              <a:rPr lang="en-US" altLang="en-US" sz="3600" dirty="0" smtClean="0">
                <a:solidFill>
                  <a:schemeClr val="bg1"/>
                </a:solidFill>
              </a:rPr>
              <a:t>Thermal conductivity</a:t>
            </a:r>
            <a:endParaRPr lang="en-US" altLang="en-US" sz="3600" b="1" dirty="0">
              <a:solidFill>
                <a:schemeClr val="bg1"/>
              </a:solidFill>
            </a:endParaRPr>
          </a:p>
        </p:txBody>
      </p:sp>
      <p:sp>
        <p:nvSpPr>
          <p:cNvPr id="23" name="Rectangle 22"/>
          <p:cNvSpPr/>
          <p:nvPr/>
        </p:nvSpPr>
        <p:spPr>
          <a:xfrm>
            <a:off x="787013" y="791576"/>
            <a:ext cx="10857208" cy="2985433"/>
          </a:xfrm>
          <a:prstGeom prst="rect">
            <a:avLst/>
          </a:prstGeom>
        </p:spPr>
        <p:txBody>
          <a:bodyPr wrap="square">
            <a:spAutoFit/>
          </a:bodyPr>
          <a:lstStyle/>
          <a:p>
            <a:r>
              <a:rPr lang="mr-IN" sz="4500" dirty="0" smtClean="0"/>
              <a:t>𝐾</a:t>
            </a:r>
            <a:r>
              <a:rPr lang="mr-IN" sz="4500" baseline="-25000" dirty="0" smtClean="0"/>
              <a:t>ℎ</a:t>
            </a:r>
            <a:r>
              <a:rPr lang="en-US" sz="4500" dirty="0" smtClean="0"/>
              <a:t>: Thermal conductivity</a:t>
            </a:r>
          </a:p>
          <a:p>
            <a:pPr marL="548640" indent="-411480">
              <a:spcBef>
                <a:spcPts val="1800"/>
              </a:spcBef>
              <a:buSzPct val="120000"/>
              <a:buFont typeface="Arial"/>
              <a:buChar char="•"/>
            </a:pPr>
            <a:r>
              <a:rPr lang="en-US" sz="3200" dirty="0" smtClean="0"/>
              <a:t>Quantifies how well permafrost can transfer heat. </a:t>
            </a:r>
          </a:p>
          <a:p>
            <a:pPr marL="548640" indent="-411480">
              <a:buSzPct val="120000"/>
              <a:buFont typeface="Arial"/>
              <a:buChar char="•"/>
            </a:pPr>
            <a:r>
              <a:rPr lang="en-US" sz="3200" dirty="0" smtClean="0"/>
              <a:t>Specifically, how energy (J</a:t>
            </a:r>
            <a:r>
              <a:rPr lang="en-US" sz="3200" dirty="0"/>
              <a:t>) moves through the permafrost (m) with time (s), based on the temperature (K)</a:t>
            </a:r>
            <a:r>
              <a:rPr lang="en-US" sz="3200" dirty="0" smtClean="0"/>
              <a:t>.</a:t>
            </a:r>
          </a:p>
          <a:p>
            <a:pPr marL="548640" indent="-411480">
              <a:buSzPct val="120000"/>
              <a:buFont typeface="Arial"/>
              <a:buChar char="•"/>
            </a:pPr>
            <a:r>
              <a:rPr lang="en-US" sz="3200" dirty="0" err="1" smtClean="0"/>
              <a:t>K</a:t>
            </a:r>
            <a:r>
              <a:rPr lang="en-US" sz="3200" baseline="-25000" dirty="0" err="1" smtClean="0"/>
              <a:t>h</a:t>
            </a:r>
            <a:r>
              <a:rPr lang="en-US" sz="3200" dirty="0" smtClean="0"/>
              <a:t> = </a:t>
            </a:r>
            <a:r>
              <a:rPr lang="en-US" sz="3200" dirty="0" err="1" smtClean="0"/>
              <a:t>C</a:t>
            </a:r>
            <a:r>
              <a:rPr lang="en-US" sz="3200" baseline="-25000" dirty="0" err="1" smtClean="0"/>
              <a:t>h</a:t>
            </a:r>
            <a:r>
              <a:rPr lang="en-US" sz="3200" dirty="0" smtClean="0"/>
              <a:t> D</a:t>
            </a:r>
            <a:r>
              <a:rPr lang="en-US" sz="3200" baseline="-25000" dirty="0" smtClean="0"/>
              <a:t>h</a:t>
            </a:r>
          </a:p>
        </p:txBody>
      </p:sp>
    </p:spTree>
    <p:extLst>
      <p:ext uri="{BB962C8B-B14F-4D97-AF65-F5344CB8AC3E}">
        <p14:creationId xmlns:p14="http://schemas.microsoft.com/office/powerpoint/2010/main" val="176359501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0" y="1"/>
            <a:ext cx="12192000" cy="626532"/>
          </a:xfrm>
          <a:solidFill>
            <a:schemeClr val="accent2"/>
          </a:solidFill>
        </p:spPr>
        <p:txBody>
          <a:bodyPr>
            <a:normAutofit/>
          </a:bodyPr>
          <a:lstStyle/>
          <a:p>
            <a:pPr eaLnBrk="1" hangingPunct="1"/>
            <a:r>
              <a:rPr lang="en-US" altLang="en-US" sz="3600" dirty="0" smtClean="0">
                <a:solidFill>
                  <a:schemeClr val="bg1"/>
                </a:solidFill>
              </a:rPr>
              <a:t>Thermal conductivity</a:t>
            </a:r>
            <a:endParaRPr lang="en-US" altLang="en-US" sz="3600" b="1" dirty="0">
              <a:solidFill>
                <a:schemeClr val="bg1"/>
              </a:solidFill>
            </a:endParaRPr>
          </a:p>
        </p:txBody>
      </p:sp>
      <p:sp>
        <p:nvSpPr>
          <p:cNvPr id="23" name="Rectangle 22"/>
          <p:cNvSpPr/>
          <p:nvPr/>
        </p:nvSpPr>
        <p:spPr>
          <a:xfrm>
            <a:off x="787013" y="791576"/>
            <a:ext cx="10857208" cy="2985433"/>
          </a:xfrm>
          <a:prstGeom prst="rect">
            <a:avLst/>
          </a:prstGeom>
        </p:spPr>
        <p:txBody>
          <a:bodyPr wrap="square">
            <a:spAutoFit/>
          </a:bodyPr>
          <a:lstStyle/>
          <a:p>
            <a:r>
              <a:rPr lang="mr-IN" sz="4500" dirty="0" smtClean="0"/>
              <a:t>𝐾</a:t>
            </a:r>
            <a:r>
              <a:rPr lang="mr-IN" sz="4500" baseline="-25000" dirty="0" smtClean="0"/>
              <a:t>ℎ</a:t>
            </a:r>
            <a:r>
              <a:rPr lang="en-US" sz="4500" dirty="0" smtClean="0"/>
              <a:t>: Thermal conductivity</a:t>
            </a:r>
          </a:p>
          <a:p>
            <a:pPr marL="548640" indent="-411480">
              <a:spcBef>
                <a:spcPts val="1800"/>
              </a:spcBef>
              <a:buSzPct val="120000"/>
              <a:buFont typeface="Arial"/>
              <a:buChar char="•"/>
            </a:pPr>
            <a:r>
              <a:rPr lang="en-US" sz="3200" dirty="0" smtClean="0"/>
              <a:t>Quantifies how well permafrost can transfer heat. </a:t>
            </a:r>
          </a:p>
          <a:p>
            <a:pPr marL="548640" indent="-411480">
              <a:buSzPct val="120000"/>
              <a:buFont typeface="Arial"/>
              <a:buChar char="•"/>
            </a:pPr>
            <a:r>
              <a:rPr lang="en-US" sz="3200" dirty="0" smtClean="0"/>
              <a:t>Specifically, how energy (J</a:t>
            </a:r>
            <a:r>
              <a:rPr lang="en-US" sz="3200" dirty="0"/>
              <a:t>) moves through the permafrost (m) with time (s), based on the temperature (K)</a:t>
            </a:r>
            <a:r>
              <a:rPr lang="en-US" sz="3200" dirty="0" smtClean="0"/>
              <a:t>.</a:t>
            </a:r>
          </a:p>
          <a:p>
            <a:pPr marL="548640" indent="-411480">
              <a:buSzPct val="120000"/>
              <a:buFont typeface="Arial"/>
              <a:buChar char="•"/>
            </a:pPr>
            <a:r>
              <a:rPr lang="en-US" sz="3200" dirty="0" err="1" smtClean="0"/>
              <a:t>K</a:t>
            </a:r>
            <a:r>
              <a:rPr lang="en-US" sz="3200" baseline="-25000" dirty="0" err="1" smtClean="0"/>
              <a:t>h</a:t>
            </a:r>
            <a:r>
              <a:rPr lang="en-US" sz="3200" dirty="0" smtClean="0"/>
              <a:t> = </a:t>
            </a:r>
            <a:r>
              <a:rPr lang="en-US" sz="3200" dirty="0" err="1" smtClean="0"/>
              <a:t>C</a:t>
            </a:r>
            <a:r>
              <a:rPr lang="en-US" sz="3200" baseline="-25000" dirty="0" err="1" smtClean="0"/>
              <a:t>h</a:t>
            </a:r>
            <a:r>
              <a:rPr lang="en-US" sz="3200" dirty="0" smtClean="0"/>
              <a:t> D</a:t>
            </a:r>
            <a:r>
              <a:rPr lang="en-US" sz="3200" baseline="-25000" dirty="0" smtClean="0"/>
              <a:t>h</a:t>
            </a:r>
          </a:p>
        </p:txBody>
      </p:sp>
      <p:sp>
        <p:nvSpPr>
          <p:cNvPr id="2" name="Rectangle 1"/>
          <p:cNvSpPr/>
          <p:nvPr/>
        </p:nvSpPr>
        <p:spPr>
          <a:xfrm>
            <a:off x="787012" y="3900452"/>
            <a:ext cx="10857209" cy="2677656"/>
          </a:xfrm>
          <a:prstGeom prst="rect">
            <a:avLst/>
          </a:prstGeom>
        </p:spPr>
        <p:txBody>
          <a:bodyPr wrap="square">
            <a:spAutoFit/>
          </a:bodyPr>
          <a:lstStyle/>
          <a:p>
            <a:pPr marL="0" lvl="2">
              <a:spcBef>
                <a:spcPts val="1800"/>
              </a:spcBef>
              <a:buSzPct val="120000"/>
            </a:pPr>
            <a:r>
              <a:rPr lang="en-US" sz="2800" dirty="0" smtClean="0"/>
              <a:t> </a:t>
            </a:r>
            <a:r>
              <a:rPr lang="en-US" sz="2800" dirty="0" err="1" smtClean="0"/>
              <a:t>C</a:t>
            </a:r>
            <a:r>
              <a:rPr lang="en-US" sz="2800" baseline="-25000" dirty="0" err="1" smtClean="0"/>
              <a:t>h</a:t>
            </a:r>
            <a:r>
              <a:rPr lang="en-US" sz="2800" baseline="-25000" dirty="0" smtClean="0"/>
              <a:t>:</a:t>
            </a:r>
            <a:r>
              <a:rPr lang="en-US" sz="2800" dirty="0" smtClean="0"/>
              <a:t> Volume heat capacity</a:t>
            </a:r>
          </a:p>
          <a:p>
            <a:pPr marL="731520" lvl="2" indent="-411480">
              <a:buSzPct val="120000"/>
              <a:buFont typeface="Arial"/>
              <a:buChar char="•"/>
            </a:pPr>
            <a:r>
              <a:rPr lang="en-US" sz="2800" dirty="0" smtClean="0"/>
              <a:t>Energy to </a:t>
            </a:r>
            <a:r>
              <a:rPr lang="en-US" sz="2800" dirty="0"/>
              <a:t>increase </a:t>
            </a:r>
            <a:r>
              <a:rPr lang="en-US" sz="2800" dirty="0" smtClean="0"/>
              <a:t>temperature of 1 m of ground 1 K.</a:t>
            </a:r>
          </a:p>
          <a:p>
            <a:pPr marL="731520" lvl="2" indent="-411480">
              <a:buSzPct val="120000"/>
              <a:buFont typeface="Arial"/>
              <a:buChar char="•"/>
            </a:pPr>
            <a:r>
              <a:rPr lang="en-US" sz="2800" dirty="0"/>
              <a:t>Units: J m</a:t>
            </a:r>
            <a:r>
              <a:rPr lang="en-US" sz="2800" baseline="30000" dirty="0"/>
              <a:t>-1</a:t>
            </a:r>
            <a:r>
              <a:rPr lang="en-US" sz="2800" dirty="0"/>
              <a:t> K</a:t>
            </a:r>
            <a:r>
              <a:rPr lang="en-US" sz="2800" baseline="30000" dirty="0"/>
              <a:t>-1</a:t>
            </a:r>
          </a:p>
          <a:p>
            <a:pPr marL="731520" lvl="2" indent="-411480">
              <a:buSzPct val="120000"/>
              <a:buFont typeface="Arial"/>
              <a:buChar char="•"/>
            </a:pPr>
            <a:r>
              <a:rPr lang="en-US" sz="2800" dirty="0" err="1" smtClean="0"/>
              <a:t>C</a:t>
            </a:r>
            <a:r>
              <a:rPr lang="en-US" sz="2800" baseline="-25000" dirty="0" err="1" smtClean="0"/>
              <a:t>h</a:t>
            </a:r>
            <a:r>
              <a:rPr lang="en-US" sz="2800" dirty="0" smtClean="0"/>
              <a:t> </a:t>
            </a:r>
            <a:r>
              <a:rPr lang="en-US" sz="2800" dirty="0"/>
              <a:t>= </a:t>
            </a:r>
            <a:r>
              <a:rPr lang="en-US" sz="2800" dirty="0" err="1"/>
              <a:t>ρ</a:t>
            </a:r>
            <a:r>
              <a:rPr lang="en-US" sz="2800" dirty="0"/>
              <a:t> </a:t>
            </a:r>
            <a:r>
              <a:rPr lang="en-US" sz="2800" dirty="0" err="1"/>
              <a:t>c</a:t>
            </a:r>
            <a:r>
              <a:rPr lang="en-US" sz="2800" baseline="-25000" dirty="0" err="1"/>
              <a:t>h</a:t>
            </a:r>
            <a:endParaRPr lang="en-US" sz="2800" baseline="-25000" dirty="0"/>
          </a:p>
          <a:p>
            <a:pPr marL="731520" lvl="2" indent="-411480">
              <a:buSzPct val="120000"/>
              <a:buFont typeface="Arial"/>
              <a:buChar char="•"/>
            </a:pPr>
            <a:r>
              <a:rPr lang="en-US" sz="2800" dirty="0" err="1"/>
              <a:t>ρ</a:t>
            </a:r>
            <a:r>
              <a:rPr lang="en-US" sz="2800" dirty="0"/>
              <a:t> = density of material in kg m</a:t>
            </a:r>
            <a:r>
              <a:rPr lang="en-US" sz="2800" baseline="30000" dirty="0"/>
              <a:t>-1</a:t>
            </a:r>
          </a:p>
          <a:p>
            <a:pPr marL="731520" lvl="2" indent="-411480">
              <a:buSzPct val="120000"/>
              <a:buFont typeface="Arial"/>
              <a:buChar char="•"/>
            </a:pPr>
            <a:r>
              <a:rPr lang="en-US" sz="2800" dirty="0" err="1"/>
              <a:t>c</a:t>
            </a:r>
            <a:r>
              <a:rPr lang="en-US" sz="2800" baseline="-25000" dirty="0" err="1"/>
              <a:t>h</a:t>
            </a:r>
            <a:r>
              <a:rPr lang="en-US" sz="2800" dirty="0"/>
              <a:t> = Specific heat </a:t>
            </a:r>
            <a:r>
              <a:rPr lang="en-US" sz="2800" dirty="0" smtClean="0"/>
              <a:t>capacity in J kg</a:t>
            </a:r>
            <a:r>
              <a:rPr lang="en-US" sz="2800" baseline="30000" dirty="0" smtClean="0"/>
              <a:t>-1</a:t>
            </a:r>
            <a:r>
              <a:rPr lang="en-US" sz="2800" dirty="0" smtClean="0"/>
              <a:t> K</a:t>
            </a:r>
            <a:r>
              <a:rPr lang="en-US" sz="2800" baseline="30000" dirty="0" smtClean="0"/>
              <a:t>-1</a:t>
            </a:r>
            <a:r>
              <a:rPr lang="en-US" sz="2800" baseline="-25000" dirty="0" smtClean="0"/>
              <a:t> </a:t>
            </a:r>
          </a:p>
        </p:txBody>
      </p:sp>
    </p:spTree>
    <p:extLst>
      <p:ext uri="{BB962C8B-B14F-4D97-AF65-F5344CB8AC3E}">
        <p14:creationId xmlns:p14="http://schemas.microsoft.com/office/powerpoint/2010/main" val="239959658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0" y="1"/>
            <a:ext cx="12192000" cy="626532"/>
          </a:xfrm>
          <a:solidFill>
            <a:schemeClr val="accent2"/>
          </a:solidFill>
        </p:spPr>
        <p:txBody>
          <a:bodyPr>
            <a:normAutofit/>
          </a:bodyPr>
          <a:lstStyle/>
          <a:p>
            <a:pPr eaLnBrk="1" hangingPunct="1"/>
            <a:r>
              <a:rPr lang="en-US" altLang="en-US" sz="3600" dirty="0" smtClean="0">
                <a:solidFill>
                  <a:schemeClr val="bg1"/>
                </a:solidFill>
              </a:rPr>
              <a:t>Thermal conductivity</a:t>
            </a:r>
            <a:endParaRPr lang="en-US" altLang="en-US" sz="3600" b="1" dirty="0">
              <a:solidFill>
                <a:schemeClr val="bg1"/>
              </a:solidFill>
            </a:endParaRPr>
          </a:p>
        </p:txBody>
      </p:sp>
      <p:sp>
        <p:nvSpPr>
          <p:cNvPr id="23" name="Rectangle 22"/>
          <p:cNvSpPr/>
          <p:nvPr/>
        </p:nvSpPr>
        <p:spPr>
          <a:xfrm>
            <a:off x="787013" y="791576"/>
            <a:ext cx="10857208" cy="2985433"/>
          </a:xfrm>
          <a:prstGeom prst="rect">
            <a:avLst/>
          </a:prstGeom>
        </p:spPr>
        <p:txBody>
          <a:bodyPr wrap="square">
            <a:spAutoFit/>
          </a:bodyPr>
          <a:lstStyle/>
          <a:p>
            <a:r>
              <a:rPr lang="mr-IN" sz="4500" dirty="0" smtClean="0"/>
              <a:t>𝐾</a:t>
            </a:r>
            <a:r>
              <a:rPr lang="mr-IN" sz="4500" baseline="-25000" dirty="0" smtClean="0"/>
              <a:t>ℎ</a:t>
            </a:r>
            <a:r>
              <a:rPr lang="en-US" sz="4500" dirty="0" smtClean="0"/>
              <a:t>: Thermal conductivity</a:t>
            </a:r>
          </a:p>
          <a:p>
            <a:pPr marL="548640" indent="-411480">
              <a:spcBef>
                <a:spcPts val="1800"/>
              </a:spcBef>
              <a:buSzPct val="120000"/>
              <a:buFont typeface="Arial"/>
              <a:buChar char="•"/>
            </a:pPr>
            <a:r>
              <a:rPr lang="en-US" sz="3200" dirty="0" smtClean="0"/>
              <a:t>Quantifies how well permafrost can transfer heat. </a:t>
            </a:r>
          </a:p>
          <a:p>
            <a:pPr marL="548640" indent="-411480">
              <a:buSzPct val="120000"/>
              <a:buFont typeface="Arial"/>
              <a:buChar char="•"/>
            </a:pPr>
            <a:r>
              <a:rPr lang="en-US" sz="3200" dirty="0" smtClean="0"/>
              <a:t>Specifically, how energy (J</a:t>
            </a:r>
            <a:r>
              <a:rPr lang="en-US" sz="3200" dirty="0"/>
              <a:t>) moves through the permafrost (m) with time (s), based on the temperature (K)</a:t>
            </a:r>
            <a:r>
              <a:rPr lang="en-US" sz="3200" dirty="0" smtClean="0"/>
              <a:t>.</a:t>
            </a:r>
          </a:p>
          <a:p>
            <a:pPr marL="548640" indent="-411480">
              <a:buSzPct val="120000"/>
              <a:buFont typeface="Arial"/>
              <a:buChar char="•"/>
            </a:pPr>
            <a:r>
              <a:rPr lang="en-US" sz="3200" dirty="0" err="1" smtClean="0"/>
              <a:t>K</a:t>
            </a:r>
            <a:r>
              <a:rPr lang="en-US" sz="3200" baseline="-25000" dirty="0" err="1" smtClean="0"/>
              <a:t>h</a:t>
            </a:r>
            <a:r>
              <a:rPr lang="en-US" sz="3200" dirty="0" smtClean="0"/>
              <a:t> = </a:t>
            </a:r>
            <a:r>
              <a:rPr lang="en-US" sz="3200" dirty="0" err="1" smtClean="0"/>
              <a:t>C</a:t>
            </a:r>
            <a:r>
              <a:rPr lang="en-US" sz="3200" baseline="-25000" dirty="0" err="1" smtClean="0"/>
              <a:t>h</a:t>
            </a:r>
            <a:r>
              <a:rPr lang="en-US" sz="3200" dirty="0" smtClean="0"/>
              <a:t> D</a:t>
            </a:r>
            <a:r>
              <a:rPr lang="en-US" sz="3200" baseline="-25000" dirty="0" smtClean="0"/>
              <a:t>h</a:t>
            </a:r>
          </a:p>
        </p:txBody>
      </p:sp>
      <p:sp>
        <p:nvSpPr>
          <p:cNvPr id="2" name="Rectangle 1"/>
          <p:cNvSpPr/>
          <p:nvPr/>
        </p:nvSpPr>
        <p:spPr>
          <a:xfrm>
            <a:off x="787013" y="3900452"/>
            <a:ext cx="5526982" cy="2246769"/>
          </a:xfrm>
          <a:prstGeom prst="rect">
            <a:avLst/>
          </a:prstGeom>
        </p:spPr>
        <p:txBody>
          <a:bodyPr wrap="square">
            <a:spAutoFit/>
          </a:bodyPr>
          <a:lstStyle/>
          <a:p>
            <a:pPr marL="0" lvl="2">
              <a:spcBef>
                <a:spcPts val="1800"/>
              </a:spcBef>
              <a:buSzPct val="120000"/>
            </a:pPr>
            <a:r>
              <a:rPr lang="en-US" sz="2800" dirty="0" smtClean="0"/>
              <a:t> </a:t>
            </a:r>
            <a:r>
              <a:rPr lang="en-US" sz="2800" dirty="0" err="1" smtClean="0"/>
              <a:t>C</a:t>
            </a:r>
            <a:r>
              <a:rPr lang="en-US" sz="2800" baseline="-25000" dirty="0" err="1" smtClean="0"/>
              <a:t>h</a:t>
            </a:r>
            <a:r>
              <a:rPr lang="en-US" sz="2800" baseline="-25000" dirty="0" smtClean="0"/>
              <a:t>:</a:t>
            </a:r>
            <a:r>
              <a:rPr lang="en-US" sz="2800" dirty="0" smtClean="0"/>
              <a:t> Volume heat capacity</a:t>
            </a:r>
          </a:p>
          <a:p>
            <a:pPr marL="731520" lvl="2" indent="-411480">
              <a:buSzPct val="120000"/>
              <a:buFont typeface="Arial"/>
              <a:buChar char="•"/>
            </a:pPr>
            <a:r>
              <a:rPr lang="en-US" sz="2800" dirty="0" smtClean="0"/>
              <a:t>Energy to </a:t>
            </a:r>
            <a:r>
              <a:rPr lang="en-US" sz="2800" dirty="0"/>
              <a:t>increase </a:t>
            </a:r>
            <a:r>
              <a:rPr lang="en-US" sz="2800" dirty="0" smtClean="0"/>
              <a:t>temperature of 1 m of ground 1 K.</a:t>
            </a:r>
          </a:p>
          <a:p>
            <a:pPr marL="731520" lvl="2" indent="-411480">
              <a:buSzPct val="120000"/>
              <a:buFont typeface="Arial"/>
              <a:buChar char="•"/>
            </a:pPr>
            <a:r>
              <a:rPr lang="en-US" sz="2800" dirty="0"/>
              <a:t>Units: J m</a:t>
            </a:r>
            <a:r>
              <a:rPr lang="en-US" sz="2800" baseline="30000" dirty="0"/>
              <a:t>-1</a:t>
            </a:r>
            <a:r>
              <a:rPr lang="en-US" sz="2800" dirty="0"/>
              <a:t> K</a:t>
            </a:r>
            <a:r>
              <a:rPr lang="en-US" sz="2800" baseline="30000" dirty="0"/>
              <a:t>-1</a:t>
            </a:r>
          </a:p>
          <a:p>
            <a:pPr marL="731520" lvl="2" indent="-411480">
              <a:buSzPct val="120000"/>
              <a:buFont typeface="Arial"/>
              <a:buChar char="•"/>
            </a:pPr>
            <a:r>
              <a:rPr lang="en-US" sz="2800" dirty="0" err="1" smtClean="0"/>
              <a:t>C</a:t>
            </a:r>
            <a:r>
              <a:rPr lang="en-US" sz="2800" baseline="-25000" dirty="0" err="1" smtClean="0"/>
              <a:t>h</a:t>
            </a:r>
            <a:r>
              <a:rPr lang="en-US" sz="2800" dirty="0" smtClean="0"/>
              <a:t> </a:t>
            </a:r>
            <a:r>
              <a:rPr lang="en-US" sz="2800" dirty="0"/>
              <a:t>= </a:t>
            </a:r>
            <a:r>
              <a:rPr lang="en-US" sz="2800" dirty="0" err="1"/>
              <a:t>ρ</a:t>
            </a:r>
            <a:r>
              <a:rPr lang="en-US" sz="2800" dirty="0"/>
              <a:t> </a:t>
            </a:r>
            <a:r>
              <a:rPr lang="en-US" sz="2800" dirty="0" err="1" smtClean="0"/>
              <a:t>c</a:t>
            </a:r>
            <a:r>
              <a:rPr lang="en-US" sz="2800" baseline="-25000" dirty="0" err="1" smtClean="0"/>
              <a:t>h</a:t>
            </a:r>
            <a:endParaRPr lang="en-US" sz="2800" baseline="-25000" dirty="0"/>
          </a:p>
        </p:txBody>
      </p:sp>
      <p:sp>
        <p:nvSpPr>
          <p:cNvPr id="5" name="Rectangle 4"/>
          <p:cNvSpPr/>
          <p:nvPr/>
        </p:nvSpPr>
        <p:spPr>
          <a:xfrm>
            <a:off x="6670669" y="3932861"/>
            <a:ext cx="4311729" cy="1815882"/>
          </a:xfrm>
          <a:prstGeom prst="rect">
            <a:avLst/>
          </a:prstGeom>
        </p:spPr>
        <p:txBody>
          <a:bodyPr wrap="square">
            <a:spAutoFit/>
          </a:bodyPr>
          <a:lstStyle/>
          <a:p>
            <a:pPr marL="365760" lvl="2">
              <a:spcBef>
                <a:spcPts val="1800"/>
              </a:spcBef>
              <a:buSzPct val="120000"/>
            </a:pPr>
            <a:r>
              <a:rPr lang="en-US" sz="2800" dirty="0" smtClean="0"/>
              <a:t>D</a:t>
            </a:r>
            <a:r>
              <a:rPr lang="en-US" sz="2800" baseline="-25000" dirty="0" smtClean="0"/>
              <a:t>h</a:t>
            </a:r>
            <a:r>
              <a:rPr lang="en-US" sz="2800" dirty="0" smtClean="0"/>
              <a:t>: Thermal </a:t>
            </a:r>
            <a:r>
              <a:rPr lang="en-US" sz="2800" dirty="0"/>
              <a:t>diffusivity</a:t>
            </a:r>
          </a:p>
          <a:p>
            <a:pPr marL="1051560" lvl="2" indent="-457200">
              <a:buSzPct val="120000"/>
              <a:buFont typeface="Arial"/>
              <a:buChar char="•"/>
            </a:pPr>
            <a:r>
              <a:rPr lang="en-US" sz="2800" dirty="0"/>
              <a:t>R</a:t>
            </a:r>
            <a:r>
              <a:rPr lang="en-US" sz="2800" dirty="0" smtClean="0"/>
              <a:t>ate </a:t>
            </a:r>
            <a:r>
              <a:rPr lang="en-US" sz="2800" dirty="0"/>
              <a:t>of heat transfer from hot to </a:t>
            </a:r>
            <a:r>
              <a:rPr lang="en-US" sz="2800" dirty="0" smtClean="0"/>
              <a:t>cold.</a:t>
            </a:r>
          </a:p>
          <a:p>
            <a:pPr marL="1051560" lvl="2" indent="-457200">
              <a:buSzPct val="120000"/>
              <a:buFont typeface="Arial"/>
              <a:buChar char="•"/>
            </a:pPr>
            <a:r>
              <a:rPr lang="en-US" sz="2800" dirty="0" smtClean="0"/>
              <a:t>Units: m</a:t>
            </a:r>
            <a:r>
              <a:rPr lang="en-US" sz="2800" baseline="30000" dirty="0" smtClean="0"/>
              <a:t>2</a:t>
            </a:r>
            <a:r>
              <a:rPr lang="en-US" sz="2800" dirty="0"/>
              <a:t> </a:t>
            </a:r>
            <a:r>
              <a:rPr lang="en-US" sz="2800" dirty="0" smtClean="0"/>
              <a:t>s</a:t>
            </a:r>
            <a:r>
              <a:rPr lang="en-US" sz="2800" baseline="30000" dirty="0" smtClean="0"/>
              <a:t>-1</a:t>
            </a:r>
            <a:endParaRPr lang="en-US" sz="2800" baseline="30000" dirty="0"/>
          </a:p>
        </p:txBody>
      </p:sp>
    </p:spTree>
    <p:extLst>
      <p:ext uri="{BB962C8B-B14F-4D97-AF65-F5344CB8AC3E}">
        <p14:creationId xmlns:p14="http://schemas.microsoft.com/office/powerpoint/2010/main" val="426857945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0" y="1"/>
            <a:ext cx="12192000" cy="626532"/>
          </a:xfrm>
          <a:solidFill>
            <a:schemeClr val="accent2"/>
          </a:solidFill>
        </p:spPr>
        <p:txBody>
          <a:bodyPr>
            <a:normAutofit/>
          </a:bodyPr>
          <a:lstStyle/>
          <a:p>
            <a:pPr eaLnBrk="1" hangingPunct="1"/>
            <a:r>
              <a:rPr lang="en-US" altLang="en-US" sz="3600" dirty="0" smtClean="0">
                <a:solidFill>
                  <a:schemeClr val="bg1"/>
                </a:solidFill>
              </a:rPr>
              <a:t>Heat flux</a:t>
            </a:r>
            <a:endParaRPr lang="en-US" altLang="en-US" sz="3600" b="1" dirty="0">
              <a:solidFill>
                <a:schemeClr val="bg1"/>
              </a:solidFill>
            </a:endParaRPr>
          </a:p>
        </p:txBody>
      </p:sp>
      <p:sp>
        <p:nvSpPr>
          <p:cNvPr id="4" name="Cube 3"/>
          <p:cNvSpPr/>
          <p:nvPr/>
        </p:nvSpPr>
        <p:spPr>
          <a:xfrm>
            <a:off x="2049224" y="1689207"/>
            <a:ext cx="3326920" cy="4670851"/>
          </a:xfrm>
          <a:prstGeom prst="cube">
            <a:avLst>
              <a:gd name="adj" fmla="val 29531"/>
            </a:avLst>
          </a:prstGeom>
          <a:solidFill>
            <a:schemeClr val="accent3">
              <a:lumMod val="60000"/>
              <a:lumOff val="4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a:off x="1606147" y="2819939"/>
            <a:ext cx="0" cy="3398812"/>
          </a:xfrm>
          <a:prstGeom prst="straightConnector1">
            <a:avLst/>
          </a:prstGeom>
          <a:ln w="63500">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90698" y="3512314"/>
            <a:ext cx="1173118" cy="1200329"/>
          </a:xfrm>
          <a:prstGeom prst="rect">
            <a:avLst/>
          </a:prstGeom>
          <a:noFill/>
        </p:spPr>
        <p:txBody>
          <a:bodyPr wrap="none" rtlCol="0">
            <a:spAutoFit/>
          </a:bodyPr>
          <a:lstStyle/>
          <a:p>
            <a:pPr algn="ctr"/>
            <a:r>
              <a:rPr lang="en-US" sz="3200" dirty="0" smtClean="0">
                <a:solidFill>
                  <a:schemeClr val="accent2"/>
                </a:solidFill>
              </a:rPr>
              <a:t>depth</a:t>
            </a:r>
          </a:p>
          <a:p>
            <a:r>
              <a:rPr lang="en-US" sz="4000" dirty="0" smtClean="0">
                <a:solidFill>
                  <a:schemeClr val="accent2"/>
                </a:solidFill>
              </a:rPr>
              <a:t>z</a:t>
            </a:r>
            <a:endParaRPr lang="en-US" sz="4000" dirty="0">
              <a:solidFill>
                <a:schemeClr val="accent2"/>
              </a:solidFill>
            </a:endParaRPr>
          </a:p>
        </p:txBody>
      </p:sp>
      <p:sp>
        <p:nvSpPr>
          <p:cNvPr id="20" name="TextBox 19"/>
          <p:cNvSpPr txBox="1"/>
          <p:nvPr/>
        </p:nvSpPr>
        <p:spPr>
          <a:xfrm>
            <a:off x="148366" y="2348934"/>
            <a:ext cx="1640920" cy="584776"/>
          </a:xfrm>
          <a:prstGeom prst="rect">
            <a:avLst/>
          </a:prstGeom>
          <a:noFill/>
        </p:spPr>
        <p:txBody>
          <a:bodyPr wrap="square" rtlCol="0">
            <a:spAutoFit/>
          </a:bodyPr>
          <a:lstStyle/>
          <a:p>
            <a:pPr algn="ctr"/>
            <a:r>
              <a:rPr lang="en-US" sz="3200" dirty="0" smtClean="0">
                <a:solidFill>
                  <a:schemeClr val="accent2"/>
                </a:solidFill>
              </a:rPr>
              <a:t>z = 0</a:t>
            </a:r>
            <a:endParaRPr lang="en-US" sz="3200" dirty="0">
              <a:solidFill>
                <a:schemeClr val="accent2"/>
              </a:solidFill>
            </a:endParaRPr>
          </a:p>
        </p:txBody>
      </p:sp>
      <p:sp>
        <p:nvSpPr>
          <p:cNvPr id="46" name="TextBox 45"/>
          <p:cNvSpPr txBox="1"/>
          <p:nvPr/>
        </p:nvSpPr>
        <p:spPr>
          <a:xfrm>
            <a:off x="2882874" y="1819665"/>
            <a:ext cx="1640920" cy="584776"/>
          </a:xfrm>
          <a:prstGeom prst="rect">
            <a:avLst/>
          </a:prstGeom>
          <a:noFill/>
        </p:spPr>
        <p:txBody>
          <a:bodyPr wrap="square" rtlCol="0">
            <a:spAutoFit/>
          </a:bodyPr>
          <a:lstStyle/>
          <a:p>
            <a:pPr algn="ctr"/>
            <a:r>
              <a:rPr lang="en-US" sz="3200" dirty="0" smtClean="0">
                <a:solidFill>
                  <a:srgbClr val="000000"/>
                </a:solidFill>
              </a:rPr>
              <a:t>Surface</a:t>
            </a:r>
            <a:endParaRPr lang="en-US" sz="3200" baseline="30000" dirty="0">
              <a:solidFill>
                <a:srgbClr val="000000"/>
              </a:solidFill>
            </a:endParaRPr>
          </a:p>
        </p:txBody>
      </p:sp>
      <p:cxnSp>
        <p:nvCxnSpPr>
          <p:cNvPr id="47" name="Straight Arrow Connector 46"/>
          <p:cNvCxnSpPr/>
          <p:nvPr/>
        </p:nvCxnSpPr>
        <p:spPr>
          <a:xfrm flipH="1">
            <a:off x="1883591" y="1567579"/>
            <a:ext cx="999283" cy="1051831"/>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1063131" y="1507549"/>
            <a:ext cx="1640920" cy="584776"/>
          </a:xfrm>
          <a:prstGeom prst="rect">
            <a:avLst/>
          </a:prstGeom>
          <a:noFill/>
        </p:spPr>
        <p:txBody>
          <a:bodyPr wrap="square" rtlCol="0">
            <a:spAutoFit/>
          </a:bodyPr>
          <a:lstStyle/>
          <a:p>
            <a:pPr algn="ctr"/>
            <a:r>
              <a:rPr lang="en-US" sz="3200" dirty="0" smtClean="0"/>
              <a:t>1 m</a:t>
            </a:r>
            <a:endParaRPr lang="en-US" sz="3200" dirty="0"/>
          </a:p>
        </p:txBody>
      </p:sp>
      <p:sp>
        <p:nvSpPr>
          <p:cNvPr id="50" name="TextBox 49"/>
          <p:cNvSpPr txBox="1"/>
          <p:nvPr/>
        </p:nvSpPr>
        <p:spPr>
          <a:xfrm>
            <a:off x="3397660" y="983239"/>
            <a:ext cx="1640920" cy="584776"/>
          </a:xfrm>
          <a:prstGeom prst="rect">
            <a:avLst/>
          </a:prstGeom>
          <a:noFill/>
        </p:spPr>
        <p:txBody>
          <a:bodyPr wrap="square" rtlCol="0">
            <a:spAutoFit/>
          </a:bodyPr>
          <a:lstStyle/>
          <a:p>
            <a:pPr algn="ctr"/>
            <a:r>
              <a:rPr lang="en-US" sz="3200" dirty="0" smtClean="0">
                <a:solidFill>
                  <a:srgbClr val="000000"/>
                </a:solidFill>
              </a:rPr>
              <a:t>1 m</a:t>
            </a:r>
            <a:endParaRPr lang="en-US" sz="3200" dirty="0">
              <a:solidFill>
                <a:srgbClr val="000000"/>
              </a:solidFill>
            </a:endParaRPr>
          </a:p>
        </p:txBody>
      </p:sp>
      <p:cxnSp>
        <p:nvCxnSpPr>
          <p:cNvPr id="52" name="Straight Arrow Connector 51"/>
          <p:cNvCxnSpPr/>
          <p:nvPr/>
        </p:nvCxnSpPr>
        <p:spPr>
          <a:xfrm>
            <a:off x="3175833" y="1567579"/>
            <a:ext cx="2084574" cy="0"/>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H="1">
            <a:off x="4859716" y="2263592"/>
            <a:ext cx="914022" cy="0"/>
          </a:xfrm>
          <a:prstGeom prst="straightConnector1">
            <a:avLst/>
          </a:prstGeom>
          <a:ln w="63500">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5578833" y="1953316"/>
            <a:ext cx="1640920" cy="584776"/>
          </a:xfrm>
          <a:prstGeom prst="rect">
            <a:avLst/>
          </a:prstGeom>
          <a:noFill/>
        </p:spPr>
        <p:txBody>
          <a:bodyPr wrap="square" rtlCol="0">
            <a:spAutoFit/>
          </a:bodyPr>
          <a:lstStyle/>
          <a:p>
            <a:pPr algn="ctr"/>
            <a:r>
              <a:rPr lang="en-US" sz="3200" dirty="0" smtClean="0">
                <a:solidFill>
                  <a:schemeClr val="bg2">
                    <a:lumMod val="50000"/>
                  </a:schemeClr>
                </a:solidFill>
              </a:rPr>
              <a:t>T(z</a:t>
            </a:r>
            <a:r>
              <a:rPr lang="en-US" sz="3200" baseline="-25000" dirty="0" smtClean="0">
                <a:solidFill>
                  <a:schemeClr val="bg2">
                    <a:lumMod val="50000"/>
                  </a:schemeClr>
                </a:solidFill>
              </a:rPr>
              <a:t>1</a:t>
            </a:r>
            <a:r>
              <a:rPr lang="en-US" sz="3200" dirty="0" smtClean="0">
                <a:solidFill>
                  <a:schemeClr val="bg2">
                    <a:lumMod val="50000"/>
                  </a:schemeClr>
                </a:solidFill>
              </a:rPr>
              <a:t>=0)</a:t>
            </a:r>
            <a:endParaRPr lang="en-US" sz="3200" dirty="0">
              <a:solidFill>
                <a:schemeClr val="bg2">
                  <a:lumMod val="50000"/>
                </a:schemeClr>
              </a:solidFill>
            </a:endParaRPr>
          </a:p>
        </p:txBody>
      </p:sp>
      <p:sp>
        <p:nvSpPr>
          <p:cNvPr id="62" name="TextBox 61"/>
          <p:cNvSpPr txBox="1"/>
          <p:nvPr/>
        </p:nvSpPr>
        <p:spPr>
          <a:xfrm>
            <a:off x="5845286" y="3998421"/>
            <a:ext cx="1205947" cy="584776"/>
          </a:xfrm>
          <a:prstGeom prst="rect">
            <a:avLst/>
          </a:prstGeom>
          <a:noFill/>
        </p:spPr>
        <p:txBody>
          <a:bodyPr wrap="square" rtlCol="0">
            <a:spAutoFit/>
          </a:bodyPr>
          <a:lstStyle/>
          <a:p>
            <a:pPr algn="ctr"/>
            <a:r>
              <a:rPr lang="en-US" sz="3200" dirty="0" smtClean="0">
                <a:solidFill>
                  <a:schemeClr val="bg2">
                    <a:lumMod val="50000"/>
                  </a:schemeClr>
                </a:solidFill>
              </a:rPr>
              <a:t>T(z</a:t>
            </a:r>
            <a:r>
              <a:rPr lang="en-US" sz="3200" baseline="-25000" dirty="0" smtClean="0">
                <a:solidFill>
                  <a:schemeClr val="bg2">
                    <a:lumMod val="50000"/>
                  </a:schemeClr>
                </a:solidFill>
              </a:rPr>
              <a:t>3</a:t>
            </a:r>
            <a:r>
              <a:rPr lang="en-US" sz="3200" dirty="0" smtClean="0">
                <a:solidFill>
                  <a:schemeClr val="bg2">
                    <a:lumMod val="50000"/>
                  </a:schemeClr>
                </a:solidFill>
              </a:rPr>
              <a:t>)</a:t>
            </a:r>
            <a:endParaRPr lang="en-US" sz="3200" dirty="0">
              <a:solidFill>
                <a:schemeClr val="bg2">
                  <a:lumMod val="50000"/>
                </a:schemeClr>
              </a:solidFill>
            </a:endParaRPr>
          </a:p>
        </p:txBody>
      </p:sp>
      <p:sp>
        <p:nvSpPr>
          <p:cNvPr id="63" name="TextBox 62"/>
          <p:cNvSpPr txBox="1"/>
          <p:nvPr/>
        </p:nvSpPr>
        <p:spPr>
          <a:xfrm>
            <a:off x="5773738" y="2933710"/>
            <a:ext cx="1205947" cy="584776"/>
          </a:xfrm>
          <a:prstGeom prst="rect">
            <a:avLst/>
          </a:prstGeom>
          <a:noFill/>
        </p:spPr>
        <p:txBody>
          <a:bodyPr wrap="square" rtlCol="0">
            <a:spAutoFit/>
          </a:bodyPr>
          <a:lstStyle/>
          <a:p>
            <a:pPr algn="ctr"/>
            <a:r>
              <a:rPr lang="en-US" sz="3200" dirty="0" smtClean="0">
                <a:solidFill>
                  <a:schemeClr val="bg2">
                    <a:lumMod val="50000"/>
                  </a:schemeClr>
                </a:solidFill>
              </a:rPr>
              <a:t>T(z</a:t>
            </a:r>
            <a:r>
              <a:rPr lang="en-US" sz="3200" baseline="-25000" dirty="0">
                <a:solidFill>
                  <a:schemeClr val="bg2">
                    <a:lumMod val="50000"/>
                  </a:schemeClr>
                </a:solidFill>
              </a:rPr>
              <a:t>2</a:t>
            </a:r>
            <a:r>
              <a:rPr lang="en-US" sz="3200" dirty="0" smtClean="0">
                <a:solidFill>
                  <a:schemeClr val="bg2">
                    <a:lumMod val="50000"/>
                  </a:schemeClr>
                </a:solidFill>
              </a:rPr>
              <a:t>)</a:t>
            </a:r>
            <a:endParaRPr lang="en-US" sz="3200" dirty="0">
              <a:solidFill>
                <a:schemeClr val="bg2">
                  <a:lumMod val="50000"/>
                </a:schemeClr>
              </a:solidFill>
            </a:endParaRPr>
          </a:p>
        </p:txBody>
      </p:sp>
      <p:sp>
        <p:nvSpPr>
          <p:cNvPr id="64" name="TextBox 63"/>
          <p:cNvSpPr txBox="1"/>
          <p:nvPr/>
        </p:nvSpPr>
        <p:spPr>
          <a:xfrm>
            <a:off x="5845286" y="5121316"/>
            <a:ext cx="1205947" cy="584776"/>
          </a:xfrm>
          <a:prstGeom prst="rect">
            <a:avLst/>
          </a:prstGeom>
          <a:noFill/>
        </p:spPr>
        <p:txBody>
          <a:bodyPr wrap="square" rtlCol="0">
            <a:spAutoFit/>
          </a:bodyPr>
          <a:lstStyle/>
          <a:p>
            <a:pPr algn="ctr"/>
            <a:r>
              <a:rPr lang="en-US" sz="3200" dirty="0" smtClean="0">
                <a:solidFill>
                  <a:schemeClr val="bg2">
                    <a:lumMod val="50000"/>
                  </a:schemeClr>
                </a:solidFill>
              </a:rPr>
              <a:t>T(z</a:t>
            </a:r>
            <a:r>
              <a:rPr lang="en-US" sz="3200" baseline="-25000" dirty="0" smtClean="0">
                <a:solidFill>
                  <a:schemeClr val="bg2">
                    <a:lumMod val="50000"/>
                  </a:schemeClr>
                </a:solidFill>
              </a:rPr>
              <a:t>4</a:t>
            </a:r>
            <a:r>
              <a:rPr lang="en-US" sz="3200" dirty="0" smtClean="0">
                <a:solidFill>
                  <a:schemeClr val="bg2">
                    <a:lumMod val="50000"/>
                  </a:schemeClr>
                </a:solidFill>
              </a:rPr>
              <a:t>)</a:t>
            </a:r>
            <a:endParaRPr lang="en-US" sz="3200" dirty="0">
              <a:solidFill>
                <a:schemeClr val="bg2">
                  <a:lumMod val="50000"/>
                </a:schemeClr>
              </a:solidFill>
            </a:endParaRPr>
          </a:p>
        </p:txBody>
      </p:sp>
      <p:sp>
        <p:nvSpPr>
          <p:cNvPr id="23" name="Rectangle 22"/>
          <p:cNvSpPr/>
          <p:nvPr/>
        </p:nvSpPr>
        <p:spPr>
          <a:xfrm>
            <a:off x="7535951" y="2110994"/>
            <a:ext cx="4262705" cy="784830"/>
          </a:xfrm>
          <a:prstGeom prst="rect">
            <a:avLst/>
          </a:prstGeom>
        </p:spPr>
        <p:txBody>
          <a:bodyPr wrap="none">
            <a:spAutoFit/>
          </a:bodyPr>
          <a:lstStyle/>
          <a:p>
            <a:r>
              <a:rPr lang="mr-IN" sz="4500" dirty="0" smtClean="0">
                <a:solidFill>
                  <a:srgbClr val="000000"/>
                </a:solidFill>
              </a:rPr>
              <a:t>𝑗</a:t>
            </a:r>
            <a:r>
              <a:rPr lang="mr-IN" sz="4500" baseline="-25000" dirty="0" smtClean="0">
                <a:solidFill>
                  <a:srgbClr val="000000"/>
                </a:solidFill>
              </a:rPr>
              <a:t>ℎ</a:t>
            </a:r>
            <a:r>
              <a:rPr lang="en-US" sz="4500" dirty="0" smtClean="0">
                <a:solidFill>
                  <a:srgbClr val="000000"/>
                </a:solidFill>
              </a:rPr>
              <a:t>  </a:t>
            </a:r>
            <a:r>
              <a:rPr lang="mr-IN" sz="4500" dirty="0" smtClean="0">
                <a:solidFill>
                  <a:srgbClr val="000000"/>
                </a:solidFill>
              </a:rPr>
              <a:t>=</a:t>
            </a:r>
            <a:r>
              <a:rPr lang="en-US" sz="4500" dirty="0" smtClean="0">
                <a:solidFill>
                  <a:srgbClr val="000000"/>
                </a:solidFill>
              </a:rPr>
              <a:t>  </a:t>
            </a:r>
            <a:r>
              <a:rPr lang="mr-IN" sz="4500" dirty="0" smtClean="0">
                <a:solidFill>
                  <a:srgbClr val="000000"/>
                </a:solidFill>
              </a:rPr>
              <a:t>−𝐾</a:t>
            </a:r>
            <a:r>
              <a:rPr lang="mr-IN" sz="4500" baseline="-25000" dirty="0" smtClean="0">
                <a:solidFill>
                  <a:srgbClr val="000000"/>
                </a:solidFill>
              </a:rPr>
              <a:t>ℎ</a:t>
            </a:r>
            <a:r>
              <a:rPr lang="en-US" sz="4500" baseline="-25000" dirty="0" smtClean="0">
                <a:solidFill>
                  <a:srgbClr val="FF0000"/>
                </a:solidFill>
              </a:rPr>
              <a:t>    </a:t>
            </a:r>
            <a:r>
              <a:rPr lang="mr-IN" sz="4500" dirty="0" smtClean="0">
                <a:solidFill>
                  <a:srgbClr val="FF0000"/>
                </a:solidFill>
              </a:rPr>
              <a:t>𝑑</a:t>
            </a:r>
            <a:r>
              <a:rPr lang="en-US" sz="4500" dirty="0" smtClean="0">
                <a:solidFill>
                  <a:srgbClr val="FF0000"/>
                </a:solidFill>
              </a:rPr>
              <a:t>T/</a:t>
            </a:r>
            <a:r>
              <a:rPr lang="mr-IN" sz="4500" dirty="0" smtClean="0">
                <a:solidFill>
                  <a:srgbClr val="FF0000"/>
                </a:solidFill>
              </a:rPr>
              <a:t>𝑑𝑧</a:t>
            </a:r>
            <a:endParaRPr lang="en-US" sz="4500" dirty="0">
              <a:solidFill>
                <a:srgbClr val="FF0000"/>
              </a:solidFill>
            </a:endParaRPr>
          </a:p>
        </p:txBody>
      </p:sp>
      <p:sp>
        <p:nvSpPr>
          <p:cNvPr id="24" name="Rectangle 23"/>
          <p:cNvSpPr/>
          <p:nvPr/>
        </p:nvSpPr>
        <p:spPr>
          <a:xfrm>
            <a:off x="8478130" y="1245430"/>
            <a:ext cx="2196184" cy="707886"/>
          </a:xfrm>
          <a:prstGeom prst="rect">
            <a:avLst/>
          </a:prstGeom>
        </p:spPr>
        <p:txBody>
          <a:bodyPr wrap="none">
            <a:spAutoFit/>
          </a:bodyPr>
          <a:lstStyle/>
          <a:p>
            <a:r>
              <a:rPr lang="en-US" sz="4000" dirty="0"/>
              <a:t>Heat </a:t>
            </a:r>
            <a:r>
              <a:rPr lang="en-US" sz="4000" dirty="0" smtClean="0"/>
              <a:t>flux:</a:t>
            </a:r>
            <a:endParaRPr lang="en-US" sz="4000" dirty="0"/>
          </a:p>
        </p:txBody>
      </p:sp>
      <p:cxnSp>
        <p:nvCxnSpPr>
          <p:cNvPr id="25" name="Straight Arrow Connector 24"/>
          <p:cNvCxnSpPr/>
          <p:nvPr/>
        </p:nvCxnSpPr>
        <p:spPr>
          <a:xfrm flipV="1">
            <a:off x="10915551" y="3017174"/>
            <a:ext cx="0" cy="875008"/>
          </a:xfrm>
          <a:prstGeom prst="straightConnector1">
            <a:avLst/>
          </a:prstGeom>
          <a:ln w="6350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8176440" y="4063142"/>
            <a:ext cx="2090507" cy="830997"/>
          </a:xfrm>
          <a:prstGeom prst="rect">
            <a:avLst/>
          </a:prstGeom>
        </p:spPr>
        <p:txBody>
          <a:bodyPr wrap="square">
            <a:spAutoFit/>
          </a:bodyPr>
          <a:lstStyle/>
          <a:p>
            <a:pPr algn="ctr"/>
            <a:r>
              <a:rPr lang="en-US" sz="2400" dirty="0"/>
              <a:t>t</a:t>
            </a:r>
            <a:r>
              <a:rPr lang="en-US" sz="2400" dirty="0" smtClean="0"/>
              <a:t>hermal conductivity</a:t>
            </a:r>
            <a:endParaRPr lang="en-US" sz="2400" dirty="0"/>
          </a:p>
        </p:txBody>
      </p:sp>
      <p:cxnSp>
        <p:nvCxnSpPr>
          <p:cNvPr id="27" name="Straight Arrow Connector 26"/>
          <p:cNvCxnSpPr/>
          <p:nvPr/>
        </p:nvCxnSpPr>
        <p:spPr>
          <a:xfrm flipV="1">
            <a:off x="9314927" y="3074810"/>
            <a:ext cx="0" cy="875008"/>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10074877" y="3949818"/>
            <a:ext cx="1681348" cy="1661993"/>
          </a:xfrm>
          <a:prstGeom prst="rect">
            <a:avLst/>
          </a:prstGeom>
        </p:spPr>
        <p:txBody>
          <a:bodyPr wrap="square">
            <a:spAutoFit/>
          </a:bodyPr>
          <a:lstStyle/>
          <a:p>
            <a:pPr algn="ctr"/>
            <a:r>
              <a:rPr lang="en-US" sz="3400" dirty="0" smtClean="0">
                <a:solidFill>
                  <a:srgbClr val="FF0000"/>
                </a:solidFill>
              </a:rPr>
              <a:t>Change in T with z</a:t>
            </a:r>
            <a:endParaRPr lang="en-US" sz="3400" dirty="0">
              <a:solidFill>
                <a:srgbClr val="FF0000"/>
              </a:solidFill>
            </a:endParaRPr>
          </a:p>
        </p:txBody>
      </p:sp>
      <p:sp>
        <p:nvSpPr>
          <p:cNvPr id="34" name="Rectangle 33"/>
          <p:cNvSpPr/>
          <p:nvPr/>
        </p:nvSpPr>
        <p:spPr>
          <a:xfrm>
            <a:off x="5972340" y="6061440"/>
            <a:ext cx="5628679" cy="584776"/>
          </a:xfrm>
          <a:prstGeom prst="rect">
            <a:avLst/>
          </a:prstGeom>
        </p:spPr>
        <p:txBody>
          <a:bodyPr wrap="none">
            <a:spAutoFit/>
          </a:bodyPr>
          <a:lstStyle/>
          <a:p>
            <a:r>
              <a:rPr lang="en-US" sz="3200" dirty="0" err="1" smtClean="0"/>
              <a:t>Postive</a:t>
            </a:r>
            <a:r>
              <a:rPr lang="en-US" sz="3200" dirty="0" smtClean="0"/>
              <a:t> </a:t>
            </a:r>
            <a:r>
              <a:rPr lang="mr-IN" sz="3200" dirty="0" smtClean="0"/>
              <a:t>𝑗</a:t>
            </a:r>
            <a:r>
              <a:rPr lang="mr-IN" sz="3200" baseline="-25000" dirty="0" smtClean="0"/>
              <a:t>ℎ</a:t>
            </a:r>
            <a:r>
              <a:rPr lang="en-US" sz="3200" dirty="0" smtClean="0"/>
              <a:t>  </a:t>
            </a:r>
            <a:r>
              <a:rPr lang="mr-IN" sz="3200" dirty="0" smtClean="0"/>
              <a:t>=</a:t>
            </a:r>
            <a:r>
              <a:rPr lang="en-US" sz="3200" dirty="0" smtClean="0"/>
              <a:t>&gt;  heat moving down</a:t>
            </a:r>
            <a:endParaRPr lang="en-US" sz="3200" dirty="0"/>
          </a:p>
        </p:txBody>
      </p:sp>
      <p:cxnSp>
        <p:nvCxnSpPr>
          <p:cNvPr id="29" name="Straight Arrow Connector 28"/>
          <p:cNvCxnSpPr/>
          <p:nvPr/>
        </p:nvCxnSpPr>
        <p:spPr>
          <a:xfrm flipH="1">
            <a:off x="4859716" y="3292528"/>
            <a:ext cx="914022" cy="0"/>
          </a:xfrm>
          <a:prstGeom prst="straightConnector1">
            <a:avLst/>
          </a:prstGeom>
          <a:ln w="63500">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a:off x="4859716" y="4339353"/>
            <a:ext cx="914022" cy="0"/>
          </a:xfrm>
          <a:prstGeom prst="straightConnector1">
            <a:avLst/>
          </a:prstGeom>
          <a:ln w="63500">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a:off x="4919133" y="5493508"/>
            <a:ext cx="914022" cy="0"/>
          </a:xfrm>
          <a:prstGeom prst="straightConnector1">
            <a:avLst/>
          </a:prstGeom>
          <a:ln w="63500">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510204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permafrost_analytic_derivativ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9388" y="517613"/>
            <a:ext cx="9372613" cy="6248409"/>
          </a:xfrm>
          <a:prstGeom prst="rect">
            <a:avLst/>
          </a:prstGeom>
        </p:spPr>
      </p:pic>
      <p:sp>
        <p:nvSpPr>
          <p:cNvPr id="10241" name="Rectangle 2"/>
          <p:cNvSpPr>
            <a:spLocks noGrp="1" noChangeArrowheads="1"/>
          </p:cNvSpPr>
          <p:nvPr>
            <p:ph type="title"/>
          </p:nvPr>
        </p:nvSpPr>
        <p:spPr>
          <a:xfrm>
            <a:off x="0" y="1"/>
            <a:ext cx="12192000" cy="626532"/>
          </a:xfrm>
          <a:solidFill>
            <a:schemeClr val="accent2"/>
          </a:solidFill>
        </p:spPr>
        <p:txBody>
          <a:bodyPr>
            <a:normAutofit/>
          </a:bodyPr>
          <a:lstStyle/>
          <a:p>
            <a:pPr eaLnBrk="1" hangingPunct="1"/>
            <a:r>
              <a:rPr lang="en-US" altLang="en-US" sz="3600" dirty="0" smtClean="0">
                <a:solidFill>
                  <a:schemeClr val="bg1"/>
                </a:solidFill>
              </a:rPr>
              <a:t>Math: the analytic </a:t>
            </a:r>
            <a:r>
              <a:rPr lang="en-US" altLang="en-US" sz="3600" dirty="0">
                <a:solidFill>
                  <a:schemeClr val="bg1"/>
                </a:solidFill>
              </a:rPr>
              <a:t>d</a:t>
            </a:r>
            <a:r>
              <a:rPr lang="en-US" altLang="en-US" sz="3600" dirty="0" smtClean="0">
                <a:solidFill>
                  <a:schemeClr val="bg1"/>
                </a:solidFill>
              </a:rPr>
              <a:t>erivative</a:t>
            </a:r>
            <a:endParaRPr lang="en-US" altLang="en-US" sz="3600" b="1" dirty="0">
              <a:solidFill>
                <a:schemeClr val="bg1"/>
              </a:solidFill>
            </a:endParaRPr>
          </a:p>
        </p:txBody>
      </p:sp>
      <p:sp>
        <p:nvSpPr>
          <p:cNvPr id="22" name="Rectangle 21"/>
          <p:cNvSpPr/>
          <p:nvPr/>
        </p:nvSpPr>
        <p:spPr>
          <a:xfrm>
            <a:off x="2962137" y="1631798"/>
            <a:ext cx="3684653" cy="1723549"/>
          </a:xfrm>
          <a:prstGeom prst="rect">
            <a:avLst/>
          </a:prstGeom>
        </p:spPr>
        <p:txBody>
          <a:bodyPr wrap="square">
            <a:spAutoFit/>
          </a:bodyPr>
          <a:lstStyle/>
          <a:p>
            <a:pPr>
              <a:spcBef>
                <a:spcPts val="1800"/>
              </a:spcBef>
              <a:buSzPct val="120000"/>
            </a:pPr>
            <a:r>
              <a:rPr lang="en-US" sz="3200" dirty="0" smtClean="0"/>
              <a:t>Example:</a:t>
            </a:r>
          </a:p>
          <a:p>
            <a:pPr>
              <a:spcBef>
                <a:spcPts val="1200"/>
              </a:spcBef>
              <a:buSzPct val="120000"/>
            </a:pPr>
            <a:r>
              <a:rPr lang="en-US" sz="3200" dirty="0" smtClean="0"/>
              <a:t>f(x) = x</a:t>
            </a:r>
            <a:r>
              <a:rPr lang="en-US" sz="3200" baseline="30000" dirty="0" smtClean="0"/>
              <a:t>2</a:t>
            </a:r>
          </a:p>
          <a:p>
            <a:pPr>
              <a:buSzPct val="120000"/>
            </a:pPr>
            <a:r>
              <a:rPr lang="en-US" sz="3200" i="1" dirty="0" err="1" smtClean="0"/>
              <a:t>d</a:t>
            </a:r>
            <a:r>
              <a:rPr lang="en-US" sz="3200" dirty="0" err="1" smtClean="0"/>
              <a:t>f</a:t>
            </a:r>
            <a:r>
              <a:rPr lang="en-US" sz="3200" dirty="0" smtClean="0"/>
              <a:t>/</a:t>
            </a:r>
            <a:r>
              <a:rPr lang="en-US" sz="3200" i="1" dirty="0" smtClean="0"/>
              <a:t>d</a:t>
            </a:r>
            <a:r>
              <a:rPr lang="en-US" sz="3200" dirty="0" smtClean="0"/>
              <a:t>x = 2x</a:t>
            </a:r>
          </a:p>
        </p:txBody>
      </p:sp>
      <p:sp>
        <p:nvSpPr>
          <p:cNvPr id="21" name="Rectangle 20"/>
          <p:cNvSpPr/>
          <p:nvPr/>
        </p:nvSpPr>
        <p:spPr>
          <a:xfrm>
            <a:off x="3423665" y="691325"/>
            <a:ext cx="6446250" cy="584776"/>
          </a:xfrm>
          <a:prstGeom prst="rect">
            <a:avLst/>
          </a:prstGeom>
        </p:spPr>
        <p:txBody>
          <a:bodyPr wrap="square">
            <a:spAutoFit/>
          </a:bodyPr>
          <a:lstStyle/>
          <a:p>
            <a:pPr>
              <a:buSzPct val="120000"/>
            </a:pPr>
            <a:r>
              <a:rPr lang="en-US" sz="3200" dirty="0" smtClean="0"/>
              <a:t>Analytic </a:t>
            </a:r>
            <a:r>
              <a:rPr lang="en-US" sz="3200" dirty="0"/>
              <a:t>Derivative: </a:t>
            </a:r>
            <a:r>
              <a:rPr lang="en-US" sz="3200" dirty="0" smtClean="0"/>
              <a:t> </a:t>
            </a:r>
            <a:r>
              <a:rPr lang="en-US" sz="3200" i="1" dirty="0" err="1" smtClean="0"/>
              <a:t>d</a:t>
            </a:r>
            <a:r>
              <a:rPr lang="en-US" sz="3200" dirty="0" err="1" smtClean="0"/>
              <a:t>f</a:t>
            </a:r>
            <a:r>
              <a:rPr lang="en-US" sz="3200" dirty="0"/>
              <a:t>/</a:t>
            </a:r>
            <a:r>
              <a:rPr lang="en-US" sz="3200" i="1" dirty="0"/>
              <a:t>d</a:t>
            </a:r>
            <a:r>
              <a:rPr lang="en-US" sz="3200" dirty="0"/>
              <a:t>x</a:t>
            </a:r>
          </a:p>
        </p:txBody>
      </p:sp>
      <p:cxnSp>
        <p:nvCxnSpPr>
          <p:cNvPr id="27" name="Straight Arrow Connector 26"/>
          <p:cNvCxnSpPr/>
          <p:nvPr/>
        </p:nvCxnSpPr>
        <p:spPr>
          <a:xfrm>
            <a:off x="6153012" y="3219928"/>
            <a:ext cx="0" cy="1287972"/>
          </a:xfrm>
          <a:prstGeom prst="straightConnector1">
            <a:avLst/>
          </a:prstGeom>
          <a:ln w="63500">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5690218" y="1895474"/>
            <a:ext cx="2430330" cy="1077218"/>
          </a:xfrm>
          <a:prstGeom prst="rect">
            <a:avLst/>
          </a:prstGeom>
        </p:spPr>
        <p:txBody>
          <a:bodyPr wrap="square">
            <a:spAutoFit/>
          </a:bodyPr>
          <a:lstStyle/>
          <a:p>
            <a:pPr>
              <a:buSzPct val="120000"/>
            </a:pPr>
            <a:r>
              <a:rPr lang="en-US" sz="3200" i="1" dirty="0" err="1"/>
              <a:t>d</a:t>
            </a:r>
            <a:r>
              <a:rPr lang="en-US" sz="3200" dirty="0" err="1" smtClean="0"/>
              <a:t>f</a:t>
            </a:r>
            <a:r>
              <a:rPr lang="en-US" sz="3200" dirty="0" smtClean="0"/>
              <a:t>/</a:t>
            </a:r>
            <a:r>
              <a:rPr lang="en-US" sz="3200" i="1" dirty="0" smtClean="0"/>
              <a:t>d</a:t>
            </a:r>
            <a:r>
              <a:rPr lang="en-US" sz="3200" dirty="0" smtClean="0"/>
              <a:t>x is </a:t>
            </a:r>
          </a:p>
          <a:p>
            <a:pPr>
              <a:buSzPct val="120000"/>
            </a:pPr>
            <a:r>
              <a:rPr lang="en-US" sz="3200" dirty="0" smtClean="0"/>
              <a:t>2*1.5</a:t>
            </a:r>
            <a:r>
              <a:rPr lang="en-US" sz="3200" dirty="0"/>
              <a:t> </a:t>
            </a:r>
            <a:r>
              <a:rPr lang="en-US" sz="3200" dirty="0" smtClean="0"/>
              <a:t>= 3</a:t>
            </a:r>
          </a:p>
        </p:txBody>
      </p:sp>
    </p:spTree>
    <p:extLst>
      <p:ext uri="{BB962C8B-B14F-4D97-AF65-F5344CB8AC3E}">
        <p14:creationId xmlns:p14="http://schemas.microsoft.com/office/powerpoint/2010/main" val="388967565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0" y="1"/>
            <a:ext cx="12192000" cy="626532"/>
          </a:xfrm>
          <a:solidFill>
            <a:schemeClr val="accent2"/>
          </a:solidFill>
        </p:spPr>
        <p:txBody>
          <a:bodyPr>
            <a:normAutofit/>
          </a:bodyPr>
          <a:lstStyle/>
          <a:p>
            <a:pPr eaLnBrk="1" hangingPunct="1"/>
            <a:r>
              <a:rPr lang="en-US" altLang="en-US" sz="3600" dirty="0" smtClean="0">
                <a:solidFill>
                  <a:schemeClr val="bg1"/>
                </a:solidFill>
              </a:rPr>
              <a:t>Learning Objectives</a:t>
            </a:r>
            <a:endParaRPr lang="en-US" altLang="en-US" sz="3600" b="1" dirty="0">
              <a:solidFill>
                <a:schemeClr val="bg1"/>
              </a:solidFill>
            </a:endParaRPr>
          </a:p>
        </p:txBody>
      </p:sp>
      <p:sp>
        <p:nvSpPr>
          <p:cNvPr id="2" name="Rectangle 1"/>
          <p:cNvSpPr/>
          <p:nvPr/>
        </p:nvSpPr>
        <p:spPr>
          <a:xfrm>
            <a:off x="830052" y="2633014"/>
            <a:ext cx="10331229" cy="1323439"/>
          </a:xfrm>
          <a:prstGeom prst="rect">
            <a:avLst/>
          </a:prstGeom>
        </p:spPr>
        <p:txBody>
          <a:bodyPr wrap="square">
            <a:spAutoFit/>
          </a:bodyPr>
          <a:lstStyle/>
          <a:p>
            <a:r>
              <a:rPr lang="en-US" sz="4000" dirty="0" smtClean="0"/>
              <a:t>In this module we will learn about heat flux by examining how heat moves through permafrost.</a:t>
            </a:r>
          </a:p>
        </p:txBody>
      </p:sp>
    </p:spTree>
    <p:extLst>
      <p:ext uri="{BB962C8B-B14F-4D97-AF65-F5344CB8AC3E}">
        <p14:creationId xmlns:p14="http://schemas.microsoft.com/office/powerpoint/2010/main" val="314066453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ermafrost_numerical_derivativ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31" y="662264"/>
            <a:ext cx="9132623" cy="6088416"/>
          </a:xfrm>
          <a:prstGeom prst="rect">
            <a:avLst/>
          </a:prstGeom>
        </p:spPr>
      </p:pic>
      <p:sp>
        <p:nvSpPr>
          <p:cNvPr id="10241" name="Rectangle 2"/>
          <p:cNvSpPr>
            <a:spLocks noGrp="1" noChangeArrowheads="1"/>
          </p:cNvSpPr>
          <p:nvPr>
            <p:ph type="title"/>
          </p:nvPr>
        </p:nvSpPr>
        <p:spPr>
          <a:xfrm>
            <a:off x="0" y="1"/>
            <a:ext cx="12192000" cy="626532"/>
          </a:xfrm>
          <a:solidFill>
            <a:schemeClr val="accent2"/>
          </a:solidFill>
        </p:spPr>
        <p:txBody>
          <a:bodyPr>
            <a:normAutofit/>
          </a:bodyPr>
          <a:lstStyle/>
          <a:p>
            <a:pPr eaLnBrk="1" hangingPunct="1"/>
            <a:r>
              <a:rPr lang="en-US" altLang="en-US" sz="3600" dirty="0" smtClean="0">
                <a:solidFill>
                  <a:schemeClr val="bg1"/>
                </a:solidFill>
              </a:rPr>
              <a:t>Math: the numerical derivative</a:t>
            </a:r>
            <a:endParaRPr lang="en-US" altLang="en-US" sz="3600" b="1" dirty="0">
              <a:solidFill>
                <a:schemeClr val="bg1"/>
              </a:solidFill>
            </a:endParaRPr>
          </a:p>
        </p:txBody>
      </p:sp>
      <p:sp>
        <p:nvSpPr>
          <p:cNvPr id="6" name="Rectangle 5"/>
          <p:cNvSpPr/>
          <p:nvPr/>
        </p:nvSpPr>
        <p:spPr>
          <a:xfrm>
            <a:off x="2155540" y="759208"/>
            <a:ext cx="5267259" cy="1077218"/>
          </a:xfrm>
          <a:prstGeom prst="rect">
            <a:avLst/>
          </a:prstGeom>
        </p:spPr>
        <p:txBody>
          <a:bodyPr wrap="square">
            <a:spAutoFit/>
          </a:bodyPr>
          <a:lstStyle/>
          <a:p>
            <a:pPr>
              <a:buSzPct val="120000"/>
            </a:pPr>
            <a:r>
              <a:rPr lang="en-US" sz="3200" dirty="0" smtClean="0"/>
              <a:t>Numerical Derivative: </a:t>
            </a:r>
            <a:r>
              <a:rPr lang="en-US" sz="3200" dirty="0" err="1" smtClean="0"/>
              <a:t>Δf</a:t>
            </a:r>
            <a:r>
              <a:rPr lang="en-US" sz="3200" dirty="0" smtClean="0"/>
              <a:t>/</a:t>
            </a:r>
            <a:r>
              <a:rPr lang="en-US" sz="3200" dirty="0" err="1"/>
              <a:t>Δ</a:t>
            </a:r>
            <a:r>
              <a:rPr lang="en-US" sz="3200" dirty="0" err="1" smtClean="0"/>
              <a:t>x</a:t>
            </a:r>
            <a:endParaRPr lang="en-US" sz="3200" dirty="0" smtClean="0"/>
          </a:p>
          <a:p>
            <a:pPr>
              <a:buSzPct val="120000"/>
            </a:pPr>
            <a:endParaRPr lang="en-US" sz="3200" dirty="0"/>
          </a:p>
        </p:txBody>
      </p:sp>
      <p:sp>
        <p:nvSpPr>
          <p:cNvPr id="5" name="Rectangle 4"/>
          <p:cNvSpPr/>
          <p:nvPr/>
        </p:nvSpPr>
        <p:spPr>
          <a:xfrm>
            <a:off x="1835240" y="2138494"/>
            <a:ext cx="595035" cy="1077218"/>
          </a:xfrm>
          <a:prstGeom prst="rect">
            <a:avLst/>
          </a:prstGeom>
        </p:spPr>
        <p:txBody>
          <a:bodyPr wrap="none">
            <a:spAutoFit/>
          </a:bodyPr>
          <a:lstStyle/>
          <a:p>
            <a:pPr>
              <a:buSzPct val="120000"/>
            </a:pPr>
            <a:r>
              <a:rPr lang="en-US" sz="3200" dirty="0" err="1" smtClean="0"/>
              <a:t>Δf</a:t>
            </a:r>
            <a:endParaRPr lang="en-US" sz="3200" dirty="0" smtClean="0"/>
          </a:p>
          <a:p>
            <a:pPr>
              <a:buSzPct val="120000"/>
            </a:pPr>
            <a:r>
              <a:rPr lang="en-US" sz="3200" dirty="0" err="1" smtClean="0"/>
              <a:t>Δx</a:t>
            </a:r>
            <a:endParaRPr lang="en-US" sz="3200" dirty="0"/>
          </a:p>
        </p:txBody>
      </p:sp>
      <p:cxnSp>
        <p:nvCxnSpPr>
          <p:cNvPr id="11" name="Straight Connector 10"/>
          <p:cNvCxnSpPr/>
          <p:nvPr/>
        </p:nvCxnSpPr>
        <p:spPr>
          <a:xfrm>
            <a:off x="1835240" y="2704408"/>
            <a:ext cx="59503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623344" y="2376244"/>
            <a:ext cx="389049" cy="584776"/>
          </a:xfrm>
          <a:prstGeom prst="rect">
            <a:avLst/>
          </a:prstGeom>
          <a:noFill/>
        </p:spPr>
        <p:txBody>
          <a:bodyPr wrap="none" rtlCol="0">
            <a:spAutoFit/>
          </a:bodyPr>
          <a:lstStyle/>
          <a:p>
            <a:r>
              <a:rPr lang="en-US" sz="3200" dirty="0" smtClean="0"/>
              <a:t>=</a:t>
            </a:r>
            <a:endParaRPr lang="en-US" sz="3200" dirty="0"/>
          </a:p>
        </p:txBody>
      </p:sp>
      <p:sp>
        <p:nvSpPr>
          <p:cNvPr id="14" name="Rectangle 13"/>
          <p:cNvSpPr/>
          <p:nvPr/>
        </p:nvSpPr>
        <p:spPr>
          <a:xfrm>
            <a:off x="3186047" y="2138494"/>
            <a:ext cx="726281" cy="1077218"/>
          </a:xfrm>
          <a:prstGeom prst="rect">
            <a:avLst/>
          </a:prstGeom>
        </p:spPr>
        <p:txBody>
          <a:bodyPr wrap="none">
            <a:spAutoFit/>
          </a:bodyPr>
          <a:lstStyle/>
          <a:p>
            <a:pPr>
              <a:buSzPct val="120000"/>
            </a:pPr>
            <a:r>
              <a:rPr lang="en-US" sz="3200" dirty="0" smtClean="0"/>
              <a:t>4-1</a:t>
            </a:r>
          </a:p>
          <a:p>
            <a:pPr>
              <a:buSzPct val="120000"/>
            </a:pPr>
            <a:r>
              <a:rPr lang="en-US" sz="3200" dirty="0" smtClean="0"/>
              <a:t>2-1</a:t>
            </a:r>
            <a:endParaRPr lang="en-US" sz="3200" dirty="0"/>
          </a:p>
        </p:txBody>
      </p:sp>
      <p:cxnSp>
        <p:nvCxnSpPr>
          <p:cNvPr id="17" name="Straight Connector 16"/>
          <p:cNvCxnSpPr/>
          <p:nvPr/>
        </p:nvCxnSpPr>
        <p:spPr>
          <a:xfrm>
            <a:off x="3186047" y="2704408"/>
            <a:ext cx="72628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099358" y="2412020"/>
            <a:ext cx="689812" cy="584776"/>
          </a:xfrm>
          <a:prstGeom prst="rect">
            <a:avLst/>
          </a:prstGeom>
          <a:noFill/>
        </p:spPr>
        <p:txBody>
          <a:bodyPr wrap="none" rtlCol="0">
            <a:spAutoFit/>
          </a:bodyPr>
          <a:lstStyle/>
          <a:p>
            <a:r>
              <a:rPr lang="en-US" sz="3200" dirty="0" smtClean="0"/>
              <a:t>= 3</a:t>
            </a:r>
            <a:endParaRPr lang="en-US" sz="3200" dirty="0"/>
          </a:p>
        </p:txBody>
      </p:sp>
      <p:sp>
        <p:nvSpPr>
          <p:cNvPr id="18" name="TextBox 17"/>
          <p:cNvSpPr txBox="1"/>
          <p:nvPr/>
        </p:nvSpPr>
        <p:spPr>
          <a:xfrm>
            <a:off x="8907561" y="2528213"/>
            <a:ext cx="3217910" cy="3046988"/>
          </a:xfrm>
          <a:prstGeom prst="rect">
            <a:avLst/>
          </a:prstGeom>
          <a:noFill/>
        </p:spPr>
        <p:txBody>
          <a:bodyPr wrap="square" rtlCol="0">
            <a:spAutoFit/>
          </a:bodyPr>
          <a:lstStyle/>
          <a:p>
            <a:r>
              <a:rPr lang="en-US" sz="3200" dirty="0" smtClean="0"/>
              <a:t>Why do it numerically?</a:t>
            </a:r>
          </a:p>
          <a:p>
            <a:endParaRPr lang="en-US" sz="3200" dirty="0" smtClean="0"/>
          </a:p>
          <a:p>
            <a:r>
              <a:rPr lang="en-US" sz="3200" dirty="0" smtClean="0"/>
              <a:t>Because the computer can </a:t>
            </a:r>
            <a:br>
              <a:rPr lang="en-US" sz="3200" dirty="0" smtClean="0"/>
            </a:br>
            <a:r>
              <a:rPr lang="en-US" sz="3200" dirty="0" smtClean="0"/>
              <a:t>do it for you.</a:t>
            </a:r>
            <a:endParaRPr lang="en-US" sz="3200" dirty="0"/>
          </a:p>
        </p:txBody>
      </p:sp>
      <p:cxnSp>
        <p:nvCxnSpPr>
          <p:cNvPr id="15" name="Straight Arrow Connector 14"/>
          <p:cNvCxnSpPr/>
          <p:nvPr/>
        </p:nvCxnSpPr>
        <p:spPr>
          <a:xfrm>
            <a:off x="4954605" y="3215712"/>
            <a:ext cx="0" cy="776668"/>
          </a:xfrm>
          <a:prstGeom prst="straightConnector1">
            <a:avLst/>
          </a:prstGeom>
          <a:ln w="63500">
            <a:solidFill>
              <a:schemeClr val="accent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784360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0" y="1"/>
            <a:ext cx="12192000" cy="626532"/>
          </a:xfrm>
          <a:solidFill>
            <a:schemeClr val="accent2"/>
          </a:solidFill>
        </p:spPr>
        <p:txBody>
          <a:bodyPr>
            <a:normAutofit/>
          </a:bodyPr>
          <a:lstStyle/>
          <a:p>
            <a:pPr eaLnBrk="1" hangingPunct="1"/>
            <a:r>
              <a:rPr lang="en-US" altLang="en-US" sz="3600" dirty="0" smtClean="0">
                <a:solidFill>
                  <a:schemeClr val="bg1"/>
                </a:solidFill>
              </a:rPr>
              <a:t>Permafrost module</a:t>
            </a:r>
            <a:endParaRPr lang="en-US" altLang="en-US" sz="3600" b="1" dirty="0">
              <a:solidFill>
                <a:schemeClr val="bg1"/>
              </a:solidFill>
            </a:endParaRPr>
          </a:p>
        </p:txBody>
      </p:sp>
      <p:sp>
        <p:nvSpPr>
          <p:cNvPr id="18" name="TextBox 17"/>
          <p:cNvSpPr txBox="1"/>
          <p:nvPr/>
        </p:nvSpPr>
        <p:spPr>
          <a:xfrm>
            <a:off x="1108975" y="2104826"/>
            <a:ext cx="9515706" cy="2554545"/>
          </a:xfrm>
          <a:prstGeom prst="rect">
            <a:avLst/>
          </a:prstGeom>
          <a:noFill/>
        </p:spPr>
        <p:txBody>
          <a:bodyPr wrap="square" rtlCol="0">
            <a:spAutoFit/>
          </a:bodyPr>
          <a:lstStyle/>
          <a:p>
            <a:r>
              <a:rPr lang="en-US" sz="3200" dirty="0" smtClean="0"/>
              <a:t>Next you will apply these ideas to real-world permafrost data by working through a </a:t>
            </a:r>
            <a:r>
              <a:rPr lang="en-US" sz="3200" dirty="0" err="1" smtClean="0"/>
              <a:t>Jupyter</a:t>
            </a:r>
            <a:r>
              <a:rPr lang="en-US" sz="3200" dirty="0" smtClean="0"/>
              <a:t> Notebook in Python:</a:t>
            </a:r>
          </a:p>
          <a:p>
            <a:endParaRPr lang="en-US" sz="3200" dirty="0" smtClean="0"/>
          </a:p>
          <a:p>
            <a:r>
              <a:rPr lang="en-US" sz="3200" dirty="0"/>
              <a:t>https://</a:t>
            </a:r>
            <a:r>
              <a:rPr lang="en-US" sz="3200" dirty="0" err="1"/>
              <a:t>www.kaggle.com</a:t>
            </a:r>
            <a:r>
              <a:rPr lang="en-US" sz="3200" dirty="0"/>
              <a:t>/</a:t>
            </a:r>
            <a:r>
              <a:rPr lang="en-US" sz="3200" dirty="0" err="1"/>
              <a:t>pennyrowe</a:t>
            </a:r>
            <a:r>
              <a:rPr lang="en-US" sz="3200" dirty="0"/>
              <a:t>/permafrost</a:t>
            </a:r>
          </a:p>
          <a:p>
            <a:endParaRPr lang="en-US" sz="3200" dirty="0"/>
          </a:p>
        </p:txBody>
      </p:sp>
    </p:spTree>
    <p:extLst>
      <p:ext uri="{BB962C8B-B14F-4D97-AF65-F5344CB8AC3E}">
        <p14:creationId xmlns:p14="http://schemas.microsoft.com/office/powerpoint/2010/main" val="60774721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0" y="1"/>
            <a:ext cx="12192000" cy="626532"/>
          </a:xfrm>
          <a:solidFill>
            <a:schemeClr val="accent2"/>
          </a:solidFill>
        </p:spPr>
        <p:txBody>
          <a:bodyPr>
            <a:normAutofit/>
          </a:bodyPr>
          <a:lstStyle/>
          <a:p>
            <a:pPr eaLnBrk="1" hangingPunct="1"/>
            <a:r>
              <a:rPr lang="en-US" altLang="en-US" sz="3600" dirty="0" smtClean="0">
                <a:solidFill>
                  <a:schemeClr val="bg1"/>
                </a:solidFill>
              </a:rPr>
              <a:t>Permafrost module</a:t>
            </a:r>
            <a:endParaRPr lang="en-US" altLang="en-US" sz="3600" b="1" dirty="0">
              <a:solidFill>
                <a:schemeClr val="bg1"/>
              </a:solidFill>
            </a:endParaRPr>
          </a:p>
        </p:txBody>
      </p:sp>
      <p:sp>
        <p:nvSpPr>
          <p:cNvPr id="18" name="TextBox 17"/>
          <p:cNvSpPr txBox="1"/>
          <p:nvPr/>
        </p:nvSpPr>
        <p:spPr>
          <a:xfrm>
            <a:off x="1108975" y="2104826"/>
            <a:ext cx="9515706" cy="2554545"/>
          </a:xfrm>
          <a:prstGeom prst="rect">
            <a:avLst/>
          </a:prstGeom>
          <a:noFill/>
        </p:spPr>
        <p:txBody>
          <a:bodyPr wrap="square" rtlCol="0">
            <a:spAutoFit/>
          </a:bodyPr>
          <a:lstStyle/>
          <a:p>
            <a:r>
              <a:rPr lang="en-US" sz="3200" dirty="0" smtClean="0"/>
              <a:t>Next you will apply these ideas to real-world permafrost data by working through a </a:t>
            </a:r>
            <a:r>
              <a:rPr lang="en-US" sz="3200" dirty="0" err="1" smtClean="0"/>
              <a:t>Jupyter</a:t>
            </a:r>
            <a:r>
              <a:rPr lang="en-US" sz="3200" dirty="0" smtClean="0"/>
              <a:t> Notebook in Python:</a:t>
            </a:r>
          </a:p>
          <a:p>
            <a:endParaRPr lang="en-US" sz="3200" dirty="0" smtClean="0"/>
          </a:p>
          <a:p>
            <a:r>
              <a:rPr lang="en-US" sz="3200" dirty="0"/>
              <a:t>https://</a:t>
            </a:r>
            <a:r>
              <a:rPr lang="en-US" sz="3200" dirty="0" err="1"/>
              <a:t>www.kaggle.com</a:t>
            </a:r>
            <a:r>
              <a:rPr lang="en-US" sz="3200" dirty="0"/>
              <a:t>/</a:t>
            </a:r>
            <a:r>
              <a:rPr lang="en-US" sz="3200" dirty="0" err="1"/>
              <a:t>pennyrowe</a:t>
            </a:r>
            <a:r>
              <a:rPr lang="en-US" sz="3200" dirty="0"/>
              <a:t>/permafrost</a:t>
            </a:r>
          </a:p>
          <a:p>
            <a:endParaRPr lang="en-US" sz="3200" dirty="0"/>
          </a:p>
        </p:txBody>
      </p:sp>
    </p:spTree>
    <p:extLst>
      <p:ext uri="{BB962C8B-B14F-4D97-AF65-F5344CB8AC3E}">
        <p14:creationId xmlns:p14="http://schemas.microsoft.com/office/powerpoint/2010/main" val="340356275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77917"/>
          </a:xfrm>
          <a:solidFill>
            <a:schemeClr val="accent2"/>
          </a:solidFill>
        </p:spPr>
        <p:txBody>
          <a:bodyPr>
            <a:normAutofit/>
          </a:bodyPr>
          <a:lstStyle/>
          <a:p>
            <a:r>
              <a:rPr lang="en-US" sz="3600" dirty="0" smtClean="0">
                <a:solidFill>
                  <a:schemeClr val="bg1"/>
                </a:solidFill>
              </a:rPr>
              <a:t>Acknowledgements</a:t>
            </a:r>
            <a:endParaRPr lang="en-US" sz="3600" dirty="0">
              <a:solidFill>
                <a:schemeClr val="bg1"/>
              </a:solidFill>
            </a:endParaRPr>
          </a:p>
        </p:txBody>
      </p:sp>
      <p:sp>
        <p:nvSpPr>
          <p:cNvPr id="3" name="Rectangle 2"/>
          <p:cNvSpPr/>
          <p:nvPr/>
        </p:nvSpPr>
        <p:spPr>
          <a:xfrm>
            <a:off x="2128514" y="1367134"/>
            <a:ext cx="8925447" cy="3785652"/>
          </a:xfrm>
          <a:prstGeom prst="rect">
            <a:avLst/>
          </a:prstGeom>
        </p:spPr>
        <p:txBody>
          <a:bodyPr wrap="square">
            <a:spAutoFit/>
          </a:bodyPr>
          <a:lstStyle/>
          <a:p>
            <a:r>
              <a:rPr lang="en-US" sz="2400" dirty="0" smtClean="0"/>
              <a:t>This Polar </a:t>
            </a:r>
            <a:r>
              <a:rPr lang="en-US" sz="2400" dirty="0" err="1" smtClean="0"/>
              <a:t>ENgagement</a:t>
            </a:r>
            <a:r>
              <a:rPr lang="en-US" sz="2400" dirty="0" smtClean="0"/>
              <a:t> through </a:t>
            </a:r>
            <a:r>
              <a:rPr lang="en-US" sz="2400" dirty="0" err="1" smtClean="0"/>
              <a:t>GUided</a:t>
            </a:r>
            <a:r>
              <a:rPr lang="en-US" sz="2400" dirty="0" smtClean="0"/>
              <a:t> </a:t>
            </a:r>
            <a:r>
              <a:rPr lang="en-US" sz="2400" dirty="0" err="1" smtClean="0"/>
              <a:t>INquiry</a:t>
            </a:r>
            <a:r>
              <a:rPr lang="en-US" sz="2400" dirty="0" smtClean="0"/>
              <a:t> (PENGUIN) </a:t>
            </a:r>
            <a:r>
              <a:rPr lang="en-US" sz="2400" dirty="0"/>
              <a:t>module was created with funding from the National Science Foundation. Creative Commons Copyright. </a:t>
            </a:r>
            <a:endParaRPr lang="en-US" sz="2400" dirty="0" smtClean="0"/>
          </a:p>
          <a:p>
            <a:endParaRPr lang="en-US" sz="2400" dirty="0"/>
          </a:p>
          <a:p>
            <a:r>
              <a:rPr lang="en-US" sz="2400" dirty="0" smtClean="0"/>
              <a:t>You </a:t>
            </a:r>
            <a:r>
              <a:rPr lang="en-US" sz="2400" dirty="0"/>
              <a:t>may freely use and share with attribution to the PENGUIN project as follows:  </a:t>
            </a:r>
          </a:p>
          <a:p>
            <a:endParaRPr lang="en-US" sz="2400" dirty="0"/>
          </a:p>
          <a:p>
            <a:r>
              <a:rPr lang="en-US" sz="2400" dirty="0"/>
              <a:t>Rowe, P.M. et al (2020): Integrating polar research into undergraduate curricula using computational guided inquiry, Journal of Geoscience Education, </a:t>
            </a:r>
            <a:r>
              <a:rPr lang="en-US" sz="2400" dirty="0" smtClean="0"/>
              <a:t>https</a:t>
            </a:r>
            <a:r>
              <a:rPr lang="en-US" sz="2400" dirty="0"/>
              <a:t>://</a:t>
            </a:r>
            <a:r>
              <a:rPr lang="en-US" sz="2400" dirty="0" err="1"/>
              <a:t>doi.org</a:t>
            </a:r>
            <a:r>
              <a:rPr lang="en-US" sz="2400" dirty="0"/>
              <a:t>/10.1080/10899995.2020.1768004.</a:t>
            </a:r>
          </a:p>
        </p:txBody>
      </p:sp>
      <p:pic>
        <p:nvPicPr>
          <p:cNvPr id="5" name="Picture 4" descr="ups_logo.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87" y="5555131"/>
            <a:ext cx="1390020" cy="1321207"/>
          </a:xfrm>
          <a:prstGeom prst="rect">
            <a:avLst/>
          </a:prstGeom>
        </p:spPr>
      </p:pic>
      <p:pic>
        <p:nvPicPr>
          <p:cNvPr id="6" name="Picture 5" descr="nsf_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17261"/>
            <a:ext cx="1520822" cy="1529612"/>
          </a:xfrm>
          <a:prstGeom prst="rect">
            <a:avLst/>
          </a:prstGeom>
        </p:spPr>
      </p:pic>
      <p:pic>
        <p:nvPicPr>
          <p:cNvPr id="4" name="Picture 3" descr="Nwra_logo_blue_alpha_small.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83524" y="5833522"/>
            <a:ext cx="1818430" cy="793000"/>
          </a:xfrm>
          <a:prstGeom prst="rect">
            <a:avLst/>
          </a:prstGeom>
        </p:spPr>
      </p:pic>
    </p:spTree>
    <p:extLst>
      <p:ext uri="{BB962C8B-B14F-4D97-AF65-F5344CB8AC3E}">
        <p14:creationId xmlns:p14="http://schemas.microsoft.com/office/powerpoint/2010/main" val="785004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77917"/>
          </a:xfrm>
          <a:solidFill>
            <a:schemeClr val="accent2"/>
          </a:solidFill>
        </p:spPr>
        <p:txBody>
          <a:bodyPr>
            <a:normAutofit/>
          </a:bodyPr>
          <a:lstStyle/>
          <a:p>
            <a:r>
              <a:rPr lang="en-US" sz="3600" dirty="0" smtClean="0">
                <a:solidFill>
                  <a:schemeClr val="bg1"/>
                </a:solidFill>
              </a:rPr>
              <a:t>Check out other PENGUIN modules</a:t>
            </a:r>
            <a:endParaRPr lang="en-US" sz="3600" dirty="0">
              <a:solidFill>
                <a:schemeClr val="bg1"/>
              </a:solidFill>
            </a:endParaRPr>
          </a:p>
        </p:txBody>
      </p:sp>
      <p:pic>
        <p:nvPicPr>
          <p:cNvPr id="5" name="Picture 4" descr="ups_logo.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87" y="5555131"/>
            <a:ext cx="1390020" cy="1321207"/>
          </a:xfrm>
          <a:prstGeom prst="rect">
            <a:avLst/>
          </a:prstGeom>
        </p:spPr>
      </p:pic>
      <p:pic>
        <p:nvPicPr>
          <p:cNvPr id="6" name="Picture 5" descr="nsf_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17261"/>
            <a:ext cx="1520822" cy="1529612"/>
          </a:xfrm>
          <a:prstGeom prst="rect">
            <a:avLst/>
          </a:prstGeom>
        </p:spPr>
      </p:pic>
      <p:pic>
        <p:nvPicPr>
          <p:cNvPr id="4" name="Picture 3" descr="Nwra_logo_blue_alpha_small.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37185" y="5958738"/>
            <a:ext cx="1818430" cy="793000"/>
          </a:xfrm>
          <a:prstGeom prst="rect">
            <a:avLst/>
          </a:prstGeom>
        </p:spPr>
      </p:pic>
      <p:sp>
        <p:nvSpPr>
          <p:cNvPr id="7" name="Rectangle 6"/>
          <p:cNvSpPr/>
          <p:nvPr/>
        </p:nvSpPr>
        <p:spPr>
          <a:xfrm>
            <a:off x="1735008" y="1033304"/>
            <a:ext cx="9462046" cy="5078313"/>
          </a:xfrm>
          <a:prstGeom prst="rect">
            <a:avLst/>
          </a:prstGeom>
        </p:spPr>
        <p:txBody>
          <a:bodyPr wrap="square">
            <a:spAutoFit/>
          </a:bodyPr>
          <a:lstStyle/>
          <a:p>
            <a:pPr>
              <a:spcBef>
                <a:spcPts val="1800"/>
              </a:spcBef>
            </a:pPr>
            <a:r>
              <a:rPr lang="en-US" sz="2400" dirty="0" smtClean="0">
                <a:hlinkClick r:id="rId6"/>
              </a:rPr>
              <a:t>Processing Images of Arctic Ice</a:t>
            </a:r>
            <a:r>
              <a:rPr lang="en-US" sz="2400" dirty="0" smtClean="0"/>
              <a:t>: Explore image </a:t>
            </a:r>
            <a:r>
              <a:rPr lang="en-US" sz="2400" dirty="0"/>
              <a:t>processing of </a:t>
            </a:r>
            <a:r>
              <a:rPr lang="en-US" sz="2400" dirty="0" smtClean="0"/>
              <a:t>polar satellite images.</a:t>
            </a:r>
          </a:p>
          <a:p>
            <a:pPr>
              <a:spcBef>
                <a:spcPts val="1800"/>
              </a:spcBef>
            </a:pPr>
            <a:r>
              <a:rPr lang="en-US" sz="2400" dirty="0" smtClean="0">
                <a:hlinkClick r:id="rId7"/>
              </a:rPr>
              <a:t>Ice Cores and Climate Change</a:t>
            </a:r>
            <a:r>
              <a:rPr lang="en-US" sz="2400" dirty="0" smtClean="0"/>
              <a:t>: Work </a:t>
            </a:r>
            <a:r>
              <a:rPr lang="en-US" sz="2400" dirty="0"/>
              <a:t>with data from ice cores from the East Antarctic Ice Sheet and Greenland, </a:t>
            </a:r>
            <a:r>
              <a:rPr lang="en-US" sz="2400" dirty="0" smtClean="0"/>
              <a:t>to </a:t>
            </a:r>
            <a:r>
              <a:rPr lang="en-US" sz="2400" dirty="0"/>
              <a:t>explore earth's past climate and glacial cycles</a:t>
            </a:r>
            <a:r>
              <a:rPr lang="en-US" sz="2400" dirty="0" smtClean="0"/>
              <a:t>.</a:t>
            </a:r>
          </a:p>
          <a:p>
            <a:pPr>
              <a:spcBef>
                <a:spcPts val="1800"/>
              </a:spcBef>
            </a:pPr>
            <a:r>
              <a:rPr lang="en-US" sz="2400" dirty="0" smtClean="0">
                <a:hlinkClick r:id="rId8"/>
              </a:rPr>
              <a:t>Heat flux through Permafrost</a:t>
            </a:r>
            <a:r>
              <a:rPr lang="en-US" sz="2400" dirty="0" smtClean="0"/>
              <a:t>: Learn what permafrost is and how it is impacted by climate change, and calculate heat flux through permafrost. </a:t>
            </a:r>
          </a:p>
          <a:p>
            <a:pPr>
              <a:spcBef>
                <a:spcPts val="1800"/>
              </a:spcBef>
            </a:pPr>
            <a:r>
              <a:rPr lang="en-US" sz="2400" dirty="0" smtClean="0">
                <a:hlinkClick r:id="rId9"/>
              </a:rPr>
              <a:t>Polar spectra and Quantum Mechanics</a:t>
            </a:r>
            <a:r>
              <a:rPr lang="en-US" sz="2400" dirty="0" smtClean="0"/>
              <a:t>: Learn </a:t>
            </a:r>
            <a:r>
              <a:rPr lang="en-US" sz="2400" dirty="0"/>
              <a:t>about the greenhouse effect by examining </a:t>
            </a:r>
            <a:r>
              <a:rPr lang="en-US" sz="2400" dirty="0" smtClean="0"/>
              <a:t>infrared </a:t>
            </a:r>
            <a:r>
              <a:rPr lang="en-US" sz="2400" dirty="0"/>
              <a:t>emission spectra </a:t>
            </a:r>
            <a:r>
              <a:rPr lang="en-US" sz="2400" dirty="0" smtClean="0"/>
              <a:t>of the polar atmosphere.</a:t>
            </a:r>
            <a:endParaRPr lang="en-US" sz="2400" dirty="0"/>
          </a:p>
          <a:p>
            <a:pPr>
              <a:spcBef>
                <a:spcPts val="1800"/>
              </a:spcBef>
            </a:pPr>
            <a:r>
              <a:rPr lang="en-US" sz="2400" dirty="0" smtClean="0">
                <a:hlinkClick r:id="rId10"/>
              </a:rPr>
              <a:t>Thermodynamics of Arctic Ice melt</a:t>
            </a:r>
            <a:r>
              <a:rPr lang="en-US" sz="2400" dirty="0" smtClean="0"/>
              <a:t>: Explore Arctic sea ice extent and </a:t>
            </a:r>
            <a:r>
              <a:rPr lang="en-US" sz="2400" dirty="0"/>
              <a:t>c</a:t>
            </a:r>
            <a:r>
              <a:rPr lang="en-US" sz="2400" dirty="0" smtClean="0"/>
              <a:t>alculate the </a:t>
            </a:r>
            <a:r>
              <a:rPr lang="en-US" sz="2400" dirty="0"/>
              <a:t>amount of heat required to melt Arctic sea </a:t>
            </a:r>
            <a:r>
              <a:rPr lang="en-US" sz="2400" dirty="0" smtClean="0"/>
              <a:t>ice</a:t>
            </a:r>
            <a:endParaRPr lang="en-US" sz="2400" dirty="0"/>
          </a:p>
        </p:txBody>
      </p:sp>
    </p:spTree>
    <p:extLst>
      <p:ext uri="{BB962C8B-B14F-4D97-AF65-F5344CB8AC3E}">
        <p14:creationId xmlns:p14="http://schemas.microsoft.com/office/powerpoint/2010/main" val="4238723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77917"/>
          </a:xfrm>
          <a:solidFill>
            <a:schemeClr val="accent2"/>
          </a:solidFill>
        </p:spPr>
        <p:txBody>
          <a:bodyPr>
            <a:normAutofit/>
          </a:bodyPr>
          <a:lstStyle/>
          <a:p>
            <a:r>
              <a:rPr lang="en-US" sz="3600" dirty="0" smtClean="0">
                <a:solidFill>
                  <a:schemeClr val="bg1"/>
                </a:solidFill>
              </a:rPr>
              <a:t>Extra slides</a:t>
            </a:r>
            <a:endParaRPr lang="en-US" sz="3600" dirty="0">
              <a:solidFill>
                <a:schemeClr val="bg1"/>
              </a:solidFill>
            </a:endParaRPr>
          </a:p>
        </p:txBody>
      </p:sp>
      <p:sp>
        <p:nvSpPr>
          <p:cNvPr id="7" name="Rectangle 6"/>
          <p:cNvSpPr/>
          <p:nvPr/>
        </p:nvSpPr>
        <p:spPr>
          <a:xfrm>
            <a:off x="1091089" y="2607492"/>
            <a:ext cx="9462046" cy="1908215"/>
          </a:xfrm>
          <a:prstGeom prst="rect">
            <a:avLst/>
          </a:prstGeom>
        </p:spPr>
        <p:txBody>
          <a:bodyPr wrap="square">
            <a:spAutoFit/>
          </a:bodyPr>
          <a:lstStyle/>
          <a:p>
            <a:pPr algn="ctr">
              <a:spcBef>
                <a:spcPts val="1800"/>
              </a:spcBef>
            </a:pPr>
            <a:r>
              <a:rPr lang="en-US" sz="4000" dirty="0" smtClean="0"/>
              <a:t>End of presentation</a:t>
            </a:r>
          </a:p>
          <a:p>
            <a:pPr>
              <a:spcBef>
                <a:spcPts val="1800"/>
              </a:spcBef>
            </a:pPr>
            <a:endParaRPr lang="en-US" sz="2400" dirty="0"/>
          </a:p>
          <a:p>
            <a:pPr algn="ctr">
              <a:spcBef>
                <a:spcPts val="1800"/>
              </a:spcBef>
            </a:pPr>
            <a:r>
              <a:rPr lang="en-US" sz="2400" dirty="0" smtClean="0"/>
              <a:t>Extra slides follow</a:t>
            </a:r>
            <a:endParaRPr lang="en-US" sz="2400" dirty="0"/>
          </a:p>
        </p:txBody>
      </p:sp>
    </p:spTree>
    <p:extLst>
      <p:ext uri="{BB962C8B-B14F-4D97-AF65-F5344CB8AC3E}">
        <p14:creationId xmlns:p14="http://schemas.microsoft.com/office/powerpoint/2010/main" val="2095134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0" y="1"/>
            <a:ext cx="12192000" cy="626532"/>
          </a:xfrm>
          <a:solidFill>
            <a:schemeClr val="accent2"/>
          </a:solidFill>
        </p:spPr>
        <p:txBody>
          <a:bodyPr>
            <a:normAutofit/>
          </a:bodyPr>
          <a:lstStyle/>
          <a:p>
            <a:pPr eaLnBrk="1" hangingPunct="1"/>
            <a:r>
              <a:rPr lang="en-US" altLang="en-US" sz="3600" dirty="0" smtClean="0">
                <a:solidFill>
                  <a:schemeClr val="bg1"/>
                </a:solidFill>
              </a:rPr>
              <a:t>Learning Objectives</a:t>
            </a:r>
            <a:endParaRPr lang="en-US" altLang="en-US" sz="3600" b="1" dirty="0">
              <a:solidFill>
                <a:schemeClr val="bg1"/>
              </a:solidFill>
            </a:endParaRPr>
          </a:p>
        </p:txBody>
      </p:sp>
      <p:sp>
        <p:nvSpPr>
          <p:cNvPr id="2" name="Rectangle 1"/>
          <p:cNvSpPr/>
          <p:nvPr/>
        </p:nvSpPr>
        <p:spPr>
          <a:xfrm>
            <a:off x="830052" y="897831"/>
            <a:ext cx="10331229" cy="5139869"/>
          </a:xfrm>
          <a:prstGeom prst="rect">
            <a:avLst/>
          </a:prstGeom>
        </p:spPr>
        <p:txBody>
          <a:bodyPr wrap="square">
            <a:spAutoFit/>
          </a:bodyPr>
          <a:lstStyle/>
          <a:p>
            <a:r>
              <a:rPr lang="en-US" sz="2800" dirty="0" smtClean="0"/>
              <a:t>Part I</a:t>
            </a:r>
            <a:endParaRPr lang="en-US" sz="2800" dirty="0"/>
          </a:p>
          <a:p>
            <a:pPr marL="285750" indent="-285750">
              <a:buFont typeface="Arial"/>
              <a:buChar char="•"/>
            </a:pPr>
            <a:r>
              <a:rPr lang="en-US" sz="2800" dirty="0" smtClean="0"/>
              <a:t>What is permafrost?</a:t>
            </a:r>
          </a:p>
          <a:p>
            <a:pPr marL="285750" indent="-285750">
              <a:buFont typeface="Arial"/>
              <a:buChar char="•"/>
            </a:pPr>
            <a:r>
              <a:rPr lang="en-US" sz="2800" dirty="0" smtClean="0"/>
              <a:t>How is climate change affecting it?</a:t>
            </a:r>
          </a:p>
          <a:p>
            <a:pPr marL="285750" indent="-285750">
              <a:buFont typeface="Arial"/>
              <a:buChar char="•"/>
            </a:pPr>
            <a:r>
              <a:rPr lang="en-US" sz="2800" dirty="0" smtClean="0"/>
              <a:t>What are the consequences?</a:t>
            </a:r>
          </a:p>
          <a:p>
            <a:pPr>
              <a:spcBef>
                <a:spcPts val="1200"/>
              </a:spcBef>
            </a:pPr>
            <a:r>
              <a:rPr lang="en-US" sz="2800" dirty="0" smtClean="0"/>
              <a:t>Part II</a:t>
            </a:r>
          </a:p>
          <a:p>
            <a:pPr marL="285750" indent="-285750">
              <a:buFont typeface="Arial"/>
              <a:buChar char="•"/>
            </a:pPr>
            <a:r>
              <a:rPr lang="en-US" sz="2800" dirty="0" smtClean="0"/>
              <a:t>Temperature profile of permafrost</a:t>
            </a:r>
          </a:p>
          <a:p>
            <a:pPr marL="742950" lvl="1" indent="-285750">
              <a:buFont typeface="Arial"/>
              <a:buChar char="•"/>
            </a:pPr>
            <a:r>
              <a:rPr lang="en-US" sz="2800" dirty="0" smtClean="0"/>
              <a:t>Over a year</a:t>
            </a:r>
          </a:p>
          <a:p>
            <a:pPr marL="742950" lvl="1" indent="-285750">
              <a:buFont typeface="Arial"/>
              <a:buChar char="•"/>
            </a:pPr>
            <a:r>
              <a:rPr lang="en-US" sz="2800" dirty="0" smtClean="0"/>
              <a:t>Over multiple years</a:t>
            </a:r>
          </a:p>
          <a:p>
            <a:pPr>
              <a:spcBef>
                <a:spcPts val="1200"/>
              </a:spcBef>
            </a:pPr>
            <a:r>
              <a:rPr lang="en-US" sz="2800" dirty="0" smtClean="0"/>
              <a:t>Part III</a:t>
            </a:r>
          </a:p>
          <a:p>
            <a:pPr marL="285750" indent="-285750">
              <a:buFont typeface="Arial"/>
              <a:buChar char="•"/>
            </a:pPr>
            <a:r>
              <a:rPr lang="en-US" sz="2800" dirty="0" smtClean="0"/>
              <a:t>Determining heat </a:t>
            </a:r>
            <a:r>
              <a:rPr lang="en-US" sz="2800" dirty="0"/>
              <a:t>flow through </a:t>
            </a:r>
            <a:r>
              <a:rPr lang="en-US" sz="2800" dirty="0" smtClean="0"/>
              <a:t>permafrost.</a:t>
            </a:r>
          </a:p>
          <a:p>
            <a:pPr marL="285750" indent="-285750">
              <a:buFont typeface="Arial"/>
              <a:buChar char="•"/>
            </a:pPr>
            <a:r>
              <a:rPr lang="en-US" sz="2800" dirty="0" smtClean="0"/>
              <a:t>Examining changing heat flow in </a:t>
            </a:r>
            <a:r>
              <a:rPr lang="en-US" sz="2800" dirty="0"/>
              <a:t>permafrost </a:t>
            </a:r>
            <a:r>
              <a:rPr lang="en-US" sz="2800" dirty="0" smtClean="0"/>
              <a:t>over multiple years.</a:t>
            </a:r>
            <a:endParaRPr lang="en-US" sz="2800" dirty="0"/>
          </a:p>
        </p:txBody>
      </p:sp>
    </p:spTree>
    <p:extLst>
      <p:ext uri="{BB962C8B-B14F-4D97-AF65-F5344CB8AC3E}">
        <p14:creationId xmlns:p14="http://schemas.microsoft.com/office/powerpoint/2010/main" val="392791360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0" y="1"/>
            <a:ext cx="12192000" cy="626532"/>
          </a:xfrm>
          <a:solidFill>
            <a:schemeClr val="accent2"/>
          </a:solidFill>
        </p:spPr>
        <p:txBody>
          <a:bodyPr>
            <a:normAutofit/>
          </a:bodyPr>
          <a:lstStyle/>
          <a:p>
            <a:pPr eaLnBrk="1" hangingPunct="1"/>
            <a:r>
              <a:rPr lang="en-US" altLang="en-US" sz="3600" dirty="0" smtClean="0">
                <a:solidFill>
                  <a:schemeClr val="bg1"/>
                </a:solidFill>
              </a:rPr>
              <a:t>Model of t</a:t>
            </a:r>
            <a:r>
              <a:rPr lang="en-US" altLang="en-US" sz="3600" dirty="0" smtClean="0">
                <a:solidFill>
                  <a:schemeClr val="bg1"/>
                </a:solidFill>
              </a:rPr>
              <a:t>emperature profile through permafrost</a:t>
            </a:r>
            <a:endParaRPr lang="en-US" altLang="en-US" sz="3600" b="1" dirty="0">
              <a:solidFill>
                <a:schemeClr val="bg1"/>
              </a:solidFill>
            </a:endParaRPr>
          </a:p>
        </p:txBody>
      </p:sp>
      <p:sp>
        <p:nvSpPr>
          <p:cNvPr id="4" name="Cube 3"/>
          <p:cNvSpPr/>
          <p:nvPr/>
        </p:nvSpPr>
        <p:spPr>
          <a:xfrm>
            <a:off x="2768343" y="1625897"/>
            <a:ext cx="3326920" cy="4670851"/>
          </a:xfrm>
          <a:prstGeom prst="cube">
            <a:avLst>
              <a:gd name="adj" fmla="val 29531"/>
            </a:avLst>
          </a:prstGeom>
          <a:solidFill>
            <a:schemeClr val="accent3">
              <a:lumMod val="60000"/>
              <a:lumOff val="4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a:off x="2325266" y="2756629"/>
            <a:ext cx="0" cy="3398812"/>
          </a:xfrm>
          <a:prstGeom prst="straightConnector1">
            <a:avLst/>
          </a:prstGeom>
          <a:ln w="63500">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380273" y="3494426"/>
            <a:ext cx="1466317" cy="1323439"/>
          </a:xfrm>
          <a:prstGeom prst="rect">
            <a:avLst/>
          </a:prstGeom>
          <a:noFill/>
        </p:spPr>
        <p:txBody>
          <a:bodyPr wrap="none" rtlCol="0">
            <a:spAutoFit/>
          </a:bodyPr>
          <a:lstStyle/>
          <a:p>
            <a:pPr algn="ctr"/>
            <a:r>
              <a:rPr lang="en-US" sz="4000" dirty="0" smtClean="0">
                <a:solidFill>
                  <a:schemeClr val="accent2"/>
                </a:solidFill>
              </a:rPr>
              <a:t>depth</a:t>
            </a:r>
          </a:p>
          <a:p>
            <a:r>
              <a:rPr lang="en-US" sz="4000" dirty="0" smtClean="0">
                <a:solidFill>
                  <a:schemeClr val="accent2"/>
                </a:solidFill>
              </a:rPr>
              <a:t>z</a:t>
            </a:r>
            <a:endParaRPr lang="en-US" sz="4000" dirty="0">
              <a:solidFill>
                <a:schemeClr val="accent2"/>
              </a:solidFill>
            </a:endParaRPr>
          </a:p>
        </p:txBody>
      </p:sp>
      <p:sp>
        <p:nvSpPr>
          <p:cNvPr id="20" name="TextBox 19"/>
          <p:cNvSpPr txBox="1"/>
          <p:nvPr/>
        </p:nvSpPr>
        <p:spPr>
          <a:xfrm>
            <a:off x="205670" y="2331046"/>
            <a:ext cx="1640920" cy="584776"/>
          </a:xfrm>
          <a:prstGeom prst="rect">
            <a:avLst/>
          </a:prstGeom>
          <a:noFill/>
        </p:spPr>
        <p:txBody>
          <a:bodyPr wrap="square" rtlCol="0">
            <a:spAutoFit/>
          </a:bodyPr>
          <a:lstStyle/>
          <a:p>
            <a:pPr algn="ctr"/>
            <a:r>
              <a:rPr lang="en-US" sz="3200" dirty="0" smtClean="0">
                <a:solidFill>
                  <a:schemeClr val="accent2"/>
                </a:solidFill>
              </a:rPr>
              <a:t>z = 0</a:t>
            </a:r>
            <a:endParaRPr lang="en-US" sz="3200" dirty="0">
              <a:solidFill>
                <a:schemeClr val="accent2"/>
              </a:solidFill>
            </a:endParaRPr>
          </a:p>
        </p:txBody>
      </p:sp>
      <p:sp>
        <p:nvSpPr>
          <p:cNvPr id="46" name="TextBox 45"/>
          <p:cNvSpPr txBox="1"/>
          <p:nvPr/>
        </p:nvSpPr>
        <p:spPr>
          <a:xfrm>
            <a:off x="3601993" y="1756355"/>
            <a:ext cx="1640920" cy="584776"/>
          </a:xfrm>
          <a:prstGeom prst="rect">
            <a:avLst/>
          </a:prstGeom>
          <a:noFill/>
        </p:spPr>
        <p:txBody>
          <a:bodyPr wrap="square" rtlCol="0">
            <a:spAutoFit/>
          </a:bodyPr>
          <a:lstStyle/>
          <a:p>
            <a:pPr algn="ctr"/>
            <a:r>
              <a:rPr lang="en-US" sz="3200" dirty="0" smtClean="0">
                <a:solidFill>
                  <a:srgbClr val="000000"/>
                </a:solidFill>
              </a:rPr>
              <a:t>Surface</a:t>
            </a:r>
            <a:endParaRPr lang="en-US" sz="3200" baseline="30000" dirty="0">
              <a:solidFill>
                <a:srgbClr val="000000"/>
              </a:solidFill>
            </a:endParaRPr>
          </a:p>
        </p:txBody>
      </p:sp>
      <p:cxnSp>
        <p:nvCxnSpPr>
          <p:cNvPr id="47" name="Straight Arrow Connector 46"/>
          <p:cNvCxnSpPr/>
          <p:nvPr/>
        </p:nvCxnSpPr>
        <p:spPr>
          <a:xfrm flipH="1">
            <a:off x="2602710" y="1504269"/>
            <a:ext cx="999283" cy="1051831"/>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1782250" y="1444239"/>
            <a:ext cx="1640920" cy="584776"/>
          </a:xfrm>
          <a:prstGeom prst="rect">
            <a:avLst/>
          </a:prstGeom>
          <a:noFill/>
        </p:spPr>
        <p:txBody>
          <a:bodyPr wrap="square" rtlCol="0">
            <a:spAutoFit/>
          </a:bodyPr>
          <a:lstStyle/>
          <a:p>
            <a:pPr algn="ctr"/>
            <a:r>
              <a:rPr lang="en-US" sz="3200" dirty="0" smtClean="0"/>
              <a:t>1 m</a:t>
            </a:r>
            <a:endParaRPr lang="en-US" sz="3200" dirty="0"/>
          </a:p>
        </p:txBody>
      </p:sp>
      <p:sp>
        <p:nvSpPr>
          <p:cNvPr id="50" name="TextBox 49"/>
          <p:cNvSpPr txBox="1"/>
          <p:nvPr/>
        </p:nvSpPr>
        <p:spPr>
          <a:xfrm>
            <a:off x="4116779" y="919929"/>
            <a:ext cx="1640920" cy="584776"/>
          </a:xfrm>
          <a:prstGeom prst="rect">
            <a:avLst/>
          </a:prstGeom>
          <a:noFill/>
        </p:spPr>
        <p:txBody>
          <a:bodyPr wrap="square" rtlCol="0">
            <a:spAutoFit/>
          </a:bodyPr>
          <a:lstStyle/>
          <a:p>
            <a:pPr algn="ctr"/>
            <a:r>
              <a:rPr lang="en-US" sz="3200" dirty="0" smtClean="0">
                <a:solidFill>
                  <a:srgbClr val="000000"/>
                </a:solidFill>
              </a:rPr>
              <a:t>1 m</a:t>
            </a:r>
            <a:endParaRPr lang="en-US" sz="3200" dirty="0">
              <a:solidFill>
                <a:srgbClr val="000000"/>
              </a:solidFill>
            </a:endParaRPr>
          </a:p>
        </p:txBody>
      </p:sp>
      <p:cxnSp>
        <p:nvCxnSpPr>
          <p:cNvPr id="52" name="Straight Arrow Connector 51"/>
          <p:cNvCxnSpPr/>
          <p:nvPr/>
        </p:nvCxnSpPr>
        <p:spPr>
          <a:xfrm>
            <a:off x="3894952" y="1504269"/>
            <a:ext cx="2084574" cy="0"/>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flipH="1">
            <a:off x="5578833" y="3227126"/>
            <a:ext cx="1458127" cy="0"/>
          </a:xfrm>
          <a:prstGeom prst="straightConnector1">
            <a:avLst/>
          </a:prstGeom>
          <a:ln w="63500">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H="1">
            <a:off x="5578833" y="2200282"/>
            <a:ext cx="1458127" cy="0"/>
          </a:xfrm>
          <a:prstGeom prst="straightConnector1">
            <a:avLst/>
          </a:prstGeom>
          <a:ln w="635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H="1">
            <a:off x="5686151" y="5378956"/>
            <a:ext cx="1458127" cy="0"/>
          </a:xfrm>
          <a:prstGeom prst="straightConnector1">
            <a:avLst/>
          </a:prstGeom>
          <a:ln w="63500">
            <a:solidFill>
              <a:srgbClr val="3366FF"/>
            </a:solidFill>
            <a:tailEnd type="arrow"/>
          </a:ln>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6893867" y="1839623"/>
            <a:ext cx="1640920" cy="584776"/>
          </a:xfrm>
          <a:prstGeom prst="rect">
            <a:avLst/>
          </a:prstGeom>
          <a:noFill/>
        </p:spPr>
        <p:txBody>
          <a:bodyPr wrap="square" rtlCol="0">
            <a:spAutoFit/>
          </a:bodyPr>
          <a:lstStyle/>
          <a:p>
            <a:pPr algn="ctr"/>
            <a:r>
              <a:rPr lang="en-US" sz="3200" dirty="0" smtClean="0">
                <a:solidFill>
                  <a:srgbClr val="FF0000"/>
                </a:solidFill>
              </a:rPr>
              <a:t>T(z</a:t>
            </a:r>
            <a:r>
              <a:rPr lang="en-US" sz="3200" baseline="-25000" dirty="0" smtClean="0">
                <a:solidFill>
                  <a:srgbClr val="FF0000"/>
                </a:solidFill>
              </a:rPr>
              <a:t>1</a:t>
            </a:r>
            <a:r>
              <a:rPr lang="en-US" sz="3200" dirty="0" smtClean="0">
                <a:solidFill>
                  <a:srgbClr val="FF0000"/>
                </a:solidFill>
              </a:rPr>
              <a:t>=0)</a:t>
            </a:r>
            <a:endParaRPr lang="en-US" sz="3200" dirty="0">
              <a:solidFill>
                <a:srgbClr val="FF0000"/>
              </a:solidFill>
            </a:endParaRPr>
          </a:p>
        </p:txBody>
      </p:sp>
      <p:cxnSp>
        <p:nvCxnSpPr>
          <p:cNvPr id="61" name="Straight Arrow Connector 60"/>
          <p:cNvCxnSpPr/>
          <p:nvPr/>
        </p:nvCxnSpPr>
        <p:spPr>
          <a:xfrm flipH="1">
            <a:off x="5620298" y="4272547"/>
            <a:ext cx="1458127" cy="0"/>
          </a:xfrm>
          <a:prstGeom prst="straightConnector1">
            <a:avLst/>
          </a:prstGeom>
          <a:ln w="63500">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7167860" y="3963673"/>
            <a:ext cx="1205947" cy="584776"/>
          </a:xfrm>
          <a:prstGeom prst="rect">
            <a:avLst/>
          </a:prstGeom>
          <a:noFill/>
        </p:spPr>
        <p:txBody>
          <a:bodyPr wrap="square" rtlCol="0">
            <a:spAutoFit/>
          </a:bodyPr>
          <a:lstStyle/>
          <a:p>
            <a:pPr algn="ctr"/>
            <a:r>
              <a:rPr lang="en-US" sz="3200" dirty="0" smtClean="0">
                <a:solidFill>
                  <a:srgbClr val="548235"/>
                </a:solidFill>
              </a:rPr>
              <a:t>T(z</a:t>
            </a:r>
            <a:r>
              <a:rPr lang="en-US" sz="3200" baseline="-25000" dirty="0" smtClean="0">
                <a:solidFill>
                  <a:srgbClr val="548235"/>
                </a:solidFill>
              </a:rPr>
              <a:t>3</a:t>
            </a:r>
            <a:r>
              <a:rPr lang="en-US" sz="3200" dirty="0" smtClean="0">
                <a:solidFill>
                  <a:srgbClr val="548235"/>
                </a:solidFill>
              </a:rPr>
              <a:t>)</a:t>
            </a:r>
            <a:endParaRPr lang="en-US" sz="3200" dirty="0">
              <a:solidFill>
                <a:srgbClr val="548235"/>
              </a:solidFill>
            </a:endParaRPr>
          </a:p>
        </p:txBody>
      </p:sp>
      <p:sp>
        <p:nvSpPr>
          <p:cNvPr id="63" name="TextBox 62"/>
          <p:cNvSpPr txBox="1"/>
          <p:nvPr/>
        </p:nvSpPr>
        <p:spPr>
          <a:xfrm>
            <a:off x="7167860" y="2898962"/>
            <a:ext cx="1205947" cy="584776"/>
          </a:xfrm>
          <a:prstGeom prst="rect">
            <a:avLst/>
          </a:prstGeom>
          <a:noFill/>
        </p:spPr>
        <p:txBody>
          <a:bodyPr wrap="square" rtlCol="0">
            <a:spAutoFit/>
          </a:bodyPr>
          <a:lstStyle/>
          <a:p>
            <a:pPr algn="ctr"/>
            <a:r>
              <a:rPr lang="en-US" sz="3200" dirty="0" smtClean="0">
                <a:solidFill>
                  <a:srgbClr val="D9D80A"/>
                </a:solidFill>
              </a:rPr>
              <a:t>T(z</a:t>
            </a:r>
            <a:r>
              <a:rPr lang="en-US" sz="3200" baseline="-25000" dirty="0">
                <a:solidFill>
                  <a:srgbClr val="D9D80A"/>
                </a:solidFill>
              </a:rPr>
              <a:t>2</a:t>
            </a:r>
            <a:r>
              <a:rPr lang="en-US" sz="3200" dirty="0" smtClean="0">
                <a:solidFill>
                  <a:srgbClr val="D9D80A"/>
                </a:solidFill>
              </a:rPr>
              <a:t>)</a:t>
            </a:r>
            <a:endParaRPr lang="en-US" sz="3200" dirty="0">
              <a:solidFill>
                <a:srgbClr val="D9D80A"/>
              </a:solidFill>
            </a:endParaRPr>
          </a:p>
        </p:txBody>
      </p:sp>
      <p:sp>
        <p:nvSpPr>
          <p:cNvPr id="64" name="TextBox 63"/>
          <p:cNvSpPr txBox="1"/>
          <p:nvPr/>
        </p:nvSpPr>
        <p:spPr>
          <a:xfrm>
            <a:off x="7167860" y="5086568"/>
            <a:ext cx="1205947" cy="584776"/>
          </a:xfrm>
          <a:prstGeom prst="rect">
            <a:avLst/>
          </a:prstGeom>
          <a:noFill/>
        </p:spPr>
        <p:txBody>
          <a:bodyPr wrap="square" rtlCol="0">
            <a:spAutoFit/>
          </a:bodyPr>
          <a:lstStyle/>
          <a:p>
            <a:pPr algn="ctr"/>
            <a:r>
              <a:rPr lang="en-US" sz="3200" dirty="0" smtClean="0">
                <a:solidFill>
                  <a:srgbClr val="3366FF"/>
                </a:solidFill>
              </a:rPr>
              <a:t>T(z</a:t>
            </a:r>
            <a:r>
              <a:rPr lang="en-US" sz="3200" baseline="-25000" dirty="0" smtClean="0">
                <a:solidFill>
                  <a:srgbClr val="3366FF"/>
                </a:solidFill>
              </a:rPr>
              <a:t>4</a:t>
            </a:r>
            <a:r>
              <a:rPr lang="en-US" sz="3200" dirty="0" smtClean="0">
                <a:solidFill>
                  <a:srgbClr val="3366FF"/>
                </a:solidFill>
              </a:rPr>
              <a:t>)</a:t>
            </a:r>
            <a:endParaRPr lang="en-US" sz="3200" dirty="0">
              <a:solidFill>
                <a:srgbClr val="3366FF"/>
              </a:solidFill>
            </a:endParaRPr>
          </a:p>
        </p:txBody>
      </p:sp>
    </p:spTree>
    <p:extLst>
      <p:ext uri="{BB962C8B-B14F-4D97-AF65-F5344CB8AC3E}">
        <p14:creationId xmlns:p14="http://schemas.microsoft.com/office/powerpoint/2010/main" val="155212185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0" y="1"/>
            <a:ext cx="12192000" cy="626532"/>
          </a:xfrm>
          <a:solidFill>
            <a:schemeClr val="accent2"/>
          </a:solidFill>
        </p:spPr>
        <p:txBody>
          <a:bodyPr>
            <a:normAutofit/>
          </a:bodyPr>
          <a:lstStyle/>
          <a:p>
            <a:pPr eaLnBrk="1" hangingPunct="1"/>
            <a:r>
              <a:rPr lang="en-US" altLang="en-US" sz="3600" dirty="0" smtClean="0">
                <a:solidFill>
                  <a:schemeClr val="bg1"/>
                </a:solidFill>
              </a:rPr>
              <a:t>Learning Objectives</a:t>
            </a:r>
            <a:endParaRPr lang="en-US" altLang="en-US" sz="3600" b="1" dirty="0">
              <a:solidFill>
                <a:schemeClr val="bg1"/>
              </a:solidFill>
            </a:endParaRPr>
          </a:p>
        </p:txBody>
      </p:sp>
      <p:sp>
        <p:nvSpPr>
          <p:cNvPr id="2" name="Rectangle 1"/>
          <p:cNvSpPr/>
          <p:nvPr/>
        </p:nvSpPr>
        <p:spPr>
          <a:xfrm>
            <a:off x="1008919" y="1459563"/>
            <a:ext cx="10331229" cy="3785652"/>
          </a:xfrm>
          <a:prstGeom prst="rect">
            <a:avLst/>
          </a:prstGeom>
        </p:spPr>
        <p:txBody>
          <a:bodyPr wrap="square">
            <a:spAutoFit/>
          </a:bodyPr>
          <a:lstStyle/>
          <a:p>
            <a:r>
              <a:rPr lang="en-US" sz="4000" dirty="0" smtClean="0"/>
              <a:t>Part I</a:t>
            </a:r>
          </a:p>
          <a:p>
            <a:endParaRPr lang="en-US" sz="4000" dirty="0"/>
          </a:p>
          <a:p>
            <a:pPr marL="285750" indent="-285750">
              <a:buFont typeface="Arial"/>
              <a:buChar char="•"/>
            </a:pPr>
            <a:r>
              <a:rPr lang="en-US" sz="4000" dirty="0" smtClean="0"/>
              <a:t>What is permafrost?</a:t>
            </a:r>
          </a:p>
          <a:p>
            <a:pPr marL="285750" indent="-285750">
              <a:buFont typeface="Arial"/>
              <a:buChar char="•"/>
            </a:pPr>
            <a:r>
              <a:rPr lang="en-US" sz="4000" dirty="0" smtClean="0"/>
              <a:t>Where does it occur?</a:t>
            </a:r>
          </a:p>
          <a:p>
            <a:pPr marL="285750" indent="-285750">
              <a:buFont typeface="Arial"/>
              <a:buChar char="•"/>
            </a:pPr>
            <a:r>
              <a:rPr lang="en-US" sz="4000" dirty="0" smtClean="0"/>
              <a:t>How is climate change affecting it?</a:t>
            </a:r>
          </a:p>
          <a:p>
            <a:pPr marL="285750" indent="-285750">
              <a:buFont typeface="Arial"/>
              <a:buChar char="•"/>
            </a:pPr>
            <a:r>
              <a:rPr lang="en-US" sz="4000" dirty="0" smtClean="0"/>
              <a:t>What are the consequences?</a:t>
            </a:r>
          </a:p>
        </p:txBody>
      </p:sp>
    </p:spTree>
    <p:extLst>
      <p:ext uri="{BB962C8B-B14F-4D97-AF65-F5344CB8AC3E}">
        <p14:creationId xmlns:p14="http://schemas.microsoft.com/office/powerpoint/2010/main" val="13342439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0" y="1"/>
            <a:ext cx="12192000" cy="626532"/>
          </a:xfrm>
          <a:solidFill>
            <a:schemeClr val="accent2"/>
          </a:solidFill>
        </p:spPr>
        <p:txBody>
          <a:bodyPr>
            <a:normAutofit/>
          </a:bodyPr>
          <a:lstStyle/>
          <a:p>
            <a:pPr eaLnBrk="1" hangingPunct="1"/>
            <a:r>
              <a:rPr lang="en-US" altLang="en-US" sz="3600" dirty="0" smtClean="0">
                <a:solidFill>
                  <a:schemeClr val="bg1"/>
                </a:solidFill>
              </a:rPr>
              <a:t>What is Permafrost?</a:t>
            </a:r>
            <a:endParaRPr lang="en-US" altLang="en-US" sz="3600" b="1" dirty="0">
              <a:solidFill>
                <a:schemeClr val="bg1"/>
              </a:solidFill>
            </a:endParaRPr>
          </a:p>
        </p:txBody>
      </p:sp>
      <p:sp>
        <p:nvSpPr>
          <p:cNvPr id="2" name="Rectangle 1"/>
          <p:cNvSpPr/>
          <p:nvPr/>
        </p:nvSpPr>
        <p:spPr>
          <a:xfrm>
            <a:off x="1008919" y="1459563"/>
            <a:ext cx="10331229" cy="4401205"/>
          </a:xfrm>
          <a:prstGeom prst="rect">
            <a:avLst/>
          </a:prstGeom>
        </p:spPr>
        <p:txBody>
          <a:bodyPr wrap="square">
            <a:spAutoFit/>
          </a:bodyPr>
          <a:lstStyle/>
          <a:p>
            <a:r>
              <a:rPr lang="en-US" sz="4000" dirty="0" smtClean="0"/>
              <a:t>Permafrost is permanently frozen ground</a:t>
            </a:r>
          </a:p>
          <a:p>
            <a:endParaRPr lang="en-US" sz="4000" dirty="0" smtClean="0"/>
          </a:p>
          <a:p>
            <a:pPr marL="571500" indent="-571500">
              <a:buFont typeface="Arial"/>
              <a:buChar char="•"/>
            </a:pPr>
            <a:r>
              <a:rPr lang="en-US" sz="4000" dirty="0" smtClean="0"/>
              <a:t>At or below 0 C for at least two years</a:t>
            </a:r>
          </a:p>
          <a:p>
            <a:pPr marL="571500" indent="-571500">
              <a:buFont typeface="Arial"/>
              <a:buChar char="•"/>
            </a:pPr>
            <a:r>
              <a:rPr lang="en-US" sz="4000" dirty="0" smtClean="0"/>
              <a:t>Occurs in polar regions</a:t>
            </a:r>
          </a:p>
          <a:p>
            <a:pPr marL="571500" indent="-571500">
              <a:buFont typeface="Arial"/>
              <a:buChar char="•"/>
            </a:pPr>
            <a:r>
              <a:rPr lang="en-US" sz="4000" dirty="0" smtClean="0"/>
              <a:t>Read </a:t>
            </a:r>
            <a:r>
              <a:rPr lang="en-US" sz="4000" dirty="0"/>
              <a:t>about permafrost in the Arctic here: </a:t>
            </a:r>
            <a:r>
              <a:rPr lang="en-US" sz="4000" dirty="0">
                <a:hlinkClick r:id="rId3"/>
              </a:rPr>
              <a:t>https://nsidc.org/cryosphere/sotc/permafrost.html</a:t>
            </a:r>
            <a:r>
              <a:rPr lang="en-US" sz="4000" dirty="0" smtClean="0"/>
              <a:t>.</a:t>
            </a:r>
          </a:p>
        </p:txBody>
      </p:sp>
    </p:spTree>
    <p:extLst>
      <p:ext uri="{BB962C8B-B14F-4D97-AF65-F5344CB8AC3E}">
        <p14:creationId xmlns:p14="http://schemas.microsoft.com/office/powerpoint/2010/main" val="373247198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0" y="1"/>
            <a:ext cx="12192000" cy="626532"/>
          </a:xfrm>
          <a:solidFill>
            <a:schemeClr val="accent2"/>
          </a:solidFill>
        </p:spPr>
        <p:txBody>
          <a:bodyPr>
            <a:normAutofit/>
          </a:bodyPr>
          <a:lstStyle/>
          <a:p>
            <a:pPr eaLnBrk="1" hangingPunct="1"/>
            <a:r>
              <a:rPr lang="en-US" altLang="en-US" sz="3600" dirty="0" smtClean="0">
                <a:solidFill>
                  <a:schemeClr val="bg1"/>
                </a:solidFill>
              </a:rPr>
              <a:t>Where does permafrost occur?</a:t>
            </a:r>
            <a:endParaRPr lang="en-US" altLang="en-US" sz="3600" b="1" dirty="0">
              <a:solidFill>
                <a:schemeClr val="bg1"/>
              </a:solidFill>
            </a:endParaRPr>
          </a:p>
        </p:txBody>
      </p:sp>
      <p:pic>
        <p:nvPicPr>
          <p:cNvPr id="3" name="Picture 2" descr="permafrost-arctic-distribu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5335" y="804981"/>
            <a:ext cx="5786804" cy="5998987"/>
          </a:xfrm>
          <a:prstGeom prst="rect">
            <a:avLst/>
          </a:prstGeom>
        </p:spPr>
      </p:pic>
    </p:spTree>
    <p:extLst>
      <p:ext uri="{BB962C8B-B14F-4D97-AF65-F5344CB8AC3E}">
        <p14:creationId xmlns:p14="http://schemas.microsoft.com/office/powerpoint/2010/main" val="367618559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ermafrost_collapsed_usgs.png"/>
          <p:cNvPicPr>
            <a:picLocks noChangeAspect="1"/>
          </p:cNvPicPr>
          <p:nvPr/>
        </p:nvPicPr>
        <p:blipFill rotWithShape="1">
          <a:blip r:embed="rId3">
            <a:extLst>
              <a:ext uri="{28A0092B-C50C-407E-A947-70E740481C1C}">
                <a14:useLocalDpi xmlns:a14="http://schemas.microsoft.com/office/drawing/2010/main" val="0"/>
              </a:ext>
            </a:extLst>
          </a:blip>
          <a:srcRect r="5715" b="5414"/>
          <a:stretch/>
        </p:blipFill>
        <p:spPr>
          <a:xfrm>
            <a:off x="0" y="1049072"/>
            <a:ext cx="6081466" cy="4262771"/>
          </a:xfrm>
          <a:prstGeom prst="rect">
            <a:avLst/>
          </a:prstGeom>
        </p:spPr>
      </p:pic>
      <p:sp>
        <p:nvSpPr>
          <p:cNvPr id="10241" name="Rectangle 2"/>
          <p:cNvSpPr>
            <a:spLocks noGrp="1" noChangeArrowheads="1"/>
          </p:cNvSpPr>
          <p:nvPr>
            <p:ph type="title"/>
          </p:nvPr>
        </p:nvSpPr>
        <p:spPr>
          <a:xfrm>
            <a:off x="0" y="1"/>
            <a:ext cx="12192000" cy="626532"/>
          </a:xfrm>
          <a:solidFill>
            <a:schemeClr val="accent2"/>
          </a:solidFill>
        </p:spPr>
        <p:txBody>
          <a:bodyPr>
            <a:normAutofit/>
          </a:bodyPr>
          <a:lstStyle/>
          <a:p>
            <a:pPr eaLnBrk="1" hangingPunct="1"/>
            <a:r>
              <a:rPr lang="en-US" altLang="en-US" sz="3600" dirty="0" smtClean="0">
                <a:solidFill>
                  <a:schemeClr val="bg1"/>
                </a:solidFill>
              </a:rPr>
              <a:t>How is climate change affecting permafrost?</a:t>
            </a:r>
            <a:endParaRPr lang="en-US" altLang="en-US" sz="3600" b="1" dirty="0">
              <a:solidFill>
                <a:schemeClr val="bg1"/>
              </a:solidFill>
            </a:endParaRPr>
          </a:p>
        </p:txBody>
      </p:sp>
      <p:sp>
        <p:nvSpPr>
          <p:cNvPr id="2" name="Rectangle 1"/>
          <p:cNvSpPr/>
          <p:nvPr/>
        </p:nvSpPr>
        <p:spPr>
          <a:xfrm>
            <a:off x="6421315" y="1049072"/>
            <a:ext cx="5616414" cy="4524315"/>
          </a:xfrm>
          <a:prstGeom prst="rect">
            <a:avLst/>
          </a:prstGeom>
        </p:spPr>
        <p:txBody>
          <a:bodyPr wrap="square">
            <a:spAutoFit/>
          </a:bodyPr>
          <a:lstStyle/>
          <a:p>
            <a:pPr marL="365760" indent="-365760">
              <a:buSzPct val="120000"/>
              <a:buFont typeface="Arial"/>
              <a:buChar char="•"/>
            </a:pPr>
            <a:r>
              <a:rPr lang="en-US" sz="3200" dirty="0" smtClean="0"/>
              <a:t>Scientific consensus: humans are causing dangerous climate change.</a:t>
            </a:r>
          </a:p>
          <a:p>
            <a:pPr marL="365760" indent="-365760">
              <a:buSzPct val="120000"/>
              <a:buFont typeface="Arial"/>
              <a:buChar char="•"/>
            </a:pPr>
            <a:r>
              <a:rPr lang="en-US" sz="3200" dirty="0"/>
              <a:t>P</a:t>
            </a:r>
            <a:r>
              <a:rPr lang="en-US" sz="3200" dirty="0" smtClean="0"/>
              <a:t>ermafrost is thawing, with serious consequences.</a:t>
            </a:r>
          </a:p>
          <a:p>
            <a:pPr marL="365760" indent="-365760">
              <a:buSzPct val="120000"/>
              <a:buFont typeface="Arial"/>
              <a:buChar char="•"/>
            </a:pPr>
            <a:r>
              <a:rPr lang="en-US" sz="3200" dirty="0" smtClean="0"/>
              <a:t>Watch </a:t>
            </a:r>
            <a:r>
              <a:rPr lang="en-US" sz="3200" dirty="0"/>
              <a:t>a video by the Alfred Wegener Institute </a:t>
            </a:r>
            <a:r>
              <a:rPr lang="en-US" sz="3200" dirty="0" smtClean="0"/>
              <a:t>to learn more: Permafrost </a:t>
            </a:r>
            <a:r>
              <a:rPr lang="en-US" sz="3200" dirty="0"/>
              <a:t>– what is it</a:t>
            </a:r>
            <a:r>
              <a:rPr lang="en-US" sz="3200" dirty="0" smtClean="0"/>
              <a:t>? </a:t>
            </a:r>
            <a:r>
              <a:rPr lang="en-US" sz="3200" dirty="0"/>
              <a:t>(https://</a:t>
            </a:r>
            <a:r>
              <a:rPr lang="en-US" sz="3200" dirty="0" err="1"/>
              <a:t>youtu.be</a:t>
            </a:r>
            <a:r>
              <a:rPr lang="en-US" sz="3200" dirty="0"/>
              <a:t>/</a:t>
            </a:r>
            <a:r>
              <a:rPr lang="en-US" sz="3200" dirty="0" smtClean="0"/>
              <a:t>lxixy1u8GjY)</a:t>
            </a:r>
          </a:p>
        </p:txBody>
      </p:sp>
      <p:sp>
        <p:nvSpPr>
          <p:cNvPr id="5" name="Rectangle 4"/>
          <p:cNvSpPr/>
          <p:nvPr/>
        </p:nvSpPr>
        <p:spPr>
          <a:xfrm>
            <a:off x="241240" y="5383851"/>
            <a:ext cx="5625586" cy="923330"/>
          </a:xfrm>
          <a:prstGeom prst="rect">
            <a:avLst/>
          </a:prstGeom>
        </p:spPr>
        <p:txBody>
          <a:bodyPr wrap="square">
            <a:spAutoFit/>
          </a:bodyPr>
          <a:lstStyle/>
          <a:p>
            <a:r>
              <a:rPr lang="en-US" dirty="0" smtClean="0">
                <a:solidFill>
                  <a:srgbClr val="000000"/>
                </a:solidFill>
              </a:rPr>
              <a:t>Collapsing permafrost (</a:t>
            </a:r>
            <a:r>
              <a:rPr lang="en-US" dirty="0" smtClean="0"/>
              <a:t>From “Measuring </a:t>
            </a:r>
            <a:r>
              <a:rPr lang="en-US" dirty="0"/>
              <a:t>and Forecasting the Response of Alaska’s Terrestrial Ecosystem to a Warming </a:t>
            </a:r>
            <a:r>
              <a:rPr lang="en-US" dirty="0" smtClean="0"/>
              <a:t>Climate,” </a:t>
            </a:r>
            <a:r>
              <a:rPr lang="en-US" dirty="0"/>
              <a:t>By Pearce et al, 2012.</a:t>
            </a:r>
            <a:r>
              <a:rPr lang="en-US" dirty="0"/>
              <a:t> </a:t>
            </a:r>
            <a:r>
              <a:rPr lang="en-US" dirty="0" smtClean="0">
                <a:solidFill>
                  <a:srgbClr val="000000"/>
                </a:solidFill>
              </a:rPr>
              <a:t>) </a:t>
            </a:r>
            <a:endParaRPr lang="en-US" dirty="0">
              <a:solidFill>
                <a:srgbClr val="000000"/>
              </a:solidFill>
            </a:endParaRPr>
          </a:p>
        </p:txBody>
      </p:sp>
    </p:spTree>
    <p:extLst>
      <p:ext uri="{BB962C8B-B14F-4D97-AF65-F5344CB8AC3E}">
        <p14:creationId xmlns:p14="http://schemas.microsoft.com/office/powerpoint/2010/main" val="79831814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0" y="1"/>
            <a:ext cx="12192000" cy="626532"/>
          </a:xfrm>
          <a:solidFill>
            <a:schemeClr val="accent2"/>
          </a:solidFill>
        </p:spPr>
        <p:txBody>
          <a:bodyPr>
            <a:normAutofit/>
          </a:bodyPr>
          <a:lstStyle/>
          <a:p>
            <a:pPr eaLnBrk="1" hangingPunct="1"/>
            <a:r>
              <a:rPr lang="en-US" altLang="en-US" sz="3600" dirty="0" smtClean="0">
                <a:solidFill>
                  <a:schemeClr val="bg1"/>
                </a:solidFill>
              </a:rPr>
              <a:t>Learning Objectives</a:t>
            </a:r>
            <a:endParaRPr lang="en-US" altLang="en-US" sz="3600" b="1" dirty="0">
              <a:solidFill>
                <a:schemeClr val="bg1"/>
              </a:solidFill>
            </a:endParaRPr>
          </a:p>
        </p:txBody>
      </p:sp>
      <p:sp>
        <p:nvSpPr>
          <p:cNvPr id="2" name="Rectangle 1"/>
          <p:cNvSpPr/>
          <p:nvPr/>
        </p:nvSpPr>
        <p:spPr>
          <a:xfrm>
            <a:off x="6850594" y="1095138"/>
            <a:ext cx="4739967" cy="4555093"/>
          </a:xfrm>
          <a:prstGeom prst="rect">
            <a:avLst/>
          </a:prstGeom>
        </p:spPr>
        <p:txBody>
          <a:bodyPr wrap="square">
            <a:spAutoFit/>
          </a:bodyPr>
          <a:lstStyle/>
          <a:p>
            <a:pPr>
              <a:spcBef>
                <a:spcPts val="1200"/>
              </a:spcBef>
            </a:pPr>
            <a:r>
              <a:rPr lang="en-US" sz="4000" dirty="0" smtClean="0"/>
              <a:t>Part II</a:t>
            </a:r>
          </a:p>
          <a:p>
            <a:pPr>
              <a:spcBef>
                <a:spcPts val="1200"/>
              </a:spcBef>
            </a:pPr>
            <a:endParaRPr lang="en-US" sz="4000" dirty="0" smtClean="0"/>
          </a:p>
          <a:p>
            <a:pPr marL="285750" indent="-285750">
              <a:buFont typeface="Arial"/>
              <a:buChar char="•"/>
            </a:pPr>
            <a:r>
              <a:rPr lang="en-US" sz="4000" dirty="0" smtClean="0"/>
              <a:t>Temperature profile of permafrost</a:t>
            </a:r>
          </a:p>
          <a:p>
            <a:pPr marL="742950" lvl="1" indent="-285750">
              <a:buFont typeface="Arial"/>
              <a:buChar char="•"/>
            </a:pPr>
            <a:r>
              <a:rPr lang="en-US" sz="4000" dirty="0" smtClean="0"/>
              <a:t>Over a year</a:t>
            </a:r>
          </a:p>
          <a:p>
            <a:pPr marL="742950" lvl="1" indent="-285750">
              <a:buFont typeface="Arial"/>
              <a:buChar char="•"/>
            </a:pPr>
            <a:r>
              <a:rPr lang="en-US" sz="4000" dirty="0" smtClean="0"/>
              <a:t>Over multiple years</a:t>
            </a:r>
          </a:p>
        </p:txBody>
      </p:sp>
      <p:pic>
        <p:nvPicPr>
          <p:cNvPr id="3" name="Picture 2" descr="permafros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21" y="969921"/>
            <a:ext cx="6598659" cy="4933283"/>
          </a:xfrm>
          <a:prstGeom prst="rect">
            <a:avLst/>
          </a:prstGeom>
        </p:spPr>
      </p:pic>
      <p:sp>
        <p:nvSpPr>
          <p:cNvPr id="5" name="Rectangle 4"/>
          <p:cNvSpPr/>
          <p:nvPr/>
        </p:nvSpPr>
        <p:spPr>
          <a:xfrm>
            <a:off x="187581" y="5988620"/>
            <a:ext cx="6428964" cy="646331"/>
          </a:xfrm>
          <a:prstGeom prst="rect">
            <a:avLst/>
          </a:prstGeom>
        </p:spPr>
        <p:txBody>
          <a:bodyPr wrap="square">
            <a:spAutoFit/>
          </a:bodyPr>
          <a:lstStyle/>
          <a:p>
            <a:r>
              <a:rPr lang="en-US" dirty="0" smtClean="0">
                <a:solidFill>
                  <a:srgbClr val="000000"/>
                </a:solidFill>
              </a:rPr>
              <a:t>Slicing through permafrost </a:t>
            </a:r>
            <a:r>
              <a:rPr lang="en-US" dirty="0">
                <a:solidFill>
                  <a:srgbClr val="000000"/>
                </a:solidFill>
              </a:rPr>
              <a:t>(Image from the International Permafrost Association courtesy of the Global </a:t>
            </a:r>
            <a:r>
              <a:rPr lang="en-US" dirty="0" err="1">
                <a:solidFill>
                  <a:srgbClr val="000000"/>
                </a:solidFill>
              </a:rPr>
              <a:t>Cryosphere</a:t>
            </a:r>
            <a:r>
              <a:rPr lang="en-US" dirty="0">
                <a:solidFill>
                  <a:srgbClr val="000000"/>
                </a:solidFill>
              </a:rPr>
              <a:t> Watch</a:t>
            </a:r>
            <a:endParaRPr lang="en-US" dirty="0">
              <a:solidFill>
                <a:srgbClr val="000000"/>
              </a:solidFill>
            </a:endParaRPr>
          </a:p>
        </p:txBody>
      </p:sp>
    </p:spTree>
    <p:extLst>
      <p:ext uri="{BB962C8B-B14F-4D97-AF65-F5344CB8AC3E}">
        <p14:creationId xmlns:p14="http://schemas.microsoft.com/office/powerpoint/2010/main" val="149140127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0" y="1"/>
            <a:ext cx="12192000" cy="626532"/>
          </a:xfrm>
          <a:solidFill>
            <a:schemeClr val="accent2"/>
          </a:solidFill>
        </p:spPr>
        <p:txBody>
          <a:bodyPr>
            <a:normAutofit/>
          </a:bodyPr>
          <a:lstStyle/>
          <a:p>
            <a:pPr eaLnBrk="1" hangingPunct="1"/>
            <a:r>
              <a:rPr lang="en-US" altLang="en-US" sz="3600" dirty="0" smtClean="0">
                <a:solidFill>
                  <a:schemeClr val="bg1"/>
                </a:solidFill>
              </a:rPr>
              <a:t>Temperature profile of permafrost</a:t>
            </a:r>
            <a:endParaRPr lang="en-US" altLang="en-US" sz="3600" b="1" dirty="0">
              <a:solidFill>
                <a:schemeClr val="bg1"/>
              </a:solidFill>
            </a:endParaRPr>
          </a:p>
        </p:txBody>
      </p:sp>
      <p:pic>
        <p:nvPicPr>
          <p:cNvPr id="4" name="Picture 3" descr="permafrost_temperature_profiles.png"/>
          <p:cNvPicPr>
            <a:picLocks noChangeAspect="1"/>
          </p:cNvPicPr>
          <p:nvPr/>
        </p:nvPicPr>
        <p:blipFill rotWithShape="1">
          <a:blip r:embed="rId3">
            <a:extLst>
              <a:ext uri="{28A0092B-C50C-407E-A947-70E740481C1C}">
                <a14:useLocalDpi xmlns:a14="http://schemas.microsoft.com/office/drawing/2010/main" val="0"/>
              </a:ext>
            </a:extLst>
          </a:blip>
          <a:srcRect l="2053"/>
          <a:stretch/>
        </p:blipFill>
        <p:spPr>
          <a:xfrm>
            <a:off x="0" y="822000"/>
            <a:ext cx="11941587" cy="6036000"/>
          </a:xfrm>
          <a:prstGeom prst="rect">
            <a:avLst/>
          </a:prstGeom>
        </p:spPr>
      </p:pic>
    </p:spTree>
    <p:extLst>
      <p:ext uri="{BB962C8B-B14F-4D97-AF65-F5344CB8AC3E}">
        <p14:creationId xmlns:p14="http://schemas.microsoft.com/office/powerpoint/2010/main" val="52679870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0" y="1"/>
            <a:ext cx="12192000" cy="626532"/>
          </a:xfrm>
          <a:solidFill>
            <a:schemeClr val="accent2"/>
          </a:solidFill>
        </p:spPr>
        <p:txBody>
          <a:bodyPr>
            <a:normAutofit/>
          </a:bodyPr>
          <a:lstStyle/>
          <a:p>
            <a:pPr eaLnBrk="1" hangingPunct="1"/>
            <a:r>
              <a:rPr lang="en-US" altLang="en-US" sz="3600" dirty="0" smtClean="0">
                <a:solidFill>
                  <a:schemeClr val="bg1"/>
                </a:solidFill>
              </a:rPr>
              <a:t>Learning Objectives</a:t>
            </a:r>
            <a:endParaRPr lang="en-US" altLang="en-US" sz="3600" b="1" dirty="0">
              <a:solidFill>
                <a:schemeClr val="bg1"/>
              </a:solidFill>
            </a:endParaRPr>
          </a:p>
        </p:txBody>
      </p:sp>
      <p:sp>
        <p:nvSpPr>
          <p:cNvPr id="2" name="Rectangle 1"/>
          <p:cNvSpPr/>
          <p:nvPr/>
        </p:nvSpPr>
        <p:spPr>
          <a:xfrm>
            <a:off x="830052" y="897831"/>
            <a:ext cx="10331229" cy="3939540"/>
          </a:xfrm>
          <a:prstGeom prst="rect">
            <a:avLst/>
          </a:prstGeom>
        </p:spPr>
        <p:txBody>
          <a:bodyPr wrap="square">
            <a:spAutoFit/>
          </a:bodyPr>
          <a:lstStyle/>
          <a:p>
            <a:pPr>
              <a:spcBef>
                <a:spcPts val="1200"/>
              </a:spcBef>
            </a:pPr>
            <a:r>
              <a:rPr lang="en-US" sz="4000" dirty="0" smtClean="0"/>
              <a:t>Part III</a:t>
            </a:r>
          </a:p>
          <a:p>
            <a:pPr>
              <a:spcBef>
                <a:spcPts val="1200"/>
              </a:spcBef>
            </a:pPr>
            <a:endParaRPr lang="en-US" sz="4000" dirty="0" smtClean="0"/>
          </a:p>
          <a:p>
            <a:pPr marL="285750" indent="-285750">
              <a:buFont typeface="Arial"/>
              <a:buChar char="•"/>
            </a:pPr>
            <a:r>
              <a:rPr lang="en-US" sz="4000" dirty="0" smtClean="0"/>
              <a:t>What is heat flux?</a:t>
            </a:r>
          </a:p>
          <a:p>
            <a:pPr marL="285750" indent="-285750">
              <a:buFont typeface="Arial"/>
              <a:buChar char="•"/>
            </a:pPr>
            <a:r>
              <a:rPr lang="en-US" sz="4000" dirty="0" smtClean="0"/>
              <a:t>Calculating heat </a:t>
            </a:r>
            <a:r>
              <a:rPr lang="en-US" sz="4000" dirty="0"/>
              <a:t>flow through </a:t>
            </a:r>
            <a:r>
              <a:rPr lang="en-US" sz="4000" dirty="0" smtClean="0"/>
              <a:t>permafrost.</a:t>
            </a:r>
          </a:p>
          <a:p>
            <a:pPr marL="285750" indent="-285750">
              <a:buFont typeface="Arial"/>
              <a:buChar char="•"/>
            </a:pPr>
            <a:r>
              <a:rPr lang="en-US" sz="4000" dirty="0" smtClean="0"/>
              <a:t>Examining changing heat flux in </a:t>
            </a:r>
            <a:r>
              <a:rPr lang="en-US" sz="4000" dirty="0"/>
              <a:t>permafrost </a:t>
            </a:r>
            <a:r>
              <a:rPr lang="en-US" sz="4000" dirty="0" smtClean="0"/>
              <a:t>over multiple years.</a:t>
            </a:r>
            <a:endParaRPr lang="en-US" sz="4000" dirty="0"/>
          </a:p>
        </p:txBody>
      </p:sp>
    </p:spTree>
    <p:extLst>
      <p:ext uri="{BB962C8B-B14F-4D97-AF65-F5344CB8AC3E}">
        <p14:creationId xmlns:p14="http://schemas.microsoft.com/office/powerpoint/2010/main" val="203723923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4495</TotalTime>
  <Words>1375</Words>
  <Application>Microsoft Macintosh PowerPoint</Application>
  <PresentationFormat>Custom</PresentationFormat>
  <Paragraphs>241</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Heat Flux through Permafrost  By Penny Rowe and Steven Neshyba Polar ENgagement through GUided INquiry (PENGUIN)</vt:lpstr>
      <vt:lpstr>Learning Objectives</vt:lpstr>
      <vt:lpstr>Learning Objectives</vt:lpstr>
      <vt:lpstr>What is Permafrost?</vt:lpstr>
      <vt:lpstr>Where does permafrost occur?</vt:lpstr>
      <vt:lpstr>How is climate change affecting permafrost?</vt:lpstr>
      <vt:lpstr>Learning Objectives</vt:lpstr>
      <vt:lpstr>Temperature profile of permafrost</vt:lpstr>
      <vt:lpstr>Learning Objectives</vt:lpstr>
      <vt:lpstr>What is heat flux?</vt:lpstr>
      <vt:lpstr>Heat flux</vt:lpstr>
      <vt:lpstr>Heat flux</vt:lpstr>
      <vt:lpstr>Model of temperature profile through permafrost</vt:lpstr>
      <vt:lpstr>Heat flux</vt:lpstr>
      <vt:lpstr>Thermal conductivity</vt:lpstr>
      <vt:lpstr>Thermal conductivity</vt:lpstr>
      <vt:lpstr>Thermal conductivity</vt:lpstr>
      <vt:lpstr>Heat flux</vt:lpstr>
      <vt:lpstr>Math: the analytic derivative</vt:lpstr>
      <vt:lpstr>Math: the numerical derivative</vt:lpstr>
      <vt:lpstr>Permafrost module</vt:lpstr>
      <vt:lpstr>Permafrost module</vt:lpstr>
      <vt:lpstr>Acknowledgements</vt:lpstr>
      <vt:lpstr>Check out other PENGUIN modules</vt:lpstr>
      <vt:lpstr>Extra slides</vt:lpstr>
      <vt:lpstr>Learning Objectives</vt:lpstr>
      <vt:lpstr>Model of temperature profile through permafrost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Temperature using models with and without forcing</dc:title>
  <dc:creator>Microsoft Office User</dc:creator>
  <cp:lastModifiedBy>Penny Rowe</cp:lastModifiedBy>
  <cp:revision>343</cp:revision>
  <dcterms:created xsi:type="dcterms:W3CDTF">2019-01-11T03:35:19Z</dcterms:created>
  <dcterms:modified xsi:type="dcterms:W3CDTF">2020-09-02T22:30:15Z</dcterms:modified>
</cp:coreProperties>
</file>