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18" r:id="rId3"/>
    <p:sldId id="559" r:id="rId4"/>
    <p:sldId id="679" r:id="rId5"/>
    <p:sldId id="680" r:id="rId6"/>
    <p:sldId id="42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00"/>
    <a:srgbClr val="0000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48"/>
  </p:normalViewPr>
  <p:slideViewPr>
    <p:cSldViewPr snapToGrid="0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2021/10/15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855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30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893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138793" y="99517"/>
            <a:ext cx="6801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https://pixabay.com/vectors/magnifying-glass-magnifier-glass-189254/</a:t>
            </a:r>
          </a:p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zh.wikipedia.org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/wiki/Linux</a:t>
            </a:r>
            <a:endParaRPr lang="zh-TW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573DCF5-AF96-7E47-ADB1-DD82D09C40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7877" y="3804744"/>
            <a:ext cx="2926499" cy="3511799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957DAA-4F95-8D44-8779-4454330591F5}"/>
              </a:ext>
            </a:extLst>
          </p:cNvPr>
          <p:cNvGrpSpPr/>
          <p:nvPr userDrawn="1"/>
        </p:nvGrpSpPr>
        <p:grpSpPr>
          <a:xfrm>
            <a:off x="7588469" y="-1076420"/>
            <a:ext cx="6668545" cy="6785165"/>
            <a:chOff x="8180279" y="-801226"/>
            <a:chExt cx="5578901" cy="5676465"/>
          </a:xfrm>
        </p:grpSpPr>
        <p:pic>
          <p:nvPicPr>
            <p:cNvPr id="14" name="圖片 13" descr="一張含有 光, 食物, 畫畫 的圖片&#10;&#10;自動產生的描述">
              <a:extLst>
                <a:ext uri="{FF2B5EF4-FFF2-40B4-BE49-F238E27FC236}">
                  <a16:creationId xmlns:a16="http://schemas.microsoft.com/office/drawing/2014/main" id="{5B016B0D-7D4A-8E4B-8332-6FDD25BD2C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8430440" y="64349"/>
              <a:ext cx="2539290" cy="2976246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B0404A1-A376-9943-96A8-7999D74F6C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 rot="15300000">
              <a:off x="8131497" y="-752444"/>
              <a:ext cx="5676465" cy="5578901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71986">
                <a:schemeClr val="accent5">
                  <a:lumMod val="75000"/>
                </a:schemeClr>
              </a:gs>
              <a:gs pos="58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0515600" cy="6242515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48000">
                <a:srgbClr val="C00000"/>
              </a:gs>
              <a:gs pos="0">
                <a:srgbClr val="C00000"/>
              </a:gs>
              <a:gs pos="81000">
                <a:schemeClr val="bg1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TW" altLang="en-US" dirty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</a:defRPr>
            </a:lvl1pPr>
          </a:lstStyle>
          <a:p>
            <a:pPr lvl="0"/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作業八：</a:t>
            </a:r>
            <a:br>
              <a:rPr kumimoji="1" lang="en-US" altLang="zh-CN" dirty="0"/>
            </a:br>
            <a:r>
              <a:rPr lang="zh-TW" altLang="zh-TW" dirty="0"/>
              <a:t>從使用者模式追蹤到核心模式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</a:t>
            </a:r>
            <a:r>
              <a:rPr kumimoji="1" lang="zh-CN" altLang="en-US" b="1" dirty="0">
                <a:solidFill>
                  <a:srgbClr val="FF0000"/>
                </a:solidFill>
              </a:rPr>
              <a:t>大叔</a:t>
            </a:r>
            <a:r>
              <a:rPr kumimoji="1" lang="zh-TW" altLang="en-US" dirty="0"/>
              <a:t>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6065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ECDA-0FA6-FA41-8B72-39C3715E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作業目標及負責助教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B38-CA28-7A4F-8252-17BC8AB5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作業目標：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zh-TW" dirty="0"/>
              <a:t>了解作業系統對上層軟體提供的進入點（錯誤、</a:t>
            </a:r>
            <a:r>
              <a:rPr lang="en-US" altLang="zh-TW" dirty="0"/>
              <a:t>system call</a:t>
            </a:r>
            <a:r>
              <a:rPr lang="zh-TW" altLang="zh-TW" dirty="0"/>
              <a:t>、</a:t>
            </a:r>
            <a:r>
              <a:rPr lang="en-US" altLang="zh-TW" dirty="0"/>
              <a:t>breakpoint</a:t>
            </a:r>
            <a:r>
              <a:rPr lang="zh-TW" altLang="zh-TW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TW" altLang="zh-TW" dirty="0"/>
              <a:t>與作業三、四合併在一起，進一步的了解</a:t>
            </a:r>
            <a:r>
              <a:rPr lang="en-US" altLang="zh-TW" dirty="0"/>
              <a:t>system call</a:t>
            </a:r>
            <a:r>
              <a:rPr lang="zh-TW" altLang="zh-TW" dirty="0"/>
              <a:t>從</a:t>
            </a:r>
            <a:r>
              <a:rPr lang="en-US" altLang="zh-TW" dirty="0"/>
              <a:t>user space</a:t>
            </a:r>
            <a:r>
              <a:rPr lang="zh-TW" altLang="zh-TW" dirty="0"/>
              <a:t>到</a:t>
            </a:r>
            <a:r>
              <a:rPr lang="en-US" altLang="zh-TW" dirty="0"/>
              <a:t>kernel space</a:t>
            </a:r>
            <a:r>
              <a:rPr lang="zh-TW" altLang="zh-TW" dirty="0"/>
              <a:t>如何運作。</a:t>
            </a:r>
          </a:p>
        </p:txBody>
      </p:sp>
    </p:spTree>
    <p:extLst>
      <p:ext uri="{BB962C8B-B14F-4D97-AF65-F5344CB8AC3E}">
        <p14:creationId xmlns:p14="http://schemas.microsoft.com/office/powerpoint/2010/main" val="30432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213DB-BCE0-E34F-8078-DF033BAC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撰寫程式碼或者直接使用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0644A-AF06-8142-850E-9525FE53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只要能夠呼叫</a:t>
            </a:r>
            <a:r>
              <a:rPr kumimoji="1" lang="en-US" altLang="zh-TW" dirty="0"/>
              <a:t> system call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一定要知道呼叫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時的</a:t>
            </a:r>
            <a:r>
              <a:rPr kumimoji="1" lang="en-US" altLang="zh-TW" dirty="0"/>
              <a:t>address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因為屆時會放到</a:t>
            </a:r>
            <a:r>
              <a:rPr kumimoji="1" lang="en-US" altLang="zh-TW" dirty="0"/>
              <a:t>『Linux in QEMU』</a:t>
            </a:r>
            <a:r>
              <a:rPr kumimoji="1" lang="zh-TW" altLang="en-US" dirty="0"/>
              <a:t>去跑，使用靜態編譯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en-US" altLang="zh-TW" dirty="0" err="1"/>
              <a:t>gcc</a:t>
            </a:r>
            <a:r>
              <a:rPr kumimoji="1" lang="en-US" altLang="zh-TW" dirty="0"/>
              <a:t> –g --static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19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166075A-12FC-4E4A-BCC2-2559EAA1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87B797-FB84-ED41-9BB7-CD3C5D34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6" y="0"/>
            <a:ext cx="9355016" cy="6858000"/>
          </a:xfrm>
          <a:solidFill>
            <a:srgbClr val="FFFFFF">
              <a:alpha val="72157"/>
            </a:srgbClr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call_sys</a:t>
            </a:r>
            <a:r>
              <a:rPr lang="en" altLang="zh-TW" sz="1600" dirty="0">
                <a:solidFill>
                  <a:srgbClr val="0F68A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600" dirty="0">
                <a:solidFill>
                  <a:srgbClr val="C41A16"/>
                </a:solidFill>
                <a:latin typeface="Menlo" panose="020B0609030804020204" pitchFamily="49" charset="0"/>
              </a:rPr>
              <a:t>全世界，你好</a:t>
            </a:r>
            <a:r>
              <a:rPr lang="en-US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n"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strlen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5D6C79"/>
                </a:solidFill>
                <a:latin typeface="Menlo" panose="020B0609030804020204" pitchFamily="49" charset="0"/>
              </a:rPr>
              <a:t>注意我宣告為</a:t>
            </a:r>
            <a:r>
              <a:rPr lang="en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long</a:t>
            </a:r>
            <a:r>
              <a:rPr lang="zh-TW" altLang="en" sz="1600" dirty="0">
                <a:solidFill>
                  <a:srgbClr val="5D6C79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600" dirty="0">
                <a:solidFill>
                  <a:srgbClr val="5D6C79"/>
                </a:solidFill>
                <a:latin typeface="Menlo" panose="020B0609030804020204" pitchFamily="49" charset="0"/>
              </a:rPr>
              <a:t>因為</a:t>
            </a:r>
            <a:r>
              <a:rPr lang="en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long</a:t>
            </a:r>
            <a:r>
              <a:rPr lang="zh-TW" altLang="en-US" sz="1600" dirty="0">
                <a:solidFill>
                  <a:srgbClr val="5D6C79"/>
                </a:solidFill>
                <a:latin typeface="Menlo" panose="020B0609030804020204" pitchFamily="49" charset="0"/>
              </a:rPr>
              <a:t>是</a:t>
            </a:r>
            <a:r>
              <a:rPr lang="en-US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64</a:t>
            </a:r>
            <a:r>
              <a:rPr lang="zh-TW" altLang="en-US" sz="1600" dirty="0">
                <a:solidFill>
                  <a:srgbClr val="5D6C79"/>
                </a:solidFill>
                <a:latin typeface="Menlo" panose="020B0609030804020204" pitchFamily="49" charset="0"/>
              </a:rPr>
              <a:t>位元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9B2393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6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9B2393"/>
                </a:solidFill>
                <a:latin typeface="Menlo" panose="020B0609030804020204" pitchFamily="49" charset="0"/>
              </a:rPr>
              <a:t> (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"mov $1, %%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   //system call number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        "mov $2, %%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rdi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\n"   </a:t>
            </a:r>
            <a:r>
              <a:rPr lang="en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//stderr</a:t>
            </a:r>
            <a:endParaRPr lang="en" altLang="zh-TW" sz="16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        "mov %1, %%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rsi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\n"   </a:t>
            </a:r>
            <a:r>
              <a:rPr lang="en" altLang="zh-TW" sz="1600" dirty="0">
                <a:solidFill>
                  <a:srgbClr val="5D6C79"/>
                </a:solidFill>
                <a:latin typeface="Menlo" panose="020B0609030804020204" pitchFamily="49" charset="0"/>
              </a:rPr>
              <a:t>//</a:t>
            </a:r>
            <a:endParaRPr lang="en" altLang="zh-TW" sz="16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        "mov %2, %%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        "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syscall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        "mov %%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:  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(ret)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: 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        : "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", "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", "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", "</a:t>
            </a:r>
            <a:r>
              <a:rPr lang="en" altLang="zh-TW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C41A16"/>
                </a:solidFill>
                <a:latin typeface="Menlo" panose="020B0609030804020204" pitchFamily="49" charset="0"/>
              </a:rPr>
              <a:t>"%p\n"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call_sys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getchar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call_sys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4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226BFA5-838E-9146-9D7C-3C5D0DB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追蹤</a:t>
            </a:r>
            <a:r>
              <a:rPr lang="en-US" altLang="zh-TW" dirty="0"/>
              <a:t>system call</a:t>
            </a:r>
            <a:r>
              <a:rPr lang="zh-TW" altLang="en-US" dirty="0"/>
              <a:t>的流程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E81F228-EEFF-7E48-828A-44681A8B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kumimoji="1" lang="en-US" altLang="zh-TW" dirty="0"/>
              <a:t>『Linux in QEMU - debug』</a:t>
            </a:r>
            <a:r>
              <a:rPr kumimoji="1" lang="zh-TW" altLang="en-US" dirty="0"/>
              <a:t>中執行前一頁的程式碼</a:t>
            </a:r>
            <a:endParaRPr kumimoji="1" lang="en-US" altLang="zh-TW" dirty="0"/>
          </a:p>
          <a:p>
            <a:r>
              <a:rPr kumimoji="1" lang="zh-TW" altLang="en-US" dirty="0"/>
              <a:t>讓</a:t>
            </a:r>
            <a:r>
              <a:rPr kumimoji="1" lang="en-US" altLang="zh-TW" dirty="0"/>
              <a:t>『Linux in QEMU - debug』</a:t>
            </a:r>
            <a:r>
              <a:rPr kumimoji="1" lang="zh-TW" altLang="en-US" dirty="0"/>
              <a:t>完成開機</a:t>
            </a:r>
            <a:endParaRPr kumimoji="1" lang="en-US" altLang="zh-TW" dirty="0"/>
          </a:p>
          <a:p>
            <a:r>
              <a:rPr kumimoji="1" lang="zh-TW" altLang="en-US" dirty="0"/>
              <a:t>執行應用程式</a:t>
            </a:r>
            <a:endParaRPr kumimoji="1" lang="en-US" altLang="zh-TW" dirty="0"/>
          </a:p>
          <a:p>
            <a:r>
              <a:rPr kumimoji="1" lang="zh-TW" altLang="en-US" dirty="0"/>
              <a:t>設定中斷點在</a:t>
            </a:r>
            <a:r>
              <a:rPr kumimoji="1" lang="en-US" altLang="zh-TW" dirty="0" err="1"/>
              <a:t>call_sys</a:t>
            </a:r>
            <a:endParaRPr kumimoji="1" lang="en-US" altLang="zh-TW" dirty="0"/>
          </a:p>
          <a:p>
            <a:r>
              <a:rPr kumimoji="1" lang="zh-TW" altLang="en-US" dirty="0"/>
              <a:t>使用「</a:t>
            </a:r>
            <a:r>
              <a:rPr kumimoji="1" lang="en-US" altLang="zh-TW" dirty="0" err="1"/>
              <a:t>si</a:t>
            </a:r>
            <a:r>
              <a:rPr kumimoji="1" lang="zh-TW" altLang="en-US" dirty="0"/>
              <a:t>」的方式追蹤</a:t>
            </a:r>
            <a:endParaRPr kumimoji="1" lang="en-US" altLang="zh-TW" dirty="0"/>
          </a:p>
          <a:p>
            <a:r>
              <a:rPr kumimoji="1" lang="zh-TW" altLang="en-US" dirty="0"/>
              <a:t>可以在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中使用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切換「執行檔」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我們追蹤的程式有二個，分別是</a:t>
            </a:r>
            <a:r>
              <a:rPr kumimoji="1" lang="en-US" altLang="zh-TW" dirty="0" err="1"/>
              <a:t>call_sys</a:t>
            </a:r>
            <a:r>
              <a:rPr kumimoji="1" lang="zh-TW" altLang="en-US" dirty="0"/>
              <a:t>，及</a:t>
            </a:r>
            <a:r>
              <a:rPr kumimoji="1" lang="en-US" altLang="zh-TW" dirty="0"/>
              <a:t>Linux kernel</a:t>
            </a:r>
            <a:r>
              <a:rPr kumimoji="1" lang="zh-TW" altLang="en-US" dirty="0"/>
              <a:t>，因此需要切換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583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71776-51D6-0E4C-BCBB-457CD357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作業繳交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2695B-C9A1-5B46-813B-0E5E4AC5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zh-TW" dirty="0"/>
              <a:t>設定中斷點在</a:t>
            </a:r>
            <a:r>
              <a:rPr lang="en-US" altLang="zh-TW" dirty="0" err="1"/>
              <a:t>test_syscall</a:t>
            </a:r>
            <a:r>
              <a:rPr lang="zh-TW" altLang="zh-TW" dirty="0"/>
              <a:t>發出</a:t>
            </a:r>
            <a:r>
              <a:rPr lang="en-US" altLang="zh-TW" dirty="0"/>
              <a:t>system call</a:t>
            </a:r>
            <a:r>
              <a:rPr lang="zh-TW" altLang="zh-TW" dirty="0"/>
              <a:t>之前，請在這個地方截圖</a:t>
            </a:r>
          </a:p>
          <a:p>
            <a:pPr lvl="0"/>
            <a:r>
              <a:rPr lang="zh-TW" altLang="zh-TW" dirty="0"/>
              <a:t>使用單步追蹤（</a:t>
            </a:r>
            <a:r>
              <a:rPr lang="en-US" altLang="zh-TW" dirty="0" err="1"/>
              <a:t>si</a:t>
            </a:r>
            <a:r>
              <a:rPr lang="zh-TW" altLang="zh-TW" dirty="0"/>
              <a:t>），直到</a:t>
            </a:r>
            <a:r>
              <a:rPr lang="en-US" altLang="zh-TW" dirty="0"/>
              <a:t>Linux kernel</a:t>
            </a:r>
            <a:r>
              <a:rPr lang="zh-TW" altLang="zh-TW" dirty="0"/>
              <a:t>，請在進入</a:t>
            </a:r>
            <a:r>
              <a:rPr lang="en-US" altLang="zh-TW" dirty="0"/>
              <a:t>Linux kernel</a:t>
            </a:r>
            <a:r>
              <a:rPr lang="zh-TW" altLang="zh-TW" dirty="0"/>
              <a:t>時截圖</a:t>
            </a:r>
          </a:p>
          <a:p>
            <a:pPr lvl="0"/>
            <a:r>
              <a:rPr lang="zh-TW" altLang="zh-TW" dirty="0"/>
              <a:t>請說明</a:t>
            </a:r>
            <a:r>
              <a:rPr lang="en-US" altLang="zh-TW" dirty="0"/>
              <a:t>Linux kernel</a:t>
            </a:r>
            <a:r>
              <a:rPr lang="zh-TW" altLang="zh-TW" dirty="0"/>
              <a:t>如何用</a:t>
            </a:r>
            <a:r>
              <a:rPr lang="en-US" altLang="zh-TW" dirty="0"/>
              <a:t>RAX</a:t>
            </a:r>
            <a:r>
              <a:rPr lang="zh-TW" altLang="zh-TW" dirty="0"/>
              <a:t>暫存器判斷要呼叫哪個</a:t>
            </a:r>
            <a:r>
              <a:rPr lang="en-US" altLang="zh-TW" dirty="0"/>
              <a:t>Linux</a:t>
            </a:r>
            <a:r>
              <a:rPr lang="zh-TW" altLang="zh-TW" dirty="0"/>
              <a:t>內部的函數</a:t>
            </a:r>
          </a:p>
          <a:p>
            <a:r>
              <a:rPr lang="zh-TW" altLang="zh-TW" dirty="0"/>
              <a:t>請大致說明作業系統如何處理</a:t>
            </a:r>
            <a:r>
              <a:rPr lang="en-US" altLang="zh-TW" dirty="0"/>
              <a:t>write</a:t>
            </a:r>
            <a:r>
              <a:rPr lang="zh-TW" altLang="zh-TW" dirty="0"/>
              <a:t>。</a:t>
            </a:r>
            <a:endParaRPr lang="en-US" altLang="zh-TW" dirty="0"/>
          </a:p>
          <a:p>
            <a:r>
              <a:rPr lang="zh-TW" altLang="en-US" dirty="0"/>
              <a:t>將上述的東西寫成文件，並以「</a:t>
            </a:r>
            <a:r>
              <a:rPr lang="en-US" altLang="zh-TW" dirty="0"/>
              <a:t>pdf</a:t>
            </a:r>
            <a:r>
              <a:rPr lang="zh-TW" altLang="en-US" dirty="0"/>
              <a:t>」的方式繳交，詳細繳交方式由助教公布</a:t>
            </a:r>
          </a:p>
        </p:txBody>
      </p:sp>
    </p:spTree>
    <p:extLst>
      <p:ext uri="{BB962C8B-B14F-4D97-AF65-F5344CB8AC3E}">
        <p14:creationId xmlns:p14="http://schemas.microsoft.com/office/powerpoint/2010/main" val="196977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479</Words>
  <Application>Microsoft Macintosh PowerPoint</Application>
  <PresentationFormat>寬螢幕</PresentationFormat>
  <Paragraphs>51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Light</vt:lpstr>
      <vt:lpstr>Microsoft YaHei Light</vt:lpstr>
      <vt:lpstr>Noto Sans CJK SC Light</vt:lpstr>
      <vt:lpstr>PingFang TC Thin</vt:lpstr>
      <vt:lpstr>Arial</vt:lpstr>
      <vt:lpstr>Consolas</vt:lpstr>
      <vt:lpstr>Menlo</vt:lpstr>
      <vt:lpstr>Office 佈景主題</vt:lpstr>
      <vt:lpstr>作業八： 從使用者模式追蹤到核心模式</vt:lpstr>
      <vt:lpstr>作業目標及負責助教</vt:lpstr>
      <vt:lpstr>撰寫程式碼或者直接使用</vt:lpstr>
      <vt:lpstr>程式碼</vt:lpstr>
      <vt:lpstr>追蹤system call的流程</vt:lpstr>
      <vt:lpstr>作業繳交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Shiwu Lo</cp:lastModifiedBy>
  <cp:revision>71</cp:revision>
  <dcterms:created xsi:type="dcterms:W3CDTF">2018-12-19T10:35:55Z</dcterms:created>
  <dcterms:modified xsi:type="dcterms:W3CDTF">2021-10-15T08:07:08Z</dcterms:modified>
</cp:coreProperties>
</file>