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1"/>
  </p:notesMasterIdLst>
  <p:handoutMasterIdLst>
    <p:handoutMasterId r:id="rId22"/>
  </p:handoutMasterIdLst>
  <p:sldIdLst>
    <p:sldId id="401" r:id="rId5"/>
    <p:sldId id="403" r:id="rId6"/>
    <p:sldId id="416" r:id="rId7"/>
    <p:sldId id="402" r:id="rId8"/>
    <p:sldId id="411" r:id="rId9"/>
    <p:sldId id="417" r:id="rId10"/>
    <p:sldId id="444" r:id="rId11"/>
    <p:sldId id="441" r:id="rId12"/>
    <p:sldId id="442" r:id="rId13"/>
    <p:sldId id="412" r:id="rId14"/>
    <p:sldId id="446" r:id="rId15"/>
    <p:sldId id="445" r:id="rId16"/>
    <p:sldId id="448" r:id="rId17"/>
    <p:sldId id="449" r:id="rId18"/>
    <p:sldId id="447" r:id="rId19"/>
    <p:sldId id="418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D5F"/>
    <a:srgbClr val="8BD3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994" y="72"/>
      </p:cViewPr>
      <p:guideLst>
        <p:guide orient="horz" pos="2160"/>
        <p:guide pos="672"/>
        <p:guide pos="7008"/>
        <p:guide orient="horz" pos="1824"/>
      </p:guideLst>
    </p:cSldViewPr>
  </p:slideViewPr>
  <p:outlineViewPr>
    <p:cViewPr>
      <p:scale>
        <a:sx n="33" d="100"/>
        <a:sy n="33" d="100"/>
      </p:scale>
      <p:origin x="0" y="-1565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8784"/>
    </p:cViewPr>
  </p:sorterViewPr>
  <p:notesViewPr>
    <p:cSldViewPr snapToGrid="0">
      <p:cViewPr varScale="1">
        <p:scale>
          <a:sx n="44" d="100"/>
          <a:sy n="44" d="100"/>
        </p:scale>
        <p:origin x="133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526EEC-E87D-41D9-A2AC-F724F5BC0F5F}" type="datetime1">
              <a:rPr lang="ko-KR" altLang="en-US" smtClean="0">
                <a:latin typeface="+mj-ea"/>
                <a:ea typeface="+mj-ea"/>
              </a:rPr>
              <a:t>2021-03-17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C8585B-1B17-4A9E-A008-EC462108563C}" type="datetime1">
              <a:rPr lang="ko-KR" altLang="en-US" smtClean="0"/>
              <a:pPr/>
              <a:t>2021-03-17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D0EDF81-139F-488C-872B-4720FBA6BF9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지금부터 </a:t>
            </a:r>
            <a:r>
              <a:rPr lang="en-US" altLang="ko-KR" dirty="0">
                <a:latin typeface="+mj-ea"/>
                <a:ea typeface="+mj-ea"/>
              </a:rPr>
              <a:t>RNN </a:t>
            </a:r>
            <a:r>
              <a:rPr lang="ko-KR" altLang="en-US" dirty="0">
                <a:latin typeface="+mj-ea"/>
                <a:ea typeface="+mj-ea"/>
              </a:rPr>
              <a:t>관련 내용에 대해서 발표를 하도록 하겠습니다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이러한 </a:t>
            </a:r>
            <a:r>
              <a:rPr lang="en-US" altLang="ko-KR" dirty="0">
                <a:latin typeface="+mj-ea"/>
                <a:ea typeface="+mj-ea"/>
              </a:rPr>
              <a:t>RNN </a:t>
            </a:r>
            <a:r>
              <a:rPr lang="ko-KR" altLang="en-US" dirty="0">
                <a:latin typeface="+mj-ea"/>
                <a:ea typeface="+mj-ea"/>
              </a:rPr>
              <a:t>구조는 대표적으로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개의 변형된 형태를 띄는데</a:t>
            </a:r>
            <a:r>
              <a:rPr lang="en-US" altLang="ko-KR" dirty="0">
                <a:latin typeface="+mj-ea"/>
                <a:ea typeface="+mj-ea"/>
              </a:rPr>
              <a:t>, one-to-one, one-to-many, many-to-one, </a:t>
            </a:r>
            <a:r>
              <a:rPr lang="ko-KR" altLang="en-US" dirty="0">
                <a:latin typeface="+mj-ea"/>
                <a:ea typeface="+mj-ea"/>
              </a:rPr>
              <a:t>그리고 뒤에서 보게 될 </a:t>
            </a:r>
            <a:r>
              <a:rPr lang="en-US" altLang="ko-KR" dirty="0">
                <a:latin typeface="+mj-ea"/>
                <a:ea typeface="+mj-ea"/>
              </a:rPr>
              <a:t>many-to-one</a:t>
            </a:r>
            <a:r>
              <a:rPr lang="ko-KR" altLang="en-US" dirty="0">
                <a:latin typeface="+mj-ea"/>
                <a:ea typeface="+mj-ea"/>
              </a:rPr>
              <a:t>과 </a:t>
            </a:r>
            <a:r>
              <a:rPr lang="en-US" altLang="ko-KR" dirty="0">
                <a:latin typeface="+mj-ea"/>
                <a:ea typeface="+mj-ea"/>
              </a:rPr>
              <a:t>many-to-many</a:t>
            </a:r>
            <a:r>
              <a:rPr lang="ko-KR" altLang="en-US" dirty="0">
                <a:latin typeface="+mj-ea"/>
                <a:ea typeface="+mj-ea"/>
              </a:rPr>
              <a:t>로 구성된다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853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이러한 </a:t>
            </a:r>
            <a:r>
              <a:rPr lang="en-US" altLang="ko-KR" dirty="0">
                <a:latin typeface="+mj-ea"/>
                <a:ea typeface="+mj-ea"/>
              </a:rPr>
              <a:t>RNN </a:t>
            </a:r>
            <a:r>
              <a:rPr lang="ko-KR" altLang="en-US" dirty="0">
                <a:latin typeface="+mj-ea"/>
                <a:ea typeface="+mj-ea"/>
              </a:rPr>
              <a:t>구조는 대표적으로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개의 변형된 형태를 띄는데</a:t>
            </a:r>
            <a:r>
              <a:rPr lang="en-US" altLang="ko-KR" dirty="0">
                <a:latin typeface="+mj-ea"/>
                <a:ea typeface="+mj-ea"/>
              </a:rPr>
              <a:t>, one-to-one, one-to-many, many-to-one, </a:t>
            </a:r>
            <a:r>
              <a:rPr lang="ko-KR" altLang="en-US" dirty="0">
                <a:latin typeface="+mj-ea"/>
                <a:ea typeface="+mj-ea"/>
              </a:rPr>
              <a:t>그리고 뒤에서 보게 될 </a:t>
            </a:r>
            <a:r>
              <a:rPr lang="en-US" altLang="ko-KR" dirty="0">
                <a:latin typeface="+mj-ea"/>
                <a:ea typeface="+mj-ea"/>
              </a:rPr>
              <a:t>many-to-one</a:t>
            </a:r>
            <a:r>
              <a:rPr lang="ko-KR" altLang="en-US" dirty="0">
                <a:latin typeface="+mj-ea"/>
                <a:ea typeface="+mj-ea"/>
              </a:rPr>
              <a:t>과 </a:t>
            </a:r>
            <a:r>
              <a:rPr lang="en-US" altLang="ko-KR" dirty="0">
                <a:latin typeface="+mj-ea"/>
                <a:ea typeface="+mj-ea"/>
              </a:rPr>
              <a:t>many-to-many</a:t>
            </a:r>
            <a:r>
              <a:rPr lang="ko-KR" altLang="en-US" dirty="0">
                <a:latin typeface="+mj-ea"/>
                <a:ea typeface="+mj-ea"/>
              </a:rPr>
              <a:t>로 구성된다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0038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이러한 </a:t>
            </a:r>
            <a:r>
              <a:rPr lang="en-US" altLang="ko-KR" dirty="0">
                <a:latin typeface="+mj-ea"/>
                <a:ea typeface="+mj-ea"/>
              </a:rPr>
              <a:t>RNN </a:t>
            </a:r>
            <a:r>
              <a:rPr lang="ko-KR" altLang="en-US" dirty="0">
                <a:latin typeface="+mj-ea"/>
                <a:ea typeface="+mj-ea"/>
              </a:rPr>
              <a:t>구조는 대표적으로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개의 변형된 형태를 띄는데</a:t>
            </a:r>
            <a:r>
              <a:rPr lang="en-US" altLang="ko-KR" dirty="0">
                <a:latin typeface="+mj-ea"/>
                <a:ea typeface="+mj-ea"/>
              </a:rPr>
              <a:t>, one-to-one, one-to-many, many-to-one, </a:t>
            </a:r>
            <a:r>
              <a:rPr lang="ko-KR" altLang="en-US" dirty="0">
                <a:latin typeface="+mj-ea"/>
                <a:ea typeface="+mj-ea"/>
              </a:rPr>
              <a:t>그리고 뒤에서 보게 될 </a:t>
            </a:r>
            <a:r>
              <a:rPr lang="en-US" altLang="ko-KR" dirty="0">
                <a:latin typeface="+mj-ea"/>
                <a:ea typeface="+mj-ea"/>
              </a:rPr>
              <a:t>many-to-one</a:t>
            </a:r>
            <a:r>
              <a:rPr lang="ko-KR" altLang="en-US" dirty="0">
                <a:latin typeface="+mj-ea"/>
                <a:ea typeface="+mj-ea"/>
              </a:rPr>
              <a:t>과 </a:t>
            </a:r>
            <a:r>
              <a:rPr lang="en-US" altLang="ko-KR" dirty="0">
                <a:latin typeface="+mj-ea"/>
                <a:ea typeface="+mj-ea"/>
              </a:rPr>
              <a:t>many-to-many</a:t>
            </a:r>
            <a:r>
              <a:rPr lang="ko-KR" altLang="en-US" dirty="0">
                <a:latin typeface="+mj-ea"/>
                <a:ea typeface="+mj-ea"/>
              </a:rPr>
              <a:t>로 구성된다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6235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이러한 </a:t>
            </a:r>
            <a:r>
              <a:rPr lang="en-US" altLang="ko-KR" dirty="0">
                <a:latin typeface="+mj-ea"/>
                <a:ea typeface="+mj-ea"/>
              </a:rPr>
              <a:t>RNN </a:t>
            </a:r>
            <a:r>
              <a:rPr lang="ko-KR" altLang="en-US" dirty="0">
                <a:latin typeface="+mj-ea"/>
                <a:ea typeface="+mj-ea"/>
              </a:rPr>
              <a:t>구조는 대표적으로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개의 변형된 형태를 띄는데</a:t>
            </a:r>
            <a:r>
              <a:rPr lang="en-US" altLang="ko-KR" dirty="0">
                <a:latin typeface="+mj-ea"/>
                <a:ea typeface="+mj-ea"/>
              </a:rPr>
              <a:t>, one-to-one, one-to-many, many-to-one, </a:t>
            </a:r>
            <a:r>
              <a:rPr lang="ko-KR" altLang="en-US" dirty="0">
                <a:latin typeface="+mj-ea"/>
                <a:ea typeface="+mj-ea"/>
              </a:rPr>
              <a:t>그리고 뒤에서 보게 될 </a:t>
            </a:r>
            <a:r>
              <a:rPr lang="en-US" altLang="ko-KR" dirty="0">
                <a:latin typeface="+mj-ea"/>
                <a:ea typeface="+mj-ea"/>
              </a:rPr>
              <a:t>many-to-one</a:t>
            </a:r>
            <a:r>
              <a:rPr lang="ko-KR" altLang="en-US" dirty="0">
                <a:latin typeface="+mj-ea"/>
                <a:ea typeface="+mj-ea"/>
              </a:rPr>
              <a:t>과 </a:t>
            </a:r>
            <a:r>
              <a:rPr lang="en-US" altLang="ko-KR" dirty="0">
                <a:latin typeface="+mj-ea"/>
                <a:ea typeface="+mj-ea"/>
              </a:rPr>
              <a:t>many-to-many</a:t>
            </a:r>
            <a:r>
              <a:rPr lang="ko-KR" altLang="en-US" dirty="0">
                <a:latin typeface="+mj-ea"/>
                <a:ea typeface="+mj-ea"/>
              </a:rPr>
              <a:t>로 구성된다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059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이러한 </a:t>
            </a:r>
            <a:r>
              <a:rPr lang="en-US" altLang="ko-KR" dirty="0">
                <a:latin typeface="+mj-ea"/>
                <a:ea typeface="+mj-ea"/>
              </a:rPr>
              <a:t>RNN </a:t>
            </a:r>
            <a:r>
              <a:rPr lang="ko-KR" altLang="en-US" dirty="0">
                <a:latin typeface="+mj-ea"/>
                <a:ea typeface="+mj-ea"/>
              </a:rPr>
              <a:t>구조는 대표적으로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개의 변형된 형태를 띄는데</a:t>
            </a:r>
            <a:r>
              <a:rPr lang="en-US" altLang="ko-KR" dirty="0">
                <a:latin typeface="+mj-ea"/>
                <a:ea typeface="+mj-ea"/>
              </a:rPr>
              <a:t>, one-to-one, one-to-many, many-to-one, </a:t>
            </a:r>
            <a:r>
              <a:rPr lang="ko-KR" altLang="en-US" dirty="0">
                <a:latin typeface="+mj-ea"/>
                <a:ea typeface="+mj-ea"/>
              </a:rPr>
              <a:t>그리고 뒤에서 보게 될 </a:t>
            </a:r>
            <a:r>
              <a:rPr lang="en-US" altLang="ko-KR" dirty="0">
                <a:latin typeface="+mj-ea"/>
                <a:ea typeface="+mj-ea"/>
              </a:rPr>
              <a:t>many-to-one</a:t>
            </a:r>
            <a:r>
              <a:rPr lang="ko-KR" altLang="en-US" dirty="0">
                <a:latin typeface="+mj-ea"/>
                <a:ea typeface="+mj-ea"/>
              </a:rPr>
              <a:t>과 </a:t>
            </a:r>
            <a:r>
              <a:rPr lang="en-US" altLang="ko-KR" dirty="0">
                <a:latin typeface="+mj-ea"/>
                <a:ea typeface="+mj-ea"/>
              </a:rPr>
              <a:t>many-to-many</a:t>
            </a:r>
            <a:r>
              <a:rPr lang="ko-KR" altLang="en-US" dirty="0">
                <a:latin typeface="+mj-ea"/>
                <a:ea typeface="+mj-ea"/>
              </a:rPr>
              <a:t>로 구성된다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8162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4843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152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우선 목차는 위와 같습니다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580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RNN Network</a:t>
            </a:r>
            <a:r>
              <a:rPr lang="ko-KR" altLang="en-US" dirty="0"/>
              <a:t>를 고안하게 만든 원인을 살펴보자면 그동안 사용되었던 심층 신경망이 </a:t>
            </a:r>
            <a:r>
              <a:rPr lang="en-US" altLang="ko-KR" dirty="0"/>
              <a:t>‘feed</a:t>
            </a:r>
            <a:r>
              <a:rPr lang="ko-KR" altLang="en-US" dirty="0"/>
              <a:t> </a:t>
            </a:r>
            <a:r>
              <a:rPr lang="en-US" altLang="ko-KR" dirty="0"/>
              <a:t>forward</a:t>
            </a:r>
            <a:r>
              <a:rPr lang="ko-KR" altLang="en-US" dirty="0"/>
              <a:t> </a:t>
            </a:r>
            <a:r>
              <a:rPr lang="en-US" altLang="ko-KR" dirty="0"/>
              <a:t>model’</a:t>
            </a:r>
            <a:r>
              <a:rPr lang="ko-KR" altLang="en-US" dirty="0"/>
              <a:t>이기 때문이다</a:t>
            </a:r>
            <a:r>
              <a:rPr lang="en-US" altLang="ko-KR" dirty="0"/>
              <a:t>. </a:t>
            </a:r>
            <a:r>
              <a:rPr lang="ko-KR" altLang="en-US" dirty="0"/>
              <a:t>즉 하나의 </a:t>
            </a:r>
            <a:r>
              <a:rPr lang="en-US" altLang="ko-KR" dirty="0"/>
              <a:t>input</a:t>
            </a:r>
            <a:r>
              <a:rPr lang="ko-KR" altLang="en-US" dirty="0"/>
              <a:t>에 대해서는 연산을 하고 처리가 가능하지만 이전의 입력데이터와 현재 출력 데이터와의 관계 파악이 불가능한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위해서 위와 같은 </a:t>
            </a:r>
            <a:r>
              <a:rPr lang="en-US" altLang="ko-KR" dirty="0"/>
              <a:t>RNN network</a:t>
            </a:r>
            <a:r>
              <a:rPr lang="ko-KR" altLang="en-US" dirty="0"/>
              <a:t>를 사용하게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654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초기의 </a:t>
            </a:r>
            <a:r>
              <a:rPr lang="en-US" altLang="ko-KR" dirty="0">
                <a:latin typeface="+mj-ea"/>
                <a:ea typeface="+mj-ea"/>
              </a:rPr>
              <a:t>RNN</a:t>
            </a:r>
            <a:r>
              <a:rPr lang="ko-KR" altLang="en-US" dirty="0">
                <a:latin typeface="+mj-ea"/>
                <a:ea typeface="+mj-ea"/>
              </a:rPr>
              <a:t>의 경우에 그림과 같은 구조를 띄게 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rtl="0"/>
            <a:endParaRPr lang="en-US" altLang="ko-KR" dirty="0">
              <a:latin typeface="+mj-ea"/>
              <a:ea typeface="+mj-ea"/>
            </a:endParaRPr>
          </a:p>
          <a:p>
            <a:pPr rtl="0"/>
            <a:r>
              <a:rPr lang="ko-KR" altLang="en-US" dirty="0">
                <a:latin typeface="+mj-ea"/>
                <a:ea typeface="+mj-ea"/>
              </a:rPr>
              <a:t>여기서 </a:t>
            </a:r>
            <a:r>
              <a:rPr lang="en-US" altLang="ko-KR" dirty="0">
                <a:latin typeface="+mj-ea"/>
                <a:ea typeface="+mj-ea"/>
              </a:rPr>
              <a:t>t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latin typeface="+mj-ea"/>
                <a:ea typeface="+mj-ea"/>
              </a:rPr>
              <a:t>timestep, ‘a’</a:t>
            </a:r>
            <a:r>
              <a:rPr lang="ko-KR" altLang="en-US" dirty="0">
                <a:latin typeface="+mj-ea"/>
                <a:ea typeface="+mj-ea"/>
              </a:rPr>
              <a:t>로 표현된 값은 이전 </a:t>
            </a:r>
            <a:r>
              <a:rPr lang="en-US" altLang="ko-KR" dirty="0">
                <a:latin typeface="+mj-ea"/>
                <a:ea typeface="+mj-ea"/>
              </a:rPr>
              <a:t>cell</a:t>
            </a:r>
            <a:r>
              <a:rPr lang="ko-KR" altLang="en-US" dirty="0">
                <a:latin typeface="+mj-ea"/>
                <a:ea typeface="+mj-ea"/>
              </a:rPr>
              <a:t>에서 전달받는 앞선 순서의 </a:t>
            </a:r>
            <a:r>
              <a:rPr lang="en-US" altLang="ko-KR" dirty="0">
                <a:latin typeface="+mj-ea"/>
                <a:ea typeface="+mj-ea"/>
              </a:rPr>
              <a:t>timestep</a:t>
            </a:r>
            <a:r>
              <a:rPr lang="ko-KR" altLang="en-US" dirty="0">
                <a:latin typeface="+mj-ea"/>
                <a:ea typeface="+mj-ea"/>
              </a:rPr>
              <a:t>의 정보를</a:t>
            </a:r>
            <a:r>
              <a:rPr lang="en-US" altLang="ko-KR" dirty="0">
                <a:latin typeface="+mj-ea"/>
                <a:ea typeface="+mj-ea"/>
              </a:rPr>
              <a:t>,  </a:t>
            </a:r>
            <a:r>
              <a:rPr lang="ko-KR" altLang="en-US" dirty="0">
                <a:latin typeface="+mj-ea"/>
                <a:ea typeface="+mj-ea"/>
              </a:rPr>
              <a:t>그리고 </a:t>
            </a:r>
            <a:r>
              <a:rPr lang="en-US" altLang="ko-KR" dirty="0">
                <a:latin typeface="+mj-ea"/>
                <a:ea typeface="+mj-ea"/>
              </a:rPr>
              <a:t>x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y</a:t>
            </a:r>
            <a:r>
              <a:rPr lang="ko-KR" altLang="en-US" dirty="0">
                <a:latin typeface="+mj-ea"/>
                <a:ea typeface="+mj-ea"/>
              </a:rPr>
              <a:t>값은 각각 해당 </a:t>
            </a:r>
            <a:r>
              <a:rPr lang="en-US" altLang="ko-KR" dirty="0">
                <a:latin typeface="+mj-ea"/>
                <a:ea typeface="+mj-ea"/>
              </a:rPr>
              <a:t>timestep</a:t>
            </a:r>
            <a:r>
              <a:rPr lang="ko-KR" altLang="en-US" dirty="0">
                <a:latin typeface="+mj-ea"/>
                <a:ea typeface="+mj-ea"/>
              </a:rPr>
              <a:t>에서의 입력과 출력 데이터를 의미한다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3563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이러한 전통적인 </a:t>
            </a:r>
            <a:r>
              <a:rPr lang="en-US" altLang="ko-KR" dirty="0">
                <a:latin typeface="+mj-ea"/>
                <a:ea typeface="+mj-ea"/>
              </a:rPr>
              <a:t>RNN, </a:t>
            </a:r>
            <a:r>
              <a:rPr lang="ko-KR" altLang="en-US" dirty="0">
                <a:latin typeface="+mj-ea"/>
                <a:ea typeface="+mj-ea"/>
              </a:rPr>
              <a:t>또는 </a:t>
            </a:r>
            <a:r>
              <a:rPr lang="en-US" altLang="ko-KR" dirty="0">
                <a:latin typeface="+mj-ea"/>
                <a:ea typeface="+mj-ea"/>
              </a:rPr>
              <a:t>vanilla RNN</a:t>
            </a:r>
            <a:r>
              <a:rPr lang="ko-KR" altLang="en-US" dirty="0">
                <a:latin typeface="+mj-ea"/>
                <a:ea typeface="+mj-ea"/>
              </a:rPr>
              <a:t>의 장점으로는 입력 데이터의 길이의 제한이 없기 때문에 입력 크기에 따라서 모델이나 </a:t>
            </a:r>
            <a:r>
              <a:rPr lang="en-US" altLang="ko-KR" dirty="0">
                <a:latin typeface="+mj-ea"/>
                <a:ea typeface="+mj-ea"/>
              </a:rPr>
              <a:t>network cell</a:t>
            </a:r>
            <a:r>
              <a:rPr lang="ko-KR" altLang="en-US" dirty="0">
                <a:latin typeface="+mj-ea"/>
                <a:ea typeface="+mj-ea"/>
              </a:rPr>
              <a:t>의 크기가 커지지 않는다는 것이다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또한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시간의 흐름에 따라 가중치를 공유한다는 장점도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rtl="0"/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그러나 사실 이게 왜 장점인지 잘 모르겠다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뒤에서 언급하겠지만 분명 장기 기억을 다루는데 있어서 가중치를 공유해야 한다는 점 때문에 </a:t>
            </a:r>
            <a:r>
              <a:rPr lang="en-US" altLang="ko-KR" dirty="0">
                <a:latin typeface="+mj-ea"/>
                <a:ea typeface="+mj-ea"/>
              </a:rPr>
              <a:t>gradient </a:t>
            </a:r>
            <a:r>
              <a:rPr lang="ko-KR" altLang="en-US" dirty="0">
                <a:latin typeface="+mj-ea"/>
                <a:ea typeface="+mj-ea"/>
              </a:rPr>
              <a:t>손실이나 폭주가 발생한다는 단점이 있다고 하기 때문이다</a:t>
            </a:r>
            <a:r>
              <a:rPr lang="en-US" altLang="ko-KR" dirty="0">
                <a:latin typeface="+mj-ea"/>
                <a:ea typeface="+mj-ea"/>
              </a:rPr>
              <a:t>.)</a:t>
            </a:r>
          </a:p>
          <a:p>
            <a:pPr rtl="0"/>
            <a:endParaRPr lang="en-US" altLang="ko-KR" dirty="0">
              <a:latin typeface="+mj-ea"/>
              <a:ea typeface="+mj-ea"/>
            </a:endParaRPr>
          </a:p>
          <a:p>
            <a:pPr rtl="0"/>
            <a:r>
              <a:rPr lang="ko-KR" altLang="en-US" dirty="0">
                <a:latin typeface="+mj-ea"/>
                <a:ea typeface="+mj-ea"/>
              </a:rPr>
              <a:t>그리고 단점으로는 계산 속도가 느리며 단기의 기억만이 적용 가능하며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미래의 입력은 예측하기에 한계가 있다는 점이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320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이러한 전통적인 </a:t>
            </a:r>
            <a:r>
              <a:rPr lang="en-US" altLang="ko-KR" dirty="0">
                <a:latin typeface="+mj-ea"/>
                <a:ea typeface="+mj-ea"/>
              </a:rPr>
              <a:t>RNN, </a:t>
            </a:r>
            <a:r>
              <a:rPr lang="ko-KR" altLang="en-US" dirty="0">
                <a:latin typeface="+mj-ea"/>
                <a:ea typeface="+mj-ea"/>
              </a:rPr>
              <a:t>또는 </a:t>
            </a:r>
            <a:r>
              <a:rPr lang="en-US" altLang="ko-KR" dirty="0">
                <a:latin typeface="+mj-ea"/>
                <a:ea typeface="+mj-ea"/>
              </a:rPr>
              <a:t>vanilla RNN</a:t>
            </a:r>
            <a:r>
              <a:rPr lang="ko-KR" altLang="en-US" dirty="0">
                <a:latin typeface="+mj-ea"/>
                <a:ea typeface="+mj-ea"/>
              </a:rPr>
              <a:t>의 장점으로는 입력 데이터의 길이의 제한이 없기 때문에 입력 크기에 따라서 모델이나 </a:t>
            </a:r>
            <a:r>
              <a:rPr lang="en-US" altLang="ko-KR" dirty="0">
                <a:latin typeface="+mj-ea"/>
                <a:ea typeface="+mj-ea"/>
              </a:rPr>
              <a:t>network cell</a:t>
            </a:r>
            <a:r>
              <a:rPr lang="ko-KR" altLang="en-US" dirty="0">
                <a:latin typeface="+mj-ea"/>
                <a:ea typeface="+mj-ea"/>
              </a:rPr>
              <a:t>의 크기가 커지지 않는다는 것이다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또한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시간의 흐름에 따라 가중치를 공유한다는 장점도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rtl="0"/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그러나 사실 이게 왜 장점인지 잘 모르겠다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뒤에서 언급하겠지만 분명 장기 기억을 다루는데 있어서 가중치를 공유해야 한다는 점 때문에 </a:t>
            </a:r>
            <a:r>
              <a:rPr lang="en-US" altLang="ko-KR" dirty="0">
                <a:latin typeface="+mj-ea"/>
                <a:ea typeface="+mj-ea"/>
              </a:rPr>
              <a:t>gradient </a:t>
            </a:r>
            <a:r>
              <a:rPr lang="ko-KR" altLang="en-US" dirty="0">
                <a:latin typeface="+mj-ea"/>
                <a:ea typeface="+mj-ea"/>
              </a:rPr>
              <a:t>손실이나 폭주가 발생한다는 단점이 있다고 하기 때문이다</a:t>
            </a:r>
            <a:r>
              <a:rPr lang="en-US" altLang="ko-KR" dirty="0">
                <a:latin typeface="+mj-ea"/>
                <a:ea typeface="+mj-ea"/>
              </a:rPr>
              <a:t>.)</a:t>
            </a:r>
          </a:p>
          <a:p>
            <a:pPr rtl="0"/>
            <a:endParaRPr lang="en-US" altLang="ko-KR" dirty="0">
              <a:latin typeface="+mj-ea"/>
              <a:ea typeface="+mj-ea"/>
            </a:endParaRPr>
          </a:p>
          <a:p>
            <a:pPr rtl="0"/>
            <a:r>
              <a:rPr lang="ko-KR" altLang="en-US" dirty="0">
                <a:latin typeface="+mj-ea"/>
                <a:ea typeface="+mj-ea"/>
              </a:rPr>
              <a:t>그리고 단점으로는 계산 속도가 느리며 단기의 기억만이 적용 가능하며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미래의 입력은 예측하기에 한계가 있다는 점이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2113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이러한 전통적인 </a:t>
            </a:r>
            <a:r>
              <a:rPr lang="en-US" altLang="ko-KR" dirty="0">
                <a:latin typeface="+mj-ea"/>
                <a:ea typeface="+mj-ea"/>
              </a:rPr>
              <a:t>RNN, </a:t>
            </a:r>
            <a:r>
              <a:rPr lang="ko-KR" altLang="en-US" dirty="0">
                <a:latin typeface="+mj-ea"/>
                <a:ea typeface="+mj-ea"/>
              </a:rPr>
              <a:t>또는 </a:t>
            </a:r>
            <a:r>
              <a:rPr lang="en-US" altLang="ko-KR" dirty="0">
                <a:latin typeface="+mj-ea"/>
                <a:ea typeface="+mj-ea"/>
              </a:rPr>
              <a:t>vanilla RNN</a:t>
            </a:r>
            <a:r>
              <a:rPr lang="ko-KR" altLang="en-US" dirty="0">
                <a:latin typeface="+mj-ea"/>
                <a:ea typeface="+mj-ea"/>
              </a:rPr>
              <a:t>의 장점으로는 입력 데이터의 길이의 제한이 없기 때문에 입력 크기에 따라서 모델이나 </a:t>
            </a:r>
            <a:r>
              <a:rPr lang="en-US" altLang="ko-KR" dirty="0">
                <a:latin typeface="+mj-ea"/>
                <a:ea typeface="+mj-ea"/>
              </a:rPr>
              <a:t>network cell</a:t>
            </a:r>
            <a:r>
              <a:rPr lang="ko-KR" altLang="en-US" dirty="0">
                <a:latin typeface="+mj-ea"/>
                <a:ea typeface="+mj-ea"/>
              </a:rPr>
              <a:t>의 크기가 커지지 않는다는 것이다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또한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시간의 흐름에 따라 가중치를 공유한다는 장점도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rtl="0"/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그러나 사실 이게 왜 장점인지 잘 모르겠다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뒤에서 언급하겠지만 분명 장기 기억을 다루는데 있어서 가중치를 공유해야 한다는 점 때문에 </a:t>
            </a:r>
            <a:r>
              <a:rPr lang="en-US" altLang="ko-KR" dirty="0">
                <a:latin typeface="+mj-ea"/>
                <a:ea typeface="+mj-ea"/>
              </a:rPr>
              <a:t>gradient </a:t>
            </a:r>
            <a:r>
              <a:rPr lang="ko-KR" altLang="en-US" dirty="0">
                <a:latin typeface="+mj-ea"/>
                <a:ea typeface="+mj-ea"/>
              </a:rPr>
              <a:t>손실이나 폭주가 발생한다는 단점이 있다고 하기 때문이다</a:t>
            </a:r>
            <a:r>
              <a:rPr lang="en-US" altLang="ko-KR" dirty="0">
                <a:latin typeface="+mj-ea"/>
                <a:ea typeface="+mj-ea"/>
              </a:rPr>
              <a:t>.)</a:t>
            </a:r>
          </a:p>
          <a:p>
            <a:pPr rtl="0"/>
            <a:endParaRPr lang="en-US" altLang="ko-KR" dirty="0">
              <a:latin typeface="+mj-ea"/>
              <a:ea typeface="+mj-ea"/>
            </a:endParaRPr>
          </a:p>
          <a:p>
            <a:pPr rtl="0"/>
            <a:r>
              <a:rPr lang="ko-KR" altLang="en-US" dirty="0">
                <a:latin typeface="+mj-ea"/>
                <a:ea typeface="+mj-ea"/>
              </a:rPr>
              <a:t>그리고 단점으로는 계산 속도가 느리며 단기의 기억만이 적용 가능하며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미래의 입력은 예측하기에 한계가 있다는 점이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069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+mj-ea"/>
                <a:ea typeface="+mj-ea"/>
              </a:rPr>
              <a:t>이러한 전통적인 </a:t>
            </a:r>
            <a:r>
              <a:rPr lang="en-US" altLang="ko-KR" dirty="0">
                <a:latin typeface="+mj-ea"/>
                <a:ea typeface="+mj-ea"/>
              </a:rPr>
              <a:t>RNN, </a:t>
            </a:r>
            <a:r>
              <a:rPr lang="ko-KR" altLang="en-US" dirty="0">
                <a:latin typeface="+mj-ea"/>
                <a:ea typeface="+mj-ea"/>
              </a:rPr>
              <a:t>또는 </a:t>
            </a:r>
            <a:r>
              <a:rPr lang="en-US" altLang="ko-KR" dirty="0">
                <a:latin typeface="+mj-ea"/>
                <a:ea typeface="+mj-ea"/>
              </a:rPr>
              <a:t>vanilla RNN</a:t>
            </a:r>
            <a:r>
              <a:rPr lang="ko-KR" altLang="en-US" dirty="0">
                <a:latin typeface="+mj-ea"/>
                <a:ea typeface="+mj-ea"/>
              </a:rPr>
              <a:t>의 장점으로는 입력 데이터의 길이의 제한이 없기 때문에 입력 크기에 따라서 모델이나 </a:t>
            </a:r>
            <a:r>
              <a:rPr lang="en-US" altLang="ko-KR" dirty="0">
                <a:latin typeface="+mj-ea"/>
                <a:ea typeface="+mj-ea"/>
              </a:rPr>
              <a:t>network cell</a:t>
            </a:r>
            <a:r>
              <a:rPr lang="ko-KR" altLang="en-US" dirty="0">
                <a:latin typeface="+mj-ea"/>
                <a:ea typeface="+mj-ea"/>
              </a:rPr>
              <a:t>의 크기가 커지지 않는다는 것이다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또한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시간의 흐름에 따라 가중치를 공유한다는 장점도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rtl="0"/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그러나 사실 이게 왜 장점인지 잘 모르겠다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뒤에서 언급하겠지만 분명 장기 기억을 다루는데 있어서 가중치를 공유해야 한다는 점 때문에 </a:t>
            </a:r>
            <a:r>
              <a:rPr lang="en-US" altLang="ko-KR" dirty="0">
                <a:latin typeface="+mj-ea"/>
                <a:ea typeface="+mj-ea"/>
              </a:rPr>
              <a:t>gradient </a:t>
            </a:r>
            <a:r>
              <a:rPr lang="ko-KR" altLang="en-US" dirty="0">
                <a:latin typeface="+mj-ea"/>
                <a:ea typeface="+mj-ea"/>
              </a:rPr>
              <a:t>손실이나 폭주가 발생한다는 단점이 있다고 하기 때문이다</a:t>
            </a:r>
            <a:r>
              <a:rPr lang="en-US" altLang="ko-KR" dirty="0">
                <a:latin typeface="+mj-ea"/>
                <a:ea typeface="+mj-ea"/>
              </a:rPr>
              <a:t>.)</a:t>
            </a:r>
          </a:p>
          <a:p>
            <a:pPr rtl="0"/>
            <a:endParaRPr lang="en-US" altLang="ko-KR" dirty="0">
              <a:latin typeface="+mj-ea"/>
              <a:ea typeface="+mj-ea"/>
            </a:endParaRPr>
          </a:p>
          <a:p>
            <a:pPr rtl="0"/>
            <a:r>
              <a:rPr lang="ko-KR" altLang="en-US" dirty="0">
                <a:latin typeface="+mj-ea"/>
                <a:ea typeface="+mj-ea"/>
              </a:rPr>
              <a:t>그리고 단점으로는 계산 속도가 느리며 단기의 기억만이 적용 가능하며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미래의 입력은 예측하기에 한계가 있다는 점이 존재한다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157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래픽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ko-KR" altLang="en-US" noProof="0"/>
              <a:t>프레젠테이션 제목</a:t>
            </a:r>
          </a:p>
        </p:txBody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그림 개체 틀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5" name="내용 개체 틀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개의 그림이 있는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ko-KR" altLang="en-US" noProof="0"/>
              <a:t>여기에 제목 표시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래픽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2" name="텍스트 개체 틀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3" name="텍스트 개체 틀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4" name="텍스트 개체 틀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5" name="텍스트 개체 틀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6" name="텍스트 개체 틀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7" name="텍스트 개체 틀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8" name="텍스트 개체 틀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9" name="텍스트 개체 틀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70" name="텍스트 개체 틀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9/3/20XX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465" y="2174608"/>
            <a:ext cx="5303936" cy="3508908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Going deeper with Convolutions</a:t>
            </a:r>
          </a:p>
          <a:p>
            <a:pPr rtl="0"/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분석 </a:t>
            </a:r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16</a:t>
            </a:r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기 이지혜 </a:t>
            </a:r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- Segmentation</a:t>
            </a:r>
            <a:endParaRPr lang="ko-KR" altLang="en-US" sz="1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74479E-69AD-4896-9F77-5BE0DA3AE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03" y="2174608"/>
            <a:ext cx="3071765" cy="233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3979499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4. </a:t>
            </a:r>
            <a:r>
              <a:rPr lang="en-US" altLang="ko-KR" sz="2800" i="0" dirty="0" err="1">
                <a:latin typeface="이화체" panose="02000300000000000000" pitchFamily="2" charset="-127"/>
                <a:ea typeface="이화체" panose="02000300000000000000" pitchFamily="2" charset="-127"/>
              </a:rPr>
              <a:t>GoogLeNet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FB0F6-057E-42B6-AD04-AD13D6F3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6" y="1471209"/>
            <a:ext cx="5306704" cy="240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BE95D5-A367-4E87-9E83-DAF3EF2A00F6}"/>
              </a:ext>
            </a:extLst>
          </p:cNvPr>
          <p:cNvSpPr txBox="1"/>
          <p:nvPr/>
        </p:nvSpPr>
        <p:spPr>
          <a:xfrm>
            <a:off x="448732" y="4628594"/>
            <a:ext cx="1071995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Deep but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enough to run on individual devices with low computational resources 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en-US" altLang="ko-KR" sz="20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Auxiliary Layer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REGULARIZATION (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정규화 효과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) -&gt; avoid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Use 0.3 of the loss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Expect discrimination in the lower stages in the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5B82A6-486C-4C08-B05C-586F9FDC4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433" y="254514"/>
            <a:ext cx="4802333" cy="422368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51A9EB9-5742-42FD-B90F-2BE59D2BDD3E}"/>
              </a:ext>
            </a:extLst>
          </p:cNvPr>
          <p:cNvSpPr/>
          <p:nvPr/>
        </p:nvSpPr>
        <p:spPr>
          <a:xfrm>
            <a:off x="9311986" y="254514"/>
            <a:ext cx="1525732" cy="3922292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9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3979499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4. </a:t>
            </a:r>
            <a:r>
              <a:rPr lang="en-US" altLang="ko-KR" sz="2800" i="0" dirty="0" err="1">
                <a:latin typeface="이화체" panose="02000300000000000000" pitchFamily="2" charset="-127"/>
                <a:ea typeface="이화체" panose="02000300000000000000" pitchFamily="2" charset="-127"/>
              </a:rPr>
              <a:t>GoogLeNet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6549E4-88B8-44D9-B678-2325784B9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26" t="3635" r="2973" b="7115"/>
          <a:stretch/>
        </p:blipFill>
        <p:spPr>
          <a:xfrm>
            <a:off x="904604" y="1712160"/>
            <a:ext cx="2332007" cy="441446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831D782-0EB6-43BC-A0B6-5837AA7D4AB1}"/>
              </a:ext>
            </a:extLst>
          </p:cNvPr>
          <p:cNvSpPr/>
          <p:nvPr/>
        </p:nvSpPr>
        <p:spPr>
          <a:xfrm>
            <a:off x="1110961" y="3919394"/>
            <a:ext cx="1857376" cy="488374"/>
          </a:xfrm>
          <a:prstGeom prst="ellipse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738206F-E13A-449A-AB7C-2B67C5F81B4C}"/>
              </a:ext>
            </a:extLst>
          </p:cNvPr>
          <p:cNvSpPr/>
          <p:nvPr/>
        </p:nvSpPr>
        <p:spPr>
          <a:xfrm>
            <a:off x="1062690" y="2229923"/>
            <a:ext cx="1857376" cy="596404"/>
          </a:xfrm>
          <a:prstGeom prst="ellipse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308E-CD25-40EC-BEA8-8BE325F2C213}"/>
              </a:ext>
            </a:extLst>
          </p:cNvPr>
          <p:cNvSpPr txBox="1"/>
          <p:nvPr/>
        </p:nvSpPr>
        <p:spPr>
          <a:xfrm>
            <a:off x="3814110" y="823981"/>
            <a:ext cx="630728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Local Response Normalization</a:t>
            </a:r>
          </a:p>
          <a:p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측면 억제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(lateral inhibition) 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의 역할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상호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연결된 신경 세포가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interneuron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을 통해 이웃 신경 세포 억제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ReLU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를 사용하면 양수의 방향으로는 입력 값 그대로 사용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Conv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/ Pooling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에서 매우 높은 하나의 픽셀 값이 주변에 영향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이것을 방지하기 위해 다른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Activation Map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의 같은 위치의 픽셀끼리 정규화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현재는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Batch Normalization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아 주로 쓰임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4098" name="Picture 2" descr="LRN(Local Response Normalization) 이란 무엇인가?(feat. AlexNet)">
            <a:extLst>
              <a:ext uri="{FF2B5EF4-FFF2-40B4-BE49-F238E27FC236}">
                <a16:creationId xmlns:a16="http://schemas.microsoft.com/office/drawing/2014/main" id="{1A679C10-8E3D-467E-A680-D2394F45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78415"/>
            <a:ext cx="5401541" cy="240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0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3979499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4. </a:t>
            </a:r>
            <a:r>
              <a:rPr lang="en-US" altLang="ko-KR" sz="2800" i="0" dirty="0" err="1">
                <a:latin typeface="이화체" panose="02000300000000000000" pitchFamily="2" charset="-127"/>
                <a:ea typeface="이화체" panose="02000300000000000000" pitchFamily="2" charset="-127"/>
              </a:rPr>
              <a:t>GoogLeNet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2FCF4D-223E-4AB1-A210-B5D73881F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46" y="1386032"/>
            <a:ext cx="6600907" cy="3396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2AA69-2CC0-4E0D-AE74-6C6A6F46F861}"/>
              </a:ext>
            </a:extLst>
          </p:cNvPr>
          <p:cNvSpPr txBox="1"/>
          <p:nvPr/>
        </p:nvSpPr>
        <p:spPr>
          <a:xfrm>
            <a:off x="7169727" y="770370"/>
            <a:ext cx="4457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#3x3 / #5x5 reduce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Number of 1x1 filters in reduction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Softmax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layer for prediction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Categorical </a:t>
            </a:r>
            <a:r>
              <a:rPr lang="en-US" altLang="ko-KR" sz="16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Crossentropy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3.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ReLU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Same for every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indent="-342900">
              <a:buAutoNum type="arabicPeriod" startAt="4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Optimizer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Asynchronous SGD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(momentum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=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0.9)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5. </a:t>
            </a:r>
            <a:r>
              <a:rPr lang="en-US" altLang="ko-KR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Polyack</a:t>
            </a: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Averaging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Keep a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moving average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of the parameter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6. Fixed Learning Rate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Learning rate x 0.96 for every 8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90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3979499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5-1. </a:t>
            </a:r>
            <a:r>
              <a:rPr lang="en-US" altLang="ko-KR" sz="2800" i="0" dirty="0" err="1">
                <a:latin typeface="이화체" panose="02000300000000000000" pitchFamily="2" charset="-127"/>
                <a:ea typeface="이화체" panose="02000300000000000000" pitchFamily="2" charset="-127"/>
              </a:rPr>
              <a:t>Polyack</a:t>
            </a:r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 Averaging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B2AA69-2CC0-4E0D-AE74-6C6A6F46F861}"/>
                  </a:ext>
                </a:extLst>
              </p:cNvPr>
              <p:cNvSpPr txBox="1"/>
              <p:nvPr/>
            </p:nvSpPr>
            <p:spPr>
              <a:xfrm>
                <a:off x="5166014" y="2246497"/>
                <a:ext cx="5974772" cy="2365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  <a:latin typeface="이화체" panose="02000300000000000000" pitchFamily="2" charset="-127"/>
                    <a:ea typeface="이화체" panose="02000300000000000000" pitchFamily="2" charset="-127"/>
                  </a:rPr>
                  <a:t>S</a:t>
                </a:r>
                <a:r>
                  <a:rPr lang="en-US" altLang="ko-KR" b="0" i="0" dirty="0">
                    <a:solidFill>
                      <a:schemeClr val="bg1"/>
                    </a:solidFill>
                    <a:effectLst/>
                    <a:latin typeface="이화체" panose="02000300000000000000" pitchFamily="2" charset="-127"/>
                    <a:ea typeface="이화체" panose="02000300000000000000" pitchFamily="2" charset="-127"/>
                  </a:rPr>
                  <a:t>ets final parameters to an average of (recent) parameters visited in the optimization trajectory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0" dirty="0">
                  <a:solidFill>
                    <a:schemeClr val="bg1"/>
                  </a:solidFill>
                  <a:effectLst/>
                  <a:latin typeface="이화체" panose="02000300000000000000" pitchFamily="2" charset="-127"/>
                  <a:ea typeface="이화체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i="0" dirty="0">
                    <a:solidFill>
                      <a:schemeClr val="bg1"/>
                    </a:solidFill>
                    <a:effectLst/>
                    <a:latin typeface="이화체" panose="02000300000000000000" pitchFamily="2" charset="-127"/>
                    <a:ea typeface="이화체" panose="02000300000000000000" pitchFamily="2" charset="-127"/>
                  </a:rPr>
                  <a:t>Specifically if in 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𝑡</m:t>
                    </m:r>
                  </m:oMath>
                </a14:m>
                <a:r>
                  <a:rPr lang="en-US" altLang="ko-KR" b="0" i="0" dirty="0">
                    <a:solidFill>
                      <a:schemeClr val="bg1"/>
                    </a:solidFill>
                    <a:effectLst/>
                    <a:latin typeface="이화체" panose="02000300000000000000" pitchFamily="2" charset="-127"/>
                    <a:ea typeface="이화체" panose="02000300000000000000" pitchFamily="2" charset="-127"/>
                  </a:rPr>
                  <a:t> iterations we have parameters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i="0" dirty="0">
                    <a:solidFill>
                      <a:schemeClr val="bg1"/>
                    </a:solidFill>
                    <a:effectLst/>
                    <a:latin typeface="이화체" panose="02000300000000000000" pitchFamily="2" charset="-127"/>
                    <a:ea typeface="이화체" panose="02000300000000000000" pitchFamily="2" charset="-12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0" dirty="0">
                  <a:solidFill>
                    <a:schemeClr val="bg1"/>
                  </a:solidFill>
                  <a:effectLst/>
                  <a:latin typeface="이화체" panose="02000300000000000000" pitchFamily="2" charset="-127"/>
                  <a:ea typeface="이화체" panose="02000300000000000000" pitchFamily="2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= 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𝑡</m:t>
                        </m:r>
                      </m:den>
                    </m:f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이화체" panose="02000300000000000000" pitchFamily="2" charset="-127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이화체" panose="02000300000000000000" pitchFamily="2" charset="-127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이화체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ko-KR" alt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이화체" panose="02000300000000000000" pitchFamily="2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이화체" panose="02000300000000000000" pitchFamily="2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B2AA69-2CC0-4E0D-AE74-6C6A6F46F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14" y="2246497"/>
                <a:ext cx="5974772" cy="2365006"/>
              </a:xfrm>
              <a:prstGeom prst="rect">
                <a:avLst/>
              </a:prstGeom>
              <a:blipFill>
                <a:blip r:embed="rId3"/>
                <a:stretch>
                  <a:fillRect l="-612" t="-1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60F7496-16EF-4A9F-9AA9-0EB92818ED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48" t="13318" r="7322" b="8974"/>
          <a:stretch/>
        </p:blipFill>
        <p:spPr>
          <a:xfrm>
            <a:off x="737754" y="1496291"/>
            <a:ext cx="3844636" cy="42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6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6606667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5-2. </a:t>
            </a:r>
            <a:r>
              <a:rPr lang="en-US" altLang="ko-KR" sz="28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Asynchronous(=</a:t>
            </a:r>
            <a:r>
              <a:rPr lang="ko-KR" altLang="en-US" sz="28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비동기적</a:t>
            </a:r>
            <a:r>
              <a:rPr lang="en-US" altLang="ko-KR" sz="28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) SGD 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2AA69-2CC0-4E0D-AE74-6C6A6F46F861}"/>
              </a:ext>
            </a:extLst>
          </p:cNvPr>
          <p:cNvSpPr txBox="1"/>
          <p:nvPr/>
        </p:nvSpPr>
        <p:spPr>
          <a:xfrm>
            <a:off x="6217228" y="1762797"/>
            <a:ext cx="59747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Accelerated by leveraging variance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oordinate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Nesterov's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 method</a:t>
            </a:r>
          </a:p>
          <a:p>
            <a:endParaRPr lang="en-US" altLang="ko-KR" b="0" i="0" dirty="0">
              <a:solidFill>
                <a:schemeClr val="bg1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1"/>
                </a:solidFill>
                <a:effectLst/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각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worker device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가 분할된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data set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highlight>
                  <a:srgbClr val="A7BD5F"/>
                </a:highlight>
                <a:latin typeface="이화체" panose="02000300000000000000" pitchFamily="2" charset="-127"/>
                <a:ea typeface="이화체" panose="02000300000000000000" pitchFamily="2" charset="-127"/>
              </a:rPr>
              <a:t>으로 학습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된 것을 </a:t>
            </a:r>
            <a:r>
              <a:rPr lang="ko-KR" altLang="en-US" sz="16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비동기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적인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 방법으로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weight parameter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저장소를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bg1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많은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data set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환경에서 하나의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GPU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로 계산을 할 때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,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SGD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이화체" panose="02000300000000000000" pitchFamily="2" charset="-127"/>
                <a:ea typeface="이화체" panose="02000300000000000000" pitchFamily="2" charset="-127"/>
              </a:rPr>
              <a:t>가 전체적으로 효과적 학습 가능</a:t>
            </a:r>
            <a:endParaRPr lang="en-US" altLang="ko-KR" sz="1600" b="0" i="0" dirty="0">
              <a:solidFill>
                <a:schemeClr val="bg1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bg1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분산된 환경에서 효율적인 학습 가능</a:t>
            </a: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62BCFF-2922-408E-A45C-1ECA3D67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8" y="1925460"/>
            <a:ext cx="5344391" cy="28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7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5370149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6. Conclusion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4AF5ECA-7FE4-4F0B-8B03-BA90F5CB92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3845" y="1066800"/>
            <a:ext cx="10719955" cy="50784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CNN is still top performers in the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Inception architecture allowing large scaling + minimizing bottlenecks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Proves using 1x1 Conv to be effective in reducing dimension</a:t>
            </a:r>
          </a:p>
          <a:p>
            <a:endParaRPr lang="ko-KR" altLang="en-US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74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CFF3087-2BB8-4B19-9787-1145DE9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618" y="1806038"/>
            <a:ext cx="4966835" cy="2373086"/>
          </a:xfrm>
        </p:spPr>
        <p:txBody>
          <a:bodyPr>
            <a:normAutofit/>
          </a:bodyPr>
          <a:lstStyle/>
          <a:p>
            <a:r>
              <a:rPr lang="ko-KR" altLang="en-US" sz="6600" b="1" i="0" dirty="0">
                <a:latin typeface="이화체" panose="02000300000000000000" pitchFamily="2" charset="-127"/>
                <a:ea typeface="이화체" panose="02000300000000000000" pitchFamily="2" charset="-127"/>
              </a:rPr>
              <a:t>감사합니다</a:t>
            </a:r>
            <a:r>
              <a:rPr lang="en-US" altLang="ko-KR" sz="6600" b="1" i="0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endParaRPr lang="ko-KR" altLang="en-US" sz="6600" b="1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9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제목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Contents</a:t>
            </a:r>
            <a:endParaRPr lang="ko-KR" altLang="en-US" i="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479"/>
            <a:ext cx="7119552" cy="3529014"/>
          </a:xfrm>
        </p:spPr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Introduction</a:t>
            </a:r>
          </a:p>
          <a:p>
            <a:pPr marL="457200" indent="-457200" rtl="0">
              <a:buAutoNum type="arabicPeriod"/>
            </a:pPr>
            <a:r>
              <a:rPr lang="en-US" altLang="ko-KR" sz="24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Improving Traditional Neural Networks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Inception Architecture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GoogLeNet</a:t>
            </a:r>
            <a:endParaRPr lang="en-US" altLang="ko-KR" sz="2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Polyack</a:t>
            </a:r>
            <a:r>
              <a:rPr lang="en-US" altLang="ko-KR" sz="2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Average + </a:t>
            </a:r>
            <a:r>
              <a:rPr lang="en-US" altLang="ko-KR" sz="24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Asynchronous SGD </a:t>
            </a:r>
            <a:endParaRPr lang="en-US" altLang="ko-KR" sz="2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C2485-F84D-4276-9F31-A289735B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7325"/>
            <a:ext cx="3731849" cy="1310368"/>
          </a:xfrm>
        </p:spPr>
        <p:txBody>
          <a:bodyPr>
            <a:normAutofit/>
          </a:bodyPr>
          <a:lstStyle/>
          <a:p>
            <a:r>
              <a:rPr lang="en-US" altLang="ko-KR" sz="3200" i="0" dirty="0">
                <a:latin typeface="이화체" panose="02000300000000000000" pitchFamily="2" charset="-127"/>
                <a:ea typeface="이화체" panose="02000300000000000000" pitchFamily="2" charset="-127"/>
              </a:rPr>
              <a:t>1. Introduction</a:t>
            </a:r>
            <a:endParaRPr lang="ko-KR" altLang="en-US" sz="32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69C49-0B44-4C46-9695-2C5A6AA0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55574-3942-46A9-8337-D545017E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C5CDF0-9035-4470-A956-3F007F11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CC5B22-833B-4E00-9C06-50D10D6B51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651" y="1123043"/>
            <a:ext cx="11182350" cy="4659313"/>
          </a:xfrm>
        </p:spPr>
        <p:txBody>
          <a:bodyPr anchor="t" anchorCtr="0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About Neural Networks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Object detection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Given 2 images of wolves, can identify sub species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Speech recognition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Identify how people respond to different stimuli in various environments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Requires a large amount of resources to run smoothly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Mostly constant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0A66E-BDBC-46AA-A584-DD046589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72" y="4329112"/>
            <a:ext cx="4876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7105431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2. Improving Traditional Neural Networks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B7C8342D-AC89-463D-95A3-73D3B60848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0551" y="1066800"/>
            <a:ext cx="11123249" cy="507841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Problem : Increasing the size of the network</a:t>
            </a: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1. Overfitting</a:t>
            </a: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More Computational Resources</a:t>
            </a:r>
          </a:p>
          <a:p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sz="2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Solution </a:t>
            </a:r>
          </a:p>
          <a:p>
            <a:pPr marL="342900" indent="-342900">
              <a:buAutoNum type="arabicPeriod"/>
            </a:pPr>
            <a:r>
              <a:rPr lang="en-US" altLang="ko-KR" sz="19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Including Sparsity in the architecture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Replacing Fully-Connected Layers to Sparse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Mimic biological systems</a:t>
            </a:r>
          </a:p>
          <a:p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en-US" altLang="ko-KR" sz="19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Utilizing computations on dense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Inception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dirty="0"/>
          </a:p>
          <a:p>
            <a:r>
              <a:rPr lang="en-US" altLang="ko-KR" dirty="0"/>
              <a:t>         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5B1F89-F835-4359-B841-219B8F10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10" y="3119727"/>
            <a:ext cx="3810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8009440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2-1. Including Sparsity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F3C00F-90F2-4870-BFC6-80CBC58D33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291" y="1066800"/>
            <a:ext cx="11000509" cy="5078413"/>
          </a:xfrm>
        </p:spPr>
        <p:txBody>
          <a:bodyPr>
            <a:normAutofit lnSpcReduction="10000"/>
          </a:bodyPr>
          <a:lstStyle/>
          <a:p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Sparsity?</a:t>
            </a:r>
          </a:p>
          <a:p>
            <a:pPr marL="342900" indent="-342900">
              <a:buAutoNum type="arabicPeriod"/>
            </a:pP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직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/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간접 선택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/ dropout / 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모델의 자연스러운 학습 등 방법으로 발생한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deactivated node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를 다음 학습에 반영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대부분의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node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를 비활성화</a:t>
            </a: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Strict condition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에 따라 상관관계 분석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-&gt;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이후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activate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할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node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결정</a:t>
            </a: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즉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학습 효과 증대를 위해 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depth + width 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를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모두 증가시키는 것을 목적으로 둔다</a:t>
            </a:r>
            <a:r>
              <a:rPr lang="en-US" altLang="ko-KR" sz="17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03802E-9273-410C-8572-42EBB80B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348" y="2110221"/>
            <a:ext cx="4302834" cy="23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4705131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3-1. Inception Architecture : 	Naïve Version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09FAD9-6F0B-4985-839E-E00C35B9A7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70574" y="2214125"/>
            <a:ext cx="4493707" cy="2799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02D0C-0E57-4557-994D-7F2B22938031}"/>
              </a:ext>
            </a:extLst>
          </p:cNvPr>
          <p:cNvSpPr txBox="1"/>
          <p:nvPr/>
        </p:nvSpPr>
        <p:spPr>
          <a:xfrm>
            <a:off x="5476008" y="1756064"/>
            <a:ext cx="65566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Input -&gt; [Various Conv Layers + Max Pool]</a:t>
            </a:r>
          </a:p>
          <a:p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“Decision based more on convenience than necessity”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Can be repeated spatially for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Avoids patch-alignment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Pooling layer used to control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2. However </a:t>
            </a:r>
          </a:p>
          <a:p>
            <a:endParaRPr lang="en-US" altLang="ko-KR" sz="20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5x5 modules</a:t>
            </a:r>
            <a:r>
              <a:rPr lang="ko-KR" altLang="en-US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are expensive on Conv layers with many filters 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87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1" y="204107"/>
            <a:ext cx="6211813" cy="8626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latin typeface="이화체" panose="02000300000000000000" pitchFamily="2" charset="-127"/>
                <a:ea typeface="이화체" panose="02000300000000000000" pitchFamily="2" charset="-127"/>
              </a:rPr>
              <a:t>3-2. Why Computational Problems?</a:t>
            </a:r>
            <a:endParaRPr lang="ko-KR" altLang="en-US" sz="2800" i="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B9936C-2CF1-4816-B8D2-C482D5FDBF1F}"/>
              </a:ext>
            </a:extLst>
          </p:cNvPr>
          <p:cNvCxnSpPr>
            <a:cxnSpLocks/>
          </p:cNvCxnSpPr>
          <p:nvPr/>
        </p:nvCxnSpPr>
        <p:spPr>
          <a:xfrm flipV="1">
            <a:off x="1020041" y="1621270"/>
            <a:ext cx="1222664" cy="959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AA91E5-7C21-47D5-AC83-24784B56E1F3}"/>
              </a:ext>
            </a:extLst>
          </p:cNvPr>
          <p:cNvSpPr/>
          <p:nvPr/>
        </p:nvSpPr>
        <p:spPr>
          <a:xfrm>
            <a:off x="1020041" y="2580696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BFDEF-CE3D-414B-ACEA-C750E8CC8762}"/>
              </a:ext>
            </a:extLst>
          </p:cNvPr>
          <p:cNvSpPr/>
          <p:nvPr/>
        </p:nvSpPr>
        <p:spPr>
          <a:xfrm>
            <a:off x="2209800" y="1621270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0957150-1C77-4EE3-91D6-C3F3E7B16FB8}"/>
              </a:ext>
            </a:extLst>
          </p:cNvPr>
          <p:cNvCxnSpPr>
            <a:cxnSpLocks/>
          </p:cNvCxnSpPr>
          <p:nvPr/>
        </p:nvCxnSpPr>
        <p:spPr>
          <a:xfrm flipV="1">
            <a:off x="1530929" y="1640538"/>
            <a:ext cx="1222664" cy="959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C03191-DB60-4BA6-A7EC-A26F6C13F5EA}"/>
              </a:ext>
            </a:extLst>
          </p:cNvPr>
          <p:cNvCxnSpPr>
            <a:cxnSpLocks/>
          </p:cNvCxnSpPr>
          <p:nvPr/>
        </p:nvCxnSpPr>
        <p:spPr>
          <a:xfrm flipV="1">
            <a:off x="1560369" y="2175740"/>
            <a:ext cx="1222664" cy="959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027A30-2891-45E0-BF51-91855C6CAD26}"/>
              </a:ext>
            </a:extLst>
          </p:cNvPr>
          <p:cNvSpPr txBox="1"/>
          <p:nvPr/>
        </p:nvSpPr>
        <p:spPr>
          <a:xfrm>
            <a:off x="604405" y="322083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28x28x192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844D7DD-5F05-4ADA-8F28-9C44737E3D19}"/>
              </a:ext>
            </a:extLst>
          </p:cNvPr>
          <p:cNvCxnSpPr>
            <a:cxnSpLocks/>
          </p:cNvCxnSpPr>
          <p:nvPr/>
        </p:nvCxnSpPr>
        <p:spPr>
          <a:xfrm flipV="1">
            <a:off x="2982191" y="1694710"/>
            <a:ext cx="3551960" cy="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BCCACA-83A4-48E8-95AF-D0CB3737672B}"/>
              </a:ext>
            </a:extLst>
          </p:cNvPr>
          <p:cNvCxnSpPr>
            <a:cxnSpLocks/>
          </p:cNvCxnSpPr>
          <p:nvPr/>
        </p:nvCxnSpPr>
        <p:spPr>
          <a:xfrm>
            <a:off x="2982191" y="2043662"/>
            <a:ext cx="2840182" cy="28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0060733-1137-4843-8540-562DD0F29E9A}"/>
              </a:ext>
            </a:extLst>
          </p:cNvPr>
          <p:cNvCxnSpPr>
            <a:cxnSpLocks/>
          </p:cNvCxnSpPr>
          <p:nvPr/>
        </p:nvCxnSpPr>
        <p:spPr>
          <a:xfrm>
            <a:off x="2899064" y="2378777"/>
            <a:ext cx="2026228" cy="100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D38B41-74CD-41F3-9450-5D6A3E38C464}"/>
              </a:ext>
            </a:extLst>
          </p:cNvPr>
          <p:cNvCxnSpPr>
            <a:cxnSpLocks/>
          </p:cNvCxnSpPr>
          <p:nvPr/>
        </p:nvCxnSpPr>
        <p:spPr>
          <a:xfrm>
            <a:off x="2242705" y="2780968"/>
            <a:ext cx="2142259" cy="1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9BC53E-9056-432D-BB18-984F54C3A435}"/>
              </a:ext>
            </a:extLst>
          </p:cNvPr>
          <p:cNvSpPr txBox="1"/>
          <p:nvPr/>
        </p:nvSpPr>
        <p:spPr>
          <a:xfrm>
            <a:off x="3164031" y="174818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3x3 Conv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22E8-2A53-4D90-8AD8-55952B6F13F4}"/>
              </a:ext>
            </a:extLst>
          </p:cNvPr>
          <p:cNvSpPr txBox="1"/>
          <p:nvPr/>
        </p:nvSpPr>
        <p:spPr>
          <a:xfrm>
            <a:off x="2935433" y="114295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1x1 Conv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5CC71F-24C3-41FD-A832-00618224C4D7}"/>
              </a:ext>
            </a:extLst>
          </p:cNvPr>
          <p:cNvSpPr txBox="1"/>
          <p:nvPr/>
        </p:nvSpPr>
        <p:spPr>
          <a:xfrm>
            <a:off x="2381250" y="350378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Max-Pool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EEC5C-C949-41D2-A454-20E9E801FBED}"/>
              </a:ext>
            </a:extLst>
          </p:cNvPr>
          <p:cNvSpPr txBox="1"/>
          <p:nvPr/>
        </p:nvSpPr>
        <p:spPr>
          <a:xfrm>
            <a:off x="2895600" y="277694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5x5 Conv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2925A6-E353-4646-8D51-FE0BA9E6E49B}"/>
              </a:ext>
            </a:extLst>
          </p:cNvPr>
          <p:cNvSpPr/>
          <p:nvPr/>
        </p:nvSpPr>
        <p:spPr>
          <a:xfrm>
            <a:off x="3674919" y="4458584"/>
            <a:ext cx="540328" cy="5651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ED0791A-133C-424F-9E47-93BF06531D92}"/>
              </a:ext>
            </a:extLst>
          </p:cNvPr>
          <p:cNvCxnSpPr>
            <a:cxnSpLocks/>
          </p:cNvCxnSpPr>
          <p:nvPr/>
        </p:nvCxnSpPr>
        <p:spPr>
          <a:xfrm flipV="1">
            <a:off x="4215247" y="1837074"/>
            <a:ext cx="3016826" cy="31866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0195BA-DD20-4690-B6E8-685BED39E63F}"/>
              </a:ext>
            </a:extLst>
          </p:cNvPr>
          <p:cNvCxnSpPr>
            <a:cxnSpLocks/>
          </p:cNvCxnSpPr>
          <p:nvPr/>
        </p:nvCxnSpPr>
        <p:spPr>
          <a:xfrm flipV="1">
            <a:off x="3667992" y="1313518"/>
            <a:ext cx="3016826" cy="31866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FAAF841-B2EF-47D8-A810-9DFF12A42B46}"/>
              </a:ext>
            </a:extLst>
          </p:cNvPr>
          <p:cNvCxnSpPr>
            <a:cxnSpLocks/>
          </p:cNvCxnSpPr>
          <p:nvPr/>
        </p:nvCxnSpPr>
        <p:spPr>
          <a:xfrm flipV="1">
            <a:off x="4189271" y="1325748"/>
            <a:ext cx="3042802" cy="31328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AFD675-7AFF-42C4-BA9F-42913DAE9C8C}"/>
              </a:ext>
            </a:extLst>
          </p:cNvPr>
          <p:cNvSpPr/>
          <p:nvPr/>
        </p:nvSpPr>
        <p:spPr>
          <a:xfrm>
            <a:off x="6698674" y="1298836"/>
            <a:ext cx="540328" cy="5651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C5BA40-EDDD-4CAC-B2C2-3809122EA7D8}"/>
              </a:ext>
            </a:extLst>
          </p:cNvPr>
          <p:cNvSpPr/>
          <p:nvPr/>
        </p:nvSpPr>
        <p:spPr>
          <a:xfrm>
            <a:off x="4897586" y="3213060"/>
            <a:ext cx="540328" cy="5651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8E1C72-6F88-407E-8D44-319D9D4B5885}"/>
              </a:ext>
            </a:extLst>
          </p:cNvPr>
          <p:cNvSpPr/>
          <p:nvPr/>
        </p:nvSpPr>
        <p:spPr>
          <a:xfrm>
            <a:off x="4307033" y="3780583"/>
            <a:ext cx="540328" cy="5651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8810D5F-A1CC-42EF-9384-893F5C0E0AA6}"/>
              </a:ext>
            </a:extLst>
          </p:cNvPr>
          <p:cNvSpPr/>
          <p:nvPr/>
        </p:nvSpPr>
        <p:spPr>
          <a:xfrm>
            <a:off x="6080415" y="1952065"/>
            <a:ext cx="540328" cy="5651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43562A-1B9B-4533-BE5B-7AB85FBB617A}"/>
              </a:ext>
            </a:extLst>
          </p:cNvPr>
          <p:cNvSpPr txBox="1"/>
          <p:nvPr/>
        </p:nvSpPr>
        <p:spPr>
          <a:xfrm>
            <a:off x="5839691" y="289286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28x28x128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2AF45D-7CCC-4374-AE04-E64511CB9952}"/>
              </a:ext>
            </a:extLst>
          </p:cNvPr>
          <p:cNvSpPr txBox="1"/>
          <p:nvPr/>
        </p:nvSpPr>
        <p:spPr>
          <a:xfrm>
            <a:off x="4951273" y="377065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28x28x32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25F26A-B972-4EDF-824E-0BCFB269A87D}"/>
              </a:ext>
            </a:extLst>
          </p:cNvPr>
          <p:cNvSpPr txBox="1"/>
          <p:nvPr/>
        </p:nvSpPr>
        <p:spPr>
          <a:xfrm>
            <a:off x="4402282" y="444419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28x28x32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1BD1AC-84CA-4B2D-97C2-D208E5166F26}"/>
              </a:ext>
            </a:extLst>
          </p:cNvPr>
          <p:cNvSpPr txBox="1"/>
          <p:nvPr/>
        </p:nvSpPr>
        <p:spPr>
          <a:xfrm>
            <a:off x="6684818" y="174818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28x28x64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BF4A64-F120-47E2-B26F-41A78A640DD6}"/>
              </a:ext>
            </a:extLst>
          </p:cNvPr>
          <p:cNvSpPr txBox="1"/>
          <p:nvPr/>
        </p:nvSpPr>
        <p:spPr>
          <a:xfrm>
            <a:off x="7744695" y="3139828"/>
            <a:ext cx="3449782" cy="120032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TOTAL =28x28x192x(32+32+128+64) = 28x28x192x256 </a:t>
            </a:r>
          </a:p>
          <a:p>
            <a:r>
              <a:rPr lang="en-US" altLang="ko-KR" dirty="0"/>
              <a:t>= 120M</a:t>
            </a:r>
          </a:p>
        </p:txBody>
      </p:sp>
    </p:spTree>
    <p:extLst>
      <p:ext uri="{BB962C8B-B14F-4D97-AF65-F5344CB8AC3E}">
        <p14:creationId xmlns:p14="http://schemas.microsoft.com/office/powerpoint/2010/main" val="302680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473" y="215179"/>
            <a:ext cx="6452754" cy="86201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3-3. Inception Architecture : 	Dimensionality Reduction</a:t>
            </a:r>
            <a:endParaRPr lang="ko-KR" altLang="en-US" sz="2800" i="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21275C-5B1F-43CD-91C0-D0D4A02C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17" y="2230799"/>
            <a:ext cx="4766317" cy="2999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71632-6B10-424F-9270-3447BFA5D87C}"/>
              </a:ext>
            </a:extLst>
          </p:cNvPr>
          <p:cNvSpPr txBox="1"/>
          <p:nvPr/>
        </p:nvSpPr>
        <p:spPr>
          <a:xfrm>
            <a:off x="5340927" y="2438108"/>
            <a:ext cx="6359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Compute reductions with 1x1 Conv Layers</a:t>
            </a:r>
          </a:p>
          <a:p>
            <a:pPr marL="342900" indent="-342900">
              <a:buAutoNum type="arabicPeriod"/>
            </a:pPr>
            <a:endParaRPr lang="en-US" altLang="ko-KR" sz="22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Necessary processing power reduced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Increase on number of units at each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No sharp increase in computational resources in 3x3, 5x5 Conv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51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473" y="215179"/>
            <a:ext cx="6317672" cy="86201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i="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3-4. Why 1x1 Conv Layer?</a:t>
            </a:r>
            <a:endParaRPr lang="ko-KR" altLang="en-US" sz="2800" i="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E606D5-98B5-44E5-A313-3A6A5C845865}"/>
              </a:ext>
            </a:extLst>
          </p:cNvPr>
          <p:cNvSpPr/>
          <p:nvPr/>
        </p:nvSpPr>
        <p:spPr>
          <a:xfrm>
            <a:off x="987136" y="2036618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FA689F-5E47-4CEF-A189-6227B73BD53A}"/>
              </a:ext>
            </a:extLst>
          </p:cNvPr>
          <p:cNvCxnSpPr>
            <a:cxnSpLocks/>
          </p:cNvCxnSpPr>
          <p:nvPr/>
        </p:nvCxnSpPr>
        <p:spPr>
          <a:xfrm flipV="1">
            <a:off x="987136" y="1056121"/>
            <a:ext cx="1222664" cy="9804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C98ED6-77B5-4AC7-8D95-7BECD6C31213}"/>
              </a:ext>
            </a:extLst>
          </p:cNvPr>
          <p:cNvCxnSpPr>
            <a:cxnSpLocks/>
          </p:cNvCxnSpPr>
          <p:nvPr/>
        </p:nvCxnSpPr>
        <p:spPr>
          <a:xfrm flipV="1">
            <a:off x="1527464" y="1077192"/>
            <a:ext cx="1222664" cy="959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E25F3F-CDCB-4AA8-B3A9-B3CC13584F5D}"/>
              </a:ext>
            </a:extLst>
          </p:cNvPr>
          <p:cNvCxnSpPr/>
          <p:nvPr/>
        </p:nvCxnSpPr>
        <p:spPr>
          <a:xfrm flipV="1">
            <a:off x="1527464" y="1621271"/>
            <a:ext cx="1194955" cy="9594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FD8C89-4003-49A6-AA96-F86F5F3A84E4}"/>
              </a:ext>
            </a:extLst>
          </p:cNvPr>
          <p:cNvSpPr/>
          <p:nvPr/>
        </p:nvSpPr>
        <p:spPr>
          <a:xfrm>
            <a:off x="2209800" y="1056121"/>
            <a:ext cx="540328" cy="56515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C2CDF-EEA2-4AD0-9374-DC7F960CB584}"/>
              </a:ext>
            </a:extLst>
          </p:cNvPr>
          <p:cNvSpPr txBox="1"/>
          <p:nvPr/>
        </p:nvSpPr>
        <p:spPr>
          <a:xfrm>
            <a:off x="571500" y="278063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28x28x192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6E5019-F270-40F6-98E7-09D0FCB6E3B4}"/>
              </a:ext>
            </a:extLst>
          </p:cNvPr>
          <p:cNvCxnSpPr>
            <a:cxnSpLocks/>
          </p:cNvCxnSpPr>
          <p:nvPr/>
        </p:nvCxnSpPr>
        <p:spPr>
          <a:xfrm>
            <a:off x="2549236" y="2270970"/>
            <a:ext cx="151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C7C54D-C4E1-4BA0-B53C-7F30182A1935}"/>
              </a:ext>
            </a:extLst>
          </p:cNvPr>
          <p:cNvSpPr txBox="1"/>
          <p:nvPr/>
        </p:nvSpPr>
        <p:spPr>
          <a:xfrm>
            <a:off x="5301095" y="4708155"/>
            <a:ext cx="158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Conv2D 5x5,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Padding = ‘same’,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32 filters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#Size = (5, 5, 16)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E8AA8E-3870-47DB-820D-11B12FE73487}"/>
              </a:ext>
            </a:extLst>
          </p:cNvPr>
          <p:cNvSpPr/>
          <p:nvPr/>
        </p:nvSpPr>
        <p:spPr>
          <a:xfrm>
            <a:off x="5119253" y="1409071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23B0F6-90A6-4B34-A666-357DFF7B82CE}"/>
              </a:ext>
            </a:extLst>
          </p:cNvPr>
          <p:cNvSpPr/>
          <p:nvPr/>
        </p:nvSpPr>
        <p:spPr>
          <a:xfrm>
            <a:off x="4357252" y="2021032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B68109-F58B-4E12-BAC9-6313475AD8B6}"/>
              </a:ext>
            </a:extLst>
          </p:cNvPr>
          <p:cNvCxnSpPr>
            <a:cxnSpLocks/>
          </p:cNvCxnSpPr>
          <p:nvPr/>
        </p:nvCxnSpPr>
        <p:spPr>
          <a:xfrm flipV="1">
            <a:off x="4883722" y="1399781"/>
            <a:ext cx="762001" cy="6194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1B817D-B753-49A9-93D8-2354C51FC40D}"/>
              </a:ext>
            </a:extLst>
          </p:cNvPr>
          <p:cNvCxnSpPr>
            <a:cxnSpLocks/>
          </p:cNvCxnSpPr>
          <p:nvPr/>
        </p:nvCxnSpPr>
        <p:spPr>
          <a:xfrm flipV="1">
            <a:off x="4357252" y="1406431"/>
            <a:ext cx="762001" cy="6194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2E417CA-D2EF-4462-876D-8C5C408E0136}"/>
              </a:ext>
            </a:extLst>
          </p:cNvPr>
          <p:cNvCxnSpPr>
            <a:cxnSpLocks/>
          </p:cNvCxnSpPr>
          <p:nvPr/>
        </p:nvCxnSpPr>
        <p:spPr>
          <a:xfrm flipV="1">
            <a:off x="4918356" y="1961242"/>
            <a:ext cx="762001" cy="6194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78C6BF-25AE-4F37-99D6-623A0DE21F3F}"/>
              </a:ext>
            </a:extLst>
          </p:cNvPr>
          <p:cNvCxnSpPr>
            <a:cxnSpLocks/>
          </p:cNvCxnSpPr>
          <p:nvPr/>
        </p:nvCxnSpPr>
        <p:spPr>
          <a:xfrm flipV="1">
            <a:off x="1020041" y="1621270"/>
            <a:ext cx="1222664" cy="959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5FF7C-42D5-4255-94E8-F24868D31520}"/>
              </a:ext>
            </a:extLst>
          </p:cNvPr>
          <p:cNvSpPr txBox="1"/>
          <p:nvPr/>
        </p:nvSpPr>
        <p:spPr>
          <a:xfrm>
            <a:off x="4052452" y="277111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28x28x32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8CCAF0-8E6E-43C4-9469-CF80D99644E6}"/>
              </a:ext>
            </a:extLst>
          </p:cNvPr>
          <p:cNvSpPr txBox="1"/>
          <p:nvPr/>
        </p:nvSpPr>
        <p:spPr>
          <a:xfrm>
            <a:off x="249382" y="3219359"/>
            <a:ext cx="3920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Using 1x1 Conv Layers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1F5049-EC38-4168-9E24-E67675C6865C}"/>
              </a:ext>
            </a:extLst>
          </p:cNvPr>
          <p:cNvSpPr/>
          <p:nvPr/>
        </p:nvSpPr>
        <p:spPr>
          <a:xfrm>
            <a:off x="1648691" y="4468271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38ABEE-C0B0-484B-B0CB-AAF936E736ED}"/>
              </a:ext>
            </a:extLst>
          </p:cNvPr>
          <p:cNvSpPr/>
          <p:nvPr/>
        </p:nvSpPr>
        <p:spPr>
          <a:xfrm>
            <a:off x="479713" y="5417506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B5735C-0E17-4953-8B5E-16A075A36303}"/>
              </a:ext>
            </a:extLst>
          </p:cNvPr>
          <p:cNvCxnSpPr/>
          <p:nvPr/>
        </p:nvCxnSpPr>
        <p:spPr>
          <a:xfrm flipV="1">
            <a:off x="990601" y="5033421"/>
            <a:ext cx="1194955" cy="9594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C6524F3-407F-4690-9A1B-7FDBB9A4D570}"/>
              </a:ext>
            </a:extLst>
          </p:cNvPr>
          <p:cNvCxnSpPr/>
          <p:nvPr/>
        </p:nvCxnSpPr>
        <p:spPr>
          <a:xfrm flipV="1">
            <a:off x="450273" y="4458079"/>
            <a:ext cx="1194955" cy="9594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0DF4659-6A1E-43FD-8095-4C0B946D1DB0}"/>
              </a:ext>
            </a:extLst>
          </p:cNvPr>
          <p:cNvCxnSpPr/>
          <p:nvPr/>
        </p:nvCxnSpPr>
        <p:spPr>
          <a:xfrm flipV="1">
            <a:off x="1000990" y="4451710"/>
            <a:ext cx="1194955" cy="9594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CC00C0-C8A7-4827-96B4-F0F02FDFD3E5}"/>
              </a:ext>
            </a:extLst>
          </p:cNvPr>
          <p:cNvSpPr txBox="1"/>
          <p:nvPr/>
        </p:nvSpPr>
        <p:spPr>
          <a:xfrm>
            <a:off x="1233055" y="408551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28x28x192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487AA45-8022-4A3F-8CDE-8070BCDA09D5}"/>
              </a:ext>
            </a:extLst>
          </p:cNvPr>
          <p:cNvCxnSpPr>
            <a:cxnSpLocks/>
          </p:cNvCxnSpPr>
          <p:nvPr/>
        </p:nvCxnSpPr>
        <p:spPr>
          <a:xfrm>
            <a:off x="2448791" y="5465022"/>
            <a:ext cx="151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91E3B7-960B-4BB3-8DA8-698B1754D4AD}"/>
              </a:ext>
            </a:extLst>
          </p:cNvPr>
          <p:cNvSpPr txBox="1"/>
          <p:nvPr/>
        </p:nvSpPr>
        <p:spPr>
          <a:xfrm>
            <a:off x="2448791" y="4713538"/>
            <a:ext cx="158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Conv2D 1x1,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Padding = ‘same’,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16 filters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#Size = (1, 1, 192)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D74DF0-A7DD-4006-8675-859C31B36E31}"/>
              </a:ext>
            </a:extLst>
          </p:cNvPr>
          <p:cNvSpPr txBox="1"/>
          <p:nvPr/>
        </p:nvSpPr>
        <p:spPr>
          <a:xfrm>
            <a:off x="4197922" y="440943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28x28x16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D4EF0F-EE17-424B-9DC3-BB0137B2762E}"/>
              </a:ext>
            </a:extLst>
          </p:cNvPr>
          <p:cNvSpPr/>
          <p:nvPr/>
        </p:nvSpPr>
        <p:spPr>
          <a:xfrm>
            <a:off x="4485402" y="5022082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B5A836-FDA3-4EC7-A4E9-521B7737A7C7}"/>
              </a:ext>
            </a:extLst>
          </p:cNvPr>
          <p:cNvSpPr/>
          <p:nvPr/>
        </p:nvSpPr>
        <p:spPr>
          <a:xfrm>
            <a:off x="4222171" y="5296180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A25D627-CBA8-4B6C-87AF-52D42DE9E092}"/>
              </a:ext>
            </a:extLst>
          </p:cNvPr>
          <p:cNvCxnSpPr>
            <a:cxnSpLocks/>
          </p:cNvCxnSpPr>
          <p:nvPr/>
        </p:nvCxnSpPr>
        <p:spPr>
          <a:xfrm flipV="1">
            <a:off x="4755566" y="5024900"/>
            <a:ext cx="270164" cy="25336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8B9565C-5299-43A3-B5E0-081F09B1E108}"/>
              </a:ext>
            </a:extLst>
          </p:cNvPr>
          <p:cNvCxnSpPr>
            <a:cxnSpLocks/>
          </p:cNvCxnSpPr>
          <p:nvPr/>
        </p:nvCxnSpPr>
        <p:spPr>
          <a:xfrm flipV="1">
            <a:off x="4779817" y="5578755"/>
            <a:ext cx="252846" cy="2661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B88DDB8-ECA6-43D8-8638-A79F20173A55}"/>
              </a:ext>
            </a:extLst>
          </p:cNvPr>
          <p:cNvCxnSpPr>
            <a:cxnSpLocks/>
          </p:cNvCxnSpPr>
          <p:nvPr/>
        </p:nvCxnSpPr>
        <p:spPr>
          <a:xfrm flipV="1">
            <a:off x="4226498" y="5050559"/>
            <a:ext cx="245049" cy="2257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9E003A3-AEAF-4DAF-8E05-2B3E833155E0}"/>
              </a:ext>
            </a:extLst>
          </p:cNvPr>
          <p:cNvCxnSpPr>
            <a:cxnSpLocks/>
          </p:cNvCxnSpPr>
          <p:nvPr/>
        </p:nvCxnSpPr>
        <p:spPr>
          <a:xfrm>
            <a:off x="5264722" y="5379135"/>
            <a:ext cx="151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58A1A71-0739-48BB-8121-F9A333B505FE}"/>
              </a:ext>
            </a:extLst>
          </p:cNvPr>
          <p:cNvSpPr txBox="1"/>
          <p:nvPr/>
        </p:nvSpPr>
        <p:spPr>
          <a:xfrm>
            <a:off x="3044536" y="1607053"/>
            <a:ext cx="158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Conv2D 5x5,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Padding = ‘same’,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32 filters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C4AE53A-F944-422B-8465-84CEECEA65E6}"/>
              </a:ext>
            </a:extLst>
          </p:cNvPr>
          <p:cNvSpPr/>
          <p:nvPr/>
        </p:nvSpPr>
        <p:spPr>
          <a:xfrm>
            <a:off x="7921337" y="4928177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E2883AE-FF38-45CF-B721-509234F85E95}"/>
              </a:ext>
            </a:extLst>
          </p:cNvPr>
          <p:cNvSpPr/>
          <p:nvPr/>
        </p:nvSpPr>
        <p:spPr>
          <a:xfrm>
            <a:off x="7159336" y="5562367"/>
            <a:ext cx="540328" cy="5651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03CDD4D-9DDC-45C9-920A-72DB758E649E}"/>
              </a:ext>
            </a:extLst>
          </p:cNvPr>
          <p:cNvCxnSpPr>
            <a:cxnSpLocks/>
          </p:cNvCxnSpPr>
          <p:nvPr/>
        </p:nvCxnSpPr>
        <p:spPr>
          <a:xfrm flipV="1">
            <a:off x="7699664" y="5504452"/>
            <a:ext cx="762001" cy="6194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1989ED-2ADD-4FE1-B6F4-CACB73E4F96B}"/>
              </a:ext>
            </a:extLst>
          </p:cNvPr>
          <p:cNvCxnSpPr>
            <a:cxnSpLocks/>
          </p:cNvCxnSpPr>
          <p:nvPr/>
        </p:nvCxnSpPr>
        <p:spPr>
          <a:xfrm flipV="1">
            <a:off x="7159336" y="4918431"/>
            <a:ext cx="762001" cy="6194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9BDEFB-63DF-4FA6-8391-A1932027A1ED}"/>
              </a:ext>
            </a:extLst>
          </p:cNvPr>
          <p:cNvCxnSpPr>
            <a:cxnSpLocks/>
          </p:cNvCxnSpPr>
          <p:nvPr/>
        </p:nvCxnSpPr>
        <p:spPr>
          <a:xfrm flipV="1">
            <a:off x="7699664" y="4911705"/>
            <a:ext cx="775856" cy="6670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E76527A-BD98-4164-A59A-0EFB7A610025}"/>
              </a:ext>
            </a:extLst>
          </p:cNvPr>
          <p:cNvSpPr txBox="1"/>
          <p:nvPr/>
        </p:nvSpPr>
        <p:spPr>
          <a:xfrm>
            <a:off x="7505701" y="447089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28x28x32</a:t>
            </a:r>
            <a:endParaRPr lang="ko-KR" altLang="en-US" sz="16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26F96D03-6516-413D-BC9F-5566A75AA52A}"/>
              </a:ext>
            </a:extLst>
          </p:cNvPr>
          <p:cNvCxnSpPr>
            <a:cxnSpLocks/>
            <a:stCxn id="43" idx="0"/>
            <a:endCxn id="67" idx="1"/>
          </p:cNvCxnSpPr>
          <p:nvPr/>
        </p:nvCxnSpPr>
        <p:spPr>
          <a:xfrm rot="16200000" flipH="1">
            <a:off x="4434950" y="1569423"/>
            <a:ext cx="554655" cy="5586846"/>
          </a:xfrm>
          <a:prstGeom prst="curvedConnector4">
            <a:avLst>
              <a:gd name="adj1" fmla="val -41215"/>
              <a:gd name="adj2" fmla="val 5613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CCAB1AE-3C18-4413-B01A-F7883C5CB7D5}"/>
              </a:ext>
            </a:extLst>
          </p:cNvPr>
          <p:cNvSpPr txBox="1"/>
          <p:nvPr/>
        </p:nvSpPr>
        <p:spPr>
          <a:xfrm>
            <a:off x="5410198" y="3265734"/>
            <a:ext cx="3449782" cy="92333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28x28x16x192 = 2.4M</a:t>
            </a:r>
          </a:p>
          <a:p>
            <a:r>
              <a:rPr lang="en-US" altLang="ko-KR" dirty="0"/>
              <a:t>28x28x16x32 = 10.0M</a:t>
            </a:r>
          </a:p>
          <a:p>
            <a:r>
              <a:rPr lang="en-US" altLang="ko-KR" dirty="0"/>
              <a:t>TOTAL = 12.4M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479048"/>
      </p:ext>
    </p:extLst>
  </p:cSld>
  <p:clrMapOvr>
    <a:masterClrMapping/>
  </p:clrMapOvr>
</p:sld>
</file>

<file path=ppt/theme/theme1.xml><?xml version="1.0" encoding="utf-8"?>
<a:theme xmlns:a="http://schemas.openxmlformats.org/drawingml/2006/main" name="브러시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9_TF89080264_Win32" id="{A8B6BB2C-31B2-4AC2-9060-2CE5D10FE229}" vid="{35C5C16E-32D9-4736-BC49-174133B9C52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purl.org/dc/terms/"/>
    <ds:schemaRef ds:uri="http://www.w3.org/XML/1998/namespace"/>
    <ds:schemaRef ds:uri="16c05727-aa75-4e4a-9b5f-8a80a1165891"/>
    <ds:schemaRef ds:uri="http://schemas.microsoft.com/office/2006/documentManagement/types"/>
    <ds:schemaRef ds:uri="71af3243-3dd4-4a8d-8c0d-dd76da1f02a5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브러시 프레젠테이션</Template>
  <TotalTime>1439</TotalTime>
  <Words>1322</Words>
  <Application>Microsoft Office PowerPoint</Application>
  <PresentationFormat>와이드스크린</PresentationFormat>
  <Paragraphs>274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Elephant</vt:lpstr>
      <vt:lpstr>맑은 고딕</vt:lpstr>
      <vt:lpstr>이화체</vt:lpstr>
      <vt:lpstr>Arial</vt:lpstr>
      <vt:lpstr>Calibri</vt:lpstr>
      <vt:lpstr>Cambria Math</vt:lpstr>
      <vt:lpstr>Century Gothic</vt:lpstr>
      <vt:lpstr>브러시</vt:lpstr>
      <vt:lpstr>PowerPoint 프레젠테이션</vt:lpstr>
      <vt:lpstr>Contents</vt:lpstr>
      <vt:lpstr>1. Introduction</vt:lpstr>
      <vt:lpstr>2. Improving Traditional Neural Networks</vt:lpstr>
      <vt:lpstr>2-1. Including Sparsity</vt:lpstr>
      <vt:lpstr>3-1. Inception Architecture :  Naïve Version</vt:lpstr>
      <vt:lpstr>3-2. Why Computational Problems?</vt:lpstr>
      <vt:lpstr>3-3. Inception Architecture :  Dimensionality Reduction</vt:lpstr>
      <vt:lpstr>3-4. Why 1x1 Conv Layer?</vt:lpstr>
      <vt:lpstr>4. GoogLeNet</vt:lpstr>
      <vt:lpstr>4. GoogLeNet</vt:lpstr>
      <vt:lpstr>4. GoogLeNet</vt:lpstr>
      <vt:lpstr>5-1. Polyack Averaging</vt:lpstr>
      <vt:lpstr>5-2. Asynchronous(=비동기적) SGD </vt:lpstr>
      <vt:lpstr>6. Conclusion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지혜</dc:creator>
  <cp:lastModifiedBy>이 지혜</cp:lastModifiedBy>
  <cp:revision>66</cp:revision>
  <dcterms:created xsi:type="dcterms:W3CDTF">2021-03-05T11:52:58Z</dcterms:created>
  <dcterms:modified xsi:type="dcterms:W3CDTF">2021-03-17T16:51:33Z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