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2" r:id="rId5"/>
    <p:sldId id="261" r:id="rId6"/>
    <p:sldId id="274" r:id="rId7"/>
    <p:sldId id="276" r:id="rId8"/>
    <p:sldId id="278" r:id="rId9"/>
    <p:sldId id="280" r:id="rId10"/>
    <p:sldId id="282" r:id="rId11"/>
    <p:sldId id="306" r:id="rId12"/>
    <p:sldId id="301" r:id="rId13"/>
    <p:sldId id="302" r:id="rId14"/>
    <p:sldId id="305" r:id="rId15"/>
    <p:sldId id="304" r:id="rId16"/>
    <p:sldId id="285" r:id="rId17"/>
    <p:sldId id="284" r:id="rId18"/>
    <p:sldId id="294" r:id="rId19"/>
    <p:sldId id="292" r:id="rId20"/>
    <p:sldId id="296" r:id="rId21"/>
    <p:sldId id="291" r:id="rId22"/>
    <p:sldId id="298" r:id="rId23"/>
    <p:sldId id="290" r:id="rId24"/>
    <p:sldId id="289" r:id="rId25"/>
    <p:sldId id="30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2AE"/>
    <a:srgbClr val="0099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4896649" y="1822991"/>
            <a:ext cx="2391035" cy="2391035"/>
            <a:chOff x="4296888" y="1235034"/>
            <a:chExt cx="3598224" cy="3598224"/>
          </a:xfrm>
        </p:grpSpPr>
        <p:sp>
          <p:nvSpPr>
            <p:cNvPr id="76" name="도넛 75"/>
            <p:cNvSpPr/>
            <p:nvPr/>
          </p:nvSpPr>
          <p:spPr>
            <a:xfrm>
              <a:off x="4296888" y="1235034"/>
              <a:ext cx="3598224" cy="3598224"/>
            </a:xfrm>
            <a:prstGeom prst="donut">
              <a:avLst>
                <a:gd name="adj" fmla="val 13119"/>
              </a:avLst>
            </a:prstGeom>
            <a:solidFill>
              <a:srgbClr val="EEDAC1"/>
            </a:solidFill>
            <a:ln w="28575">
              <a:solidFill>
                <a:srgbClr val="A4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567326" y="1638795"/>
              <a:ext cx="3057348" cy="3016332"/>
            </a:xfrm>
            <a:prstGeom prst="rect">
              <a:avLst/>
            </a:prstGeom>
          </p:spPr>
          <p:txBody>
            <a:bodyPr wrap="none">
              <a:prstTxWarp prst="textArchDown">
                <a:avLst/>
              </a:prstTxWarp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200" kern="0" dirty="0">
                <a:solidFill>
                  <a:srgbClr val="A48A7B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567326" y="1525980"/>
              <a:ext cx="3057348" cy="3016332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200" kern="0" dirty="0">
                <a:solidFill>
                  <a:srgbClr val="A48A7B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3419562" y="4370715"/>
            <a:ext cx="5345208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04.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분류 </a:t>
            </a: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(1-5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단원</a:t>
            </a: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16</a:t>
            </a: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 분석 이지혜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EDAB4-5783-4448-A993-505917606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000" r="91444">
                        <a14:foregroundMark x1="32556" y1="23333" x2="35333" y2="16667"/>
                        <a14:foregroundMark x1="35333" y1="16667" x2="41556" y2="13333"/>
                        <a14:foregroundMark x1="41556" y1="13333" x2="56000" y2="11889"/>
                        <a14:foregroundMark x1="56000" y1="11889" x2="67333" y2="21000"/>
                        <a14:foregroundMark x1="67333" y1="21000" x2="68778" y2="27889"/>
                        <a14:foregroundMark x1="68778" y1="27889" x2="67444" y2="35222"/>
                        <a14:foregroundMark x1="80114" y1="39662" x2="80444" y2="39778"/>
                        <a14:foregroundMark x1="67444" y1="35222" x2="68103" y2="35453"/>
                        <a14:foregroundMark x1="80444" y1="39778" x2="88667" y2="39778"/>
                        <a14:foregroundMark x1="88667" y1="39778" x2="79889" y2="42667"/>
                        <a14:foregroundMark x1="79889" y1="42667" x2="13444" y2="42444"/>
                        <a14:foregroundMark x1="13444" y1="42444" x2="16500" y2="41128"/>
                        <a14:foregroundMark x1="29529" y1="33019" x2="35000" y2="22333"/>
                        <a14:foregroundMark x1="35000" y1="22333" x2="41889" y2="21667"/>
                        <a14:foregroundMark x1="41889" y1="21667" x2="47333" y2="16667"/>
                        <a14:foregroundMark x1="47333" y1="16667" x2="48111" y2="24111"/>
                        <a14:foregroundMark x1="48111" y1="24111" x2="44556" y2="33778"/>
                        <a14:foregroundMark x1="44556" y1="33778" x2="49556" y2="27444"/>
                        <a14:foregroundMark x1="49556" y1="27444" x2="55778" y2="33111"/>
                        <a14:foregroundMark x1="55778" y1="33111" x2="60889" y2="28111"/>
                        <a14:foregroundMark x1="60889" y1="28111" x2="59778" y2="19778"/>
                        <a14:foregroundMark x1="59778" y1="19778" x2="50556" y2="19667"/>
                        <a14:foregroundMark x1="50556" y1="19667" x2="58000" y2="21667"/>
                        <a14:foregroundMark x1="58000" y1="21667" x2="60778" y2="28889"/>
                        <a14:foregroundMark x1="60778" y1="28889" x2="57556" y2="35889"/>
                        <a14:foregroundMark x1="57556" y1="35889" x2="32222" y2="41444"/>
                        <a14:foregroundMark x1="32222" y1="41444" x2="35333" y2="33111"/>
                        <a14:foregroundMark x1="35333" y1="33111" x2="40889" y2="26889"/>
                        <a14:foregroundMark x1="40889" y1="26889" x2="51444" y2="25889"/>
                        <a14:foregroundMark x1="51444" y1="25889" x2="56556" y2="31778"/>
                        <a14:foregroundMark x1="56556" y1="31778" x2="60111" y2="39333"/>
                        <a14:foregroundMark x1="26889" y1="36333" x2="28444" y2="36222"/>
                        <a14:foregroundMark x1="26667" y1="40778" x2="32333" y2="36556"/>
                        <a14:foregroundMark x1="32333" y1="36556" x2="29667" y2="38333"/>
                        <a14:foregroundMark x1="8667" y1="52667" x2="10444" y2="74667"/>
                        <a14:foregroundMark x1="10444" y1="74667" x2="17667" y2="74000"/>
                        <a14:foregroundMark x1="17667" y1="74000" x2="23778" y2="70333"/>
                        <a14:foregroundMark x1="23778" y1="70333" x2="23000" y2="56000"/>
                        <a14:foregroundMark x1="23000" y1="56000" x2="16778" y2="52778"/>
                        <a14:foregroundMark x1="16778" y1="52778" x2="9111" y2="52778"/>
                        <a14:foregroundMark x1="53889" y1="72889" x2="59000" y2="58333"/>
                        <a14:foregroundMark x1="63557" y1="59454" x2="65778" y2="60000"/>
                        <a14:foregroundMark x1="59000" y1="58333" x2="61523" y2="58953"/>
                        <a14:foregroundMark x1="65778" y1="60000" x2="71778" y2="73667"/>
                        <a14:foregroundMark x1="71778" y1="73667" x2="71444" y2="74556"/>
                        <a14:foregroundMark x1="77889" y1="53222" x2="85111" y2="52778"/>
                        <a14:foregroundMark x1="85111" y1="52778" x2="92333" y2="53000"/>
                        <a14:foregroundMark x1="92333" y1="53000" x2="80000" y2="70333"/>
                        <a14:foregroundMark x1="80000" y1="70333" x2="85889" y2="74778"/>
                        <a14:foregroundMark x1="85889" y1="74778" x2="91444" y2="75000"/>
                        <a14:foregroundMark x1="55889" y1="38667" x2="63111" y2="39000"/>
                        <a14:foregroundMark x1="63111" y1="39000" x2="64778" y2="22889"/>
                        <a14:backgroundMark x1="68333" y1="35222" x2="74556" y2="39222"/>
                        <a14:backgroundMark x1="74556" y1="39222" x2="80111" y2="39667"/>
                        <a14:backgroundMark x1="17111" y1="40000" x2="24222" y2="38000"/>
                        <a14:backgroundMark x1="24222" y1="38000" x2="26980" y2="36184"/>
                        <a14:backgroundMark x1="28838" y1="34265" x2="30111" y2="30444"/>
                        <a14:backgroundMark x1="62333" y1="58667" x2="62000" y2="59111"/>
                        <a14:backgroundMark x1="61333" y1="59444" x2="62222" y2="5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85" y="2153527"/>
            <a:ext cx="1729961" cy="17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313686" y="222761"/>
            <a:ext cx="742511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Decision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Tree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사용한 분류 예측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37F293-B238-47A7-BDEA-58475B27D71F}"/>
              </a:ext>
            </a:extLst>
          </p:cNvPr>
          <p:cNvSpPr txBox="1"/>
          <p:nvPr/>
        </p:nvSpPr>
        <p:spPr>
          <a:xfrm>
            <a:off x="3423396" y="1855432"/>
            <a:ext cx="53532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노드는 그 노드를 선택한 데이터 집합을 가짐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마지막 </a:t>
            </a:r>
            <a:r>
              <a:rPr lang="en-US" altLang="ko-KR" sz="2400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leaf node</a:t>
            </a:r>
            <a:r>
              <a:rPr lang="ko-KR" altLang="en-US" sz="2400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는 조건부 확률을 이용하여 </a:t>
            </a:r>
            <a:r>
              <a:rPr lang="en-US" altLang="ko-KR" sz="2400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class</a:t>
            </a:r>
            <a:r>
              <a:rPr lang="ko-KR" altLang="en-US" sz="2400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를 예측</a:t>
            </a:r>
            <a:endParaRPr lang="en-US" altLang="ko-KR" sz="2400" dirty="0">
              <a:solidFill>
                <a:srgbClr val="E7E6E6">
                  <a:lumMod val="25000"/>
                </a:srgb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srgbClr val="E7E6E6">
                  <a:lumMod val="25000"/>
                </a:srgb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부모 노드와 자식 노드의 불순도를 낮게 만드는 최상의 독립변수와 기준 값을 찾는 것이 목표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Information Gain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57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313686" y="222761"/>
            <a:ext cx="742511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Information Gain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37F293-B238-47A7-BDEA-58475B27D71F}"/>
              </a:ext>
            </a:extLst>
          </p:cNvPr>
          <p:cNvSpPr txBox="1"/>
          <p:nvPr/>
        </p:nvSpPr>
        <p:spPr>
          <a:xfrm>
            <a:off x="5706649" y="3546261"/>
            <a:ext cx="5353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buFontTx/>
              <a:buChar char="-"/>
            </a:pPr>
            <a:r>
              <a:rPr lang="ko-KR" altLang="en-US" sz="1400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너무 깊은 트리에 의한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overfitting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발생 가능성을 방지 하기 위한 목적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latinLnBrk="0"/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lvl="0" indent="-342900" latinLnBrk="0">
              <a:buFontTx/>
              <a:buChar char="-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사용해서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 vector</a:t>
            </a:r>
            <a:r>
              <a:rPr lang="ko-KR" altLang="en-US" sz="1400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들 중 제일 쓸모 있는 것이 무엇인지 측정</a:t>
            </a:r>
            <a:endParaRPr lang="en-US" altLang="ko-KR" sz="1400" dirty="0">
              <a:solidFill>
                <a:srgbClr val="E7E6E6">
                  <a:lumMod val="25000"/>
                </a:srgb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 latinLnBrk="0">
              <a:buFontTx/>
              <a:buChar char="-"/>
            </a:pPr>
            <a:endParaRPr lang="en-US" altLang="ko-KR" sz="1400" dirty="0">
              <a:solidFill>
                <a:srgbClr val="E7E6E6">
                  <a:lumMod val="25000"/>
                </a:srgb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 latinLnBrk="0">
              <a:buFontTx/>
              <a:buChar char="-"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이용해 결정 트리의 노드에 있는 특성들의 순서를 결정한다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08CE5F-098C-42A5-903F-14365D9E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988365"/>
            <a:ext cx="4416735" cy="3368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C4BFBE-FEFB-42FA-B491-DD47ACC3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495857"/>
            <a:ext cx="7051766" cy="10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5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74842" y="0"/>
            <a:ext cx="534520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Ensemble</a:t>
            </a:r>
            <a:endParaRPr kumimoji="0" lang="ko-KR" altLang="en-US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50687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31111" y="1415905"/>
            <a:ext cx="5030097" cy="160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Voting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다양한 훈련 알고리즘을 이용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각 분류기의 예측을 모아서 가장 많이 선택된 클래스를 예측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 Voting vs Soft Voting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776132" y="1415905"/>
            <a:ext cx="3756264" cy="426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Bagging (Bootstrap Aggregating)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같은 훈련 알고리즘을 사용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훈련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set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subset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을 랜덤하게 구성하여 분류기 별로 각기 다르게 학습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결정 트리의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High Variance + Low Bias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라는 특성을 적절히 활용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-198558" y="4176213"/>
            <a:ext cx="545976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Boosting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개의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학습기를 순차적으로 학습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–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예측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잘못 예측한 데이터에 가중치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(weight)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부여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Weak learner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결합으로 최종 예측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755417" y="4176213"/>
            <a:ext cx="4235929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Stacking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Overfitting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 위험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-&gt; Ensemble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에서는 장점으로 작용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샘플에 민감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63C0C-472C-4D18-BB04-9EB095D3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" t="7209" r="30572" b="16981"/>
          <a:stretch/>
        </p:blipFill>
        <p:spPr>
          <a:xfrm>
            <a:off x="9472158" y="1415905"/>
            <a:ext cx="2488731" cy="18174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5305FF-F465-40FF-A40D-B2B183DDCB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8" b="7290"/>
          <a:stretch/>
        </p:blipFill>
        <p:spPr>
          <a:xfrm>
            <a:off x="5755416" y="3985923"/>
            <a:ext cx="4524925" cy="27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3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74842" y="0"/>
            <a:ext cx="534520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Voting</a:t>
            </a:r>
            <a:endParaRPr kumimoji="0" lang="ko-KR" altLang="en-US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50687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4074" y="2057358"/>
            <a:ext cx="503009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Voting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회귀와 분류 모두에 사용 가능하기 때문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분류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범주형 변수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/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회귀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연속형 변수 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75926" y="1269839"/>
            <a:ext cx="25309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큰 수의 법칙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09240" y="4593630"/>
            <a:ext cx="545976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Hard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Voting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직접 투표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분류기가 전체 데이터를 바탕으로 예측한 클래스에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다수결의 원칙 적용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80313" y="4617124"/>
            <a:ext cx="5370149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Soft Voting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간접 투표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모든 분류기가 각 클래스별 확률 값을 예측해서 평균을 내 최대 확률의 클래스로 결정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5D592-80D4-4225-B658-C0AA46D71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4" y="1276131"/>
            <a:ext cx="6178473" cy="28253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669FC-072E-493D-8C04-727C3E1B0010}"/>
              </a:ext>
            </a:extLst>
          </p:cNvPr>
          <p:cNvSpPr/>
          <p:nvPr/>
        </p:nvSpPr>
        <p:spPr>
          <a:xfrm>
            <a:off x="6950933" y="3113256"/>
            <a:ext cx="381768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Voting Classifier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분류만 가능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05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74842" y="0"/>
            <a:ext cx="534520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Bagging</a:t>
            </a:r>
            <a:endParaRPr kumimoji="0" lang="ko-KR" altLang="en-US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50687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4074" y="2057358"/>
            <a:ext cx="5030097" cy="160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Voting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다양한 훈련 알고리즘을 이용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분류기의 예측을 모아서 가장 많이 선택된 클래스를 예측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 Voting vs Soft Voting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6000" y="4102887"/>
            <a:ext cx="5061812" cy="325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Decision Tree vs Random Forest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 훈련 알고리즘을 사용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subset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랜덤하게 구성하여 분류기 별로 각기 다르게 학습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26188" y="1541319"/>
            <a:ext cx="5459766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 Forest Regressor &amp;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Random Forest Classifier</a:t>
            </a:r>
          </a:p>
          <a:p>
            <a:pPr marL="228600" marR="0" lvl="0" indent="-22860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956071" y="4593630"/>
            <a:ext cx="4235929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 Forest Algorithm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결정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트리로만 구성된 앙상블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무작위성 부여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편향 손해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but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전체적 예측 정확도 증가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2A1ED-AB12-40A1-BD63-43BC3B67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53086"/>
            <a:ext cx="6945297" cy="274918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CBC8026-3E9E-4C7A-9C64-C7CE8A700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10662"/>
              </p:ext>
            </p:extLst>
          </p:nvPr>
        </p:nvGraphicFramePr>
        <p:xfrm>
          <a:off x="437561" y="5522104"/>
          <a:ext cx="7203736" cy="13135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3736">
                  <a:extLst>
                    <a:ext uri="{9D8B030D-6E8A-4147-A177-3AD203B41FA5}">
                      <a16:colId xmlns:a16="http://schemas.microsoft.com/office/drawing/2014/main" val="3264048620"/>
                    </a:ext>
                  </a:extLst>
                </a:gridCol>
              </a:tblGrid>
              <a:tr h="29103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0" dirty="0"/>
                        <a:t>1. </a:t>
                      </a:r>
                      <a:r>
                        <a:rPr lang="ko-KR" altLang="en-US" sz="1200" b="0" dirty="0"/>
                        <a:t>일반화가 잘 됨</a:t>
                      </a:r>
                      <a:endParaRPr lang="en-US" altLang="ko-KR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50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비슷한 편향 </a:t>
                      </a:r>
                      <a:r>
                        <a:rPr lang="en-US" altLang="ko-KR" sz="1200" dirty="0"/>
                        <a:t>= </a:t>
                      </a:r>
                      <a:r>
                        <a:rPr lang="ko-KR" altLang="en-US" sz="1200" dirty="0"/>
                        <a:t>오차의 수가 거의 </a:t>
                      </a:r>
                      <a:r>
                        <a:rPr lang="ko-KR" altLang="en-US" sz="1200" dirty="0" err="1"/>
                        <a:t>비슷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59173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작은 분산 </a:t>
                      </a:r>
                      <a:r>
                        <a:rPr lang="en-US" altLang="ko-KR" sz="1200" dirty="0"/>
                        <a:t>= </a:t>
                      </a:r>
                      <a:r>
                        <a:rPr lang="ko-KR" altLang="en-US" sz="1200" dirty="0"/>
                        <a:t>덜 불규칙적인 결정 경계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50402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랜덤으로 샘플을 선택해서 각 분류기마다 다르게 입력하는 </a:t>
                      </a:r>
                      <a:r>
                        <a:rPr lang="en-US" altLang="ko-KR" sz="1200" dirty="0"/>
                        <a:t>randomization</a:t>
                      </a:r>
                      <a:r>
                        <a:rPr lang="ko-KR" altLang="en-US" sz="1200" dirty="0"/>
                        <a:t>에 의해 분산 감소</a:t>
                      </a:r>
                      <a:r>
                        <a:rPr lang="en-US" altLang="ko-KR" sz="1200" dirty="0"/>
                        <a:t> + </a:t>
                      </a:r>
                      <a:r>
                        <a:rPr lang="ko-KR" altLang="en-US" sz="1200" dirty="0"/>
                        <a:t>편향 조금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1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84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74842" y="0"/>
            <a:ext cx="534520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Boosting</a:t>
            </a:r>
            <a:endParaRPr kumimoji="0" lang="ko-KR" altLang="en-US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13163" y="1061911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20450" y="1217555"/>
            <a:ext cx="4834259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AdaBoost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이전 예측기를 보완해 새 예측기를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학습시키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 위해 이전 예측기가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under fit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했던 훈련 샘플의 가중치를 올림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약한 분류기로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depth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인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leaf node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개인 한번의 학습만 가능한 것을 순차적으로 사용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Gini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계수가 가장 낮은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시작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FA00699-5178-465A-9F3F-130CF1431F70}"/>
                  </a:ext>
                </a:extLst>
              </p:cNvPr>
              <p:cNvSpPr/>
              <p:nvPr/>
            </p:nvSpPr>
            <p:spPr>
              <a:xfrm>
                <a:off x="937223" y="1211636"/>
                <a:ext cx="5075237" cy="247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Gradient Boosting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AdaBoost</a:t>
                </a:r>
                <a:r>
                  <a:rPr kumimoji="0" lang="ko-KR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와 달리 반복마다 이전 예측기가 만든 잔여 오차에 새로운 예측기를 학습</a:t>
                </a:r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𝐿𝑜𝑠𝑠</m:t>
                    </m:r>
                    <m:r>
                      <a:rPr lang="en-US" altLang="ko-KR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den>
                    </m:f>
                    <m:r>
                      <a:rPr lang="en-US" altLang="ko-KR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𝑅𝑒𝑠𝑖𝑑𝑢𝑎𝑙</m:t>
                    </m:r>
                    <m:r>
                      <a:rPr lang="en-US" altLang="ko-KR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=(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Residual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ko-KR" sz="12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boxPr>
                      <m:e>
                        <m:r>
                          <a:rPr lang="en-US" altLang="ko-KR" sz="12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≔</m:t>
                        </m:r>
                      </m:e>
                    </m:box>
                  </m:oMath>
                </a14:m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negative gradient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Residual </a:t>
                </a:r>
                <a:r>
                  <a:rPr kumimoji="0" lang="ko-KR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값을 줄이는 방향으로 </a:t>
                </a:r>
                <a:r>
                  <a:rPr kumimoji="0" lang="en-US" altLang="ko-KR" sz="12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weak learner </a:t>
                </a:r>
                <a:r>
                  <a:rPr kumimoji="0" lang="ko-KR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결합</a:t>
                </a:r>
                <a:endParaRPr kumimoji="0" lang="en-US" altLang="ko-KR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5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기존</a:t>
                </a:r>
                <a:r>
                  <a:rPr lang="en-US" altLang="ko-KR" sz="125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r>
                  <a:rPr lang="ko-KR" altLang="en-US" sz="125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예측값</a:t>
                </a:r>
                <a:r>
                  <a:rPr lang="ko-KR" altLang="en-US" sz="125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r>
                  <a:rPr lang="en-US" altLang="ko-KR" sz="125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+ (</a:t>
                </a:r>
                <a:r>
                  <a:rPr lang="ko-KR" altLang="en-US" sz="125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잔차</a:t>
                </a:r>
                <a:r>
                  <a:rPr lang="ko-KR" altLang="en-US" sz="125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r>
                  <a:rPr lang="en-US" altLang="ko-KR" sz="125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MingLiU_HKSCS-ExtB" panose="02020500000000000000" pitchFamily="18" charset="-120"/>
                    <a:ea typeface="MingLiU_HKSCS-ExtB" panose="02020500000000000000" pitchFamily="18" charset="-120"/>
                  </a:rPr>
                  <a:t>* </a:t>
                </a:r>
                <a:r>
                  <a:rPr lang="en-US" altLang="ko-KR" sz="125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Book Antiqua" panose="02040602050305030304" pitchFamily="18" charset="0"/>
                    <a:ea typeface="MingLiU_HKSCS-ExtB" panose="02020500000000000000" pitchFamily="18" charset="-120"/>
                    <a:cs typeface="Angsana New" panose="02020603050405020304" pitchFamily="18" charset="-34"/>
                  </a:rPr>
                  <a:t>learning_rate</a:t>
                </a:r>
                <a:r>
                  <a:rPr lang="en-US" altLang="ko-KR" sz="125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Book Antiqua" panose="02040602050305030304" pitchFamily="18" charset="0"/>
                    <a:ea typeface="MingLiU_HKSCS-ExtB" panose="02020500000000000000" pitchFamily="18" charset="-120"/>
                  </a:rPr>
                  <a:t>)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로 새롭게 </a:t>
                </a: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예측값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update</a:t>
                </a:r>
                <a:endParaRPr kumimoji="0" lang="en-US" altLang="ko-KR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FA00699-5178-465A-9F3F-130CF1431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23" y="1211636"/>
                <a:ext cx="5075237" cy="2479140"/>
              </a:xfrm>
              <a:prstGeom prst="rect">
                <a:avLst/>
              </a:prstGeom>
              <a:blipFill>
                <a:blip r:embed="rId2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2BF00A23-92BC-4860-8CD1-774CB4F4A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3" y="3519980"/>
            <a:ext cx="4214954" cy="3183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0EE5A6-D776-4C8E-84B8-99F48525E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50" y="3690776"/>
            <a:ext cx="5420016" cy="30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920754" y="3711"/>
            <a:ext cx="607685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Dataset </a:t>
            </a: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(Fashion MNIST)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DB2EE20-67E7-4E57-A742-CA9EB0172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1"/>
          <a:stretch/>
        </p:blipFill>
        <p:spPr>
          <a:xfrm>
            <a:off x="2830263" y="1323235"/>
            <a:ext cx="7387935" cy="6025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F3CD19-3E90-4326-A69A-827538FF8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t="15606" r="3146" b="67215"/>
          <a:stretch/>
        </p:blipFill>
        <p:spPr>
          <a:xfrm>
            <a:off x="2830263" y="2116122"/>
            <a:ext cx="6531474" cy="175372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B7C9CD6-5B2C-41A5-A517-9ADFAC3AC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t="75900" r="42523" b="-132"/>
          <a:stretch/>
        </p:blipFill>
        <p:spPr>
          <a:xfrm>
            <a:off x="2830262" y="5056483"/>
            <a:ext cx="2640604" cy="166998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9958D5A-051D-4126-8521-517709C6F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47249" r="3452" b="42845"/>
          <a:stretch/>
        </p:blipFill>
        <p:spPr>
          <a:xfrm>
            <a:off x="2830262" y="3968319"/>
            <a:ext cx="6531473" cy="9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4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92597" y="86113"/>
            <a:ext cx="534520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Decision Tree Classifier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7553" y="1475796"/>
            <a:ext cx="5987648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criterion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현재 기준 노드의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feature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적정성을 계산해주는 방법 설정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Gini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계수를 사용하는 것이 기본 설정이나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entropy loss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측정하고 싶다면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‘entropy’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변경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-572608" y="4737679"/>
            <a:ext cx="6295746" cy="190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in_samples_split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&amp;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min_samples_leaf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&amp;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max_leaf_nodes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&amp;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min_impurity_split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트리의 노드가 나뉠 때 너무 트리의 깊이가 깊어지지 않도록 하기 위해서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트리의 성장에 규제를 가해주는 대표적인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parameter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14DB1A-BA09-41E1-9B09-FCA6411AA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4153" r="4988" b="72489"/>
          <a:stretch/>
        </p:blipFill>
        <p:spPr>
          <a:xfrm>
            <a:off x="2681057" y="2653413"/>
            <a:ext cx="7315200" cy="151840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69E106-82F8-48D1-A54C-ED8B0E1F82C2}"/>
              </a:ext>
            </a:extLst>
          </p:cNvPr>
          <p:cNvSpPr/>
          <p:nvPr/>
        </p:nvSpPr>
        <p:spPr>
          <a:xfrm>
            <a:off x="6719840" y="4737679"/>
            <a:ext cx="423592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ax_features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제일 적당한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region spit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위해서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고려해 주는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feature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개수의 최대값을 정하는 방법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parameter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int, float, auto, sqrt, log2, None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EFB69B-DB5D-4C3A-A6B1-2B420608BB99}"/>
              </a:ext>
            </a:extLst>
          </p:cNvPr>
          <p:cNvSpPr/>
          <p:nvPr/>
        </p:nvSpPr>
        <p:spPr>
          <a:xfrm>
            <a:off x="6719839" y="1492198"/>
            <a:ext cx="529460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class_weight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{class label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: weight})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사전형형태로 저장된 각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class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 부여하는 가중치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‘balanced’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설정하면 </a:t>
            </a:r>
            <a:r>
              <a:rPr lang="pt-BR" altLang="ko-KR" sz="1150" b="1" i="0" dirty="0">
                <a:solidFill>
                  <a:schemeClr val="bg2">
                    <a:lumMod val="25000"/>
                  </a:schemeClr>
                </a:solidFill>
                <a:effectLst/>
                <a:latin typeface="SFMono-Regular"/>
              </a:rPr>
              <a:t>n_samples / (n_classes * np.bincount(y)) 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SFMono-Regular"/>
              </a:rPr>
              <a:t>의 형태로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SFMono-Regular"/>
              </a:rPr>
              <a:t>계산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70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92597" y="86113"/>
            <a:ext cx="534520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Decision Tree Classifier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8789D10-8234-484A-B120-BD89E76DC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t="93241" r="4184" b="-1"/>
          <a:stretch/>
        </p:blipFill>
        <p:spPr>
          <a:xfrm>
            <a:off x="2175030" y="1258932"/>
            <a:ext cx="8495598" cy="870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745B75-FC47-471F-9CA2-3E8D000294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80"/>
          <a:stretch/>
        </p:blipFill>
        <p:spPr>
          <a:xfrm>
            <a:off x="3555386" y="3361810"/>
            <a:ext cx="5734886" cy="34961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76FF3D-D64B-48FB-83CA-E13A5EA220D5}"/>
              </a:ext>
            </a:extLst>
          </p:cNvPr>
          <p:cNvSpPr/>
          <p:nvPr/>
        </p:nvSpPr>
        <p:spPr>
          <a:xfrm>
            <a:off x="6542843" y="2728281"/>
            <a:ext cx="1109340" cy="452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E9DFEE4-46D9-468E-BE8A-A2371C9C75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-772" r="1725" b="95229"/>
          <a:stretch/>
        </p:blipFill>
        <p:spPr>
          <a:xfrm>
            <a:off x="2175030" y="2012342"/>
            <a:ext cx="8495598" cy="66629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B95885-29CF-4EB0-B425-326A198B7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7864" r="1256" b="76570"/>
          <a:stretch/>
        </p:blipFill>
        <p:spPr>
          <a:xfrm>
            <a:off x="2175030" y="2627934"/>
            <a:ext cx="8495598" cy="67708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4FBB09-8EC3-4689-ABA8-718C18EDD090}"/>
              </a:ext>
            </a:extLst>
          </p:cNvPr>
          <p:cNvSpPr/>
          <p:nvPr/>
        </p:nvSpPr>
        <p:spPr>
          <a:xfrm>
            <a:off x="6782540" y="3652244"/>
            <a:ext cx="869643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0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196100" y="207965"/>
            <a:ext cx="77997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Voting Classifier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9370" y="1256388"/>
            <a:ext cx="50300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estimators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parameter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필수로 입력해 줘야 하는 값으로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R="0" lvl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사용하고자 하는 다양한 회귀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분류 모델을 입력해 넣어야 한다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63155" y="1256388"/>
            <a:ext cx="2530999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oting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h</a:t>
            </a:r>
            <a:r>
              <a:rPr kumimoji="0" lang="en-US" altLang="ko-KR" sz="11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ard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ft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530C52-0D27-4A6A-9EB0-66E484001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" t="32016" r="4001" b="60388"/>
          <a:stretch/>
        </p:blipFill>
        <p:spPr>
          <a:xfrm>
            <a:off x="1799570" y="2738786"/>
            <a:ext cx="8196329" cy="9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1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73"/>
          <p:cNvSpPr/>
          <p:nvPr/>
        </p:nvSpPr>
        <p:spPr>
          <a:xfrm>
            <a:off x="6385549" y="4733069"/>
            <a:ext cx="4326508" cy="1527553"/>
          </a:xfrm>
          <a:prstGeom prst="roundRect">
            <a:avLst>
              <a:gd name="adj" fmla="val 8564"/>
            </a:avLst>
          </a:prstGeom>
          <a:solidFill>
            <a:srgbClr val="A48A7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4842" y="0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58498" y="2087010"/>
            <a:ext cx="3474230" cy="1771631"/>
            <a:chOff x="1169759" y="2653068"/>
            <a:chExt cx="3474230" cy="1771631"/>
          </a:xfrm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24" idx="0"/>
              <a:endCxn id="26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58749" y="2083170"/>
            <a:ext cx="3329767" cy="1771631"/>
            <a:chOff x="3170010" y="2649228"/>
            <a:chExt cx="3329767" cy="177163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14537" y="2079330"/>
            <a:ext cx="3329767" cy="1771631"/>
            <a:chOff x="5025798" y="2645388"/>
            <a:chExt cx="3329767" cy="177163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36" idx="0"/>
              <a:endCxn id="38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70325" y="2075490"/>
            <a:ext cx="2144713" cy="1771631"/>
            <a:chOff x="6997755" y="2075490"/>
            <a:chExt cx="2144713" cy="177163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43" idx="0"/>
              <a:endCxn id="41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409848" y="2393951"/>
            <a:ext cx="163865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Decision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02741" y="2393951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Ensemble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195634" y="2393951"/>
            <a:ext cx="163865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2-1. Ensemble Methods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088527" y="2393951"/>
            <a:ext cx="163865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2-2-1. Random Forest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81420" y="2393951"/>
            <a:ext cx="163865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2-2-2. Gradient Boosting Machine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83139" y="1972150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288082" y="372621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15027" y="371853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41972" y="371085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70575" y="2075490"/>
            <a:ext cx="1597995" cy="1762838"/>
            <a:chOff x="10625816" y="4555975"/>
            <a:chExt cx="1597995" cy="176283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195637" y="3703178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34501" y="5235038"/>
            <a:ext cx="51408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 데이터가 어떤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속하는지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패턴을 알고리즘으로 이해한 후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새롭게 관측되는 데이터에 대한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판단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41989" y="4797162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49A5B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분류란</a:t>
            </a:r>
            <a:r>
              <a:rPr lang="en-US" altLang="ko-KR" sz="1200" b="1" dirty="0">
                <a:solidFill>
                  <a:prstClr val="white"/>
                </a:solidFill>
              </a:rPr>
              <a:t>?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6662191" y="4919463"/>
            <a:ext cx="3706119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- Decision</a:t>
            </a:r>
            <a:r>
              <a:rPr lang="ko-KR" altLang="en-US" sz="1100" b="1" dirty="0">
                <a:solidFill>
                  <a:prstClr val="white"/>
                </a:solidFill>
              </a:rPr>
              <a:t> </a:t>
            </a:r>
            <a:r>
              <a:rPr lang="en-US" altLang="ko-KR" sz="1100" b="1" dirty="0">
                <a:solidFill>
                  <a:prstClr val="white"/>
                </a:solidFill>
              </a:rPr>
              <a:t>Tree</a:t>
            </a:r>
            <a:r>
              <a:rPr lang="ko-KR" altLang="en-US" sz="1100" b="1" dirty="0">
                <a:solidFill>
                  <a:prstClr val="white"/>
                </a:solidFill>
              </a:rPr>
              <a:t> </a:t>
            </a:r>
            <a:br>
              <a:rPr lang="en-US" altLang="ko-KR" sz="1100" b="1" dirty="0">
                <a:solidFill>
                  <a:prstClr val="white"/>
                </a:solidFill>
              </a:rPr>
            </a:br>
            <a:r>
              <a:rPr lang="en-US" altLang="ko-KR" sz="1100" b="1" dirty="0">
                <a:solidFill>
                  <a:prstClr val="white"/>
                </a:solidFill>
              </a:rPr>
              <a:t>:</a:t>
            </a:r>
            <a:r>
              <a:rPr lang="ko-KR" altLang="en-US" sz="1100" b="1" dirty="0">
                <a:solidFill>
                  <a:prstClr val="white"/>
                </a:solidFill>
              </a:rPr>
              <a:t> 데이터 균일도에 따른 규칙 판단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>
                <a:solidFill>
                  <a:prstClr val="white"/>
                </a:solidFill>
              </a:rPr>
              <a:t>Ensemble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: </a:t>
            </a:r>
            <a:r>
              <a:rPr lang="ko-KR" altLang="en-US" sz="1100" b="1" dirty="0">
                <a:solidFill>
                  <a:prstClr val="white"/>
                </a:solidFill>
              </a:rPr>
              <a:t>서로 다른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같은 </a:t>
            </a:r>
            <a:r>
              <a:rPr lang="ko-KR" altLang="en-US" sz="1100" b="1" dirty="0" err="1">
                <a:solidFill>
                  <a:prstClr val="white"/>
                </a:solidFill>
              </a:rPr>
              <a:t>머신러닝</a:t>
            </a:r>
            <a:r>
              <a:rPr lang="ko-KR" altLang="en-US" sz="1100" b="1" dirty="0">
                <a:solidFill>
                  <a:prstClr val="white"/>
                </a:solidFill>
              </a:rPr>
              <a:t> 알고리즘의 결합</a:t>
            </a:r>
            <a:endParaRPr lang="ko-KR" altLang="en-US" sz="7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92597" y="86113"/>
            <a:ext cx="534520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Voting Classifier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37173" y="4545261"/>
            <a:ext cx="6791418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Estimator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결정 시 주의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Hard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Voting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각 분류기가 예측하는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값을 바탕으로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Soft Voting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예측하는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확률 값을 바탕으로 최종을 하기 때문에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estimator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입력하는 분류기들 또한 이에 맞춘 출력 값을 반환할 수 있도록 해야 한다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3C591-CFEA-451A-8AE9-EFC58F8AD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t="69902" r="1988" b="4337"/>
          <a:stretch/>
        </p:blipFill>
        <p:spPr>
          <a:xfrm>
            <a:off x="1811316" y="1270766"/>
            <a:ext cx="7847588" cy="29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1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968457" y="149219"/>
            <a:ext cx="62550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 </a:t>
            </a: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Forest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Classifier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FA00699-5178-465A-9F3F-130CF1431F70}"/>
                  </a:ext>
                </a:extLst>
              </p:cNvPr>
              <p:cNvSpPr/>
              <p:nvPr/>
            </p:nvSpPr>
            <p:spPr>
              <a:xfrm>
                <a:off x="3104771" y="1149632"/>
                <a:ext cx="5369467" cy="2423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c</a:t>
                </a:r>
                <a:r>
                  <a:rPr lang="en-US" altLang="ko-KR" sz="16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cp_alpha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0" marR="0" lvl="0" indent="0" algn="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최적의 나무 크기를 결정하기 위한 변수</a:t>
                </a:r>
                <a:endPara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lvl="0"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ko-KR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de-DE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de-DE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ko-KR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altLang="ko-KR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ko-KR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altLang="ko-KR" sz="1200" i="1" dirty="0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de-DE" altLang="ko-KR" sz="12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altLang="ko-KR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de-DE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ko-KR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altLang="ko-KR" sz="1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altLang="ko-KR" sz="12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de-DE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ko-KR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lvl="0" algn="r">
                  <a:lnSpc>
                    <a:spcPct val="150000"/>
                  </a:lnSpc>
                </a:pPr>
                <a:r>
                  <a:rPr lang="en-US" altLang="ko-KR" sz="11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ccp_alpha</a:t>
                </a: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보다 작지만 최대의 </a:t>
                </a:r>
                <a:r>
                  <a:rPr lang="en-US" altLang="ko-KR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cost complexity</a:t>
                </a: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를 가진 서브 트리가 선택된다</a:t>
                </a:r>
                <a:r>
                  <a:rPr lang="en-US" altLang="ko-KR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algn="r">
                  <a:lnSpc>
                    <a:spcPct val="150000"/>
                  </a:lnSpc>
                </a:pPr>
                <a:r>
                  <a:rPr kumimoji="0" lang="ko-KR" altLang="ko-KR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0" marR="0" lvl="0" indent="0" algn="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FA00699-5178-465A-9F3F-130CF1431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771" y="1149632"/>
                <a:ext cx="5369467" cy="2423227"/>
              </a:xfrm>
              <a:prstGeom prst="rect">
                <a:avLst/>
              </a:prstGeom>
              <a:blipFill>
                <a:blip r:embed="rId2"/>
                <a:stretch>
                  <a:fillRect r="-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6000" y="5094428"/>
            <a:ext cx="4673467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ootstrap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True / False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값으로 선택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False</a:t>
            </a:r>
            <a:r>
              <a:rPr kumimoji="0" lang="ko-KR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 시에 새로운 트리를 만드는데 있어서 전체 데이터가 사용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54782" y="5094428"/>
            <a:ext cx="4772115" cy="161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oob_score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Out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O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 score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Bootstrapping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을 적용한 이후 선택되지 못한 샘플을 이용해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검증한 점수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6ADD67-E6B3-473D-9D93-284AD25EA2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" t="33016" r="3635" b="49637"/>
          <a:stretch/>
        </p:blipFill>
        <p:spPr>
          <a:xfrm>
            <a:off x="2166152" y="2965104"/>
            <a:ext cx="8024894" cy="22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2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18061" y="126655"/>
            <a:ext cx="652141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 </a:t>
            </a: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Forest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Classifier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02672" y="5312397"/>
            <a:ext cx="4693328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eature_importances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R="0" lvl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학습시킨 데이터의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shape = 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n_samples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28x28)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이기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때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문에 각 이미지당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random forest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안의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decision tree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가 고려해야 하는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feature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개수는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684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개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각각에 대한 분류기준 설정시의 중요도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확인 가능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DD1E9-35BE-4400-B36F-3632944AB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13"/>
          <a:stretch/>
        </p:blipFill>
        <p:spPr>
          <a:xfrm>
            <a:off x="7452738" y="3170770"/>
            <a:ext cx="3907153" cy="2703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7B8951-1C58-4F06-AF4F-B80E8E7D8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t="86970" r="3085"/>
          <a:stretch/>
        </p:blipFill>
        <p:spPr>
          <a:xfrm>
            <a:off x="1882066" y="1267135"/>
            <a:ext cx="7991655" cy="1577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5FC9AD-10CA-41FC-AEBF-AC2CF4D4CD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12816" r="2719" b="64190"/>
          <a:stretch/>
        </p:blipFill>
        <p:spPr>
          <a:xfrm>
            <a:off x="1049632" y="3170770"/>
            <a:ext cx="5345182" cy="18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5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854418" y="123219"/>
            <a:ext cx="700210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Gradient Boosting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Classifier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-310629" y="1320006"/>
            <a:ext cx="5030097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loss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Deviance 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분류를 각 클래스의 확률 값으로 출력할 때에 적용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Exponential : AdaBoost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에서 사용한 손실 함수를 적용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50711" y="1320006"/>
            <a:ext cx="4616388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learning_rate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작을 수록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over fitting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을 막기 위해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더 많은 개수의 악한 예측기가 필요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Gradient descent</a:t>
            </a:r>
            <a:r>
              <a:rPr kumimoji="0" lang="ko-KR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적용할 때의 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step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size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조절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값은 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8171" y="5232909"/>
            <a:ext cx="4151297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tol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Early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Stopping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 관여하는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parameter</a:t>
            </a:r>
          </a:p>
          <a:p>
            <a:pPr marR="0" lvl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Loss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값이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tol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설정한 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1e-4)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보다 내려간다면 학습을 멈춤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50711" y="5117500"/>
            <a:ext cx="4488575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validation_fraction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&amp; </a:t>
            </a: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n_iter_no_change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훈련 데이터에서 검증 데이터로 선택할 비율 지정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이 값을 설정해 주어야만 </a:t>
            </a: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n_iter_no_change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사용 가능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Validation Score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이 증가하지 않으면 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Early Stopping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이 가능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A0187-4188-4C5A-ABF4-E3F6FC135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t="74320" r="5404" b="7962"/>
          <a:stretch/>
        </p:blipFill>
        <p:spPr>
          <a:xfrm>
            <a:off x="2473915" y="2507977"/>
            <a:ext cx="7763108" cy="21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73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702126" y="99646"/>
            <a:ext cx="678774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Gradient Boosting Classifier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45399" y="1274596"/>
            <a:ext cx="25309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Early Stopping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508A2-7167-4180-8DB6-99C4D62A2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71715" r="3635" b="1083"/>
          <a:stretch/>
        </p:blipFill>
        <p:spPr>
          <a:xfrm>
            <a:off x="612560" y="2213206"/>
            <a:ext cx="6045694" cy="2500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C7C11-C106-4C86-B1F7-1565362796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" r="1133" b="92678"/>
          <a:stretch/>
        </p:blipFill>
        <p:spPr>
          <a:xfrm>
            <a:off x="470649" y="4692490"/>
            <a:ext cx="6249859" cy="524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5D5C8C-5110-4A47-A4AA-8C31ECC4A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22912" r="4078" b="36953"/>
          <a:stretch/>
        </p:blipFill>
        <p:spPr>
          <a:xfrm>
            <a:off x="6862419" y="2033777"/>
            <a:ext cx="5215154" cy="31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41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799780" y="2585394"/>
            <a:ext cx="678774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감사합니다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2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74842" y="0"/>
            <a:ext cx="534520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Decision</a:t>
            </a:r>
            <a:r>
              <a:rPr lang="ko-KR" alt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Tree </a:t>
            </a:r>
            <a:r>
              <a:rPr lang="ko-KR" alt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배경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8909" y="2060826"/>
            <a:ext cx="5030097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CART</a:t>
            </a: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(Classification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Regression Tree)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회귀와 분류 모두에 사용 가능하기 때문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범주형 변수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/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회귀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연속형 변수 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28149" y="2057358"/>
            <a:ext cx="25309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용어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09240" y="4593630"/>
            <a:ext cx="545976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쉽고 유연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직관적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Scaling / Normalization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영향이 적음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28149" y="4593630"/>
            <a:ext cx="4235929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Overfitting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발생 위험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-&gt; Ensemble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에서는 장점으로 작용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샘플에 민감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1A019-55A4-4092-9BBF-A6FB6297C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0" b="91984" l="7714" r="89902">
                        <a14:foregroundMark x1="44741" y1="19439" x2="45863" y2="22645"/>
                        <a14:foregroundMark x1="49229" y1="20641" x2="47546" y2="17836"/>
                        <a14:foregroundMark x1="60168" y1="44890" x2="69705" y2="48497"/>
                        <a14:foregroundMark x1="61937" y1="39387" x2="63675" y2="42285"/>
                        <a14:foregroundMark x1="51893" y1="22645" x2="53652" y2="25578"/>
                        <a14:foregroundMark x1="61857" y1="39493" x2="64516" y2="43086"/>
                        <a14:foregroundMark x1="51613" y1="25651" x2="52598" y2="26981"/>
                        <a14:foregroundMark x1="42003" y1="30129" x2="42777" y2="29459"/>
                        <a14:foregroundMark x1="28892" y1="41483" x2="31282" y2="39413"/>
                        <a14:foregroundMark x1="31615" y1="39979" x2="29593" y2="41884"/>
                        <a14:foregroundMark x1="42777" y1="29459" x2="41976" y2="30214"/>
                        <a14:foregroundMark x1="29593" y1="41884" x2="29453" y2="41884"/>
                        <a14:foregroundMark x1="46639" y1="76410" x2="45863" y2="77154"/>
                        <a14:foregroundMark x1="64236" y1="59519" x2="63204" y2="60510"/>
                        <a14:foregroundMark x1="40393" y1="79559" x2="46704" y2="82565"/>
                        <a14:foregroundMark x1="43058" y1="91984" x2="54137" y2="91984"/>
                        <a14:foregroundMark x1="11220" y1="90180" x2="7714" y2="84168"/>
                        <a14:foregroundMark x1="22106" y1="63452" x2="26367" y2="57114"/>
                        <a14:foregroundMark x1="21352" y1="64574" x2="21919" y2="63730"/>
                        <a14:foregroundMark x1="12623" y1="77555" x2="13752" y2="75876"/>
                        <a14:backgroundMark x1="53296" y1="26052" x2="63675" y2="37074"/>
                        <a14:backgroundMark x1="54418" y1="93988" x2="54418" y2="90581"/>
                        <a14:backgroundMark x1="41234" y1="39880" x2="48107" y2="41884"/>
                        <a14:backgroundMark x1="44741" y1="40681" x2="43899" y2="64930"/>
                        <a14:backgroundMark x1="43899" y1="64930" x2="53296" y2="55110"/>
                        <a14:backgroundMark x1="39551" y1="32866" x2="44460" y2="41082"/>
                        <a14:backgroundMark x1="52735" y1="63327" x2="54979" y2="68537"/>
                        <a14:backgroundMark x1="54979" y1="74349" x2="52735" y2="74749"/>
                        <a14:backgroundMark x1="49649" y1="72745" x2="54418" y2="70942"/>
                        <a14:backgroundMark x1="61571" y1="64930" x2="57924" y2="68537"/>
                        <a14:backgroundMark x1="63955" y1="64529" x2="61010" y2="64128"/>
                        <a14:backgroundMark x1="60449" y1="63327" x2="63394" y2="64930"/>
                        <a14:backgroundMark x1="53015" y1="74349" x2="48387" y2="73948"/>
                        <a14:backgroundMark x1="58485" y1="87375" x2="53857" y2="91182"/>
                        <a14:backgroundMark x1="20898" y1="79158" x2="21739" y2="70541"/>
                        <a14:backgroundMark x1="26648" y1="73146" x2="17812" y2="73948"/>
                        <a14:backgroundMark x1="37307" y1="42685" x2="38149" y2="33667"/>
                        <a14:backgroundMark x1="45302" y1="44088" x2="38990" y2="33267"/>
                        <a14:backgroundMark x1="40673" y1="38277" x2="39832" y2="32064"/>
                        <a14:backgroundMark x1="32118" y1="41483" x2="41515" y2="31663"/>
                        <a14:backgroundMark x1="35203" y1="36673" x2="36466" y2="33267"/>
                        <a14:backgroundMark x1="37027" y1="36273" x2="31557" y2="38677"/>
                        <a14:backgroundMark x1="39271" y1="35471" x2="31557" y2="39880"/>
                        <a14:backgroundMark x1="24123" y1="69339" x2="22581" y2="66132"/>
                        <a14:backgroundMark x1="23562" y1="67735" x2="17251" y2="72345"/>
                        <a14:backgroundMark x1="17251" y1="72345" x2="12903" y2="74349"/>
                        <a14:backgroundMark x1="22861" y1="64930" x2="22581" y2="67335"/>
                        <a14:backgroundMark x1="47265" y1="75150" x2="48948" y2="75551"/>
                        <a14:backgroundMark x1="55820" y1="86573" x2="53576" y2="91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48" y="2109119"/>
            <a:ext cx="3097516" cy="21678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9FC928-8A80-4BBE-89F8-9AAE008970C2}"/>
              </a:ext>
            </a:extLst>
          </p:cNvPr>
          <p:cNvSpPr/>
          <p:nvPr/>
        </p:nvSpPr>
        <p:spPr>
          <a:xfrm>
            <a:off x="9792070" y="3755254"/>
            <a:ext cx="435006" cy="4140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BF5B5E-8948-452C-B5C3-F3E317DC7AC9}"/>
              </a:ext>
            </a:extLst>
          </p:cNvPr>
          <p:cNvSpPr/>
          <p:nvPr/>
        </p:nvSpPr>
        <p:spPr>
          <a:xfrm>
            <a:off x="10314395" y="3003703"/>
            <a:ext cx="435006" cy="4140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EA2AFD-5F9C-4D6D-8ECF-DB3F7BA946B4}"/>
              </a:ext>
            </a:extLst>
          </p:cNvPr>
          <p:cNvSpPr/>
          <p:nvPr/>
        </p:nvSpPr>
        <p:spPr>
          <a:xfrm>
            <a:off x="8757853" y="3748771"/>
            <a:ext cx="435006" cy="4140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A76A0D-A086-474E-94C1-E29B4A82F7A2}"/>
              </a:ext>
            </a:extLst>
          </p:cNvPr>
          <p:cNvSpPr/>
          <p:nvPr/>
        </p:nvSpPr>
        <p:spPr>
          <a:xfrm>
            <a:off x="9212835" y="2980502"/>
            <a:ext cx="594804" cy="5942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6967461-3D01-4E4F-B62E-68DD7F6387B6}"/>
              </a:ext>
            </a:extLst>
          </p:cNvPr>
          <p:cNvSpPr/>
          <p:nvPr/>
        </p:nvSpPr>
        <p:spPr>
          <a:xfrm>
            <a:off x="9718090" y="2218716"/>
            <a:ext cx="594804" cy="5942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C512EE-0FA1-4C3E-A65C-084A828AB3FB}"/>
              </a:ext>
            </a:extLst>
          </p:cNvPr>
          <p:cNvCxnSpPr>
            <a:cxnSpLocks/>
          </p:cNvCxnSpPr>
          <p:nvPr/>
        </p:nvCxnSpPr>
        <p:spPr>
          <a:xfrm flipH="1">
            <a:off x="8993082" y="3447568"/>
            <a:ext cx="298172" cy="3076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05A508-6D30-4ED3-9D59-97907C48E0DF}"/>
              </a:ext>
            </a:extLst>
          </p:cNvPr>
          <p:cNvCxnSpPr>
            <a:cxnSpLocks/>
            <a:stCxn id="5" idx="5"/>
            <a:endCxn id="4" idx="0"/>
          </p:cNvCxnSpPr>
          <p:nvPr/>
        </p:nvCxnSpPr>
        <p:spPr>
          <a:xfrm>
            <a:off x="9720532" y="3487718"/>
            <a:ext cx="289041" cy="267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9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23396" y="18725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Decision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Tree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결정 조건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2D461EC-AB7A-4E8F-8666-0F58468B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21" y="1252082"/>
            <a:ext cx="812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6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23396" y="18725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Decision</a:t>
            </a: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Tree</a:t>
            </a: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결정 조건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2D461EC-AB7A-4E8F-8666-0F58468B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24" y="1252082"/>
            <a:ext cx="8128000" cy="5418667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CA75838-3B46-405C-BAE3-BBCA7633A537}"/>
              </a:ext>
            </a:extLst>
          </p:cNvPr>
          <p:cNvSpPr/>
          <p:nvPr/>
        </p:nvSpPr>
        <p:spPr>
          <a:xfrm>
            <a:off x="3867275" y="1787636"/>
            <a:ext cx="4279897" cy="4347557"/>
          </a:xfrm>
          <a:prstGeom prst="ellipse">
            <a:avLst/>
          </a:prstGeom>
          <a:solidFill>
            <a:schemeClr val="bg1"/>
          </a:solidFill>
          <a:ln>
            <a:solidFill>
              <a:srgbClr val="A4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9A5BE"/>
                </a:solidFill>
              </a:rPr>
              <a:t>Q. </a:t>
            </a:r>
            <a:r>
              <a:rPr lang="ko-KR" altLang="en-US" sz="2800" b="1" dirty="0">
                <a:solidFill>
                  <a:srgbClr val="49A5BE"/>
                </a:solidFill>
              </a:rPr>
              <a:t>이 데이터에서 제일 먼저 만들어져야 할 결정 조건은</a:t>
            </a:r>
            <a:r>
              <a:rPr lang="en-US" altLang="ko-KR" sz="2800" b="1" dirty="0">
                <a:solidFill>
                  <a:srgbClr val="49A5B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806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23396" y="18725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Decision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Tree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결정 조건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F39AE46-AF7F-4798-BC2F-7459E49E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56" y="1252082"/>
            <a:ext cx="8128000" cy="5418667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20282B6-9E84-425F-89FE-FAD1E73E4C06}"/>
              </a:ext>
            </a:extLst>
          </p:cNvPr>
          <p:cNvSpPr/>
          <p:nvPr/>
        </p:nvSpPr>
        <p:spPr>
          <a:xfrm>
            <a:off x="9455547" y="3345308"/>
            <a:ext cx="2583402" cy="2716534"/>
          </a:xfrm>
          <a:prstGeom prst="ellipse">
            <a:avLst/>
          </a:prstGeom>
          <a:solidFill>
            <a:schemeClr val="bg1"/>
          </a:solidFill>
          <a:ln>
            <a:solidFill>
              <a:srgbClr val="A4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9A5BE"/>
                </a:solidFill>
              </a:rPr>
              <a:t>X2 &gt; 30 or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9A5BE"/>
                </a:solidFill>
              </a:rPr>
              <a:t>X2 &lt;= 30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D4A56D-CB32-469E-90D8-0BF900D05F86}"/>
              </a:ext>
            </a:extLst>
          </p:cNvPr>
          <p:cNvCxnSpPr/>
          <p:nvPr/>
        </p:nvCxnSpPr>
        <p:spPr>
          <a:xfrm>
            <a:off x="3317240" y="3163824"/>
            <a:ext cx="74432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5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23396" y="18725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Decision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Tree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결정 조건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F9A90DB-5317-434A-895E-7921A65EF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8" y="1445870"/>
            <a:ext cx="5592442" cy="3739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89A44C-8C5B-406A-B511-4E25FDEB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87" y="1451841"/>
            <a:ext cx="5344358" cy="3796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735943-E441-4B70-A550-48E69DBF7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31" y="4502253"/>
            <a:ext cx="2814566" cy="21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2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23396" y="18725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Decision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Tree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결정 조건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37F293-B238-47A7-BDEA-58475B27D71F}"/>
              </a:ext>
            </a:extLst>
          </p:cNvPr>
          <p:cNvSpPr txBox="1"/>
          <p:nvPr/>
        </p:nvSpPr>
        <p:spPr>
          <a:xfrm>
            <a:off x="3423396" y="1855432"/>
            <a:ext cx="53532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High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Depth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Low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Accuracy</a:t>
            </a:r>
          </a:p>
          <a:p>
            <a:pPr latinLnBrk="0"/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latinLnBrk="0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최대한 많은 데이터셋이 해당 분류에 해당하도록 하는 규칙 설정이 필요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latinLnBrk="0"/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latinLnBrk="0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최대한 균일한 데이터셋을 만드는 것이 필요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latinLnBrk="0"/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latinLnBrk="0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- Entropy vs Gini Impurity vs       Misclassification Loss</a:t>
            </a:r>
          </a:p>
        </p:txBody>
      </p:sp>
    </p:spTree>
    <p:extLst>
      <p:ext uri="{BB962C8B-B14F-4D97-AF65-F5344CB8AC3E}">
        <p14:creationId xmlns:p14="http://schemas.microsoft.com/office/powerpoint/2010/main" val="30542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8272" y="187251"/>
            <a:ext cx="1086626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Entropy vs Gini Impurity 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vs</a:t>
            </a: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200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Misqualification</a:t>
            </a: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Loss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789D6AA-50B6-4403-8CFF-06B5BAC57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90231"/>
              </p:ext>
            </p:extLst>
          </p:nvPr>
        </p:nvGraphicFramePr>
        <p:xfrm>
          <a:off x="416669" y="1335726"/>
          <a:ext cx="11079331" cy="4968277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809751">
                  <a:extLst>
                    <a:ext uri="{9D8B030D-6E8A-4147-A177-3AD203B41FA5}">
                      <a16:colId xmlns:a16="http://schemas.microsoft.com/office/drawing/2014/main" val="269067496"/>
                    </a:ext>
                  </a:extLst>
                </a:gridCol>
                <a:gridCol w="4565546">
                  <a:extLst>
                    <a:ext uri="{9D8B030D-6E8A-4147-A177-3AD203B41FA5}">
                      <a16:colId xmlns:a16="http://schemas.microsoft.com/office/drawing/2014/main" val="369051162"/>
                    </a:ext>
                  </a:extLst>
                </a:gridCol>
                <a:gridCol w="2404593">
                  <a:extLst>
                    <a:ext uri="{9D8B030D-6E8A-4147-A177-3AD203B41FA5}">
                      <a16:colId xmlns:a16="http://schemas.microsoft.com/office/drawing/2014/main" val="842701669"/>
                    </a:ext>
                  </a:extLst>
                </a:gridCol>
                <a:gridCol w="3299441">
                  <a:extLst>
                    <a:ext uri="{9D8B030D-6E8A-4147-A177-3AD203B41FA5}">
                      <a16:colId xmlns:a16="http://schemas.microsoft.com/office/drawing/2014/main" val="2615281298"/>
                    </a:ext>
                  </a:extLst>
                </a:gridCol>
              </a:tblGrid>
              <a:tr h="5987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Entropy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엔트로피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Gini Impurity 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지니 불순도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err="1"/>
                        <a:t>Misqualification</a:t>
                      </a:r>
                      <a:r>
                        <a:rPr lang="en-US" altLang="ko-KR" i="0" dirty="0"/>
                        <a:t> Loss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(</a:t>
                      </a:r>
                      <a:r>
                        <a:rPr lang="ko-KR" altLang="en-US" i="0" dirty="0" err="1"/>
                        <a:t>오분류율</a:t>
                      </a:r>
                      <a:r>
                        <a:rPr lang="en-US" altLang="ko-KR" i="0" dirty="0"/>
                        <a:t>)</a:t>
                      </a:r>
                      <a:endParaRPr lang="ko-KR" alt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43745"/>
                  </a:ext>
                </a:extLst>
              </a:tr>
              <a:tr h="1112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속성</a:t>
                      </a:r>
                      <a:r>
                        <a:rPr lang="en-US" altLang="ko-KR" sz="1200" dirty="0"/>
                        <a:t>(Feature)</a:t>
                      </a:r>
                      <a:r>
                        <a:rPr lang="ko-KR" altLang="en-US" sz="1200" dirty="0"/>
                        <a:t>으로의 분할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높을 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낮을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낮을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01406"/>
                  </a:ext>
                </a:extLst>
              </a:tr>
              <a:tr h="1397174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2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주어진 데이터 집합의 혼잡도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균일도와 반비례하는 개념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- 0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일 확률이 최소</a:t>
                      </a:r>
                      <a:r>
                        <a:rPr lang="en-US" altLang="ko-KR" sz="1200" dirty="0"/>
                        <a:t>, 0.5</a:t>
                      </a:r>
                      <a:r>
                        <a:rPr lang="ko-KR" altLang="en-US" sz="1200" dirty="0"/>
                        <a:t>인 확률이 최대가 되도록 하는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dirty="0"/>
                        <a:t>확률분포가 어느 쪽으로 치우쳤는지 측정 </a:t>
                      </a:r>
                      <a:endParaRPr lang="en-US" altLang="ko-KR" sz="12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dirty="0"/>
                        <a:t>균일도와 반비례하는 개념</a:t>
                      </a:r>
                      <a:endParaRPr lang="en-US" altLang="ko-KR" sz="12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dirty="0"/>
                        <a:t>해당 클래스를 잘못 예측한 확률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09296"/>
                  </a:ext>
                </a:extLst>
              </a:tr>
              <a:tr h="1645957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200" dirty="0"/>
                        <a:t>수식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="0" i="1" dirty="0">
                        <a:latin typeface="Cambria Math" panose="02040503050406030204" pitchFamily="18" charset="0"/>
                      </a:endParaRPr>
                    </a:p>
                    <a:p>
                      <a:pPr latinLnBrk="1"/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0651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92A7ABA-6AA7-48A7-8EF6-1271E98D5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78" y="5219122"/>
            <a:ext cx="2032986" cy="5059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C45DAF-0763-46FD-B0A2-16F67000B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12" y="5085767"/>
            <a:ext cx="3994945" cy="7822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619A7C-C81E-490C-B939-E3535C0AF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05" y="5085767"/>
            <a:ext cx="2011854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9193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1175</Words>
  <Application>Microsoft Office PowerPoint</Application>
  <PresentationFormat>와이드스크린</PresentationFormat>
  <Paragraphs>241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MingLiU_HKSCS-ExtB</vt:lpstr>
      <vt:lpstr>SFMono-Regular</vt:lpstr>
      <vt:lpstr>맑은 고딕</vt:lpstr>
      <vt:lpstr>바탕</vt:lpstr>
      <vt:lpstr>Arial</vt:lpstr>
      <vt:lpstr>Book Antiqua</vt:lpstr>
      <vt:lpstr>Cambria Math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지혜</cp:lastModifiedBy>
  <cp:revision>59</cp:revision>
  <dcterms:created xsi:type="dcterms:W3CDTF">2020-03-31T04:06:26Z</dcterms:created>
  <dcterms:modified xsi:type="dcterms:W3CDTF">2021-01-29T23:52:20Z</dcterms:modified>
</cp:coreProperties>
</file>