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2"/>
  </p:notesMasterIdLst>
  <p:handoutMasterIdLst>
    <p:handoutMasterId r:id="rId23"/>
  </p:handoutMasterIdLst>
  <p:sldIdLst>
    <p:sldId id="401" r:id="rId5"/>
    <p:sldId id="403" r:id="rId6"/>
    <p:sldId id="416" r:id="rId7"/>
    <p:sldId id="402" r:id="rId8"/>
    <p:sldId id="411" r:id="rId9"/>
    <p:sldId id="452" r:id="rId10"/>
    <p:sldId id="417" r:id="rId11"/>
    <p:sldId id="444" r:id="rId12"/>
    <p:sldId id="441" r:id="rId13"/>
    <p:sldId id="442" r:id="rId14"/>
    <p:sldId id="412" r:id="rId15"/>
    <p:sldId id="446" r:id="rId16"/>
    <p:sldId id="445" r:id="rId17"/>
    <p:sldId id="448" r:id="rId18"/>
    <p:sldId id="449" r:id="rId19"/>
    <p:sldId id="447" r:id="rId20"/>
    <p:sldId id="418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D5F"/>
    <a:srgbClr val="8BD3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41" autoAdjust="0"/>
  </p:normalViewPr>
  <p:slideViewPr>
    <p:cSldViewPr snapToGrid="0">
      <p:cViewPr varScale="1">
        <p:scale>
          <a:sx n="62" d="100"/>
          <a:sy n="62" d="100"/>
        </p:scale>
        <p:origin x="1440" y="67"/>
      </p:cViewPr>
      <p:guideLst>
        <p:guide orient="horz" pos="2160"/>
        <p:guide pos="672"/>
        <p:guide pos="7008"/>
        <p:guide orient="horz" pos="1824"/>
      </p:guideLst>
    </p:cSldViewPr>
  </p:slideViewPr>
  <p:outlineViewPr>
    <p:cViewPr>
      <p:scale>
        <a:sx n="33" d="100"/>
        <a:sy n="33" d="100"/>
      </p:scale>
      <p:origin x="0" y="-1565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784"/>
    </p:cViewPr>
  </p:sorterViewPr>
  <p:notesViewPr>
    <p:cSldViewPr snapToGrid="0">
      <p:cViewPr varScale="1">
        <p:scale>
          <a:sx n="65" d="100"/>
          <a:sy n="65" d="100"/>
        </p:scale>
        <p:origin x="162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526EEC-E87D-41D9-A2AC-F724F5BC0F5F}" type="datetime1">
              <a:rPr lang="ko-KR" altLang="en-US" smtClean="0">
                <a:latin typeface="+mj-ea"/>
                <a:ea typeface="+mj-ea"/>
              </a:rPr>
              <a:t>2021-03-17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C8585B-1B17-4A9E-A008-EC462108563C}" type="datetime1">
              <a:rPr lang="ko-KR" altLang="en-US" smtClean="0"/>
              <a:pPr/>
              <a:t>2021-03-17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D0EDF81-139F-488C-872B-4720FBA6BF9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지금부터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Going Deeper with Convolutions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라는 논문의 내용에 대해서 발표를 하도록 하겠습니다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일단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연산이라는 것 자체가 필터에 적힌 수를 입력 데이터에 있는 각각의 수에 곱해서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입력값에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대해 감지된 특징들을 요약해서 출력 값으로 제공할 수 있도록 하는 연산을 의미한다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실제로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 filter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하나만 있다면 그저 숫자들을 곱해서 출력하는 것이 전부 겠지만 만약에 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크기의 필터가 여러 개 있다면 위의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그림과 같이 하나의 뉴런이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32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개의 숫자를 입력 받고 각각 같은 높이와 너비에 해당하는 채널 각각에 곱해준 뒤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의한 비선형성을 제공해 준 값이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3x3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필터의 한 칸에 기록이 될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아까와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같은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이지만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연산을 수행했을 때에는 위와 같이 차원을 미리 줄여준 뒤에 큰 크기의 필터로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연산을 해주면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120M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만큼의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필요했던 첫번째 구조와 달리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12.4M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이라는 감소한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연산량을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확인할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57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구글넷은 위의 사진에서 보면 알 수 있듯이 깊지만 매우 효과적인 구조를 갖기 때문에 낮은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연산력을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가지고 있는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GPU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CPU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로도 충분히 학습이 가능하다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또한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2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개의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auxiliary layer,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일명 곁다리 구조를 추가하였다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일종의 보조 출력기의 역할을 한다고 할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네트워크가 깊어질 수록 모든 층을 통해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gradient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값을 효과적으로 전달하는 것이 중요하며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네트워크의 중간 층에 의해 형성된 특성 벡터의 식별성이 높아야 하기 때문이다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논문에서 보조 분류기의 추가로 인한 정규화의 효과와 함께 기울기 손실 문제를 해결해 줄 것으로 기대한다고 언급되어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학습 시에는 보조 출력기의 손실에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0.3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만큼의 가중치를 부여한다고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853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구글넷의 완전 연결층을 살펴보면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local response normalization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이라는 기법이 적용됨을 확인할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측면 억제의 역할을 하며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상호 연결된 신경 세포가 중간의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interneuron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통해서 이웃 신경 세포를 억제한다는 생리학 용어에서 이름을 따왔다고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정규화를 이용하는 이유는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활성화 함수가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양수일 때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그대로 사용하기 때문이다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양수일때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그대로 쓴다면 이미지 데이터의 픽셀 값들은 무조건 양수이기 때문에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합성곱이나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풀링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층에서 튀는 하나의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픽셀값이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주변에 영향을 미칠 수 있다는 문제가 발생한다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때문에 위와 같은 수식을 적용하여 다른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activation map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같은 위치의 픽셀끼리 정규화를 진행한다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003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표에서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표시된 부분은 차원 축소층에서의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크기의 필터의 개수이다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구글넷은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1000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개의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class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예측하기 위해서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softmax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함수를 이용하였으며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이미지의 학습을 위해서 종횡비를 이미지 크기의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0.75~1.25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로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제한하며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8%~100%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크기에서 균등 분포로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patch sampling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하는 것이 효과적임을 확인했다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앞서 언급했듯이 활성화 함수로는 모든 층에서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사용하였고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학습시에는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8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번의 반복마다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학습률에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0.96.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곱한 값을 사용하였습니다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훈련시에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Asynchronous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확률적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경사하강법과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이용하였는데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두 방법 모두 구글넷이 대회에서 적용된 분산학습이라는 환경에서 쓰인다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각각에 대해서는 뒤에서 설명하고 일단 두 기법의 차이점을 간단하게 설명하자면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Asychronous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SGD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는 파라미터의 기울기 값에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평균화는 파라미터의 값 자체에 적용이 되는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623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최종 모델을 생성하기 위해서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이라는 기법을 사용해서 파라미터 값 자체의 평균화를 수행했다고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  <a:p>
            <a:pPr rtl="0"/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Parameter Averaging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이라는 기법 자체가 분산 학습의 환경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즉 구글넷이 선택한 다수의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CPU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사용하는 방법에서 쓰이는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방법은 최종 파라미터 값을 최근에 방문한 노드의 파라미터 값의 평균으로 설정한다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따라서 위의 수식처럼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번째의 파라미터를 갱신한다고 표현이 가능하다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59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모델을 학습함에 있어서 비동기적 확률적 경사 하강법이라는 분산 학습에 사용되는 기법이 적용된다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기존의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SGD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경우에는 데이터를 작은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batch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들로 나누어서 일부 데이터의 모음을 사용하여 손실을 계산하게 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잘 알려진 것처럼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local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minia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빠지지 않고 학습이 잘되는 방향으로 수렴할 수 있다는 장점이 있기 때문에 많이 쓰이는 방법이다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이에 비동기적으로 분산된 환경에서의 각 기기가 분할된 데이터셋으로 학습된 것을 이용해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비동기적인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랜덤한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방법으로 가중치를 갱신하는 것이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에서 사용한 학습 방법이다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이에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0.9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네스테로프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모멘텀 값을 적용하여 최적화를 하였음이 논문에 언급된다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잠깐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네스테로프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모멘텀을 위의 공식으로 살펴보겠습니다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모멘텀 알고리즘이란 누적된 과거 기울기가 지향하는 방향을 물리에서의 관성처럼 현재 기울기에 보정하는 방식이다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제일 위의 식이 일반적인 모멘텀 공식에 적용한 벡터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즉 다음 모멘트이다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두번째 줄의 모멘트가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네스테로프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모멘트인데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모멘트 효과에 대한 가중치를 기존 모멘트 값에 곱해서 다음 모멘트에 누적하는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즉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일반 모멘텀에서 구한 속도를 이전 속도로 가정하고 다시 모멘텀 방식을 적용하는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816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48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52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우선 목차는 위와 같습니다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65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일단 첫번째 문제인 과적합은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network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크기를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늘림으로서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더 많은 수의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parameter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갖게 되어 발생할 것입니다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이것은 특히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라벨링이된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훈련 세트가 제한적일때에 심할 수 있으며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현실세계에서의 데이터는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라벨링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되어있는것이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대부분이 아니기 때문에 중요하게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다루어질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수 밖에 없습니다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그리고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두번쨰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문제의 경우에는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convolution layer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filter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개수가 증가하게 되면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제곱이 되는 등의 현상으로 증명이 가능합니다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때 추가되는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filter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해당하는 대부분의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weight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0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가까워지는 등 비효율적으로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늘어나게 됩니다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따라서 성능을 높이는 것 만큼 중요한 것이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computing resource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효율적으로 분배하는 것입니다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위한 해결책으로 모델의 구조에 희소성을 부여하는데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완전 연결 층을 희소한 연결층으로 내부적으로 바꾸는 방법으로 구현이 가능하다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논문에서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Biological system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모방하는 것으로 표현이 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그리고 더 많은 하드웨어를 사용하게 된다는 문제점을 해결하기 위해서 계산을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dense matrix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바탕으로 수행하게 되는데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위해서 짜여진 구조가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Sparsity,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즉 희소성을 추가하는 것의 정확한 의미에 대해 살펴보겠습니다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희소성을 부여하는 것은 학습 효과 증대를 위해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architecture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깊이와 너비를 모두 증가시키기 위함이다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위해서 수행하는 대표적인 방법이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dropout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있는데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layer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안의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들의 일부를 랜덤하게 비활성화를 시키는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그렇게 되면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노드간의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상호 연결 및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co-adaptation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감소되어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가 비활성화 되는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위에 그림에서 보면 알 수 있듯이 실제로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dropou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사용한 경우에 각 특징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맵의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채널이 특정 패턴에 집중되는 상황을 볼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논문에서는 희소성 부여 이후에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strict condition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하에서 상관관계를 분석해본 뒤에 이후 활성화 시킬 노드를 결정한다면 더 높은 학습 효과를 기대할 수 있을 것이라고 언급한다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6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그리고 논문에서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biological system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모방하는 방법이라고도 언급이 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일반적으로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CNN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배경을 설명할 때에 실험체의 시신경들이 특정 패턴에 뉴런이 반응하는 것을 관찰하면서 착안한 개념이라고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실제로 각 패턴에 반응하는 뉴런의 집합은 위의 그림에서도 확인할 수 있듯이 전체에 비해 매우 소수이기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떄문에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즉 반응하는 뉴런은 희소한 구조를 띄고 있기 때문에 위와 같이 표현한 것이다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918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Inception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구조의 첫번째 형태를 보게 되면 주요 구조는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입력값에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대해 다양한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 층과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max pooling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층의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출력값들을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모두 결합해서 하나의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dense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matrix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결과값을 다음 층에 넘겨주게 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논문에서는 필요성보다는 편리성에 집중한 선택으로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1x1,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3x3,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5x5,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즉 홀수의 크기를 갖는 필터를 사용한다고 하는데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 이유는 짝수의 크기를 갖는 필터를 사용할 경우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matrix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중심이 어디인지 결정하기 어렵다는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patch-alignment issue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를 해결해야 하기 때문이다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Pooling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층은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과적합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방지를 위해서 추가 되었으며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inception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구조를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model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전체적으로 반복해서 쓰도록 하였다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그러나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5x5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연산층은 필터 수가 늘어남에 따라서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연산량이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너무 많아진다는 문제점이 발생한다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320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위와 같은 상황 때문에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늘어난다고 할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입력값의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크기가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(28, 28, 192)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라면 이에 각각의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연산과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max-pool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적용하면 위와 같은 크기로 벡터가 출력이 되고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연산하는데 들어가는 전체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계산량을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계산하기 위해 사용된 모든 필터의 개수에 필터 하나의 크기를 곱하면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120M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이라는 숫자가 나온다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211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그래서 바뀐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inception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구조는 계산 요구량이 너무 증가할 경우 현명하게 차원을 줄이는 목적으로 나온 아이디어로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성공적인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embedding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기반한 방법이다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저차원의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embedding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은 큰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image patch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대해 많은 정보를 포함할 수 있는데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그러면 정보가 고밀도이기 때문에 학습에 어려움이 생길 수 있다고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rtl="0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따라서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representation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은 대부분의 위치에서 희소하게 유지되지만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필요한 경우에만 신호를 압축해야 한다고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위해서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연산을 더 큰 크기로 수행하는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연산의 이전 단계에 추가한다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이를 통해서 논문에서는 필요한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계산량의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감소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각 단계에서의 필요한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unit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개수의 감소의 효과를 기대한다고 한다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그리고 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1x1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합성곱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연산에 </a:t>
            </a:r>
            <a:r>
              <a:rPr lang="en-US" altLang="ko-KR" dirty="0" err="1"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활성화 함수도 추가하는데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이는 데이터에 비선형성의 부여 또한 추가의 기능으로 가져가기 위함으로 보인다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069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래픽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개의 그림이 있는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ko-KR" altLang="en-US" noProof="0"/>
              <a:t>여기에 제목 표시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2" name="텍스트 개체 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3" name="텍스트 개체 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5" name="텍스트 개체 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7" name="텍스트 개체 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9" name="텍스트 개체 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70" name="텍스트 개체 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9/3/20XX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465" y="2174608"/>
            <a:ext cx="5303936" cy="3508908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Going deeper with Convolutions</a:t>
            </a:r>
          </a:p>
          <a:p>
            <a:pPr rtl="0"/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분석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기 이지혜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- Segmentation</a:t>
            </a:r>
            <a:endParaRPr lang="ko-KR" altLang="en-US" sz="1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4479E-69AD-4896-9F77-5BE0DA3AE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03" y="2174608"/>
            <a:ext cx="3071765" cy="23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473" y="215179"/>
            <a:ext cx="6317672" cy="8620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3-4. Why 1x1 Conv Layer?</a:t>
            </a:r>
            <a:endParaRPr lang="ko-KR" altLang="en-US" sz="2800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E606D5-98B5-44E5-A313-3A6A5C845865}"/>
              </a:ext>
            </a:extLst>
          </p:cNvPr>
          <p:cNvSpPr/>
          <p:nvPr/>
        </p:nvSpPr>
        <p:spPr>
          <a:xfrm>
            <a:off x="987136" y="2036618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FA689F-5E47-4CEF-A189-6227B73BD53A}"/>
              </a:ext>
            </a:extLst>
          </p:cNvPr>
          <p:cNvCxnSpPr>
            <a:cxnSpLocks/>
          </p:cNvCxnSpPr>
          <p:nvPr/>
        </p:nvCxnSpPr>
        <p:spPr>
          <a:xfrm flipV="1">
            <a:off x="987136" y="1056121"/>
            <a:ext cx="1222664" cy="9804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C98ED6-77B5-4AC7-8D95-7BECD6C31213}"/>
              </a:ext>
            </a:extLst>
          </p:cNvPr>
          <p:cNvCxnSpPr>
            <a:cxnSpLocks/>
          </p:cNvCxnSpPr>
          <p:nvPr/>
        </p:nvCxnSpPr>
        <p:spPr>
          <a:xfrm flipV="1">
            <a:off x="1527464" y="1077192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E25F3F-CDCB-4AA8-B3A9-B3CC13584F5D}"/>
              </a:ext>
            </a:extLst>
          </p:cNvPr>
          <p:cNvCxnSpPr/>
          <p:nvPr/>
        </p:nvCxnSpPr>
        <p:spPr>
          <a:xfrm flipV="1">
            <a:off x="1527464" y="1621271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FD8C89-4003-49A6-AA96-F86F5F3A84E4}"/>
              </a:ext>
            </a:extLst>
          </p:cNvPr>
          <p:cNvSpPr/>
          <p:nvPr/>
        </p:nvSpPr>
        <p:spPr>
          <a:xfrm>
            <a:off x="2209800" y="1056121"/>
            <a:ext cx="540328" cy="56515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C2CDF-EEA2-4AD0-9374-DC7F960CB584}"/>
              </a:ext>
            </a:extLst>
          </p:cNvPr>
          <p:cNvSpPr txBox="1"/>
          <p:nvPr/>
        </p:nvSpPr>
        <p:spPr>
          <a:xfrm>
            <a:off x="571500" y="278063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3x3x32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6E5019-F270-40F6-98E7-09D0FCB6E3B4}"/>
              </a:ext>
            </a:extLst>
          </p:cNvPr>
          <p:cNvCxnSpPr>
            <a:cxnSpLocks/>
          </p:cNvCxnSpPr>
          <p:nvPr/>
        </p:nvCxnSpPr>
        <p:spPr>
          <a:xfrm>
            <a:off x="2549236" y="2270970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C7C54D-C4E1-4BA0-B53C-7F30182A1935}"/>
              </a:ext>
            </a:extLst>
          </p:cNvPr>
          <p:cNvSpPr txBox="1"/>
          <p:nvPr/>
        </p:nvSpPr>
        <p:spPr>
          <a:xfrm>
            <a:off x="5301095" y="4708155"/>
            <a:ext cx="158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5x5,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32 filters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#Size = (5, 5, 16)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78C6BF-25AE-4F37-99D6-623A0DE21F3F}"/>
              </a:ext>
            </a:extLst>
          </p:cNvPr>
          <p:cNvCxnSpPr>
            <a:cxnSpLocks/>
          </p:cNvCxnSpPr>
          <p:nvPr/>
        </p:nvCxnSpPr>
        <p:spPr>
          <a:xfrm flipV="1">
            <a:off x="1020041" y="162127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5FF7C-42D5-4255-94E8-F24868D31520}"/>
              </a:ext>
            </a:extLst>
          </p:cNvPr>
          <p:cNvSpPr txBox="1"/>
          <p:nvPr/>
        </p:nvSpPr>
        <p:spPr>
          <a:xfrm>
            <a:off x="4052452" y="277111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3x3x#filters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8CCAF0-8E6E-43C4-9469-CF80D99644E6}"/>
              </a:ext>
            </a:extLst>
          </p:cNvPr>
          <p:cNvSpPr txBox="1"/>
          <p:nvPr/>
        </p:nvSpPr>
        <p:spPr>
          <a:xfrm>
            <a:off x="249382" y="3219359"/>
            <a:ext cx="392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Using 1x1 Conv Layers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1F5049-EC38-4168-9E24-E67675C6865C}"/>
              </a:ext>
            </a:extLst>
          </p:cNvPr>
          <p:cNvSpPr/>
          <p:nvPr/>
        </p:nvSpPr>
        <p:spPr>
          <a:xfrm>
            <a:off x="1648691" y="4468271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38ABEE-C0B0-484B-B0CB-AAF936E736ED}"/>
              </a:ext>
            </a:extLst>
          </p:cNvPr>
          <p:cNvSpPr/>
          <p:nvPr/>
        </p:nvSpPr>
        <p:spPr>
          <a:xfrm>
            <a:off x="479713" y="5417506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B5735C-0E17-4953-8B5E-16A075A36303}"/>
              </a:ext>
            </a:extLst>
          </p:cNvPr>
          <p:cNvCxnSpPr/>
          <p:nvPr/>
        </p:nvCxnSpPr>
        <p:spPr>
          <a:xfrm flipV="1">
            <a:off x="990601" y="5033421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6524F3-407F-4690-9A1B-7FDBB9A4D570}"/>
              </a:ext>
            </a:extLst>
          </p:cNvPr>
          <p:cNvCxnSpPr/>
          <p:nvPr/>
        </p:nvCxnSpPr>
        <p:spPr>
          <a:xfrm flipV="1">
            <a:off x="450273" y="4458079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DF4659-6A1E-43FD-8095-4C0B946D1DB0}"/>
              </a:ext>
            </a:extLst>
          </p:cNvPr>
          <p:cNvCxnSpPr/>
          <p:nvPr/>
        </p:nvCxnSpPr>
        <p:spPr>
          <a:xfrm flipV="1">
            <a:off x="1000990" y="4451710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CC00C0-C8A7-4827-96B4-F0F02FDFD3E5}"/>
              </a:ext>
            </a:extLst>
          </p:cNvPr>
          <p:cNvSpPr txBox="1"/>
          <p:nvPr/>
        </p:nvSpPr>
        <p:spPr>
          <a:xfrm>
            <a:off x="1233055" y="408551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28x28x192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487AA45-8022-4A3F-8CDE-8070BCDA09D5}"/>
              </a:ext>
            </a:extLst>
          </p:cNvPr>
          <p:cNvCxnSpPr>
            <a:cxnSpLocks/>
          </p:cNvCxnSpPr>
          <p:nvPr/>
        </p:nvCxnSpPr>
        <p:spPr>
          <a:xfrm>
            <a:off x="2448791" y="5465022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91E3B7-960B-4BB3-8DA8-698B1754D4AD}"/>
              </a:ext>
            </a:extLst>
          </p:cNvPr>
          <p:cNvSpPr txBox="1"/>
          <p:nvPr/>
        </p:nvSpPr>
        <p:spPr>
          <a:xfrm>
            <a:off x="2448791" y="4713538"/>
            <a:ext cx="158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1x1,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16 filters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#Size = (1, 1, 192)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D74DF0-A7DD-4006-8675-859C31B36E31}"/>
              </a:ext>
            </a:extLst>
          </p:cNvPr>
          <p:cNvSpPr txBox="1"/>
          <p:nvPr/>
        </p:nvSpPr>
        <p:spPr>
          <a:xfrm>
            <a:off x="4197922" y="440943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28x28x16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D4EF0F-EE17-424B-9DC3-BB0137B2762E}"/>
              </a:ext>
            </a:extLst>
          </p:cNvPr>
          <p:cNvSpPr/>
          <p:nvPr/>
        </p:nvSpPr>
        <p:spPr>
          <a:xfrm>
            <a:off x="4485402" y="5022082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B5A836-FDA3-4EC7-A4E9-521B7737A7C7}"/>
              </a:ext>
            </a:extLst>
          </p:cNvPr>
          <p:cNvSpPr/>
          <p:nvPr/>
        </p:nvSpPr>
        <p:spPr>
          <a:xfrm>
            <a:off x="4222171" y="5296180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A25D627-CBA8-4B6C-87AF-52D42DE9E092}"/>
              </a:ext>
            </a:extLst>
          </p:cNvPr>
          <p:cNvCxnSpPr>
            <a:cxnSpLocks/>
          </p:cNvCxnSpPr>
          <p:nvPr/>
        </p:nvCxnSpPr>
        <p:spPr>
          <a:xfrm flipV="1">
            <a:off x="4755566" y="5024900"/>
            <a:ext cx="270164" cy="2533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8B9565C-5299-43A3-B5E0-081F09B1E108}"/>
              </a:ext>
            </a:extLst>
          </p:cNvPr>
          <p:cNvCxnSpPr>
            <a:cxnSpLocks/>
          </p:cNvCxnSpPr>
          <p:nvPr/>
        </p:nvCxnSpPr>
        <p:spPr>
          <a:xfrm flipV="1">
            <a:off x="4779817" y="5578755"/>
            <a:ext cx="252846" cy="2661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88DDB8-ECA6-43D8-8638-A79F20173A55}"/>
              </a:ext>
            </a:extLst>
          </p:cNvPr>
          <p:cNvCxnSpPr>
            <a:cxnSpLocks/>
          </p:cNvCxnSpPr>
          <p:nvPr/>
        </p:nvCxnSpPr>
        <p:spPr>
          <a:xfrm flipV="1">
            <a:off x="4226498" y="5050559"/>
            <a:ext cx="245049" cy="225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E003A3-AEAF-4DAF-8E05-2B3E833155E0}"/>
              </a:ext>
            </a:extLst>
          </p:cNvPr>
          <p:cNvCxnSpPr>
            <a:cxnSpLocks/>
          </p:cNvCxnSpPr>
          <p:nvPr/>
        </p:nvCxnSpPr>
        <p:spPr>
          <a:xfrm>
            <a:off x="5264722" y="5379135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8A1A71-0739-48BB-8121-F9A333B505FE}"/>
              </a:ext>
            </a:extLst>
          </p:cNvPr>
          <p:cNvSpPr txBox="1"/>
          <p:nvPr/>
        </p:nvSpPr>
        <p:spPr>
          <a:xfrm>
            <a:off x="2746667" y="1655500"/>
            <a:ext cx="1589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1x1,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32 filters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 Size = (1,1,32)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4AE53A-F944-422B-8465-84CEECEA65E6}"/>
              </a:ext>
            </a:extLst>
          </p:cNvPr>
          <p:cNvSpPr/>
          <p:nvPr/>
        </p:nvSpPr>
        <p:spPr>
          <a:xfrm>
            <a:off x="7921337" y="4928177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E2883AE-FF38-45CF-B721-509234F85E95}"/>
              </a:ext>
            </a:extLst>
          </p:cNvPr>
          <p:cNvSpPr/>
          <p:nvPr/>
        </p:nvSpPr>
        <p:spPr>
          <a:xfrm>
            <a:off x="7159336" y="5562367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03CDD4D-9DDC-45C9-920A-72DB758E649E}"/>
              </a:ext>
            </a:extLst>
          </p:cNvPr>
          <p:cNvCxnSpPr>
            <a:cxnSpLocks/>
          </p:cNvCxnSpPr>
          <p:nvPr/>
        </p:nvCxnSpPr>
        <p:spPr>
          <a:xfrm flipV="1">
            <a:off x="7699664" y="5504452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1989ED-2ADD-4FE1-B6F4-CACB73E4F96B}"/>
              </a:ext>
            </a:extLst>
          </p:cNvPr>
          <p:cNvCxnSpPr>
            <a:cxnSpLocks/>
          </p:cNvCxnSpPr>
          <p:nvPr/>
        </p:nvCxnSpPr>
        <p:spPr>
          <a:xfrm flipV="1">
            <a:off x="7159336" y="4918431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9BDEFB-63DF-4FA6-8391-A1932027A1ED}"/>
              </a:ext>
            </a:extLst>
          </p:cNvPr>
          <p:cNvCxnSpPr>
            <a:cxnSpLocks/>
          </p:cNvCxnSpPr>
          <p:nvPr/>
        </p:nvCxnSpPr>
        <p:spPr>
          <a:xfrm flipV="1">
            <a:off x="7699664" y="4911705"/>
            <a:ext cx="775856" cy="667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E76527A-BD98-4164-A59A-0EFB7A610025}"/>
              </a:ext>
            </a:extLst>
          </p:cNvPr>
          <p:cNvSpPr txBox="1"/>
          <p:nvPr/>
        </p:nvSpPr>
        <p:spPr>
          <a:xfrm>
            <a:off x="7505701" y="447089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26F96D03-6516-413D-BC9F-5566A75AA52A}"/>
              </a:ext>
            </a:extLst>
          </p:cNvPr>
          <p:cNvCxnSpPr>
            <a:cxnSpLocks/>
            <a:stCxn id="43" idx="0"/>
            <a:endCxn id="67" idx="1"/>
          </p:cNvCxnSpPr>
          <p:nvPr/>
        </p:nvCxnSpPr>
        <p:spPr>
          <a:xfrm rot="16200000" flipH="1">
            <a:off x="4434950" y="1569423"/>
            <a:ext cx="554655" cy="5586846"/>
          </a:xfrm>
          <a:prstGeom prst="curvedConnector4">
            <a:avLst>
              <a:gd name="adj1" fmla="val -41215"/>
              <a:gd name="adj2" fmla="val 561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CAB1AE-3C18-4413-B01A-F7883C5CB7D5}"/>
              </a:ext>
            </a:extLst>
          </p:cNvPr>
          <p:cNvSpPr txBox="1"/>
          <p:nvPr/>
        </p:nvSpPr>
        <p:spPr>
          <a:xfrm>
            <a:off x="5410198" y="3265734"/>
            <a:ext cx="3449782" cy="9233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28x28x16x192 = 2.4M</a:t>
            </a:r>
          </a:p>
          <a:p>
            <a:r>
              <a:rPr lang="en-US" altLang="ko-KR" dirty="0"/>
              <a:t>28x28x16x32 = 10.0M</a:t>
            </a:r>
          </a:p>
          <a:p>
            <a:r>
              <a:rPr lang="en-US" altLang="ko-KR" dirty="0"/>
              <a:t>TOTAL = 12.4M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D0CF9D-2994-4A54-882B-884BF86F8231}"/>
              </a:ext>
            </a:extLst>
          </p:cNvPr>
          <p:cNvSpPr/>
          <p:nvPr/>
        </p:nvSpPr>
        <p:spPr>
          <a:xfrm>
            <a:off x="1233054" y="2270970"/>
            <a:ext cx="163259" cy="158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F5035FA-9861-4518-8287-096B7464DE56}"/>
              </a:ext>
            </a:extLst>
          </p:cNvPr>
          <p:cNvSpPr/>
          <p:nvPr/>
        </p:nvSpPr>
        <p:spPr>
          <a:xfrm>
            <a:off x="2467606" y="1299943"/>
            <a:ext cx="163259" cy="158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54D0E82-68BC-4D33-95FF-EA1E78B93D27}"/>
              </a:ext>
            </a:extLst>
          </p:cNvPr>
          <p:cNvCxnSpPr>
            <a:cxnSpLocks/>
          </p:cNvCxnSpPr>
          <p:nvPr/>
        </p:nvCxnSpPr>
        <p:spPr>
          <a:xfrm flipV="1">
            <a:off x="1420561" y="1305357"/>
            <a:ext cx="1210304" cy="968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8D5DB43-8127-431A-A4EF-178021A65931}"/>
              </a:ext>
            </a:extLst>
          </p:cNvPr>
          <p:cNvCxnSpPr>
            <a:cxnSpLocks/>
          </p:cNvCxnSpPr>
          <p:nvPr/>
        </p:nvCxnSpPr>
        <p:spPr>
          <a:xfrm flipV="1">
            <a:off x="1413260" y="1445128"/>
            <a:ext cx="1210304" cy="968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42A026-F25C-437D-9DF5-882196B9CAFC}"/>
              </a:ext>
            </a:extLst>
          </p:cNvPr>
          <p:cNvCxnSpPr>
            <a:cxnSpLocks/>
          </p:cNvCxnSpPr>
          <p:nvPr/>
        </p:nvCxnSpPr>
        <p:spPr>
          <a:xfrm flipV="1">
            <a:off x="1269660" y="1314436"/>
            <a:ext cx="1210304" cy="968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90">
            <a:extLst>
              <a:ext uri="{FF2B5EF4-FFF2-40B4-BE49-F238E27FC236}">
                <a16:creationId xmlns:a16="http://schemas.microsoft.com/office/drawing/2014/main" id="{ECD58E4E-B584-4C3C-9CF4-677098E43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5184"/>
              </p:ext>
            </p:extLst>
          </p:nvPr>
        </p:nvGraphicFramePr>
        <p:xfrm>
          <a:off x="4359591" y="1522547"/>
          <a:ext cx="9882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30">
                  <a:extLst>
                    <a:ext uri="{9D8B030D-6E8A-4147-A177-3AD203B41FA5}">
                      <a16:colId xmlns:a16="http://schemas.microsoft.com/office/drawing/2014/main" val="1903217134"/>
                    </a:ext>
                  </a:extLst>
                </a:gridCol>
                <a:gridCol w="329430">
                  <a:extLst>
                    <a:ext uri="{9D8B030D-6E8A-4147-A177-3AD203B41FA5}">
                      <a16:colId xmlns:a16="http://schemas.microsoft.com/office/drawing/2014/main" val="4217025640"/>
                    </a:ext>
                  </a:extLst>
                </a:gridCol>
                <a:gridCol w="329430">
                  <a:extLst>
                    <a:ext uri="{9D8B030D-6E8A-4147-A177-3AD203B41FA5}">
                      <a16:colId xmlns:a16="http://schemas.microsoft.com/office/drawing/2014/main" val="3933208020"/>
                    </a:ext>
                  </a:extLst>
                </a:gridCol>
              </a:tblGrid>
              <a:tr h="326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02557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34294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9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7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FB0F6-057E-42B6-AD04-AD13D6F3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6" y="1471209"/>
            <a:ext cx="5306704" cy="240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E95D5-A367-4E87-9E83-DAF3EF2A00F6}"/>
              </a:ext>
            </a:extLst>
          </p:cNvPr>
          <p:cNvSpPr txBox="1"/>
          <p:nvPr/>
        </p:nvSpPr>
        <p:spPr>
          <a:xfrm>
            <a:off x="448732" y="4628594"/>
            <a:ext cx="107199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Deep but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enough to run on individual devices with low computational resources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Auxiliary Layer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REGULARIZATION (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정규화 효과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 -&gt; avoid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Use 0.3 of the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Expect discrimination in the lower stages in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B82A6-486C-4C08-B05C-586F9FDC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433" y="254514"/>
            <a:ext cx="4802333" cy="42236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51A9EB9-5742-42FD-B90F-2BE59D2BDD3E}"/>
              </a:ext>
            </a:extLst>
          </p:cNvPr>
          <p:cNvSpPr/>
          <p:nvPr/>
        </p:nvSpPr>
        <p:spPr>
          <a:xfrm>
            <a:off x="9311986" y="254514"/>
            <a:ext cx="1525732" cy="392229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9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549E4-88B8-44D9-B678-2325784B9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6" t="3635" r="2973" b="7115"/>
          <a:stretch/>
        </p:blipFill>
        <p:spPr>
          <a:xfrm>
            <a:off x="904604" y="1712160"/>
            <a:ext cx="2332007" cy="441446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831D782-0EB6-43BC-A0B6-5837AA7D4AB1}"/>
              </a:ext>
            </a:extLst>
          </p:cNvPr>
          <p:cNvSpPr/>
          <p:nvPr/>
        </p:nvSpPr>
        <p:spPr>
          <a:xfrm>
            <a:off x="1110961" y="3919394"/>
            <a:ext cx="1857376" cy="488374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38206F-E13A-449A-AB7C-2B67C5F81B4C}"/>
              </a:ext>
            </a:extLst>
          </p:cNvPr>
          <p:cNvSpPr/>
          <p:nvPr/>
        </p:nvSpPr>
        <p:spPr>
          <a:xfrm>
            <a:off x="1062690" y="2229923"/>
            <a:ext cx="1857376" cy="596404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308E-CD25-40EC-BEA8-8BE325F2C213}"/>
              </a:ext>
            </a:extLst>
          </p:cNvPr>
          <p:cNvSpPr txBox="1"/>
          <p:nvPr/>
        </p:nvSpPr>
        <p:spPr>
          <a:xfrm>
            <a:off x="3814110" y="823981"/>
            <a:ext cx="63072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Local Response Normalization</a:t>
            </a:r>
          </a:p>
          <a:p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측면 억제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(lateral inhibition) 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역할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상호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연결된 신경 세포가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interneuron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을 통해 이웃 신경 세포 억제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사용하면 양수의 방향으로는 입력 값 그대로 사용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Conv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 Pooling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에서 매우 높은 하나의 픽셀 값이 주변에 영향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이것을 방지하기 위해 다른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Activation Map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같은 위치의 픽셀끼리 정규화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현재는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Batch Normalization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이 주로 쓰임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098" name="Picture 2" descr="LRN(Local Response Normalization) 이란 무엇인가?(feat. AlexNet)">
            <a:extLst>
              <a:ext uri="{FF2B5EF4-FFF2-40B4-BE49-F238E27FC236}">
                <a16:creationId xmlns:a16="http://schemas.microsoft.com/office/drawing/2014/main" id="{1A679C10-8E3D-467E-A680-D2394F45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78415"/>
            <a:ext cx="5401541" cy="24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FCF4D-223E-4AB1-A210-B5D73881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7" y="1390715"/>
            <a:ext cx="6600907" cy="3396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2AA69-2CC0-4E0D-AE74-6C6A6F46F861}"/>
              </a:ext>
            </a:extLst>
          </p:cNvPr>
          <p:cNvSpPr txBox="1"/>
          <p:nvPr/>
        </p:nvSpPr>
        <p:spPr>
          <a:xfrm>
            <a:off x="7169727" y="770370"/>
            <a:ext cx="44577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#3x3 / #5x5 reduce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Number of 1x1 filters in reduction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en-US" altLang="ko-KR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Softmax</a:t>
            </a: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3. Image</a:t>
            </a: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[3/4, 4/3]</a:t>
            </a:r>
          </a:p>
          <a:p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3.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Same for every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Asynchronous SGD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(momentum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0.9)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Keep a moving average of the parameter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6. Fixed Learning Rate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Learning rate x 0.96 for every 8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4D0AD7-4495-49F9-A4C2-BDD9CFC7C7D8}"/>
              </a:ext>
            </a:extLst>
          </p:cNvPr>
          <p:cNvSpPr/>
          <p:nvPr/>
        </p:nvSpPr>
        <p:spPr>
          <a:xfrm>
            <a:off x="4531326" y="1390715"/>
            <a:ext cx="609085" cy="305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10257B-EB69-4EC2-A2AB-27C144EE51BB}"/>
              </a:ext>
            </a:extLst>
          </p:cNvPr>
          <p:cNvSpPr/>
          <p:nvPr/>
        </p:nvSpPr>
        <p:spPr>
          <a:xfrm>
            <a:off x="3541305" y="1406122"/>
            <a:ext cx="609085" cy="305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0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5-1.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AA69-2CC0-4E0D-AE74-6C6A6F46F861}"/>
                  </a:ext>
                </a:extLst>
              </p:cNvPr>
              <p:cNvSpPr txBox="1"/>
              <p:nvPr/>
            </p:nvSpPr>
            <p:spPr>
              <a:xfrm>
                <a:off x="5166014" y="2246497"/>
                <a:ext cx="5974772" cy="236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latin typeface="이화체" panose="02000300000000000000" pitchFamily="2" charset="-127"/>
                    <a:ea typeface="이화체" panose="02000300000000000000" pitchFamily="2" charset="-127"/>
                  </a:rPr>
                  <a:t>S</a:t>
                </a:r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ets final parameters to an average of (recent) parameters visited in the optimization trajectory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chemeClr val="bg1"/>
                  </a:solidFill>
                  <a:effectLst/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Specifically if in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𝑡</m:t>
                    </m:r>
                  </m:oMath>
                </a14:m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 iterations we have parameters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chemeClr val="bg1"/>
                  </a:solidFill>
                  <a:effectLst/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ko-KR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AA69-2CC0-4E0D-AE74-6C6A6F46F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14" y="2246497"/>
                <a:ext cx="5974772" cy="2365006"/>
              </a:xfrm>
              <a:prstGeom prst="rect">
                <a:avLst/>
              </a:prstGeom>
              <a:blipFill>
                <a:blip r:embed="rId3"/>
                <a:stretch>
                  <a:fillRect l="-612" t="-1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60F7496-16EF-4A9F-9AA9-0EB92818E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8" t="13318" r="7322" b="8974"/>
          <a:stretch/>
        </p:blipFill>
        <p:spPr>
          <a:xfrm>
            <a:off x="8878797" y="3782962"/>
            <a:ext cx="2475003" cy="2755950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4F18A20-C127-4672-8265-8A8D88C66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3"/>
          <a:stretch/>
        </p:blipFill>
        <p:spPr bwMode="auto">
          <a:xfrm>
            <a:off x="234927" y="2140034"/>
            <a:ext cx="4718073" cy="26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6606667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5-2. </a:t>
            </a:r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Asynchronous(=</a:t>
            </a:r>
            <a:r>
              <a:rPr lang="ko-KR" altLang="en-US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비동기적</a:t>
            </a:r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 SGD 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2AA69-2CC0-4E0D-AE74-6C6A6F46F861}"/>
              </a:ext>
            </a:extLst>
          </p:cNvPr>
          <p:cNvSpPr txBox="1"/>
          <p:nvPr/>
        </p:nvSpPr>
        <p:spPr>
          <a:xfrm>
            <a:off x="6217228" y="1762797"/>
            <a:ext cx="59747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Accelerated by leveraging variance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oordinate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Nesterov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Momentum</a:t>
            </a:r>
            <a:endParaRPr lang="en-US" altLang="ko-KR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worker device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가 분할된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data set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으로 학습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된 것을 </a:t>
            </a:r>
            <a:r>
              <a:rPr lang="ko-KR" altLang="en-US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비동기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적인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 방법으로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weight parameter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저장소를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많은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data set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환경에서 하나의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GPU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로 계산을 할 때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SGD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가 전체적으로 효과적 학습 가능</a:t>
            </a: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분산된 환경에서 효율적인 학습 가능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9" name="Picture 2" descr="v_{temp} = \mu v_{t-1} - \epsilon g(\theta_t) \\ v_{t+1} = \mu (v_{temp}) - \epsilon g(\theta_t) \\ \theta_{t+1} = \theta_t + v_{t+1}">
            <a:extLst>
              <a:ext uri="{FF2B5EF4-FFF2-40B4-BE49-F238E27FC236}">
                <a16:creationId xmlns:a16="http://schemas.microsoft.com/office/drawing/2014/main" id="{B0E48821-2062-46A4-9781-EA24BBB7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75" y="2523220"/>
            <a:ext cx="2360139" cy="8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83705AE7-72A1-45A5-B2C5-2DB259B9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9" y="2126416"/>
            <a:ext cx="5684621" cy="299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7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537014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6. Conclusion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AF5ECA-7FE4-4F0B-8B03-BA90F5CB92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845" y="1066800"/>
            <a:ext cx="10719955" cy="5078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CNN is still top performers in the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 allowing large scaling + minimizing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Proves using 1x1 Conv to be effective in reducing dimension</a:t>
            </a:r>
          </a:p>
          <a:p>
            <a:endParaRPr lang="ko-KR" altLang="en-US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74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CFF3087-2BB8-4B19-9787-1145DE9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618" y="1806038"/>
            <a:ext cx="4966835" cy="2373086"/>
          </a:xfrm>
        </p:spPr>
        <p:txBody>
          <a:bodyPr>
            <a:normAutofit/>
          </a:bodyPr>
          <a:lstStyle/>
          <a:p>
            <a:r>
              <a:rPr lang="ko-KR" altLang="en-US" sz="6600" b="1" i="0" dirty="0">
                <a:latin typeface="이화체" panose="02000300000000000000" pitchFamily="2" charset="-127"/>
                <a:ea typeface="이화체" panose="02000300000000000000" pitchFamily="2" charset="-127"/>
              </a:rPr>
              <a:t>감사합니다</a:t>
            </a:r>
            <a:r>
              <a:rPr lang="en-US" altLang="ko-KR" sz="6600" b="1" i="0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sz="6600" b="1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제목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Contents</a:t>
            </a:r>
            <a:endParaRPr lang="ko-KR" altLang="en-US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479"/>
            <a:ext cx="7119552" cy="3529014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Introduction</a:t>
            </a:r>
          </a:p>
          <a:p>
            <a:pPr marL="457200" indent="-457200" rtl="0">
              <a:buAutoNum type="arabicPeriod"/>
            </a:pPr>
            <a:r>
              <a:rPr lang="en-US" altLang="ko-KR" sz="24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Improving Traditional Neural Networks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en-US" altLang="ko-KR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Average + </a:t>
            </a:r>
            <a:r>
              <a:rPr lang="en-US" altLang="ko-KR" sz="24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Asynchronous SGD </a:t>
            </a:r>
            <a:endParaRPr lang="en-US" altLang="ko-KR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2485-F84D-4276-9F31-A289735B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5"/>
            <a:ext cx="3731849" cy="1310368"/>
          </a:xfrm>
        </p:spPr>
        <p:txBody>
          <a:bodyPr>
            <a:normAutofit/>
          </a:bodyPr>
          <a:lstStyle/>
          <a:p>
            <a:r>
              <a:rPr lang="en-US" altLang="ko-KR" sz="3200" i="0" dirty="0">
                <a:latin typeface="이화체" panose="02000300000000000000" pitchFamily="2" charset="-127"/>
                <a:ea typeface="이화체" panose="02000300000000000000" pitchFamily="2" charset="-127"/>
              </a:rPr>
              <a:t>1. Introduction</a:t>
            </a:r>
            <a:endParaRPr lang="ko-KR" altLang="en-US" sz="32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69C49-0B44-4C46-9695-2C5A6AA0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55574-3942-46A9-8337-D545017E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5CDF0-9035-4470-A956-3F007F11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C5B22-833B-4E00-9C06-50D10D6B51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651" y="1123043"/>
            <a:ext cx="11182350" cy="4659313"/>
          </a:xfrm>
        </p:spPr>
        <p:txBody>
          <a:bodyPr anchor="t" anchorCtr="0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About Neural Networks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Object detection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Given 2 images of wolves, can identify sub species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Speech recognition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Identify how people respond to different stimuli in various environments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Requires a large amount of resources to run smoothly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Mostly constant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0A66E-BDBC-46AA-A584-DD046589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72" y="4329112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7105431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2. Improving Traditional Neural Networks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B7C8342D-AC89-463D-95A3-73D3B6084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0551" y="1066800"/>
            <a:ext cx="11123249" cy="507841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Problem : Increasing the size of the network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1. Overfitting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More Computational Resources</a:t>
            </a: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Solution </a:t>
            </a:r>
          </a:p>
          <a:p>
            <a:pPr marL="342900" indent="-342900">
              <a:buAutoNum type="arabicPeriod"/>
            </a:pPr>
            <a:r>
              <a:rPr lang="en-US" altLang="ko-KR" sz="19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Including Sparsity in the 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Replacing Fully-Connected Layers to Sparse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Mimic biological systems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en-US" altLang="ko-KR" sz="19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Utilizing computations on dense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/>
          </a:p>
          <a:p>
            <a:r>
              <a:rPr lang="en-US" altLang="ko-KR" dirty="0"/>
              <a:t>         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5B1F89-F835-4359-B841-219B8F10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10" y="3119727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8009440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2-1. Including Sparsity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3C00F-90F2-4870-BFC6-80CBC58D33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291" y="1066800"/>
            <a:ext cx="11000509" cy="5078413"/>
          </a:xfrm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Sparsity?</a:t>
            </a:r>
          </a:p>
          <a:p>
            <a:pPr marL="342900" indent="-342900"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직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간접 선택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 dropout /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모델의 자연스러운 학습 등 방법으로 발생한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deactivated 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다음 학습에 반영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대부분의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비활성화</a:t>
            </a: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Strict condition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 따라 상관관계 분석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-&gt;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이후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activate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할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결정</a:t>
            </a: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즉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학습 효과 증대를 위해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depth + width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모두 증가시키는 것을 목적으로 둔다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03802E-9273-410C-8572-42EBB80B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66" y="2016703"/>
            <a:ext cx="4302834" cy="2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7105431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2-2. Biological Systems?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CFA541-D781-4FE9-A4AE-D22F1B65BD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CNN</a:t>
            </a: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배경 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실험체의 시신경들이 특정 패턴에 뉴런이 반응하는 것 관찰</a:t>
            </a: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각 패턴에 반응하는 뉴런의 집합은 전체에 비해 소수</a:t>
            </a: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반응하는 뉴런은 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SPARSE</a:t>
            </a:r>
            <a:r>
              <a:rPr lang="ko-KR" altLang="en-US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한 구조</a:t>
            </a: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76F72C-15F2-475F-876D-E2823264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68" y="1721427"/>
            <a:ext cx="4618037" cy="3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4705131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3-1. Inception Architecture : 	Naïve Version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09FAD9-6F0B-4985-839E-E00C35B9A7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0574" y="2214125"/>
            <a:ext cx="4493707" cy="279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02D0C-0E57-4557-994D-7F2B22938031}"/>
              </a:ext>
            </a:extLst>
          </p:cNvPr>
          <p:cNvSpPr txBox="1"/>
          <p:nvPr/>
        </p:nvSpPr>
        <p:spPr>
          <a:xfrm>
            <a:off x="5476008" y="1756064"/>
            <a:ext cx="6556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Input -&gt; [Various Conv Layers + Max Pool]</a:t>
            </a: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“Decision based more on convenience than necessity”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Can be repeated spatially for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Avoids patch-alignment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Pooling layer used to control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However </a:t>
            </a:r>
          </a:p>
          <a:p>
            <a:endParaRPr lang="en-US" altLang="ko-KR" sz="2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5x5 modules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are expensive on Conv layers with many filters 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7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6211813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3-2. Why Computational Problems?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B9936C-2CF1-4816-B8D2-C482D5FDBF1F}"/>
              </a:ext>
            </a:extLst>
          </p:cNvPr>
          <p:cNvCxnSpPr>
            <a:cxnSpLocks/>
          </p:cNvCxnSpPr>
          <p:nvPr/>
        </p:nvCxnSpPr>
        <p:spPr>
          <a:xfrm flipV="1">
            <a:off x="1020041" y="162127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AA91E5-7C21-47D5-AC83-24784B56E1F3}"/>
              </a:ext>
            </a:extLst>
          </p:cNvPr>
          <p:cNvSpPr/>
          <p:nvPr/>
        </p:nvSpPr>
        <p:spPr>
          <a:xfrm>
            <a:off x="1020041" y="2580696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BFDEF-CE3D-414B-ACEA-C750E8CC8762}"/>
              </a:ext>
            </a:extLst>
          </p:cNvPr>
          <p:cNvSpPr/>
          <p:nvPr/>
        </p:nvSpPr>
        <p:spPr>
          <a:xfrm>
            <a:off x="2209800" y="1621270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957150-1C77-4EE3-91D6-C3F3E7B16FB8}"/>
              </a:ext>
            </a:extLst>
          </p:cNvPr>
          <p:cNvCxnSpPr>
            <a:cxnSpLocks/>
          </p:cNvCxnSpPr>
          <p:nvPr/>
        </p:nvCxnSpPr>
        <p:spPr>
          <a:xfrm flipV="1">
            <a:off x="1530929" y="1640538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03191-DB60-4BA6-A7EC-A26F6C13F5EA}"/>
              </a:ext>
            </a:extLst>
          </p:cNvPr>
          <p:cNvCxnSpPr>
            <a:cxnSpLocks/>
          </p:cNvCxnSpPr>
          <p:nvPr/>
        </p:nvCxnSpPr>
        <p:spPr>
          <a:xfrm flipV="1">
            <a:off x="1560369" y="217574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027A30-2891-45E0-BF51-91855C6CAD26}"/>
              </a:ext>
            </a:extLst>
          </p:cNvPr>
          <p:cNvSpPr txBox="1"/>
          <p:nvPr/>
        </p:nvSpPr>
        <p:spPr>
          <a:xfrm>
            <a:off x="604405" y="322083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28x28x192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44D7DD-5F05-4ADA-8F28-9C44737E3D19}"/>
              </a:ext>
            </a:extLst>
          </p:cNvPr>
          <p:cNvCxnSpPr>
            <a:cxnSpLocks/>
          </p:cNvCxnSpPr>
          <p:nvPr/>
        </p:nvCxnSpPr>
        <p:spPr>
          <a:xfrm flipV="1">
            <a:off x="2982191" y="1694710"/>
            <a:ext cx="3551960" cy="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BCCACA-83A4-48E8-95AF-D0CB3737672B}"/>
              </a:ext>
            </a:extLst>
          </p:cNvPr>
          <p:cNvCxnSpPr>
            <a:cxnSpLocks/>
          </p:cNvCxnSpPr>
          <p:nvPr/>
        </p:nvCxnSpPr>
        <p:spPr>
          <a:xfrm>
            <a:off x="2982191" y="2043662"/>
            <a:ext cx="2840182" cy="2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0060733-1137-4843-8540-562DD0F29E9A}"/>
              </a:ext>
            </a:extLst>
          </p:cNvPr>
          <p:cNvCxnSpPr>
            <a:cxnSpLocks/>
          </p:cNvCxnSpPr>
          <p:nvPr/>
        </p:nvCxnSpPr>
        <p:spPr>
          <a:xfrm>
            <a:off x="2899064" y="2378777"/>
            <a:ext cx="2026228" cy="100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38B41-74CD-41F3-9450-5D6A3E38C464}"/>
              </a:ext>
            </a:extLst>
          </p:cNvPr>
          <p:cNvCxnSpPr>
            <a:cxnSpLocks/>
          </p:cNvCxnSpPr>
          <p:nvPr/>
        </p:nvCxnSpPr>
        <p:spPr>
          <a:xfrm>
            <a:off x="2242705" y="2780968"/>
            <a:ext cx="2142259" cy="1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9BC53E-9056-432D-BB18-984F54C3A435}"/>
              </a:ext>
            </a:extLst>
          </p:cNvPr>
          <p:cNvSpPr txBox="1"/>
          <p:nvPr/>
        </p:nvSpPr>
        <p:spPr>
          <a:xfrm>
            <a:off x="3164031" y="174818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3x3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22E8-2A53-4D90-8AD8-55952B6F13F4}"/>
              </a:ext>
            </a:extLst>
          </p:cNvPr>
          <p:cNvSpPr txBox="1"/>
          <p:nvPr/>
        </p:nvSpPr>
        <p:spPr>
          <a:xfrm>
            <a:off x="2935433" y="114295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1x1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CC71F-24C3-41FD-A832-00618224C4D7}"/>
              </a:ext>
            </a:extLst>
          </p:cNvPr>
          <p:cNvSpPr txBox="1"/>
          <p:nvPr/>
        </p:nvSpPr>
        <p:spPr>
          <a:xfrm>
            <a:off x="2381250" y="350378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Max-Pool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EEC5C-C949-41D2-A454-20E9E801FBED}"/>
              </a:ext>
            </a:extLst>
          </p:cNvPr>
          <p:cNvSpPr txBox="1"/>
          <p:nvPr/>
        </p:nvSpPr>
        <p:spPr>
          <a:xfrm>
            <a:off x="2895600" y="27769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5x5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2925A6-E353-4646-8D51-FE0BA9E6E49B}"/>
              </a:ext>
            </a:extLst>
          </p:cNvPr>
          <p:cNvSpPr/>
          <p:nvPr/>
        </p:nvSpPr>
        <p:spPr>
          <a:xfrm>
            <a:off x="3674919" y="4458584"/>
            <a:ext cx="540328" cy="5651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ED0791A-133C-424F-9E47-93BF06531D92}"/>
              </a:ext>
            </a:extLst>
          </p:cNvPr>
          <p:cNvCxnSpPr>
            <a:cxnSpLocks/>
          </p:cNvCxnSpPr>
          <p:nvPr/>
        </p:nvCxnSpPr>
        <p:spPr>
          <a:xfrm flipV="1">
            <a:off x="4215247" y="1837074"/>
            <a:ext cx="3016826" cy="31866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0195BA-DD20-4690-B6E8-685BED39E63F}"/>
              </a:ext>
            </a:extLst>
          </p:cNvPr>
          <p:cNvCxnSpPr>
            <a:cxnSpLocks/>
          </p:cNvCxnSpPr>
          <p:nvPr/>
        </p:nvCxnSpPr>
        <p:spPr>
          <a:xfrm flipV="1">
            <a:off x="3667992" y="1313518"/>
            <a:ext cx="3016826" cy="31866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FAAF841-B2EF-47D8-A810-9DFF12A42B46}"/>
              </a:ext>
            </a:extLst>
          </p:cNvPr>
          <p:cNvCxnSpPr>
            <a:cxnSpLocks/>
          </p:cNvCxnSpPr>
          <p:nvPr/>
        </p:nvCxnSpPr>
        <p:spPr>
          <a:xfrm flipV="1">
            <a:off x="4189271" y="1325748"/>
            <a:ext cx="3042802" cy="31328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AFD675-7AFF-42C4-BA9F-42913DAE9C8C}"/>
              </a:ext>
            </a:extLst>
          </p:cNvPr>
          <p:cNvSpPr/>
          <p:nvPr/>
        </p:nvSpPr>
        <p:spPr>
          <a:xfrm>
            <a:off x="6698674" y="1298836"/>
            <a:ext cx="540328" cy="5651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C5BA40-EDDD-4CAC-B2C2-3809122EA7D8}"/>
              </a:ext>
            </a:extLst>
          </p:cNvPr>
          <p:cNvSpPr/>
          <p:nvPr/>
        </p:nvSpPr>
        <p:spPr>
          <a:xfrm>
            <a:off x="4897586" y="3213060"/>
            <a:ext cx="540328" cy="5651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8E1C72-6F88-407E-8D44-319D9D4B5885}"/>
              </a:ext>
            </a:extLst>
          </p:cNvPr>
          <p:cNvSpPr/>
          <p:nvPr/>
        </p:nvSpPr>
        <p:spPr>
          <a:xfrm>
            <a:off x="4307033" y="3780583"/>
            <a:ext cx="540328" cy="5651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810D5F-A1CC-42EF-9384-893F5C0E0AA6}"/>
              </a:ext>
            </a:extLst>
          </p:cNvPr>
          <p:cNvSpPr/>
          <p:nvPr/>
        </p:nvSpPr>
        <p:spPr>
          <a:xfrm>
            <a:off x="6080415" y="1952065"/>
            <a:ext cx="540328" cy="5651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3562A-1B9B-4533-BE5B-7AB85FBB617A}"/>
              </a:ext>
            </a:extLst>
          </p:cNvPr>
          <p:cNvSpPr txBox="1"/>
          <p:nvPr/>
        </p:nvSpPr>
        <p:spPr>
          <a:xfrm>
            <a:off x="5839691" y="289286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28x28x128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AF45D-7CCC-4374-AE04-E64511CB9952}"/>
              </a:ext>
            </a:extLst>
          </p:cNvPr>
          <p:cNvSpPr txBox="1"/>
          <p:nvPr/>
        </p:nvSpPr>
        <p:spPr>
          <a:xfrm>
            <a:off x="4951273" y="37706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25F26A-B972-4EDF-824E-0BCFB269A87D}"/>
              </a:ext>
            </a:extLst>
          </p:cNvPr>
          <p:cNvSpPr txBox="1"/>
          <p:nvPr/>
        </p:nvSpPr>
        <p:spPr>
          <a:xfrm>
            <a:off x="4402282" y="444419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1BD1AC-84CA-4B2D-97C2-D208E5166F26}"/>
              </a:ext>
            </a:extLst>
          </p:cNvPr>
          <p:cNvSpPr txBox="1"/>
          <p:nvPr/>
        </p:nvSpPr>
        <p:spPr>
          <a:xfrm>
            <a:off x="6684818" y="174818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28x28x64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BF4A64-F120-47E2-B26F-41A78A640DD6}"/>
              </a:ext>
            </a:extLst>
          </p:cNvPr>
          <p:cNvSpPr txBox="1"/>
          <p:nvPr/>
        </p:nvSpPr>
        <p:spPr>
          <a:xfrm>
            <a:off x="7744695" y="3139828"/>
            <a:ext cx="344978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TOTAL =28x28x192x(32+32+128+64) = 28x28x192x256 </a:t>
            </a:r>
          </a:p>
          <a:p>
            <a:r>
              <a:rPr lang="en-US" altLang="ko-KR" dirty="0"/>
              <a:t>= 120M</a:t>
            </a:r>
          </a:p>
        </p:txBody>
      </p:sp>
    </p:spTree>
    <p:extLst>
      <p:ext uri="{BB962C8B-B14F-4D97-AF65-F5344CB8AC3E}">
        <p14:creationId xmlns:p14="http://schemas.microsoft.com/office/powerpoint/2010/main" val="30268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473" y="215179"/>
            <a:ext cx="6452754" cy="8620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3-3. Inception Architecture : 	Dimensionality Reduction</a:t>
            </a:r>
            <a:endParaRPr lang="ko-KR" altLang="en-US" sz="2800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21275C-5B1F-43CD-91C0-D0D4A02C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7" y="2230799"/>
            <a:ext cx="4766317" cy="2999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71632-6B10-424F-9270-3447BFA5D87C}"/>
              </a:ext>
            </a:extLst>
          </p:cNvPr>
          <p:cNvSpPr txBox="1"/>
          <p:nvPr/>
        </p:nvSpPr>
        <p:spPr>
          <a:xfrm>
            <a:off x="5340927" y="2438108"/>
            <a:ext cx="6359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Compute reductions with 1x1 Conv Layers</a:t>
            </a:r>
          </a:p>
          <a:p>
            <a:pPr marL="342900" indent="-342900">
              <a:buAutoNum type="arabicPeriod"/>
            </a:pPr>
            <a:endParaRPr lang="en-US" altLang="ko-KR" sz="22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Necessary processing power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Increase on number of units at each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 sharp increase in computational resources in 3x3, 5x5 Conv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512375"/>
      </p:ext>
    </p:extLst>
  </p:cSld>
  <p:clrMapOvr>
    <a:masterClrMapping/>
  </p:clrMapOvr>
</p:sld>
</file>

<file path=ppt/theme/theme1.xml><?xml version="1.0" encoding="utf-8"?>
<a:theme xmlns:a="http://schemas.openxmlformats.org/drawingml/2006/main" name="브러시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9_TF89080264_Win32" id="{A8B6BB2C-31B2-4AC2-9060-2CE5D10FE229}" vid="{35C5C16E-32D9-4736-BC49-174133B9C52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documentManagement/types"/>
    <ds:schemaRef ds:uri="http://purl.org/dc/dcmitype/"/>
    <ds:schemaRef ds:uri="16c05727-aa75-4e4a-9b5f-8a80a1165891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브러시 프레젠테이션</Template>
  <TotalTime>2638</TotalTime>
  <Words>2040</Words>
  <Application>Microsoft Office PowerPoint</Application>
  <PresentationFormat>와이드스크린</PresentationFormat>
  <Paragraphs>286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Elephant</vt:lpstr>
      <vt:lpstr>맑은 고딕</vt:lpstr>
      <vt:lpstr>이화체</vt:lpstr>
      <vt:lpstr>Arial</vt:lpstr>
      <vt:lpstr>Calibri</vt:lpstr>
      <vt:lpstr>Cambria Math</vt:lpstr>
      <vt:lpstr>Century Gothic</vt:lpstr>
      <vt:lpstr>브러시</vt:lpstr>
      <vt:lpstr>PowerPoint 프레젠테이션</vt:lpstr>
      <vt:lpstr>Contents</vt:lpstr>
      <vt:lpstr>1. Introduction</vt:lpstr>
      <vt:lpstr>2. Improving Traditional Neural Networks</vt:lpstr>
      <vt:lpstr>2-1. Including Sparsity</vt:lpstr>
      <vt:lpstr>2-2. Biological Systems?</vt:lpstr>
      <vt:lpstr>3-1. Inception Architecture :  Naïve Version</vt:lpstr>
      <vt:lpstr>3-2. Why Computational Problems?</vt:lpstr>
      <vt:lpstr>3-3. Inception Architecture :  Dimensionality Reduction</vt:lpstr>
      <vt:lpstr>3-4. Why 1x1 Conv Layer?</vt:lpstr>
      <vt:lpstr>4. GoogLeNet</vt:lpstr>
      <vt:lpstr>4. GoogLeNet</vt:lpstr>
      <vt:lpstr>4. GoogLeNet</vt:lpstr>
      <vt:lpstr>5-1. Polyack Averaging</vt:lpstr>
      <vt:lpstr>5-2. Asynchronous(=비동기적) SGD </vt:lpstr>
      <vt:lpstr>6. Conclusion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지혜</dc:creator>
  <cp:lastModifiedBy>이 지혜</cp:lastModifiedBy>
  <cp:revision>90</cp:revision>
  <cp:lastPrinted>2021-03-18T06:43:34Z</cp:lastPrinted>
  <dcterms:created xsi:type="dcterms:W3CDTF">2021-03-05T11:52:58Z</dcterms:created>
  <dcterms:modified xsi:type="dcterms:W3CDTF">2021-03-18T12:50:45Z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