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24" r:id="rId4"/>
    <p:sldId id="326" r:id="rId5"/>
    <p:sldId id="327" r:id="rId6"/>
    <p:sldId id="321" r:id="rId7"/>
    <p:sldId id="322" r:id="rId8"/>
    <p:sldId id="323" r:id="rId9"/>
    <p:sldId id="328" r:id="rId10"/>
    <p:sldId id="325" r:id="rId11"/>
    <p:sldId id="329" r:id="rId12"/>
    <p:sldId id="261" r:id="rId13"/>
  </p:sldIdLst>
  <p:sldSz cx="12198350" cy="6858000"/>
  <p:notesSz cx="9872663" cy="67421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/>
    <p:restoredTop sz="94694"/>
  </p:normalViewPr>
  <p:slideViewPr>
    <p:cSldViewPr snapToGrid="0">
      <p:cViewPr varScale="1">
        <p:scale>
          <a:sx n="113" d="100"/>
          <a:sy n="113" d="100"/>
        </p:scale>
        <p:origin x="192" y="25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8154" cy="3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2224" y="0"/>
            <a:ext cx="4278154" cy="3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03837"/>
            <a:ext cx="4278154" cy="3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90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29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36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04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15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52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79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06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Link: https://</a:t>
            </a:r>
            <a:r>
              <a:rPr lang="en-US" dirty="0" err="1"/>
              <a:t>www.topbots.com</a:t>
            </a:r>
            <a:r>
              <a:rPr lang="en-US" dirty="0"/>
              <a:t>/neurips-2020-vision-research-papers/ 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85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88" y="4888655"/>
            <a:ext cx="2621665" cy="11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13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6099174" y="6453336"/>
            <a:ext cx="6099175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88" y="4888655"/>
            <a:ext cx="2621665" cy="11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13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6099174" y="6453336"/>
            <a:ext cx="6099175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>
  <p:cSld name="Index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04663" y="1252836"/>
            <a:ext cx="6846640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AutoNum type="arabicPeriod"/>
              <a:defRPr sz="24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>
                <a:solidFill>
                  <a:schemeClr val="lt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marL="2743200" lvl="5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AutoNum type="arabicPeriod"/>
              <a:defRPr sz="2400">
                <a:solidFill>
                  <a:schemeClr val="lt2"/>
                </a:solidFill>
              </a:defRPr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>
                <a:solidFill>
                  <a:schemeClr val="lt2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pic" idx="2"/>
          </p:nvPr>
        </p:nvSpPr>
        <p:spPr>
          <a:xfrm>
            <a:off x="7453634" y="1252538"/>
            <a:ext cx="4339905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50%/50%">
  <p:cSld name="Text &amp; Image 50%/50%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200775" y="1252538"/>
            <a:ext cx="5592763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25%/75%">
  <p:cSld name="Text &amp; Image 25%/75%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353427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4141267" y="1252538"/>
            <a:ext cx="7652271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00%">
  <p:cSld name="Image 100%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404663" y="1252538"/>
            <a:ext cx="11388876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4x">
  <p:cSld name="Text &amp; Image 4x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6200776" y="1252538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8" name="Google Shape;58;p9"/>
          <p:cNvSpPr>
            <a:spLocks noGrp="1"/>
          </p:cNvSpPr>
          <p:nvPr>
            <p:ph type="pic" idx="3"/>
          </p:nvPr>
        </p:nvSpPr>
        <p:spPr>
          <a:xfrm>
            <a:off x="9098614" y="1252538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9" name="Google Shape;59;p9"/>
          <p:cNvSpPr>
            <a:spLocks noGrp="1"/>
          </p:cNvSpPr>
          <p:nvPr>
            <p:ph type="pic" idx="4"/>
          </p:nvPr>
        </p:nvSpPr>
        <p:spPr>
          <a:xfrm>
            <a:off x="6200776" y="3751623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0" name="Google Shape;60;p9"/>
          <p:cNvSpPr>
            <a:spLocks noGrp="1"/>
          </p:cNvSpPr>
          <p:nvPr>
            <p:ph type="pic" idx="5"/>
          </p:nvPr>
        </p:nvSpPr>
        <p:spPr>
          <a:xfrm>
            <a:off x="9098614" y="3751623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2x">
  <p:cSld name="Text &amp; Image 2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6200341" y="1252538"/>
            <a:ext cx="2695072" cy="4796134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6" name="Google Shape;66;p10"/>
          <p:cNvSpPr>
            <a:spLocks noGrp="1"/>
          </p:cNvSpPr>
          <p:nvPr>
            <p:ph type="pic" idx="3"/>
          </p:nvPr>
        </p:nvSpPr>
        <p:spPr>
          <a:xfrm>
            <a:off x="9098179" y="1252538"/>
            <a:ext cx="2695072" cy="4796134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100%">
  <p:cSld name="Graph 100%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chart" idx="2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solidFill>
            <a:srgbClr val="E5E8F1"/>
          </a:solidFill>
          <a:ln>
            <a:noFill/>
          </a:ln>
        </p:spPr>
        <p:txBody>
          <a:bodyPr spcFirstLastPara="1" wrap="square" lIns="0" tIns="0" rIns="0" bIns="180000" anchor="ctr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100%">
  <p:cSld name="Video 100%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media" idx="2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solidFill>
            <a:srgbClr val="E5E8F1"/>
          </a:solidFill>
          <a:ln>
            <a:noFill/>
          </a:ln>
        </p:spPr>
        <p:txBody>
          <a:bodyPr spcFirstLastPara="1" wrap="square" lIns="0" tIns="0" rIns="0" bIns="180000" anchor="ctr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sz="40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4662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rasad9/28f6a2df8e8d463c6ddd040f4f6a028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2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 b="1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2272" y="1005420"/>
            <a:ext cx="10890965" cy="195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/>
              <a:t>Final Project: Comparison of CNN Models in Image Classification </a:t>
            </a:r>
            <a:endParaRPr lang="nl-NL" sz="4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3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1800" dirty="0"/>
              <a:t>Presented by </a:t>
            </a:r>
            <a:r>
              <a:rPr lang="en-US" sz="1800" dirty="0" err="1"/>
              <a:t>Pengxu</a:t>
            </a:r>
            <a:r>
              <a:rPr lang="en-US" sz="1800" dirty="0"/>
              <a:t> Zheng (s2917211)</a:t>
            </a:r>
            <a:endParaRPr sz="1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Further Extension – Noise Resilience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For each image, automatically add random noise using some Python scripts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https://gist.github.com/Prasad9/28f6a2df8e8d463c6ddd040f4f6a028a</a:t>
            </a:r>
            <a:r>
              <a:rPr lang="en-US" dirty="0"/>
              <a:t>)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Re-run with the chosen models and record accuracies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Compare with the results from the original images to see how the models perform against noise interferences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Conclusion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Extended HW3 to compare 5 CNNs with 5 classes of objects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Customized dataset with varying degrees of realism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 lot of trials and errors – progress was slow but it’s now on the right track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extensions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 lot of thanks to Dr. Lew for his insights and suggestions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br>
              <a:rPr lang="en-US" dirty="0"/>
            </a:br>
            <a:r>
              <a:rPr lang="en-US" b="0" dirty="0"/>
              <a:t>Thank you!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Image classification on multiple CNN models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Still in Progress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Originally, the plan was ambitious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Train &amp; valid big models on industrial standard datasets 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learned it the hard way that it needs more skills,  $, and time than I had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Took a lot of unsuccessful approaches 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Challenges, failures, frustrations…but it’s eventually back on track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New topic and a simpler approach</a:t>
            </a:r>
          </a:p>
          <a:p>
            <a:pPr lvl="0" indent="0">
              <a:spcBef>
                <a:spcPts val="1600"/>
              </a:spcBef>
              <a:buNone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What happened…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Attempted the Train + Validation approach, but later found training and validation both take way too long on CPUs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No Nvidia GPUs, No CUDA…. even on the titan cluster (it could have been 500x faster if had one)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structure issues (Segmentation Faults everywhere...)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Datasets caveats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Mainstream datasets are hard to use and configure (even to acquire, like ImageNet)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Preprocessing needed in MSCOCO, multiple labels in the same image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CIFAR-10 (32 x 32 images) is somehow not compatible with a lot of darknet models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Different formats of labeling take too long to configure and troubleshoot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New frameworks such as Caffe were also attempted but were found more complicated than </a:t>
            </a:r>
            <a:r>
              <a:rPr lang="en-US" i="1" dirty="0"/>
              <a:t>darknet</a:t>
            </a:r>
          </a:p>
          <a:p>
            <a:pPr lvl="0" indent="0">
              <a:spcBef>
                <a:spcPts val="1600"/>
              </a:spcBef>
              <a:buNone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Snippets of depression and misery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CB2D6-B613-074F-9140-883D367AA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40568" r="3597" b="20124"/>
          <a:stretch/>
        </p:blipFill>
        <p:spPr bwMode="auto">
          <a:xfrm>
            <a:off x="281940" y="3828588"/>
            <a:ext cx="5947952" cy="1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9834DC-A2EE-C14A-BC35-FFACAF127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8133" r="112" b="64514"/>
          <a:stretch/>
        </p:blipFill>
        <p:spPr bwMode="auto">
          <a:xfrm>
            <a:off x="5921727" y="5018699"/>
            <a:ext cx="6276623" cy="11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166299-5307-964E-84ED-A4FEF6A36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" b="64774"/>
          <a:stretch/>
        </p:blipFill>
        <p:spPr bwMode="auto">
          <a:xfrm>
            <a:off x="246499" y="1089379"/>
            <a:ext cx="11872031" cy="24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ak doge alone Blank Template - Imgflip">
            <a:extLst>
              <a:ext uri="{FF2B5EF4-FFF2-40B4-BE49-F238E27FC236}">
                <a16:creationId xmlns:a16="http://schemas.microsoft.com/office/drawing/2014/main" id="{8C8172C5-3F6D-3244-B559-C0DF4EA3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59" y="1046476"/>
            <a:ext cx="4156168" cy="51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The Compromise… a new direction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Extension of Homework 3 – VGG vs. </a:t>
            </a:r>
            <a:r>
              <a:rPr lang="en-US" dirty="0" err="1"/>
              <a:t>ResNet</a:t>
            </a:r>
            <a:r>
              <a:rPr lang="en-US" dirty="0"/>
              <a:t> using </a:t>
            </a:r>
            <a:r>
              <a:rPr lang="en-US" i="1" dirty="0"/>
              <a:t>darknet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But more CNN models are selected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Customized dataset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2 major Comparison metrics: 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Top-1 and Top-5 (accuracy)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Running time (speed)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Models were pre-trained using the HW3 setup with </a:t>
            </a:r>
            <a:r>
              <a:rPr lang="en-US" i="1" dirty="0"/>
              <a:t>darknet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Models for Comparison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lvl="0" indent="0">
              <a:spcBef>
                <a:spcPts val="1600"/>
              </a:spcBef>
              <a:buNone/>
            </a:pPr>
            <a:r>
              <a:rPr lang="en-US" dirty="0"/>
              <a:t>All Models were acquired from the </a:t>
            </a:r>
            <a:r>
              <a:rPr lang="en-US" i="1" dirty="0"/>
              <a:t>darknet</a:t>
            </a:r>
            <a:r>
              <a:rPr lang="en-US" dirty="0"/>
              <a:t> framework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Models were pre-trained, with .</a:t>
            </a:r>
            <a:r>
              <a:rPr lang="en-US" i="1" dirty="0" err="1"/>
              <a:t>cfg</a:t>
            </a:r>
            <a:r>
              <a:rPr lang="en-US" dirty="0"/>
              <a:t> and </a:t>
            </a:r>
            <a:r>
              <a:rPr lang="en-US" i="1" dirty="0"/>
              <a:t>.weight </a:t>
            </a:r>
            <a:r>
              <a:rPr lang="en-US" dirty="0"/>
              <a:t>files downloaded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selection of models was made on a preference for the SOTA CNNs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Models of selection: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</a:t>
            </a:r>
            <a:r>
              <a:rPr lang="en-US" b="1" dirty="0"/>
              <a:t>VGG-16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</a:t>
            </a:r>
            <a:r>
              <a:rPr lang="en-US" b="1" dirty="0"/>
              <a:t>ResNet50</a:t>
            </a:r>
          </a:p>
          <a:p>
            <a:pPr indent="0">
              <a:spcBef>
                <a:spcPts val="1600"/>
              </a:spcBef>
              <a:buNone/>
            </a:pPr>
            <a:r>
              <a:rPr lang="en-US" dirty="0"/>
              <a:t>	- </a:t>
            </a:r>
            <a:r>
              <a:rPr lang="en-US" b="1" dirty="0"/>
              <a:t>DenseNet201</a:t>
            </a:r>
            <a:r>
              <a:rPr lang="en-US" dirty="0"/>
              <a:t> (from paper “</a:t>
            </a:r>
            <a:r>
              <a:rPr lang="en-US" i="1" dirty="0"/>
              <a:t>Densely Connected Convolutional Networks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by </a:t>
            </a:r>
          </a:p>
          <a:p>
            <a:pPr marL="1149350" indent="-53975">
              <a:spcBef>
                <a:spcPts val="1600"/>
              </a:spcBef>
              <a:buNone/>
            </a:pPr>
            <a:r>
              <a:rPr lang="en-US" dirty="0"/>
              <a:t>Huang et al, 2016)</a:t>
            </a:r>
          </a:p>
          <a:p>
            <a:pPr indent="0">
              <a:spcBef>
                <a:spcPts val="1600"/>
              </a:spcBef>
              <a:buNone/>
            </a:pPr>
            <a:r>
              <a:rPr lang="en-US" dirty="0"/>
              <a:t>	- </a:t>
            </a:r>
            <a:r>
              <a:rPr lang="en-US" b="1" dirty="0"/>
              <a:t>Extraction</a:t>
            </a:r>
            <a:r>
              <a:rPr lang="en-US" dirty="0"/>
              <a:t> (variation of </a:t>
            </a:r>
            <a:r>
              <a:rPr lang="en-US" i="1" dirty="0" err="1"/>
              <a:t>GoogleNet</a:t>
            </a:r>
            <a:r>
              <a:rPr lang="en-US" dirty="0"/>
              <a:t> (</a:t>
            </a:r>
            <a:r>
              <a:rPr lang="en-US" dirty="0" err="1"/>
              <a:t>Szegedy</a:t>
            </a:r>
            <a:r>
              <a:rPr lang="en-US" dirty="0"/>
              <a:t> et al, 2014) by the author of </a:t>
            </a:r>
            <a:r>
              <a:rPr lang="en-US" i="1" dirty="0"/>
              <a:t>darknet</a:t>
            </a:r>
            <a:r>
              <a:rPr lang="en-US" dirty="0"/>
              <a:t>)</a:t>
            </a:r>
          </a:p>
          <a:p>
            <a:pPr indent="0">
              <a:spcBef>
                <a:spcPts val="1600"/>
              </a:spcBef>
              <a:buNone/>
            </a:pPr>
            <a:r>
              <a:rPr lang="en-US" dirty="0"/>
              <a:t>	- </a:t>
            </a:r>
            <a:r>
              <a:rPr lang="en-US" b="1" dirty="0"/>
              <a:t>Darknet Reference Model</a:t>
            </a:r>
            <a:r>
              <a:rPr lang="en-US" dirty="0"/>
              <a:t>, the baseline for this comparison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Training from scratch was attempted but was not successful</a:t>
            </a:r>
          </a:p>
          <a:p>
            <a:pPr lvl="0" indent="0">
              <a:spcBef>
                <a:spcPts val="1600"/>
              </a:spcBef>
              <a:buNone/>
            </a:pPr>
            <a:endParaRPr lang="en-US" dirty="0"/>
          </a:p>
          <a:p>
            <a:pPr lvl="0" indent="0">
              <a:spcBef>
                <a:spcPts val="1600"/>
              </a:spcBef>
              <a:buNone/>
            </a:pPr>
            <a:endParaRPr lang="en-US" dirty="0"/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Dataset Customization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04662" y="1252836"/>
            <a:ext cx="11389024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In HW3, we have 3 groups of 20 medium-sized images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In this assignment, 5 groups are chosen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All images acquired from Google images that are of open access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Image selection rule: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Varied degrees of realism (i.e. from animation or video game 	screenshots to real-world photography)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Not being so easily recognizable (i.e. highly blurred background, a single 	and standard-shaped object with no background,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- Representativeness (i.e. various angles, colors, positions,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en-US" dirty="0"/>
              <a:t>Preliminary Results (Top-5 Accuracy)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3B478-6AC8-EB49-824B-661D4B8A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3" y="1333500"/>
            <a:ext cx="2362200" cy="116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BB3D6-55EE-2244-B120-4906E59009B3}"/>
              </a:ext>
            </a:extLst>
          </p:cNvPr>
          <p:cNvSpPr txBox="1"/>
          <p:nvPr/>
        </p:nvSpPr>
        <p:spPr>
          <a:xfrm>
            <a:off x="686701" y="27586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VGG-16, 3.88s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712C-BBB6-CE48-B090-F3C2C74BD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89" y="1333500"/>
            <a:ext cx="2362200" cy="116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FAA0D0-ED40-524C-9BA2-675288C88233}"/>
              </a:ext>
            </a:extLst>
          </p:cNvPr>
          <p:cNvSpPr txBox="1"/>
          <p:nvPr/>
        </p:nvSpPr>
        <p:spPr>
          <a:xfrm>
            <a:off x="3337830" y="2758642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ResNet50, 0.88s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2F69D-889D-3E4C-A0DB-0323B32AD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93" y="3771901"/>
            <a:ext cx="2362200" cy="1168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A60BD1-FCCD-F249-97C6-7ECD574AFE47}"/>
              </a:ext>
            </a:extLst>
          </p:cNvPr>
          <p:cNvSpPr txBox="1"/>
          <p:nvPr/>
        </p:nvSpPr>
        <p:spPr>
          <a:xfrm>
            <a:off x="358085" y="5153146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DenseNet201, 1.14s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D9A7A-7ABC-1749-B74F-1A86986A5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189" y="3771901"/>
            <a:ext cx="2362200" cy="1168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9F53FF-8FCE-0949-A888-DF8468994772}"/>
              </a:ext>
            </a:extLst>
          </p:cNvPr>
          <p:cNvSpPr txBox="1"/>
          <p:nvPr/>
        </p:nvSpPr>
        <p:spPr>
          <a:xfrm>
            <a:off x="3305770" y="5153146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Extraction, 0.70s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4B430-2938-2044-A096-FB49248AD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859" y="3771901"/>
            <a:ext cx="2362200" cy="1168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8F4B6-7E2D-434A-87C9-52F44046CD1C}"/>
              </a:ext>
            </a:extLst>
          </p:cNvPr>
          <p:cNvSpPr txBox="1"/>
          <p:nvPr/>
        </p:nvSpPr>
        <p:spPr>
          <a:xfrm>
            <a:off x="6139640" y="5158559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Darknet19, 0.66s</a:t>
            </a:r>
          </a:p>
        </p:txBody>
      </p:sp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3F1FAE-EA01-CB4F-BD93-DEB570068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0859" y="1612901"/>
            <a:ext cx="2438400" cy="3327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CCC934-3C7E-564C-A6B9-648BAA5AD03A}"/>
              </a:ext>
            </a:extLst>
          </p:cNvPr>
          <p:cNvSpPr txBox="1"/>
          <p:nvPr/>
        </p:nvSpPr>
        <p:spPr>
          <a:xfrm>
            <a:off x="9328441" y="1025723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lt2"/>
                </a:solidFill>
                <a:latin typeface="Georgia"/>
                <a:sym typeface="Georgia"/>
              </a:rPr>
              <a:t>Actual Image</a:t>
            </a:r>
          </a:p>
        </p:txBody>
      </p:sp>
    </p:spTree>
    <p:extLst>
      <p:ext uri="{BB962C8B-B14F-4D97-AF65-F5344CB8AC3E}">
        <p14:creationId xmlns:p14="http://schemas.microsoft.com/office/powerpoint/2010/main" val="9785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Result Interpretation – Accuracy per Class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C8EB5-816D-AC4C-8E40-9072B878E0DA}"/>
              </a:ext>
            </a:extLst>
          </p:cNvPr>
          <p:cNvSpPr txBox="1"/>
          <p:nvPr/>
        </p:nvSpPr>
        <p:spPr>
          <a:xfrm>
            <a:off x="281940" y="1333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22DDAE-D60E-9649-A485-2FA181B34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196"/>
              </p:ext>
            </p:extLst>
          </p:nvPr>
        </p:nvGraphicFramePr>
        <p:xfrm>
          <a:off x="680365" y="1668243"/>
          <a:ext cx="10837617" cy="282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31">
                  <a:extLst>
                    <a:ext uri="{9D8B030D-6E8A-4147-A177-3AD203B41FA5}">
                      <a16:colId xmlns:a16="http://schemas.microsoft.com/office/drawing/2014/main" val="3045038012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1009875199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1322596453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2944932548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736786113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260166758"/>
                    </a:ext>
                  </a:extLst>
                </a:gridCol>
                <a:gridCol w="1548231">
                  <a:extLst>
                    <a:ext uri="{9D8B030D-6E8A-4147-A177-3AD203B41FA5}">
                      <a16:colId xmlns:a16="http://schemas.microsoft.com/office/drawing/2014/main" val="3399528560"/>
                    </a:ext>
                  </a:extLst>
                </a:gridCol>
              </a:tblGrid>
              <a:tr h="416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64315"/>
                  </a:ext>
                </a:extLst>
              </a:tr>
              <a:tr h="416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33938"/>
                  </a:ext>
                </a:extLst>
              </a:tr>
              <a:tr h="416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36315"/>
                  </a:ext>
                </a:extLst>
              </a:tr>
              <a:tr h="581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54787"/>
                  </a:ext>
                </a:extLst>
              </a:tr>
              <a:tr h="416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58909"/>
                  </a:ext>
                </a:extLst>
              </a:tr>
              <a:tr h="581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Darknet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6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8505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789</Words>
  <Application>Microsoft Macintosh PowerPoint</Application>
  <PresentationFormat>Custom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Corporate template-set Universiteit Leiden</vt:lpstr>
      <vt:lpstr>Final Project: Comparison of CNN Models in Image Classification </vt:lpstr>
      <vt:lpstr>Introduction</vt:lpstr>
      <vt:lpstr>What happened…</vt:lpstr>
      <vt:lpstr>Snippets of depression and misery</vt:lpstr>
      <vt:lpstr>The Compromise… a new direction</vt:lpstr>
      <vt:lpstr>Models for Comparison</vt:lpstr>
      <vt:lpstr>Dataset Customization</vt:lpstr>
      <vt:lpstr>Preliminary Results (Top-5 Accuracy)</vt:lpstr>
      <vt:lpstr>Result Interpretation – Accuracy per Class</vt:lpstr>
      <vt:lpstr>Further Extension – Noise Resilience</vt:lpstr>
      <vt:lpstr>Conclusion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Performance Variability</dc:title>
  <cp:lastModifiedBy>Zheng, P. (Erik)</cp:lastModifiedBy>
  <cp:revision>49</cp:revision>
  <dcterms:modified xsi:type="dcterms:W3CDTF">2022-05-25T13:12:32Z</dcterms:modified>
</cp:coreProperties>
</file>