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/>
    <p:restoredTop sz="94698"/>
  </p:normalViewPr>
  <p:slideViewPr>
    <p:cSldViewPr snapToGrid="0" snapToObjects="1">
      <p:cViewPr varScale="1">
        <p:scale>
          <a:sx n="108" d="100"/>
          <a:sy n="108" d="100"/>
        </p:scale>
        <p:origin x="11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594CC-8549-6F60-851C-0F67FDC58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EF1FD5-D737-8552-082A-BB4E66FEB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C4C03-1395-9462-D24E-77CAA785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1AE61-1227-FD5F-E6D7-D4085C12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76232-47FB-C8FA-C6E5-ED52CC22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897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842FA-714A-640E-CBC7-86D37AC8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E63CC-BAF6-DAB3-424D-C09EA5DFA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D44C2-3BE6-F901-204A-69CDA8DD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2B30-156D-7874-03A0-E82FCFCB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F8A23-D01E-BD04-7B37-6EF32E0E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15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9938A-B5AD-5BE5-4A49-041651F06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67DA1D-FEEA-F2D6-D2BF-455CE7E35E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3F268-229B-5014-742D-207D66CD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B69CE-435D-BE61-20F9-B75937DB0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54E81-471A-49A3-4C64-5CE2CFD7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79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780DF-3C5E-05C6-0136-7929C6B6A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BFA8C-56C3-1150-D6D0-356D9BD0D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38855-0FF7-419C-A0D6-71ACDF964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ECCE-84F4-CCB7-C763-A80C85964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21E9B-1AB9-7FB1-2A51-B6F7E2F3A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A0D06-364F-990A-A14F-8A05530D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8DB0D-39F5-BAB3-98B0-7A21D27F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0E3AF-52DE-BA44-7241-A4317D1B1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A15C2-DFCE-8DA4-8A1F-9F225B6D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54E00-1480-CB75-10A1-4511A2D2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8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EB562-483F-5367-F5BA-09DFF17D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D23D5-1657-4C0D-7759-2C797CEB3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BDA57-06E4-ECC6-A62E-78FD84AD40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C3663-57C1-BC3B-A9BB-8950EF77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A61D3-341A-54B5-4DCC-7469EE45D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63C31-F537-BD9F-B8DF-784D8FCAF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1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BD396-33C3-0C35-26A4-939E8FF6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83E1C-731E-5B5A-CAB0-839CC9E43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7F323-FFA1-6814-26E2-013C47DA8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CED91C-9D96-F0B4-92D9-34D6FD188F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599E8-8D69-CCCE-9D23-03523F1F13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E13FC-E133-EAE1-FE9D-005E05FC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F55B8-F254-68CE-BE64-3FC63070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63EC6B-655A-6A98-79A1-5109843E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25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44D2-0F96-14DE-EE6F-EA844D5DB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F2E8AB-B6C8-CC31-25B4-2954D63C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463923-621E-3BCB-3733-D536870FB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9347F-AAD5-5A0A-0990-15F429A4D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78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6F7825-0A36-5181-C16D-0B133E52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B84DD-4AA5-DF05-159E-991A04B5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E2AAE-F02F-91BB-7D30-8BCB269D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192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DD09-0FC2-7D3A-124C-4D2405E34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43E1B-162C-A320-F04D-C125480DB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DEC982-29F6-4E31-460F-A3780AC0A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91C42-0F4A-08A7-39FF-BABE26FF1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AC51-727E-92E3-C7AF-BD1A66AA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CF7D2-6AD3-FC92-12A2-1FFA86C9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3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16C00-4D1E-49D4-3417-6A414F325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CA197-93AF-7E54-CC92-7C32220E19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8BEEE-8E52-851E-2A7C-2624D3849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9B1C-FC82-AC3D-3F44-4080D783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D1AF5-8A01-AC9B-98D1-EFCC72C05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125C-5AC6-CFFE-3F7C-56E4E7CD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DCC5C-4816-421E-FCC2-563D9A707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4059B-0D74-4CE6-B1E5-83F258DAB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03A62-8727-FB4A-1A51-D03D402B7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BA426-E705-2549-B78D-1219DDA9CF5C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4284-AEED-BE0A-2126-089FAA888C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C5F54-BBA7-BAC2-886C-1FD1B8639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3A29-5195-C64E-9D41-7D58FDD76A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91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github.com/chemprop/chemprop/issues/639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github.com/chemprop/chemprop/blob/0c4e4f36e39c647b0edf15ce15a25a0a4f4f145a/chemprop/cli/train.py#L42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nsorflow.org/tensorboard" TargetMode="External"/><Relationship Id="rId5" Type="http://schemas.openxmlformats.org/officeDocument/2006/relationships/hyperlink" Target="https://chemprop.readthedocs.io/en/latest/tutorial/cli/train.html" TargetMode="External"/><Relationship Id="rId4" Type="http://schemas.openxmlformats.org/officeDocument/2006/relationships/hyperlink" Target="https://machinelearningmastery.com/avoid-overfitting-by-early-stopping-with-xgboost-in-python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B7265-35DB-3D88-7E3E-C4C0D09293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Erik’s thesis progress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CF180-F5C6-6CCF-F1AC-4841567E4A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 25, 2024</a:t>
            </a:r>
          </a:p>
        </p:txBody>
      </p:sp>
    </p:spTree>
    <p:extLst>
      <p:ext uri="{BB962C8B-B14F-4D97-AF65-F5344CB8AC3E}">
        <p14:creationId xmlns:p14="http://schemas.microsoft.com/office/powerpoint/2010/main" val="1962794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8-21 meeting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25000" lnSpcReduction="20000"/>
          </a:bodyPr>
          <a:lstStyle/>
          <a:p>
            <a:r>
              <a:rPr lang="en-US" sz="4800" dirty="0"/>
              <a:t>50k result is good, test set split is not</a:t>
            </a:r>
          </a:p>
          <a:p>
            <a:pPr lvl="1"/>
            <a:r>
              <a:rPr lang="en-US" sz="4800" dirty="0"/>
              <a:t>Redo train-test-</a:t>
            </a:r>
            <a:r>
              <a:rPr lang="en-US" sz="4800" dirty="0" err="1"/>
              <a:t>val</a:t>
            </a:r>
            <a:r>
              <a:rPr lang="en-US" sz="4800" dirty="0"/>
              <a:t> split, figure out a way to align </a:t>
            </a:r>
            <a:r>
              <a:rPr lang="en-US" sz="4800" dirty="0" err="1"/>
              <a:t>xgboost</a:t>
            </a:r>
            <a:r>
              <a:rPr lang="en-US" sz="4800" dirty="0"/>
              <a:t> with </a:t>
            </a:r>
            <a:r>
              <a:rPr lang="en-US" sz="4800" dirty="0" err="1"/>
              <a:t>chemprop</a:t>
            </a:r>
            <a:r>
              <a:rPr lang="en-US" sz="4800" dirty="0"/>
              <a:t>.</a:t>
            </a:r>
          </a:p>
          <a:p>
            <a:pPr lvl="1"/>
            <a:r>
              <a:rPr lang="en-US" sz="4800" dirty="0" err="1"/>
              <a:t>Chemprop</a:t>
            </a:r>
            <a:r>
              <a:rPr lang="en-US" sz="4800" dirty="0"/>
              <a:t> does the auto-split magic that reduces number of molecules to be used for training, try to avoid that</a:t>
            </a:r>
          </a:p>
          <a:p>
            <a:pPr lvl="2"/>
            <a:r>
              <a:rPr lang="en-US" sz="4800" dirty="0"/>
              <a:t>Useful links:</a:t>
            </a:r>
          </a:p>
          <a:p>
            <a:pPr lvl="3"/>
            <a:r>
              <a:rPr lang="en-US" sz="4800" dirty="0">
                <a:hlinkClick r:id="rId2"/>
              </a:rPr>
              <a:t>https://github.com/chemprop/chemprop/blob/0c4e4f36e39c647b0edf15ce15a25a0a4f4f145a/chemprop/cli/train.py#L425</a:t>
            </a:r>
            <a:endParaRPr lang="en-US" sz="4800" dirty="0"/>
          </a:p>
          <a:p>
            <a:pPr lvl="3"/>
            <a:r>
              <a:rPr lang="en-US" sz="4800" dirty="0">
                <a:hlinkClick r:id="rId3"/>
              </a:rPr>
              <a:t>https://github.com/chemprop/chemprop/issues/639</a:t>
            </a:r>
            <a:endParaRPr lang="en-US" sz="4800" dirty="0"/>
          </a:p>
          <a:p>
            <a:pPr lvl="3"/>
            <a:r>
              <a:rPr lang="en-US" sz="4800" dirty="0">
                <a:hlinkClick r:id="rId4"/>
              </a:rPr>
              <a:t>https://machinelearningmastery.com/avoid-overfitting-by-early-stopping-with-xgboost-in-python/</a:t>
            </a:r>
            <a:endParaRPr lang="en-US" sz="4800" dirty="0"/>
          </a:p>
          <a:p>
            <a:pPr lvl="3"/>
            <a:r>
              <a:rPr lang="en-US" sz="4800" dirty="0">
                <a:hlinkClick r:id="rId5"/>
              </a:rPr>
              <a:t>https://chemprop.readthedocs.io/en/latest/tutorial/cli/train.html</a:t>
            </a:r>
            <a:endParaRPr lang="en-US" sz="4800" dirty="0"/>
          </a:p>
          <a:p>
            <a:pPr lvl="3"/>
            <a:r>
              <a:rPr lang="en-US" sz="4800" dirty="0">
                <a:hlinkClick r:id="rId6"/>
              </a:rPr>
              <a:t>https://www.tensorflow.org/tensorboard</a:t>
            </a:r>
            <a:endParaRPr lang="en-US" sz="4800" dirty="0"/>
          </a:p>
          <a:p>
            <a:r>
              <a:rPr lang="en-US" sz="4800" dirty="0"/>
              <a:t>200k ultimate validation for all models and all experiment modes</a:t>
            </a:r>
            <a:endParaRPr lang="en-US" sz="4400" dirty="0"/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Writeup – always content first, aka graphs, cites </a:t>
            </a:r>
            <a:r>
              <a:rPr lang="en-US" sz="4800" dirty="0" err="1"/>
              <a:t>etc</a:t>
            </a:r>
            <a:r>
              <a:rPr lang="en-US" sz="4800" dirty="0"/>
              <a:t>, then text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data generation – Alan’s paper explains that</a:t>
            </a:r>
          </a:p>
          <a:p>
            <a:pPr lvl="1"/>
            <a:r>
              <a:rPr lang="en-US" sz="4800" dirty="0"/>
              <a:t>Argument about task formulation – classification &gt;&gt; regression </a:t>
            </a:r>
          </a:p>
          <a:p>
            <a:pPr lvl="2"/>
            <a:r>
              <a:rPr lang="en-US" sz="4800" dirty="0"/>
              <a:t>Methodology – why trying both?</a:t>
            </a:r>
          </a:p>
          <a:p>
            <a:pPr lvl="3"/>
            <a:r>
              <a:rPr lang="en-US" sz="4800" dirty="0"/>
              <a:t>Regression matches the chemistry intuition of how molecules grow, aka 1.7 is closer to 2 than to 1, but if using multiclass that distance can’t be told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10k extraction from 50k – just take the top</a:t>
            </a:r>
          </a:p>
          <a:p>
            <a:pPr marL="228600" lvl="2">
              <a:spcBef>
                <a:spcPts val="1000"/>
              </a:spcBef>
            </a:pPr>
            <a:r>
              <a:rPr lang="en-US" sz="4800" dirty="0"/>
              <a:t>Graphs</a:t>
            </a:r>
          </a:p>
          <a:p>
            <a:pPr marL="685800" lvl="3">
              <a:spcBef>
                <a:spcPts val="1000"/>
              </a:spcBef>
            </a:pPr>
            <a:r>
              <a:rPr lang="en-US" sz="4800" dirty="0"/>
              <a:t>Graph format – no title, no additional metrics on graph itself (maybe only F1 for classification?)</a:t>
            </a:r>
          </a:p>
          <a:p>
            <a:pPr marL="688975" lvl="3" indent="-231775"/>
            <a:r>
              <a:rPr lang="en-US" sz="4800" dirty="0"/>
              <a:t>Loss graph –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2"/>
            <a:r>
              <a:rPr lang="en-US" sz="4800" dirty="0" err="1"/>
              <a:t>tensorboard</a:t>
            </a:r>
            <a:r>
              <a:rPr lang="en-US" sz="4800" dirty="0"/>
              <a:t> --</a:t>
            </a:r>
            <a:r>
              <a:rPr lang="en-US" sz="4800" dirty="0" err="1"/>
              <a:t>logdir</a:t>
            </a:r>
            <a:r>
              <a:rPr lang="en-US" sz="4800" dirty="0"/>
              <a:t> ./model_0/ </a:t>
            </a:r>
          </a:p>
          <a:p>
            <a:pPr lvl="3"/>
            <a:r>
              <a:rPr lang="en-US" sz="4800" dirty="0"/>
              <a:t>Go to the model folder of </a:t>
            </a:r>
            <a:r>
              <a:rPr lang="en-US" sz="4800" dirty="0" err="1"/>
              <a:t>gnn</a:t>
            </a:r>
            <a:r>
              <a:rPr lang="en-US" sz="4800" dirty="0"/>
              <a:t>, activate </a:t>
            </a:r>
            <a:r>
              <a:rPr lang="en-US" sz="4800" dirty="0" err="1"/>
              <a:t>aizynth</a:t>
            </a:r>
            <a:r>
              <a:rPr lang="en-US" sz="4800" dirty="0"/>
              <a:t>-dev, then we cans see all the loss graphs from </a:t>
            </a:r>
            <a:r>
              <a:rPr lang="en-US" sz="4800" dirty="0" err="1"/>
              <a:t>tensorboard</a:t>
            </a:r>
            <a:endParaRPr lang="en-US" sz="4800" dirty="0"/>
          </a:p>
          <a:p>
            <a:pPr lvl="1"/>
            <a:r>
              <a:rPr lang="en-US" sz="4800" dirty="0"/>
              <a:t>Classification table and Regression table that include all experiments in one graph</a:t>
            </a:r>
          </a:p>
          <a:p>
            <a:pPr marL="465137" lvl="3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4740-9A00-6760-90B8-C28CC9BC89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19365" y="128253"/>
            <a:ext cx="5029874" cy="1521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40944F-6CD0-81A5-A973-1BDA8DB155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568" y="3064571"/>
            <a:ext cx="3913173" cy="93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75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10-30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92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Goal from 10-09 catch up: 1</a:t>
            </a:r>
            <a:r>
              <a:rPr lang="en-US" sz="1400" baseline="30000" dirty="0">
                <a:highlight>
                  <a:srgbClr val="FFFF00"/>
                </a:highlight>
              </a:rPr>
              <a:t>st</a:t>
            </a:r>
            <a:r>
              <a:rPr lang="en-US" sz="1400" dirty="0">
                <a:highlight>
                  <a:srgbClr val="FFFF00"/>
                </a:highlight>
              </a:rPr>
              <a:t> draft in 3 weeks (10-30)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Writing progress is slower than expected, but chapters such as  </a:t>
            </a:r>
            <a:r>
              <a:rPr lang="en-US" sz="1400" dirty="0">
                <a:highlight>
                  <a:srgbClr val="00FF00"/>
                </a:highlight>
              </a:rPr>
              <a:t>Research Question, Methodology, and Results</a:t>
            </a:r>
            <a:r>
              <a:rPr lang="en-US" sz="1400" dirty="0"/>
              <a:t> are finished 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>
                <a:highlight>
                  <a:srgbClr val="00FF00"/>
                </a:highlight>
              </a:rPr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Turned out to be a full GNN HPO setup (XGBoost HPO is going to be more complicated, so not considered for the time being)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50 evaluations, 5 sets of 5 parameters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The other manual tuning way is easy to implement but hard to explain/interpret+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1k optimal parameters are out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6 hours in total</a:t>
            </a: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14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10k and 50k HPO running on </a:t>
            </a:r>
            <a:r>
              <a:rPr lang="en-US" sz="1400" dirty="0" err="1">
                <a:highlight>
                  <a:srgbClr val="FFFF00"/>
                </a:highlight>
              </a:rPr>
              <a:t>gpu</a:t>
            </a:r>
            <a:r>
              <a:rPr lang="en-US" sz="1400" dirty="0">
                <a:highlight>
                  <a:srgbClr val="FFFF00"/>
                </a:highlight>
              </a:rPr>
              <a:t>-long in ALICE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takes very long and </a:t>
            </a:r>
            <a:r>
              <a:rPr lang="en-US" sz="1400" b="1" dirty="0"/>
              <a:t>not sure </a:t>
            </a:r>
            <a:r>
              <a:rPr lang="en-US" sz="1400" dirty="0"/>
              <a:t>if they will finish in 7 days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All GNN models were retrained and re-evaluated with the optimal params from 1k HPO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Significant performance increase – shown in the other slide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2EB330-FF22-4B4A-17FE-966C341AC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5725" y="3606926"/>
            <a:ext cx="4411462" cy="1120214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D45C72B-229F-DA4C-6F12-6AA8F2AFD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218629"/>
              </p:ext>
            </p:extLst>
          </p:nvPr>
        </p:nvGraphicFramePr>
        <p:xfrm>
          <a:off x="1184984" y="3618396"/>
          <a:ext cx="5953957" cy="128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471">
                  <a:extLst>
                    <a:ext uri="{9D8B030D-6E8A-4147-A177-3AD203B41FA5}">
                      <a16:colId xmlns:a16="http://schemas.microsoft.com/office/drawing/2014/main" val="2225933716"/>
                    </a:ext>
                  </a:extLst>
                </a:gridCol>
                <a:gridCol w="722674">
                  <a:extLst>
                    <a:ext uri="{9D8B030D-6E8A-4147-A177-3AD203B41FA5}">
                      <a16:colId xmlns:a16="http://schemas.microsoft.com/office/drawing/2014/main" val="3338572508"/>
                    </a:ext>
                  </a:extLst>
                </a:gridCol>
                <a:gridCol w="854068">
                  <a:extLst>
                    <a:ext uri="{9D8B030D-6E8A-4147-A177-3AD203B41FA5}">
                      <a16:colId xmlns:a16="http://schemas.microsoft.com/office/drawing/2014/main" val="3261101871"/>
                    </a:ext>
                  </a:extLst>
                </a:gridCol>
                <a:gridCol w="1288348">
                  <a:extLst>
                    <a:ext uri="{9D8B030D-6E8A-4147-A177-3AD203B41FA5}">
                      <a16:colId xmlns:a16="http://schemas.microsoft.com/office/drawing/2014/main" val="866418753"/>
                    </a:ext>
                  </a:extLst>
                </a:gridCol>
                <a:gridCol w="1208158">
                  <a:extLst>
                    <a:ext uri="{9D8B030D-6E8A-4147-A177-3AD203B41FA5}">
                      <a16:colId xmlns:a16="http://schemas.microsoft.com/office/drawing/2014/main" val="2230983434"/>
                    </a:ext>
                  </a:extLst>
                </a:gridCol>
                <a:gridCol w="792238">
                  <a:extLst>
                    <a:ext uri="{9D8B030D-6E8A-4147-A177-3AD203B41FA5}">
                      <a16:colId xmlns:a16="http://schemas.microsoft.com/office/drawing/2014/main" val="4249239027"/>
                    </a:ext>
                  </a:extLst>
                </a:gridCol>
              </a:tblGrid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Params 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op</a:t>
                      </a:r>
                      <a:r>
                        <a:rPr lang="en-US" sz="1100" b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ti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</a:rPr>
                        <a:t>mal</a:t>
                      </a:r>
                      <a:r>
                        <a:rPr lang="en-US" sz="1100" b="0" dirty="0"/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– used 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Epochs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Max_depth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Init_lr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Max_lr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Batch_size</a:t>
                      </a:r>
                      <a:endParaRPr lang="en-US" sz="1100" dirty="0"/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4085972066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multiclass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50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- 150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- 1e-04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- 1e-03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- 64</a:t>
                      </a:r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562455288"/>
                  </a:ext>
                </a:extLst>
              </a:tr>
              <a:tr h="42701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regression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150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- 150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- 6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- 1e-04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1.5e-03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- 1e-03</a:t>
                      </a:r>
                    </a:p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48 </a:t>
                      </a: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- 64</a:t>
                      </a:r>
                    </a:p>
                  </a:txBody>
                  <a:tcPr marL="73699" marR="73699" marT="36849" marB="36849"/>
                </a:tc>
                <a:extLst>
                  <a:ext uri="{0D108BD9-81ED-4DB2-BD59-A6C34878D82A}">
                    <a16:rowId xmlns:a16="http://schemas.microsoft.com/office/drawing/2014/main" val="13971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66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10-30 meeting notes (with Mike) -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92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Feedback for 3 chapters: </a:t>
            </a:r>
            <a:r>
              <a:rPr lang="en-US" sz="1400" b="1" dirty="0"/>
              <a:t>Research Question</a:t>
            </a:r>
            <a:r>
              <a:rPr lang="en-US" sz="1400" dirty="0"/>
              <a:t>, </a:t>
            </a:r>
            <a:r>
              <a:rPr lang="en-US" sz="1400" b="1" dirty="0"/>
              <a:t>Methodology</a:t>
            </a:r>
            <a:r>
              <a:rPr lang="en-US" sz="1400" dirty="0"/>
              <a:t>, and </a:t>
            </a:r>
            <a:r>
              <a:rPr lang="en-US" sz="1400" b="1" dirty="0"/>
              <a:t>Results </a:t>
            </a:r>
            <a:r>
              <a:rPr lang="en-US" sz="1400" dirty="0"/>
              <a:t>(top-priority as improvements can be made before 2</a:t>
            </a:r>
            <a:r>
              <a:rPr lang="en-US" sz="1400" baseline="30000" dirty="0"/>
              <a:t>nd</a:t>
            </a:r>
            <a:r>
              <a:rPr lang="en-US" sz="1400" dirty="0"/>
              <a:t> draft)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2nd (full) draft is planned to be completed by around </a:t>
            </a:r>
            <a:r>
              <a:rPr lang="en-US" sz="1400" dirty="0" err="1"/>
              <a:t>nov</a:t>
            </a:r>
            <a:r>
              <a:rPr lang="en-US" sz="1400" dirty="0"/>
              <a:t> 12 1pm  (no Thursdays)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What/how/where should the current HPO results be interpreted/presented? (note 10k and 50k HPO results are not guaranteed)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Tables for all optimal vs chosen parameters side by side?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Plan B in case we do not have 10k and 50k HPO results – what to present?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HPO part of discussion – performance improvement on classification, to some extent makes it useful. Regression is not. Admit the limitation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Graphs – not everything has to be there, some can be moved to appendix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/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Keep an eye on 10k and 50k HPO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Retrain all 10k and 50k with their optimal params? (this will take </a:t>
            </a:r>
            <a:r>
              <a:rPr lang="en-US" sz="1400" b="1" dirty="0"/>
              <a:t>VERY</a:t>
            </a:r>
            <a:r>
              <a:rPr lang="en-US" sz="1400" dirty="0"/>
              <a:t> long)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Graphs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text size and captions;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scaling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For the regression figures, add a line from 0,0 to 10,10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For the unsolved column, either remove or add extra caption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HPO – random search uniform sampling around the mean starting from 1k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Scale down </a:t>
            </a:r>
            <a:r>
              <a:rPr lang="en-US" sz="1400" dirty="0" err="1"/>
              <a:t>num_evals</a:t>
            </a:r>
            <a:endParaRPr lang="en-US" sz="1400" dirty="0"/>
          </a:p>
          <a:p>
            <a:pPr marL="685800" lvl="3">
              <a:spcBef>
                <a:spcPts val="1000"/>
              </a:spcBef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1349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11-12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850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Goal from 10-30 catch up: Full draft – still work in progress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Lesson learned: never underestimate the amount of detail and research needed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Improved structure and clear outlines for all remaining chapters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Finished chapters: Backgrounds and related work, Methodology, Results (almost, waiting for HPO 50k)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 err="1"/>
              <a:t>Todo</a:t>
            </a:r>
            <a:r>
              <a:rPr lang="en-US" sz="1400" dirty="0"/>
              <a:t>: Abstract, Intro, Discussion, Conclusion, and maybe reorganizing results 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Q1: training loss curve?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Q2: how many articles do I need for related work? (do I have enough already?)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Q3: Argument regarding HPO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Estimated date of completion: Nov 18</a:t>
            </a:r>
            <a:r>
              <a:rPr lang="en-US" sz="1400" baseline="30000" dirty="0"/>
              <a:t>th</a:t>
            </a:r>
            <a:r>
              <a:rPr lang="en-US" sz="1400" dirty="0"/>
              <a:t> (next Monday)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>
                <a:highlight>
                  <a:srgbClr val="00FF00"/>
                </a:highlight>
              </a:rPr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Graphs scaling/tick name/font issues have been fixed with some visual improvements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New HPO framework implemented to allow grid search and random search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00FF00"/>
                </a:highlight>
              </a:rPr>
              <a:t>10k optimal parameters from grid search are out. All models retrained and re-evaluated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50k random search, </a:t>
            </a:r>
            <a:r>
              <a:rPr lang="en-US" sz="1400" dirty="0" err="1"/>
              <a:t>num_evals</a:t>
            </a:r>
            <a:r>
              <a:rPr lang="en-US" sz="1400" dirty="0"/>
              <a:t> = 35, 50 on the way.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The n=35 run is expected to finish in ~1 day based on a rough calculation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50k reduced grid search, n=25, 35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regression with n=25 and n=35 finished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Multiclass still running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1400" dirty="0">
              <a:highlight>
                <a:srgbClr val="FFFF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9D48B-FA37-8FC4-7A57-6589069C70E9}"/>
              </a:ext>
            </a:extLst>
          </p:cNvPr>
          <p:cNvSpPr txBox="1"/>
          <p:nvPr/>
        </p:nvSpPr>
        <p:spPr>
          <a:xfrm>
            <a:off x="7457243" y="400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052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11-12 meeting notes (with Mike) -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1140811"/>
          </a:xfrm>
        </p:spPr>
        <p:txBody>
          <a:bodyPr>
            <a:normAutofit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Experiment continued – HPO status</a:t>
            </a:r>
          </a:p>
          <a:p>
            <a:pPr marL="228600" lvl="2">
              <a:spcBef>
                <a:spcPts val="1000"/>
              </a:spcBef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E9D48B-FA37-8FC4-7A57-6589069C70E9}"/>
              </a:ext>
            </a:extLst>
          </p:cNvPr>
          <p:cNvSpPr txBox="1"/>
          <p:nvPr/>
        </p:nvSpPr>
        <p:spPr>
          <a:xfrm>
            <a:off x="7457243" y="4003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4" name="Table 8">
            <a:extLst>
              <a:ext uri="{FF2B5EF4-FFF2-40B4-BE49-F238E27FC236}">
                <a16:creationId xmlns:a16="http://schemas.microsoft.com/office/drawing/2014/main" id="{C06AF817-7A6E-822B-FAA5-CEADD3C24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903908"/>
              </p:ext>
            </p:extLst>
          </p:nvPr>
        </p:nvGraphicFramePr>
        <p:xfrm>
          <a:off x="2521025" y="3351586"/>
          <a:ext cx="7149950" cy="3039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1823">
                  <a:extLst>
                    <a:ext uri="{9D8B030D-6E8A-4147-A177-3AD203B41FA5}">
                      <a16:colId xmlns:a16="http://schemas.microsoft.com/office/drawing/2014/main" val="2225933716"/>
                    </a:ext>
                  </a:extLst>
                </a:gridCol>
                <a:gridCol w="393461">
                  <a:extLst>
                    <a:ext uri="{9D8B030D-6E8A-4147-A177-3AD203B41FA5}">
                      <a16:colId xmlns:a16="http://schemas.microsoft.com/office/drawing/2014/main" val="3338572508"/>
                    </a:ext>
                  </a:extLst>
                </a:gridCol>
                <a:gridCol w="393461">
                  <a:extLst>
                    <a:ext uri="{9D8B030D-6E8A-4147-A177-3AD203B41FA5}">
                      <a16:colId xmlns:a16="http://schemas.microsoft.com/office/drawing/2014/main" val="124639587"/>
                    </a:ext>
                  </a:extLst>
                </a:gridCol>
                <a:gridCol w="423732">
                  <a:extLst>
                    <a:ext uri="{9D8B030D-6E8A-4147-A177-3AD203B41FA5}">
                      <a16:colId xmlns:a16="http://schemas.microsoft.com/office/drawing/2014/main" val="3261101871"/>
                    </a:ext>
                  </a:extLst>
                </a:gridCol>
                <a:gridCol w="422166">
                  <a:extLst>
                    <a:ext uri="{9D8B030D-6E8A-4147-A177-3AD203B41FA5}">
                      <a16:colId xmlns:a16="http://schemas.microsoft.com/office/drawing/2014/main" val="903498668"/>
                    </a:ext>
                  </a:extLst>
                </a:gridCol>
                <a:gridCol w="612535">
                  <a:extLst>
                    <a:ext uri="{9D8B030D-6E8A-4147-A177-3AD203B41FA5}">
                      <a16:colId xmlns:a16="http://schemas.microsoft.com/office/drawing/2014/main" val="866418753"/>
                    </a:ext>
                  </a:extLst>
                </a:gridCol>
                <a:gridCol w="506173">
                  <a:extLst>
                    <a:ext uri="{9D8B030D-6E8A-4147-A177-3AD203B41FA5}">
                      <a16:colId xmlns:a16="http://schemas.microsoft.com/office/drawing/2014/main" val="439686973"/>
                    </a:ext>
                  </a:extLst>
                </a:gridCol>
                <a:gridCol w="683973">
                  <a:extLst>
                    <a:ext uri="{9D8B030D-6E8A-4147-A177-3AD203B41FA5}">
                      <a16:colId xmlns:a16="http://schemas.microsoft.com/office/drawing/2014/main" val="2230983434"/>
                    </a:ext>
                  </a:extLst>
                </a:gridCol>
                <a:gridCol w="506173">
                  <a:extLst>
                    <a:ext uri="{9D8B030D-6E8A-4147-A177-3AD203B41FA5}">
                      <a16:colId xmlns:a16="http://schemas.microsoft.com/office/drawing/2014/main" val="4142610322"/>
                    </a:ext>
                  </a:extLst>
                </a:gridCol>
                <a:gridCol w="472145">
                  <a:extLst>
                    <a:ext uri="{9D8B030D-6E8A-4147-A177-3AD203B41FA5}">
                      <a16:colId xmlns:a16="http://schemas.microsoft.com/office/drawing/2014/main" val="4249239027"/>
                    </a:ext>
                  </a:extLst>
                </a:gridCol>
                <a:gridCol w="322023">
                  <a:extLst>
                    <a:ext uri="{9D8B030D-6E8A-4147-A177-3AD203B41FA5}">
                      <a16:colId xmlns:a16="http://schemas.microsoft.com/office/drawing/2014/main" val="2635491746"/>
                    </a:ext>
                  </a:extLst>
                </a:gridCol>
                <a:gridCol w="1152285">
                  <a:extLst>
                    <a:ext uri="{9D8B030D-6E8A-4147-A177-3AD203B41FA5}">
                      <a16:colId xmlns:a16="http://schemas.microsoft.com/office/drawing/2014/main" val="3448924951"/>
                    </a:ext>
                  </a:extLst>
                </a:gridCol>
              </a:tblGrid>
              <a:tr h="553886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Params </a:t>
                      </a:r>
                    </a:p>
                    <a:p>
                      <a:pPr algn="ctr"/>
                      <a:r>
                        <a:rPr lang="en-US" sz="1100" b="0" dirty="0">
                          <a:solidFill>
                            <a:srgbClr val="FF0000"/>
                          </a:solidFill>
                        </a:rPr>
                        <a:t>op</a:t>
                      </a:r>
                      <a:r>
                        <a:rPr lang="en-US" sz="1100" b="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ti</a:t>
                      </a:r>
                      <a:r>
                        <a:rPr lang="en-US" sz="1100" b="0" dirty="0">
                          <a:solidFill>
                            <a:srgbClr val="00B0F0"/>
                          </a:solidFill>
                        </a:rPr>
                        <a:t>mal</a:t>
                      </a:r>
                      <a:r>
                        <a:rPr lang="en-US" sz="1100" b="0" dirty="0"/>
                        <a:t>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vs. chosen </a:t>
                      </a:r>
                    </a:p>
                  </a:txBody>
                  <a:tcPr marL="73699" marR="73699" marT="36849" marB="36849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Epochs</a:t>
                      </a:r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Max_depth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Init_lr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Max_lr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100" dirty="0" err="1"/>
                        <a:t>Batch_size</a:t>
                      </a:r>
                      <a:endParaRPr lang="en-US" sz="1100" dirty="0"/>
                    </a:p>
                  </a:txBody>
                  <a:tcPr marL="73699" marR="73699" marT="36849" marB="36849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bg1"/>
                          </a:solidFill>
                        </a:rPr>
                        <a:t>Time taken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972066"/>
                  </a:ext>
                </a:extLst>
              </a:tr>
              <a:tr h="375257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multiclass</a:t>
                      </a: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5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1e-04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9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02 hours 57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45528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03 hours 22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232079"/>
                  </a:ext>
                </a:extLst>
              </a:tr>
              <a:tr h="370198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1k regression</a:t>
                      </a: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150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1.5e-03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48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155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38 hours 49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0181260"/>
                  </a:ext>
                </a:extLst>
              </a:tr>
              <a:tr h="3651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10k multiclass</a:t>
                      </a: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250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3699" marR="73699" marT="36849" marB="36849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5e-05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row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4948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37 hours 04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6780638"/>
                  </a:ext>
                </a:extLst>
              </a:tr>
              <a:tr h="370198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10k regression</a:t>
                      </a: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FF0000"/>
                          </a:solidFill>
                        </a:rPr>
                        <a:t>200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150</a:t>
                      </a:r>
                    </a:p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73699" marR="73699" marT="36849" marB="36849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1.25e0-3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96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61817"/>
                  </a:ext>
                </a:extLst>
              </a:tr>
              <a:tr h="37019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50k regression (reduced, n=25)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1e-04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1.25e0-3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>
                    <a:solidFill>
                      <a:srgbClr val="CFD5EA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61 hours 50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420453"/>
                  </a:ext>
                </a:extLst>
              </a:tr>
              <a:tr h="3701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50k regression (reduced, n=35)</a:t>
                      </a: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00B0F0"/>
                          </a:solidFill>
                        </a:rPr>
                        <a:t>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7.5e-05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1e-03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kern="1200" dirty="0">
                          <a:solidFill>
                            <a:srgbClr val="FFC000"/>
                          </a:solidFill>
                          <a:latin typeface="+mn-lt"/>
                          <a:ea typeface="+mn-ea"/>
                          <a:cs typeface="+mn-cs"/>
                        </a:rPr>
                        <a:t>64</a:t>
                      </a:r>
                    </a:p>
                  </a:txBody>
                  <a:tcPr marL="73699" marR="73699" marT="36849" marB="36849" anchor="ctr"/>
                </a:tc>
                <a:tc vMerge="1"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699" marR="73699" marT="36849" marB="36849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74 hours 38 mins</a:t>
                      </a:r>
                    </a:p>
                  </a:txBody>
                  <a:tcPr marL="73699" marR="73699" marT="36849" marB="36849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578046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BFA5284-7FCA-17D9-5190-3006B491E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7064"/>
            <a:ext cx="6399231" cy="114081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12B87A-DB7B-31BA-A801-E5461E11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5806" y="1130653"/>
            <a:ext cx="4027629" cy="2101372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427513CD-6EB3-BFDA-FE83-4C3D070B3342}"/>
              </a:ext>
            </a:extLst>
          </p:cNvPr>
          <p:cNvSpPr/>
          <p:nvPr/>
        </p:nvSpPr>
        <p:spPr>
          <a:xfrm>
            <a:off x="2212257" y="4003828"/>
            <a:ext cx="308767" cy="14727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094D5-18F7-BA33-F5E4-95C43BB6CD8B}"/>
              </a:ext>
            </a:extLst>
          </p:cNvPr>
          <p:cNvSpPr txBox="1"/>
          <p:nvPr/>
        </p:nvSpPr>
        <p:spPr>
          <a:xfrm>
            <a:off x="904393" y="4586308"/>
            <a:ext cx="124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rgbClr val="0070C0"/>
                </a:solidFill>
              </a:rPr>
              <a:t>num_evals</a:t>
            </a:r>
            <a:r>
              <a:rPr lang="en-US" sz="1400" dirty="0">
                <a:solidFill>
                  <a:srgbClr val="0070C0"/>
                </a:solidFill>
              </a:rPr>
              <a:t>=50</a:t>
            </a:r>
          </a:p>
        </p:txBody>
      </p:sp>
    </p:spTree>
    <p:extLst>
      <p:ext uri="{BB962C8B-B14F-4D97-AF65-F5344CB8AC3E}">
        <p14:creationId xmlns:p14="http://schemas.microsoft.com/office/powerpoint/2010/main" val="2101646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65831-8255-8280-9E72-1DD661EBB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6245"/>
          </a:xfrm>
        </p:spPr>
        <p:txBody>
          <a:bodyPr>
            <a:normAutofit/>
          </a:bodyPr>
          <a:lstStyle/>
          <a:p>
            <a:r>
              <a:rPr lang="en-US" sz="3600" dirty="0"/>
              <a:t>11-12 meeting notes (with Mike) - 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9CDDC-676D-445A-7989-38054CA27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081"/>
            <a:ext cx="10515600" cy="4938882"/>
          </a:xfrm>
        </p:spPr>
        <p:txBody>
          <a:bodyPr>
            <a:normAutofit fontScale="77500" lnSpcReduction="20000"/>
          </a:bodyPr>
          <a:lstStyle/>
          <a:p>
            <a:pPr marL="228600" lvl="2">
              <a:spcBef>
                <a:spcPts val="1000"/>
              </a:spcBef>
            </a:pPr>
            <a:r>
              <a:rPr lang="en-US" sz="1600" dirty="0"/>
              <a:t>Writing 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Feedback for 3 chapters: </a:t>
            </a:r>
            <a:r>
              <a:rPr lang="en-US" sz="1400" b="1" dirty="0"/>
              <a:t>Backgrounds and related work,</a:t>
            </a:r>
            <a:r>
              <a:rPr lang="en-US" sz="1400" dirty="0"/>
              <a:t> </a:t>
            </a:r>
            <a:r>
              <a:rPr lang="en-US" sz="1400" b="1" dirty="0"/>
              <a:t>Methodology</a:t>
            </a:r>
            <a:r>
              <a:rPr lang="en-US" sz="1400" dirty="0"/>
              <a:t>, and </a:t>
            </a:r>
            <a:r>
              <a:rPr lang="en-US" sz="1400" b="1" dirty="0"/>
              <a:t>Results </a:t>
            </a:r>
            <a:endParaRPr lang="en-US" sz="1400" dirty="0"/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Backgrounds and related work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Explain more on algorithms used / why it makes sense to use/ properties of each method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# references are good, but read the survey paper </a:t>
            </a:r>
            <a:r>
              <a:rPr lang="en-US" sz="1400" dirty="0" err="1"/>
              <a:t>SChwaller</a:t>
            </a:r>
            <a:r>
              <a:rPr lang="en-US" sz="1400" dirty="0"/>
              <a:t> and look at papers that cite </a:t>
            </a:r>
            <a:r>
              <a:rPr lang="en-US" sz="1400" dirty="0" err="1"/>
              <a:t>RAScore</a:t>
            </a:r>
            <a:r>
              <a:rPr lang="en-US" sz="1400" dirty="0"/>
              <a:t> of </a:t>
            </a:r>
            <a:r>
              <a:rPr lang="en-US" sz="1400" dirty="0" err="1"/>
              <a:t>Thakker</a:t>
            </a:r>
            <a:r>
              <a:rPr lang="en-US" sz="1400" dirty="0"/>
              <a:t> for a better CASP topic </a:t>
            </a:r>
            <a:r>
              <a:rPr lang="en-US" sz="1400" dirty="0" err="1"/>
              <a:t>coverageMethodology</a:t>
            </a:r>
            <a:endParaRPr lang="en-US" sz="1400" dirty="0"/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HPO -  Explain that we start with the biggest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Result – metrics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Regression:  RMSE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Multi-class: f1 &amp; MCC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Design a table for them (send it to Alan first for feedback)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/>
              <a:t>Discussion 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Experiment - What's the best model and what we found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HPO - The argument is what we have is not bad, not to find the best params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How much can we gain from adjusting them</a:t>
            </a:r>
          </a:p>
          <a:p>
            <a:pPr marL="228600" lvl="2">
              <a:spcBef>
                <a:spcPts val="1000"/>
              </a:spcBef>
            </a:pPr>
            <a:r>
              <a:rPr lang="en-US" sz="1600" dirty="0"/>
              <a:t>Experiment</a:t>
            </a:r>
          </a:p>
          <a:p>
            <a:pPr marL="685800" lvl="3">
              <a:spcBef>
                <a:spcPts val="1000"/>
              </a:spcBef>
            </a:pPr>
            <a:r>
              <a:rPr lang="en-US" sz="1400" dirty="0">
                <a:highlight>
                  <a:srgbClr val="FFFF00"/>
                </a:highlight>
              </a:rPr>
              <a:t>If random search 50k doesn’t finish, run 50k random search in embarrassingly parallel (i.e. 5*10 on </a:t>
            </a:r>
            <a:r>
              <a:rPr lang="en-US" sz="1400" dirty="0" err="1">
                <a:highlight>
                  <a:srgbClr val="FFFF00"/>
                </a:highlight>
              </a:rPr>
              <a:t>slurm</a:t>
            </a:r>
            <a:r>
              <a:rPr lang="en-US" sz="1400" dirty="0">
                <a:highlight>
                  <a:srgbClr val="FFFF00"/>
                </a:highlight>
              </a:rPr>
              <a:t> as random searches are independent of each other)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Start with the biggest (50k), and if necessary, continue with smaller models</a:t>
            </a:r>
          </a:p>
          <a:p>
            <a:pPr marL="1143000" lvl="4">
              <a:spcBef>
                <a:spcPts val="1000"/>
              </a:spcBef>
            </a:pPr>
            <a:r>
              <a:rPr lang="en-US" sz="1400" dirty="0"/>
              <a:t>Training and validation curves -  investigate validation curves with unified train/</a:t>
            </a:r>
            <a:r>
              <a:rPr lang="en-US" sz="1400" dirty="0" err="1"/>
              <a:t>val</a:t>
            </a:r>
            <a:r>
              <a:rPr lang="en-US" sz="1400" dirty="0"/>
              <a:t> metric (train objective) on both algorithms</a:t>
            </a:r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Training objective multiclass: </a:t>
            </a:r>
            <a:r>
              <a:rPr lang="nl-NL" sz="1400" dirty="0" err="1"/>
              <a:t>Categorical</a:t>
            </a:r>
            <a:r>
              <a:rPr lang="nl-NL" sz="1400" dirty="0"/>
              <a:t> Cross </a:t>
            </a:r>
            <a:r>
              <a:rPr lang="nl-NL" sz="1400" dirty="0" err="1"/>
              <a:t>Entropy</a:t>
            </a:r>
            <a:endParaRPr lang="nl-NL" sz="1400" dirty="0"/>
          </a:p>
          <a:p>
            <a:pPr marL="1600200" lvl="5">
              <a:spcBef>
                <a:spcPts val="1000"/>
              </a:spcBef>
            </a:pPr>
            <a:r>
              <a:rPr lang="en-US" sz="1400" dirty="0"/>
              <a:t>T</a:t>
            </a:r>
            <a:r>
              <a:rPr lang="nl-NL" sz="1400" dirty="0" err="1"/>
              <a:t>raining</a:t>
            </a:r>
            <a:r>
              <a:rPr lang="nl-NL" sz="1400" dirty="0"/>
              <a:t> </a:t>
            </a:r>
            <a:r>
              <a:rPr lang="en-US" sz="1400" dirty="0"/>
              <a:t>objective</a:t>
            </a:r>
            <a:r>
              <a:rPr lang="nl-NL" sz="1400" dirty="0"/>
              <a:t> </a:t>
            </a:r>
            <a:r>
              <a:rPr lang="nl-NL" sz="1400" dirty="0" err="1"/>
              <a:t>regression</a:t>
            </a:r>
            <a:r>
              <a:rPr lang="nl-NL" sz="1400"/>
              <a:t>: ?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333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Experiment almost done </a:t>
            </a:r>
          </a:p>
          <a:p>
            <a:pPr lvl="2"/>
            <a:r>
              <a:rPr lang="en-US" dirty="0"/>
              <a:t>Ran AIZ with 50k </a:t>
            </a:r>
            <a:r>
              <a:rPr lang="en-US" dirty="0" err="1"/>
              <a:t>chemBL</a:t>
            </a:r>
            <a:r>
              <a:rPr lang="en-US" dirty="0"/>
              <a:t> molecules on ALICE using </a:t>
            </a:r>
            <a:r>
              <a:rPr lang="en-US" dirty="0" err="1"/>
              <a:t>slurm</a:t>
            </a:r>
            <a:endParaRPr lang="en-US" dirty="0"/>
          </a:p>
          <a:p>
            <a:pPr lvl="2"/>
            <a:r>
              <a:rPr lang="en-US" dirty="0" err="1"/>
              <a:t>Xgboost</a:t>
            </a:r>
            <a:r>
              <a:rPr lang="en-US" dirty="0"/>
              <a:t> classification – OK results, more affected by data distribution, had to lower the number of classes</a:t>
            </a:r>
          </a:p>
          <a:p>
            <a:pPr lvl="2"/>
            <a:r>
              <a:rPr lang="en-US" dirty="0"/>
              <a:t>GNN classification/regression with </a:t>
            </a:r>
            <a:r>
              <a:rPr lang="en-US" dirty="0" err="1"/>
              <a:t>chemprop</a:t>
            </a:r>
            <a:r>
              <a:rPr lang="en-US" dirty="0"/>
              <a:t> – more precise and promising results</a:t>
            </a:r>
          </a:p>
          <a:p>
            <a:pPr lvl="2"/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work in progress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TBD: </a:t>
            </a:r>
          </a:p>
          <a:p>
            <a:pPr lvl="2"/>
            <a:r>
              <a:rPr lang="en-US" dirty="0"/>
              <a:t>Error visualization</a:t>
            </a:r>
          </a:p>
          <a:p>
            <a:pPr lvl="2"/>
            <a:r>
              <a:rPr lang="en-US" dirty="0"/>
              <a:t>More models?</a:t>
            </a:r>
          </a:p>
          <a:p>
            <a:pPr lvl="2"/>
            <a:r>
              <a:rPr lang="en-US" dirty="0"/>
              <a:t>More data? New dataset?</a:t>
            </a:r>
          </a:p>
          <a:p>
            <a:pPr lvl="2"/>
            <a:r>
              <a:rPr lang="en-US" dirty="0"/>
              <a:t>Plan a meeting with Mike</a:t>
            </a:r>
          </a:p>
        </p:txBody>
      </p:sp>
    </p:spTree>
    <p:extLst>
      <p:ext uri="{BB962C8B-B14F-4D97-AF65-F5344CB8AC3E}">
        <p14:creationId xmlns:p14="http://schemas.microsoft.com/office/powerpoint/2010/main" val="420608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B1F14-9F48-9140-68DC-8539A6D7B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To-do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5BF26-ED63-BEB0-FA3D-766457943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saved train/test to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Calculate RMSE for the result vs. test / RMSE result per class vs test per class for regression (GNN)</a:t>
            </a:r>
          </a:p>
          <a:p>
            <a:r>
              <a:rPr lang="en-US" dirty="0"/>
              <a:t>Training/reading model shell script with </a:t>
            </a:r>
            <a:r>
              <a:rPr lang="en-US" dirty="0" err="1"/>
              <a:t>chemprop</a:t>
            </a:r>
            <a:r>
              <a:rPr lang="en-US" dirty="0"/>
              <a:t> </a:t>
            </a:r>
            <a:r>
              <a:rPr lang="en-US" dirty="0" err="1"/>
              <a:t>commandline</a:t>
            </a:r>
            <a:endParaRPr lang="en-US" dirty="0"/>
          </a:p>
          <a:p>
            <a:r>
              <a:rPr lang="en-US" dirty="0"/>
              <a:t>Confusion matrix / F-1 score for 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268893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6EAA-8C58-9BA5-03A9-3D0962AFB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to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52DD-ABB9-9EA8-85F2-1C63359C5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did you create/split data set</a:t>
            </a:r>
          </a:p>
          <a:p>
            <a:r>
              <a:rPr lang="en-US" dirty="0"/>
              <a:t>What was the </a:t>
            </a:r>
            <a:r>
              <a:rPr lang="en-US" dirty="0" err="1"/>
              <a:t>leanring</a:t>
            </a:r>
            <a:r>
              <a:rPr lang="en-US" dirty="0"/>
              <a:t> task. -regression/classification</a:t>
            </a:r>
          </a:p>
          <a:p>
            <a:r>
              <a:rPr lang="en-US" dirty="0"/>
              <a:t>What are the </a:t>
            </a:r>
            <a:r>
              <a:rPr lang="en-US" dirty="0" err="1"/>
              <a:t>Xs</a:t>
            </a:r>
            <a:r>
              <a:rPr lang="en-US" dirty="0"/>
              <a:t> and Ys (f(x) = y, x= smiles, y = route length, f ~ GNN)</a:t>
            </a:r>
          </a:p>
          <a:p>
            <a:pPr marL="0" indent="0">
              <a:buNone/>
            </a:pPr>
            <a:r>
              <a:rPr lang="en-US" dirty="0"/>
              <a:t>Describe GNN architecture in </a:t>
            </a:r>
            <a:r>
              <a:rPr lang="en-US" dirty="0" err="1"/>
              <a:t>chemprop</a:t>
            </a:r>
            <a:endParaRPr lang="en-US" dirty="0"/>
          </a:p>
          <a:p>
            <a:r>
              <a:rPr lang="en-US" dirty="0"/>
              <a:t>What are the models</a:t>
            </a:r>
          </a:p>
          <a:p>
            <a:r>
              <a:rPr lang="en-US" dirty="0"/>
              <a:t>How do you evaluate?</a:t>
            </a:r>
          </a:p>
          <a:p>
            <a:r>
              <a:rPr lang="en-US" dirty="0"/>
              <a:t>HPO  (built-in in </a:t>
            </a:r>
            <a:r>
              <a:rPr lang="en-US" dirty="0" err="1"/>
              <a:t>chemprop</a:t>
            </a:r>
            <a:r>
              <a:rPr lang="en-US" dirty="0"/>
              <a:t>)</a:t>
            </a:r>
          </a:p>
          <a:p>
            <a:pPr rtl="0"/>
            <a:r>
              <a:rPr lang="en-US" dirty="0"/>
              <a:t>Generalizable? </a:t>
            </a:r>
          </a:p>
          <a:p>
            <a:pPr lvl="1"/>
            <a:r>
              <a:rPr lang="en-US" dirty="0"/>
              <a:t>0) remove already sampled entries</a:t>
            </a:r>
          </a:p>
          <a:p>
            <a:pPr lvl="1"/>
            <a:r>
              <a:rPr lang="en-US" dirty="0"/>
              <a:t>1) Sample 5k from </a:t>
            </a:r>
            <a:r>
              <a:rPr lang="en-US" dirty="0" err="1"/>
              <a:t>Chembl</a:t>
            </a:r>
            <a:endParaRPr lang="en-US" dirty="0"/>
          </a:p>
          <a:p>
            <a:pPr lvl="1"/>
            <a:r>
              <a:rPr lang="en-US" dirty="0"/>
              <a:t>2) </a:t>
            </a:r>
            <a:r>
              <a:rPr lang="en-US" dirty="0" err="1"/>
              <a:t>Inchi</a:t>
            </a:r>
            <a:r>
              <a:rPr lang="en-US" dirty="0"/>
              <a:t> compare with CASPYRUS50k</a:t>
            </a:r>
          </a:p>
          <a:p>
            <a:pPr lvl="1"/>
            <a:r>
              <a:rPr lang="en-US" dirty="0"/>
              <a:t>Test size ~ 1k ~5k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246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72B63-B284-6071-979B-AB3D84CAD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6F448-5CF7-4E97-6F7D-89D0C93F3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Universal train/test set 50k for </a:t>
            </a:r>
            <a:r>
              <a:rPr lang="en-US" dirty="0" err="1"/>
              <a:t>xgB</a:t>
            </a:r>
            <a:r>
              <a:rPr lang="en-US" dirty="0"/>
              <a:t> and </a:t>
            </a:r>
            <a:r>
              <a:rPr lang="en-US" dirty="0" err="1"/>
              <a:t>gnn</a:t>
            </a:r>
            <a:endParaRPr lang="en-US" dirty="0"/>
          </a:p>
          <a:p>
            <a:r>
              <a:rPr lang="en-US" dirty="0"/>
              <a:t>Inference on 200k using 50k GNN model for both classification and regression (exclude duplicate from 50k training sets )</a:t>
            </a:r>
          </a:p>
          <a:p>
            <a:r>
              <a:rPr lang="en-US" dirty="0">
                <a:highlight>
                  <a:srgbClr val="FFFF00"/>
                </a:highlight>
              </a:rPr>
              <a:t>Training graph with losses</a:t>
            </a:r>
          </a:p>
          <a:p>
            <a:r>
              <a:rPr lang="en-US" dirty="0"/>
              <a:t>How to represent results for both </a:t>
            </a:r>
            <a:r>
              <a:rPr lang="en-US" dirty="0" err="1"/>
              <a:t>algs</a:t>
            </a:r>
            <a:r>
              <a:rPr lang="en-US" dirty="0"/>
              <a:t> under both test sets (80-20 50k and </a:t>
            </a:r>
            <a:r>
              <a:rPr lang="en-US" dirty="0" err="1"/>
              <a:t>chemBL</a:t>
            </a:r>
            <a:r>
              <a:rPr lang="en-US" dirty="0"/>
              <a:t> 200k)</a:t>
            </a:r>
          </a:p>
          <a:p>
            <a:pPr lvl="1"/>
            <a:r>
              <a:rPr lang="en-US" dirty="0"/>
              <a:t>Classification Table – [accuracy, F1, MCC, precision, recall] in 1 table</a:t>
            </a:r>
          </a:p>
          <a:p>
            <a:pPr lvl="1"/>
            <a:r>
              <a:rPr lang="en-US" dirty="0"/>
              <a:t>Classification plots - adjust the font size (side improvement – split the classes: 0,1,2,3,4,5+, argue about class boundary)</a:t>
            </a:r>
          </a:p>
          <a:p>
            <a:pPr lvl="1"/>
            <a:r>
              <a:rPr lang="en-US" dirty="0"/>
              <a:t>Regression table – [RMSE, MAE]</a:t>
            </a:r>
          </a:p>
          <a:p>
            <a:pPr lvl="1"/>
            <a:r>
              <a:rPr lang="en-US" dirty="0"/>
              <a:t>Regression plot – change scatter to box plot to show the distribution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Presentation for Mike (to Alan first)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Thesis structure outline first – text later</a:t>
            </a:r>
          </a:p>
        </p:txBody>
      </p:sp>
    </p:spTree>
    <p:extLst>
      <p:ext uri="{BB962C8B-B14F-4D97-AF65-F5344CB8AC3E}">
        <p14:creationId xmlns:p14="http://schemas.microsoft.com/office/powerpoint/2010/main" val="3789150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C141B-E6FA-7E5A-BC71-6E5AE1C6F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B19-1171-518E-DAD4-1356CDDB6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GNN(smiles) ~ different y’s (make it plug-in and play) 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69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Experiment </a:t>
            </a:r>
          </a:p>
          <a:p>
            <a:pPr lvl="2"/>
            <a:r>
              <a:rPr lang="en-US" dirty="0"/>
              <a:t>Universal train/test (80-20)</a:t>
            </a:r>
          </a:p>
          <a:p>
            <a:pPr lvl="2"/>
            <a:r>
              <a:rPr lang="en-US" dirty="0"/>
              <a:t>Model save/load for both </a:t>
            </a:r>
            <a:r>
              <a:rPr lang="en-US" dirty="0" err="1"/>
              <a:t>xgB</a:t>
            </a:r>
            <a:r>
              <a:rPr lang="en-US" dirty="0"/>
              <a:t> and GNN</a:t>
            </a:r>
          </a:p>
          <a:p>
            <a:pPr lvl="2"/>
            <a:r>
              <a:rPr lang="en-US" dirty="0"/>
              <a:t>1-click, 4 experiments with full auto graph plotting(</a:t>
            </a:r>
            <a:r>
              <a:rPr lang="en-US" dirty="0" err="1"/>
              <a:t>xgB</a:t>
            </a:r>
            <a:r>
              <a:rPr lang="en-US" dirty="0"/>
              <a:t> and GNN for both 1k and 50k)</a:t>
            </a:r>
          </a:p>
          <a:p>
            <a:pPr lvl="2"/>
            <a:r>
              <a:rPr lang="en-US" dirty="0"/>
              <a:t>200k inference running on ALICE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</a:p>
          <a:p>
            <a:pPr lvl="2"/>
            <a:r>
              <a:rPr lang="en-US" dirty="0"/>
              <a:t>More meaningful graphs and metrics </a:t>
            </a:r>
            <a:r>
              <a:rPr lang="en-US" dirty="0">
                <a:highlight>
                  <a:srgbClr val="FFFF00"/>
                </a:highlight>
              </a:rPr>
              <a:t>ongoing</a:t>
            </a:r>
            <a:endParaRPr lang="en-US" dirty="0"/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Thesis outline – feedback?</a:t>
            </a:r>
          </a:p>
          <a:p>
            <a:pPr marL="228600" lvl="2">
              <a:spcBef>
                <a:spcPts val="1000"/>
              </a:spcBef>
            </a:pPr>
            <a:r>
              <a:rPr lang="en-US" sz="2800" dirty="0"/>
              <a:t>Timeline discussion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1</a:t>
            </a:r>
            <a:r>
              <a:rPr lang="en-US" sz="2600" baseline="30000" dirty="0"/>
              <a:t>st</a:t>
            </a:r>
            <a:r>
              <a:rPr lang="en-US" sz="2600" dirty="0"/>
              <a:t> draft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Presentation to Alan/Mike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Final Draft</a:t>
            </a:r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749403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6-11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Make sure 50k aligns with 200k on AIZ configs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Classification Table – [accuracy, F1, MCC, precision, recall] in 1 table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The same test set for 1k and 50k (sample 1k-train from the 50k train)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>
                <a:highlight>
                  <a:srgbClr val="FFFF00"/>
                </a:highlight>
              </a:rPr>
              <a:t>Try finish </a:t>
            </a:r>
            <a:r>
              <a:rPr lang="en-US" sz="2600" dirty="0">
                <a:highlight>
                  <a:srgbClr val="FFFF00"/>
                </a:highlight>
              </a:rPr>
              <a:t>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78963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78738-789B-75D4-8DC2-A9E33BCDA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Progress 8-21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02A-DEA3-15D7-78C4-08DD0DADC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200k solved from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slurm</a:t>
            </a:r>
            <a:endParaRPr lang="en-US" sz="2600" dirty="0">
              <a:solidFill>
                <a:srgbClr val="FFC000"/>
              </a:solidFill>
              <a:highlight>
                <a:srgbClr val="008000"/>
              </a:highlight>
            </a:endParaRP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Make sure 50k aligns with 200k on AIZ configs – rerun 50k on </a:t>
            </a:r>
            <a:r>
              <a:rPr lang="en-US" sz="2600" dirty="0" err="1">
                <a:solidFill>
                  <a:srgbClr val="FFC000"/>
                </a:solidFill>
                <a:highlight>
                  <a:srgbClr val="00FF00"/>
                </a:highlight>
              </a:rPr>
              <a:t>slurm</a:t>
            </a:r>
            <a:r>
              <a:rPr lang="en-US" sz="2600" dirty="0">
                <a:solidFill>
                  <a:srgbClr val="FFC000"/>
                </a:solidFill>
                <a:highlight>
                  <a:srgbClr val="00FF00"/>
                </a:highlight>
              </a:rPr>
              <a:t> if needed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Classification Table – [accuracy, F1, MCC, precision, recall] in 1 table – can be easily made by borrowing the </a:t>
            </a:r>
            <a:r>
              <a:rPr lang="en-US" sz="2600" dirty="0" err="1">
                <a:solidFill>
                  <a:srgbClr val="FFC000"/>
                </a:solidFill>
                <a:highlight>
                  <a:srgbClr val="008000"/>
                </a:highlight>
              </a:rPr>
              <a:t>XGBoost</a:t>
            </a: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 result analysis calculation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Other plots: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Regression table – [RMSE, MAE]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Regression plot – change scatter to box plot to show the distribution</a:t>
            </a:r>
          </a:p>
          <a:p>
            <a:pPr marL="1143000" lvl="4">
              <a:spcBef>
                <a:spcPts val="1000"/>
              </a:spcBef>
            </a:pPr>
            <a:r>
              <a:rPr lang="en-US" sz="2600" dirty="0"/>
              <a:t>Loss function graph? How?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  <a:highlight>
                  <a:srgbClr val="008000"/>
                </a:highlight>
              </a:rPr>
              <a:t>The same test set for 1k and 50k (sample 1k-train from the 50k train) – “unified inference framework”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rgbClr val="FFC000"/>
                </a:solidFill>
              </a:rPr>
              <a:t>10k (in-between argument) </a:t>
            </a:r>
            <a:r>
              <a:rPr lang="en-US" sz="2600" dirty="0">
                <a:solidFill>
                  <a:srgbClr val="FF0000"/>
                </a:solidFill>
              </a:rPr>
              <a:t>(must-have due to a discovery of lack of predictions of class 1-2 from the 1k model)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solidFill>
                  <a:schemeClr val="accent4"/>
                </a:solidFill>
              </a:rPr>
              <a:t>200k Validation experiment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Look into Alan’s cites for training scores and related articles for related work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/>
              <a:t>Start writing up to hypothesis (or summarize the general settings in methods) </a:t>
            </a:r>
            <a:r>
              <a:rPr lang="en-US" sz="2600" dirty="0">
                <a:highlight>
                  <a:srgbClr val="FFFF00"/>
                </a:highlight>
              </a:rPr>
              <a:t>always bullet points first</a:t>
            </a:r>
          </a:p>
          <a:p>
            <a:pPr marL="685800" lvl="3">
              <a:spcBef>
                <a:spcPts val="1000"/>
              </a:spcBef>
            </a:pPr>
            <a:r>
              <a:rPr lang="en-US" sz="2600" dirty="0">
                <a:highlight>
                  <a:srgbClr val="FFFF00"/>
                </a:highlight>
              </a:rPr>
              <a:t>More structured outline</a:t>
            </a:r>
          </a:p>
          <a:p>
            <a:pPr marL="685800" lvl="3">
              <a:spcBef>
                <a:spcPts val="1000"/>
              </a:spcBef>
            </a:pPr>
            <a:r>
              <a:rPr lang="en-US" sz="2600" strike="sngStrike" dirty="0">
                <a:highlight>
                  <a:srgbClr val="FFFF00"/>
                </a:highlight>
              </a:rPr>
              <a:t>Try finish by first week of July</a:t>
            </a:r>
          </a:p>
          <a:p>
            <a:pPr marL="457200" lvl="3" indent="0">
              <a:spcBef>
                <a:spcPts val="1000"/>
              </a:spcBef>
              <a:buNone/>
            </a:pPr>
            <a:endParaRPr lang="en-US" sz="2600" dirty="0">
              <a:highlight>
                <a:srgbClr val="FFFF00"/>
              </a:highlight>
            </a:endParaRPr>
          </a:p>
          <a:p>
            <a:pPr marL="685800" lvl="3">
              <a:spcBef>
                <a:spcPts val="1000"/>
              </a:spcBef>
            </a:pPr>
            <a:endParaRPr lang="en-US" sz="2600" dirty="0"/>
          </a:p>
          <a:p>
            <a:pPr marL="685800" lvl="3">
              <a:spcBef>
                <a:spcPts val="1000"/>
              </a:spcBef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1857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Microsoft Office PowerPoint</Application>
  <PresentationFormat>Widescreen</PresentationFormat>
  <Paragraphs>262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Erik’s thesis progress report</vt:lpstr>
      <vt:lpstr>Current Progress</vt:lpstr>
      <vt:lpstr>To-do</vt:lpstr>
      <vt:lpstr>Points to address</vt:lpstr>
      <vt:lpstr>3-15</vt:lpstr>
      <vt:lpstr>Further ideas</vt:lpstr>
      <vt:lpstr>Current Progress 6-11</vt:lpstr>
      <vt:lpstr>Current Progress 6-11</vt:lpstr>
      <vt:lpstr>Current Progress 8-21</vt:lpstr>
      <vt:lpstr>8-21 meeting notes</vt:lpstr>
      <vt:lpstr>10-30 meeting notes (with Mike) - Progress</vt:lpstr>
      <vt:lpstr>10-30 meeting notes (with Mike) - Next</vt:lpstr>
      <vt:lpstr>11-12 meeting notes (with Mike) - Progress</vt:lpstr>
      <vt:lpstr>11-12 meeting notes (with Mike) - Progress</vt:lpstr>
      <vt:lpstr>11-12 meeting notes (with Mike) -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Erik’s thesis progress report</dc:title>
  <dc:creator>Zheng, P. (Erik)</dc:creator>
  <cp:lastModifiedBy>Zheng, P. (Erik)</cp:lastModifiedBy>
  <cp:revision>22</cp:revision>
  <dcterms:created xsi:type="dcterms:W3CDTF">2024-01-25T19:48:54Z</dcterms:created>
  <dcterms:modified xsi:type="dcterms:W3CDTF">2024-11-13T20:21:08Z</dcterms:modified>
</cp:coreProperties>
</file>